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6" r:id="rId10"/>
    <p:sldId id="265" r:id="rId11"/>
    <p:sldId id="267" r:id="rId12"/>
    <p:sldId id="268" r:id="rId13"/>
    <p:sldId id="269" r:id="rId14"/>
    <p:sldId id="270" r:id="rId15"/>
    <p:sldId id="271" r:id="rId16"/>
    <p:sldId id="273" r:id="rId17"/>
    <p:sldId id="274" r:id="rId18"/>
    <p:sldId id="275" r:id="rId19"/>
    <p:sldId id="276"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7/16/2020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7/16/2020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7/16/2020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7/16/2020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7/16/2020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identityserver4.readthedocs.io/en/latest/" TargetMode="External"/><Relationship Id="rId2" Type="http://schemas.openxmlformats.org/officeDocument/2006/relationships/hyperlink" Target="https://www.youtube.com/watch?v=7MVqzo0o_yU&amp;list=PLbNXjE8OQW5yDOm0X7J84mvNROgBi4vJ7&amp;index=8&amp;t=900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9B0CD85B-6AA0-4A44-A916-61D9BAF0BD8A}"/>
              </a:ext>
            </a:extLst>
          </p:cNvPr>
          <p:cNvSpPr/>
          <p:nvPr/>
        </p:nvSpPr>
        <p:spPr>
          <a:xfrm>
            <a:off x="1602787" y="3546112"/>
            <a:ext cx="8376066"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067C8B43-7CBA-4987-ADE5-B233B6F07540}"/>
              </a:ext>
            </a:extLst>
          </p:cNvPr>
          <p:cNvSpPr>
            <a:spLocks noGrp="1"/>
          </p:cNvSpPr>
          <p:nvPr>
            <p:ph type="ctrTitle"/>
          </p:nvPr>
        </p:nvSpPr>
        <p:spPr>
          <a:xfrm>
            <a:off x="1317968" y="1334278"/>
            <a:ext cx="8945705" cy="2337798"/>
          </a:xfrm>
        </p:spPr>
        <p:txBody>
          <a:bodyPr/>
          <a:lstStyle/>
          <a:p>
            <a:br>
              <a:rPr lang="es-ES" b="0" i="0" dirty="0">
                <a:solidFill>
                  <a:srgbClr val="222222"/>
                </a:solidFill>
                <a:effectLst/>
                <a:latin typeface="Trebuchet MS" panose="020B0603020202020204" pitchFamily="34" charset="0"/>
              </a:rPr>
            </a:br>
            <a:r>
              <a:rPr lang="es-ES" b="0" i="0" dirty="0">
                <a:solidFill>
                  <a:srgbClr val="222222"/>
                </a:solidFill>
                <a:effectLst/>
                <a:latin typeface="Trebuchet MS" panose="020B0603020202020204" pitchFamily="34" charset="0"/>
              </a:rPr>
              <a:t>Curso Desarrollo API-REST </a:t>
            </a:r>
            <a:r>
              <a:rPr lang="es-ES" b="0" i="0" dirty="0" err="1">
                <a:solidFill>
                  <a:srgbClr val="222222"/>
                </a:solidFill>
                <a:effectLst/>
                <a:latin typeface="Trebuchet MS" panose="020B0603020202020204" pitchFamily="34" charset="0"/>
              </a:rPr>
              <a:t>.Net</a:t>
            </a:r>
            <a:r>
              <a:rPr lang="es-ES" b="0" i="0" dirty="0">
                <a:solidFill>
                  <a:srgbClr val="222222"/>
                </a:solidFill>
                <a:effectLst/>
                <a:latin typeface="Trebuchet MS" panose="020B0603020202020204" pitchFamily="34" charset="0"/>
              </a:rPr>
              <a:t> </a:t>
            </a:r>
            <a:r>
              <a:rPr lang="es-ES" b="0" i="0" dirty="0" err="1">
                <a:solidFill>
                  <a:srgbClr val="222222"/>
                </a:solidFill>
                <a:effectLst/>
                <a:latin typeface="Trebuchet MS" panose="020B0603020202020204" pitchFamily="34" charset="0"/>
              </a:rPr>
              <a:t>core</a:t>
            </a:r>
            <a:endParaRPr lang="es-ES" dirty="0"/>
          </a:p>
        </p:txBody>
      </p:sp>
      <p:sp>
        <p:nvSpPr>
          <p:cNvPr id="3" name="Subtítulo 2">
            <a:extLst>
              <a:ext uri="{FF2B5EF4-FFF2-40B4-BE49-F238E27FC236}">
                <a16:creationId xmlns:a16="http://schemas.microsoft.com/office/drawing/2014/main" id="{8CD177C1-D3A2-4B91-A2E9-7B678C0B03D9}"/>
              </a:ext>
            </a:extLst>
          </p:cNvPr>
          <p:cNvSpPr>
            <a:spLocks noGrp="1"/>
          </p:cNvSpPr>
          <p:nvPr>
            <p:ph type="subTitle" idx="1"/>
          </p:nvPr>
        </p:nvSpPr>
        <p:spPr>
          <a:xfrm>
            <a:off x="4991155" y="3694941"/>
            <a:ext cx="1599329" cy="662473"/>
          </a:xfrm>
        </p:spPr>
        <p:txBody>
          <a:bodyPr/>
          <a:lstStyle/>
          <a:p>
            <a:r>
              <a:rPr lang="es-ES" dirty="0">
                <a:solidFill>
                  <a:schemeClr val="accent5">
                    <a:lumMod val="75000"/>
                  </a:schemeClr>
                </a:solidFill>
              </a:rPr>
              <a:t>Módulo 4</a:t>
            </a:r>
          </a:p>
        </p:txBody>
      </p:sp>
    </p:spTree>
    <p:extLst>
      <p:ext uri="{BB962C8B-B14F-4D97-AF65-F5344CB8AC3E}">
        <p14:creationId xmlns:p14="http://schemas.microsoft.com/office/powerpoint/2010/main" val="125013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A19C18-2D86-43D3-BA33-F2BE91B31B5A}"/>
              </a:ext>
            </a:extLst>
          </p:cNvPr>
          <p:cNvSpPr>
            <a:spLocks noGrp="1"/>
          </p:cNvSpPr>
          <p:nvPr>
            <p:ph type="title"/>
          </p:nvPr>
        </p:nvSpPr>
        <p:spPr>
          <a:xfrm>
            <a:off x="1371600" y="685800"/>
            <a:ext cx="9601200" cy="723550"/>
          </a:xfrm>
        </p:spPr>
        <p:txBody>
          <a:bodyPr>
            <a:normAutofit fontScale="90000"/>
          </a:bodyPr>
          <a:lstStyle/>
          <a:p>
            <a:r>
              <a:rPr lang="es-ES" dirty="0"/>
              <a:t>Atributo </a:t>
            </a:r>
            <a:r>
              <a:rPr lang="es-ES" dirty="0" err="1"/>
              <a:t>ApiController</a:t>
            </a:r>
            <a:br>
              <a:rPr lang="es-ES" dirty="0"/>
            </a:br>
            <a:endParaRPr lang="es-ES" dirty="0"/>
          </a:p>
        </p:txBody>
      </p:sp>
      <p:sp>
        <p:nvSpPr>
          <p:cNvPr id="3" name="Marcador de contenido 2">
            <a:extLst>
              <a:ext uri="{FF2B5EF4-FFF2-40B4-BE49-F238E27FC236}">
                <a16:creationId xmlns:a16="http://schemas.microsoft.com/office/drawing/2014/main" id="{E1D059CB-DB9B-46D0-B262-E8424ECCDBD1}"/>
              </a:ext>
            </a:extLst>
          </p:cNvPr>
          <p:cNvSpPr>
            <a:spLocks noGrp="1"/>
          </p:cNvSpPr>
          <p:nvPr>
            <p:ph idx="1"/>
          </p:nvPr>
        </p:nvSpPr>
        <p:spPr>
          <a:xfrm>
            <a:off x="1371600" y="1409350"/>
            <a:ext cx="9601200" cy="5125673"/>
          </a:xfrm>
        </p:spPr>
        <p:txBody>
          <a:bodyPr/>
          <a:lstStyle/>
          <a:p>
            <a:r>
              <a:rPr lang="es-ES" dirty="0"/>
              <a:t>Es un </a:t>
            </a:r>
            <a:r>
              <a:rPr lang="es-ES" dirty="0" err="1"/>
              <a:t>action</a:t>
            </a:r>
            <a:r>
              <a:rPr lang="es-ES" dirty="0"/>
              <a:t> </a:t>
            </a:r>
            <a:r>
              <a:rPr lang="es-ES" dirty="0" err="1"/>
              <a:t>filter</a:t>
            </a:r>
            <a:r>
              <a:rPr lang="es-ES" dirty="0"/>
              <a:t> de .NET Core que nos ofrece una serie de herramientas que nos facilita el trabajo dentro del controlador de un API-REST y permitiendo que el código de esos controladores sea más limpio.    </a:t>
            </a:r>
          </a:p>
          <a:p>
            <a:r>
              <a:rPr lang="es-ES" dirty="0"/>
              <a:t>El uso de este atributo nos obliga a utilizar </a:t>
            </a:r>
            <a:r>
              <a:rPr lang="es-ES" dirty="0" err="1"/>
              <a:t>attribute</a:t>
            </a:r>
            <a:r>
              <a:rPr lang="es-ES" dirty="0"/>
              <a:t> </a:t>
            </a:r>
            <a:r>
              <a:rPr lang="es-ES" dirty="0" err="1"/>
              <a:t>routing</a:t>
            </a:r>
            <a:r>
              <a:rPr lang="es-ES" dirty="0"/>
              <a:t> en vez de el mapa de rutas de .NET Core, ya que si se decora un controlador con </a:t>
            </a:r>
            <a:r>
              <a:rPr lang="es-ES" dirty="0" err="1"/>
              <a:t>apicontroller</a:t>
            </a:r>
            <a:r>
              <a:rPr lang="es-ES" dirty="0"/>
              <a:t> la aplicación fallaría en el arranque sino se decora con atribute </a:t>
            </a:r>
            <a:r>
              <a:rPr lang="es-ES" dirty="0" err="1"/>
              <a:t>routing</a:t>
            </a:r>
            <a:r>
              <a:rPr lang="es-ES" dirty="0"/>
              <a:t> para su ruta.</a:t>
            </a:r>
          </a:p>
          <a:p>
            <a:r>
              <a:rPr lang="es-ES" dirty="0"/>
              <a:t>Que nos aporta este filtro:</a:t>
            </a:r>
          </a:p>
          <a:p>
            <a:pPr lvl="1"/>
            <a:r>
              <a:rPr lang="es-ES" dirty="0"/>
              <a:t>Nos ofrece validaciones automáticas del </a:t>
            </a:r>
            <a:r>
              <a:rPr lang="es-ES" dirty="0" err="1"/>
              <a:t>json</a:t>
            </a:r>
            <a:r>
              <a:rPr lang="es-ES" dirty="0"/>
              <a:t> de entrada en el </a:t>
            </a:r>
            <a:r>
              <a:rPr lang="es-ES" dirty="0" err="1"/>
              <a:t>body</a:t>
            </a:r>
            <a:r>
              <a:rPr lang="es-ES" dirty="0"/>
              <a:t> de una petición, reaccionando con un </a:t>
            </a:r>
            <a:r>
              <a:rPr lang="es-ES" dirty="0" err="1"/>
              <a:t>BadRequest</a:t>
            </a:r>
            <a:r>
              <a:rPr lang="es-ES" dirty="0"/>
              <a:t> (error 400).</a:t>
            </a:r>
          </a:p>
          <a:p>
            <a:pPr lvl="1"/>
            <a:r>
              <a:rPr lang="es-ES" dirty="0"/>
              <a:t>En las acciones del controlador, los objetos por defecto los obtiene directamente del </a:t>
            </a:r>
            <a:r>
              <a:rPr lang="es-ES" dirty="0" err="1"/>
              <a:t>body</a:t>
            </a:r>
            <a:r>
              <a:rPr lang="es-ES" dirty="0"/>
              <a:t> sin tener que poner [</a:t>
            </a:r>
            <a:r>
              <a:rPr lang="es-ES" dirty="0" err="1"/>
              <a:t>FromBody</a:t>
            </a:r>
            <a:r>
              <a:rPr lang="es-ES" dirty="0"/>
              <a:t>] y los parámetros primitivos los </a:t>
            </a:r>
            <a:r>
              <a:rPr lang="es-ES" dirty="0" err="1"/>
              <a:t>tratra</a:t>
            </a:r>
            <a:r>
              <a:rPr lang="es-ES" dirty="0"/>
              <a:t> desde la </a:t>
            </a:r>
            <a:r>
              <a:rPr lang="es-ES" dirty="0" err="1"/>
              <a:t>query</a:t>
            </a:r>
            <a:r>
              <a:rPr lang="es-ES" dirty="0"/>
              <a:t> sin tener que poner [</a:t>
            </a:r>
            <a:r>
              <a:rPr lang="es-ES" dirty="0" err="1"/>
              <a:t>FromQuery</a:t>
            </a:r>
            <a:r>
              <a:rPr lang="es-ES" dirty="0"/>
              <a:t>]</a:t>
            </a:r>
          </a:p>
          <a:p>
            <a:pPr lvl="1"/>
            <a:endParaRPr lang="es-ES" dirty="0"/>
          </a:p>
        </p:txBody>
      </p:sp>
      <p:pic>
        <p:nvPicPr>
          <p:cNvPr id="4" name="Imagen 3">
            <a:extLst>
              <a:ext uri="{FF2B5EF4-FFF2-40B4-BE49-F238E27FC236}">
                <a16:creationId xmlns:a16="http://schemas.microsoft.com/office/drawing/2014/main" id="{D982C8D0-C126-4C04-AA58-23055643915D}"/>
              </a:ext>
            </a:extLst>
          </p:cNvPr>
          <p:cNvPicPr>
            <a:picLocks noChangeAspect="1"/>
          </p:cNvPicPr>
          <p:nvPr/>
        </p:nvPicPr>
        <p:blipFill>
          <a:blip r:embed="rId2"/>
          <a:stretch>
            <a:fillRect/>
          </a:stretch>
        </p:blipFill>
        <p:spPr>
          <a:xfrm>
            <a:off x="2476500" y="5515849"/>
            <a:ext cx="3330665" cy="918508"/>
          </a:xfrm>
          <a:prstGeom prst="rect">
            <a:avLst/>
          </a:prstGeom>
        </p:spPr>
      </p:pic>
      <p:pic>
        <p:nvPicPr>
          <p:cNvPr id="5" name="Imagen 4">
            <a:extLst>
              <a:ext uri="{FF2B5EF4-FFF2-40B4-BE49-F238E27FC236}">
                <a16:creationId xmlns:a16="http://schemas.microsoft.com/office/drawing/2014/main" id="{8007EF66-DB36-4002-AD9F-24F370C7D2EC}"/>
              </a:ext>
            </a:extLst>
          </p:cNvPr>
          <p:cNvPicPr>
            <a:picLocks noChangeAspect="1"/>
          </p:cNvPicPr>
          <p:nvPr/>
        </p:nvPicPr>
        <p:blipFill>
          <a:blip r:embed="rId3"/>
          <a:stretch>
            <a:fillRect/>
          </a:stretch>
        </p:blipFill>
        <p:spPr>
          <a:xfrm>
            <a:off x="6172201" y="5448650"/>
            <a:ext cx="2999792" cy="1002916"/>
          </a:xfrm>
          <a:prstGeom prst="rect">
            <a:avLst/>
          </a:prstGeom>
        </p:spPr>
      </p:pic>
    </p:spTree>
    <p:extLst>
      <p:ext uri="{BB962C8B-B14F-4D97-AF65-F5344CB8AC3E}">
        <p14:creationId xmlns:p14="http://schemas.microsoft.com/office/powerpoint/2010/main" val="1710255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B372F4-41FF-4C06-9718-65F079B536AC}"/>
              </a:ext>
            </a:extLst>
          </p:cNvPr>
          <p:cNvSpPr>
            <a:spLocks noGrp="1"/>
          </p:cNvSpPr>
          <p:nvPr>
            <p:ph type="title"/>
          </p:nvPr>
        </p:nvSpPr>
        <p:spPr>
          <a:xfrm>
            <a:off x="1371600" y="685800"/>
            <a:ext cx="9601200" cy="866163"/>
          </a:xfrm>
        </p:spPr>
        <p:txBody>
          <a:bodyPr/>
          <a:lstStyle/>
          <a:p>
            <a:r>
              <a:rPr lang="es-ES" dirty="0"/>
              <a:t>Atributo </a:t>
            </a:r>
            <a:r>
              <a:rPr lang="es-ES" dirty="0" err="1"/>
              <a:t>ApiController</a:t>
            </a:r>
            <a:r>
              <a:rPr lang="es-ES" dirty="0"/>
              <a:t> (II)</a:t>
            </a:r>
          </a:p>
        </p:txBody>
      </p:sp>
      <p:sp>
        <p:nvSpPr>
          <p:cNvPr id="3" name="Marcador de contenido 2">
            <a:extLst>
              <a:ext uri="{FF2B5EF4-FFF2-40B4-BE49-F238E27FC236}">
                <a16:creationId xmlns:a16="http://schemas.microsoft.com/office/drawing/2014/main" id="{B6898699-A8F8-4293-A187-7D087D63BDC1}"/>
              </a:ext>
            </a:extLst>
          </p:cNvPr>
          <p:cNvSpPr>
            <a:spLocks noGrp="1"/>
          </p:cNvSpPr>
          <p:nvPr>
            <p:ph idx="1"/>
          </p:nvPr>
        </p:nvSpPr>
        <p:spPr>
          <a:xfrm>
            <a:off x="1371600" y="1426128"/>
            <a:ext cx="9601200" cy="5431872"/>
          </a:xfrm>
        </p:spPr>
        <p:txBody>
          <a:bodyPr/>
          <a:lstStyle/>
          <a:p>
            <a:r>
              <a:rPr lang="es-ES" dirty="0"/>
              <a:t>Que nos aporta este filtro:</a:t>
            </a:r>
          </a:p>
          <a:p>
            <a:pPr lvl="1"/>
            <a:r>
              <a:rPr lang="es-ES" dirty="0"/>
              <a:t>Nos analiza el código y si un </a:t>
            </a:r>
            <a:r>
              <a:rPr lang="es-ES" dirty="0" err="1"/>
              <a:t>action</a:t>
            </a:r>
            <a:r>
              <a:rPr lang="es-ES" dirty="0"/>
              <a:t> devuelve más de un status, por ejemplo un 404 y un 200, nos pedirá que documentos con anotaciones los status que devuelve, algo similar a esto: </a:t>
            </a:r>
            <a:r>
              <a:rPr lang="es-ES" b="1" dirty="0"/>
              <a:t>[</a:t>
            </a:r>
            <a:r>
              <a:rPr lang="es-ES" b="1" dirty="0" err="1"/>
              <a:t>ProducesResponseType</a:t>
            </a:r>
            <a:r>
              <a:rPr lang="es-ES" b="1" dirty="0"/>
              <a:t>(</a:t>
            </a:r>
            <a:r>
              <a:rPr lang="es-ES" b="1" dirty="0" err="1"/>
              <a:t>typeof</a:t>
            </a:r>
            <a:r>
              <a:rPr lang="es-ES" b="1" dirty="0"/>
              <a:t>(</a:t>
            </a:r>
            <a:r>
              <a:rPr lang="es-ES" b="1" dirty="0" err="1"/>
              <a:t>DtoUserAdd</a:t>
            </a:r>
            <a:r>
              <a:rPr lang="es-ES" b="1" dirty="0"/>
              <a:t>), </a:t>
            </a:r>
            <a:r>
              <a:rPr lang="es-ES" b="1" dirty="0" err="1"/>
              <a:t>StatusCode.StatusCodeOk</a:t>
            </a:r>
            <a:r>
              <a:rPr lang="es-ES" b="1" dirty="0"/>
              <a:t>)]</a:t>
            </a:r>
          </a:p>
          <a:p>
            <a:r>
              <a:rPr lang="es-ES" dirty="0"/>
              <a:t>¿Como configurar el atributo </a:t>
            </a:r>
            <a:r>
              <a:rPr lang="es-ES" dirty="0" err="1"/>
              <a:t>ApiController</a:t>
            </a:r>
            <a:r>
              <a:rPr lang="es-ES" dirty="0"/>
              <a:t> para que todos los controladores de la aplicación lo tengan y no tener que repetirlo controlador tras controlador?</a:t>
            </a:r>
          </a:p>
          <a:p>
            <a:pPr lvl="1"/>
            <a:r>
              <a:rPr lang="es-ES" dirty="0"/>
              <a:t>Opción 1: Crear un controlador Base y que todos los controladores </a:t>
            </a:r>
            <a:r>
              <a:rPr lang="es-ES" dirty="0" err="1"/>
              <a:t>herenden</a:t>
            </a:r>
            <a:r>
              <a:rPr lang="es-ES" dirty="0"/>
              <a:t> de ese controlador:</a:t>
            </a:r>
          </a:p>
          <a:p>
            <a:pPr lvl="1"/>
            <a:endParaRPr lang="es-ES" dirty="0"/>
          </a:p>
          <a:p>
            <a:pPr lvl="1"/>
            <a:endParaRPr lang="es-ES" dirty="0"/>
          </a:p>
          <a:p>
            <a:pPr lvl="1"/>
            <a:r>
              <a:rPr lang="es-ES" dirty="0"/>
              <a:t>Opción 2: Añadirlo a nivel de ensamblado en el startup de la siguiente forma:</a:t>
            </a:r>
          </a:p>
          <a:p>
            <a:pPr lvl="1"/>
            <a:endParaRPr lang="es-ES" dirty="0"/>
          </a:p>
          <a:p>
            <a:pPr lvl="1"/>
            <a:endParaRPr lang="es-ES" dirty="0"/>
          </a:p>
        </p:txBody>
      </p:sp>
      <p:pic>
        <p:nvPicPr>
          <p:cNvPr id="4" name="Imagen 3">
            <a:extLst>
              <a:ext uri="{FF2B5EF4-FFF2-40B4-BE49-F238E27FC236}">
                <a16:creationId xmlns:a16="http://schemas.microsoft.com/office/drawing/2014/main" id="{CCAA993C-C828-4075-AB3E-292C728C8885}"/>
              </a:ext>
            </a:extLst>
          </p:cNvPr>
          <p:cNvPicPr>
            <a:picLocks noChangeAspect="1"/>
          </p:cNvPicPr>
          <p:nvPr/>
        </p:nvPicPr>
        <p:blipFill>
          <a:blip r:embed="rId2"/>
          <a:stretch>
            <a:fillRect/>
          </a:stretch>
        </p:blipFill>
        <p:spPr>
          <a:xfrm>
            <a:off x="2364079" y="4400464"/>
            <a:ext cx="2431856" cy="726032"/>
          </a:xfrm>
          <a:prstGeom prst="rect">
            <a:avLst/>
          </a:prstGeom>
        </p:spPr>
      </p:pic>
      <p:pic>
        <p:nvPicPr>
          <p:cNvPr id="5" name="Imagen 4">
            <a:extLst>
              <a:ext uri="{FF2B5EF4-FFF2-40B4-BE49-F238E27FC236}">
                <a16:creationId xmlns:a16="http://schemas.microsoft.com/office/drawing/2014/main" id="{F48AA3BB-FF2E-48AB-BF68-6D30746DD332}"/>
              </a:ext>
            </a:extLst>
          </p:cNvPr>
          <p:cNvPicPr>
            <a:picLocks noChangeAspect="1"/>
          </p:cNvPicPr>
          <p:nvPr/>
        </p:nvPicPr>
        <p:blipFill>
          <a:blip r:embed="rId3"/>
          <a:stretch>
            <a:fillRect/>
          </a:stretch>
        </p:blipFill>
        <p:spPr>
          <a:xfrm>
            <a:off x="5424098" y="4257442"/>
            <a:ext cx="2880147" cy="887456"/>
          </a:xfrm>
          <a:prstGeom prst="rect">
            <a:avLst/>
          </a:prstGeom>
        </p:spPr>
      </p:pic>
      <p:pic>
        <p:nvPicPr>
          <p:cNvPr id="8" name="Imagen 7">
            <a:extLst>
              <a:ext uri="{FF2B5EF4-FFF2-40B4-BE49-F238E27FC236}">
                <a16:creationId xmlns:a16="http://schemas.microsoft.com/office/drawing/2014/main" id="{98EFF3CC-85D0-4B64-8E4B-4DBB7E76DC8E}"/>
              </a:ext>
            </a:extLst>
          </p:cNvPr>
          <p:cNvPicPr>
            <a:picLocks noChangeAspect="1"/>
          </p:cNvPicPr>
          <p:nvPr/>
        </p:nvPicPr>
        <p:blipFill>
          <a:blip r:embed="rId4"/>
          <a:stretch>
            <a:fillRect/>
          </a:stretch>
        </p:blipFill>
        <p:spPr>
          <a:xfrm>
            <a:off x="5181600" y="5524907"/>
            <a:ext cx="1981200" cy="981075"/>
          </a:xfrm>
          <a:prstGeom prst="rect">
            <a:avLst/>
          </a:prstGeom>
        </p:spPr>
      </p:pic>
    </p:spTree>
    <p:extLst>
      <p:ext uri="{BB962C8B-B14F-4D97-AF65-F5344CB8AC3E}">
        <p14:creationId xmlns:p14="http://schemas.microsoft.com/office/powerpoint/2010/main" val="3759557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33F8A6-36A5-4109-A56C-03CD15794CA5}"/>
              </a:ext>
            </a:extLst>
          </p:cNvPr>
          <p:cNvSpPr>
            <a:spLocks noGrp="1"/>
          </p:cNvSpPr>
          <p:nvPr>
            <p:ph type="title"/>
          </p:nvPr>
        </p:nvSpPr>
        <p:spPr>
          <a:xfrm>
            <a:off x="1371600" y="685800"/>
            <a:ext cx="9601200" cy="866163"/>
          </a:xfrm>
        </p:spPr>
        <p:txBody>
          <a:bodyPr>
            <a:normAutofit fontScale="90000"/>
          </a:bodyPr>
          <a:lstStyle/>
          <a:p>
            <a:r>
              <a:rPr lang="es-ES" dirty="0"/>
              <a:t>Objeto </a:t>
            </a:r>
            <a:r>
              <a:rPr lang="es-ES" dirty="0" err="1"/>
              <a:t>IActionResult</a:t>
            </a:r>
            <a:br>
              <a:rPr lang="es-ES" dirty="0"/>
            </a:br>
            <a:endParaRPr lang="es-ES" dirty="0"/>
          </a:p>
        </p:txBody>
      </p:sp>
      <p:sp>
        <p:nvSpPr>
          <p:cNvPr id="3" name="Marcador de contenido 2">
            <a:extLst>
              <a:ext uri="{FF2B5EF4-FFF2-40B4-BE49-F238E27FC236}">
                <a16:creationId xmlns:a16="http://schemas.microsoft.com/office/drawing/2014/main" id="{55A1BE42-A420-4F98-BF37-498CC7BA4E46}"/>
              </a:ext>
            </a:extLst>
          </p:cNvPr>
          <p:cNvSpPr>
            <a:spLocks noGrp="1"/>
          </p:cNvSpPr>
          <p:nvPr>
            <p:ph idx="1"/>
          </p:nvPr>
        </p:nvSpPr>
        <p:spPr>
          <a:xfrm>
            <a:off x="1371600" y="1392571"/>
            <a:ext cx="9601200" cy="5082873"/>
          </a:xfrm>
        </p:spPr>
        <p:txBody>
          <a:bodyPr>
            <a:normAutofit/>
          </a:bodyPr>
          <a:lstStyle/>
          <a:p>
            <a:r>
              <a:rPr lang="es-ES" dirty="0"/>
              <a:t> El objeto </a:t>
            </a:r>
            <a:r>
              <a:rPr lang="es-ES" dirty="0" err="1"/>
              <a:t>IActionResult</a:t>
            </a:r>
            <a:r>
              <a:rPr lang="es-ES" dirty="0"/>
              <a:t> es un objeto que se retorna en las acciones de un controlador, es un objeto más ligero que el </a:t>
            </a:r>
            <a:r>
              <a:rPr lang="es-ES" dirty="0" err="1"/>
              <a:t>ActionResult</a:t>
            </a:r>
            <a:r>
              <a:rPr lang="es-ES" dirty="0"/>
              <a:t> y es aconsejado su uso en API-</a:t>
            </a:r>
            <a:r>
              <a:rPr lang="es-ES" dirty="0" err="1"/>
              <a:t>RESTs</a:t>
            </a:r>
            <a:r>
              <a:rPr lang="es-ES" dirty="0"/>
              <a:t> ya que contiene todos los tipos de respuestas de un API-REST full, permitiendo devolver todos los códigos http disponibles.</a:t>
            </a:r>
          </a:p>
          <a:p>
            <a:r>
              <a:rPr lang="es-ES" dirty="0"/>
              <a:t>Se pueden devolver objetos como el </a:t>
            </a:r>
            <a:r>
              <a:rPr lang="es-ES" dirty="0" err="1"/>
              <a:t>OkResult</a:t>
            </a:r>
            <a:r>
              <a:rPr lang="es-ES" dirty="0"/>
              <a:t> o el </a:t>
            </a:r>
            <a:r>
              <a:rPr lang="es-ES" dirty="0" err="1"/>
              <a:t>NoContentResult</a:t>
            </a:r>
            <a:r>
              <a:rPr lang="es-ES" dirty="0"/>
              <a:t>, pero el </a:t>
            </a:r>
            <a:r>
              <a:rPr lang="es-ES" dirty="0" err="1"/>
              <a:t>el</a:t>
            </a:r>
            <a:r>
              <a:rPr lang="es-ES" dirty="0"/>
              <a:t> objeto </a:t>
            </a:r>
            <a:r>
              <a:rPr lang="es-ES" dirty="0" err="1"/>
              <a:t>IActionResult</a:t>
            </a:r>
            <a:r>
              <a:rPr lang="es-ES" dirty="0"/>
              <a:t> ya los contiene y permite adaptarlo a cualquier tipo de respuesta http.</a:t>
            </a:r>
          </a:p>
          <a:p>
            <a:r>
              <a:rPr lang="es-ES" dirty="0"/>
              <a:t>Un ejemplo de respuesta http con el objeto </a:t>
            </a:r>
            <a:r>
              <a:rPr lang="es-ES" dirty="0" err="1"/>
              <a:t>IActionResult</a:t>
            </a:r>
            <a:r>
              <a:rPr lang="es-ES" dirty="0"/>
              <a:t> sería la siguiente:</a:t>
            </a:r>
          </a:p>
          <a:p>
            <a:endParaRPr lang="es-ES" dirty="0"/>
          </a:p>
          <a:p>
            <a:endParaRPr lang="es-ES" dirty="0"/>
          </a:p>
          <a:p>
            <a:endParaRPr lang="es-ES" dirty="0"/>
          </a:p>
          <a:p>
            <a:r>
              <a:rPr lang="es-ES" dirty="0"/>
              <a:t>A parte del </a:t>
            </a:r>
            <a:r>
              <a:rPr lang="es-ES" dirty="0" err="1"/>
              <a:t>return</a:t>
            </a:r>
            <a:r>
              <a:rPr lang="es-ES" dirty="0"/>
              <a:t> Ok() (devuelve un 200) existen otros tipo de respuesta como el </a:t>
            </a:r>
            <a:r>
              <a:rPr lang="es-ES" dirty="0" err="1"/>
              <a:t>BadRequest</a:t>
            </a:r>
            <a:r>
              <a:rPr lang="es-ES" dirty="0"/>
              <a:t>() (devuelve un 400), un </a:t>
            </a:r>
            <a:r>
              <a:rPr lang="es-ES" dirty="0" err="1"/>
              <a:t>NoContent</a:t>
            </a:r>
            <a:r>
              <a:rPr lang="es-ES" dirty="0"/>
              <a:t>(), etc. Y así con cada código Http disponible</a:t>
            </a:r>
          </a:p>
        </p:txBody>
      </p:sp>
      <p:pic>
        <p:nvPicPr>
          <p:cNvPr id="4" name="Imagen 3">
            <a:extLst>
              <a:ext uri="{FF2B5EF4-FFF2-40B4-BE49-F238E27FC236}">
                <a16:creationId xmlns:a16="http://schemas.microsoft.com/office/drawing/2014/main" id="{56562254-D6CF-47C4-BAA5-6A1509137B61}"/>
              </a:ext>
            </a:extLst>
          </p:cNvPr>
          <p:cNvPicPr>
            <a:picLocks noChangeAspect="1"/>
          </p:cNvPicPr>
          <p:nvPr/>
        </p:nvPicPr>
        <p:blipFill>
          <a:blip r:embed="rId2"/>
          <a:stretch>
            <a:fillRect/>
          </a:stretch>
        </p:blipFill>
        <p:spPr>
          <a:xfrm>
            <a:off x="2633269" y="4138128"/>
            <a:ext cx="4075441" cy="968338"/>
          </a:xfrm>
          <a:prstGeom prst="rect">
            <a:avLst/>
          </a:prstGeom>
        </p:spPr>
      </p:pic>
    </p:spTree>
    <p:extLst>
      <p:ext uri="{BB962C8B-B14F-4D97-AF65-F5344CB8AC3E}">
        <p14:creationId xmlns:p14="http://schemas.microsoft.com/office/powerpoint/2010/main" val="2006354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C12680-F9F0-44E4-A8E0-8363639E9E37}"/>
              </a:ext>
            </a:extLst>
          </p:cNvPr>
          <p:cNvSpPr>
            <a:spLocks noGrp="1"/>
          </p:cNvSpPr>
          <p:nvPr>
            <p:ph type="title"/>
          </p:nvPr>
        </p:nvSpPr>
        <p:spPr>
          <a:xfrm>
            <a:off x="1371600" y="685800"/>
            <a:ext cx="9601200" cy="882941"/>
          </a:xfrm>
        </p:spPr>
        <p:txBody>
          <a:bodyPr>
            <a:normAutofit fontScale="90000"/>
          </a:bodyPr>
          <a:lstStyle/>
          <a:p>
            <a:r>
              <a:rPr lang="es-ES" dirty="0"/>
              <a:t>Convenciones en .NET Core </a:t>
            </a:r>
            <a:br>
              <a:rPr lang="es-ES" dirty="0"/>
            </a:br>
            <a:endParaRPr lang="es-ES" dirty="0"/>
          </a:p>
        </p:txBody>
      </p:sp>
      <p:sp>
        <p:nvSpPr>
          <p:cNvPr id="3" name="Marcador de contenido 2">
            <a:extLst>
              <a:ext uri="{FF2B5EF4-FFF2-40B4-BE49-F238E27FC236}">
                <a16:creationId xmlns:a16="http://schemas.microsoft.com/office/drawing/2014/main" id="{CDFE40CF-7A53-499F-8F77-982846D7C5C6}"/>
              </a:ext>
            </a:extLst>
          </p:cNvPr>
          <p:cNvSpPr>
            <a:spLocks noGrp="1"/>
          </p:cNvSpPr>
          <p:nvPr>
            <p:ph idx="1"/>
          </p:nvPr>
        </p:nvSpPr>
        <p:spPr>
          <a:xfrm>
            <a:off x="1371600" y="1568740"/>
            <a:ext cx="9601200" cy="5167961"/>
          </a:xfrm>
        </p:spPr>
        <p:txBody>
          <a:bodyPr>
            <a:normAutofit/>
          </a:bodyPr>
          <a:lstStyle/>
          <a:p>
            <a:r>
              <a:rPr lang="es-ES" dirty="0"/>
              <a:t>En .NET Core cuando se diseña un API-REST full se pueden utilizar las convenciones, que permiten documentar con herramientas como </a:t>
            </a:r>
            <a:r>
              <a:rPr lang="es-ES" dirty="0" err="1"/>
              <a:t>swagger</a:t>
            </a:r>
            <a:r>
              <a:rPr lang="es-ES" dirty="0"/>
              <a:t> los tipos de datos devueltos.</a:t>
            </a:r>
          </a:p>
          <a:p>
            <a:r>
              <a:rPr lang="es-ES" dirty="0"/>
              <a:t>Para configurar las convenciones podemos establecer en la acción del controlador de la siguiente forma:</a:t>
            </a:r>
          </a:p>
          <a:p>
            <a:endParaRPr lang="es-ES" dirty="0"/>
          </a:p>
          <a:p>
            <a:endParaRPr lang="es-ES" dirty="0"/>
          </a:p>
          <a:p>
            <a:endParaRPr lang="es-ES" dirty="0"/>
          </a:p>
          <a:p>
            <a:endParaRPr lang="es-ES" dirty="0"/>
          </a:p>
          <a:p>
            <a:endParaRPr lang="es-ES" dirty="0"/>
          </a:p>
          <a:p>
            <a:r>
              <a:rPr lang="es-ES" dirty="0"/>
              <a:t>O a nivel global configurándolo a nivel de ensamblado de la siguiente forma:</a:t>
            </a:r>
          </a:p>
          <a:p>
            <a:endParaRPr lang="es-ES" dirty="0"/>
          </a:p>
          <a:p>
            <a:endParaRPr lang="es-ES" dirty="0"/>
          </a:p>
          <a:p>
            <a:endParaRPr lang="es-ES" dirty="0"/>
          </a:p>
        </p:txBody>
      </p:sp>
      <p:pic>
        <p:nvPicPr>
          <p:cNvPr id="4" name="Imagen 3">
            <a:extLst>
              <a:ext uri="{FF2B5EF4-FFF2-40B4-BE49-F238E27FC236}">
                <a16:creationId xmlns:a16="http://schemas.microsoft.com/office/drawing/2014/main" id="{8415C362-6964-4EDF-885F-883B716366AE}"/>
              </a:ext>
            </a:extLst>
          </p:cNvPr>
          <p:cNvPicPr>
            <a:picLocks noChangeAspect="1"/>
          </p:cNvPicPr>
          <p:nvPr/>
        </p:nvPicPr>
        <p:blipFill>
          <a:blip r:embed="rId2"/>
          <a:stretch>
            <a:fillRect/>
          </a:stretch>
        </p:blipFill>
        <p:spPr>
          <a:xfrm>
            <a:off x="4391998" y="3097959"/>
            <a:ext cx="3035170" cy="2283214"/>
          </a:xfrm>
          <a:prstGeom prst="rect">
            <a:avLst/>
          </a:prstGeom>
        </p:spPr>
      </p:pic>
      <p:pic>
        <p:nvPicPr>
          <p:cNvPr id="5" name="Imagen 4">
            <a:extLst>
              <a:ext uri="{FF2B5EF4-FFF2-40B4-BE49-F238E27FC236}">
                <a16:creationId xmlns:a16="http://schemas.microsoft.com/office/drawing/2014/main" id="{E3BB9F95-9EEC-4094-8251-74720F21A40A}"/>
              </a:ext>
            </a:extLst>
          </p:cNvPr>
          <p:cNvPicPr>
            <a:picLocks noChangeAspect="1"/>
          </p:cNvPicPr>
          <p:nvPr/>
        </p:nvPicPr>
        <p:blipFill>
          <a:blip r:embed="rId3"/>
          <a:stretch>
            <a:fillRect/>
          </a:stretch>
        </p:blipFill>
        <p:spPr>
          <a:xfrm>
            <a:off x="3785508" y="5869926"/>
            <a:ext cx="4248150" cy="866775"/>
          </a:xfrm>
          <a:prstGeom prst="rect">
            <a:avLst/>
          </a:prstGeom>
        </p:spPr>
      </p:pic>
    </p:spTree>
    <p:extLst>
      <p:ext uri="{BB962C8B-B14F-4D97-AF65-F5344CB8AC3E}">
        <p14:creationId xmlns:p14="http://schemas.microsoft.com/office/powerpoint/2010/main" val="2551177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967C-E2C2-4344-9414-F29AF456AF11}"/>
              </a:ext>
            </a:extLst>
          </p:cNvPr>
          <p:cNvSpPr>
            <a:spLocks noGrp="1"/>
          </p:cNvSpPr>
          <p:nvPr>
            <p:ph type="title"/>
          </p:nvPr>
        </p:nvSpPr>
        <p:spPr>
          <a:xfrm>
            <a:off x="1371600" y="685800"/>
            <a:ext cx="9601200" cy="874552"/>
          </a:xfrm>
        </p:spPr>
        <p:txBody>
          <a:bodyPr>
            <a:normAutofit fontScale="90000"/>
          </a:bodyPr>
          <a:lstStyle/>
          <a:p>
            <a:r>
              <a:rPr lang="es-ES" dirty="0"/>
              <a:t>Programación asíncrona </a:t>
            </a:r>
            <a:br>
              <a:rPr lang="es-ES" dirty="0"/>
            </a:br>
            <a:endParaRPr lang="es-ES" dirty="0"/>
          </a:p>
        </p:txBody>
      </p:sp>
      <p:sp>
        <p:nvSpPr>
          <p:cNvPr id="3" name="Marcador de contenido 2">
            <a:extLst>
              <a:ext uri="{FF2B5EF4-FFF2-40B4-BE49-F238E27FC236}">
                <a16:creationId xmlns:a16="http://schemas.microsoft.com/office/drawing/2014/main" id="{DB2A5EDE-1F6C-472D-99CC-7B4598101E66}"/>
              </a:ext>
            </a:extLst>
          </p:cNvPr>
          <p:cNvSpPr>
            <a:spLocks noGrp="1"/>
          </p:cNvSpPr>
          <p:nvPr>
            <p:ph idx="1"/>
          </p:nvPr>
        </p:nvSpPr>
        <p:spPr>
          <a:xfrm>
            <a:off x="1371600" y="1560352"/>
            <a:ext cx="9601200" cy="4307048"/>
          </a:xfrm>
        </p:spPr>
        <p:txBody>
          <a:bodyPr/>
          <a:lstStyle/>
          <a:p>
            <a:r>
              <a:rPr lang="es-ES" dirty="0"/>
              <a:t>Un factor importante a la hora de diseñar un API-REST es la programación asíncrona, ya que se gana en rendimiento.</a:t>
            </a:r>
          </a:p>
          <a:p>
            <a:r>
              <a:rPr lang="es-ES" dirty="0"/>
              <a:t>Un API-REST con llamadas síncronas en cada petición el servidor queda bloqueado hasta servir la respuesta.</a:t>
            </a:r>
          </a:p>
          <a:p>
            <a:r>
              <a:rPr lang="es-ES" dirty="0"/>
              <a:t>Un API-REST con llamadas asíncronas cuando se realiza la petición, el servidor lo mete en un hilo y se queda esperando a tener la respuesta, pero mientras puede seguir recibiendo peticiones sin que quede bloqueado.</a:t>
            </a:r>
          </a:p>
          <a:p>
            <a:r>
              <a:rPr lang="es-ES" u="sng" dirty="0"/>
              <a:t>Conclusión:</a:t>
            </a:r>
            <a:r>
              <a:rPr lang="es-ES" dirty="0"/>
              <a:t> aunque en la mayor parte de peticiones de un api-</a:t>
            </a:r>
            <a:r>
              <a:rPr lang="es-ES" dirty="0" err="1"/>
              <a:t>rest</a:t>
            </a:r>
            <a:r>
              <a:rPr lang="es-ES" dirty="0"/>
              <a:t> son peticiones de envío-respuesta es muy importante plantearlas de una forma asíncrona y dejar al servidor en espera de respuesta para terminar el proceso ya que se gana mucho en rendimiento. </a:t>
            </a:r>
          </a:p>
        </p:txBody>
      </p:sp>
    </p:spTree>
    <p:extLst>
      <p:ext uri="{BB962C8B-B14F-4D97-AF65-F5344CB8AC3E}">
        <p14:creationId xmlns:p14="http://schemas.microsoft.com/office/powerpoint/2010/main" val="2501913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AFA042-13A4-4C1E-AF79-C7CE60E92E6D}"/>
              </a:ext>
            </a:extLst>
          </p:cNvPr>
          <p:cNvSpPr>
            <a:spLocks noGrp="1"/>
          </p:cNvSpPr>
          <p:nvPr>
            <p:ph type="title"/>
          </p:nvPr>
        </p:nvSpPr>
        <p:spPr>
          <a:xfrm>
            <a:off x="1371600" y="685800"/>
            <a:ext cx="9601200" cy="815829"/>
          </a:xfrm>
        </p:spPr>
        <p:txBody>
          <a:bodyPr/>
          <a:lstStyle/>
          <a:p>
            <a:r>
              <a:rPr lang="es-ES" dirty="0"/>
              <a:t>Programación asíncrona(II)</a:t>
            </a:r>
          </a:p>
        </p:txBody>
      </p:sp>
      <p:sp>
        <p:nvSpPr>
          <p:cNvPr id="3" name="Marcador de contenido 2">
            <a:extLst>
              <a:ext uri="{FF2B5EF4-FFF2-40B4-BE49-F238E27FC236}">
                <a16:creationId xmlns:a16="http://schemas.microsoft.com/office/drawing/2014/main" id="{B9899CA3-09A9-4362-B5F7-B07478043F66}"/>
              </a:ext>
            </a:extLst>
          </p:cNvPr>
          <p:cNvSpPr>
            <a:spLocks noGrp="1"/>
          </p:cNvSpPr>
          <p:nvPr>
            <p:ph idx="1"/>
          </p:nvPr>
        </p:nvSpPr>
        <p:spPr>
          <a:xfrm>
            <a:off x="1371600" y="1501629"/>
            <a:ext cx="9601200" cy="5225742"/>
          </a:xfrm>
        </p:spPr>
        <p:txBody>
          <a:bodyPr/>
          <a:lstStyle/>
          <a:p>
            <a:r>
              <a:rPr lang="es-ES" dirty="0"/>
              <a:t>A continuación muestro un ejemplo de llamada asíncrona en un </a:t>
            </a:r>
            <a:r>
              <a:rPr lang="es-ES" dirty="0" err="1"/>
              <a:t>endpoint</a:t>
            </a:r>
            <a:r>
              <a:rPr lang="es-ES" dirty="0"/>
              <a:t>:</a:t>
            </a:r>
          </a:p>
          <a:p>
            <a:endParaRPr lang="es-ES" dirty="0"/>
          </a:p>
          <a:p>
            <a:endParaRPr lang="es-ES" dirty="0"/>
          </a:p>
          <a:p>
            <a:pPr marL="0" indent="0">
              <a:buNone/>
            </a:pPr>
            <a:endParaRPr lang="es-ES" dirty="0"/>
          </a:p>
          <a:p>
            <a:endParaRPr lang="es-ES" dirty="0"/>
          </a:p>
          <a:p>
            <a:r>
              <a:rPr lang="es-ES" dirty="0"/>
              <a:t>En procesos muy costosos podemos hacer varias llamadas asíncronas y esperar a que terminen de finalizar todas:</a:t>
            </a:r>
          </a:p>
          <a:p>
            <a:endParaRPr lang="es-ES" dirty="0"/>
          </a:p>
          <a:p>
            <a:endParaRPr lang="es-ES" dirty="0"/>
          </a:p>
        </p:txBody>
      </p:sp>
      <p:pic>
        <p:nvPicPr>
          <p:cNvPr id="4" name="Imagen 3">
            <a:extLst>
              <a:ext uri="{FF2B5EF4-FFF2-40B4-BE49-F238E27FC236}">
                <a16:creationId xmlns:a16="http://schemas.microsoft.com/office/drawing/2014/main" id="{AF850CAF-B115-4174-8BE7-84C8D5C49661}"/>
              </a:ext>
            </a:extLst>
          </p:cNvPr>
          <p:cNvPicPr>
            <a:picLocks noChangeAspect="1"/>
          </p:cNvPicPr>
          <p:nvPr/>
        </p:nvPicPr>
        <p:blipFill>
          <a:blip r:embed="rId2"/>
          <a:stretch>
            <a:fillRect/>
          </a:stretch>
        </p:blipFill>
        <p:spPr>
          <a:xfrm>
            <a:off x="3570957" y="2063255"/>
            <a:ext cx="3305175" cy="1238250"/>
          </a:xfrm>
          <a:prstGeom prst="rect">
            <a:avLst/>
          </a:prstGeom>
        </p:spPr>
      </p:pic>
      <p:pic>
        <p:nvPicPr>
          <p:cNvPr id="5" name="Imagen 4">
            <a:extLst>
              <a:ext uri="{FF2B5EF4-FFF2-40B4-BE49-F238E27FC236}">
                <a16:creationId xmlns:a16="http://schemas.microsoft.com/office/drawing/2014/main" id="{1457A9CB-51BB-4B1A-95D7-AA943E62A944}"/>
              </a:ext>
            </a:extLst>
          </p:cNvPr>
          <p:cNvPicPr>
            <a:picLocks noChangeAspect="1"/>
          </p:cNvPicPr>
          <p:nvPr/>
        </p:nvPicPr>
        <p:blipFill>
          <a:blip r:embed="rId3"/>
          <a:stretch>
            <a:fillRect/>
          </a:stretch>
        </p:blipFill>
        <p:spPr>
          <a:xfrm>
            <a:off x="4281342" y="4441778"/>
            <a:ext cx="3629316" cy="2145633"/>
          </a:xfrm>
          <a:prstGeom prst="rect">
            <a:avLst/>
          </a:prstGeom>
        </p:spPr>
      </p:pic>
    </p:spTree>
    <p:extLst>
      <p:ext uri="{BB962C8B-B14F-4D97-AF65-F5344CB8AC3E}">
        <p14:creationId xmlns:p14="http://schemas.microsoft.com/office/powerpoint/2010/main" val="3978190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A0150B-5203-4E35-AEC6-8EF4DA277423}"/>
              </a:ext>
            </a:extLst>
          </p:cNvPr>
          <p:cNvSpPr>
            <a:spLocks noGrp="1"/>
          </p:cNvSpPr>
          <p:nvPr>
            <p:ph type="title"/>
          </p:nvPr>
        </p:nvSpPr>
        <p:spPr>
          <a:xfrm>
            <a:off x="1371600" y="685800"/>
            <a:ext cx="9601200" cy="799051"/>
          </a:xfrm>
        </p:spPr>
        <p:txBody>
          <a:bodyPr>
            <a:normAutofit fontScale="90000"/>
          </a:bodyPr>
          <a:lstStyle/>
          <a:p>
            <a:r>
              <a:rPr lang="es-ES" dirty="0"/>
              <a:t>Seguridad en .NET Core</a:t>
            </a:r>
            <a:br>
              <a:rPr lang="es-ES" dirty="0"/>
            </a:br>
            <a:endParaRPr lang="es-ES" dirty="0"/>
          </a:p>
        </p:txBody>
      </p:sp>
      <p:sp>
        <p:nvSpPr>
          <p:cNvPr id="3" name="Marcador de contenido 2">
            <a:extLst>
              <a:ext uri="{FF2B5EF4-FFF2-40B4-BE49-F238E27FC236}">
                <a16:creationId xmlns:a16="http://schemas.microsoft.com/office/drawing/2014/main" id="{4890D52F-CC57-4222-8FDE-B4743CCAC0BC}"/>
              </a:ext>
            </a:extLst>
          </p:cNvPr>
          <p:cNvSpPr>
            <a:spLocks noGrp="1"/>
          </p:cNvSpPr>
          <p:nvPr>
            <p:ph idx="1"/>
          </p:nvPr>
        </p:nvSpPr>
        <p:spPr>
          <a:xfrm>
            <a:off x="1371600" y="1484851"/>
            <a:ext cx="9601200" cy="5083729"/>
          </a:xfrm>
        </p:spPr>
        <p:txBody>
          <a:bodyPr>
            <a:normAutofit/>
          </a:bodyPr>
          <a:lstStyle/>
          <a:p>
            <a:r>
              <a:rPr lang="es-ES" dirty="0"/>
              <a:t>La autenticación y autorización en .NET Core está basada en un </a:t>
            </a:r>
            <a:r>
              <a:rPr lang="es-ES" dirty="0" err="1"/>
              <a:t>framework</a:t>
            </a:r>
            <a:r>
              <a:rPr lang="es-ES" dirty="0"/>
              <a:t> llamado .NET Core </a:t>
            </a:r>
            <a:r>
              <a:rPr lang="es-ES" dirty="0" err="1"/>
              <a:t>Identity</a:t>
            </a:r>
            <a:r>
              <a:rPr lang="es-ES" dirty="0"/>
              <a:t>, es otro </a:t>
            </a:r>
            <a:r>
              <a:rPr lang="es-ES" dirty="0" err="1"/>
              <a:t>framework</a:t>
            </a:r>
            <a:r>
              <a:rPr lang="es-ES" dirty="0"/>
              <a:t> bastante amplio y verlo en profundidad podría ser otro curso exclusivamente dedicado a esto.</a:t>
            </a:r>
          </a:p>
          <a:p>
            <a:r>
              <a:rPr lang="es-ES" dirty="0"/>
              <a:t>En este curso nos vamos a centrar en el uso de los middleware de autenticación y autorización más básicos con el fin de poder </a:t>
            </a:r>
            <a:r>
              <a:rPr lang="es-ES" dirty="0" err="1"/>
              <a:t>securizar</a:t>
            </a:r>
            <a:r>
              <a:rPr lang="es-ES" dirty="0"/>
              <a:t> un API-REST.</a:t>
            </a:r>
          </a:p>
          <a:p>
            <a:r>
              <a:rPr lang="es-ES" dirty="0"/>
              <a:t>El primer concepto que hay que tener claro es la diferencia entre autenticación y autorización:</a:t>
            </a:r>
          </a:p>
          <a:p>
            <a:pPr lvl="1"/>
            <a:r>
              <a:rPr lang="es-ES" dirty="0"/>
              <a:t>Autenticación: es el proceso de </a:t>
            </a:r>
            <a:r>
              <a:rPr lang="es-ES" dirty="0" err="1"/>
              <a:t>loguearse</a:t>
            </a:r>
            <a:r>
              <a:rPr lang="es-ES" dirty="0"/>
              <a:t> en el api-</a:t>
            </a:r>
            <a:r>
              <a:rPr lang="es-ES" dirty="0" err="1"/>
              <a:t>rest</a:t>
            </a:r>
            <a:r>
              <a:rPr lang="es-ES" dirty="0"/>
              <a:t>.</a:t>
            </a:r>
          </a:p>
          <a:p>
            <a:pPr lvl="1"/>
            <a:r>
              <a:rPr lang="es-ES" dirty="0"/>
              <a:t>Autorización: es el proceso de validar los permisos para realizar la acción solicitada al API-REST.</a:t>
            </a:r>
          </a:p>
          <a:p>
            <a:r>
              <a:rPr lang="es-ES" dirty="0" err="1"/>
              <a:t>Claim</a:t>
            </a:r>
            <a:r>
              <a:rPr lang="es-ES" dirty="0"/>
              <a:t>: son los propiedades del usuario una vez que se ha </a:t>
            </a:r>
            <a:r>
              <a:rPr lang="es-ES" dirty="0" err="1"/>
              <a:t>logueado</a:t>
            </a:r>
            <a:r>
              <a:rPr lang="es-ES" dirty="0"/>
              <a:t> en el sistema, por defecto en .NET Core cuando el token es validado se genera un </a:t>
            </a:r>
            <a:r>
              <a:rPr lang="es-ES" dirty="0" err="1"/>
              <a:t>claim</a:t>
            </a:r>
            <a:r>
              <a:rPr lang="es-ES" dirty="0"/>
              <a:t> principal con los datos obtenidos de ese token JWT y a partir de ese </a:t>
            </a:r>
            <a:r>
              <a:rPr lang="es-ES" dirty="0" err="1"/>
              <a:t>claim</a:t>
            </a:r>
            <a:r>
              <a:rPr lang="es-ES" dirty="0"/>
              <a:t> principal se pueden extender diferentes </a:t>
            </a:r>
            <a:r>
              <a:rPr lang="es-ES" dirty="0" err="1"/>
              <a:t>claims</a:t>
            </a:r>
            <a:r>
              <a:rPr lang="es-ES" dirty="0"/>
              <a:t> con el resto de propiedades del usuario.</a:t>
            </a:r>
          </a:p>
        </p:txBody>
      </p:sp>
    </p:spTree>
    <p:extLst>
      <p:ext uri="{BB962C8B-B14F-4D97-AF65-F5344CB8AC3E}">
        <p14:creationId xmlns:p14="http://schemas.microsoft.com/office/powerpoint/2010/main" val="531594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E0CF66-0D85-41FD-A0A5-51D4B793FDCC}"/>
              </a:ext>
            </a:extLst>
          </p:cNvPr>
          <p:cNvSpPr>
            <a:spLocks noGrp="1"/>
          </p:cNvSpPr>
          <p:nvPr>
            <p:ph type="title"/>
          </p:nvPr>
        </p:nvSpPr>
        <p:spPr>
          <a:xfrm>
            <a:off x="1371600" y="685800"/>
            <a:ext cx="9601200" cy="698383"/>
          </a:xfrm>
        </p:spPr>
        <p:txBody>
          <a:bodyPr/>
          <a:lstStyle/>
          <a:p>
            <a:r>
              <a:rPr lang="es-ES" dirty="0"/>
              <a:t>Seguridad en .NET Core (II) - JWT</a:t>
            </a:r>
          </a:p>
        </p:txBody>
      </p:sp>
      <p:sp>
        <p:nvSpPr>
          <p:cNvPr id="3" name="Marcador de contenido 2">
            <a:extLst>
              <a:ext uri="{FF2B5EF4-FFF2-40B4-BE49-F238E27FC236}">
                <a16:creationId xmlns:a16="http://schemas.microsoft.com/office/drawing/2014/main" id="{92B5539C-FA7D-48AE-956D-451EB2E68FFA}"/>
              </a:ext>
            </a:extLst>
          </p:cNvPr>
          <p:cNvSpPr>
            <a:spLocks noGrp="1"/>
          </p:cNvSpPr>
          <p:nvPr>
            <p:ph idx="1"/>
          </p:nvPr>
        </p:nvSpPr>
        <p:spPr>
          <a:xfrm>
            <a:off x="1371600" y="1451295"/>
            <a:ext cx="9601200" cy="5041784"/>
          </a:xfrm>
        </p:spPr>
        <p:txBody>
          <a:bodyPr>
            <a:normAutofit fontScale="92500" lnSpcReduction="10000"/>
          </a:bodyPr>
          <a:lstStyle/>
          <a:p>
            <a:r>
              <a:rPr lang="es-ES" dirty="0"/>
              <a:t>La autenticación en .NET Core sigue el estándar de JWT, JSON Web Token (abreviado JWT) es un estándar abierto basado en JSON para la creación de tokens de acceso. </a:t>
            </a:r>
          </a:p>
          <a:p>
            <a:r>
              <a:rPr lang="es-ES" dirty="0"/>
              <a:t>La implementación de JWT se basa en </a:t>
            </a:r>
            <a:r>
              <a:rPr lang="es-ES" dirty="0" err="1"/>
              <a:t>OpenID</a:t>
            </a:r>
            <a:r>
              <a:rPr lang="es-ES" dirty="0"/>
              <a:t>, que es un estándar de identificación digital descentralizado, con el que el usuario puede identificarse en una página web a través de una URL. </a:t>
            </a:r>
          </a:p>
          <a:p>
            <a:r>
              <a:rPr lang="es-ES" dirty="0"/>
              <a:t>Hoy en día existen numerosos proveedores de identidad que son servidores de autenticación destinados a autenticar numerosas aplicaciones existen diferentes proveedores como </a:t>
            </a:r>
            <a:r>
              <a:rPr lang="es-ES" dirty="0" err="1"/>
              <a:t>Identity</a:t>
            </a:r>
            <a:r>
              <a:rPr lang="es-ES" dirty="0"/>
              <a:t> Server, Azure Active </a:t>
            </a:r>
            <a:r>
              <a:rPr lang="es-ES" dirty="0" err="1"/>
              <a:t>Directory</a:t>
            </a:r>
            <a:r>
              <a:rPr lang="es-ES" dirty="0"/>
              <a:t>, Google, </a:t>
            </a:r>
            <a:r>
              <a:rPr lang="es-ES" dirty="0" err="1"/>
              <a:t>Facebok</a:t>
            </a:r>
            <a:r>
              <a:rPr lang="es-ES" dirty="0"/>
              <a:t>, Amazon, </a:t>
            </a:r>
            <a:r>
              <a:rPr lang="es-ES" dirty="0" err="1"/>
              <a:t>Linkedin</a:t>
            </a:r>
            <a:r>
              <a:rPr lang="es-ES" dirty="0"/>
              <a:t>, etc.</a:t>
            </a:r>
          </a:p>
          <a:p>
            <a:r>
              <a:rPr lang="es-ES" dirty="0"/>
              <a:t>Disponemos de una librería (MSAL) dentro del </a:t>
            </a:r>
            <a:r>
              <a:rPr lang="es-ES" dirty="0" err="1"/>
              <a:t>framework</a:t>
            </a:r>
            <a:r>
              <a:rPr lang="es-ES" dirty="0"/>
              <a:t> que facilita el proceso autenticación y autorización de la app.</a:t>
            </a:r>
          </a:p>
          <a:p>
            <a:r>
              <a:rPr lang="es-ES" dirty="0"/>
              <a:t>Más </a:t>
            </a:r>
            <a:r>
              <a:rPr lang="es-ES" dirty="0" err="1"/>
              <a:t>Info</a:t>
            </a:r>
            <a:r>
              <a:rPr lang="es-ES" dirty="0"/>
              <a:t>: </a:t>
            </a:r>
            <a:r>
              <a:rPr lang="es-ES" dirty="0">
                <a:hlinkClick r:id="rId2"/>
              </a:rPr>
              <a:t>https://www.youtube.com/watch?v=7MVqzo0o_yU&amp;list=PLbNXjE8OQW5yDOm0X7J84mvNROgBi4vJ7&amp;index=8&amp;t=900s</a:t>
            </a:r>
            <a:endParaRPr lang="es-ES" dirty="0"/>
          </a:p>
          <a:p>
            <a:pPr marL="0" indent="0">
              <a:buNone/>
            </a:pPr>
            <a:r>
              <a:rPr lang="es-ES" dirty="0"/>
              <a:t>      </a:t>
            </a:r>
            <a:r>
              <a:rPr lang="es-ES" dirty="0">
                <a:hlinkClick r:id="rId3"/>
              </a:rPr>
              <a:t>https://identityserver4.readthedocs.io/en/latest/</a:t>
            </a:r>
            <a:endParaRPr lang="es-ES" dirty="0"/>
          </a:p>
          <a:p>
            <a:pPr marL="0" indent="0">
              <a:buNone/>
            </a:pPr>
            <a:r>
              <a:rPr lang="es-ES" dirty="0"/>
              <a:t>                                                                       </a:t>
            </a:r>
          </a:p>
          <a:p>
            <a:endParaRPr lang="es-ES" dirty="0"/>
          </a:p>
        </p:txBody>
      </p:sp>
    </p:spTree>
    <p:extLst>
      <p:ext uri="{BB962C8B-B14F-4D97-AF65-F5344CB8AC3E}">
        <p14:creationId xmlns:p14="http://schemas.microsoft.com/office/powerpoint/2010/main" val="3383859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EBF8A2-6AB3-4152-8FF6-8EFCB2FC5A38}"/>
              </a:ext>
            </a:extLst>
          </p:cNvPr>
          <p:cNvSpPr>
            <a:spLocks noGrp="1"/>
          </p:cNvSpPr>
          <p:nvPr>
            <p:ph type="title"/>
          </p:nvPr>
        </p:nvSpPr>
        <p:spPr>
          <a:xfrm>
            <a:off x="1371600" y="685800"/>
            <a:ext cx="9601200" cy="773884"/>
          </a:xfrm>
        </p:spPr>
        <p:txBody>
          <a:bodyPr/>
          <a:lstStyle/>
          <a:p>
            <a:r>
              <a:rPr lang="es-ES" dirty="0"/>
              <a:t>Seguridad en .NET Core (III) - JWT</a:t>
            </a:r>
          </a:p>
        </p:txBody>
      </p:sp>
      <p:sp>
        <p:nvSpPr>
          <p:cNvPr id="3" name="Marcador de contenido 2">
            <a:extLst>
              <a:ext uri="{FF2B5EF4-FFF2-40B4-BE49-F238E27FC236}">
                <a16:creationId xmlns:a16="http://schemas.microsoft.com/office/drawing/2014/main" id="{A8DA2449-46CD-41A1-9CF5-B5EA84E7DF18}"/>
              </a:ext>
            </a:extLst>
          </p:cNvPr>
          <p:cNvSpPr>
            <a:spLocks noGrp="1"/>
          </p:cNvSpPr>
          <p:nvPr>
            <p:ph idx="1"/>
          </p:nvPr>
        </p:nvSpPr>
        <p:spPr>
          <a:xfrm>
            <a:off x="1371600" y="1459684"/>
            <a:ext cx="9601200" cy="5398316"/>
          </a:xfrm>
        </p:spPr>
        <p:txBody>
          <a:bodyPr/>
          <a:lstStyle/>
          <a:p>
            <a:r>
              <a:rPr lang="es-ES" dirty="0"/>
              <a:t>Para usar el middleware de autorización y autenticación es necesario inyectarlo en el contenedor de dependencias de .NET Core (método </a:t>
            </a:r>
            <a:r>
              <a:rPr lang="es-ES" dirty="0" err="1"/>
              <a:t>ConfigureService</a:t>
            </a:r>
            <a:r>
              <a:rPr lang="es-ES" dirty="0"/>
              <a:t>):</a:t>
            </a:r>
          </a:p>
          <a:p>
            <a:endParaRPr lang="es-ES" dirty="0"/>
          </a:p>
          <a:p>
            <a:endParaRPr lang="es-ES" dirty="0"/>
          </a:p>
          <a:p>
            <a:endParaRPr lang="es-ES" dirty="0"/>
          </a:p>
          <a:p>
            <a:endParaRPr lang="es-ES" dirty="0"/>
          </a:p>
          <a:p>
            <a:endParaRPr lang="es-ES" dirty="0"/>
          </a:p>
          <a:p>
            <a:r>
              <a:rPr lang="es-ES" dirty="0"/>
              <a:t>Para usar estos </a:t>
            </a:r>
            <a:r>
              <a:rPr lang="es-ES" dirty="0" err="1"/>
              <a:t>middlwares</a:t>
            </a:r>
            <a:r>
              <a:rPr lang="es-ES" dirty="0"/>
              <a:t> es necesario añadirlos al </a:t>
            </a:r>
            <a:r>
              <a:rPr lang="es-ES" dirty="0" err="1"/>
              <a:t>pipline</a:t>
            </a:r>
            <a:r>
              <a:rPr lang="es-ES" dirty="0"/>
              <a:t> de .NET Core (método Configure):</a:t>
            </a:r>
          </a:p>
          <a:p>
            <a:pPr lvl="1"/>
            <a:endParaRPr lang="es-ES" dirty="0"/>
          </a:p>
        </p:txBody>
      </p:sp>
      <p:pic>
        <p:nvPicPr>
          <p:cNvPr id="4" name="Imagen 3">
            <a:extLst>
              <a:ext uri="{FF2B5EF4-FFF2-40B4-BE49-F238E27FC236}">
                <a16:creationId xmlns:a16="http://schemas.microsoft.com/office/drawing/2014/main" id="{A291626F-32AF-405E-A42A-360429FEC56D}"/>
              </a:ext>
            </a:extLst>
          </p:cNvPr>
          <p:cNvPicPr>
            <a:picLocks noChangeAspect="1"/>
          </p:cNvPicPr>
          <p:nvPr/>
        </p:nvPicPr>
        <p:blipFill>
          <a:blip r:embed="rId2"/>
          <a:stretch>
            <a:fillRect/>
          </a:stretch>
        </p:blipFill>
        <p:spPr>
          <a:xfrm>
            <a:off x="3981451" y="2295525"/>
            <a:ext cx="3697644" cy="1982071"/>
          </a:xfrm>
          <a:prstGeom prst="rect">
            <a:avLst/>
          </a:prstGeom>
        </p:spPr>
      </p:pic>
      <p:pic>
        <p:nvPicPr>
          <p:cNvPr id="5" name="Imagen 4">
            <a:extLst>
              <a:ext uri="{FF2B5EF4-FFF2-40B4-BE49-F238E27FC236}">
                <a16:creationId xmlns:a16="http://schemas.microsoft.com/office/drawing/2014/main" id="{6E94168A-B539-4624-AA39-8F8CB5F1B6CB}"/>
              </a:ext>
            </a:extLst>
          </p:cNvPr>
          <p:cNvPicPr>
            <a:picLocks noChangeAspect="1"/>
          </p:cNvPicPr>
          <p:nvPr/>
        </p:nvPicPr>
        <p:blipFill>
          <a:blip r:embed="rId3"/>
          <a:stretch>
            <a:fillRect/>
          </a:stretch>
        </p:blipFill>
        <p:spPr>
          <a:xfrm>
            <a:off x="3981451" y="4860784"/>
            <a:ext cx="4122075" cy="1909543"/>
          </a:xfrm>
          <a:prstGeom prst="rect">
            <a:avLst/>
          </a:prstGeom>
        </p:spPr>
      </p:pic>
    </p:spTree>
    <p:extLst>
      <p:ext uri="{BB962C8B-B14F-4D97-AF65-F5344CB8AC3E}">
        <p14:creationId xmlns:p14="http://schemas.microsoft.com/office/powerpoint/2010/main" val="2077137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25AB1D-9B2E-4E3D-96A8-FDF03386412B}"/>
              </a:ext>
            </a:extLst>
          </p:cNvPr>
          <p:cNvSpPr>
            <a:spLocks noGrp="1"/>
          </p:cNvSpPr>
          <p:nvPr>
            <p:ph type="title"/>
          </p:nvPr>
        </p:nvSpPr>
        <p:spPr>
          <a:xfrm>
            <a:off x="1371600" y="685800"/>
            <a:ext cx="9601200" cy="824218"/>
          </a:xfrm>
        </p:spPr>
        <p:txBody>
          <a:bodyPr/>
          <a:lstStyle/>
          <a:p>
            <a:r>
              <a:rPr lang="es-ES" dirty="0"/>
              <a:t>Seguridad en .NET Core (III) - CORS</a:t>
            </a:r>
          </a:p>
        </p:txBody>
      </p:sp>
      <p:sp>
        <p:nvSpPr>
          <p:cNvPr id="3" name="Marcador de contenido 2">
            <a:extLst>
              <a:ext uri="{FF2B5EF4-FFF2-40B4-BE49-F238E27FC236}">
                <a16:creationId xmlns:a16="http://schemas.microsoft.com/office/drawing/2014/main" id="{F07C5082-FEC6-4C36-9A59-DDA38F45B9A5}"/>
              </a:ext>
            </a:extLst>
          </p:cNvPr>
          <p:cNvSpPr>
            <a:spLocks noGrp="1"/>
          </p:cNvSpPr>
          <p:nvPr>
            <p:ph idx="1"/>
          </p:nvPr>
        </p:nvSpPr>
        <p:spPr>
          <a:xfrm>
            <a:off x="1371600" y="1644242"/>
            <a:ext cx="9601200" cy="4223158"/>
          </a:xfrm>
        </p:spPr>
        <p:txBody>
          <a:bodyPr/>
          <a:lstStyle/>
          <a:p>
            <a:r>
              <a:rPr lang="es-ES" b="1" dirty="0"/>
              <a:t>CORS (Cross-</a:t>
            </a:r>
            <a:r>
              <a:rPr lang="es-ES" b="1" dirty="0" err="1"/>
              <a:t>Origin</a:t>
            </a:r>
            <a:r>
              <a:rPr lang="es-ES" b="1" dirty="0"/>
              <a:t> </a:t>
            </a:r>
            <a:r>
              <a:rPr lang="es-ES" b="1" dirty="0" err="1"/>
              <a:t>Resource</a:t>
            </a:r>
            <a:r>
              <a:rPr lang="es-ES" b="1" dirty="0"/>
              <a:t> </a:t>
            </a:r>
            <a:r>
              <a:rPr lang="es-ES" b="1" dirty="0" err="1"/>
              <a:t>Sharing</a:t>
            </a:r>
            <a:r>
              <a:rPr lang="es-ES" b="1" dirty="0"/>
              <a:t>), </a:t>
            </a:r>
            <a:r>
              <a:rPr lang="es-ES" dirty="0"/>
              <a:t>es un estándar de W3C que define los mecanismos que permiten que un cliente pueda realizar llamadas a un API-REST.</a:t>
            </a:r>
            <a:r>
              <a:rPr lang="es-ES" b="1" dirty="0"/>
              <a:t> </a:t>
            </a:r>
            <a:r>
              <a:rPr lang="es-ES" dirty="0"/>
              <a:t>Al </a:t>
            </a:r>
            <a:r>
              <a:rPr lang="es-ES" dirty="0" err="1"/>
              <a:t>isar</a:t>
            </a:r>
            <a:r>
              <a:rPr lang="es-ES" dirty="0"/>
              <a:t> CORS. Un servidor puede permitir. En pocas palabras CORS le brinda el poder de permitir las llamadas entre servidores desde los servidores especificados.</a:t>
            </a:r>
          </a:p>
          <a:p>
            <a:r>
              <a:rPr lang="es-ES" dirty="0"/>
              <a:t>Para utilizar los CORS en .NET Core es muy fácil de usar, hay que seguir los siguientes pasos:</a:t>
            </a:r>
          </a:p>
          <a:p>
            <a:pPr lvl="1"/>
            <a:r>
              <a:rPr lang="es-ES" dirty="0"/>
              <a:t>Instalar el </a:t>
            </a:r>
            <a:r>
              <a:rPr lang="es-ES" b="1" dirty="0" err="1"/>
              <a:t>Nuget</a:t>
            </a:r>
            <a:r>
              <a:rPr lang="es-ES" b="1" dirty="0"/>
              <a:t> </a:t>
            </a:r>
            <a:r>
              <a:rPr lang="es-ES" b="1" dirty="0" err="1"/>
              <a:t>Microsoft.AspNetCore.Cors</a:t>
            </a:r>
            <a:r>
              <a:rPr lang="es-ES" b="1" dirty="0"/>
              <a:t> </a:t>
            </a:r>
            <a:r>
              <a:rPr lang="es-ES" dirty="0"/>
              <a:t>o un paquete que lo contenga (en la plantilla de API-REST ya hay un paquete que lo contiene)</a:t>
            </a:r>
          </a:p>
          <a:p>
            <a:pPr lvl="1"/>
            <a:r>
              <a:rPr lang="es-ES" dirty="0"/>
              <a:t>Configurar los CORS en el inyector de dependencias (</a:t>
            </a:r>
            <a:r>
              <a:rPr lang="es-ES" dirty="0" err="1"/>
              <a:t>ConfigureService</a:t>
            </a:r>
            <a:r>
              <a:rPr lang="es-ES" dirty="0"/>
              <a:t>)</a:t>
            </a:r>
          </a:p>
          <a:p>
            <a:pPr lvl="1"/>
            <a:r>
              <a:rPr lang="es-ES" dirty="0"/>
              <a:t>Utilizar el Middleware de </a:t>
            </a:r>
            <a:r>
              <a:rPr lang="es-ES" dirty="0" err="1"/>
              <a:t>UseCors</a:t>
            </a:r>
            <a:r>
              <a:rPr lang="es-ES" dirty="0"/>
              <a:t>(“</a:t>
            </a:r>
            <a:r>
              <a:rPr lang="es-ES" dirty="0" err="1"/>
              <a:t>nameOfCors</a:t>
            </a:r>
            <a:r>
              <a:rPr lang="es-ES" dirty="0"/>
              <a:t>”) en el método Configure</a:t>
            </a:r>
          </a:p>
          <a:p>
            <a:pPr marL="1901952" lvl="4" indent="0">
              <a:buNone/>
            </a:pPr>
            <a:r>
              <a:rPr lang="es-ES" dirty="0"/>
              <a:t>		    </a:t>
            </a:r>
            <a:r>
              <a:rPr lang="es-ES" b="1" i="1" dirty="0">
                <a:solidFill>
                  <a:srgbClr val="0070C0"/>
                </a:solidFill>
              </a:rPr>
              <a:t>(DEMO)</a:t>
            </a:r>
          </a:p>
        </p:txBody>
      </p:sp>
    </p:spTree>
    <p:extLst>
      <p:ext uri="{BB962C8B-B14F-4D97-AF65-F5344CB8AC3E}">
        <p14:creationId xmlns:p14="http://schemas.microsoft.com/office/powerpoint/2010/main" val="3445606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B9E3E0-87E0-4D43-9DE0-732C20771988}"/>
              </a:ext>
            </a:extLst>
          </p:cNvPr>
          <p:cNvSpPr>
            <a:spLocks noGrp="1"/>
          </p:cNvSpPr>
          <p:nvPr>
            <p:ph type="title"/>
          </p:nvPr>
        </p:nvSpPr>
        <p:spPr/>
        <p:txBody>
          <a:bodyPr/>
          <a:lstStyle/>
          <a:p>
            <a:r>
              <a:rPr lang="es-ES" dirty="0"/>
              <a:t>¿Que vamos a aprender?</a:t>
            </a:r>
          </a:p>
        </p:txBody>
      </p:sp>
      <p:sp>
        <p:nvSpPr>
          <p:cNvPr id="3" name="Marcador de contenido 2">
            <a:extLst>
              <a:ext uri="{FF2B5EF4-FFF2-40B4-BE49-F238E27FC236}">
                <a16:creationId xmlns:a16="http://schemas.microsoft.com/office/drawing/2014/main" id="{1F2E0DDB-DEBC-464D-B925-F641681205BC}"/>
              </a:ext>
            </a:extLst>
          </p:cNvPr>
          <p:cNvSpPr>
            <a:spLocks noGrp="1"/>
          </p:cNvSpPr>
          <p:nvPr>
            <p:ph idx="1"/>
          </p:nvPr>
        </p:nvSpPr>
        <p:spPr>
          <a:xfrm>
            <a:off x="1371600" y="1627464"/>
            <a:ext cx="9601200" cy="4412609"/>
          </a:xfrm>
        </p:spPr>
        <p:txBody>
          <a:bodyPr>
            <a:normAutofit/>
          </a:bodyPr>
          <a:lstStyle/>
          <a:p>
            <a:r>
              <a:rPr lang="es-ES" dirty="0" err="1"/>
              <a:t>Controllers</a:t>
            </a:r>
            <a:r>
              <a:rPr lang="es-ES" dirty="0"/>
              <a:t> en un API-REST .NET Core</a:t>
            </a:r>
          </a:p>
          <a:p>
            <a:pPr lvl="1"/>
            <a:r>
              <a:rPr lang="es-ES" dirty="0"/>
              <a:t>Rutas en .NET Core</a:t>
            </a:r>
          </a:p>
          <a:p>
            <a:pPr lvl="1"/>
            <a:r>
              <a:rPr lang="es-ES" dirty="0"/>
              <a:t>Atributo </a:t>
            </a:r>
            <a:r>
              <a:rPr lang="es-ES" dirty="0" err="1"/>
              <a:t>ApiController</a:t>
            </a:r>
            <a:r>
              <a:rPr lang="es-ES" dirty="0"/>
              <a:t> </a:t>
            </a:r>
          </a:p>
          <a:p>
            <a:pPr lvl="1"/>
            <a:r>
              <a:rPr lang="es-ES" dirty="0"/>
              <a:t>Objeto </a:t>
            </a:r>
            <a:r>
              <a:rPr lang="es-ES" dirty="0" err="1"/>
              <a:t>IActionResult</a:t>
            </a:r>
            <a:endParaRPr lang="es-ES" dirty="0"/>
          </a:p>
          <a:p>
            <a:pPr lvl="1"/>
            <a:r>
              <a:rPr lang="es-ES" dirty="0"/>
              <a:t>Convenciones en .NET Core </a:t>
            </a:r>
          </a:p>
          <a:p>
            <a:r>
              <a:rPr lang="es-ES" dirty="0"/>
              <a:t>Programación asíncrona </a:t>
            </a:r>
          </a:p>
          <a:p>
            <a:r>
              <a:rPr lang="es-ES" dirty="0"/>
              <a:t>Seguridad en .NET Core</a:t>
            </a:r>
          </a:p>
          <a:p>
            <a:pPr lvl="1"/>
            <a:r>
              <a:rPr lang="es-ES" dirty="0"/>
              <a:t>Tokens JWT</a:t>
            </a:r>
          </a:p>
          <a:p>
            <a:pPr lvl="1"/>
            <a:r>
              <a:rPr lang="es-ES" dirty="0"/>
              <a:t>CORS</a:t>
            </a:r>
          </a:p>
          <a:p>
            <a:r>
              <a:rPr lang="es-ES" dirty="0"/>
              <a:t>Integración de </a:t>
            </a:r>
            <a:r>
              <a:rPr lang="es-ES" dirty="0" err="1"/>
              <a:t>Swagger</a:t>
            </a:r>
            <a:r>
              <a:rPr lang="es-ES" dirty="0"/>
              <a:t> en un API-REST .NET Core</a:t>
            </a:r>
          </a:p>
          <a:p>
            <a:r>
              <a:rPr lang="es-ES" dirty="0"/>
              <a:t>Manipulación de recursos (</a:t>
            </a:r>
            <a:r>
              <a:rPr lang="es-ES" dirty="0" err="1"/>
              <a:t>resx</a:t>
            </a:r>
            <a:r>
              <a:rPr lang="es-ES" dirty="0"/>
              <a:t>)</a:t>
            </a:r>
          </a:p>
          <a:p>
            <a:pPr marL="530352" lvl="1" indent="0">
              <a:buNone/>
            </a:pPr>
            <a:endParaRPr lang="es-ES" dirty="0"/>
          </a:p>
        </p:txBody>
      </p:sp>
    </p:spTree>
    <p:extLst>
      <p:ext uri="{BB962C8B-B14F-4D97-AF65-F5344CB8AC3E}">
        <p14:creationId xmlns:p14="http://schemas.microsoft.com/office/powerpoint/2010/main" val="1949208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991782-CE41-44E2-A09C-BC99079ADDEB}"/>
              </a:ext>
            </a:extLst>
          </p:cNvPr>
          <p:cNvSpPr>
            <a:spLocks noGrp="1"/>
          </p:cNvSpPr>
          <p:nvPr>
            <p:ph type="title"/>
          </p:nvPr>
        </p:nvSpPr>
        <p:spPr>
          <a:xfrm>
            <a:off x="1371600" y="685800"/>
            <a:ext cx="9601200" cy="1193334"/>
          </a:xfrm>
        </p:spPr>
        <p:txBody>
          <a:bodyPr>
            <a:normAutofit fontScale="90000"/>
          </a:bodyPr>
          <a:lstStyle/>
          <a:p>
            <a:r>
              <a:rPr lang="es-ES" dirty="0"/>
              <a:t>Integración de </a:t>
            </a:r>
            <a:r>
              <a:rPr lang="es-ES" dirty="0" err="1"/>
              <a:t>Swagger</a:t>
            </a:r>
            <a:r>
              <a:rPr lang="es-ES" dirty="0"/>
              <a:t> en un API-REST .NET Core</a:t>
            </a:r>
            <a:br>
              <a:rPr lang="es-ES" dirty="0"/>
            </a:br>
            <a:endParaRPr lang="es-ES" dirty="0"/>
          </a:p>
        </p:txBody>
      </p:sp>
      <p:sp>
        <p:nvSpPr>
          <p:cNvPr id="3" name="Marcador de contenido 2">
            <a:extLst>
              <a:ext uri="{FF2B5EF4-FFF2-40B4-BE49-F238E27FC236}">
                <a16:creationId xmlns:a16="http://schemas.microsoft.com/office/drawing/2014/main" id="{1BA86102-D5EB-4F1C-B9F9-5858B33A68DB}"/>
              </a:ext>
            </a:extLst>
          </p:cNvPr>
          <p:cNvSpPr>
            <a:spLocks noGrp="1"/>
          </p:cNvSpPr>
          <p:nvPr>
            <p:ph idx="1"/>
          </p:nvPr>
        </p:nvSpPr>
        <p:spPr>
          <a:xfrm>
            <a:off x="1371600" y="1879134"/>
            <a:ext cx="9601200" cy="3988266"/>
          </a:xfrm>
        </p:spPr>
        <p:txBody>
          <a:bodyPr/>
          <a:lstStyle/>
          <a:p>
            <a:r>
              <a:rPr lang="es-ES" dirty="0" err="1"/>
              <a:t>Swagger</a:t>
            </a:r>
            <a:r>
              <a:rPr lang="es-ES" dirty="0"/>
              <a:t> es una herramienta que nos permite documentar y depurar un API-REST, con gran facilidad.</a:t>
            </a:r>
          </a:p>
          <a:p>
            <a:r>
              <a:rPr lang="es-ES" dirty="0"/>
              <a:t>Utiliza el código desarrollado para generar esos </a:t>
            </a:r>
            <a:r>
              <a:rPr lang="es-ES" dirty="0" err="1"/>
              <a:t>endpoints</a:t>
            </a:r>
            <a:r>
              <a:rPr lang="es-ES" dirty="0"/>
              <a:t> y en algunos casos te ayuda a detectar errores de rutas u otro tipo de errores con anticipación.</a:t>
            </a:r>
          </a:p>
          <a:p>
            <a:r>
              <a:rPr lang="es-ES" dirty="0"/>
              <a:t>En .NET Core la herramienta está disponible en paquetes de </a:t>
            </a:r>
            <a:r>
              <a:rPr lang="es-ES" dirty="0" err="1"/>
              <a:t>nugets</a:t>
            </a:r>
            <a:r>
              <a:rPr lang="es-ES" dirty="0"/>
              <a:t> llamado: </a:t>
            </a:r>
            <a:r>
              <a:rPr lang="es-ES" b="1" dirty="0" err="1"/>
              <a:t>Swashbuckle.AspNetCore.Swagger</a:t>
            </a:r>
            <a:r>
              <a:rPr lang="es-ES" b="1" dirty="0"/>
              <a:t>, </a:t>
            </a:r>
            <a:r>
              <a:rPr lang="es-ES" b="1" dirty="0" err="1"/>
              <a:t>Swashbuckle.AspNetCore.SwaggerGen</a:t>
            </a:r>
            <a:r>
              <a:rPr lang="es-ES" b="1" dirty="0"/>
              <a:t> y </a:t>
            </a:r>
            <a:r>
              <a:rPr lang="es-ES" b="1" dirty="0" err="1"/>
              <a:t>Swashbuckle.AspNetCore.SwaggerUI</a:t>
            </a:r>
            <a:r>
              <a:rPr lang="es-ES" b="1" dirty="0"/>
              <a:t>. </a:t>
            </a:r>
            <a:r>
              <a:rPr lang="es-ES" dirty="0"/>
              <a:t>Funciona como un middleware que se configura en los métodos </a:t>
            </a:r>
            <a:r>
              <a:rPr lang="es-ES" dirty="0" err="1"/>
              <a:t>ConfigureService</a:t>
            </a:r>
            <a:r>
              <a:rPr lang="es-ES" dirty="0"/>
              <a:t> y Configure.</a:t>
            </a:r>
          </a:p>
          <a:p>
            <a:pPr marL="2359152" lvl="5" indent="0">
              <a:buNone/>
            </a:pPr>
            <a:r>
              <a:rPr lang="es-ES" b="1" dirty="0"/>
              <a:t>                                    </a:t>
            </a:r>
            <a:r>
              <a:rPr lang="es-ES" b="1" dirty="0">
                <a:solidFill>
                  <a:srgbClr val="0070C0"/>
                </a:solidFill>
              </a:rPr>
              <a:t>(Demo)</a:t>
            </a:r>
          </a:p>
        </p:txBody>
      </p:sp>
    </p:spTree>
    <p:extLst>
      <p:ext uri="{BB962C8B-B14F-4D97-AF65-F5344CB8AC3E}">
        <p14:creationId xmlns:p14="http://schemas.microsoft.com/office/powerpoint/2010/main" val="657049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C3AAB9-67FC-4AA3-AFC8-DECA15826632}"/>
              </a:ext>
            </a:extLst>
          </p:cNvPr>
          <p:cNvSpPr>
            <a:spLocks noGrp="1"/>
          </p:cNvSpPr>
          <p:nvPr>
            <p:ph type="title"/>
          </p:nvPr>
        </p:nvSpPr>
        <p:spPr>
          <a:xfrm>
            <a:off x="1371600" y="685800"/>
            <a:ext cx="9601200" cy="799051"/>
          </a:xfrm>
        </p:spPr>
        <p:txBody>
          <a:bodyPr/>
          <a:lstStyle/>
          <a:p>
            <a:r>
              <a:rPr lang="es-ES" dirty="0" err="1"/>
              <a:t>Controllers</a:t>
            </a:r>
            <a:r>
              <a:rPr lang="es-ES" dirty="0"/>
              <a:t> en un API-REST .NET Core</a:t>
            </a:r>
          </a:p>
        </p:txBody>
      </p:sp>
      <p:sp>
        <p:nvSpPr>
          <p:cNvPr id="3" name="Marcador de contenido 2">
            <a:extLst>
              <a:ext uri="{FF2B5EF4-FFF2-40B4-BE49-F238E27FC236}">
                <a16:creationId xmlns:a16="http://schemas.microsoft.com/office/drawing/2014/main" id="{864DFE76-95DA-4868-B778-192C2942277E}"/>
              </a:ext>
            </a:extLst>
          </p:cNvPr>
          <p:cNvSpPr>
            <a:spLocks noGrp="1"/>
          </p:cNvSpPr>
          <p:nvPr>
            <p:ph idx="1"/>
          </p:nvPr>
        </p:nvSpPr>
        <p:spPr>
          <a:xfrm>
            <a:off x="1371600" y="1484851"/>
            <a:ext cx="9601200" cy="5276676"/>
          </a:xfrm>
        </p:spPr>
        <p:txBody>
          <a:bodyPr>
            <a:normAutofit fontScale="92500"/>
          </a:bodyPr>
          <a:lstStyle/>
          <a:p>
            <a:r>
              <a:rPr lang="es-ES" dirty="0"/>
              <a:t>Los controladores de .NET Core trabajan bajo una arquitectura MVC (Modelo Vista Controlador).</a:t>
            </a:r>
          </a:p>
          <a:p>
            <a:r>
              <a:rPr lang="es-ES" dirty="0"/>
              <a:t>MVC es un patrón de software cuyo principal objetivo es separar los datos y lógica de negocio de la representación de estos datos. La conexión entre estos componentes sería la siguiente:</a:t>
            </a:r>
          </a:p>
          <a:p>
            <a:endParaRPr lang="es-ES" dirty="0"/>
          </a:p>
          <a:p>
            <a:endParaRPr lang="es-ES" dirty="0"/>
          </a:p>
          <a:p>
            <a:endParaRPr lang="es-ES" dirty="0"/>
          </a:p>
          <a:p>
            <a:endParaRPr lang="es-ES" dirty="0"/>
          </a:p>
          <a:p>
            <a:endParaRPr lang="es-ES" dirty="0"/>
          </a:p>
          <a:p>
            <a:pPr marL="0" indent="0">
              <a:buNone/>
            </a:pPr>
            <a:endParaRPr lang="es-ES" dirty="0"/>
          </a:p>
          <a:p>
            <a:pPr marL="0" indent="0">
              <a:buNone/>
            </a:pPr>
            <a:endParaRPr lang="es-ES" dirty="0"/>
          </a:p>
          <a:p>
            <a:r>
              <a:rPr lang="es-ES" dirty="0"/>
              <a:t>Un controlador a su vez estará compuesto por métodos llamados Acciones o </a:t>
            </a:r>
            <a:r>
              <a:rPr lang="es-ES" dirty="0" err="1"/>
              <a:t>Actions</a:t>
            </a:r>
            <a:r>
              <a:rPr lang="es-ES" dirty="0"/>
              <a:t> que serán los encargados en comunicarse con el modelo y la vista mediante una ruta.</a:t>
            </a:r>
          </a:p>
        </p:txBody>
      </p:sp>
      <p:pic>
        <p:nvPicPr>
          <p:cNvPr id="4" name="Imagen 3">
            <a:extLst>
              <a:ext uri="{FF2B5EF4-FFF2-40B4-BE49-F238E27FC236}">
                <a16:creationId xmlns:a16="http://schemas.microsoft.com/office/drawing/2014/main" id="{90E55DC1-3009-4A1C-9ACC-8FA8440BBD0B}"/>
              </a:ext>
            </a:extLst>
          </p:cNvPr>
          <p:cNvPicPr>
            <a:picLocks noChangeAspect="1"/>
          </p:cNvPicPr>
          <p:nvPr/>
        </p:nvPicPr>
        <p:blipFill>
          <a:blip r:embed="rId2"/>
          <a:stretch>
            <a:fillRect/>
          </a:stretch>
        </p:blipFill>
        <p:spPr>
          <a:xfrm>
            <a:off x="2647476" y="3136064"/>
            <a:ext cx="5892747" cy="2676136"/>
          </a:xfrm>
          <a:prstGeom prst="rect">
            <a:avLst/>
          </a:prstGeom>
        </p:spPr>
      </p:pic>
    </p:spTree>
    <p:extLst>
      <p:ext uri="{BB962C8B-B14F-4D97-AF65-F5344CB8AC3E}">
        <p14:creationId xmlns:p14="http://schemas.microsoft.com/office/powerpoint/2010/main" val="4145533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388860-CE3A-44B0-94C0-55119A82E8FF}"/>
              </a:ext>
            </a:extLst>
          </p:cNvPr>
          <p:cNvSpPr>
            <a:spLocks noGrp="1"/>
          </p:cNvSpPr>
          <p:nvPr>
            <p:ph type="title"/>
          </p:nvPr>
        </p:nvSpPr>
        <p:spPr>
          <a:xfrm>
            <a:off x="1371600" y="685800"/>
            <a:ext cx="9601200" cy="748717"/>
          </a:xfrm>
        </p:spPr>
        <p:txBody>
          <a:bodyPr>
            <a:normAutofit fontScale="90000"/>
          </a:bodyPr>
          <a:lstStyle/>
          <a:p>
            <a:r>
              <a:rPr lang="es-ES" dirty="0" err="1"/>
              <a:t>Controllers</a:t>
            </a:r>
            <a:r>
              <a:rPr lang="es-ES" dirty="0"/>
              <a:t> en un API-REST .NET Core (II)</a:t>
            </a:r>
          </a:p>
        </p:txBody>
      </p:sp>
      <p:sp>
        <p:nvSpPr>
          <p:cNvPr id="3" name="Marcador de contenido 2">
            <a:extLst>
              <a:ext uri="{FF2B5EF4-FFF2-40B4-BE49-F238E27FC236}">
                <a16:creationId xmlns:a16="http://schemas.microsoft.com/office/drawing/2014/main" id="{13F1E78A-0551-4C9A-B61B-2F56F00C3511}"/>
              </a:ext>
            </a:extLst>
          </p:cNvPr>
          <p:cNvSpPr>
            <a:spLocks noGrp="1"/>
          </p:cNvSpPr>
          <p:nvPr>
            <p:ph idx="1"/>
          </p:nvPr>
        </p:nvSpPr>
        <p:spPr>
          <a:xfrm>
            <a:off x="1371600" y="1518406"/>
            <a:ext cx="9601200" cy="4348993"/>
          </a:xfrm>
        </p:spPr>
        <p:txBody>
          <a:bodyPr>
            <a:normAutofit lnSpcReduction="10000"/>
          </a:bodyPr>
          <a:lstStyle/>
          <a:p>
            <a:r>
              <a:rPr lang="es-ES" dirty="0"/>
              <a:t>En un API-REST el componente vista dentro de esta arquitectura (MVC) sería los objetos JSON que devuelve de salida, ya que no es necesario de disponer de ningún componente visual.</a:t>
            </a:r>
          </a:p>
          <a:p>
            <a:r>
              <a:rPr lang="es-ES" dirty="0"/>
              <a:t>Para la utilización de esta arquitectura dentro de .NET Core hay que inyectar estos servicios y usarlos en el método configure cuando arranque la aplicación.</a:t>
            </a:r>
          </a:p>
          <a:p>
            <a:r>
              <a:rPr lang="es-ES" dirty="0"/>
              <a:t>El servicio que hay que inyectar (en el método </a:t>
            </a:r>
            <a:r>
              <a:rPr lang="es-ES" dirty="0" err="1"/>
              <a:t>ConfigureService</a:t>
            </a:r>
            <a:r>
              <a:rPr lang="es-ES" dirty="0"/>
              <a:t>) es el siguiente:</a:t>
            </a:r>
          </a:p>
          <a:p>
            <a:pPr lvl="1"/>
            <a:r>
              <a:rPr lang="es-ES" b="1" dirty="0" err="1">
                <a:highlight>
                  <a:srgbClr val="C0C0C0"/>
                </a:highlight>
              </a:rPr>
              <a:t>services.AddControllers</a:t>
            </a:r>
            <a:r>
              <a:rPr lang="es-ES" b="1" dirty="0">
                <a:highlight>
                  <a:srgbClr val="C0C0C0"/>
                </a:highlight>
              </a:rPr>
              <a:t>();</a:t>
            </a:r>
          </a:p>
          <a:p>
            <a:r>
              <a:rPr lang="es-ES" dirty="0"/>
              <a:t>Para hacer uso de estos servicios hay que utilizar el siguiente middleware dentro del método Configure:</a:t>
            </a:r>
          </a:p>
          <a:p>
            <a:pPr lvl="1"/>
            <a:r>
              <a:rPr lang="es-ES" b="1" dirty="0" err="1"/>
              <a:t>app.UseEndpoints</a:t>
            </a:r>
            <a:r>
              <a:rPr lang="es-ES" b="1" dirty="0"/>
              <a:t>(</a:t>
            </a:r>
            <a:r>
              <a:rPr lang="es-ES" b="1" dirty="0" err="1"/>
              <a:t>endpoints</a:t>
            </a:r>
            <a:r>
              <a:rPr lang="es-ES" b="1" dirty="0"/>
              <a:t> =&gt;</a:t>
            </a:r>
          </a:p>
          <a:p>
            <a:pPr marL="530352" lvl="1" indent="0">
              <a:buNone/>
            </a:pPr>
            <a:r>
              <a:rPr lang="es-ES" b="1" dirty="0"/>
              <a:t>     {</a:t>
            </a:r>
          </a:p>
          <a:p>
            <a:pPr marL="530352" lvl="1" indent="0">
              <a:buNone/>
            </a:pPr>
            <a:r>
              <a:rPr lang="es-ES" b="1" dirty="0"/>
              <a:t>            </a:t>
            </a:r>
            <a:r>
              <a:rPr lang="es-ES" b="1" dirty="0" err="1"/>
              <a:t>endpoints.MapControllers</a:t>
            </a:r>
            <a:r>
              <a:rPr lang="es-ES" b="1" dirty="0"/>
              <a:t>();</a:t>
            </a:r>
          </a:p>
          <a:p>
            <a:pPr marL="530352" lvl="1" indent="0">
              <a:buNone/>
            </a:pPr>
            <a:r>
              <a:rPr lang="es-ES" b="1" dirty="0"/>
              <a:t>     });</a:t>
            </a:r>
          </a:p>
          <a:p>
            <a:endParaRPr lang="es-ES" b="1" dirty="0">
              <a:highlight>
                <a:srgbClr val="C0C0C0"/>
              </a:highlight>
            </a:endParaRPr>
          </a:p>
        </p:txBody>
      </p:sp>
    </p:spTree>
    <p:extLst>
      <p:ext uri="{BB962C8B-B14F-4D97-AF65-F5344CB8AC3E}">
        <p14:creationId xmlns:p14="http://schemas.microsoft.com/office/powerpoint/2010/main" val="3547351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C6253-97EB-4B80-B207-D6C51244B599}"/>
              </a:ext>
            </a:extLst>
          </p:cNvPr>
          <p:cNvSpPr>
            <a:spLocks noGrp="1"/>
          </p:cNvSpPr>
          <p:nvPr>
            <p:ph type="title"/>
          </p:nvPr>
        </p:nvSpPr>
        <p:spPr>
          <a:xfrm>
            <a:off x="1371600" y="685800"/>
            <a:ext cx="9601200" cy="916497"/>
          </a:xfrm>
        </p:spPr>
        <p:txBody>
          <a:bodyPr>
            <a:normAutofit/>
          </a:bodyPr>
          <a:lstStyle/>
          <a:p>
            <a:r>
              <a:rPr lang="es-ES" dirty="0"/>
              <a:t>Rutas en .NET Core</a:t>
            </a:r>
          </a:p>
        </p:txBody>
      </p:sp>
      <p:sp>
        <p:nvSpPr>
          <p:cNvPr id="3" name="Marcador de contenido 2">
            <a:extLst>
              <a:ext uri="{FF2B5EF4-FFF2-40B4-BE49-F238E27FC236}">
                <a16:creationId xmlns:a16="http://schemas.microsoft.com/office/drawing/2014/main" id="{967900E0-DC7C-400F-A532-852A9D23DD75}"/>
              </a:ext>
            </a:extLst>
          </p:cNvPr>
          <p:cNvSpPr>
            <a:spLocks noGrp="1"/>
          </p:cNvSpPr>
          <p:nvPr>
            <p:ph idx="1"/>
          </p:nvPr>
        </p:nvSpPr>
        <p:spPr>
          <a:xfrm>
            <a:off x="1371600" y="1476462"/>
            <a:ext cx="9601200" cy="4390938"/>
          </a:xfrm>
        </p:spPr>
        <p:txBody>
          <a:bodyPr/>
          <a:lstStyle/>
          <a:p>
            <a:r>
              <a:rPr lang="es-ES" dirty="0"/>
              <a:t>En una aplicación .NET Core podemos personalizas las rutas según la necesidad del proyecto o aplicación por defecto todas las aplicaciones tienen configurado su mapa de rutas en el middleware de </a:t>
            </a:r>
            <a:r>
              <a:rPr lang="es-ES" b="1" dirty="0" err="1"/>
              <a:t>UseEndpoints</a:t>
            </a:r>
            <a:r>
              <a:rPr lang="es-ES" b="1" dirty="0"/>
              <a:t> </a:t>
            </a:r>
            <a:r>
              <a:rPr lang="es-ES" dirty="0"/>
              <a:t>por defecto las rutas seguirían la siguiente estructura: </a:t>
            </a:r>
            <a:r>
              <a:rPr lang="es-ES" b="1" dirty="0"/>
              <a:t>/</a:t>
            </a:r>
            <a:r>
              <a:rPr lang="es-ES" b="1" dirty="0" err="1"/>
              <a:t>controller</a:t>
            </a:r>
            <a:r>
              <a:rPr lang="es-ES" b="1" dirty="0"/>
              <a:t>/</a:t>
            </a:r>
            <a:r>
              <a:rPr lang="es-ES" b="1" dirty="0" err="1"/>
              <a:t>action</a:t>
            </a:r>
            <a:r>
              <a:rPr lang="es-ES" b="1" dirty="0"/>
              <a:t>/{id?}</a:t>
            </a:r>
            <a:r>
              <a:rPr lang="es-ES" dirty="0"/>
              <a:t> por lo que sería equivalente configurar el middleware de la siguiente forma:</a:t>
            </a:r>
          </a:p>
          <a:p>
            <a:endParaRPr lang="es-ES" b="1" dirty="0"/>
          </a:p>
          <a:p>
            <a:endParaRPr lang="es-ES" b="1" dirty="0"/>
          </a:p>
          <a:p>
            <a:endParaRPr lang="es-ES" b="1" dirty="0"/>
          </a:p>
          <a:p>
            <a:r>
              <a:rPr lang="es-ES" dirty="0"/>
              <a:t>Si surge la necesidad ese mapa de rutas se puede configurar utilizando diferentes mapas de rutas:</a:t>
            </a:r>
          </a:p>
          <a:p>
            <a:endParaRPr lang="es-ES" dirty="0"/>
          </a:p>
        </p:txBody>
      </p:sp>
      <p:pic>
        <p:nvPicPr>
          <p:cNvPr id="4" name="Imagen 3">
            <a:extLst>
              <a:ext uri="{FF2B5EF4-FFF2-40B4-BE49-F238E27FC236}">
                <a16:creationId xmlns:a16="http://schemas.microsoft.com/office/drawing/2014/main" id="{54816F88-2915-4B29-B809-A9A2D2498DA2}"/>
              </a:ext>
            </a:extLst>
          </p:cNvPr>
          <p:cNvPicPr>
            <a:picLocks noChangeAspect="1"/>
          </p:cNvPicPr>
          <p:nvPr/>
        </p:nvPicPr>
        <p:blipFill>
          <a:blip r:embed="rId2"/>
          <a:stretch>
            <a:fillRect/>
          </a:stretch>
        </p:blipFill>
        <p:spPr>
          <a:xfrm>
            <a:off x="3214314" y="3141614"/>
            <a:ext cx="5915772" cy="1060633"/>
          </a:xfrm>
          <a:prstGeom prst="rect">
            <a:avLst/>
          </a:prstGeom>
        </p:spPr>
      </p:pic>
      <p:pic>
        <p:nvPicPr>
          <p:cNvPr id="5" name="Imagen 4">
            <a:extLst>
              <a:ext uri="{FF2B5EF4-FFF2-40B4-BE49-F238E27FC236}">
                <a16:creationId xmlns:a16="http://schemas.microsoft.com/office/drawing/2014/main" id="{EA00D77A-B3CC-4A04-B95E-E5D71E0EA4DA}"/>
              </a:ext>
            </a:extLst>
          </p:cNvPr>
          <p:cNvPicPr>
            <a:picLocks noChangeAspect="1"/>
          </p:cNvPicPr>
          <p:nvPr/>
        </p:nvPicPr>
        <p:blipFill>
          <a:blip r:embed="rId3"/>
          <a:stretch>
            <a:fillRect/>
          </a:stretch>
        </p:blipFill>
        <p:spPr>
          <a:xfrm>
            <a:off x="3722414" y="5010855"/>
            <a:ext cx="5234974" cy="1736950"/>
          </a:xfrm>
          <a:prstGeom prst="rect">
            <a:avLst/>
          </a:prstGeom>
        </p:spPr>
      </p:pic>
    </p:spTree>
    <p:extLst>
      <p:ext uri="{BB962C8B-B14F-4D97-AF65-F5344CB8AC3E}">
        <p14:creationId xmlns:p14="http://schemas.microsoft.com/office/powerpoint/2010/main" val="828274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5FAE47-6339-442E-85EC-C6B73C487527}"/>
              </a:ext>
            </a:extLst>
          </p:cNvPr>
          <p:cNvSpPr>
            <a:spLocks noGrp="1"/>
          </p:cNvSpPr>
          <p:nvPr>
            <p:ph type="title"/>
          </p:nvPr>
        </p:nvSpPr>
        <p:spPr>
          <a:xfrm>
            <a:off x="1371600" y="685800"/>
            <a:ext cx="9601200" cy="958442"/>
          </a:xfrm>
        </p:spPr>
        <p:txBody>
          <a:bodyPr/>
          <a:lstStyle/>
          <a:p>
            <a:r>
              <a:rPr lang="es-ES" dirty="0"/>
              <a:t>Rutas en .NET Core(II)</a:t>
            </a:r>
          </a:p>
        </p:txBody>
      </p:sp>
      <p:sp>
        <p:nvSpPr>
          <p:cNvPr id="3" name="Marcador de contenido 2">
            <a:extLst>
              <a:ext uri="{FF2B5EF4-FFF2-40B4-BE49-F238E27FC236}">
                <a16:creationId xmlns:a16="http://schemas.microsoft.com/office/drawing/2014/main" id="{DD569D0A-4327-44A7-A808-68528915C6B0}"/>
              </a:ext>
            </a:extLst>
          </p:cNvPr>
          <p:cNvSpPr>
            <a:spLocks noGrp="1"/>
          </p:cNvSpPr>
          <p:nvPr>
            <p:ph idx="1"/>
          </p:nvPr>
        </p:nvSpPr>
        <p:spPr>
          <a:xfrm>
            <a:off x="1371600" y="1585519"/>
            <a:ext cx="9601200" cy="4281881"/>
          </a:xfrm>
        </p:spPr>
        <p:txBody>
          <a:bodyPr/>
          <a:lstStyle/>
          <a:p>
            <a:r>
              <a:rPr lang="es-ES" dirty="0"/>
              <a:t>De esa forma tenemos centralizadas el patrón de las rutas de la aplicación en un mismo middleware. </a:t>
            </a:r>
          </a:p>
          <a:p>
            <a:r>
              <a:rPr lang="es-ES" dirty="0"/>
              <a:t>Teniendo diferentes mapas de rutas el comportamiento de .NET Core es comprobar la ruta si cumple alguno de esos patrones de ese mapa de rutas y en caso contrarío devolver un código 404 (</a:t>
            </a:r>
            <a:r>
              <a:rPr lang="es-ES" dirty="0" err="1"/>
              <a:t>Not</a:t>
            </a:r>
            <a:r>
              <a:rPr lang="es-ES" dirty="0"/>
              <a:t> </a:t>
            </a:r>
            <a:r>
              <a:rPr lang="es-ES" dirty="0" err="1"/>
              <a:t>Found</a:t>
            </a:r>
            <a:r>
              <a:rPr lang="es-ES" dirty="0"/>
              <a:t>).</a:t>
            </a:r>
          </a:p>
          <a:p>
            <a:r>
              <a:rPr lang="es-ES" dirty="0"/>
              <a:t>El orden de ese mapa de rutas muy importante ya que el primero que cumpla el patrón de las rutas será el que resolverá, por lo que sino se configura bien puede que haya mapa de rutas que nunca lleguen a cumplirse.</a:t>
            </a:r>
          </a:p>
          <a:p>
            <a:r>
              <a:rPr lang="es-ES" dirty="0"/>
              <a:t>Cuando se establece un valor por defecto como este: </a:t>
            </a:r>
            <a:r>
              <a:rPr lang="en-US" dirty="0"/>
              <a:t>defaults: new { controller = "Home", action = "Index" }</a:t>
            </a:r>
            <a:r>
              <a:rPr lang="es-ES" dirty="0"/>
              <a:t> quiere decir que por defecto la aplicación sino le indicas una ruta por defecto irá al controlador “Home” y al </a:t>
            </a:r>
            <a:r>
              <a:rPr lang="es-ES" dirty="0" err="1"/>
              <a:t>action</a:t>
            </a:r>
            <a:r>
              <a:rPr lang="es-ES" dirty="0"/>
              <a:t> “</a:t>
            </a:r>
            <a:r>
              <a:rPr lang="es-ES" dirty="0" err="1"/>
              <a:t>Index</a:t>
            </a:r>
            <a:r>
              <a:rPr lang="es-ES" dirty="0"/>
              <a:t>”</a:t>
            </a:r>
          </a:p>
          <a:p>
            <a:endParaRPr lang="es-ES" dirty="0"/>
          </a:p>
        </p:txBody>
      </p:sp>
    </p:spTree>
    <p:extLst>
      <p:ext uri="{BB962C8B-B14F-4D97-AF65-F5344CB8AC3E}">
        <p14:creationId xmlns:p14="http://schemas.microsoft.com/office/powerpoint/2010/main" val="3625987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47034D-104F-4D8F-807A-9A6C99D8944E}"/>
              </a:ext>
            </a:extLst>
          </p:cNvPr>
          <p:cNvSpPr>
            <a:spLocks noGrp="1"/>
          </p:cNvSpPr>
          <p:nvPr>
            <p:ph type="title"/>
          </p:nvPr>
        </p:nvSpPr>
        <p:spPr>
          <a:xfrm>
            <a:off x="1371600" y="685800"/>
            <a:ext cx="9601200" cy="908108"/>
          </a:xfrm>
        </p:spPr>
        <p:txBody>
          <a:bodyPr/>
          <a:lstStyle/>
          <a:p>
            <a:r>
              <a:rPr lang="es-ES" dirty="0"/>
              <a:t>Rutas en .NET Core (III)</a:t>
            </a:r>
          </a:p>
        </p:txBody>
      </p:sp>
      <p:sp>
        <p:nvSpPr>
          <p:cNvPr id="3" name="Marcador de contenido 2">
            <a:extLst>
              <a:ext uri="{FF2B5EF4-FFF2-40B4-BE49-F238E27FC236}">
                <a16:creationId xmlns:a16="http://schemas.microsoft.com/office/drawing/2014/main" id="{F98F80E3-2667-4278-ACC6-302A6FAD1967}"/>
              </a:ext>
            </a:extLst>
          </p:cNvPr>
          <p:cNvSpPr>
            <a:spLocks noGrp="1"/>
          </p:cNvSpPr>
          <p:nvPr>
            <p:ph idx="1"/>
          </p:nvPr>
        </p:nvSpPr>
        <p:spPr>
          <a:xfrm>
            <a:off x="1371600" y="1526796"/>
            <a:ext cx="9601200" cy="5051286"/>
          </a:xfrm>
        </p:spPr>
        <p:txBody>
          <a:bodyPr>
            <a:normAutofit/>
          </a:bodyPr>
          <a:lstStyle/>
          <a:p>
            <a:r>
              <a:rPr lang="es-ES" dirty="0"/>
              <a:t>En .NET Core a parte de disponer un mapa de rutas, es posible utilizar una funcionalidad llamada: </a:t>
            </a:r>
            <a:r>
              <a:rPr lang="es-ES" b="1" dirty="0"/>
              <a:t>Atribute </a:t>
            </a:r>
            <a:r>
              <a:rPr lang="es-ES" b="1" dirty="0" err="1"/>
              <a:t>routing</a:t>
            </a:r>
            <a:r>
              <a:rPr lang="es-ES" b="1" dirty="0"/>
              <a:t> </a:t>
            </a:r>
            <a:r>
              <a:rPr lang="es-ES" dirty="0"/>
              <a:t>que permite mediante un atributo asignado en un controlador o acción asignar la ruta que se desee a ese controlador. Un ejemplo de uso sería el siguiente:</a:t>
            </a:r>
          </a:p>
          <a:p>
            <a:endParaRPr lang="es-ES" b="1" dirty="0"/>
          </a:p>
          <a:p>
            <a:endParaRPr lang="es-ES" b="1" dirty="0"/>
          </a:p>
          <a:p>
            <a:endParaRPr lang="es-ES" b="1" dirty="0"/>
          </a:p>
          <a:p>
            <a:endParaRPr lang="es-ES" b="1" dirty="0"/>
          </a:p>
          <a:p>
            <a:endParaRPr lang="es-ES" b="1" dirty="0"/>
          </a:p>
          <a:p>
            <a:endParaRPr lang="es-ES" b="1" dirty="0"/>
          </a:p>
          <a:p>
            <a:endParaRPr lang="es-ES" b="1" dirty="0"/>
          </a:p>
          <a:p>
            <a:r>
              <a:rPr lang="es-ES" dirty="0"/>
              <a:t>De esta forma para acceder a la acción </a:t>
            </a:r>
            <a:r>
              <a:rPr lang="es-ES" dirty="0" err="1"/>
              <a:t>index</a:t>
            </a:r>
            <a:r>
              <a:rPr lang="es-ES" dirty="0"/>
              <a:t> del controlador </a:t>
            </a:r>
            <a:r>
              <a:rPr lang="es-ES" dirty="0" err="1"/>
              <a:t>Order</a:t>
            </a:r>
            <a:r>
              <a:rPr lang="es-ES" dirty="0"/>
              <a:t> habría que ir a la siguiente ruta: “api/</a:t>
            </a:r>
            <a:r>
              <a:rPr lang="es-ES" dirty="0" err="1"/>
              <a:t>order</a:t>
            </a:r>
            <a:r>
              <a:rPr lang="es-ES" dirty="0"/>
              <a:t>” y que </a:t>
            </a:r>
            <a:r>
              <a:rPr lang="es-ES" dirty="0" err="1"/>
              <a:t>index</a:t>
            </a:r>
            <a:r>
              <a:rPr lang="es-ES" dirty="0"/>
              <a:t> no está utilizando ningún atributo.</a:t>
            </a:r>
          </a:p>
        </p:txBody>
      </p:sp>
      <p:pic>
        <p:nvPicPr>
          <p:cNvPr id="4" name="Imagen 3">
            <a:extLst>
              <a:ext uri="{FF2B5EF4-FFF2-40B4-BE49-F238E27FC236}">
                <a16:creationId xmlns:a16="http://schemas.microsoft.com/office/drawing/2014/main" id="{7E13E72C-289E-4C9E-87D8-AE12DA214BC9}"/>
              </a:ext>
            </a:extLst>
          </p:cNvPr>
          <p:cNvPicPr>
            <a:picLocks noChangeAspect="1"/>
          </p:cNvPicPr>
          <p:nvPr/>
        </p:nvPicPr>
        <p:blipFill>
          <a:blip r:embed="rId2"/>
          <a:stretch>
            <a:fillRect/>
          </a:stretch>
        </p:blipFill>
        <p:spPr>
          <a:xfrm>
            <a:off x="2891850" y="2877615"/>
            <a:ext cx="5543550" cy="2867025"/>
          </a:xfrm>
          <a:prstGeom prst="rect">
            <a:avLst/>
          </a:prstGeom>
        </p:spPr>
      </p:pic>
    </p:spTree>
    <p:extLst>
      <p:ext uri="{BB962C8B-B14F-4D97-AF65-F5344CB8AC3E}">
        <p14:creationId xmlns:p14="http://schemas.microsoft.com/office/powerpoint/2010/main" val="206864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0AED3A-9D96-4681-9F16-3525BD411AAE}"/>
              </a:ext>
            </a:extLst>
          </p:cNvPr>
          <p:cNvSpPr>
            <a:spLocks noGrp="1"/>
          </p:cNvSpPr>
          <p:nvPr>
            <p:ph type="title"/>
          </p:nvPr>
        </p:nvSpPr>
        <p:spPr>
          <a:xfrm>
            <a:off x="1371600" y="685800"/>
            <a:ext cx="9601200" cy="773884"/>
          </a:xfrm>
        </p:spPr>
        <p:txBody>
          <a:bodyPr/>
          <a:lstStyle/>
          <a:p>
            <a:r>
              <a:rPr lang="es-ES" dirty="0"/>
              <a:t>Rutas en .NET Core (IV)</a:t>
            </a:r>
          </a:p>
        </p:txBody>
      </p:sp>
      <p:sp>
        <p:nvSpPr>
          <p:cNvPr id="3" name="Marcador de contenido 2">
            <a:extLst>
              <a:ext uri="{FF2B5EF4-FFF2-40B4-BE49-F238E27FC236}">
                <a16:creationId xmlns:a16="http://schemas.microsoft.com/office/drawing/2014/main" id="{AE4CDA2C-B903-46F0-9F9A-58CFDCDE3A7B}"/>
              </a:ext>
            </a:extLst>
          </p:cNvPr>
          <p:cNvSpPr>
            <a:spLocks noGrp="1"/>
          </p:cNvSpPr>
          <p:nvPr>
            <p:ph idx="1"/>
          </p:nvPr>
        </p:nvSpPr>
        <p:spPr>
          <a:xfrm>
            <a:off x="1371600" y="1459683"/>
            <a:ext cx="9601200" cy="5202374"/>
          </a:xfrm>
        </p:spPr>
        <p:txBody>
          <a:bodyPr>
            <a:normAutofit fontScale="92500" lnSpcReduction="10000"/>
          </a:bodyPr>
          <a:lstStyle/>
          <a:p>
            <a:r>
              <a:rPr lang="es-ES" dirty="0"/>
              <a:t>Por otra parte en </a:t>
            </a:r>
            <a:r>
              <a:rPr lang="es-ES" dirty="0" err="1"/>
              <a:t>attribute</a:t>
            </a:r>
            <a:r>
              <a:rPr lang="es-ES" dirty="0"/>
              <a:t> </a:t>
            </a:r>
            <a:r>
              <a:rPr lang="es-ES" dirty="0" err="1"/>
              <a:t>routing</a:t>
            </a:r>
            <a:r>
              <a:rPr lang="es-ES" dirty="0"/>
              <a:t> tenemos reservadas las palabras “[</a:t>
            </a:r>
            <a:r>
              <a:rPr lang="es-ES" dirty="0" err="1"/>
              <a:t>controller</a:t>
            </a:r>
            <a:r>
              <a:rPr lang="es-ES" dirty="0"/>
              <a:t>]” y “[</a:t>
            </a:r>
            <a:r>
              <a:rPr lang="es-ES" dirty="0" err="1"/>
              <a:t>action</a:t>
            </a:r>
            <a:r>
              <a:rPr lang="es-ES" dirty="0"/>
              <a:t>]” para que si cambias algún día el nombre del controlador o de la acción la ruta se actualice automáticamente si tener que editarlo.</a:t>
            </a:r>
          </a:p>
          <a:p>
            <a:endParaRPr lang="es-ES" dirty="0"/>
          </a:p>
          <a:p>
            <a:endParaRPr lang="es-ES" dirty="0"/>
          </a:p>
          <a:p>
            <a:endParaRPr lang="es-ES" dirty="0"/>
          </a:p>
          <a:p>
            <a:endParaRPr lang="es-ES" dirty="0"/>
          </a:p>
          <a:p>
            <a:endParaRPr lang="es-ES" dirty="0"/>
          </a:p>
          <a:p>
            <a:endParaRPr lang="es-ES" dirty="0"/>
          </a:p>
          <a:p>
            <a:endParaRPr lang="es-ES" dirty="0"/>
          </a:p>
          <a:p>
            <a:r>
              <a:rPr lang="es-ES" dirty="0"/>
              <a:t>Con esta configuración para acceder al </a:t>
            </a:r>
            <a:r>
              <a:rPr lang="es-ES" dirty="0" err="1"/>
              <a:t>action</a:t>
            </a:r>
            <a:r>
              <a:rPr lang="es-ES" dirty="0"/>
              <a:t> de </a:t>
            </a:r>
            <a:r>
              <a:rPr lang="es-ES" dirty="0" err="1"/>
              <a:t>Index</a:t>
            </a:r>
            <a:r>
              <a:rPr lang="es-ES" dirty="0"/>
              <a:t> dentro del controlador </a:t>
            </a:r>
            <a:r>
              <a:rPr lang="es-ES" dirty="0" err="1"/>
              <a:t>Order</a:t>
            </a:r>
            <a:r>
              <a:rPr lang="es-ES" dirty="0"/>
              <a:t> tendríamos que ir a la ruta: </a:t>
            </a:r>
            <a:r>
              <a:rPr lang="es-ES" b="1" dirty="0"/>
              <a:t>“/api/</a:t>
            </a:r>
            <a:r>
              <a:rPr lang="es-ES" b="1" dirty="0" err="1"/>
              <a:t>order</a:t>
            </a:r>
            <a:r>
              <a:rPr lang="es-ES" b="1" dirty="0"/>
              <a:t>/</a:t>
            </a:r>
            <a:r>
              <a:rPr lang="es-ES" b="1" dirty="0" err="1"/>
              <a:t>index</a:t>
            </a:r>
            <a:r>
              <a:rPr lang="es-ES" b="1" dirty="0"/>
              <a:t>”</a:t>
            </a:r>
          </a:p>
          <a:p>
            <a:r>
              <a:rPr lang="es-ES" dirty="0"/>
              <a:t>Hay que tener en cuenta que cuando se utiliza atribute </a:t>
            </a:r>
            <a:r>
              <a:rPr lang="es-ES" dirty="0" err="1"/>
              <a:t>routing</a:t>
            </a:r>
            <a:r>
              <a:rPr lang="es-ES" dirty="0"/>
              <a:t> </a:t>
            </a:r>
            <a:r>
              <a:rPr lang="es-ES" dirty="0" err="1"/>
              <a:t>sobreescribe</a:t>
            </a:r>
            <a:r>
              <a:rPr lang="es-ES" dirty="0"/>
              <a:t> en ese controlador el mapa de rutas por lo que no se podría acceder a ese controlador por otra ruta.</a:t>
            </a:r>
          </a:p>
          <a:p>
            <a:endParaRPr lang="es-ES" dirty="0"/>
          </a:p>
        </p:txBody>
      </p:sp>
      <p:pic>
        <p:nvPicPr>
          <p:cNvPr id="4" name="Imagen 3">
            <a:extLst>
              <a:ext uri="{FF2B5EF4-FFF2-40B4-BE49-F238E27FC236}">
                <a16:creationId xmlns:a16="http://schemas.microsoft.com/office/drawing/2014/main" id="{C065FB9C-D447-471F-9295-D163E500B53A}"/>
              </a:ext>
            </a:extLst>
          </p:cNvPr>
          <p:cNvPicPr>
            <a:picLocks noChangeAspect="1"/>
          </p:cNvPicPr>
          <p:nvPr/>
        </p:nvPicPr>
        <p:blipFill>
          <a:blip r:embed="rId2"/>
          <a:stretch>
            <a:fillRect/>
          </a:stretch>
        </p:blipFill>
        <p:spPr>
          <a:xfrm>
            <a:off x="3306731" y="2326142"/>
            <a:ext cx="3999139" cy="2490692"/>
          </a:xfrm>
          <a:prstGeom prst="rect">
            <a:avLst/>
          </a:prstGeom>
        </p:spPr>
      </p:pic>
    </p:spTree>
    <p:extLst>
      <p:ext uri="{BB962C8B-B14F-4D97-AF65-F5344CB8AC3E}">
        <p14:creationId xmlns:p14="http://schemas.microsoft.com/office/powerpoint/2010/main" val="3243410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BF84B8-2E3A-4E8D-8DE8-CBAFE6250EBF}"/>
              </a:ext>
            </a:extLst>
          </p:cNvPr>
          <p:cNvSpPr>
            <a:spLocks noGrp="1"/>
          </p:cNvSpPr>
          <p:nvPr>
            <p:ph type="title"/>
          </p:nvPr>
        </p:nvSpPr>
        <p:spPr>
          <a:xfrm>
            <a:off x="1371600" y="685800"/>
            <a:ext cx="9601200" cy="849385"/>
          </a:xfrm>
        </p:spPr>
        <p:txBody>
          <a:bodyPr/>
          <a:lstStyle/>
          <a:p>
            <a:r>
              <a:rPr lang="es-ES" dirty="0"/>
              <a:t>Rutas en .NET Core (V)</a:t>
            </a:r>
          </a:p>
        </p:txBody>
      </p:sp>
      <p:sp>
        <p:nvSpPr>
          <p:cNvPr id="3" name="Marcador de contenido 2">
            <a:extLst>
              <a:ext uri="{FF2B5EF4-FFF2-40B4-BE49-F238E27FC236}">
                <a16:creationId xmlns:a16="http://schemas.microsoft.com/office/drawing/2014/main" id="{E9D138C2-8DBC-48FB-B901-48C7E3FF09E9}"/>
              </a:ext>
            </a:extLst>
          </p:cNvPr>
          <p:cNvSpPr>
            <a:spLocks noGrp="1"/>
          </p:cNvSpPr>
          <p:nvPr>
            <p:ph idx="1"/>
          </p:nvPr>
        </p:nvSpPr>
        <p:spPr>
          <a:xfrm>
            <a:off x="1295400" y="1669409"/>
            <a:ext cx="9601200" cy="4936664"/>
          </a:xfrm>
        </p:spPr>
        <p:txBody>
          <a:bodyPr>
            <a:normAutofit fontScale="92500"/>
          </a:bodyPr>
          <a:lstStyle/>
          <a:p>
            <a:r>
              <a:rPr lang="es-ES" dirty="0"/>
              <a:t>Otra característica a destacar de </a:t>
            </a:r>
            <a:r>
              <a:rPr lang="es-ES" dirty="0" err="1"/>
              <a:t>attribute</a:t>
            </a:r>
            <a:r>
              <a:rPr lang="es-ES" dirty="0"/>
              <a:t> </a:t>
            </a:r>
            <a:r>
              <a:rPr lang="es-ES" dirty="0" err="1"/>
              <a:t>routing</a:t>
            </a:r>
            <a:r>
              <a:rPr lang="es-ES" dirty="0"/>
              <a:t> es que se acopla a la perfección con los verbos HTTP de las acciones de un controlador, de la misma forma podríamos completar una ruta con el atributo del verbo: [</a:t>
            </a:r>
            <a:r>
              <a:rPr lang="es-ES" dirty="0" err="1"/>
              <a:t>HttpGet</a:t>
            </a:r>
            <a:r>
              <a:rPr lang="es-ES" dirty="0"/>
              <a:t>(“ruta”)], [</a:t>
            </a:r>
            <a:r>
              <a:rPr lang="es-ES" dirty="0" err="1"/>
              <a:t>HttpPost</a:t>
            </a:r>
            <a:r>
              <a:rPr lang="es-ES" dirty="0"/>
              <a:t>(“ruta”)], [</a:t>
            </a:r>
            <a:r>
              <a:rPr lang="es-ES" dirty="0" err="1"/>
              <a:t>HttpPut</a:t>
            </a:r>
            <a:r>
              <a:rPr lang="es-ES" dirty="0"/>
              <a:t>(“ruta”)], [</a:t>
            </a:r>
            <a:r>
              <a:rPr lang="es-ES" dirty="0" err="1"/>
              <a:t>HttpPatch</a:t>
            </a:r>
            <a:r>
              <a:rPr lang="es-ES" dirty="0"/>
              <a:t>(“ruta”)], [</a:t>
            </a:r>
            <a:r>
              <a:rPr lang="es-ES" dirty="0" err="1"/>
              <a:t>HttpDelete</a:t>
            </a:r>
            <a:r>
              <a:rPr lang="es-ES" dirty="0"/>
              <a:t>(“ruta”)], como por ejemplo:</a:t>
            </a:r>
          </a:p>
          <a:p>
            <a:endParaRPr lang="es-ES" dirty="0"/>
          </a:p>
          <a:p>
            <a:endParaRPr lang="es-ES" dirty="0"/>
          </a:p>
          <a:p>
            <a:endParaRPr lang="es-ES" dirty="0"/>
          </a:p>
          <a:p>
            <a:endParaRPr lang="es-ES" dirty="0"/>
          </a:p>
          <a:p>
            <a:endParaRPr lang="es-ES" dirty="0"/>
          </a:p>
          <a:p>
            <a:r>
              <a:rPr lang="es-ES" dirty="0"/>
              <a:t>Como se puede observar en la imagen en la propia ruta se pueden añadir parámetros como el caso de {</a:t>
            </a:r>
            <a:r>
              <a:rPr lang="es-ES" dirty="0" err="1"/>
              <a:t>idUser</a:t>
            </a:r>
            <a:r>
              <a:rPr lang="es-ES" dirty="0"/>
              <a:t>} ese parámetro será seteado automáticamente al </a:t>
            </a:r>
            <a:r>
              <a:rPr lang="es-ES" dirty="0" err="1"/>
              <a:t>idUser</a:t>
            </a:r>
            <a:r>
              <a:rPr lang="es-ES" dirty="0"/>
              <a:t>.</a:t>
            </a:r>
          </a:p>
          <a:p>
            <a:r>
              <a:rPr lang="es-ES" dirty="0"/>
              <a:t>Por otra parte se puede añadir validaciones a los parámetros de la siguiente forma: </a:t>
            </a:r>
            <a:r>
              <a:rPr lang="es-ES" b="1" dirty="0"/>
              <a:t>[</a:t>
            </a:r>
            <a:r>
              <a:rPr lang="es-ES" b="1" dirty="0" err="1"/>
              <a:t>HttpGet</a:t>
            </a:r>
            <a:r>
              <a:rPr lang="es-ES" b="1" dirty="0"/>
              <a:t>("{</a:t>
            </a:r>
            <a:r>
              <a:rPr lang="es-ES" b="1" dirty="0" err="1"/>
              <a:t>idUser:</a:t>
            </a:r>
            <a:r>
              <a:rPr lang="es-ES" b="1" dirty="0" err="1">
                <a:solidFill>
                  <a:srgbClr val="0070C0"/>
                </a:solidFill>
              </a:rPr>
              <a:t>int</a:t>
            </a:r>
            <a:r>
              <a:rPr lang="es-ES" b="1" dirty="0"/>
              <a:t>}/Roles")] </a:t>
            </a:r>
            <a:r>
              <a:rPr lang="es-ES" dirty="0"/>
              <a:t>rechazando rutas con un </a:t>
            </a:r>
            <a:r>
              <a:rPr lang="es-ES" dirty="0" err="1"/>
              <a:t>idUser</a:t>
            </a:r>
            <a:r>
              <a:rPr lang="es-ES" dirty="0"/>
              <a:t> con un </a:t>
            </a:r>
            <a:r>
              <a:rPr lang="es-ES" dirty="0" err="1"/>
              <a:t>string</a:t>
            </a:r>
            <a:endParaRPr lang="es-ES" dirty="0"/>
          </a:p>
        </p:txBody>
      </p:sp>
      <p:pic>
        <p:nvPicPr>
          <p:cNvPr id="4" name="Imagen 3">
            <a:extLst>
              <a:ext uri="{FF2B5EF4-FFF2-40B4-BE49-F238E27FC236}">
                <a16:creationId xmlns:a16="http://schemas.microsoft.com/office/drawing/2014/main" id="{09F50163-D8F5-4B39-9FDD-F4A5F0D86D49}"/>
              </a:ext>
            </a:extLst>
          </p:cNvPr>
          <p:cNvPicPr>
            <a:picLocks noChangeAspect="1"/>
          </p:cNvPicPr>
          <p:nvPr/>
        </p:nvPicPr>
        <p:blipFill>
          <a:blip r:embed="rId2"/>
          <a:stretch>
            <a:fillRect/>
          </a:stretch>
        </p:blipFill>
        <p:spPr>
          <a:xfrm>
            <a:off x="3596074" y="2963411"/>
            <a:ext cx="3434585" cy="1840869"/>
          </a:xfrm>
          <a:prstGeom prst="rect">
            <a:avLst/>
          </a:prstGeom>
        </p:spPr>
      </p:pic>
    </p:spTree>
    <p:extLst>
      <p:ext uri="{BB962C8B-B14F-4D97-AF65-F5344CB8AC3E}">
        <p14:creationId xmlns:p14="http://schemas.microsoft.com/office/powerpoint/2010/main" val="1450743712"/>
      </p:ext>
    </p:extLst>
  </p:cSld>
  <p:clrMapOvr>
    <a:masterClrMapping/>
  </p:clrMapOvr>
</p:sld>
</file>

<file path=ppt/theme/theme1.xml><?xml version="1.0" encoding="utf-8"?>
<a:theme xmlns:a="http://schemas.openxmlformats.org/drawingml/2006/main" name="Recort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8832</TotalTime>
  <Words>2142</Words>
  <Application>Microsoft Office PowerPoint</Application>
  <PresentationFormat>Panorámica</PresentationFormat>
  <Paragraphs>155</Paragraphs>
  <Slides>20</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20</vt:i4>
      </vt:variant>
    </vt:vector>
  </HeadingPairs>
  <TitlesOfParts>
    <vt:vector size="23" baseType="lpstr">
      <vt:lpstr>Franklin Gothic Book</vt:lpstr>
      <vt:lpstr>Trebuchet MS</vt:lpstr>
      <vt:lpstr>Recorte</vt:lpstr>
      <vt:lpstr> Curso Desarrollo API-REST .Net core</vt:lpstr>
      <vt:lpstr>¿Que vamos a aprender?</vt:lpstr>
      <vt:lpstr>Controllers en un API-REST .NET Core</vt:lpstr>
      <vt:lpstr>Controllers en un API-REST .NET Core (II)</vt:lpstr>
      <vt:lpstr>Rutas en .NET Core</vt:lpstr>
      <vt:lpstr>Rutas en .NET Core(II)</vt:lpstr>
      <vt:lpstr>Rutas en .NET Core (III)</vt:lpstr>
      <vt:lpstr>Rutas en .NET Core (IV)</vt:lpstr>
      <vt:lpstr>Rutas en .NET Core (V)</vt:lpstr>
      <vt:lpstr>Atributo ApiController </vt:lpstr>
      <vt:lpstr>Atributo ApiController (II)</vt:lpstr>
      <vt:lpstr>Objeto IActionResult </vt:lpstr>
      <vt:lpstr>Convenciones en .NET Core  </vt:lpstr>
      <vt:lpstr>Programación asíncrona  </vt:lpstr>
      <vt:lpstr>Programación asíncrona(II)</vt:lpstr>
      <vt:lpstr>Seguridad en .NET Core </vt:lpstr>
      <vt:lpstr>Seguridad en .NET Core (II) - JWT</vt:lpstr>
      <vt:lpstr>Seguridad en .NET Core (III) - JWT</vt:lpstr>
      <vt:lpstr>Seguridad en .NET Core (III) - CORS</vt:lpstr>
      <vt:lpstr>Integración de Swagger en un API-REST .NET Core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Desarrollo API-REST .Net core</dc:title>
  <dc:creator>Jimenez Hernandez, David</dc:creator>
  <cp:lastModifiedBy>Jimenez Hernandez, David</cp:lastModifiedBy>
  <cp:revision>138</cp:revision>
  <dcterms:created xsi:type="dcterms:W3CDTF">2020-07-08T12:25:02Z</dcterms:created>
  <dcterms:modified xsi:type="dcterms:W3CDTF">2020-07-19T17:50:54Z</dcterms:modified>
</cp:coreProperties>
</file>