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7/20/2020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7/20/2020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7/20/2020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7/20/2020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B0CD85B-6AA0-4A44-A916-61D9BAF0BD8A}"/>
              </a:ext>
            </a:extLst>
          </p:cNvPr>
          <p:cNvSpPr/>
          <p:nvPr/>
        </p:nvSpPr>
        <p:spPr>
          <a:xfrm>
            <a:off x="1602787" y="3546112"/>
            <a:ext cx="8376066" cy="9144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067C8B43-7CBA-4987-ADE5-B233B6F07540}"/>
              </a:ext>
            </a:extLst>
          </p:cNvPr>
          <p:cNvSpPr>
            <a:spLocks noGrp="1"/>
          </p:cNvSpPr>
          <p:nvPr>
            <p:ph type="ctrTitle"/>
          </p:nvPr>
        </p:nvSpPr>
        <p:spPr>
          <a:xfrm>
            <a:off x="1317968" y="1334278"/>
            <a:ext cx="8945705" cy="2337798"/>
          </a:xfrm>
        </p:spPr>
        <p:txBody>
          <a:bodyPr/>
          <a:lstStyle/>
          <a:p>
            <a:br>
              <a:rPr lang="es-ES" b="0" i="0" dirty="0">
                <a:solidFill>
                  <a:srgbClr val="222222"/>
                </a:solidFill>
                <a:effectLst/>
                <a:latin typeface="Trebuchet MS" panose="020B0603020202020204" pitchFamily="34" charset="0"/>
              </a:rPr>
            </a:br>
            <a:r>
              <a:rPr lang="es-ES" b="0" i="0" dirty="0">
                <a:solidFill>
                  <a:srgbClr val="222222"/>
                </a:solidFill>
                <a:effectLst/>
                <a:latin typeface="Trebuchet MS" panose="020B0603020202020204" pitchFamily="34" charset="0"/>
              </a:rPr>
              <a:t>Curso Desarrollo API-REST </a:t>
            </a:r>
            <a:r>
              <a:rPr lang="es-ES" b="0" i="0" dirty="0" err="1">
                <a:solidFill>
                  <a:srgbClr val="222222"/>
                </a:solidFill>
                <a:effectLst/>
                <a:latin typeface="Trebuchet MS" panose="020B0603020202020204" pitchFamily="34" charset="0"/>
              </a:rPr>
              <a:t>.Net</a:t>
            </a:r>
            <a:r>
              <a:rPr lang="es-ES" b="0" i="0" dirty="0">
                <a:solidFill>
                  <a:srgbClr val="222222"/>
                </a:solidFill>
                <a:effectLst/>
                <a:latin typeface="Trebuchet MS" panose="020B0603020202020204" pitchFamily="34" charset="0"/>
              </a:rPr>
              <a:t> </a:t>
            </a:r>
            <a:r>
              <a:rPr lang="es-ES" b="0" i="0" dirty="0" err="1">
                <a:solidFill>
                  <a:srgbClr val="222222"/>
                </a:solidFill>
                <a:effectLst/>
                <a:latin typeface="Trebuchet MS" panose="020B0603020202020204" pitchFamily="34" charset="0"/>
              </a:rPr>
              <a:t>core</a:t>
            </a:r>
            <a:endParaRPr lang="es-ES" dirty="0"/>
          </a:p>
        </p:txBody>
      </p:sp>
      <p:sp>
        <p:nvSpPr>
          <p:cNvPr id="3" name="Subtítulo 2">
            <a:extLst>
              <a:ext uri="{FF2B5EF4-FFF2-40B4-BE49-F238E27FC236}">
                <a16:creationId xmlns:a16="http://schemas.microsoft.com/office/drawing/2014/main" id="{8CD177C1-D3A2-4B91-A2E9-7B678C0B03D9}"/>
              </a:ext>
            </a:extLst>
          </p:cNvPr>
          <p:cNvSpPr>
            <a:spLocks noGrp="1"/>
          </p:cNvSpPr>
          <p:nvPr>
            <p:ph type="subTitle" idx="1"/>
          </p:nvPr>
        </p:nvSpPr>
        <p:spPr>
          <a:xfrm>
            <a:off x="4991155" y="3694941"/>
            <a:ext cx="1599329" cy="662473"/>
          </a:xfrm>
        </p:spPr>
        <p:txBody>
          <a:bodyPr/>
          <a:lstStyle/>
          <a:p>
            <a:r>
              <a:rPr lang="es-ES" dirty="0">
                <a:solidFill>
                  <a:schemeClr val="accent5">
                    <a:lumMod val="75000"/>
                  </a:schemeClr>
                </a:solidFill>
              </a:rPr>
              <a:t>Módulo 5</a:t>
            </a:r>
          </a:p>
        </p:txBody>
      </p:sp>
    </p:spTree>
    <p:extLst>
      <p:ext uri="{BB962C8B-B14F-4D97-AF65-F5344CB8AC3E}">
        <p14:creationId xmlns:p14="http://schemas.microsoft.com/office/powerpoint/2010/main" val="125013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B18AFF-5FDE-463C-B782-DF8CFD75FA50}"/>
              </a:ext>
            </a:extLst>
          </p:cNvPr>
          <p:cNvSpPr>
            <a:spLocks noGrp="1"/>
          </p:cNvSpPr>
          <p:nvPr>
            <p:ph type="title"/>
          </p:nvPr>
        </p:nvSpPr>
        <p:spPr>
          <a:xfrm>
            <a:off x="1371600" y="685800"/>
            <a:ext cx="9601200" cy="966831"/>
          </a:xfrm>
        </p:spPr>
        <p:txBody>
          <a:bodyPr/>
          <a:lstStyle/>
          <a:p>
            <a:r>
              <a:rPr lang="es-ES" dirty="0"/>
              <a:t>Modelado de </a:t>
            </a:r>
            <a:r>
              <a:rPr lang="es-ES" dirty="0" err="1"/>
              <a:t>EntityFramework</a:t>
            </a:r>
            <a:r>
              <a:rPr lang="es-ES" dirty="0"/>
              <a:t> Core (VI)</a:t>
            </a:r>
          </a:p>
        </p:txBody>
      </p:sp>
      <p:sp>
        <p:nvSpPr>
          <p:cNvPr id="3" name="Marcador de contenido 2">
            <a:extLst>
              <a:ext uri="{FF2B5EF4-FFF2-40B4-BE49-F238E27FC236}">
                <a16:creationId xmlns:a16="http://schemas.microsoft.com/office/drawing/2014/main" id="{53397223-E143-46BB-8A81-81CA413EF276}"/>
              </a:ext>
            </a:extLst>
          </p:cNvPr>
          <p:cNvSpPr>
            <a:spLocks noGrp="1"/>
          </p:cNvSpPr>
          <p:nvPr>
            <p:ph idx="1"/>
          </p:nvPr>
        </p:nvSpPr>
        <p:spPr>
          <a:xfrm>
            <a:off x="1371600" y="1535185"/>
            <a:ext cx="9601200" cy="5176008"/>
          </a:xfrm>
        </p:spPr>
        <p:txBody>
          <a:bodyPr>
            <a:normAutofit lnSpcReduction="10000"/>
          </a:bodyPr>
          <a:lstStyle/>
          <a:p>
            <a:r>
              <a:rPr lang="es-ES" dirty="0"/>
              <a:t>Asignar dos propiedades de una clase como clave primaria compuesta:</a:t>
            </a:r>
          </a:p>
          <a:p>
            <a:pPr lvl="1"/>
            <a:r>
              <a:rPr lang="es-ES" dirty="0"/>
              <a:t>Por </a:t>
            </a:r>
            <a:r>
              <a:rPr lang="es-ES" u="sng" dirty="0"/>
              <a:t>Convención</a:t>
            </a:r>
            <a:r>
              <a:rPr lang="es-ES" dirty="0"/>
              <a:t>, no es posible realizar este comportamiento.</a:t>
            </a:r>
          </a:p>
          <a:p>
            <a:pPr lvl="1"/>
            <a:r>
              <a:rPr lang="es-ES" dirty="0"/>
              <a:t>Por </a:t>
            </a:r>
            <a:r>
              <a:rPr lang="es-ES" u="sng" dirty="0" err="1"/>
              <a:t>DataAnotations</a:t>
            </a:r>
            <a:r>
              <a:rPr lang="es-ES" dirty="0"/>
              <a:t>, no es posible realizar este comportamiento.</a:t>
            </a:r>
          </a:p>
          <a:p>
            <a:pPr lvl="1"/>
            <a:r>
              <a:rPr lang="es-ES" dirty="0"/>
              <a:t>Por </a:t>
            </a:r>
            <a:r>
              <a:rPr lang="es-ES" u="sng" dirty="0" err="1"/>
              <a:t>Fluent</a:t>
            </a:r>
            <a:r>
              <a:rPr lang="es-ES" u="sng" dirty="0"/>
              <a:t>-Api,</a:t>
            </a:r>
            <a:r>
              <a:rPr lang="es-ES" dirty="0"/>
              <a:t> se realizaría añadiendo la siguiente línea de código en el método </a:t>
            </a:r>
            <a:r>
              <a:rPr lang="es-ES" dirty="0" err="1"/>
              <a:t>OnModelCreating</a:t>
            </a:r>
            <a:r>
              <a:rPr lang="es-ES" dirty="0"/>
              <a:t>: </a:t>
            </a:r>
            <a:r>
              <a:rPr lang="es-ES" b="1" dirty="0" err="1"/>
              <a:t>modelBuilder.Entity</a:t>
            </a:r>
            <a:r>
              <a:rPr lang="es-ES" b="1" dirty="0"/>
              <a:t>&lt;</a:t>
            </a:r>
            <a:r>
              <a:rPr lang="es-ES" b="1" dirty="0" err="1"/>
              <a:t>ModelName</a:t>
            </a:r>
            <a:r>
              <a:rPr lang="es-ES" b="1" dirty="0"/>
              <a:t>&gt;.</a:t>
            </a:r>
            <a:r>
              <a:rPr lang="es-ES" b="1" dirty="0" err="1"/>
              <a:t>HasKey</a:t>
            </a:r>
            <a:r>
              <a:rPr lang="es-ES" b="1" dirty="0"/>
              <a:t>(e =&gt; new  { e.PropertyId1, e.PropertyId2 });</a:t>
            </a:r>
          </a:p>
          <a:p>
            <a:r>
              <a:rPr lang="es-ES" dirty="0"/>
              <a:t>Por funcionamiento interno de </a:t>
            </a:r>
            <a:r>
              <a:rPr lang="es-ES" dirty="0" err="1"/>
              <a:t>Entity</a:t>
            </a:r>
            <a:r>
              <a:rPr lang="es-ES" dirty="0"/>
              <a:t> Framework un </a:t>
            </a:r>
            <a:r>
              <a:rPr lang="es-ES" dirty="0" err="1"/>
              <a:t>PrimaryKey</a:t>
            </a:r>
            <a:r>
              <a:rPr lang="es-ES" dirty="0"/>
              <a:t> único en base de datos es </a:t>
            </a:r>
            <a:r>
              <a:rPr lang="es-ES" dirty="0" err="1"/>
              <a:t>autoincrementable</a:t>
            </a:r>
            <a:r>
              <a:rPr lang="es-ES" dirty="0"/>
              <a:t> se puede modificar el comportamiento de las siguientes formas:</a:t>
            </a:r>
          </a:p>
          <a:p>
            <a:pPr lvl="1"/>
            <a:r>
              <a:rPr lang="es-ES" dirty="0"/>
              <a:t>Por </a:t>
            </a:r>
            <a:r>
              <a:rPr lang="es-ES" u="sng" dirty="0"/>
              <a:t>Convención</a:t>
            </a:r>
            <a:r>
              <a:rPr lang="es-ES" dirty="0"/>
              <a:t>, no es posible realizar esta modificación del comportamiento.</a:t>
            </a:r>
          </a:p>
          <a:p>
            <a:pPr lvl="1"/>
            <a:r>
              <a:rPr lang="es-ES" dirty="0"/>
              <a:t>Por </a:t>
            </a:r>
            <a:r>
              <a:rPr lang="es-ES" dirty="0" err="1"/>
              <a:t>DataAnotations</a:t>
            </a:r>
            <a:r>
              <a:rPr lang="es-ES" dirty="0"/>
              <a:t>, se realiza utilizando el siguiente atributo: </a:t>
            </a:r>
            <a:r>
              <a:rPr lang="es-ES" b="1" dirty="0"/>
              <a:t>[</a:t>
            </a:r>
            <a:r>
              <a:rPr lang="es-ES" b="1" dirty="0" err="1"/>
              <a:t>DatabaseGenerated</a:t>
            </a:r>
            <a:r>
              <a:rPr lang="es-ES" b="1" dirty="0"/>
              <a:t>(</a:t>
            </a:r>
            <a:r>
              <a:rPr lang="es-ES" b="1" dirty="0" err="1"/>
              <a:t>DatabaseGeneratedOption.None</a:t>
            </a:r>
            <a:r>
              <a:rPr lang="es-ES" b="1" dirty="0"/>
              <a:t>)]</a:t>
            </a:r>
          </a:p>
          <a:p>
            <a:pPr lvl="1"/>
            <a:r>
              <a:rPr lang="es-ES" dirty="0"/>
              <a:t>Por </a:t>
            </a:r>
            <a:r>
              <a:rPr lang="es-ES" dirty="0" err="1"/>
              <a:t>Fluent</a:t>
            </a:r>
            <a:r>
              <a:rPr lang="es-ES" dirty="0"/>
              <a:t>-Api, se realiza añadiendo la siguiente línea en el método </a:t>
            </a:r>
            <a:r>
              <a:rPr lang="es-ES" dirty="0" err="1"/>
              <a:t>OnModelCreating</a:t>
            </a:r>
            <a:r>
              <a:rPr lang="es-ES" dirty="0"/>
              <a:t> de la siguiente forma: </a:t>
            </a:r>
            <a:r>
              <a:rPr lang="es-ES" b="1" dirty="0" err="1"/>
              <a:t>modelBuilder.Entity</a:t>
            </a:r>
            <a:r>
              <a:rPr lang="es-ES" b="1" dirty="0"/>
              <a:t>&lt;</a:t>
            </a:r>
            <a:r>
              <a:rPr lang="es-ES" b="1" dirty="0" err="1"/>
              <a:t>NameOfModel</a:t>
            </a:r>
            <a:r>
              <a:rPr lang="es-ES" b="1" dirty="0"/>
              <a:t>&gt;().</a:t>
            </a:r>
            <a:r>
              <a:rPr lang="es-ES" b="1" dirty="0" err="1"/>
              <a:t>Property</a:t>
            </a:r>
            <a:r>
              <a:rPr lang="es-ES" b="1" dirty="0"/>
              <a:t>(c =&gt; </a:t>
            </a:r>
            <a:r>
              <a:rPr lang="es-ES" b="1" dirty="0" err="1"/>
              <a:t>c.PropertyName</a:t>
            </a:r>
            <a:r>
              <a:rPr lang="es-ES" b="1" dirty="0"/>
              <a:t>).</a:t>
            </a:r>
            <a:r>
              <a:rPr lang="es-ES" b="1" dirty="0" err="1"/>
              <a:t>ValueGeneratedNever</a:t>
            </a:r>
            <a:r>
              <a:rPr lang="es-ES" b="1" dirty="0"/>
              <a:t>();</a:t>
            </a:r>
          </a:p>
        </p:txBody>
      </p:sp>
    </p:spTree>
    <p:extLst>
      <p:ext uri="{BB962C8B-B14F-4D97-AF65-F5344CB8AC3E}">
        <p14:creationId xmlns:p14="http://schemas.microsoft.com/office/powerpoint/2010/main" val="670356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1D5A84-BBD9-4D42-959A-757DAEBF0314}"/>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(VII)</a:t>
            </a:r>
          </a:p>
        </p:txBody>
      </p:sp>
      <p:sp>
        <p:nvSpPr>
          <p:cNvPr id="3" name="Marcador de contenido 2">
            <a:extLst>
              <a:ext uri="{FF2B5EF4-FFF2-40B4-BE49-F238E27FC236}">
                <a16:creationId xmlns:a16="http://schemas.microsoft.com/office/drawing/2014/main" id="{FC05F1C1-ED88-4E17-A874-0CC7E82ED8A5}"/>
              </a:ext>
            </a:extLst>
          </p:cNvPr>
          <p:cNvSpPr>
            <a:spLocks noGrp="1"/>
          </p:cNvSpPr>
          <p:nvPr>
            <p:ph idx="1"/>
          </p:nvPr>
        </p:nvSpPr>
        <p:spPr>
          <a:xfrm>
            <a:off x="1371600" y="1518407"/>
            <a:ext cx="9601200" cy="4348993"/>
          </a:xfrm>
        </p:spPr>
        <p:txBody>
          <a:bodyPr/>
          <a:lstStyle/>
          <a:p>
            <a:r>
              <a:rPr lang="es-ES" dirty="0"/>
              <a:t>Campos Requeridos en </a:t>
            </a:r>
            <a:r>
              <a:rPr lang="es-ES" dirty="0" err="1"/>
              <a:t>EntityFramework</a:t>
            </a:r>
            <a:r>
              <a:rPr lang="es-ES" dirty="0"/>
              <a:t> Core:</a:t>
            </a:r>
          </a:p>
          <a:p>
            <a:pPr lvl="1"/>
            <a:r>
              <a:rPr lang="es-ES" dirty="0"/>
              <a:t>Por </a:t>
            </a:r>
            <a:r>
              <a:rPr lang="es-ES" u="sng" dirty="0"/>
              <a:t>Convención,</a:t>
            </a:r>
            <a:r>
              <a:rPr lang="es-ES" dirty="0"/>
              <a:t> son requeridos todos los campos no </a:t>
            </a:r>
            <a:r>
              <a:rPr lang="es-ES" dirty="0" err="1"/>
              <a:t>nulables</a:t>
            </a:r>
            <a:r>
              <a:rPr lang="es-ES" dirty="0"/>
              <a:t> en C#, es decir propiedades de tipo: </a:t>
            </a:r>
            <a:r>
              <a:rPr lang="es-ES" dirty="0" err="1"/>
              <a:t>string</a:t>
            </a:r>
            <a:r>
              <a:rPr lang="es-ES" dirty="0"/>
              <a:t>, </a:t>
            </a:r>
            <a:r>
              <a:rPr lang="es-ES" dirty="0" err="1"/>
              <a:t>int</a:t>
            </a:r>
            <a:r>
              <a:rPr lang="es-ES" dirty="0"/>
              <a:t>?, </a:t>
            </a:r>
            <a:r>
              <a:rPr lang="es-ES" dirty="0" err="1"/>
              <a:t>DateTime</a:t>
            </a:r>
            <a:r>
              <a:rPr lang="es-ES" dirty="0"/>
              <a:t>?,byte[], etc. Serían </a:t>
            </a:r>
            <a:r>
              <a:rPr lang="es-ES" dirty="0" err="1"/>
              <a:t>nulables</a:t>
            </a:r>
            <a:r>
              <a:rPr lang="es-ES" dirty="0"/>
              <a:t> en base de datos.</a:t>
            </a:r>
          </a:p>
          <a:p>
            <a:pPr lvl="1"/>
            <a:r>
              <a:rPr lang="es-ES" dirty="0"/>
              <a:t>Por </a:t>
            </a:r>
            <a:r>
              <a:rPr lang="es-ES" u="sng" dirty="0" err="1"/>
              <a:t>DataAnotations</a:t>
            </a:r>
            <a:r>
              <a:rPr lang="es-ES" dirty="0"/>
              <a:t>, simplemente basta con añadir un el atributo: [</a:t>
            </a:r>
            <a:r>
              <a:rPr lang="es-ES" dirty="0" err="1"/>
              <a:t>Required</a:t>
            </a:r>
            <a:r>
              <a:rPr lang="es-ES" dirty="0"/>
              <a:t>] y pasaría a ser requerido.</a:t>
            </a:r>
          </a:p>
          <a:p>
            <a:pPr lvl="1"/>
            <a:r>
              <a:rPr lang="es-ES" dirty="0"/>
              <a:t>Por </a:t>
            </a:r>
            <a:r>
              <a:rPr lang="es-ES" u="sng" dirty="0" err="1"/>
              <a:t>Fluent</a:t>
            </a:r>
            <a:r>
              <a:rPr lang="es-ES" u="sng" dirty="0"/>
              <a:t>-Api</a:t>
            </a:r>
            <a:r>
              <a:rPr lang="es-ES" dirty="0"/>
              <a:t>, sería añadirlo de la siguiente forma: </a:t>
            </a:r>
            <a:r>
              <a:rPr lang="es-ES" dirty="0" err="1"/>
              <a:t>modelBuilder.Entity</a:t>
            </a:r>
            <a:r>
              <a:rPr lang="es-ES" dirty="0"/>
              <a:t>&lt;</a:t>
            </a:r>
            <a:r>
              <a:rPr lang="es-ES" dirty="0" err="1"/>
              <a:t>NameOfModel</a:t>
            </a:r>
            <a:r>
              <a:rPr lang="es-ES" dirty="0"/>
              <a:t>&gt;.</a:t>
            </a:r>
            <a:r>
              <a:rPr lang="es-ES" dirty="0" err="1"/>
              <a:t>Property</a:t>
            </a:r>
            <a:r>
              <a:rPr lang="es-ES" dirty="0"/>
              <a:t>(c =&gt; </a:t>
            </a:r>
            <a:r>
              <a:rPr lang="es-ES" dirty="0" err="1"/>
              <a:t>c.PropertyName</a:t>
            </a:r>
            <a:r>
              <a:rPr lang="es-ES" dirty="0"/>
              <a:t>).</a:t>
            </a:r>
            <a:r>
              <a:rPr lang="es-ES" dirty="0" err="1"/>
              <a:t>IsRequired</a:t>
            </a:r>
            <a:r>
              <a:rPr lang="es-ES" dirty="0"/>
              <a:t>();</a:t>
            </a:r>
          </a:p>
        </p:txBody>
      </p:sp>
    </p:spTree>
    <p:extLst>
      <p:ext uri="{BB962C8B-B14F-4D97-AF65-F5344CB8AC3E}">
        <p14:creationId xmlns:p14="http://schemas.microsoft.com/office/powerpoint/2010/main" val="69249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87D5E-9BAA-49F0-9A58-4BAAD51720B1}"/>
              </a:ext>
            </a:extLst>
          </p:cNvPr>
          <p:cNvSpPr>
            <a:spLocks noGrp="1"/>
          </p:cNvSpPr>
          <p:nvPr>
            <p:ph type="title"/>
          </p:nvPr>
        </p:nvSpPr>
        <p:spPr>
          <a:xfrm>
            <a:off x="1371600" y="685800"/>
            <a:ext cx="9601200" cy="958442"/>
          </a:xfrm>
        </p:spPr>
        <p:txBody>
          <a:bodyPr>
            <a:normAutofit fontScale="90000"/>
          </a:bodyPr>
          <a:lstStyle/>
          <a:p>
            <a:r>
              <a:rPr lang="es-ES" dirty="0"/>
              <a:t>Modelado de </a:t>
            </a:r>
            <a:r>
              <a:rPr lang="es-ES" dirty="0" err="1"/>
              <a:t>EntityFramework</a:t>
            </a:r>
            <a:r>
              <a:rPr lang="es-ES" dirty="0"/>
              <a:t> Core (VIII)</a:t>
            </a:r>
          </a:p>
        </p:txBody>
      </p:sp>
      <p:sp>
        <p:nvSpPr>
          <p:cNvPr id="3" name="Marcador de contenido 2">
            <a:extLst>
              <a:ext uri="{FF2B5EF4-FFF2-40B4-BE49-F238E27FC236}">
                <a16:creationId xmlns:a16="http://schemas.microsoft.com/office/drawing/2014/main" id="{A61EFEFF-FFB4-4E88-AFDB-4E0CCB610391}"/>
              </a:ext>
            </a:extLst>
          </p:cNvPr>
          <p:cNvSpPr>
            <a:spLocks noGrp="1"/>
          </p:cNvSpPr>
          <p:nvPr>
            <p:ph idx="1"/>
          </p:nvPr>
        </p:nvSpPr>
        <p:spPr>
          <a:xfrm>
            <a:off x="1371600" y="1493240"/>
            <a:ext cx="9601200" cy="4374160"/>
          </a:xfrm>
        </p:spPr>
        <p:txBody>
          <a:bodyPr/>
          <a:lstStyle/>
          <a:p>
            <a:r>
              <a:rPr lang="es-ES" dirty="0"/>
              <a:t>Restringir la longitud máxima en base de datos:</a:t>
            </a:r>
          </a:p>
          <a:p>
            <a:pPr lvl="1"/>
            <a:r>
              <a:rPr lang="es-ES" dirty="0"/>
              <a:t>Por </a:t>
            </a:r>
            <a:r>
              <a:rPr lang="es-ES" u="sng" dirty="0"/>
              <a:t>Convención</a:t>
            </a:r>
            <a:r>
              <a:rPr lang="es-ES" dirty="0"/>
              <a:t>, sino le indicamos nada deja al proveedor de base datos que elija el tamaño correspondiente, por ejemplo un </a:t>
            </a:r>
            <a:r>
              <a:rPr lang="es-ES" dirty="0" err="1"/>
              <a:t>string</a:t>
            </a:r>
            <a:r>
              <a:rPr lang="es-ES" dirty="0"/>
              <a:t> equivale en base de datos a un </a:t>
            </a:r>
            <a:r>
              <a:rPr lang="es-ES" dirty="0" err="1"/>
              <a:t>nvarchar</a:t>
            </a:r>
            <a:r>
              <a:rPr lang="es-ES" dirty="0"/>
              <a:t>(</a:t>
            </a:r>
            <a:r>
              <a:rPr lang="es-ES" dirty="0" err="1"/>
              <a:t>max</a:t>
            </a:r>
            <a:r>
              <a:rPr lang="es-ES" dirty="0"/>
              <a:t>).</a:t>
            </a:r>
          </a:p>
          <a:p>
            <a:pPr lvl="1"/>
            <a:r>
              <a:rPr lang="es-ES" dirty="0"/>
              <a:t>Por </a:t>
            </a:r>
            <a:r>
              <a:rPr lang="es-ES" u="sng" dirty="0" err="1"/>
              <a:t>DataAnotations</a:t>
            </a:r>
            <a:r>
              <a:rPr lang="es-ES" dirty="0"/>
              <a:t>, es posible modificar ese comportamiento con el siguiente atributo: [</a:t>
            </a:r>
            <a:r>
              <a:rPr lang="es-ES" dirty="0" err="1"/>
              <a:t>MaxLength</a:t>
            </a:r>
            <a:r>
              <a:rPr lang="es-ES" dirty="0"/>
              <a:t>(500)]</a:t>
            </a:r>
          </a:p>
          <a:p>
            <a:pPr lvl="1"/>
            <a:r>
              <a:rPr lang="es-ES" dirty="0"/>
              <a:t>Por </a:t>
            </a:r>
            <a:r>
              <a:rPr lang="es-ES" u="sng" dirty="0" err="1"/>
              <a:t>Fluent</a:t>
            </a:r>
            <a:r>
              <a:rPr lang="es-ES" u="sng" dirty="0"/>
              <a:t>-Api,</a:t>
            </a:r>
            <a:r>
              <a:rPr lang="es-ES" dirty="0"/>
              <a:t> es posible modificar el comportamiento de la siguiente forma:</a:t>
            </a:r>
            <a:r>
              <a:rPr lang="es-ES" u="sng" dirty="0"/>
              <a:t> </a:t>
            </a:r>
            <a:r>
              <a:rPr lang="es-ES" dirty="0" err="1"/>
              <a:t>modelBuilder.Entity</a:t>
            </a:r>
            <a:r>
              <a:rPr lang="es-ES" dirty="0"/>
              <a:t>&lt;</a:t>
            </a:r>
            <a:r>
              <a:rPr lang="es-ES" dirty="0" err="1"/>
              <a:t>NameOfModel</a:t>
            </a:r>
            <a:r>
              <a:rPr lang="es-ES" dirty="0"/>
              <a:t>&gt;().</a:t>
            </a:r>
            <a:r>
              <a:rPr lang="es-ES" dirty="0" err="1"/>
              <a:t>Property</a:t>
            </a:r>
            <a:r>
              <a:rPr lang="es-ES" dirty="0"/>
              <a:t>(c =&gt; </a:t>
            </a:r>
            <a:r>
              <a:rPr lang="es-ES" dirty="0" err="1"/>
              <a:t>c.PrpertyName</a:t>
            </a:r>
            <a:r>
              <a:rPr lang="es-ES" dirty="0"/>
              <a:t>).</a:t>
            </a:r>
            <a:r>
              <a:rPr lang="es-ES" dirty="0" err="1"/>
              <a:t>HasMaxLength</a:t>
            </a:r>
            <a:r>
              <a:rPr lang="es-ES" dirty="0"/>
              <a:t>(500)</a:t>
            </a:r>
          </a:p>
        </p:txBody>
      </p:sp>
    </p:spTree>
    <p:extLst>
      <p:ext uri="{BB962C8B-B14F-4D97-AF65-F5344CB8AC3E}">
        <p14:creationId xmlns:p14="http://schemas.microsoft.com/office/powerpoint/2010/main" val="789101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024355-1727-4F61-ACF6-19701F8649EE}"/>
              </a:ext>
            </a:extLst>
          </p:cNvPr>
          <p:cNvSpPr>
            <a:spLocks noGrp="1"/>
          </p:cNvSpPr>
          <p:nvPr>
            <p:ph type="title"/>
          </p:nvPr>
        </p:nvSpPr>
        <p:spPr/>
        <p:txBody>
          <a:bodyPr/>
          <a:lstStyle/>
          <a:p>
            <a:r>
              <a:rPr lang="es-ES" dirty="0"/>
              <a:t>Modelado de </a:t>
            </a:r>
            <a:r>
              <a:rPr lang="es-ES" dirty="0" err="1"/>
              <a:t>EntityFramework</a:t>
            </a:r>
            <a:r>
              <a:rPr lang="es-ES" dirty="0"/>
              <a:t> Core (IX)</a:t>
            </a:r>
          </a:p>
        </p:txBody>
      </p:sp>
      <p:sp>
        <p:nvSpPr>
          <p:cNvPr id="3" name="Marcador de contenido 2">
            <a:extLst>
              <a:ext uri="{FF2B5EF4-FFF2-40B4-BE49-F238E27FC236}">
                <a16:creationId xmlns:a16="http://schemas.microsoft.com/office/drawing/2014/main" id="{17B906CC-02B8-4B88-A039-DA92B4E38590}"/>
              </a:ext>
            </a:extLst>
          </p:cNvPr>
          <p:cNvSpPr>
            <a:spLocks noGrp="1"/>
          </p:cNvSpPr>
          <p:nvPr>
            <p:ph idx="1"/>
          </p:nvPr>
        </p:nvSpPr>
        <p:spPr>
          <a:xfrm>
            <a:off x="1371600" y="1535185"/>
            <a:ext cx="9601200" cy="4332215"/>
          </a:xfrm>
        </p:spPr>
        <p:txBody>
          <a:bodyPr/>
          <a:lstStyle/>
          <a:p>
            <a:r>
              <a:rPr lang="es-ES" dirty="0"/>
              <a:t>Relación Uno a Muchos Ejemplo:</a:t>
            </a:r>
          </a:p>
          <a:p>
            <a:endParaRPr lang="es-ES" dirty="0"/>
          </a:p>
          <a:p>
            <a:endParaRPr lang="es-ES" dirty="0"/>
          </a:p>
          <a:p>
            <a:endParaRPr lang="es-ES" dirty="0"/>
          </a:p>
          <a:p>
            <a:endParaRPr lang="es-ES" dirty="0"/>
          </a:p>
          <a:p>
            <a:r>
              <a:rPr lang="es-ES" dirty="0"/>
              <a:t>Relación Uno a </a:t>
            </a:r>
            <a:r>
              <a:rPr lang="es-ES"/>
              <a:t>Uno Ejemplo:</a:t>
            </a:r>
            <a:endParaRPr lang="es-ES" dirty="0"/>
          </a:p>
          <a:p>
            <a:endParaRPr lang="es-ES" dirty="0"/>
          </a:p>
        </p:txBody>
      </p:sp>
      <p:pic>
        <p:nvPicPr>
          <p:cNvPr id="4" name="Imagen 3">
            <a:extLst>
              <a:ext uri="{FF2B5EF4-FFF2-40B4-BE49-F238E27FC236}">
                <a16:creationId xmlns:a16="http://schemas.microsoft.com/office/drawing/2014/main" id="{665E73C2-2E93-4444-8B0D-0ACC62483126}"/>
              </a:ext>
            </a:extLst>
          </p:cNvPr>
          <p:cNvPicPr>
            <a:picLocks noChangeAspect="1"/>
          </p:cNvPicPr>
          <p:nvPr/>
        </p:nvPicPr>
        <p:blipFill>
          <a:blip r:embed="rId2"/>
          <a:stretch>
            <a:fillRect/>
          </a:stretch>
        </p:blipFill>
        <p:spPr>
          <a:xfrm>
            <a:off x="2287048" y="1929642"/>
            <a:ext cx="4648200" cy="1771650"/>
          </a:xfrm>
          <a:prstGeom prst="rect">
            <a:avLst/>
          </a:prstGeom>
        </p:spPr>
      </p:pic>
    </p:spTree>
    <p:extLst>
      <p:ext uri="{BB962C8B-B14F-4D97-AF65-F5344CB8AC3E}">
        <p14:creationId xmlns:p14="http://schemas.microsoft.com/office/powerpoint/2010/main" val="57205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9E3E0-87E0-4D43-9DE0-732C20771988}"/>
              </a:ext>
            </a:extLst>
          </p:cNvPr>
          <p:cNvSpPr>
            <a:spLocks noGrp="1"/>
          </p:cNvSpPr>
          <p:nvPr>
            <p:ph type="title"/>
          </p:nvPr>
        </p:nvSpPr>
        <p:spPr/>
        <p:txBody>
          <a:bodyPr/>
          <a:lstStyle/>
          <a:p>
            <a:r>
              <a:rPr lang="es-ES" dirty="0"/>
              <a:t>¿Que vamos a aprender?</a:t>
            </a:r>
          </a:p>
        </p:txBody>
      </p:sp>
      <p:sp>
        <p:nvSpPr>
          <p:cNvPr id="3" name="Marcador de contenido 2">
            <a:extLst>
              <a:ext uri="{FF2B5EF4-FFF2-40B4-BE49-F238E27FC236}">
                <a16:creationId xmlns:a16="http://schemas.microsoft.com/office/drawing/2014/main" id="{1F2E0DDB-DEBC-464D-B925-F641681205BC}"/>
              </a:ext>
            </a:extLst>
          </p:cNvPr>
          <p:cNvSpPr>
            <a:spLocks noGrp="1"/>
          </p:cNvSpPr>
          <p:nvPr>
            <p:ph idx="1"/>
          </p:nvPr>
        </p:nvSpPr>
        <p:spPr>
          <a:xfrm>
            <a:off x="1371600" y="1627464"/>
            <a:ext cx="9601200" cy="4412609"/>
          </a:xfrm>
        </p:spPr>
        <p:txBody>
          <a:bodyPr>
            <a:normAutofit/>
          </a:bodyPr>
          <a:lstStyle/>
          <a:p>
            <a:r>
              <a:rPr lang="es-ES" dirty="0" err="1"/>
              <a:t>EntityFramework</a:t>
            </a:r>
            <a:r>
              <a:rPr lang="es-ES" dirty="0"/>
              <a:t> Core</a:t>
            </a:r>
          </a:p>
          <a:p>
            <a:pPr lvl="1"/>
            <a:r>
              <a:rPr lang="es-ES" dirty="0"/>
              <a:t>Conceptos Básicos</a:t>
            </a:r>
          </a:p>
          <a:p>
            <a:pPr lvl="1"/>
            <a:r>
              <a:rPr lang="es-ES" dirty="0"/>
              <a:t>Modelado de </a:t>
            </a:r>
            <a:r>
              <a:rPr lang="es-ES" dirty="0" err="1"/>
              <a:t>EntityFramework</a:t>
            </a:r>
            <a:r>
              <a:rPr lang="es-ES" dirty="0"/>
              <a:t> Core</a:t>
            </a:r>
          </a:p>
          <a:p>
            <a:pPr lvl="1"/>
            <a:r>
              <a:rPr lang="es-ES" dirty="0" err="1"/>
              <a:t>Code</a:t>
            </a:r>
            <a:r>
              <a:rPr lang="es-ES" dirty="0"/>
              <a:t> </a:t>
            </a:r>
            <a:r>
              <a:rPr lang="es-ES" dirty="0" err="1"/>
              <a:t>First</a:t>
            </a:r>
            <a:endParaRPr lang="es-ES" dirty="0"/>
          </a:p>
          <a:p>
            <a:pPr lvl="1"/>
            <a:r>
              <a:rPr lang="es-ES" dirty="0" err="1"/>
              <a:t>Database</a:t>
            </a:r>
            <a:r>
              <a:rPr lang="es-ES" dirty="0"/>
              <a:t> </a:t>
            </a:r>
            <a:r>
              <a:rPr lang="es-ES" dirty="0" err="1"/>
              <a:t>First</a:t>
            </a:r>
            <a:r>
              <a:rPr lang="es-ES" dirty="0"/>
              <a:t> con </a:t>
            </a:r>
            <a:r>
              <a:rPr lang="es-ES" dirty="0" err="1"/>
              <a:t>Scaffolding</a:t>
            </a:r>
            <a:r>
              <a:rPr lang="es-ES" dirty="0"/>
              <a:t> (Ingeniería inversa)</a:t>
            </a:r>
          </a:p>
          <a:p>
            <a:pPr lvl="1"/>
            <a:r>
              <a:rPr lang="es-ES" dirty="0"/>
              <a:t>Configuración de </a:t>
            </a:r>
            <a:r>
              <a:rPr lang="es-ES" dirty="0" err="1"/>
              <a:t>Scrutor</a:t>
            </a:r>
            <a:endParaRPr lang="es-ES" dirty="0"/>
          </a:p>
          <a:p>
            <a:pPr lvl="1"/>
            <a:r>
              <a:rPr lang="es-ES" dirty="0"/>
              <a:t>Configuración de </a:t>
            </a:r>
            <a:r>
              <a:rPr lang="es-ES" dirty="0" err="1"/>
              <a:t>automapper</a:t>
            </a:r>
            <a:r>
              <a:rPr lang="es-ES" dirty="0"/>
              <a:t> </a:t>
            </a:r>
          </a:p>
          <a:p>
            <a:r>
              <a:rPr lang="es-ES" dirty="0"/>
              <a:t>CRUD con patrón </a:t>
            </a:r>
            <a:r>
              <a:rPr lang="es-ES" dirty="0" err="1"/>
              <a:t>Repository</a:t>
            </a:r>
            <a:endParaRPr lang="es-ES" dirty="0"/>
          </a:p>
        </p:txBody>
      </p:sp>
    </p:spTree>
    <p:extLst>
      <p:ext uri="{BB962C8B-B14F-4D97-AF65-F5344CB8AC3E}">
        <p14:creationId xmlns:p14="http://schemas.microsoft.com/office/powerpoint/2010/main" val="194920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A19E7-D920-4FD5-AA4E-C3BF43E00001}"/>
              </a:ext>
            </a:extLst>
          </p:cNvPr>
          <p:cNvSpPr>
            <a:spLocks noGrp="1"/>
          </p:cNvSpPr>
          <p:nvPr>
            <p:ph type="title"/>
          </p:nvPr>
        </p:nvSpPr>
        <p:spPr>
          <a:xfrm>
            <a:off x="1371600" y="685800"/>
            <a:ext cx="9601200" cy="866163"/>
          </a:xfrm>
        </p:spPr>
        <p:txBody>
          <a:bodyPr/>
          <a:lstStyle/>
          <a:p>
            <a:r>
              <a:rPr lang="es-ES" dirty="0"/>
              <a:t>¿Qué es </a:t>
            </a:r>
            <a:r>
              <a:rPr lang="es-ES" dirty="0" err="1"/>
              <a:t>EntityFramework</a:t>
            </a:r>
            <a:r>
              <a:rPr lang="es-ES" dirty="0"/>
              <a:t> Core?</a:t>
            </a:r>
          </a:p>
        </p:txBody>
      </p:sp>
      <p:sp>
        <p:nvSpPr>
          <p:cNvPr id="3" name="Marcador de contenido 2">
            <a:extLst>
              <a:ext uri="{FF2B5EF4-FFF2-40B4-BE49-F238E27FC236}">
                <a16:creationId xmlns:a16="http://schemas.microsoft.com/office/drawing/2014/main" id="{6028A249-CDDB-4644-B4C3-B7196E3FE586}"/>
              </a:ext>
            </a:extLst>
          </p:cNvPr>
          <p:cNvSpPr>
            <a:spLocks noGrp="1"/>
          </p:cNvSpPr>
          <p:nvPr>
            <p:ph idx="1"/>
          </p:nvPr>
        </p:nvSpPr>
        <p:spPr>
          <a:xfrm>
            <a:off x="1371600" y="1551963"/>
            <a:ext cx="9601200" cy="4874004"/>
          </a:xfrm>
        </p:spPr>
        <p:txBody>
          <a:bodyPr>
            <a:normAutofit fontScale="92500" lnSpcReduction="10000"/>
          </a:bodyPr>
          <a:lstStyle/>
          <a:p>
            <a:r>
              <a:rPr lang="es-ES" dirty="0" err="1"/>
              <a:t>Entity</a:t>
            </a:r>
            <a:r>
              <a:rPr lang="es-ES" dirty="0"/>
              <a:t> Framework Core es un Framework ORM (</a:t>
            </a:r>
            <a:r>
              <a:rPr lang="es-ES" dirty="0" err="1"/>
              <a:t>Object</a:t>
            </a:r>
            <a:r>
              <a:rPr lang="es-ES" dirty="0"/>
              <a:t> </a:t>
            </a:r>
            <a:r>
              <a:rPr lang="es-ES" dirty="0" err="1"/>
              <a:t>Relational</a:t>
            </a:r>
            <a:r>
              <a:rPr lang="es-ES" dirty="0"/>
              <a:t> </a:t>
            </a:r>
            <a:r>
              <a:rPr lang="es-ES" dirty="0" err="1"/>
              <a:t>Mapper</a:t>
            </a:r>
            <a:r>
              <a:rPr lang="es-ES" dirty="0"/>
              <a:t> o Asignador Relacional de objetos).</a:t>
            </a:r>
          </a:p>
          <a:p>
            <a:r>
              <a:rPr lang="es-ES" dirty="0"/>
              <a:t>Al igual que todo lo de .NET Core es de código abierto.</a:t>
            </a:r>
          </a:p>
          <a:p>
            <a:r>
              <a:rPr lang="es-ES" dirty="0"/>
              <a:t>EF Core representa una gran mejora con respecto a ADO.NET proporcionando métodos internos para acceder y almacenar la información de una base de datos.</a:t>
            </a:r>
          </a:p>
          <a:p>
            <a:r>
              <a:rPr lang="es-ES" dirty="0"/>
              <a:t>EF Core es compatible con muchos motores de base de datos entre los cuales podemos destacar los siguientes:</a:t>
            </a:r>
          </a:p>
          <a:p>
            <a:pPr lvl="1"/>
            <a:r>
              <a:rPr lang="es-ES" dirty="0"/>
              <a:t>SQL Server</a:t>
            </a:r>
          </a:p>
          <a:p>
            <a:pPr lvl="1"/>
            <a:r>
              <a:rPr lang="es-ES" dirty="0"/>
              <a:t>SQLite</a:t>
            </a:r>
          </a:p>
          <a:p>
            <a:pPr lvl="1"/>
            <a:r>
              <a:rPr lang="es-ES" dirty="0" err="1"/>
              <a:t>PostgresSQL</a:t>
            </a:r>
            <a:endParaRPr lang="es-ES" dirty="0"/>
          </a:p>
          <a:p>
            <a:pPr lvl="1"/>
            <a:r>
              <a:rPr lang="es-ES" dirty="0"/>
              <a:t>MySQL</a:t>
            </a:r>
          </a:p>
          <a:p>
            <a:pPr lvl="1"/>
            <a:r>
              <a:rPr lang="es-ES" dirty="0" err="1"/>
              <a:t>MariDB</a:t>
            </a:r>
            <a:endParaRPr lang="es-ES" dirty="0"/>
          </a:p>
          <a:p>
            <a:pPr lvl="1"/>
            <a:r>
              <a:rPr lang="es-ES" dirty="0"/>
              <a:t>Firebird</a:t>
            </a:r>
          </a:p>
          <a:p>
            <a:pPr lvl="1"/>
            <a:r>
              <a:rPr lang="es-ES" dirty="0"/>
              <a:t>Oracle</a:t>
            </a:r>
          </a:p>
        </p:txBody>
      </p:sp>
    </p:spTree>
    <p:extLst>
      <p:ext uri="{BB962C8B-B14F-4D97-AF65-F5344CB8AC3E}">
        <p14:creationId xmlns:p14="http://schemas.microsoft.com/office/powerpoint/2010/main" val="305965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F4D33-07C8-40B2-AE63-F2FCA7A9C4F0}"/>
              </a:ext>
            </a:extLst>
          </p:cNvPr>
          <p:cNvSpPr>
            <a:spLocks noGrp="1"/>
          </p:cNvSpPr>
          <p:nvPr>
            <p:ph type="title"/>
          </p:nvPr>
        </p:nvSpPr>
        <p:spPr>
          <a:xfrm>
            <a:off x="1371600" y="685800"/>
            <a:ext cx="9601200" cy="849385"/>
          </a:xfrm>
        </p:spPr>
        <p:txBody>
          <a:bodyPr/>
          <a:lstStyle/>
          <a:p>
            <a:r>
              <a:rPr lang="es-ES" dirty="0"/>
              <a:t>¿Qué es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EAF1D68C-FFF0-44A5-AFF3-440428DAE635}"/>
              </a:ext>
            </a:extLst>
          </p:cNvPr>
          <p:cNvSpPr>
            <a:spLocks noGrp="1"/>
          </p:cNvSpPr>
          <p:nvPr>
            <p:ph idx="1"/>
          </p:nvPr>
        </p:nvSpPr>
        <p:spPr>
          <a:xfrm>
            <a:off x="1371600" y="1535185"/>
            <a:ext cx="9601200" cy="4332215"/>
          </a:xfrm>
        </p:spPr>
        <p:txBody>
          <a:bodyPr/>
          <a:lstStyle/>
          <a:p>
            <a:r>
              <a:rPr lang="es-ES" dirty="0"/>
              <a:t>Es un </a:t>
            </a:r>
            <a:r>
              <a:rPr lang="es-ES" dirty="0" err="1"/>
              <a:t>framework</a:t>
            </a:r>
            <a:r>
              <a:rPr lang="es-ES" dirty="0"/>
              <a:t> que utiliza Programación Orientada a Objetos.</a:t>
            </a:r>
          </a:p>
          <a:p>
            <a:r>
              <a:rPr lang="es-ES" dirty="0"/>
              <a:t>Alternativas a .NET Core:</a:t>
            </a:r>
          </a:p>
          <a:p>
            <a:pPr lvl="1"/>
            <a:r>
              <a:rPr lang="es-ES" dirty="0" err="1"/>
              <a:t>Dapper</a:t>
            </a:r>
            <a:endParaRPr lang="es-ES" dirty="0"/>
          </a:p>
          <a:p>
            <a:pPr lvl="1"/>
            <a:r>
              <a:rPr lang="es-ES" dirty="0" err="1"/>
              <a:t>Nhibernate</a:t>
            </a:r>
            <a:endParaRPr lang="es-ES" dirty="0"/>
          </a:p>
          <a:p>
            <a:pPr lvl="1"/>
            <a:r>
              <a:rPr lang="es-ES" dirty="0" err="1"/>
              <a:t>Telerik</a:t>
            </a:r>
            <a:r>
              <a:rPr lang="es-ES" dirty="0"/>
              <a:t> Data Access</a:t>
            </a:r>
          </a:p>
          <a:p>
            <a:pPr lvl="1"/>
            <a:r>
              <a:rPr lang="es-ES" dirty="0" err="1"/>
              <a:t>Genome</a:t>
            </a:r>
            <a:endParaRPr lang="es-ES" dirty="0"/>
          </a:p>
          <a:p>
            <a:pPr lvl="1"/>
            <a:r>
              <a:rPr lang="es-ES" dirty="0"/>
              <a:t>DataObjects.NET</a:t>
            </a:r>
          </a:p>
          <a:p>
            <a:r>
              <a:rPr lang="es-ES" dirty="0"/>
              <a:t>¿Qué necesitamos para utilizar este </a:t>
            </a:r>
            <a:r>
              <a:rPr lang="es-ES" dirty="0" err="1"/>
              <a:t>framework</a:t>
            </a:r>
            <a:r>
              <a:rPr lang="es-ES" dirty="0"/>
              <a:t>?</a:t>
            </a:r>
          </a:p>
          <a:p>
            <a:pPr lvl="1"/>
            <a:r>
              <a:rPr lang="es-ES" dirty="0"/>
              <a:t>El </a:t>
            </a:r>
            <a:r>
              <a:rPr lang="es-ES" dirty="0" err="1"/>
              <a:t>Nuget</a:t>
            </a:r>
            <a:r>
              <a:rPr lang="es-ES" dirty="0"/>
              <a:t>: </a:t>
            </a:r>
            <a:r>
              <a:rPr lang="es-ES" dirty="0" err="1"/>
              <a:t>Microsoft.EntityFrameworkCore.SqlServer</a:t>
            </a:r>
            <a:endParaRPr lang="es-ES" dirty="0"/>
          </a:p>
          <a:p>
            <a:pPr lvl="1"/>
            <a:r>
              <a:rPr lang="es-ES" dirty="0"/>
              <a:t>Y el </a:t>
            </a:r>
            <a:r>
              <a:rPr lang="es-ES" dirty="0" err="1"/>
              <a:t>Nuget</a:t>
            </a:r>
            <a:r>
              <a:rPr lang="es-ES" dirty="0"/>
              <a:t>: </a:t>
            </a:r>
            <a:r>
              <a:rPr lang="es-ES" dirty="0" err="1"/>
              <a:t>Microsoft.EntityFrameworkCore.Tools</a:t>
            </a:r>
            <a:endParaRPr lang="es-ES" dirty="0"/>
          </a:p>
        </p:txBody>
      </p:sp>
    </p:spTree>
    <p:extLst>
      <p:ext uri="{BB962C8B-B14F-4D97-AF65-F5344CB8AC3E}">
        <p14:creationId xmlns:p14="http://schemas.microsoft.com/office/powerpoint/2010/main" val="1275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59D63-449D-4EB8-9F0D-14C6855E76A2}"/>
              </a:ext>
            </a:extLst>
          </p:cNvPr>
          <p:cNvSpPr>
            <a:spLocks noGrp="1"/>
          </p:cNvSpPr>
          <p:nvPr>
            <p:ph type="title"/>
          </p:nvPr>
        </p:nvSpPr>
        <p:spPr>
          <a:xfrm>
            <a:off x="1371600" y="685800"/>
            <a:ext cx="9601200" cy="882941"/>
          </a:xfrm>
        </p:spPr>
        <p:txBody>
          <a:bodyPr>
            <a:normAutofit fontScale="90000"/>
          </a:bodyPr>
          <a:lstStyle/>
          <a:p>
            <a:r>
              <a:rPr lang="es-ES" dirty="0"/>
              <a:t>Modelado de </a:t>
            </a:r>
            <a:r>
              <a:rPr lang="es-ES" dirty="0" err="1"/>
              <a:t>EntityFramework</a:t>
            </a:r>
            <a:r>
              <a:rPr lang="es-ES" dirty="0"/>
              <a:t> Core</a:t>
            </a:r>
            <a:br>
              <a:rPr lang="es-ES" dirty="0"/>
            </a:br>
            <a:endParaRPr lang="es-ES" dirty="0"/>
          </a:p>
        </p:txBody>
      </p:sp>
      <p:sp>
        <p:nvSpPr>
          <p:cNvPr id="3" name="Marcador de contenido 2">
            <a:extLst>
              <a:ext uri="{FF2B5EF4-FFF2-40B4-BE49-F238E27FC236}">
                <a16:creationId xmlns:a16="http://schemas.microsoft.com/office/drawing/2014/main" id="{F9D4A4D8-98E8-4241-BFF6-595D51DE59C7}"/>
              </a:ext>
            </a:extLst>
          </p:cNvPr>
          <p:cNvSpPr>
            <a:spLocks noGrp="1"/>
          </p:cNvSpPr>
          <p:nvPr>
            <p:ph idx="1"/>
          </p:nvPr>
        </p:nvSpPr>
        <p:spPr>
          <a:xfrm>
            <a:off x="1371600" y="1501629"/>
            <a:ext cx="9601200" cy="5176008"/>
          </a:xfrm>
        </p:spPr>
        <p:txBody>
          <a:bodyPr>
            <a:normAutofit/>
          </a:bodyPr>
          <a:lstStyle/>
          <a:p>
            <a:r>
              <a:rPr lang="es-ES" dirty="0"/>
              <a:t>El modelado en </a:t>
            </a:r>
            <a:r>
              <a:rPr lang="es-ES" dirty="0" err="1"/>
              <a:t>Entity</a:t>
            </a:r>
            <a:r>
              <a:rPr lang="es-ES" dirty="0"/>
              <a:t> Framework Core, es la forma en la que se mapea la Base de Datos con el ORM. Por tanto es bastante importante tener un buen modelado para poder tener buenos resultados.</a:t>
            </a:r>
          </a:p>
          <a:p>
            <a:r>
              <a:rPr lang="es-ES" dirty="0"/>
              <a:t>Existen tres formas de mapear la base de datos con </a:t>
            </a:r>
            <a:r>
              <a:rPr lang="es-ES" dirty="0" err="1"/>
              <a:t>Entity</a:t>
            </a:r>
            <a:r>
              <a:rPr lang="es-ES" dirty="0"/>
              <a:t> Framework</a:t>
            </a:r>
          </a:p>
          <a:p>
            <a:pPr lvl="1"/>
            <a:r>
              <a:rPr lang="es-ES" dirty="0"/>
              <a:t>Por </a:t>
            </a:r>
            <a:r>
              <a:rPr lang="es-ES" u="sng" dirty="0"/>
              <a:t>Convenciones,</a:t>
            </a:r>
            <a:r>
              <a:rPr lang="es-ES" dirty="0"/>
              <a:t> que son un conjunto técnicas que utiliza para compilar el modelo de datos y posteriormente generar la base de datos.</a:t>
            </a:r>
          </a:p>
          <a:p>
            <a:pPr lvl="1"/>
            <a:r>
              <a:rPr lang="es-ES" dirty="0"/>
              <a:t>Por </a:t>
            </a:r>
            <a:r>
              <a:rPr lang="es-ES" u="sng" dirty="0" err="1"/>
              <a:t>DataAnotations</a:t>
            </a:r>
            <a:r>
              <a:rPr lang="es-ES" dirty="0"/>
              <a:t>, que son atributos que se añaden en la clase modelo que posteriormente se utilizaran para ese mapeo de la base de datos, el código implementado por </a:t>
            </a:r>
            <a:r>
              <a:rPr lang="es-ES" dirty="0" err="1"/>
              <a:t>DataAnotations</a:t>
            </a:r>
            <a:r>
              <a:rPr lang="es-ES" dirty="0"/>
              <a:t> modifica el comportamiento de las convenciones.</a:t>
            </a:r>
          </a:p>
          <a:p>
            <a:pPr lvl="1"/>
            <a:r>
              <a:rPr lang="es-ES" dirty="0"/>
              <a:t>Por </a:t>
            </a:r>
            <a:r>
              <a:rPr lang="es-ES" u="sng" dirty="0" err="1"/>
              <a:t>Fluent</a:t>
            </a:r>
            <a:r>
              <a:rPr lang="es-ES" u="sng" dirty="0"/>
              <a:t>-Api,</a:t>
            </a:r>
            <a:r>
              <a:rPr lang="es-ES" dirty="0"/>
              <a:t> que es la forma más potente de realizar el modelado que traducirá la base de datos, es una clase C# donde se establece la configuración que se desee sobre el modelo de datos, la configuración establecida por </a:t>
            </a:r>
            <a:r>
              <a:rPr lang="es-ES" dirty="0" err="1"/>
              <a:t>fluent</a:t>
            </a:r>
            <a:r>
              <a:rPr lang="es-ES" dirty="0"/>
              <a:t>-api modifica el comportamiento de los </a:t>
            </a:r>
            <a:r>
              <a:rPr lang="es-ES" dirty="0" err="1"/>
              <a:t>DataAnotations</a:t>
            </a:r>
            <a:r>
              <a:rPr lang="es-ES" dirty="0"/>
              <a:t> y de las convenciones. Por lo que podríamos decir que es la forma más fuerte de establecer las propiedades de </a:t>
            </a:r>
            <a:r>
              <a:rPr lang="es-ES" dirty="0" err="1"/>
              <a:t>EntityFramework</a:t>
            </a:r>
            <a:r>
              <a:rPr lang="es-ES" dirty="0"/>
              <a:t> Core.</a:t>
            </a:r>
            <a:endParaRPr lang="es-ES" u="sng" dirty="0"/>
          </a:p>
        </p:txBody>
      </p:sp>
    </p:spTree>
    <p:extLst>
      <p:ext uri="{BB962C8B-B14F-4D97-AF65-F5344CB8AC3E}">
        <p14:creationId xmlns:p14="http://schemas.microsoft.com/office/powerpoint/2010/main" val="3958866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16F170-6906-4557-9771-E0D6F730996E}"/>
              </a:ext>
            </a:extLst>
          </p:cNvPr>
          <p:cNvSpPr>
            <a:spLocks noGrp="1"/>
          </p:cNvSpPr>
          <p:nvPr>
            <p:ph type="title"/>
          </p:nvPr>
        </p:nvSpPr>
        <p:spPr>
          <a:xfrm>
            <a:off x="1371600" y="685800"/>
            <a:ext cx="9601200" cy="832607"/>
          </a:xfrm>
        </p:spPr>
        <p:txBody>
          <a:bodyPr/>
          <a:lstStyle/>
          <a:p>
            <a:r>
              <a:rPr lang="es-ES" dirty="0"/>
              <a:t>Modelado de </a:t>
            </a:r>
            <a:r>
              <a:rPr lang="es-ES" dirty="0" err="1"/>
              <a:t>EntityFramework</a:t>
            </a:r>
            <a:r>
              <a:rPr lang="es-ES" dirty="0"/>
              <a:t> Core (II)</a:t>
            </a:r>
          </a:p>
        </p:txBody>
      </p:sp>
      <p:sp>
        <p:nvSpPr>
          <p:cNvPr id="3" name="Marcador de contenido 2">
            <a:extLst>
              <a:ext uri="{FF2B5EF4-FFF2-40B4-BE49-F238E27FC236}">
                <a16:creationId xmlns:a16="http://schemas.microsoft.com/office/drawing/2014/main" id="{3E6E252E-7B7F-4C91-B057-D793033FE049}"/>
              </a:ext>
            </a:extLst>
          </p:cNvPr>
          <p:cNvSpPr>
            <a:spLocks noGrp="1"/>
          </p:cNvSpPr>
          <p:nvPr>
            <p:ph idx="1"/>
          </p:nvPr>
        </p:nvSpPr>
        <p:spPr>
          <a:xfrm>
            <a:off x="1371600" y="1442906"/>
            <a:ext cx="9601200" cy="5259898"/>
          </a:xfrm>
        </p:spPr>
        <p:txBody>
          <a:bodyPr>
            <a:normAutofit/>
          </a:bodyPr>
          <a:lstStyle/>
          <a:p>
            <a:r>
              <a:rPr lang="es-ES" dirty="0"/>
              <a:t>Hay que tener claro una serie de conceptos a la hora de utilizar </a:t>
            </a:r>
            <a:r>
              <a:rPr lang="es-ES" dirty="0" err="1"/>
              <a:t>EntityFramework</a:t>
            </a:r>
            <a:r>
              <a:rPr lang="es-ES" dirty="0"/>
              <a:t> que describimos a continuación:</a:t>
            </a:r>
          </a:p>
          <a:p>
            <a:pPr lvl="1"/>
            <a:r>
              <a:rPr lang="es-ES" u="sng" dirty="0"/>
              <a:t>Modelos de EF Core:</a:t>
            </a:r>
            <a:r>
              <a:rPr lang="es-ES" dirty="0"/>
              <a:t> Son Clases C# que dependiendo de como lo configures se generará de una forma u otra la tabla en base de datos, utilizando ingeniería inversa (generando el código C# mediante la base de datos) generaran unas clases C# según se creen las tablas de base de datos.</a:t>
            </a:r>
          </a:p>
          <a:p>
            <a:pPr lvl="1"/>
            <a:r>
              <a:rPr lang="es-ES" u="sng" dirty="0"/>
              <a:t>Contextos:</a:t>
            </a:r>
            <a:r>
              <a:rPr lang="es-ES" dirty="0"/>
              <a:t> Es el mapeo de la base de datos en memoria, si quieres que tu tabla aparezca en la base de datos es necesario que este en el contexto, y si se utiliza ingeniería inversa, todas las tablas que quieras generar se aplicarán sobre ese contexto y solo podrás realizar operaciones sobre las tablas que utilices.</a:t>
            </a:r>
          </a:p>
          <a:p>
            <a:pPr lvl="1"/>
            <a:r>
              <a:rPr lang="es-ES" u="sng" dirty="0" err="1"/>
              <a:t>ChangeTracker</a:t>
            </a:r>
            <a:r>
              <a:rPr lang="es-ES" u="sng" dirty="0"/>
              <a:t>:</a:t>
            </a:r>
            <a:r>
              <a:rPr lang="es-ES" dirty="0"/>
              <a:t> EF Core, realiza un seguimiento de los cambios que se van produciendo sobre un modelo (Clase C# que se mapea a tabla de base de datos) con el fin de poder aplicar los cambios a ese objeto en base de datos automáticamente cuando se decida salvar los cambios en base de datos.</a:t>
            </a:r>
          </a:p>
        </p:txBody>
      </p:sp>
    </p:spTree>
    <p:extLst>
      <p:ext uri="{BB962C8B-B14F-4D97-AF65-F5344CB8AC3E}">
        <p14:creationId xmlns:p14="http://schemas.microsoft.com/office/powerpoint/2010/main" val="103813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25DDF-B791-4829-B884-41A653565A41}"/>
              </a:ext>
            </a:extLst>
          </p:cNvPr>
          <p:cNvSpPr>
            <a:spLocks noGrp="1"/>
          </p:cNvSpPr>
          <p:nvPr>
            <p:ph type="title"/>
          </p:nvPr>
        </p:nvSpPr>
        <p:spPr>
          <a:xfrm>
            <a:off x="1371600" y="685800"/>
            <a:ext cx="9601200" cy="1394670"/>
          </a:xfrm>
        </p:spPr>
        <p:txBody>
          <a:bodyPr/>
          <a:lstStyle/>
          <a:p>
            <a:r>
              <a:rPr lang="es-ES" dirty="0"/>
              <a:t>Modelado de </a:t>
            </a:r>
            <a:r>
              <a:rPr lang="es-ES" dirty="0" err="1"/>
              <a:t>EntityFramework</a:t>
            </a:r>
            <a:r>
              <a:rPr lang="es-ES" dirty="0"/>
              <a:t> Core (III)</a:t>
            </a:r>
          </a:p>
        </p:txBody>
      </p:sp>
      <p:sp>
        <p:nvSpPr>
          <p:cNvPr id="3" name="Marcador de contenido 2">
            <a:extLst>
              <a:ext uri="{FF2B5EF4-FFF2-40B4-BE49-F238E27FC236}">
                <a16:creationId xmlns:a16="http://schemas.microsoft.com/office/drawing/2014/main" id="{773E3A37-33F7-4E4A-B160-7F9A7D80C01C}"/>
              </a:ext>
            </a:extLst>
          </p:cNvPr>
          <p:cNvSpPr>
            <a:spLocks noGrp="1"/>
          </p:cNvSpPr>
          <p:nvPr>
            <p:ph idx="1"/>
          </p:nvPr>
        </p:nvSpPr>
        <p:spPr>
          <a:xfrm>
            <a:off x="1371600" y="2080470"/>
            <a:ext cx="9601200" cy="4091730"/>
          </a:xfrm>
        </p:spPr>
        <p:txBody>
          <a:bodyPr>
            <a:normAutofit/>
          </a:bodyPr>
          <a:lstStyle/>
          <a:p>
            <a:r>
              <a:rPr lang="es-ES" dirty="0"/>
              <a:t>Por convención un tipo de dato equivale a un tipo de dato en Base de Datos salvo que se configure expresamente a continuación pongo los datos más comunes:</a:t>
            </a:r>
          </a:p>
          <a:p>
            <a:pPr lvl="1"/>
            <a:r>
              <a:rPr lang="es-ES" dirty="0" err="1"/>
              <a:t>string</a:t>
            </a:r>
            <a:r>
              <a:rPr lang="es-ES" dirty="0"/>
              <a:t> [C#] -&gt; </a:t>
            </a:r>
            <a:r>
              <a:rPr lang="es-ES" dirty="0" err="1"/>
              <a:t>nvarchar</a:t>
            </a:r>
            <a:r>
              <a:rPr lang="es-ES" dirty="0"/>
              <a:t>(</a:t>
            </a:r>
            <a:r>
              <a:rPr lang="es-ES" dirty="0" err="1"/>
              <a:t>max</a:t>
            </a:r>
            <a:r>
              <a:rPr lang="es-ES" dirty="0"/>
              <a:t>) [</a:t>
            </a:r>
            <a:r>
              <a:rPr lang="es-ES" dirty="0" err="1"/>
              <a:t>SqlServer</a:t>
            </a:r>
            <a:r>
              <a:rPr lang="es-ES" dirty="0"/>
              <a:t>]</a:t>
            </a:r>
          </a:p>
          <a:p>
            <a:pPr lvl="1"/>
            <a:r>
              <a:rPr lang="es-ES" dirty="0" err="1"/>
              <a:t>int</a:t>
            </a:r>
            <a:r>
              <a:rPr lang="es-ES" dirty="0"/>
              <a:t> [C#] -&gt; </a:t>
            </a:r>
            <a:r>
              <a:rPr lang="es-ES" dirty="0" err="1"/>
              <a:t>int</a:t>
            </a:r>
            <a:r>
              <a:rPr lang="es-ES" dirty="0"/>
              <a:t> [</a:t>
            </a:r>
            <a:r>
              <a:rPr lang="es-ES" dirty="0" err="1"/>
              <a:t>SqlServer</a:t>
            </a:r>
            <a:r>
              <a:rPr lang="es-ES" dirty="0"/>
              <a:t>]</a:t>
            </a:r>
          </a:p>
          <a:p>
            <a:pPr lvl="1"/>
            <a:r>
              <a:rPr lang="es-ES" dirty="0" err="1"/>
              <a:t>DateTime</a:t>
            </a:r>
            <a:r>
              <a:rPr lang="es-ES" dirty="0"/>
              <a:t> [C#] -&gt; datetime2(7) [</a:t>
            </a:r>
            <a:r>
              <a:rPr lang="es-ES" dirty="0" err="1"/>
              <a:t>SqlServer</a:t>
            </a:r>
            <a:r>
              <a:rPr lang="es-ES" dirty="0"/>
              <a:t>]</a:t>
            </a:r>
          </a:p>
          <a:p>
            <a:pPr lvl="1"/>
            <a:r>
              <a:rPr lang="es-ES" dirty="0" err="1"/>
              <a:t>bool</a:t>
            </a:r>
            <a:r>
              <a:rPr lang="es-ES" dirty="0"/>
              <a:t> [C#] -&gt; bit [</a:t>
            </a:r>
            <a:r>
              <a:rPr lang="es-ES" dirty="0" err="1"/>
              <a:t>SqlServer</a:t>
            </a:r>
            <a:r>
              <a:rPr lang="es-ES" dirty="0"/>
              <a:t>]</a:t>
            </a:r>
          </a:p>
          <a:p>
            <a:pPr lvl="1"/>
            <a:r>
              <a:rPr lang="es-ES" dirty="0"/>
              <a:t>byte[] -&gt; </a:t>
            </a:r>
            <a:r>
              <a:rPr lang="es-ES" dirty="0" err="1"/>
              <a:t>varbinary</a:t>
            </a:r>
            <a:r>
              <a:rPr lang="es-ES" dirty="0"/>
              <a:t>(</a:t>
            </a:r>
            <a:r>
              <a:rPr lang="es-ES" dirty="0" err="1"/>
              <a:t>max</a:t>
            </a:r>
            <a:r>
              <a:rPr lang="es-ES" dirty="0"/>
              <a:t>)</a:t>
            </a:r>
          </a:p>
          <a:p>
            <a:pPr marL="0" indent="0">
              <a:buNone/>
            </a:pPr>
            <a:r>
              <a:rPr lang="es-ES" dirty="0"/>
              <a:t> </a:t>
            </a:r>
          </a:p>
        </p:txBody>
      </p:sp>
    </p:spTree>
    <p:extLst>
      <p:ext uri="{BB962C8B-B14F-4D97-AF65-F5344CB8AC3E}">
        <p14:creationId xmlns:p14="http://schemas.microsoft.com/office/powerpoint/2010/main" val="327391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3EA16-88F7-445B-84BC-F137926CB26C}"/>
              </a:ext>
            </a:extLst>
          </p:cNvPr>
          <p:cNvSpPr>
            <a:spLocks noGrp="1"/>
          </p:cNvSpPr>
          <p:nvPr>
            <p:ph type="title"/>
          </p:nvPr>
        </p:nvSpPr>
        <p:spPr>
          <a:xfrm>
            <a:off x="1371600" y="685800"/>
            <a:ext cx="9601200" cy="874552"/>
          </a:xfrm>
        </p:spPr>
        <p:txBody>
          <a:bodyPr/>
          <a:lstStyle/>
          <a:p>
            <a:r>
              <a:rPr lang="es-ES" dirty="0"/>
              <a:t>Modelado de </a:t>
            </a:r>
            <a:r>
              <a:rPr lang="es-ES" dirty="0" err="1"/>
              <a:t>EntityFramework</a:t>
            </a:r>
            <a:r>
              <a:rPr lang="es-ES" dirty="0"/>
              <a:t> Core (IV)</a:t>
            </a:r>
          </a:p>
        </p:txBody>
      </p:sp>
      <p:sp>
        <p:nvSpPr>
          <p:cNvPr id="3" name="Marcador de contenido 2">
            <a:extLst>
              <a:ext uri="{FF2B5EF4-FFF2-40B4-BE49-F238E27FC236}">
                <a16:creationId xmlns:a16="http://schemas.microsoft.com/office/drawing/2014/main" id="{61390E47-6457-4160-B1E8-FE4E573E6302}"/>
              </a:ext>
            </a:extLst>
          </p:cNvPr>
          <p:cNvSpPr>
            <a:spLocks noGrp="1"/>
          </p:cNvSpPr>
          <p:nvPr>
            <p:ph idx="1"/>
          </p:nvPr>
        </p:nvSpPr>
        <p:spPr>
          <a:xfrm>
            <a:off x="1371600" y="1644242"/>
            <a:ext cx="9601200" cy="4223158"/>
          </a:xfrm>
        </p:spPr>
        <p:txBody>
          <a:bodyPr/>
          <a:lstStyle/>
          <a:p>
            <a:r>
              <a:rPr lang="es-ES" dirty="0"/>
              <a:t>A continuación vamos a describir una serie de técnicas de modelado de datos como se haría de las diferentes formas disponibles en EF Core:</a:t>
            </a:r>
          </a:p>
          <a:p>
            <a:pPr lvl="1"/>
            <a:r>
              <a:rPr lang="es-ES" dirty="0"/>
              <a:t>Asignar una propiedad de la tabla como clave primaria:</a:t>
            </a:r>
          </a:p>
          <a:p>
            <a:pPr lvl="2"/>
            <a:r>
              <a:rPr lang="es-ES" dirty="0"/>
              <a:t>Por Convención toda propiedad de un objeto que utilice el nombre “Id”, “ID”, “</a:t>
            </a:r>
            <a:r>
              <a:rPr lang="es-ES" dirty="0" err="1"/>
              <a:t>PropertyId</a:t>
            </a:r>
            <a:r>
              <a:rPr lang="es-ES" dirty="0"/>
              <a:t>” y “</a:t>
            </a:r>
            <a:r>
              <a:rPr lang="es-ES" dirty="0" err="1"/>
              <a:t>PropertyID</a:t>
            </a:r>
            <a:r>
              <a:rPr lang="es-ES" dirty="0"/>
              <a:t>” automáticamente será mapeado como </a:t>
            </a:r>
            <a:r>
              <a:rPr lang="es-ES" dirty="0" err="1"/>
              <a:t>PrimaryKey</a:t>
            </a:r>
            <a:r>
              <a:rPr lang="es-ES" dirty="0"/>
              <a:t> en base de datos.</a:t>
            </a:r>
          </a:p>
          <a:p>
            <a:pPr lvl="2"/>
            <a:r>
              <a:rPr lang="es-ES" dirty="0"/>
              <a:t>Por </a:t>
            </a:r>
            <a:r>
              <a:rPr lang="es-ES" dirty="0" err="1"/>
              <a:t>DataAnotations</a:t>
            </a:r>
            <a:r>
              <a:rPr lang="es-ES" dirty="0"/>
              <a:t> hay que poner el atributo [Key] sobre la propiedad de la clase que se pone como clave primaria.</a:t>
            </a:r>
          </a:p>
          <a:p>
            <a:pPr lvl="2"/>
            <a:r>
              <a:rPr lang="es-ES" dirty="0"/>
              <a:t>Por </a:t>
            </a:r>
            <a:r>
              <a:rPr lang="es-ES" dirty="0" err="1"/>
              <a:t>Fluent</a:t>
            </a:r>
            <a:r>
              <a:rPr lang="es-ES" dirty="0"/>
              <a:t>-Api en el método </a:t>
            </a:r>
            <a:r>
              <a:rPr lang="es-ES" dirty="0" err="1"/>
              <a:t>OnModelCreating</a:t>
            </a:r>
            <a:r>
              <a:rPr lang="es-ES" dirty="0"/>
              <a:t>() de la clase </a:t>
            </a:r>
            <a:r>
              <a:rPr lang="es-ES" dirty="0" err="1"/>
              <a:t>DbContext</a:t>
            </a:r>
            <a:r>
              <a:rPr lang="es-ES" dirty="0"/>
              <a:t> se añadiría de la siguiente forma: </a:t>
            </a:r>
            <a:r>
              <a:rPr lang="es-ES" b="1" dirty="0" err="1"/>
              <a:t>modelBuilder.Entity</a:t>
            </a:r>
            <a:r>
              <a:rPr lang="es-ES" b="1" dirty="0"/>
              <a:t>&lt;</a:t>
            </a:r>
            <a:r>
              <a:rPr lang="es-ES" b="1" dirty="0" err="1"/>
              <a:t>Order</a:t>
            </a:r>
            <a:r>
              <a:rPr lang="es-ES" b="1" dirty="0"/>
              <a:t>&gt;.</a:t>
            </a:r>
            <a:r>
              <a:rPr lang="es-ES" b="1" dirty="0" err="1"/>
              <a:t>HasKey</a:t>
            </a:r>
            <a:r>
              <a:rPr lang="es-ES" b="1" dirty="0"/>
              <a:t>(e =&gt; </a:t>
            </a:r>
            <a:r>
              <a:rPr lang="es-ES" b="1" dirty="0" err="1"/>
              <a:t>e.DniCustomer</a:t>
            </a:r>
            <a:r>
              <a:rPr lang="es-ES" b="1" dirty="0"/>
              <a:t>);</a:t>
            </a:r>
          </a:p>
          <a:p>
            <a:pPr lvl="1"/>
            <a:r>
              <a:rPr lang="es-ES" dirty="0"/>
              <a:t>Como he explicado anteriormente lo que se hace en </a:t>
            </a:r>
            <a:r>
              <a:rPr lang="es-ES" dirty="0" err="1"/>
              <a:t>Fluent</a:t>
            </a:r>
            <a:r>
              <a:rPr lang="es-ES" dirty="0"/>
              <a:t>-Api invalida la configuración de </a:t>
            </a:r>
            <a:r>
              <a:rPr lang="es-ES" dirty="0" err="1"/>
              <a:t>DataAnotations</a:t>
            </a:r>
            <a:r>
              <a:rPr lang="es-ES" dirty="0"/>
              <a:t> y lo configurado por </a:t>
            </a:r>
            <a:r>
              <a:rPr lang="es-ES" dirty="0" err="1"/>
              <a:t>DataAnotations</a:t>
            </a:r>
            <a:r>
              <a:rPr lang="es-ES" dirty="0"/>
              <a:t> invalida la convención.</a:t>
            </a:r>
          </a:p>
        </p:txBody>
      </p:sp>
    </p:spTree>
    <p:extLst>
      <p:ext uri="{BB962C8B-B14F-4D97-AF65-F5344CB8AC3E}">
        <p14:creationId xmlns:p14="http://schemas.microsoft.com/office/powerpoint/2010/main" val="156291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CD81E-B113-41D7-80B0-71E79C89CAF3}"/>
              </a:ext>
            </a:extLst>
          </p:cNvPr>
          <p:cNvSpPr>
            <a:spLocks noGrp="1"/>
          </p:cNvSpPr>
          <p:nvPr>
            <p:ph type="title"/>
          </p:nvPr>
        </p:nvSpPr>
        <p:spPr>
          <a:xfrm>
            <a:off x="1371600" y="685800"/>
            <a:ext cx="9601200" cy="773884"/>
          </a:xfrm>
        </p:spPr>
        <p:txBody>
          <a:bodyPr/>
          <a:lstStyle/>
          <a:p>
            <a:r>
              <a:rPr lang="es-ES" dirty="0"/>
              <a:t>Modelado de </a:t>
            </a:r>
            <a:r>
              <a:rPr lang="es-ES" dirty="0" err="1"/>
              <a:t>EntityFramework</a:t>
            </a:r>
            <a:r>
              <a:rPr lang="es-ES" dirty="0"/>
              <a:t> Core (V)</a:t>
            </a:r>
          </a:p>
        </p:txBody>
      </p:sp>
      <p:sp>
        <p:nvSpPr>
          <p:cNvPr id="3" name="Marcador de contenido 2">
            <a:extLst>
              <a:ext uri="{FF2B5EF4-FFF2-40B4-BE49-F238E27FC236}">
                <a16:creationId xmlns:a16="http://schemas.microsoft.com/office/drawing/2014/main" id="{3CD91275-9376-49FC-ADD7-1FA3E9F73920}"/>
              </a:ext>
            </a:extLst>
          </p:cNvPr>
          <p:cNvSpPr>
            <a:spLocks noGrp="1"/>
          </p:cNvSpPr>
          <p:nvPr>
            <p:ph idx="1"/>
          </p:nvPr>
        </p:nvSpPr>
        <p:spPr>
          <a:xfrm>
            <a:off x="1371600" y="1694576"/>
            <a:ext cx="9601200" cy="4172824"/>
          </a:xfrm>
        </p:spPr>
        <p:txBody>
          <a:bodyPr/>
          <a:lstStyle/>
          <a:p>
            <a:r>
              <a:rPr lang="es-ES" dirty="0"/>
              <a:t>Incluir y excluir modelos de la base de datos:</a:t>
            </a:r>
          </a:p>
          <a:p>
            <a:pPr lvl="1"/>
            <a:r>
              <a:rPr lang="es-ES" dirty="0"/>
              <a:t>Por </a:t>
            </a:r>
            <a:r>
              <a:rPr lang="es-ES" u="sng" dirty="0"/>
              <a:t>Convención,</a:t>
            </a:r>
            <a:r>
              <a:rPr lang="es-ES" dirty="0"/>
              <a:t> los modelos incluidos en la clase </a:t>
            </a:r>
            <a:r>
              <a:rPr lang="es-ES" dirty="0" err="1"/>
              <a:t>DbContext</a:t>
            </a:r>
            <a:r>
              <a:rPr lang="es-ES" dirty="0"/>
              <a:t> serán los que se mapearan en la base de datos, a su vez si una tabla no está incluida en el contexto pero está añadida como propiedad de navegación dentro de una clase del </a:t>
            </a:r>
            <a:r>
              <a:rPr lang="es-ES" dirty="0" err="1"/>
              <a:t>DbContext</a:t>
            </a:r>
            <a:r>
              <a:rPr lang="es-ES" dirty="0"/>
              <a:t> también será añadida a la base de datos.</a:t>
            </a:r>
          </a:p>
          <a:p>
            <a:pPr lvl="1"/>
            <a:r>
              <a:rPr lang="es-ES" dirty="0"/>
              <a:t>Por </a:t>
            </a:r>
            <a:r>
              <a:rPr lang="es-ES" u="sng" dirty="0" err="1"/>
              <a:t>DataAnotations</a:t>
            </a:r>
            <a:r>
              <a:rPr lang="es-ES" u="sng" dirty="0"/>
              <a:t>,</a:t>
            </a:r>
            <a:r>
              <a:rPr lang="es-ES" dirty="0"/>
              <a:t> los modelos que no queremos que se mapeen en la base de datos tenemos que añadirle la propiedad [</a:t>
            </a:r>
            <a:r>
              <a:rPr lang="es-ES" dirty="0" err="1"/>
              <a:t>NotMapped</a:t>
            </a:r>
            <a:r>
              <a:rPr lang="es-ES" dirty="0"/>
              <a:t>]</a:t>
            </a:r>
          </a:p>
          <a:p>
            <a:pPr lvl="1"/>
            <a:r>
              <a:rPr lang="es-ES" dirty="0"/>
              <a:t>Por </a:t>
            </a:r>
            <a:r>
              <a:rPr lang="es-ES" u="sng" dirty="0" err="1"/>
              <a:t>Fluent</a:t>
            </a:r>
            <a:r>
              <a:rPr lang="es-ES" u="sng" dirty="0"/>
              <a:t>-Api,</a:t>
            </a:r>
            <a:r>
              <a:rPr lang="es-ES" dirty="0"/>
              <a:t> los modelos que no queremos mapear en la base de datos tenemos que poner la siguiente línea de código en el método </a:t>
            </a:r>
            <a:r>
              <a:rPr lang="es-ES" dirty="0" err="1"/>
              <a:t>OnModelCreating</a:t>
            </a:r>
            <a:r>
              <a:rPr lang="es-ES" dirty="0"/>
              <a:t>: </a:t>
            </a:r>
            <a:r>
              <a:rPr lang="es-ES" dirty="0" err="1"/>
              <a:t>modelBuilder.Igoner</a:t>
            </a:r>
            <a:r>
              <a:rPr lang="es-ES" dirty="0"/>
              <a:t>&lt;</a:t>
            </a:r>
            <a:r>
              <a:rPr lang="es-ES" dirty="0" err="1"/>
              <a:t>NameOfModel</a:t>
            </a:r>
            <a:r>
              <a:rPr lang="es-ES" dirty="0"/>
              <a:t>&gt;();</a:t>
            </a:r>
            <a:endParaRPr lang="es-ES" u="sng" dirty="0"/>
          </a:p>
          <a:p>
            <a:r>
              <a:rPr lang="es-ES" dirty="0"/>
              <a:t>Esta misma técnica se utilizaría exactamente igual en propiedades de un Modelo (o columna de una tabla de base de datos)</a:t>
            </a:r>
          </a:p>
        </p:txBody>
      </p:sp>
    </p:spTree>
    <p:extLst>
      <p:ext uri="{BB962C8B-B14F-4D97-AF65-F5344CB8AC3E}">
        <p14:creationId xmlns:p14="http://schemas.microsoft.com/office/powerpoint/2010/main" val="273462351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9956</TotalTime>
  <Words>1355</Words>
  <Application>Microsoft Office PowerPoint</Application>
  <PresentationFormat>Panorámica</PresentationFormat>
  <Paragraphs>92</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Franklin Gothic Book</vt:lpstr>
      <vt:lpstr>Trebuchet MS</vt:lpstr>
      <vt:lpstr>Recorte</vt:lpstr>
      <vt:lpstr> Curso Desarrollo API-REST .Net core</vt:lpstr>
      <vt:lpstr>¿Que vamos a aprender?</vt:lpstr>
      <vt:lpstr>¿Qué es EntityFramework Core?</vt:lpstr>
      <vt:lpstr>¿Qué es EntityFramework Core? (II)</vt:lpstr>
      <vt:lpstr>Modelado de EntityFramework Core </vt:lpstr>
      <vt:lpstr>Modelado de EntityFramework Core (II)</vt:lpstr>
      <vt:lpstr>Modelado de EntityFramework Core (III)</vt:lpstr>
      <vt:lpstr>Modelado de EntityFramework Core (IV)</vt:lpstr>
      <vt:lpstr>Modelado de EntityFramework Core (V)</vt:lpstr>
      <vt:lpstr>Modelado de EntityFramework Core (VI)</vt:lpstr>
      <vt:lpstr>Modelado de EntityFramework Core (VII)</vt:lpstr>
      <vt:lpstr>Modelado de EntityFramework Core (VIII)</vt:lpstr>
      <vt:lpstr>Modelado de EntityFramework Core (IX)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Desarrollo API-REST .Net core</dc:title>
  <dc:creator>Jimenez Hernandez, David</dc:creator>
  <cp:lastModifiedBy>Jimenez Hernandez, David</cp:lastModifiedBy>
  <cp:revision>167</cp:revision>
  <dcterms:created xsi:type="dcterms:W3CDTF">2020-07-08T12:25:02Z</dcterms:created>
  <dcterms:modified xsi:type="dcterms:W3CDTF">2020-07-20T21:47:33Z</dcterms:modified>
</cp:coreProperties>
</file>