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4" r:id="rId17"/>
    <p:sldId id="272" r:id="rId18"/>
    <p:sldId id="273" r:id="rId19"/>
    <p:sldId id="283"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s-es/ef/core/managing-schemas/scaffolding?tabs=v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hellang/Scru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A4A50-9CF2-473C-A161-D6C0E40A79AC}"/>
              </a:ext>
            </a:extLst>
          </p:cNvPr>
          <p:cNvSpPr>
            <a:spLocks noGrp="1"/>
          </p:cNvSpPr>
          <p:nvPr>
            <p:ph type="title"/>
          </p:nvPr>
        </p:nvSpPr>
        <p:spPr>
          <a:xfrm>
            <a:off x="1371600" y="685800"/>
            <a:ext cx="9601200" cy="757106"/>
          </a:xfrm>
        </p:spPr>
        <p:txBody>
          <a:bodyPr/>
          <a:lstStyle/>
          <a:p>
            <a:r>
              <a:rPr lang="es-ES" dirty="0"/>
              <a:t>Modelado de </a:t>
            </a:r>
            <a:r>
              <a:rPr lang="es-ES" dirty="0" err="1"/>
              <a:t>EntityFramework</a:t>
            </a:r>
            <a:r>
              <a:rPr lang="es-ES" dirty="0"/>
              <a:t> Core (XII)</a:t>
            </a:r>
          </a:p>
        </p:txBody>
      </p:sp>
      <p:sp>
        <p:nvSpPr>
          <p:cNvPr id="3" name="Marcador de contenido 2">
            <a:extLst>
              <a:ext uri="{FF2B5EF4-FFF2-40B4-BE49-F238E27FC236}">
                <a16:creationId xmlns:a16="http://schemas.microsoft.com/office/drawing/2014/main" id="{B61DD498-5C6D-4744-A8E1-7C090BFAA060}"/>
              </a:ext>
            </a:extLst>
          </p:cNvPr>
          <p:cNvSpPr>
            <a:spLocks noGrp="1"/>
          </p:cNvSpPr>
          <p:nvPr>
            <p:ph idx="1"/>
          </p:nvPr>
        </p:nvSpPr>
        <p:spPr>
          <a:xfrm>
            <a:off x="1371600" y="1535185"/>
            <a:ext cx="9601200" cy="5058562"/>
          </a:xfrm>
        </p:spPr>
        <p:txBody>
          <a:bodyPr/>
          <a:lstStyle/>
          <a:p>
            <a:r>
              <a:rPr lang="es-ES" dirty="0"/>
              <a:t>Para establecer los </a:t>
            </a:r>
            <a:r>
              <a:rPr lang="es-ES" dirty="0" err="1"/>
              <a:t>ForeingKey</a:t>
            </a:r>
            <a:r>
              <a:rPr lang="es-ES" dirty="0"/>
              <a:t> mediante </a:t>
            </a:r>
            <a:r>
              <a:rPr lang="es-ES" dirty="0" err="1"/>
              <a:t>DataAnotations</a:t>
            </a:r>
            <a:r>
              <a:rPr lang="es-ES" dirty="0"/>
              <a:t> para poder establecer relaciones de uno a muchos o de uno a uno entre dos tablas se haría de la siguiente forma:</a:t>
            </a:r>
          </a:p>
          <a:p>
            <a:endParaRPr lang="es-ES" dirty="0"/>
          </a:p>
        </p:txBody>
      </p:sp>
      <p:pic>
        <p:nvPicPr>
          <p:cNvPr id="4" name="Imagen 3">
            <a:extLst>
              <a:ext uri="{FF2B5EF4-FFF2-40B4-BE49-F238E27FC236}">
                <a16:creationId xmlns:a16="http://schemas.microsoft.com/office/drawing/2014/main" id="{E74A2B3A-535A-4584-ADE1-A9C65CB96D39}"/>
              </a:ext>
            </a:extLst>
          </p:cNvPr>
          <p:cNvPicPr>
            <a:picLocks noChangeAspect="1"/>
          </p:cNvPicPr>
          <p:nvPr/>
        </p:nvPicPr>
        <p:blipFill>
          <a:blip r:embed="rId2"/>
          <a:stretch>
            <a:fillRect/>
          </a:stretch>
        </p:blipFill>
        <p:spPr>
          <a:xfrm>
            <a:off x="4385170" y="2453386"/>
            <a:ext cx="3086100" cy="3629025"/>
          </a:xfrm>
          <a:prstGeom prst="rect">
            <a:avLst/>
          </a:prstGeom>
        </p:spPr>
      </p:pic>
    </p:spTree>
    <p:extLst>
      <p:ext uri="{BB962C8B-B14F-4D97-AF65-F5344CB8AC3E}">
        <p14:creationId xmlns:p14="http://schemas.microsoft.com/office/powerpoint/2010/main" val="52048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1BFA-FB57-4DF2-92B9-C93649E37EB8}"/>
              </a:ext>
            </a:extLst>
          </p:cNvPr>
          <p:cNvSpPr>
            <a:spLocks noGrp="1"/>
          </p:cNvSpPr>
          <p:nvPr>
            <p:ph type="title"/>
          </p:nvPr>
        </p:nvSpPr>
        <p:spPr>
          <a:xfrm>
            <a:off x="1371600" y="685800"/>
            <a:ext cx="9601200" cy="956388"/>
          </a:xfrm>
        </p:spPr>
        <p:txBody>
          <a:bodyPr/>
          <a:lstStyle/>
          <a:p>
            <a:r>
              <a:rPr lang="es-ES" dirty="0" err="1"/>
              <a:t>Code-First</a:t>
            </a:r>
            <a:r>
              <a:rPr lang="es-ES" dirty="0"/>
              <a:t> EF Core</a:t>
            </a:r>
          </a:p>
        </p:txBody>
      </p:sp>
      <p:sp>
        <p:nvSpPr>
          <p:cNvPr id="3" name="Marcador de contenido 2">
            <a:extLst>
              <a:ext uri="{FF2B5EF4-FFF2-40B4-BE49-F238E27FC236}">
                <a16:creationId xmlns:a16="http://schemas.microsoft.com/office/drawing/2014/main" id="{CC3B8E51-9373-4A49-B967-20DC1ADE72E8}"/>
              </a:ext>
            </a:extLst>
          </p:cNvPr>
          <p:cNvSpPr>
            <a:spLocks noGrp="1"/>
          </p:cNvSpPr>
          <p:nvPr>
            <p:ph idx="1"/>
          </p:nvPr>
        </p:nvSpPr>
        <p:spPr>
          <a:xfrm>
            <a:off x="1371600" y="1455576"/>
            <a:ext cx="9601200" cy="4411824"/>
          </a:xfrm>
        </p:spPr>
        <p:txBody>
          <a:bodyPr/>
          <a:lstStyle/>
          <a:p>
            <a:r>
              <a:rPr lang="es-ES" dirty="0"/>
              <a:t>EF Core, su flujo normal de ejecución es mediante </a:t>
            </a:r>
            <a:r>
              <a:rPr lang="es-ES" dirty="0" err="1"/>
              <a:t>Code-First</a:t>
            </a:r>
            <a:r>
              <a:rPr lang="es-ES" dirty="0"/>
              <a:t> y las migraciones.</a:t>
            </a:r>
          </a:p>
          <a:p>
            <a:pPr lvl="1"/>
            <a:r>
              <a:rPr lang="es-ES" dirty="0"/>
              <a:t>¿Qué son las migraciones?</a:t>
            </a:r>
          </a:p>
          <a:p>
            <a:pPr lvl="2"/>
            <a:r>
              <a:rPr lang="es-ES" dirty="0"/>
              <a:t>Tal y como hemos explicado anteriormente, con EF Core se produce un mapeo entre la base de datos y el código C#, pues el proceso de actualizar la base de datos una vez programado el código se hace mediante </a:t>
            </a:r>
            <a:r>
              <a:rPr lang="es-ES" dirty="0" err="1"/>
              <a:t>migrations</a:t>
            </a:r>
            <a:r>
              <a:rPr lang="es-ES" dirty="0"/>
              <a:t>.</a:t>
            </a:r>
          </a:p>
          <a:p>
            <a:pPr lvl="2"/>
            <a:r>
              <a:rPr lang="es-ES" dirty="0"/>
              <a:t>Las </a:t>
            </a:r>
            <a:r>
              <a:rPr lang="es-ES" b="1" dirty="0" err="1"/>
              <a:t>migrations</a:t>
            </a:r>
            <a:r>
              <a:rPr lang="es-ES" dirty="0"/>
              <a:t> es código C# donde se puede ver las operaciones que se van a aplicar en la base de datos, para lanzar una migración hay que lanzar el comando </a:t>
            </a:r>
            <a:r>
              <a:rPr lang="es-ES" dirty="0" err="1"/>
              <a:t>Add-Migration</a:t>
            </a:r>
            <a:r>
              <a:rPr lang="es-ES" dirty="0"/>
              <a:t> “</a:t>
            </a:r>
            <a:r>
              <a:rPr lang="es-ES" dirty="0" err="1"/>
              <a:t>nameOfMigration</a:t>
            </a:r>
            <a:r>
              <a:rPr lang="es-ES" dirty="0"/>
              <a:t>”, para aplicar los cambios en base de datos hay que lanzar el comando </a:t>
            </a:r>
            <a:r>
              <a:rPr lang="es-ES" dirty="0" err="1"/>
              <a:t>Update-Database</a:t>
            </a:r>
            <a:r>
              <a:rPr lang="es-ES" dirty="0"/>
              <a:t>.</a:t>
            </a:r>
          </a:p>
          <a:p>
            <a:pPr lvl="2"/>
            <a:r>
              <a:rPr lang="es-ES" dirty="0"/>
              <a:t>Las migraciones disponen un método Up y un método Down donde en el primero pone los cambios que va a aplicar en la base de datos y método Down el código para revertir el código, para borrar una </a:t>
            </a:r>
            <a:r>
              <a:rPr lang="es-ES" dirty="0" err="1"/>
              <a:t>migration</a:t>
            </a:r>
            <a:r>
              <a:rPr lang="es-ES" dirty="0"/>
              <a:t> hay que lanzar el comando </a:t>
            </a:r>
            <a:r>
              <a:rPr lang="es-ES" dirty="0" err="1"/>
              <a:t>Remove-Migration</a:t>
            </a:r>
            <a:endParaRPr lang="es-ES" dirty="0"/>
          </a:p>
        </p:txBody>
      </p:sp>
    </p:spTree>
    <p:extLst>
      <p:ext uri="{BB962C8B-B14F-4D97-AF65-F5344CB8AC3E}">
        <p14:creationId xmlns:p14="http://schemas.microsoft.com/office/powerpoint/2010/main" val="396236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D08BC-01D6-41E1-AEC3-DC90BF625738}"/>
              </a:ext>
            </a:extLst>
          </p:cNvPr>
          <p:cNvSpPr>
            <a:spLocks noGrp="1"/>
          </p:cNvSpPr>
          <p:nvPr>
            <p:ph type="title"/>
          </p:nvPr>
        </p:nvSpPr>
        <p:spPr>
          <a:xfrm>
            <a:off x="1371600" y="685800"/>
            <a:ext cx="9601200" cy="832607"/>
          </a:xfrm>
        </p:spPr>
        <p:txBody>
          <a:bodyPr/>
          <a:lstStyle/>
          <a:p>
            <a:r>
              <a:rPr lang="es-ES" dirty="0" err="1"/>
              <a:t>Code-First</a:t>
            </a:r>
            <a:r>
              <a:rPr lang="es-ES" dirty="0"/>
              <a:t> EF Core (II)</a:t>
            </a:r>
          </a:p>
        </p:txBody>
      </p:sp>
      <p:sp>
        <p:nvSpPr>
          <p:cNvPr id="3" name="Marcador de contenido 2">
            <a:extLst>
              <a:ext uri="{FF2B5EF4-FFF2-40B4-BE49-F238E27FC236}">
                <a16:creationId xmlns:a16="http://schemas.microsoft.com/office/drawing/2014/main" id="{2AC1F792-8AA9-477A-B71A-987A5593F873}"/>
              </a:ext>
            </a:extLst>
          </p:cNvPr>
          <p:cNvSpPr>
            <a:spLocks noGrp="1"/>
          </p:cNvSpPr>
          <p:nvPr>
            <p:ph idx="1"/>
          </p:nvPr>
        </p:nvSpPr>
        <p:spPr>
          <a:xfrm>
            <a:off x="1371600" y="1518407"/>
            <a:ext cx="9601200" cy="5008228"/>
          </a:xfrm>
        </p:spPr>
        <p:txBody>
          <a:bodyPr>
            <a:normAutofit/>
          </a:bodyPr>
          <a:lstStyle/>
          <a:p>
            <a:r>
              <a:rPr lang="es-ES" dirty="0"/>
              <a:t>Una vez generada la primera migración hay que tener en cuenta que se generan tres archivos como podemos observar:</a:t>
            </a:r>
          </a:p>
          <a:p>
            <a:endParaRPr lang="es-ES" dirty="0"/>
          </a:p>
          <a:p>
            <a:endParaRPr lang="es-ES" dirty="0"/>
          </a:p>
          <a:p>
            <a:endParaRPr lang="es-ES" dirty="0"/>
          </a:p>
          <a:p>
            <a:r>
              <a:rPr lang="es-ES" dirty="0"/>
              <a:t>Los dos primeros ficheros son los generados en la migración y el </a:t>
            </a:r>
            <a:r>
              <a:rPr lang="es-ES" dirty="0" err="1"/>
              <a:t>Designer</a:t>
            </a:r>
            <a:r>
              <a:rPr lang="es-ES" dirty="0"/>
              <a:t> está totalmente asociado a la migración, por otra parte está el …</a:t>
            </a:r>
            <a:r>
              <a:rPr lang="es-ES" dirty="0" err="1"/>
              <a:t>ModelSanpshot.cs</a:t>
            </a:r>
            <a:r>
              <a:rPr lang="es-ES" dirty="0"/>
              <a:t>, ese es el fichero más importante de las migraciones donde se registra el 100% del modelo de datos y el que hay que llevar cuidado a la hora de tener que realizar una edición ya que podemos provocar que luego las migraciones no generen el código correctamente y apliquen más cambios de los que solicitamos. Normalmente ese fichero no hay que editarlo salvo un conflicto de código. Es un fichero que se va actualizando en cada migración automáticamente.</a:t>
            </a:r>
          </a:p>
          <a:p>
            <a:endParaRPr lang="es-ES" dirty="0"/>
          </a:p>
        </p:txBody>
      </p:sp>
      <p:pic>
        <p:nvPicPr>
          <p:cNvPr id="4" name="Imagen 3">
            <a:extLst>
              <a:ext uri="{FF2B5EF4-FFF2-40B4-BE49-F238E27FC236}">
                <a16:creationId xmlns:a16="http://schemas.microsoft.com/office/drawing/2014/main" id="{D76B3367-EF99-46BA-B0A6-631535B90495}"/>
              </a:ext>
            </a:extLst>
          </p:cNvPr>
          <p:cNvPicPr>
            <a:picLocks noChangeAspect="1"/>
          </p:cNvPicPr>
          <p:nvPr/>
        </p:nvPicPr>
        <p:blipFill>
          <a:blip r:embed="rId2"/>
          <a:stretch>
            <a:fillRect/>
          </a:stretch>
        </p:blipFill>
        <p:spPr>
          <a:xfrm>
            <a:off x="3782953" y="2264153"/>
            <a:ext cx="3267075" cy="952500"/>
          </a:xfrm>
          <a:prstGeom prst="rect">
            <a:avLst/>
          </a:prstGeom>
        </p:spPr>
      </p:pic>
    </p:spTree>
    <p:extLst>
      <p:ext uri="{BB962C8B-B14F-4D97-AF65-F5344CB8AC3E}">
        <p14:creationId xmlns:p14="http://schemas.microsoft.com/office/powerpoint/2010/main" val="419728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5F290-A651-43E5-9C95-EF6A087D42BF}"/>
              </a:ext>
            </a:extLst>
          </p:cNvPr>
          <p:cNvSpPr>
            <a:spLocks noGrp="1"/>
          </p:cNvSpPr>
          <p:nvPr>
            <p:ph type="title"/>
          </p:nvPr>
        </p:nvSpPr>
        <p:spPr>
          <a:xfrm>
            <a:off x="1371600" y="685800"/>
            <a:ext cx="9601200" cy="916497"/>
          </a:xfrm>
        </p:spPr>
        <p:txBody>
          <a:bodyPr/>
          <a:lstStyle/>
          <a:p>
            <a:r>
              <a:rPr lang="es-ES" dirty="0" err="1"/>
              <a:t>Code-First</a:t>
            </a:r>
            <a:r>
              <a:rPr lang="es-ES" dirty="0"/>
              <a:t> EF Core (III)</a:t>
            </a:r>
          </a:p>
        </p:txBody>
      </p:sp>
      <p:sp>
        <p:nvSpPr>
          <p:cNvPr id="3" name="Marcador de contenido 2">
            <a:extLst>
              <a:ext uri="{FF2B5EF4-FFF2-40B4-BE49-F238E27FC236}">
                <a16:creationId xmlns:a16="http://schemas.microsoft.com/office/drawing/2014/main" id="{83495716-CBEF-41AB-A63D-7A6B0A8DFD0A}"/>
              </a:ext>
            </a:extLst>
          </p:cNvPr>
          <p:cNvSpPr>
            <a:spLocks noGrp="1"/>
          </p:cNvSpPr>
          <p:nvPr>
            <p:ph idx="1"/>
          </p:nvPr>
        </p:nvSpPr>
        <p:spPr>
          <a:xfrm>
            <a:off x="1371600" y="1602297"/>
            <a:ext cx="9601200" cy="4941116"/>
          </a:xfrm>
        </p:spPr>
        <p:txBody>
          <a:bodyPr/>
          <a:lstStyle/>
          <a:p>
            <a:r>
              <a:rPr lang="es-ES" dirty="0"/>
              <a:t>Por otra parte hay una funcionalidad bastante útil, donde nos permite generar los Scripts SQL de una migración en concreta o de un grupo de migraciones, algo bastante útil para aplicar cambios en entornos productivos o aplicar cambios en otros entornos de una forma bastante sencilla, concretamente hay que utilizar el siguiente comando:</a:t>
            </a:r>
          </a:p>
          <a:p>
            <a:pPr lvl="1"/>
            <a:r>
              <a:rPr lang="es-ES" b="1" dirty="0"/>
              <a:t>Script-</a:t>
            </a:r>
            <a:r>
              <a:rPr lang="es-ES" b="1" dirty="0" err="1"/>
              <a:t>Migration</a:t>
            </a:r>
            <a:r>
              <a:rPr lang="es-ES" dirty="0"/>
              <a:t> (con este comando obtendríamos el SQL de todas las migraciones).</a:t>
            </a:r>
          </a:p>
          <a:p>
            <a:pPr lvl="1"/>
            <a:r>
              <a:rPr lang="es-ES" b="1" dirty="0"/>
              <a:t>Script-</a:t>
            </a:r>
            <a:r>
              <a:rPr lang="es-ES" b="1" dirty="0" err="1"/>
              <a:t>Migration</a:t>
            </a:r>
            <a:r>
              <a:rPr lang="es-ES" b="1" dirty="0"/>
              <a:t> –</a:t>
            </a:r>
            <a:r>
              <a:rPr lang="es-ES" b="1" dirty="0" err="1"/>
              <a:t>from</a:t>
            </a:r>
            <a:r>
              <a:rPr lang="es-ES" b="1" dirty="0"/>
              <a:t> </a:t>
            </a:r>
            <a:r>
              <a:rPr lang="es-ES" b="1" dirty="0" err="1"/>
              <a:t>NameMigration</a:t>
            </a:r>
            <a:r>
              <a:rPr lang="es-ES" dirty="0"/>
              <a:t> (con este comando obtendríamos el código SQL desde la migración que le indiquemos hasta el final).</a:t>
            </a:r>
          </a:p>
          <a:p>
            <a:pPr lvl="1"/>
            <a:r>
              <a:rPr lang="es-ES" b="1" dirty="0"/>
              <a:t>Script-</a:t>
            </a:r>
            <a:r>
              <a:rPr lang="es-ES" b="1" dirty="0" err="1"/>
              <a:t>Migration</a:t>
            </a:r>
            <a:r>
              <a:rPr lang="es-ES" b="1" dirty="0"/>
              <a:t> –</a:t>
            </a:r>
            <a:r>
              <a:rPr lang="es-ES" b="1" dirty="0" err="1"/>
              <a:t>from</a:t>
            </a:r>
            <a:r>
              <a:rPr lang="es-ES" b="1" dirty="0"/>
              <a:t> </a:t>
            </a:r>
            <a:r>
              <a:rPr lang="es-ES" b="1" dirty="0" err="1"/>
              <a:t>NameMigrationFrom</a:t>
            </a:r>
            <a:r>
              <a:rPr lang="es-ES" b="1" dirty="0"/>
              <a:t> –</a:t>
            </a:r>
            <a:r>
              <a:rPr lang="es-ES" b="1" dirty="0" err="1"/>
              <a:t>to</a:t>
            </a:r>
            <a:r>
              <a:rPr lang="es-ES" b="1" dirty="0"/>
              <a:t> </a:t>
            </a:r>
            <a:r>
              <a:rPr lang="es-ES" b="1" dirty="0" err="1"/>
              <a:t>NameMigrationTo</a:t>
            </a:r>
            <a:r>
              <a:rPr lang="es-ES" b="1" dirty="0"/>
              <a:t> </a:t>
            </a:r>
            <a:r>
              <a:rPr lang="es-ES" dirty="0"/>
              <a:t>(Con este comando </a:t>
            </a:r>
            <a:r>
              <a:rPr lang="es-ES" dirty="0" err="1"/>
              <a:t>acotariamos</a:t>
            </a:r>
            <a:r>
              <a:rPr lang="es-ES" dirty="0"/>
              <a:t> de inicio a fin el código SQL que queremos generar).</a:t>
            </a:r>
          </a:p>
          <a:p>
            <a:pPr lvl="1"/>
            <a:endParaRPr lang="es-ES" b="1" dirty="0"/>
          </a:p>
          <a:p>
            <a:pPr marL="1444752" lvl="3" indent="0">
              <a:buNone/>
            </a:pPr>
            <a:r>
              <a:rPr lang="es-ES" b="1" dirty="0"/>
              <a:t>			</a:t>
            </a:r>
            <a:r>
              <a:rPr lang="es-ES" b="1" dirty="0">
                <a:solidFill>
                  <a:srgbClr val="0070C0"/>
                </a:solidFill>
              </a:rPr>
              <a:t>(DEMO)</a:t>
            </a:r>
          </a:p>
          <a:p>
            <a:pPr lvl="1"/>
            <a:endParaRPr lang="es-ES" dirty="0"/>
          </a:p>
          <a:p>
            <a:pPr lvl="1"/>
            <a:endParaRPr lang="es-ES" dirty="0"/>
          </a:p>
        </p:txBody>
      </p:sp>
    </p:spTree>
    <p:extLst>
      <p:ext uri="{BB962C8B-B14F-4D97-AF65-F5344CB8AC3E}">
        <p14:creationId xmlns:p14="http://schemas.microsoft.com/office/powerpoint/2010/main" val="262077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r>
              <a:rPr lang="es-ES" dirty="0"/>
              <a:t>CRUD con patrón </a:t>
            </a:r>
            <a:r>
              <a:rPr lang="es-ES" dirty="0" err="1"/>
              <a:t>Repository</a:t>
            </a:r>
            <a:endParaRPr lang="es-ES" dirty="0"/>
          </a:p>
          <a:p>
            <a:r>
              <a:rPr lang="es-ES" dirty="0"/>
              <a:t>Buenas prácticas y mejoras de rendimiento con EF Core</a:t>
            </a:r>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1AA4-EC54-4A7B-B35E-A372483393ED}"/>
              </a:ext>
            </a:extLst>
          </p:cNvPr>
          <p:cNvSpPr>
            <a:spLocks noGrp="1"/>
          </p:cNvSpPr>
          <p:nvPr>
            <p:ph type="title"/>
          </p:nvPr>
        </p:nvSpPr>
        <p:spPr>
          <a:xfrm>
            <a:off x="1371600" y="685801"/>
            <a:ext cx="9601200" cy="790662"/>
          </a:xfrm>
        </p:spPr>
        <p:txBody>
          <a:bodyPr>
            <a:normAutofit fontScale="90000"/>
          </a:bodyPr>
          <a:lstStyle/>
          <a:p>
            <a:r>
              <a:rPr lang="es-ES" dirty="0" err="1"/>
              <a:t>Database</a:t>
            </a:r>
            <a:r>
              <a:rPr lang="es-ES" dirty="0"/>
              <a:t> </a:t>
            </a:r>
            <a:r>
              <a:rPr lang="es-ES" dirty="0" err="1"/>
              <a:t>First</a:t>
            </a:r>
            <a:r>
              <a:rPr lang="es-ES" dirty="0"/>
              <a:t> con </a:t>
            </a:r>
            <a:r>
              <a:rPr lang="es-ES" dirty="0" err="1"/>
              <a:t>Scaffolding</a:t>
            </a:r>
            <a:br>
              <a:rPr lang="es-ES" dirty="0"/>
            </a:br>
            <a:endParaRPr lang="es-ES" dirty="0"/>
          </a:p>
        </p:txBody>
      </p:sp>
      <p:sp>
        <p:nvSpPr>
          <p:cNvPr id="3" name="Marcador de contenido 2">
            <a:extLst>
              <a:ext uri="{FF2B5EF4-FFF2-40B4-BE49-F238E27FC236}">
                <a16:creationId xmlns:a16="http://schemas.microsoft.com/office/drawing/2014/main" id="{8CBED10F-0F40-4F47-B697-675643858387}"/>
              </a:ext>
            </a:extLst>
          </p:cNvPr>
          <p:cNvSpPr>
            <a:spLocks noGrp="1"/>
          </p:cNvSpPr>
          <p:nvPr>
            <p:ph idx="1"/>
          </p:nvPr>
        </p:nvSpPr>
        <p:spPr>
          <a:xfrm>
            <a:off x="1371600" y="1476463"/>
            <a:ext cx="9601200" cy="4390937"/>
          </a:xfrm>
        </p:spPr>
        <p:txBody>
          <a:bodyPr/>
          <a:lstStyle/>
          <a:p>
            <a:r>
              <a:rPr lang="es-ES" dirty="0"/>
              <a:t>Una vez que sabemos como funciona el modelado de EF Core, podemos ver otra solución para trabajar con este ORM. Se trata de crear las tablas y relaciones de la base de datos previamente y posteriormente con un comando sobre la extensión </a:t>
            </a:r>
            <a:r>
              <a:rPr lang="es-ES" dirty="0" err="1"/>
              <a:t>Scaffolding</a:t>
            </a:r>
            <a:r>
              <a:rPr lang="es-ES" dirty="0"/>
              <a:t> generamos la base de datos, es un comando bastante configurable para generar los contextos de una forma concreta, podemos ver más información en el siguiente enlace: </a:t>
            </a:r>
          </a:p>
          <a:p>
            <a:pPr lvl="1"/>
            <a:r>
              <a:rPr lang="es-ES" dirty="0">
                <a:hlinkClick r:id="rId2"/>
              </a:rPr>
              <a:t>https://docs.microsoft.com/es-es/ef/core/managing-schemas/scaffolding?tabs=vs</a:t>
            </a:r>
            <a:r>
              <a:rPr lang="es-ES" dirty="0"/>
              <a:t>			              </a:t>
            </a:r>
          </a:p>
          <a:p>
            <a:pPr marL="987552" lvl="2" indent="0">
              <a:buNone/>
            </a:pPr>
            <a:r>
              <a:rPr lang="es-ES" b="1" dirty="0">
                <a:solidFill>
                  <a:srgbClr val="0070C0"/>
                </a:solidFill>
              </a:rPr>
              <a:t>			(Demo)</a:t>
            </a:r>
          </a:p>
          <a:p>
            <a:endParaRPr lang="es-ES" dirty="0"/>
          </a:p>
        </p:txBody>
      </p:sp>
    </p:spTree>
    <p:extLst>
      <p:ext uri="{BB962C8B-B14F-4D97-AF65-F5344CB8AC3E}">
        <p14:creationId xmlns:p14="http://schemas.microsoft.com/office/powerpoint/2010/main" val="408793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AFD6A-70A0-4F5A-90D0-94EB589B22F0}"/>
              </a:ext>
            </a:extLst>
          </p:cNvPr>
          <p:cNvSpPr>
            <a:spLocks noGrp="1"/>
          </p:cNvSpPr>
          <p:nvPr>
            <p:ph type="title"/>
          </p:nvPr>
        </p:nvSpPr>
        <p:spPr>
          <a:xfrm>
            <a:off x="1371600" y="685800"/>
            <a:ext cx="9601200" cy="866163"/>
          </a:xfrm>
        </p:spPr>
        <p:txBody>
          <a:bodyPr>
            <a:normAutofit fontScale="90000"/>
          </a:bodyPr>
          <a:lstStyle/>
          <a:p>
            <a:r>
              <a:rPr lang="es-ES" dirty="0"/>
              <a:t>Configuración de </a:t>
            </a:r>
            <a:r>
              <a:rPr lang="es-ES" dirty="0" err="1"/>
              <a:t>Scrutor</a:t>
            </a:r>
            <a:br>
              <a:rPr lang="es-ES" dirty="0"/>
            </a:br>
            <a:endParaRPr lang="es-ES" dirty="0"/>
          </a:p>
        </p:txBody>
      </p:sp>
      <p:sp>
        <p:nvSpPr>
          <p:cNvPr id="3" name="Marcador de contenido 2">
            <a:extLst>
              <a:ext uri="{FF2B5EF4-FFF2-40B4-BE49-F238E27FC236}">
                <a16:creationId xmlns:a16="http://schemas.microsoft.com/office/drawing/2014/main" id="{8DF511E0-889F-4992-98FD-86F76211D449}"/>
              </a:ext>
            </a:extLst>
          </p:cNvPr>
          <p:cNvSpPr>
            <a:spLocks noGrp="1"/>
          </p:cNvSpPr>
          <p:nvPr>
            <p:ph idx="1"/>
          </p:nvPr>
        </p:nvSpPr>
        <p:spPr>
          <a:xfrm>
            <a:off x="1371600" y="1434517"/>
            <a:ext cx="9601200" cy="4432883"/>
          </a:xfrm>
        </p:spPr>
        <p:txBody>
          <a:bodyPr/>
          <a:lstStyle/>
          <a:p>
            <a:r>
              <a:rPr lang="es-ES" dirty="0"/>
              <a:t>Es un paquete de </a:t>
            </a:r>
            <a:r>
              <a:rPr lang="es-ES" dirty="0" err="1"/>
              <a:t>Nuget</a:t>
            </a:r>
            <a:r>
              <a:rPr lang="es-ES" dirty="0"/>
              <a:t>: </a:t>
            </a:r>
            <a:r>
              <a:rPr lang="es-ES" dirty="0">
                <a:hlinkClick r:id="rId2"/>
              </a:rPr>
              <a:t>https://github.com/khellang/Scrutor</a:t>
            </a:r>
            <a:r>
              <a:rPr lang="es-ES" dirty="0"/>
              <a:t> cuyo funcionalidad nos permite automatizar la inyección de servicios, evitando repetir una línea por cada servicio nuevo que creemos, en el contenedor de dependencias de .NET Core, esto nos va a venir muy bien para generar </a:t>
            </a:r>
            <a:r>
              <a:rPr lang="es-ES" dirty="0" err="1"/>
              <a:t>CRUDs</a:t>
            </a:r>
            <a:r>
              <a:rPr lang="es-ES" dirty="0"/>
              <a:t> con </a:t>
            </a:r>
            <a:r>
              <a:rPr lang="es-ES" dirty="0" err="1"/>
              <a:t>EntityFramework</a:t>
            </a:r>
            <a:r>
              <a:rPr lang="es-ES" dirty="0"/>
              <a:t> Core ya que nos olvidaremos de añadir esa línea continuamente.</a:t>
            </a:r>
          </a:p>
          <a:p>
            <a:pPr marL="987552" lvl="2"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235166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63C6D-4397-4C22-B45B-117402DCFD51}"/>
              </a:ext>
            </a:extLst>
          </p:cNvPr>
          <p:cNvSpPr>
            <a:spLocks noGrp="1"/>
          </p:cNvSpPr>
          <p:nvPr>
            <p:ph type="title"/>
          </p:nvPr>
        </p:nvSpPr>
        <p:spPr>
          <a:xfrm>
            <a:off x="1371600" y="685800"/>
            <a:ext cx="9601200" cy="840996"/>
          </a:xfrm>
        </p:spPr>
        <p:txBody>
          <a:bodyPr>
            <a:normAutofit fontScale="90000"/>
          </a:bodyPr>
          <a:lstStyle/>
          <a:p>
            <a:r>
              <a:rPr lang="es-ES" dirty="0"/>
              <a:t>Configuración de </a:t>
            </a:r>
            <a:r>
              <a:rPr lang="es-ES" dirty="0" err="1"/>
              <a:t>automapper</a:t>
            </a:r>
            <a:r>
              <a:rPr lang="es-ES" dirty="0"/>
              <a:t> </a:t>
            </a:r>
            <a:br>
              <a:rPr lang="es-ES" dirty="0"/>
            </a:br>
            <a:endParaRPr lang="es-ES" dirty="0"/>
          </a:p>
        </p:txBody>
      </p:sp>
      <p:sp>
        <p:nvSpPr>
          <p:cNvPr id="3" name="Marcador de contenido 2">
            <a:extLst>
              <a:ext uri="{FF2B5EF4-FFF2-40B4-BE49-F238E27FC236}">
                <a16:creationId xmlns:a16="http://schemas.microsoft.com/office/drawing/2014/main" id="{43AC3BA1-E2EE-4FD5-9FA6-F20AF1FC3943}"/>
              </a:ext>
            </a:extLst>
          </p:cNvPr>
          <p:cNvSpPr>
            <a:spLocks noGrp="1"/>
          </p:cNvSpPr>
          <p:nvPr>
            <p:ph idx="1"/>
          </p:nvPr>
        </p:nvSpPr>
        <p:spPr>
          <a:xfrm>
            <a:off x="1371600" y="1442905"/>
            <a:ext cx="9601200" cy="5201175"/>
          </a:xfrm>
        </p:spPr>
        <p:txBody>
          <a:bodyPr/>
          <a:lstStyle/>
          <a:p>
            <a:r>
              <a:rPr lang="es-ES" dirty="0"/>
              <a:t>Es un paquete de </a:t>
            </a:r>
            <a:r>
              <a:rPr lang="es-ES" dirty="0" err="1"/>
              <a:t>Nuget</a:t>
            </a:r>
            <a:r>
              <a:rPr lang="es-ES" dirty="0"/>
              <a:t> bastante famoso dentro de .NET Core que nos va a permitir realizar mapeos automáticos de objetos con propiedades con el mismo nombre evitando el trabajo tedioso de tener que igualar todas las propiedades de un objeto a las del otro objeto y a su vez evitarnos líneas de código.</a:t>
            </a:r>
          </a:p>
          <a:p>
            <a:r>
              <a:rPr lang="es-ES" dirty="0"/>
              <a:t>Por otra parte vamos a ver que </a:t>
            </a:r>
            <a:r>
              <a:rPr lang="es-ES" dirty="0" err="1"/>
              <a:t>Automapper</a:t>
            </a:r>
            <a:r>
              <a:rPr lang="es-ES" dirty="0"/>
              <a:t> tiene una pequeña integración con </a:t>
            </a:r>
            <a:r>
              <a:rPr lang="es-ES" dirty="0" err="1"/>
              <a:t>EntityFramework</a:t>
            </a:r>
            <a:r>
              <a:rPr lang="es-ES" dirty="0"/>
              <a:t> Core con una funcionalidad que es </a:t>
            </a:r>
            <a:r>
              <a:rPr lang="es-ES" dirty="0" err="1"/>
              <a:t>ProjectTo</a:t>
            </a:r>
            <a:r>
              <a:rPr lang="es-ES" dirty="0"/>
              <a:t> donde veremos la limpieza de código que nos aporta esta funcionalidad del </a:t>
            </a:r>
            <a:r>
              <a:rPr lang="es-ES" dirty="0" err="1"/>
              <a:t>nuget</a:t>
            </a:r>
            <a:r>
              <a:rPr lang="es-ES" dirty="0"/>
              <a:t>.</a:t>
            </a:r>
          </a:p>
          <a:p>
            <a:pPr marL="1444752" lvl="3" indent="0">
              <a:buNone/>
            </a:pPr>
            <a:r>
              <a:rPr lang="es-ES" dirty="0"/>
              <a:t>		 </a:t>
            </a:r>
            <a:r>
              <a:rPr lang="es-ES" b="1" dirty="0">
                <a:solidFill>
                  <a:srgbClr val="0070C0"/>
                </a:solidFill>
              </a:rPr>
              <a:t>(DEMO)</a:t>
            </a:r>
          </a:p>
        </p:txBody>
      </p:sp>
    </p:spTree>
    <p:extLst>
      <p:ext uri="{BB962C8B-B14F-4D97-AF65-F5344CB8AC3E}">
        <p14:creationId xmlns:p14="http://schemas.microsoft.com/office/powerpoint/2010/main" val="159522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8F4BE-18C0-4225-BE28-9667D46B4365}"/>
              </a:ext>
            </a:extLst>
          </p:cNvPr>
          <p:cNvSpPr>
            <a:spLocks noGrp="1"/>
          </p:cNvSpPr>
          <p:nvPr>
            <p:ph type="title"/>
          </p:nvPr>
        </p:nvSpPr>
        <p:spPr>
          <a:xfrm>
            <a:off x="1371600" y="685800"/>
            <a:ext cx="9601200" cy="866163"/>
          </a:xfrm>
        </p:spPr>
        <p:txBody>
          <a:bodyPr>
            <a:normAutofit fontScale="90000"/>
          </a:bodyPr>
          <a:lstStyle/>
          <a:p>
            <a:r>
              <a:rPr lang="es-ES" dirty="0"/>
              <a:t>CRUD con patrón </a:t>
            </a:r>
            <a:r>
              <a:rPr lang="es-ES" dirty="0" err="1"/>
              <a:t>Repository</a:t>
            </a:r>
            <a:br>
              <a:rPr lang="es-ES" dirty="0"/>
            </a:br>
            <a:endParaRPr lang="es-ES" dirty="0"/>
          </a:p>
        </p:txBody>
      </p:sp>
      <p:sp>
        <p:nvSpPr>
          <p:cNvPr id="3" name="Marcador de contenido 2">
            <a:extLst>
              <a:ext uri="{FF2B5EF4-FFF2-40B4-BE49-F238E27FC236}">
                <a16:creationId xmlns:a16="http://schemas.microsoft.com/office/drawing/2014/main" id="{2332336B-6AC7-43EB-A700-7FCC33319187}"/>
              </a:ext>
            </a:extLst>
          </p:cNvPr>
          <p:cNvSpPr>
            <a:spLocks noGrp="1"/>
          </p:cNvSpPr>
          <p:nvPr>
            <p:ph idx="1"/>
          </p:nvPr>
        </p:nvSpPr>
        <p:spPr>
          <a:xfrm>
            <a:off x="1371600" y="1476461"/>
            <a:ext cx="9601200" cy="5234732"/>
          </a:xfrm>
        </p:spPr>
        <p:txBody>
          <a:bodyPr>
            <a:normAutofit/>
          </a:bodyPr>
          <a:lstStyle/>
          <a:p>
            <a:r>
              <a:rPr lang="es-ES" dirty="0"/>
              <a:t>El patrón </a:t>
            </a:r>
            <a:r>
              <a:rPr lang="es-ES" dirty="0" err="1"/>
              <a:t>repository</a:t>
            </a:r>
            <a:r>
              <a:rPr lang="es-ES" dirty="0"/>
              <a:t>, es bastante simple y utilizado en bastantes aplicaciones hoy en día a continuación vamos a definir las capas que vamos a utilizar para aplicar este patrón y la responsabilidad de cada una:</a:t>
            </a:r>
          </a:p>
          <a:p>
            <a:pPr lvl="1"/>
            <a:r>
              <a:rPr lang="es-ES" u="sng" dirty="0" err="1"/>
              <a:t>Database</a:t>
            </a:r>
            <a:r>
              <a:rPr lang="es-ES" u="sng" dirty="0"/>
              <a:t>:</a:t>
            </a:r>
            <a:r>
              <a:rPr lang="es-ES" dirty="0"/>
              <a:t> esta capa tendremos únicamente el modelado de EF Core que se mapeará con la base de datos, no tendremos </a:t>
            </a:r>
            <a:r>
              <a:rPr lang="es-ES" dirty="0" err="1"/>
              <a:t>querys</a:t>
            </a:r>
            <a:r>
              <a:rPr lang="es-ES" dirty="0"/>
              <a:t>, ni operaciones de base de datos.</a:t>
            </a:r>
          </a:p>
          <a:p>
            <a:pPr lvl="1"/>
            <a:r>
              <a:rPr lang="es-ES" u="sng" dirty="0" err="1"/>
              <a:t>Repository</a:t>
            </a:r>
            <a:r>
              <a:rPr lang="es-ES" u="sng" dirty="0"/>
              <a:t>: </a:t>
            </a:r>
            <a:r>
              <a:rPr lang="es-ES" dirty="0"/>
              <a:t>Esta capa tendremos únicamente las operaciones de base de datos sin lógica de negocio, para tener totalmente aislado la base de datos de la lógica de negocio de la aplicación. Esta capa tendrá conexión con el proyecto de </a:t>
            </a:r>
            <a:r>
              <a:rPr lang="es-ES" dirty="0" err="1"/>
              <a:t>Database</a:t>
            </a:r>
            <a:r>
              <a:rPr lang="es-ES" dirty="0"/>
              <a:t> para poder realizar operaciones con la base de datos.</a:t>
            </a:r>
          </a:p>
          <a:p>
            <a:pPr lvl="1"/>
            <a:r>
              <a:rPr lang="es-ES" u="sng" dirty="0" err="1"/>
              <a:t>Service</a:t>
            </a:r>
            <a:r>
              <a:rPr lang="es-ES" dirty="0"/>
              <a:t>: Esta capa tendremos conexión directa con la API-REST y de los controladores conectaremos con los servicios que serán los encargados de realizar toda la lógica de negocio y posteriormente conectar con la capa </a:t>
            </a:r>
            <a:r>
              <a:rPr lang="es-ES" dirty="0" err="1"/>
              <a:t>Repository</a:t>
            </a:r>
            <a:r>
              <a:rPr lang="es-ES" dirty="0"/>
              <a:t> para realizar las operaciones en base de datos.</a:t>
            </a:r>
          </a:p>
          <a:p>
            <a:pPr lvl="1"/>
            <a:r>
              <a:rPr lang="es-ES" u="sng" dirty="0"/>
              <a:t>API-REST:</a:t>
            </a:r>
            <a:r>
              <a:rPr lang="es-ES" dirty="0"/>
              <a:t> Esta sería la última capa y es donde arrancaría la aplicación para conectarse con las diferentes capas.</a:t>
            </a:r>
          </a:p>
          <a:p>
            <a:pPr lvl="1"/>
            <a:endParaRPr lang="es-ES" u="sng" dirty="0"/>
          </a:p>
        </p:txBody>
      </p:sp>
    </p:spTree>
    <p:extLst>
      <p:ext uri="{BB962C8B-B14F-4D97-AF65-F5344CB8AC3E}">
        <p14:creationId xmlns:p14="http://schemas.microsoft.com/office/powerpoint/2010/main" val="323866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05B13-702C-41D2-9FF8-5FEFEFB84FD5}"/>
              </a:ext>
            </a:extLst>
          </p:cNvPr>
          <p:cNvSpPr>
            <a:spLocks noGrp="1"/>
          </p:cNvSpPr>
          <p:nvPr>
            <p:ph type="title"/>
          </p:nvPr>
        </p:nvSpPr>
        <p:spPr>
          <a:xfrm>
            <a:off x="1371600" y="685800"/>
            <a:ext cx="9601200" cy="1159778"/>
          </a:xfrm>
        </p:spPr>
        <p:txBody>
          <a:bodyPr>
            <a:normAutofit fontScale="90000"/>
          </a:bodyPr>
          <a:lstStyle/>
          <a:p>
            <a:r>
              <a:rPr lang="es-ES" dirty="0"/>
              <a:t>Buenas prácticas y mejoras de rendimiento con EF Core</a:t>
            </a:r>
            <a:br>
              <a:rPr lang="es-ES" dirty="0"/>
            </a:br>
            <a:endParaRPr lang="es-ES" dirty="0"/>
          </a:p>
        </p:txBody>
      </p:sp>
      <p:sp>
        <p:nvSpPr>
          <p:cNvPr id="3" name="Marcador de contenido 2">
            <a:extLst>
              <a:ext uri="{FF2B5EF4-FFF2-40B4-BE49-F238E27FC236}">
                <a16:creationId xmlns:a16="http://schemas.microsoft.com/office/drawing/2014/main" id="{EE089D03-63AD-4235-A1D8-B7C8DDA4DE0A}"/>
              </a:ext>
            </a:extLst>
          </p:cNvPr>
          <p:cNvSpPr>
            <a:spLocks noGrp="1"/>
          </p:cNvSpPr>
          <p:nvPr>
            <p:ph idx="1"/>
          </p:nvPr>
        </p:nvSpPr>
        <p:spPr>
          <a:xfrm>
            <a:off x="1371600" y="2285999"/>
            <a:ext cx="9601200" cy="4408415"/>
          </a:xfrm>
        </p:spPr>
        <p:txBody>
          <a:bodyPr>
            <a:normAutofit/>
          </a:bodyPr>
          <a:lstStyle/>
          <a:p>
            <a:r>
              <a:rPr lang="es-ES" dirty="0"/>
              <a:t>El método </a:t>
            </a:r>
            <a:r>
              <a:rPr lang="es-ES" dirty="0" err="1"/>
              <a:t>AsNoTracking</a:t>
            </a:r>
            <a:r>
              <a:rPr lang="es-ES" dirty="0"/>
              <a:t>(), como he explicado anteriormente EF Core tiene una funcionalidad que se llama </a:t>
            </a:r>
            <a:r>
              <a:rPr lang="es-ES" dirty="0" err="1"/>
              <a:t>ChangeTracker</a:t>
            </a:r>
            <a:r>
              <a:rPr lang="es-ES" dirty="0"/>
              <a:t>, donde va haciendo un seguimiento de todos los cambios de los Modelos de EF para que cuando realicemos el </a:t>
            </a:r>
            <a:r>
              <a:rPr lang="es-ES" dirty="0" err="1"/>
              <a:t>SaveChangesAsync</a:t>
            </a:r>
            <a:r>
              <a:rPr lang="es-ES" dirty="0"/>
              <a:t>() sepa que ha cambiado y realizar </a:t>
            </a:r>
            <a:r>
              <a:rPr lang="es-ES" dirty="0" err="1"/>
              <a:t>inserts</a:t>
            </a:r>
            <a:r>
              <a:rPr lang="es-ES" dirty="0"/>
              <a:t> o </a:t>
            </a:r>
            <a:r>
              <a:rPr lang="es-ES" dirty="0" err="1"/>
              <a:t>updates</a:t>
            </a:r>
            <a:r>
              <a:rPr lang="es-ES" dirty="0"/>
              <a:t> dependiendo de ese seguimiento. En operaciones de solo lectura como puede ser un GET de un API-REST es muy recomendable añadir en las </a:t>
            </a:r>
            <a:r>
              <a:rPr lang="es-ES" dirty="0" err="1"/>
              <a:t>querys</a:t>
            </a:r>
            <a:r>
              <a:rPr lang="es-ES" dirty="0"/>
              <a:t> de EF Core .</a:t>
            </a:r>
            <a:r>
              <a:rPr lang="es-ES" dirty="0" err="1"/>
              <a:t>AsNoTracking</a:t>
            </a:r>
            <a:r>
              <a:rPr lang="es-ES" dirty="0"/>
              <a:t>() ya que con eso desactivamos ese seguimiento y ganamos muchísimo en rendimiento.</a:t>
            </a:r>
          </a:p>
          <a:p>
            <a:r>
              <a:rPr lang="es-ES" dirty="0"/>
              <a:t>Operaciones Asíncronas de EF Core, Guardar datos de forma asíncrona evita el bloqueo de un hilo e ejecución mientras los cambios son escritos a la base de datos. Por lo que se aconseja utilizar todos los métodos </a:t>
            </a:r>
            <a:r>
              <a:rPr lang="es-ES" dirty="0" err="1"/>
              <a:t>async</a:t>
            </a:r>
            <a:r>
              <a:rPr lang="es-ES" dirty="0"/>
              <a:t> de EF Core ya que nos aportará un mejor rendimiento.</a:t>
            </a:r>
          </a:p>
        </p:txBody>
      </p:sp>
    </p:spTree>
    <p:extLst>
      <p:ext uri="{BB962C8B-B14F-4D97-AF65-F5344CB8AC3E}">
        <p14:creationId xmlns:p14="http://schemas.microsoft.com/office/powerpoint/2010/main" val="90540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B8950-168A-4E14-89CF-EA745F923299}"/>
              </a:ext>
            </a:extLst>
          </p:cNvPr>
          <p:cNvSpPr>
            <a:spLocks noGrp="1"/>
          </p:cNvSpPr>
          <p:nvPr>
            <p:ph type="title"/>
          </p:nvPr>
        </p:nvSpPr>
        <p:spPr/>
        <p:txBody>
          <a:bodyPr/>
          <a:lstStyle/>
          <a:p>
            <a:r>
              <a:rPr lang="es-ES" dirty="0"/>
              <a:t>Buenas prácticas y mejoras de rendimiento con EF Core(II)</a:t>
            </a:r>
          </a:p>
        </p:txBody>
      </p:sp>
      <p:sp>
        <p:nvSpPr>
          <p:cNvPr id="3" name="Marcador de contenido 2">
            <a:extLst>
              <a:ext uri="{FF2B5EF4-FFF2-40B4-BE49-F238E27FC236}">
                <a16:creationId xmlns:a16="http://schemas.microsoft.com/office/drawing/2014/main" id="{6DCB8C64-84E7-4939-A6A6-E87227566ED7}"/>
              </a:ext>
            </a:extLst>
          </p:cNvPr>
          <p:cNvSpPr>
            <a:spLocks noGrp="1"/>
          </p:cNvSpPr>
          <p:nvPr>
            <p:ph idx="1"/>
          </p:nvPr>
        </p:nvSpPr>
        <p:spPr>
          <a:xfrm>
            <a:off x="1371600" y="2286000"/>
            <a:ext cx="9601200" cy="4273420"/>
          </a:xfrm>
        </p:spPr>
        <p:txBody>
          <a:bodyPr>
            <a:normAutofit lnSpcReduction="10000"/>
          </a:bodyPr>
          <a:lstStyle/>
          <a:p>
            <a:r>
              <a:rPr lang="es-ES" dirty="0"/>
              <a:t>Evitar consultas no necesarias, es decir hay determinadas operaciones como puede ser un </a:t>
            </a:r>
            <a:r>
              <a:rPr lang="es-ES" dirty="0" err="1"/>
              <a:t>delete</a:t>
            </a:r>
            <a:r>
              <a:rPr lang="es-ES" dirty="0"/>
              <a:t> donde realizamos una búsqueda del elemento y posteriormente lo borramos, si ya disponemos del id, es posible que en muchos escenarios podamos lanzar el </a:t>
            </a:r>
            <a:r>
              <a:rPr lang="es-ES" dirty="0" err="1"/>
              <a:t>delete</a:t>
            </a:r>
            <a:r>
              <a:rPr lang="es-ES" dirty="0"/>
              <a:t> con ese id.</a:t>
            </a:r>
          </a:p>
          <a:p>
            <a:endParaRPr lang="es-ES" dirty="0"/>
          </a:p>
          <a:p>
            <a:endParaRPr lang="es-ES" dirty="0"/>
          </a:p>
          <a:p>
            <a:endParaRPr lang="es-ES" dirty="0"/>
          </a:p>
          <a:p>
            <a:r>
              <a:rPr lang="es-ES" dirty="0"/>
              <a:t>Evitar devolver campos en las </a:t>
            </a:r>
            <a:r>
              <a:rPr lang="es-ES" dirty="0" err="1"/>
              <a:t>querys</a:t>
            </a:r>
            <a:r>
              <a:rPr lang="es-ES" dirty="0"/>
              <a:t> que no necesitas, no es lo mismo realizar una </a:t>
            </a:r>
            <a:r>
              <a:rPr lang="es-ES" dirty="0" err="1"/>
              <a:t>select</a:t>
            </a:r>
            <a:r>
              <a:rPr lang="es-ES" dirty="0"/>
              <a:t> de 3 campos que realizar una </a:t>
            </a:r>
            <a:r>
              <a:rPr lang="es-ES" dirty="0" err="1"/>
              <a:t>select</a:t>
            </a:r>
            <a:r>
              <a:rPr lang="es-ES" dirty="0"/>
              <a:t> de 20 campos, su rendimiento puede ser costoso.</a:t>
            </a:r>
          </a:p>
          <a:p>
            <a:r>
              <a:rPr lang="es-ES" dirty="0"/>
              <a:t>Evitar </a:t>
            </a:r>
            <a:r>
              <a:rPr lang="es-ES" dirty="0" err="1"/>
              <a:t>foreach</a:t>
            </a:r>
            <a:r>
              <a:rPr lang="es-ES" dirty="0"/>
              <a:t> cuando estás realizando consultas de EF Core, puedes llegar a tener una consulta por cada elemento del </a:t>
            </a:r>
            <a:r>
              <a:rPr lang="es-ES" dirty="0" err="1"/>
              <a:t>foreach</a:t>
            </a:r>
            <a:r>
              <a:rPr lang="es-ES" dirty="0"/>
              <a:t>.</a:t>
            </a:r>
          </a:p>
          <a:p>
            <a:endParaRPr lang="es-ES" dirty="0"/>
          </a:p>
        </p:txBody>
      </p:sp>
      <p:pic>
        <p:nvPicPr>
          <p:cNvPr id="4" name="Imagen 3">
            <a:extLst>
              <a:ext uri="{FF2B5EF4-FFF2-40B4-BE49-F238E27FC236}">
                <a16:creationId xmlns:a16="http://schemas.microsoft.com/office/drawing/2014/main" id="{ECDFBF38-D531-4AD1-A74D-D1009D5D5AF7}"/>
              </a:ext>
            </a:extLst>
          </p:cNvPr>
          <p:cNvPicPr>
            <a:picLocks noChangeAspect="1"/>
          </p:cNvPicPr>
          <p:nvPr/>
        </p:nvPicPr>
        <p:blipFill>
          <a:blip r:embed="rId2"/>
          <a:stretch>
            <a:fillRect/>
          </a:stretch>
        </p:blipFill>
        <p:spPr>
          <a:xfrm>
            <a:off x="1815872" y="3684814"/>
            <a:ext cx="4958225" cy="887186"/>
          </a:xfrm>
          <a:prstGeom prst="rect">
            <a:avLst/>
          </a:prstGeom>
        </p:spPr>
      </p:pic>
      <p:pic>
        <p:nvPicPr>
          <p:cNvPr id="5" name="Imagen 4">
            <a:extLst>
              <a:ext uri="{FF2B5EF4-FFF2-40B4-BE49-F238E27FC236}">
                <a16:creationId xmlns:a16="http://schemas.microsoft.com/office/drawing/2014/main" id="{EDC4ED9D-E9EC-4CC0-A1BB-52E3E48E1CCC}"/>
              </a:ext>
            </a:extLst>
          </p:cNvPr>
          <p:cNvPicPr>
            <a:picLocks noChangeAspect="1"/>
          </p:cNvPicPr>
          <p:nvPr/>
        </p:nvPicPr>
        <p:blipFill>
          <a:blip r:embed="rId3"/>
          <a:stretch>
            <a:fillRect/>
          </a:stretch>
        </p:blipFill>
        <p:spPr>
          <a:xfrm>
            <a:off x="6991350" y="3684814"/>
            <a:ext cx="3981450" cy="962025"/>
          </a:xfrm>
          <a:prstGeom prst="rect">
            <a:avLst/>
          </a:prstGeom>
        </p:spPr>
      </p:pic>
    </p:spTree>
    <p:extLst>
      <p:ext uri="{BB962C8B-B14F-4D97-AF65-F5344CB8AC3E}">
        <p14:creationId xmlns:p14="http://schemas.microsoft.com/office/powerpoint/2010/main" val="60073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0CCBE-0835-4704-ACEB-910ACF7B8ECB}"/>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BF3315BC-21A4-4A7D-8165-BC0E92A441AF}"/>
              </a:ext>
            </a:extLst>
          </p:cNvPr>
          <p:cNvSpPr>
            <a:spLocks noGrp="1"/>
          </p:cNvSpPr>
          <p:nvPr>
            <p:ph idx="1"/>
          </p:nvPr>
        </p:nvSpPr>
        <p:spPr/>
        <p:txBody>
          <a:bodyPr/>
          <a:lstStyle/>
          <a:p>
            <a:r>
              <a:rPr lang="es-ES" dirty="0"/>
              <a:t>Hay determinadas consultas que pueden resultar bastante costosas, un mecanismo para mejorar el rendimiento de esas consultas, y se llaman consultas compiladas , que permite a las aplicaciones conservar en cache la traducción de las consultas para que puedan ser calculadas solo una vez y puedan ser ejecutadas muchas veces. A continuación pongo un ejemplo:</a:t>
            </a:r>
          </a:p>
          <a:p>
            <a:endParaRPr lang="es-ES" dirty="0"/>
          </a:p>
        </p:txBody>
      </p:sp>
      <p:pic>
        <p:nvPicPr>
          <p:cNvPr id="4" name="Imagen 3">
            <a:extLst>
              <a:ext uri="{FF2B5EF4-FFF2-40B4-BE49-F238E27FC236}">
                <a16:creationId xmlns:a16="http://schemas.microsoft.com/office/drawing/2014/main" id="{29DB4A40-016D-4D31-AD01-45621CF52667}"/>
              </a:ext>
            </a:extLst>
          </p:cNvPr>
          <p:cNvPicPr>
            <a:picLocks noChangeAspect="1"/>
          </p:cNvPicPr>
          <p:nvPr/>
        </p:nvPicPr>
        <p:blipFill>
          <a:blip r:embed="rId2"/>
          <a:stretch>
            <a:fillRect/>
          </a:stretch>
        </p:blipFill>
        <p:spPr>
          <a:xfrm>
            <a:off x="2553811" y="3986655"/>
            <a:ext cx="6877050" cy="1581150"/>
          </a:xfrm>
          <a:prstGeom prst="rect">
            <a:avLst/>
          </a:prstGeom>
        </p:spPr>
      </p:pic>
    </p:spTree>
    <p:extLst>
      <p:ext uri="{BB962C8B-B14F-4D97-AF65-F5344CB8AC3E}">
        <p14:creationId xmlns:p14="http://schemas.microsoft.com/office/powerpoint/2010/main" val="33805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32A1D-6342-44B0-BEEE-742AE7A3A91D}"/>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CCD32D2E-CE78-4137-9722-CEC273FC4962}"/>
              </a:ext>
            </a:extLst>
          </p:cNvPr>
          <p:cNvSpPr>
            <a:spLocks noGrp="1"/>
          </p:cNvSpPr>
          <p:nvPr>
            <p:ph idx="1"/>
          </p:nvPr>
        </p:nvSpPr>
        <p:spPr>
          <a:xfrm>
            <a:off x="1371600" y="2286000"/>
            <a:ext cx="9601200" cy="4433582"/>
          </a:xfrm>
        </p:spPr>
        <p:txBody>
          <a:bodyPr>
            <a:normAutofit lnSpcReduction="10000"/>
          </a:bodyPr>
          <a:lstStyle/>
          <a:p>
            <a:r>
              <a:rPr lang="es-ES" dirty="0"/>
              <a:t>Desde la versión 2.0 de EF Core disponemos de la inyección de contextos de la siguiente forma: </a:t>
            </a:r>
            <a:r>
              <a:rPr lang="es-ES" dirty="0" err="1"/>
              <a:t>AddDbContextPool</a:t>
            </a:r>
            <a:r>
              <a:rPr lang="es-ES" dirty="0"/>
              <a:t>, esta forma de insertar contextos en inyector de dependencias de .NET Core nos inyecta un grupo de instancias </a:t>
            </a:r>
            <a:r>
              <a:rPr lang="es-ES" dirty="0" err="1"/>
              <a:t>DbContext</a:t>
            </a:r>
            <a:r>
              <a:rPr lang="es-ES" dirty="0"/>
              <a:t> reutilizables, con esto cada vez que el </a:t>
            </a:r>
            <a:r>
              <a:rPr lang="es-ES" dirty="0" err="1"/>
              <a:t>repository</a:t>
            </a:r>
            <a:r>
              <a:rPr lang="es-ES" dirty="0"/>
              <a:t> solicita una nueva instancia </a:t>
            </a:r>
            <a:r>
              <a:rPr lang="es-ES" dirty="0" err="1"/>
              <a:t>context</a:t>
            </a:r>
            <a:r>
              <a:rPr lang="es-ES" dirty="0"/>
              <a:t> se verifica previamente si hay una instancia disponible para poder reutilizarse. Esto nos puede aportar mejoras de rendimiento a la hora de inicializar el contexto.</a:t>
            </a:r>
          </a:p>
          <a:p>
            <a:r>
              <a:rPr lang="es-ES" dirty="0"/>
              <a:t>Por otra parte es bastante recomendable utilizar el patrón </a:t>
            </a:r>
            <a:r>
              <a:rPr lang="es-ES" dirty="0" err="1"/>
              <a:t>bounded</a:t>
            </a:r>
            <a:r>
              <a:rPr lang="es-ES" dirty="0"/>
              <a:t> </a:t>
            </a:r>
            <a:r>
              <a:rPr lang="es-ES" dirty="0" err="1"/>
              <a:t>context</a:t>
            </a:r>
            <a:r>
              <a:rPr lang="es-ES" dirty="0"/>
              <a:t> con EF Core, siempre que sea posible ya que hay escenarios que resulta bastante complicado, este patrón nos permite hacer varios contextos sobre la misma base de datos y trabajar de forma independiente cada contexto como si fueran diferentes bases de datos, a parte de ser una buena práctica nos aporta una mejora muy alta de rendimiento ya que cada vez que inicializamos un contexto de EF Core, se cargan todos los objetos en memoria y cuanto más objetos tenga el contexto más lento va a ir, y en muchas ocasiones se inicializan contextos para usar dos o tres objetos de ese contexto.</a:t>
            </a:r>
          </a:p>
        </p:txBody>
      </p:sp>
    </p:spTree>
    <p:extLst>
      <p:ext uri="{BB962C8B-B14F-4D97-AF65-F5344CB8AC3E}">
        <p14:creationId xmlns:p14="http://schemas.microsoft.com/office/powerpoint/2010/main" val="190463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10323</TotalTime>
  <Words>3021</Words>
  <Application>Microsoft Office PowerPoint</Application>
  <PresentationFormat>Panorámica</PresentationFormat>
  <Paragraphs>167</Paragraphs>
  <Slides>27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27</vt:i4>
      </vt:variant>
    </vt:vector>
  </HeadingPairs>
  <TitlesOfParts>
    <vt:vector size="30"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lpstr>Modelado de EntityFramework Core (XII)</vt:lpstr>
      <vt:lpstr>Code-First EF Core</vt:lpstr>
      <vt:lpstr>Code-First EF Core (II)</vt:lpstr>
      <vt:lpstr>Code-First EF Core (III)</vt:lpstr>
      <vt:lpstr>Database First con Scaffolding </vt:lpstr>
      <vt:lpstr>Configuración de Scrutor </vt:lpstr>
      <vt:lpstr>Configuración de automapper  </vt:lpstr>
      <vt:lpstr>CRUD con patrón Repository </vt:lpstr>
      <vt:lpstr>Buenas prácticas y mejoras de rendimiento con EF Core </vt:lpstr>
      <vt:lpstr>Buenas prácticas y mejoras de rendimiento con EF Core(II)</vt:lpstr>
      <vt:lpstr>Buenas prácticas y mejoras de rendimiento con EF Core(III)</vt:lpstr>
      <vt:lpstr>Buenas prácticas y mejoras de rendimiento con EF Core(III)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197</cp:revision>
  <dcterms:created xsi:type="dcterms:W3CDTF">2020-07-08T12:25:02Z</dcterms:created>
  <dcterms:modified xsi:type="dcterms:W3CDTF">2020-07-22T06:28:15Z</dcterms:modified>
</cp:coreProperties>
</file>