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9" r:id="rId9"/>
    <p:sldId id="262" r:id="rId10"/>
    <p:sldId id="263" r:id="rId11"/>
    <p:sldId id="260" r:id="rId12"/>
    <p:sldId id="264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0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8AD3-FCF7-5141-A95F-3BC905FD6B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228D2-2B86-7E41-B282-5BBC22B6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228D2-2B86-7E41-B282-5BBC22B6B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cs.umd.edu/class/fall2009/cmsc858l/lecs/Lec14-colorcod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hyperlink" Target="https://www.quora.com/What-are-some-of-the-most-amazing-molecular-and-cellular-biology-diagram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://jeb.biologists.org/content/206/12/207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laurenhamm.wordpress.com/2011/07/27/beta-2-andrenergic-gpc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www.cs.umd.edu/class/fall2009/cmsc858l/lecs/Lec14-colorcode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Dan Adler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Network Models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Algorithms for Protein-Protein Interaction (PPI)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8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8381260" cy="4407408"/>
          </a:xfrm>
        </p:spPr>
        <p:txBody>
          <a:bodyPr/>
          <a:lstStyle/>
          <a:p>
            <a:r>
              <a:rPr lang="en-US" dirty="0" err="1" smtClean="0"/>
              <a:t>nchoosek</a:t>
            </a:r>
            <a:r>
              <a:rPr lang="en-US" dirty="0" smtClean="0"/>
              <a:t>(|N| - |I|,k-1) *(k-1)! permutations to check</a:t>
            </a:r>
          </a:p>
          <a:p>
            <a:pPr lvl="1"/>
            <a:r>
              <a:rPr lang="en-US" dirty="0" smtClean="0"/>
              <a:t>If N &gt;&gt; k, about:</a:t>
            </a:r>
          </a:p>
          <a:p>
            <a:pPr lvl="1"/>
            <a:r>
              <a:rPr lang="en-US" dirty="0" smtClean="0"/>
              <a:t>N*(N-1)*...(N-k) about </a:t>
            </a:r>
            <a:r>
              <a:rPr lang="en-US" dirty="0" err="1" smtClean="0"/>
              <a:t>N^k</a:t>
            </a:r>
            <a:r>
              <a:rPr lang="en-US" dirty="0" smtClean="0"/>
              <a:t>, thus O(</a:t>
            </a:r>
            <a:r>
              <a:rPr lang="en-US" dirty="0" err="1" smtClean="0"/>
              <a:t>N^k</a:t>
            </a:r>
            <a:r>
              <a:rPr lang="en-US" dirty="0" smtClean="0"/>
              <a:t>)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Takes O(k) time to check whether each path exists</a:t>
            </a:r>
          </a:p>
          <a:p>
            <a:endParaRPr lang="en-US" dirty="0" smtClean="0"/>
          </a:p>
          <a:p>
            <a:r>
              <a:rPr lang="en-US" dirty="0" smtClean="0"/>
              <a:t>If we save the minimum or use a smart data structure (heap), O(1) to get minimum of each (</a:t>
            </a:r>
            <a:r>
              <a:rPr lang="en-US" dirty="0" err="1" smtClean="0"/>
              <a:t>i,v</a:t>
            </a:r>
            <a:r>
              <a:rPr lang="en-US" dirty="0" smtClean="0"/>
              <a:t>) path.</a:t>
            </a:r>
          </a:p>
          <a:p>
            <a:endParaRPr lang="en-US" dirty="0"/>
          </a:p>
          <a:p>
            <a:r>
              <a:rPr lang="en-US" dirty="0" smtClean="0"/>
              <a:t>RUNTIME: O(</a:t>
            </a:r>
            <a:r>
              <a:rPr lang="en-US" dirty="0" err="1" smtClean="0"/>
              <a:t>N^k</a:t>
            </a:r>
            <a:r>
              <a:rPr lang="en-US" dirty="0" smtClean="0"/>
              <a:t> * k)...not great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Partition nodes in k colors (not like graph coloring...adjacent nodes might have same colors)</a:t>
            </a:r>
          </a:p>
          <a:p>
            <a:pPr lvl="1"/>
            <a:r>
              <a:rPr lang="en-US" dirty="0" smtClean="0"/>
              <a:t>For each node, sample from Uniform(1,k) to decide color</a:t>
            </a:r>
          </a:p>
          <a:p>
            <a:r>
              <a:rPr lang="en-US" dirty="0" smtClean="0"/>
              <a:t>Start at a node in I and see if there exists a ‘colorful’ path, i.e. a path that has each color</a:t>
            </a:r>
          </a:p>
          <a:p>
            <a:r>
              <a:rPr lang="en-US" dirty="0" smtClean="0"/>
              <a:t>After enough sampling, every path should have been looked at</a:t>
            </a:r>
          </a:p>
          <a:p>
            <a:r>
              <a:rPr lang="en-US" dirty="0" smtClean="0"/>
              <a:t>From literature: </a:t>
            </a:r>
          </a:p>
          <a:p>
            <a:pPr lvl="1"/>
            <a:r>
              <a:rPr lang="en-US" dirty="0" smtClean="0"/>
              <a:t>O(2^k*k*m) time, where |E| = 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Coding</a:t>
            </a:r>
            <a:endParaRPr lang="en-US" dirty="0"/>
          </a:p>
        </p:txBody>
      </p:sp>
      <p:pic>
        <p:nvPicPr>
          <p:cNvPr id="4" name="Picture 3" descr="Screen Shot 2015-11-29 at 1.4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23" y="1862666"/>
            <a:ext cx="1078407" cy="4416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8781" y="2979171"/>
            <a:ext cx="26334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Colorful k paths are kept</a:t>
            </a:r>
          </a:p>
          <a:p>
            <a:pPr algn="r"/>
            <a:endParaRPr lang="en-US" sz="2400" dirty="0"/>
          </a:p>
          <a:p>
            <a:pPr algn="r"/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https://</a:t>
            </a:r>
            <a:r>
              <a:rPr lang="en-US" sz="800" dirty="0" err="1" smtClean="0">
                <a:hlinkClick r:id="rId3"/>
              </a:rPr>
              <a:t>www.cs.umd.edu</a:t>
            </a:r>
            <a:r>
              <a:rPr lang="en-US" sz="800" dirty="0" smtClean="0">
                <a:hlinkClick r:id="rId3"/>
              </a:rPr>
              <a:t>/class/fall2009/cmsc858l/</a:t>
            </a:r>
            <a:r>
              <a:rPr lang="en-US" sz="800" dirty="0" err="1" smtClean="0">
                <a:hlinkClick r:id="rId3"/>
              </a:rPr>
              <a:t>lecs</a:t>
            </a:r>
            <a:r>
              <a:rPr lang="en-US" sz="800" dirty="0" smtClean="0">
                <a:hlinkClick r:id="rId3"/>
              </a:rPr>
              <a:t>/Lec14-colorcode.pdf</a:t>
            </a:r>
            <a:endParaRPr lang="en-US" sz="800" dirty="0" smtClean="0"/>
          </a:p>
          <a:p>
            <a:pPr algn="r"/>
            <a:endParaRPr lang="en-US" sz="800" dirty="0"/>
          </a:p>
          <a:p>
            <a:pPr algn="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120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0"/>
            <a:ext cx="8255000" cy="3481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Networks are large...and none of these algorithms are very efficient</a:t>
            </a:r>
          </a:p>
          <a:p>
            <a:endParaRPr lang="en-US" dirty="0" smtClean="0"/>
          </a:p>
          <a:p>
            <a:r>
              <a:rPr lang="en-US" dirty="0" smtClean="0"/>
              <a:t>Independence is not really true</a:t>
            </a:r>
          </a:p>
          <a:p>
            <a:endParaRPr lang="en-US" dirty="0" smtClean="0"/>
          </a:p>
          <a:p>
            <a:r>
              <a:rPr lang="en-US" dirty="0" smtClean="0"/>
              <a:t>The coloring algorithm is not very practical to implement 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enough sampling we still could miss the minimum path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Algorithms get more complicated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  <p:pic>
        <p:nvPicPr>
          <p:cNvPr id="4" name="Picture 3" descr="Networks_Pos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55" y="1656905"/>
            <a:ext cx="6477001" cy="4567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227" y="6153638"/>
            <a:ext cx="481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 can get this poster for free! </a:t>
            </a:r>
            <a:r>
              <a:rPr lang="en-US" sz="1000" dirty="0" smtClean="0">
                <a:sym typeface="Wingdings"/>
              </a:rPr>
              <a:t></a:t>
            </a:r>
            <a:r>
              <a:rPr lang="en-US" sz="1000" dirty="0">
                <a:sym typeface="Wingdings"/>
              </a:rPr>
              <a:t> </a:t>
            </a:r>
            <a:r>
              <a:rPr lang="en-US" sz="1000" dirty="0" smtClean="0">
                <a:sym typeface="Wingdings"/>
              </a:rPr>
              <a:t>Source: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3"/>
              </a:rPr>
              <a:t>https://www.quora.com/What-are-some-of-the-most-amazing-molecular-and-cellular-biology-diagrams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43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924956"/>
            <a:ext cx="8381260" cy="24117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 err="1" smtClean="0"/>
              <a:t>Alon</a:t>
            </a:r>
            <a:r>
              <a:rPr lang="en-US" sz="1400" dirty="0" smtClean="0"/>
              <a:t> N, </a:t>
            </a:r>
            <a:r>
              <a:rPr lang="en-US" sz="1400" dirty="0" err="1" smtClean="0"/>
              <a:t>Yuster</a:t>
            </a:r>
            <a:r>
              <a:rPr lang="en-US" sz="1400" dirty="0" smtClean="0"/>
              <a:t> R, </a:t>
            </a:r>
            <a:r>
              <a:rPr lang="en-US" sz="1400" dirty="0" err="1" smtClean="0"/>
              <a:t>Zwick</a:t>
            </a:r>
            <a:r>
              <a:rPr lang="en-US" sz="1400" dirty="0" smtClean="0"/>
              <a:t> U (1994). Color-coding. </a:t>
            </a:r>
            <a:r>
              <a:rPr lang="en-US" sz="1400" i="1" dirty="0" smtClean="0"/>
              <a:t>J. ACM 42 844-56.</a:t>
            </a:r>
            <a:endParaRPr lang="en-US" sz="1400" dirty="0" smtClean="0"/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r>
              <a:rPr lang="en-US" sz="1400" dirty="0" smtClean="0"/>
              <a:t>Scott J, </a:t>
            </a:r>
            <a:r>
              <a:rPr lang="en-US" sz="1400" dirty="0" err="1" smtClean="0"/>
              <a:t>Ideker</a:t>
            </a:r>
            <a:r>
              <a:rPr lang="en-US" sz="1400" dirty="0"/>
              <a:t> </a:t>
            </a:r>
            <a:r>
              <a:rPr lang="en-US" sz="1400" dirty="0" smtClean="0"/>
              <a:t>T, Karp RM, </a:t>
            </a:r>
            <a:r>
              <a:rPr lang="en-US" sz="1400" dirty="0" err="1" smtClean="0"/>
              <a:t>Sharan</a:t>
            </a:r>
            <a:r>
              <a:rPr lang="en-US" sz="1400" dirty="0" smtClean="0"/>
              <a:t> R (2006). Efficient Algorithms for Detecting Signaling Pathways in Protein Interaction Networks. </a:t>
            </a:r>
            <a:r>
              <a:rPr lang="en-US" sz="1400" i="1" dirty="0" smtClean="0"/>
              <a:t>Journal of Computational Biology 13(2), 133-44.</a:t>
            </a:r>
          </a:p>
          <a:p>
            <a:pPr marL="45720" indent="0">
              <a:buNone/>
            </a:pPr>
            <a:endParaRPr lang="en-US" sz="1400" i="1" dirty="0"/>
          </a:p>
          <a:p>
            <a:pPr marL="45720" indent="0">
              <a:buNone/>
            </a:pPr>
            <a:r>
              <a:rPr lang="en-US" sz="1400" dirty="0" err="1" smtClean="0"/>
              <a:t>Yeh</a:t>
            </a:r>
            <a:r>
              <a:rPr lang="en-US" sz="1400" dirty="0" smtClean="0"/>
              <a:t> CY, </a:t>
            </a:r>
            <a:r>
              <a:rPr lang="en-US" sz="1400" dirty="0" err="1" smtClean="0"/>
              <a:t>Yeh</a:t>
            </a:r>
            <a:r>
              <a:rPr lang="en-US" sz="1400" dirty="0" smtClean="0"/>
              <a:t> HY, Arias CR, </a:t>
            </a:r>
            <a:r>
              <a:rPr lang="en-US" sz="1400" dirty="0" err="1" smtClean="0"/>
              <a:t>Soo</a:t>
            </a:r>
            <a:r>
              <a:rPr lang="en-US" sz="1400" dirty="0" smtClean="0"/>
              <a:t> VW (2012). Pathway Detection from Protein Interaction Networks and Gene Expression Data Using Color-Coding Methods and A* Search Algorithms. </a:t>
            </a:r>
            <a:r>
              <a:rPr lang="en-US" sz="1400" i="1" dirty="0" smtClean="0"/>
              <a:t>The Scientific World Journal 2012.</a:t>
            </a:r>
          </a:p>
          <a:p>
            <a:pPr marL="45720" indent="0">
              <a:buNone/>
            </a:pPr>
            <a:endParaRPr lang="en-US" sz="1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947" y="2133496"/>
            <a:ext cx="3535946" cy="40560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Cells receive signals in many forms</a:t>
            </a:r>
          </a:p>
          <a:p>
            <a:endParaRPr lang="en-US" dirty="0" smtClean="0"/>
          </a:p>
          <a:p>
            <a:r>
              <a:rPr lang="en-US" dirty="0" smtClean="0"/>
              <a:t>Signals begin as a </a:t>
            </a:r>
            <a:r>
              <a:rPr lang="en-US" dirty="0" smtClean="0"/>
              <a:t>cascade of interacting proteins</a:t>
            </a:r>
          </a:p>
          <a:p>
            <a:endParaRPr lang="en-US" dirty="0" smtClean="0"/>
          </a:p>
          <a:p>
            <a:r>
              <a:rPr lang="en-US" dirty="0" smtClean="0"/>
              <a:t>Cascades can proceed in different ways </a:t>
            </a:r>
          </a:p>
          <a:p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 smtClean="0"/>
              <a:t>terminates in </a:t>
            </a:r>
            <a:r>
              <a:rPr lang="en-US" dirty="0" smtClean="0"/>
              <a:t>the cell nucleus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Protein-Protein Interactions</a:t>
            </a:r>
            <a:endParaRPr lang="en-US" dirty="0"/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08" y="2286001"/>
            <a:ext cx="4973052" cy="3729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9893" y="6066471"/>
            <a:ext cx="481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signal cascade.</a:t>
            </a:r>
          </a:p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3"/>
              </a:rPr>
              <a:t>http://jeb.biologists.org/content/206/12/2073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441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1048" y="1812656"/>
            <a:ext cx="4271212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How many steps until we reach the nucleus?</a:t>
            </a:r>
          </a:p>
          <a:p>
            <a:endParaRPr lang="en-US" dirty="0" smtClean="0"/>
          </a:p>
          <a:p>
            <a:r>
              <a:rPr lang="en-US" dirty="0" smtClean="0"/>
              <a:t>If we want to target a specific protein, is there a way to reach it </a:t>
            </a:r>
            <a:r>
              <a:rPr lang="en-US" dirty="0" smtClean="0"/>
              <a:t>through </a:t>
            </a:r>
            <a:r>
              <a:rPr lang="en-US" dirty="0" smtClean="0"/>
              <a:t>k proteins?</a:t>
            </a:r>
          </a:p>
          <a:p>
            <a:endParaRPr lang="en-US" dirty="0" smtClean="0"/>
          </a:p>
          <a:p>
            <a:r>
              <a:rPr lang="en-US" dirty="0" smtClean="0"/>
              <a:t>^ we’ll be solving this problem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pic>
        <p:nvPicPr>
          <p:cNvPr id="4" name="Picture 3" descr="beta2st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3" y="2321794"/>
            <a:ext cx="3618018" cy="2798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824" y="5277734"/>
            <a:ext cx="361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GPCR 3D Reconstruction in a cell membrane.</a:t>
            </a:r>
          </a:p>
          <a:p>
            <a:r>
              <a:rPr lang="en-US" sz="1000" dirty="0" err="1" smtClean="0"/>
              <a:t>Source:</a:t>
            </a:r>
            <a:r>
              <a:rPr lang="en-US" sz="1000" dirty="0" err="1" smtClean="0">
                <a:hlinkClick r:id="rId3"/>
              </a:rPr>
              <a:t>https</a:t>
            </a:r>
            <a:r>
              <a:rPr lang="en-US" sz="1000" dirty="0" smtClean="0">
                <a:hlinkClick r:id="rId3"/>
              </a:rPr>
              <a:t>://laurenhamm.wordpress.com/2011/07/27/beta-2-andrenergic-gpcr/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49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86966"/>
            <a:ext cx="4271212" cy="37218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each protein in the cascade starting from the signal to a protein entering the nucleus represent a node</a:t>
            </a:r>
          </a:p>
          <a:p>
            <a:endParaRPr lang="en-US" dirty="0" smtClean="0"/>
          </a:p>
          <a:p>
            <a:r>
              <a:rPr lang="en-US" dirty="0" smtClean="0"/>
              <a:t>An edge exists between two nodes if the two </a:t>
            </a:r>
            <a:r>
              <a:rPr lang="en-US" dirty="0" smtClean="0"/>
              <a:t>proteins can </a:t>
            </a:r>
            <a:r>
              <a:rPr lang="en-US" dirty="0" smtClean="0"/>
              <a:t>react with each other</a:t>
            </a:r>
          </a:p>
          <a:p>
            <a:endParaRPr lang="en-US" dirty="0" smtClean="0"/>
          </a:p>
          <a:p>
            <a:r>
              <a:rPr lang="en-US" dirty="0" smtClean="0"/>
              <a:t>The edge has a weight that represents the probability of a reaction between its two protein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81579" y="2156219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GPCR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1579" y="4995672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363370" y="3172222"/>
            <a:ext cx="267368" cy="1743242"/>
          </a:xfrm>
          <a:prstGeom prst="downArrow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64421" y="3596105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P(GPCR,PY) =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/>
          </a:bodyPr>
          <a:lstStyle/>
          <a:p>
            <a:r>
              <a:rPr lang="en-US" dirty="0" smtClean="0"/>
              <a:t>Let signal nodes represent a subset I of the total nodes in the network</a:t>
            </a:r>
          </a:p>
          <a:p>
            <a:r>
              <a:rPr lang="en-US" dirty="0" smtClean="0"/>
              <a:t>We want to find the most probable path with ‘k’ nodes between each node in I and any other node in the network</a:t>
            </a:r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Reactions are independent:</a:t>
            </a:r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i,j</a:t>
            </a:r>
            <a:r>
              <a:rPr lang="en-US" dirty="0" smtClean="0"/>
              <a:t> intersect </a:t>
            </a:r>
            <a:r>
              <a:rPr lang="en-US" dirty="0" err="1" smtClean="0"/>
              <a:t>j,k</a:t>
            </a:r>
            <a:r>
              <a:rPr lang="en-US" dirty="0" smtClean="0"/>
              <a:t>) = P(</a:t>
            </a:r>
            <a:r>
              <a:rPr lang="en-US" dirty="0" err="1" smtClean="0"/>
              <a:t>i,j</a:t>
            </a:r>
            <a:r>
              <a:rPr lang="en-US" dirty="0" smtClean="0"/>
              <a:t>)*P(</a:t>
            </a:r>
            <a:r>
              <a:rPr lang="en-US" dirty="0" err="1" smtClean="0"/>
              <a:t>j,k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Issue: underflow with paths:</a:t>
            </a:r>
          </a:p>
          <a:p>
            <a:pPr lvl="1"/>
            <a:r>
              <a:rPr lang="en-US" dirty="0" smtClean="0"/>
              <a:t>P(1)*P(2)*...*P(k) gets very small with large 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8781" y="2979171"/>
            <a:ext cx="2633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cascade...</a:t>
            </a:r>
            <a:endParaRPr lang="en-US" sz="2400" dirty="0"/>
          </a:p>
        </p:txBody>
      </p:sp>
      <p:pic>
        <p:nvPicPr>
          <p:cNvPr id="9" name="Picture 8" descr="Graph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25" y="1812647"/>
            <a:ext cx="1360530" cy="46923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82880" y="2201334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34668" y="166385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9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thought: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/>
              <a:t> </a:t>
            </a:r>
            <a:r>
              <a:rPr lang="en-US" dirty="0" smtClean="0"/>
              <a:t>intersect </a:t>
            </a:r>
            <a:r>
              <a:rPr lang="en-US" dirty="0" err="1" smtClean="0"/>
              <a:t>j,k</a:t>
            </a:r>
            <a:r>
              <a:rPr lang="en-US" dirty="0" smtClean="0"/>
              <a:t>)) =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 smtClean="0"/>
              <a:t>)) + -log(P(</a:t>
            </a:r>
            <a:r>
              <a:rPr lang="en-US" dirty="0" err="1" smtClean="0"/>
              <a:t>j,k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Thus if P has nodes 1...k:</a:t>
            </a:r>
          </a:p>
          <a:p>
            <a:pPr lvl="1"/>
            <a:r>
              <a:rPr lang="en-US" dirty="0" smtClean="0"/>
              <a:t>-log(P(1,2,3,...,k) =</a:t>
            </a:r>
          </a:p>
          <a:p>
            <a:pPr lvl="1"/>
            <a:r>
              <a:rPr lang="en-US" dirty="0" smtClean="0"/>
              <a:t>-log(P(1)) + ... + –log(P(k))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rgmax</a:t>
            </a:r>
            <a:r>
              <a:rPr lang="en-US" dirty="0" smtClean="0"/>
              <a:t>(P(1)*...*P(k)) =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(-log(P(1)) + ... –log(P(k))</a:t>
            </a:r>
          </a:p>
          <a:p>
            <a:endParaRPr lang="en-US" dirty="0"/>
          </a:p>
          <a:p>
            <a:r>
              <a:rPr lang="en-US" dirty="0" smtClean="0"/>
              <a:t>Problem is now a min-path problem with some modifications.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(3)</a:t>
            </a:r>
            <a:endParaRPr lang="en-US" dirty="0"/>
          </a:p>
        </p:txBody>
      </p:sp>
      <p:pic>
        <p:nvPicPr>
          <p:cNvPr id="4" name="Picture 3" descr="Graph1_lo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2" y="1892855"/>
            <a:ext cx="1557180" cy="4612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6339" y="1922804"/>
            <a:ext cx="2633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</a:t>
            </a:r>
          </a:p>
          <a:p>
            <a:pPr algn="r"/>
            <a:r>
              <a:rPr lang="en-US" sz="2400" dirty="0" smtClean="0"/>
              <a:t> ...</a:t>
            </a:r>
            <a:r>
              <a:rPr lang="en-US" sz="2400" i="1" dirty="0" smtClean="0"/>
              <a:t>with negative log probabilities</a:t>
            </a:r>
          </a:p>
          <a:p>
            <a:pPr algn="r"/>
            <a:endParaRPr lang="en-US" sz="2400" i="1" dirty="0"/>
          </a:p>
          <a:p>
            <a:pPr algn="r"/>
            <a:r>
              <a:rPr lang="en-US" sz="2400" dirty="0" smtClean="0"/>
              <a:t>Highlighted: min path of k = 7 from I to nucleus</a:t>
            </a:r>
            <a:endParaRPr lang="en-US" sz="2400" dirty="0"/>
          </a:p>
        </p:txBody>
      </p:sp>
      <p:sp>
        <p:nvSpPr>
          <p:cNvPr id="7" name="Freeform 6"/>
          <p:cNvSpPr/>
          <p:nvPr/>
        </p:nvSpPr>
        <p:spPr>
          <a:xfrm>
            <a:off x="4529667" y="2257778"/>
            <a:ext cx="719666" cy="3979333"/>
          </a:xfrm>
          <a:custGeom>
            <a:avLst/>
            <a:gdLst>
              <a:gd name="connsiteX0" fmla="*/ 0 w 719666"/>
              <a:gd name="connsiteY0" fmla="*/ 0 h 3979333"/>
              <a:gd name="connsiteX1" fmla="*/ 183444 w 719666"/>
              <a:gd name="connsiteY1" fmla="*/ 423333 h 3979333"/>
              <a:gd name="connsiteX2" fmla="*/ 183444 w 719666"/>
              <a:gd name="connsiteY2" fmla="*/ 409222 h 3979333"/>
              <a:gd name="connsiteX3" fmla="*/ 324555 w 719666"/>
              <a:gd name="connsiteY3" fmla="*/ 719666 h 3979333"/>
              <a:gd name="connsiteX4" fmla="*/ 366889 w 719666"/>
              <a:gd name="connsiteY4" fmla="*/ 1157111 h 3979333"/>
              <a:gd name="connsiteX5" fmla="*/ 225777 w 719666"/>
              <a:gd name="connsiteY5" fmla="*/ 1326444 h 3979333"/>
              <a:gd name="connsiteX6" fmla="*/ 465666 w 719666"/>
              <a:gd name="connsiteY6" fmla="*/ 1566333 h 3979333"/>
              <a:gd name="connsiteX7" fmla="*/ 508000 w 719666"/>
              <a:gd name="connsiteY7" fmla="*/ 1820333 h 3979333"/>
              <a:gd name="connsiteX8" fmla="*/ 254000 w 719666"/>
              <a:gd name="connsiteY8" fmla="*/ 1975555 h 3979333"/>
              <a:gd name="connsiteX9" fmla="*/ 465666 w 719666"/>
              <a:gd name="connsiteY9" fmla="*/ 2243666 h 3979333"/>
              <a:gd name="connsiteX10" fmla="*/ 508000 w 719666"/>
              <a:gd name="connsiteY10" fmla="*/ 2511778 h 3979333"/>
              <a:gd name="connsiteX11" fmla="*/ 310444 w 719666"/>
              <a:gd name="connsiteY11" fmla="*/ 2610555 h 3979333"/>
              <a:gd name="connsiteX12" fmla="*/ 338666 w 719666"/>
              <a:gd name="connsiteY12" fmla="*/ 2892778 h 3979333"/>
              <a:gd name="connsiteX13" fmla="*/ 536222 w 719666"/>
              <a:gd name="connsiteY13" fmla="*/ 2935111 h 3979333"/>
              <a:gd name="connsiteX14" fmla="*/ 522111 w 719666"/>
              <a:gd name="connsiteY14" fmla="*/ 3146778 h 3979333"/>
              <a:gd name="connsiteX15" fmla="*/ 211666 w 719666"/>
              <a:gd name="connsiteY15" fmla="*/ 3302000 h 3979333"/>
              <a:gd name="connsiteX16" fmla="*/ 211666 w 719666"/>
              <a:gd name="connsiteY16" fmla="*/ 3598333 h 3979333"/>
              <a:gd name="connsiteX17" fmla="*/ 550333 w 719666"/>
              <a:gd name="connsiteY17" fmla="*/ 3598333 h 3979333"/>
              <a:gd name="connsiteX18" fmla="*/ 719666 w 719666"/>
              <a:gd name="connsiteY18" fmla="*/ 3979333 h 397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9666" h="3979333">
                <a:moveTo>
                  <a:pt x="0" y="0"/>
                </a:moveTo>
                <a:cubicBezTo>
                  <a:pt x="76435" y="177564"/>
                  <a:pt x="152870" y="355129"/>
                  <a:pt x="183444" y="423333"/>
                </a:cubicBezTo>
                <a:cubicBezTo>
                  <a:pt x="214018" y="491537"/>
                  <a:pt x="159926" y="359833"/>
                  <a:pt x="183444" y="409222"/>
                </a:cubicBezTo>
                <a:cubicBezTo>
                  <a:pt x="206962" y="458611"/>
                  <a:pt x="293981" y="595018"/>
                  <a:pt x="324555" y="719666"/>
                </a:cubicBezTo>
                <a:cubicBezTo>
                  <a:pt x="355129" y="844314"/>
                  <a:pt x="383352" y="1055981"/>
                  <a:pt x="366889" y="1157111"/>
                </a:cubicBezTo>
                <a:cubicBezTo>
                  <a:pt x="350426" y="1258241"/>
                  <a:pt x="209314" y="1258240"/>
                  <a:pt x="225777" y="1326444"/>
                </a:cubicBezTo>
                <a:cubicBezTo>
                  <a:pt x="242240" y="1394648"/>
                  <a:pt x="418629" y="1484018"/>
                  <a:pt x="465666" y="1566333"/>
                </a:cubicBezTo>
                <a:cubicBezTo>
                  <a:pt x="512703" y="1648648"/>
                  <a:pt x="543278" y="1752129"/>
                  <a:pt x="508000" y="1820333"/>
                </a:cubicBezTo>
                <a:cubicBezTo>
                  <a:pt x="472722" y="1888537"/>
                  <a:pt x="261056" y="1905000"/>
                  <a:pt x="254000" y="1975555"/>
                </a:cubicBezTo>
                <a:cubicBezTo>
                  <a:pt x="246944" y="2046111"/>
                  <a:pt x="423333" y="2154296"/>
                  <a:pt x="465666" y="2243666"/>
                </a:cubicBezTo>
                <a:cubicBezTo>
                  <a:pt x="507999" y="2333037"/>
                  <a:pt x="533870" y="2450630"/>
                  <a:pt x="508000" y="2511778"/>
                </a:cubicBezTo>
                <a:cubicBezTo>
                  <a:pt x="482130" y="2572926"/>
                  <a:pt x="338666" y="2547055"/>
                  <a:pt x="310444" y="2610555"/>
                </a:cubicBezTo>
                <a:cubicBezTo>
                  <a:pt x="282222" y="2674055"/>
                  <a:pt x="301036" y="2838685"/>
                  <a:pt x="338666" y="2892778"/>
                </a:cubicBezTo>
                <a:cubicBezTo>
                  <a:pt x="376296" y="2946871"/>
                  <a:pt x="505648" y="2892778"/>
                  <a:pt x="536222" y="2935111"/>
                </a:cubicBezTo>
                <a:cubicBezTo>
                  <a:pt x="566796" y="2977444"/>
                  <a:pt x="576204" y="3085630"/>
                  <a:pt x="522111" y="3146778"/>
                </a:cubicBezTo>
                <a:cubicBezTo>
                  <a:pt x="468018" y="3207926"/>
                  <a:pt x="263407" y="3226741"/>
                  <a:pt x="211666" y="3302000"/>
                </a:cubicBezTo>
                <a:cubicBezTo>
                  <a:pt x="159925" y="3377259"/>
                  <a:pt x="155222" y="3548944"/>
                  <a:pt x="211666" y="3598333"/>
                </a:cubicBezTo>
                <a:cubicBezTo>
                  <a:pt x="268110" y="3647722"/>
                  <a:pt x="465666" y="3534833"/>
                  <a:pt x="550333" y="3598333"/>
                </a:cubicBezTo>
                <a:cubicBezTo>
                  <a:pt x="635000" y="3661833"/>
                  <a:pt x="705555" y="3915833"/>
                  <a:pt x="719666" y="3979333"/>
                </a:cubicBezTo>
              </a:path>
            </a:pathLst>
          </a:cu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45391" y="174083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31106" y="2243668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1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04960"/>
            <a:ext cx="8381260" cy="4866266"/>
          </a:xfrm>
        </p:spPr>
        <p:txBody>
          <a:bodyPr/>
          <a:lstStyle/>
          <a:p>
            <a:r>
              <a:rPr lang="en-US" dirty="0" smtClean="0"/>
              <a:t>Let G = G(N,E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Idea is to take every node </a:t>
            </a:r>
            <a:r>
              <a:rPr lang="en-US" dirty="0" err="1" smtClean="0"/>
              <a:t>i</a:t>
            </a:r>
            <a:r>
              <a:rPr lang="en-US" dirty="0" smtClean="0"/>
              <a:t> in I</a:t>
            </a:r>
          </a:p>
          <a:p>
            <a:r>
              <a:rPr lang="en-US" dirty="0" smtClean="0"/>
              <a:t>Then take a permutation of (k-1) nodes in {N/I}:</a:t>
            </a:r>
          </a:p>
          <a:p>
            <a:pPr lvl="1"/>
            <a:r>
              <a:rPr lang="en-US" dirty="0" smtClean="0"/>
              <a:t>Permutation is {u,...,v}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</a:t>
            </a:r>
            <a:endParaRPr lang="en-US" dirty="0"/>
          </a:p>
        </p:txBody>
      </p:sp>
      <p:pic>
        <p:nvPicPr>
          <p:cNvPr id="5" name="Picture 4" descr="Screen Shot 2015-11-29 at 1.0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2" y="3128341"/>
            <a:ext cx="4839368" cy="2855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605915"/>
            <a:ext cx="3429144" cy="267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Check if there exists a path in G </a:t>
            </a:r>
            <a:r>
              <a:rPr lang="en-US" sz="2000" spc="150" dirty="0" smtClean="0">
                <a:solidFill>
                  <a:srgbClr val="534949"/>
                </a:solidFill>
              </a:rPr>
              <a:t>on P = </a:t>
            </a:r>
            <a:r>
              <a:rPr lang="en-US" sz="2000" spc="150" dirty="0">
                <a:solidFill>
                  <a:srgbClr val="534949"/>
                </a:solidFill>
              </a:rPr>
              <a:t>{</a:t>
            </a:r>
            <a:r>
              <a:rPr lang="en-US" sz="2000" spc="150" dirty="0" err="1">
                <a:solidFill>
                  <a:srgbClr val="534949"/>
                </a:solidFill>
              </a:rPr>
              <a:t>i,u</a:t>
            </a:r>
            <a:r>
              <a:rPr lang="en-US" sz="2000" spc="150" dirty="0">
                <a:solidFill>
                  <a:srgbClr val="534949"/>
                </a:solidFill>
              </a:rPr>
              <a:t>,...,v}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If there is keep it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Lastly, output only </a:t>
            </a:r>
            <a:r>
              <a:rPr lang="en-US" sz="2000" spc="150" dirty="0" err="1">
                <a:solidFill>
                  <a:srgbClr val="534949"/>
                </a:solidFill>
              </a:rPr>
              <a:t>argmin</a:t>
            </a:r>
            <a:r>
              <a:rPr lang="en-US" sz="2000" spc="150" dirty="0">
                <a:solidFill>
                  <a:srgbClr val="534949"/>
                </a:solidFill>
              </a:rPr>
              <a:t>(</a:t>
            </a:r>
            <a:r>
              <a:rPr lang="en-US" sz="2000" spc="150" dirty="0" err="1">
                <a:solidFill>
                  <a:srgbClr val="534949"/>
                </a:solidFill>
              </a:rPr>
              <a:t>i,v</a:t>
            </a:r>
            <a:r>
              <a:rPr lang="en-US" sz="2000" spc="150" dirty="0">
                <a:solidFill>
                  <a:srgbClr val="534949"/>
                </a:solidFill>
              </a:rPr>
              <a:t>) paths</a:t>
            </a:r>
          </a:p>
          <a:p>
            <a:pPr marL="548640" lvl="1" indent="-182880" defTabSz="91440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endParaRPr lang="en-US" spc="100" dirty="0">
              <a:solidFill>
                <a:srgbClr val="534949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2892" y="6088977"/>
            <a:ext cx="481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Pircure</a:t>
            </a:r>
            <a:r>
              <a:rPr lang="en-US" sz="1000" dirty="0" smtClean="0"/>
              <a:t> of the idea: Set of nodes {I} and finding path with k nodes to V.   Source:</a:t>
            </a:r>
          </a:p>
          <a:p>
            <a:r>
              <a:rPr lang="en-US" sz="1000" dirty="0" smtClean="0">
                <a:hlinkClick r:id="rId3"/>
              </a:rPr>
              <a:t>https://www.cs.umd.edu/class/fall2009/cmsc858l/lecs/Lec14-colorcode.pdf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820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388556" cy="4757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3 Column Matrix N = [</a:t>
            </a:r>
            <a:r>
              <a:rPr lang="en-US" dirty="0" err="1" smtClean="0"/>
              <a:t>i</a:t>
            </a:r>
            <a:r>
              <a:rPr lang="en-US" dirty="0" smtClean="0"/>
              <a:t> j P(</a:t>
            </a:r>
            <a:r>
              <a:rPr lang="en-US" dirty="0" err="1" smtClean="0"/>
              <a:t>i,j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Column Vector of Nodes in I</a:t>
            </a:r>
          </a:p>
          <a:p>
            <a:pPr lvl="1"/>
            <a:r>
              <a:rPr lang="en-US" dirty="0" smtClean="0"/>
              <a:t>K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Running the algorithm</a:t>
            </a:r>
          </a:p>
          <a:p>
            <a:pPr lvl="1"/>
            <a:r>
              <a:rPr lang="en-US" dirty="0" err="1" smtClean="0"/>
              <a:t>PPICompute</a:t>
            </a:r>
            <a:r>
              <a:rPr lang="en-US" dirty="0" smtClean="0"/>
              <a:t>(</a:t>
            </a:r>
            <a:r>
              <a:rPr lang="en-US" dirty="0" smtClean="0"/>
              <a:t>N, I k)</a:t>
            </a:r>
          </a:p>
          <a:p>
            <a:pPr lvl="2"/>
            <a:r>
              <a:rPr lang="en-US" dirty="0" smtClean="0"/>
              <a:t>Main function with inputs as above</a:t>
            </a:r>
          </a:p>
          <a:p>
            <a:pPr lvl="2"/>
            <a:r>
              <a:rPr lang="en-US" dirty="0" smtClean="0"/>
              <a:t>Outputs a matrix where:</a:t>
            </a:r>
          </a:p>
          <a:p>
            <a:pPr lvl="3"/>
            <a:r>
              <a:rPr lang="en-US" dirty="0" smtClean="0"/>
              <a:t>Rows = # of length k paths from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 smtClean="0"/>
              <a:t>Columns = nodes in path</a:t>
            </a:r>
          </a:p>
          <a:p>
            <a:pPr lvl="3"/>
            <a:r>
              <a:rPr lang="en-US" dirty="0" smtClean="0"/>
              <a:t>Last column = probability of path</a:t>
            </a:r>
          </a:p>
          <a:p>
            <a:pPr lvl="3"/>
            <a:r>
              <a:rPr lang="en-US" dirty="0" smtClean="0"/>
              <a:t>Each path is the most likely (</a:t>
            </a:r>
            <a:r>
              <a:rPr lang="en-US" dirty="0" err="1" smtClean="0"/>
              <a:t>i,v</a:t>
            </a:r>
            <a:r>
              <a:rPr lang="en-US" dirty="0" smtClean="0"/>
              <a:t>) path of length k</a:t>
            </a:r>
          </a:p>
          <a:p>
            <a:pPr lvl="3"/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README.txt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" name="Picture 6" descr="Test_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1719071"/>
            <a:ext cx="3734976" cy="32300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92101" y="2159001"/>
            <a:ext cx="3734976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3598" y="5007275"/>
            <a:ext cx="263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 = {1,2,3,4}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84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/>
          <a:lstStyle/>
          <a:p>
            <a:r>
              <a:rPr lang="en-US" dirty="0" smtClean="0"/>
              <a:t>Example with k = 3 paths: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with k = 4 paths: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Test_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1719071"/>
            <a:ext cx="3734976" cy="32300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892101" y="2159001"/>
            <a:ext cx="3734976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3598" y="5007275"/>
            <a:ext cx="263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 = {1,2,3,4}</a:t>
            </a:r>
            <a:endParaRPr lang="en-US" sz="2400" dirty="0"/>
          </a:p>
        </p:txBody>
      </p:sp>
      <p:pic>
        <p:nvPicPr>
          <p:cNvPr id="10" name="Picture 9" descr="Test_Graph_k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" y="2159001"/>
            <a:ext cx="3379839" cy="2494643"/>
          </a:xfrm>
          <a:prstGeom prst="rect">
            <a:avLst/>
          </a:prstGeom>
        </p:spPr>
      </p:pic>
      <p:pic>
        <p:nvPicPr>
          <p:cNvPr id="11" name="Picture 10" descr="Test_Graph_k_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" y="5007275"/>
            <a:ext cx="3570111" cy="157254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45447" y="217311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3068" y="218080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4" name="Oval 13"/>
          <p:cNvSpPr/>
          <p:nvPr/>
        </p:nvSpPr>
        <p:spPr>
          <a:xfrm>
            <a:off x="879126" y="5007275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56091" y="5017203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6" name="Oval 15"/>
          <p:cNvSpPr/>
          <p:nvPr/>
        </p:nvSpPr>
        <p:spPr>
          <a:xfrm>
            <a:off x="3331631" y="217311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72931" y="5014382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0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510</TotalTime>
  <Words>1151</Words>
  <Application>Microsoft Macintosh PowerPoint</Application>
  <PresentationFormat>On-screen Show (4:3)</PresentationFormat>
  <Paragraphs>144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Simple Algorithms for Protein-Protein Interaction (PPI) Networks</vt:lpstr>
      <vt:lpstr>Protein-Protein Interactions</vt:lpstr>
      <vt:lpstr>Common Questions</vt:lpstr>
      <vt:lpstr>The Network Problem</vt:lpstr>
      <vt:lpstr>The Network Problem (2)</vt:lpstr>
      <vt:lpstr>The Network Problem (3)</vt:lpstr>
      <vt:lpstr>Simple Algorithm</vt:lpstr>
      <vt:lpstr>Implementation</vt:lpstr>
      <vt:lpstr>Example</vt:lpstr>
      <vt:lpstr>Analysis</vt:lpstr>
      <vt:lpstr>Coloring Coding</vt:lpstr>
      <vt:lpstr>Realities</vt:lpstr>
      <vt:lpstr>Realities</vt:lpstr>
      <vt:lpstr>references</vt:lpstr>
    </vt:vector>
  </TitlesOfParts>
  <Company>The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Algorithms for Protein-Protein Interaction (PPI) Networks</dc:title>
  <dc:creator>Dan Adler</dc:creator>
  <cp:lastModifiedBy>Dan Adler</cp:lastModifiedBy>
  <cp:revision>37</cp:revision>
  <dcterms:created xsi:type="dcterms:W3CDTF">2015-11-29T15:11:02Z</dcterms:created>
  <dcterms:modified xsi:type="dcterms:W3CDTF">2015-11-30T06:16:57Z</dcterms:modified>
</cp:coreProperties>
</file>