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19"/>
  </p:notesMasterIdLst>
  <p:sldIdLst>
    <p:sldId id="3228" r:id="rId4"/>
    <p:sldId id="270" r:id="rId5"/>
    <p:sldId id="3232" r:id="rId6"/>
    <p:sldId id="3233" r:id="rId7"/>
    <p:sldId id="3235" r:id="rId8"/>
    <p:sldId id="3236" r:id="rId9"/>
    <p:sldId id="3237" r:id="rId10"/>
    <p:sldId id="3238" r:id="rId11"/>
    <p:sldId id="3239" r:id="rId12"/>
    <p:sldId id="3240" r:id="rId13"/>
    <p:sldId id="3241" r:id="rId14"/>
    <p:sldId id="3242" r:id="rId15"/>
    <p:sldId id="3243" r:id="rId16"/>
    <p:sldId id="3244" r:id="rId17"/>
    <p:sldId id="52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8" autoAdjust="0"/>
    <p:restoredTop sz="94660"/>
  </p:normalViewPr>
  <p:slideViewPr>
    <p:cSldViewPr snapToGrid="0" showGuides="1">
      <p:cViewPr varScale="1">
        <p:scale>
          <a:sx n="86" d="100"/>
          <a:sy n="86" d="100"/>
        </p:scale>
        <p:origin x="88" y="5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8C9B2-A5BA-0FD9-F276-C6FA4A9155B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70DAC9-ACFD-AFC2-BF7B-0C1A3306B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721C5F-19EA-D0F0-8CC3-7FAC1B8AC9B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0333CBD-55B9-EB1E-DFD3-28D8003922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0669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5719-4304-8D3E-064A-0B183339A4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3DBCD7-C03B-882A-6051-FECFFADD60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2E077F-AA64-E54E-4476-97F582BC79D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83400F3-60D2-EC6D-5079-EE1BEB25F3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8534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10049-A283-F031-7533-70A4F1E972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4A1568-4CBE-5EEB-02FE-90AD5EB605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CD81549-3D15-06A5-96B0-874773F2BEE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398A051-94A8-45BC-6B34-34BF5309B5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3504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8EBE1-4F17-2957-FB63-AEF1CBAA7E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3BB661B-E0B4-8E57-55B0-75939B16370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054C6B-C2B2-34E9-5FE4-4385147F73C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63AF49C-E590-0A87-65E1-0D41EF397F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990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6068E-C20A-DF6D-3DE7-F3FE8B47EE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95556A-E226-3BA8-A2AB-04F7B3CC1C9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1F434F-5CC4-EBC1-3E2F-89D1E0CE008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C301744-CCDF-0203-D584-22C5842BAC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1222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A14EA-0AB6-CAAC-3B92-69B9A55B01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203CDD-F316-0E5F-5788-38DBA94C81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F45DEA-B472-9247-3146-067B840BB23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3D104F9-FAA2-ED0F-E38F-4BB5814E69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0320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7C1DF-1667-C45A-6841-517988A9E0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6A534C-7A9E-F833-A0C3-2FEC07D8922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7854729-F4E7-FD77-7675-A8C3B92C762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F4B4401-4969-7E34-74DD-4BE31057C5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5279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CF5B9-A542-8908-2DEA-DC55EFB4B2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6192D2-39F1-485C-C786-29F251C2D7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85E4B92-BF36-6A04-D36D-017A91E1010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BBF565B-720E-E153-C2F1-AFF18C5FB5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7103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72AE0-C382-E1B8-39AC-0D0EBC79A3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237A10-6D54-8AE5-B398-98C8CAF8138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B641B5-9C23-EB84-478B-F5CF859B6CE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1C7D9F3-9344-8218-893E-FBAFC66666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0954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75370-5B58-D334-D96A-48C839BC13C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920365-D3F9-2D6D-A0FC-A2A0983A84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A2B329-4B38-234D-4361-9F6B2FE7454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8C46E96-AF08-E35F-FA9D-316E8FD89DF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1922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61421-1456-F4D3-DC4C-DC1C1461CEB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734CC2-8D91-ED7C-3CB3-BD7B1AFF4C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E4DF73-0444-E659-A4BC-F4ADD29CBBA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53E88CD-D403-5CCA-A402-6E6609F47D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47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2FD2B-8DB2-614F-BAF5-59235C666F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99D9E1-C4B2-9F51-AD1E-3C9210956F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53799F-B0F7-7330-C078-21790214B15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15E36AE-25AC-DA18-7D3D-8661BD9DD51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3810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2025/2/4</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2025/2/4</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406797" y="3004198"/>
            <a:ext cx="5032147" cy="923330"/>
          </a:xfrm>
          <a:prstGeom prst="rect">
            <a:avLst/>
          </a:prstGeom>
          <a:noFill/>
        </p:spPr>
        <p:txBody>
          <a:bodyPr wrap="none" rtlCol="0">
            <a:spAutoFit/>
          </a:bodyPr>
          <a:lstStyle/>
          <a:p>
            <a:pPr algn="l" defTabSz="913765">
              <a:defRPr/>
            </a:pPr>
            <a:r>
              <a:rPr lang="zh-CN" altLang="en-US" sz="5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第一周工作小结</a:t>
            </a:r>
            <a:endParaRPr lang="en-US" altLang="zh-CN" sz="5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581189" y="5279089"/>
            <a:ext cx="3028952" cy="799311"/>
            <a:chOff x="4977763" y="4912139"/>
            <a:chExt cx="3028952" cy="799311"/>
          </a:xfrm>
        </p:grpSpPr>
        <p:sp>
          <p:nvSpPr>
            <p:cNvPr id="16" name="文本占位符 56"/>
            <p:cNvSpPr txBox="1"/>
            <p:nvPr/>
          </p:nvSpPr>
          <p:spPr>
            <a:xfrm>
              <a:off x="5530014" y="491213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总结人：纪昊彬</a:t>
              </a: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2025</a:t>
              </a:r>
              <a:r>
                <a:rPr lang="zh-CN" altLang="en-US" dirty="0">
                  <a:solidFill>
                    <a:sysClr val="windowText" lastClr="000000"/>
                  </a:solidFill>
                  <a:latin typeface="Arial" panose="020B0604020202020204"/>
                  <a:ea typeface="微软雅黑" panose="020B0503020204020204" pitchFamily="34" charset="-122"/>
                </a:rPr>
                <a:t>年</a:t>
              </a:r>
              <a:r>
                <a:rPr lang="en-US" altLang="zh-CN" dirty="0">
                  <a:solidFill>
                    <a:sysClr val="windowText" lastClr="000000"/>
                  </a:solidFill>
                  <a:latin typeface="Arial" panose="020B0604020202020204"/>
                  <a:ea typeface="微软雅黑" panose="020B0503020204020204" pitchFamily="34" charset="-122"/>
                </a:rPr>
                <a:t>2</a:t>
              </a:r>
              <a:r>
                <a:rPr lang="zh-CN" altLang="en-US" dirty="0">
                  <a:solidFill>
                    <a:sysClr val="windowText" lastClr="000000"/>
                  </a:solidFill>
                  <a:latin typeface="Arial" panose="020B0604020202020204"/>
                  <a:ea typeface="微软雅黑" panose="020B0503020204020204" pitchFamily="34" charset="-122"/>
                </a:rPr>
                <a:t>月</a:t>
              </a:r>
            </a:p>
          </p:txBody>
        </p:sp>
      </p:grpSp>
    </p:spTree>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ECB04-0945-2A98-BAB2-35A9DF0C356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333F1283-CB9F-3483-D4B8-012C4DB9636F}"/>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AF1DD992-F128-6300-C5E5-F80AE82F5C74}"/>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B00454EE-178A-98F2-6823-1B91311A7A2D}"/>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71813463-8458-4BF9-2A99-BE62FB043AB5}"/>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D294B803-83E2-0B89-C091-0EA6C6E352CB}"/>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072F3DF5-7DED-5A1E-CEBD-F40023CC3A89}"/>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17DF21EA-C9AE-28AA-5535-C53DE9760892}"/>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7808F63E-D8C0-9383-328A-E03AEF63E3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426DDBA2-7213-F3F7-3DC1-0B0C3B49D5CC}"/>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40667BBB-CC9C-8556-528D-FB899D9A6844}"/>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55832991-EC10-9870-E4E8-5BA5A939639D}"/>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596829D5-670D-1A82-8097-A7B5D6A72123}"/>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2.6《</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4" name="文本框 3">
            <a:extLst>
              <a:ext uri="{FF2B5EF4-FFF2-40B4-BE49-F238E27FC236}">
                <a16:creationId xmlns:a16="http://schemas.microsoft.com/office/drawing/2014/main" id="{1EDB46B6-B7EF-92B8-FB86-BCBFB23E0E99}"/>
              </a:ext>
            </a:extLst>
          </p:cNvPr>
          <p:cNvSpPr txBox="1"/>
          <p:nvPr/>
        </p:nvSpPr>
        <p:spPr>
          <a:xfrm>
            <a:off x="1002343" y="962849"/>
            <a:ext cx="9702374" cy="1292662"/>
          </a:xfrm>
          <a:prstGeom prst="rect">
            <a:avLst/>
          </a:prstGeom>
          <a:noFill/>
        </p:spPr>
        <p:txBody>
          <a:bodyPr wrap="square" rtlCol="0">
            <a:spAutoFit/>
          </a:bodyPr>
          <a:lstStyle/>
          <a:p>
            <a:r>
              <a:rPr lang="zh-CN" altLang="en-US" sz="2400" b="1" u="sng" dirty="0">
                <a:solidFill>
                  <a:srgbClr val="000000"/>
                </a:solidFill>
                <a:effectLst/>
                <a:latin typeface="SimSun" panose="02010600030101010101" pitchFamily="2" charset="-122"/>
                <a:ea typeface="SimSun" panose="02010600030101010101" pitchFamily="2" charset="-122"/>
              </a:rPr>
              <a:t>图像增强</a:t>
            </a:r>
            <a:r>
              <a:rPr lang="zh-CN" altLang="en-US" sz="1800" b="0" dirty="0">
                <a:solidFill>
                  <a:srgbClr val="000000"/>
                </a:solidFill>
                <a:effectLst/>
                <a:latin typeface="SimSun" panose="02010600030101010101" pitchFamily="2" charset="-122"/>
                <a:ea typeface="SimSun" panose="02010600030101010101" pitchFamily="2" charset="-122"/>
              </a:rPr>
              <a:t>是以突出图像中的有意义信息，减少以至剔除冗余信息为目的，利用相关的方法获取对具体应用有价值的图像，或是对人的视觉响应、机器处理更容易接受的图像的处理技术。图像增强不在于添加更多的数据量，主要在于有意义的特征更容易突显。因图像增强处理时所处空间差异，将其分为</a:t>
            </a:r>
            <a:r>
              <a:rPr lang="zh-CN" altLang="en-US" sz="1800" b="1" dirty="0">
                <a:solidFill>
                  <a:srgbClr val="000000"/>
                </a:solidFill>
                <a:effectLst/>
                <a:latin typeface="SimSun" panose="02010600030101010101" pitchFamily="2" charset="-122"/>
                <a:ea typeface="SimSun" panose="02010600030101010101" pitchFamily="2" charset="-122"/>
              </a:rPr>
              <a:t>空间域法</a:t>
            </a:r>
            <a:r>
              <a:rPr lang="zh-CN" altLang="en-US" sz="1800" b="0" dirty="0">
                <a:solidFill>
                  <a:srgbClr val="000000"/>
                </a:solidFill>
                <a:effectLst/>
                <a:latin typeface="SimSun" panose="02010600030101010101" pitchFamily="2" charset="-122"/>
                <a:ea typeface="SimSun" panose="02010600030101010101" pitchFamily="2" charset="-122"/>
              </a:rPr>
              <a:t>和</a:t>
            </a:r>
            <a:r>
              <a:rPr lang="zh-CN" altLang="en-US" sz="1800" b="1" dirty="0">
                <a:solidFill>
                  <a:srgbClr val="000000"/>
                </a:solidFill>
                <a:effectLst/>
                <a:latin typeface="SimSun" panose="02010600030101010101" pitchFamily="2" charset="-122"/>
                <a:ea typeface="SimSun" panose="02010600030101010101" pitchFamily="2" charset="-122"/>
              </a:rPr>
              <a:t>频率域法</a:t>
            </a:r>
            <a:r>
              <a:rPr lang="zh-CN" altLang="en-US" sz="1800" b="0" dirty="0">
                <a:solidFill>
                  <a:srgbClr val="000000"/>
                </a:solidFill>
                <a:effectLst/>
                <a:latin typeface="SimSun" panose="02010600030101010101" pitchFamily="2" charset="-122"/>
                <a:ea typeface="SimSun" panose="02010600030101010101" pitchFamily="2" charset="-122"/>
              </a:rPr>
              <a:t>两种。</a:t>
            </a:r>
            <a:endParaRPr lang="zh-CN" altLang="en-US" dirty="0"/>
          </a:p>
        </p:txBody>
      </p:sp>
      <p:pic>
        <p:nvPicPr>
          <p:cNvPr id="7" name="图片 6">
            <a:extLst>
              <a:ext uri="{FF2B5EF4-FFF2-40B4-BE49-F238E27FC236}">
                <a16:creationId xmlns:a16="http://schemas.microsoft.com/office/drawing/2014/main" id="{CAC2FC6F-3553-D020-E982-90A2A4BD2451}"/>
              </a:ext>
            </a:extLst>
          </p:cNvPr>
          <p:cNvPicPr>
            <a:picLocks noChangeAspect="1"/>
          </p:cNvPicPr>
          <p:nvPr/>
        </p:nvPicPr>
        <p:blipFill>
          <a:blip r:embed="rId4"/>
          <a:stretch>
            <a:fillRect/>
          </a:stretch>
        </p:blipFill>
        <p:spPr>
          <a:xfrm>
            <a:off x="3046364" y="2286604"/>
            <a:ext cx="5614333" cy="2239334"/>
          </a:xfrm>
          <a:prstGeom prst="rect">
            <a:avLst/>
          </a:prstGeom>
        </p:spPr>
      </p:pic>
      <p:sp>
        <p:nvSpPr>
          <p:cNvPr id="8" name="文本框 7">
            <a:extLst>
              <a:ext uri="{FF2B5EF4-FFF2-40B4-BE49-F238E27FC236}">
                <a16:creationId xmlns:a16="http://schemas.microsoft.com/office/drawing/2014/main" id="{ACCD41DA-41A2-306F-CE4B-5161DB8906B5}"/>
              </a:ext>
            </a:extLst>
          </p:cNvPr>
          <p:cNvSpPr txBox="1"/>
          <p:nvPr/>
        </p:nvSpPr>
        <p:spPr>
          <a:xfrm>
            <a:off x="1002343" y="4544248"/>
            <a:ext cx="9775617" cy="1754326"/>
          </a:xfrm>
          <a:prstGeom prst="rect">
            <a:avLst/>
          </a:prstGeom>
          <a:noFill/>
        </p:spPr>
        <p:txBody>
          <a:bodyPr wrap="square" rtlCol="0">
            <a:spAutoFit/>
          </a:bodyPr>
          <a:lstStyle/>
          <a:p>
            <a:r>
              <a:rPr lang="zh-CN" altLang="en-US" sz="1800" b="0" dirty="0">
                <a:solidFill>
                  <a:srgbClr val="000000"/>
                </a:solidFill>
                <a:effectLst/>
                <a:latin typeface="SimSun" panose="02010600030101010101" pitchFamily="2" charset="-122"/>
                <a:ea typeface="SimSun" panose="02010600030101010101" pitchFamily="2" charset="-122"/>
              </a:rPr>
              <a:t>    式（</a:t>
            </a:r>
            <a:r>
              <a:rPr lang="en-US" altLang="zh-CN" sz="1800" b="0" dirty="0">
                <a:solidFill>
                  <a:srgbClr val="000000"/>
                </a:solidFill>
                <a:effectLst/>
                <a:latin typeface="TimesNewRomanPSMT"/>
              </a:rPr>
              <a:t>2.5</a:t>
            </a:r>
            <a:r>
              <a:rPr lang="zh-CN" altLang="en-US" sz="1800" b="0" dirty="0">
                <a:solidFill>
                  <a:srgbClr val="000000"/>
                </a:solidFill>
                <a:effectLst/>
                <a:latin typeface="SimSun" panose="02010600030101010101" pitchFamily="2" charset="-122"/>
                <a:ea typeface="SimSun" panose="02010600030101010101" pitchFamily="2" charset="-122"/>
              </a:rPr>
              <a:t>）中，</a:t>
            </a:r>
            <a:r>
              <a:rPr lang="en-US" altLang="zh-CN" sz="1800" b="0" dirty="0">
                <a:solidFill>
                  <a:srgbClr val="000000"/>
                </a:solidFill>
                <a:effectLst/>
                <a:latin typeface="TimesNewRomanPS-ItalicMT"/>
              </a:rPr>
              <a:t>f </a:t>
            </a:r>
            <a:r>
              <a:rPr lang="en-US" altLang="zh-CN" sz="1800" b="0" dirty="0">
                <a:solidFill>
                  <a:srgbClr val="000000"/>
                </a:solidFill>
                <a:effectLst/>
                <a:latin typeface="TimesNewRomanPSMT"/>
              </a:rPr>
              <a:t>(</a:t>
            </a:r>
            <a:r>
              <a:rPr lang="en-US" altLang="zh-CN" sz="1800" b="0" dirty="0">
                <a:solidFill>
                  <a:srgbClr val="000000"/>
                </a:solidFill>
                <a:effectLst/>
                <a:latin typeface="TimesNewRomanPS-ItalicMT"/>
              </a:rPr>
              <a:t>x</a:t>
            </a:r>
            <a:r>
              <a:rPr lang="en-US" altLang="zh-CN" sz="1800" b="0" dirty="0">
                <a:solidFill>
                  <a:srgbClr val="000000"/>
                </a:solidFill>
                <a:effectLst/>
                <a:latin typeface="TimesNewRomanPSMT"/>
              </a:rPr>
              <a:t>, </a:t>
            </a:r>
            <a:r>
              <a:rPr lang="en-US" altLang="zh-CN" sz="1800" b="0" dirty="0">
                <a:solidFill>
                  <a:srgbClr val="000000"/>
                </a:solidFill>
                <a:effectLst/>
                <a:latin typeface="TimesNewRomanPS-ItalicMT"/>
              </a:rPr>
              <a:t>y</a:t>
            </a:r>
            <a:r>
              <a:rPr lang="en-US" altLang="zh-CN" sz="1800" b="0" dirty="0">
                <a:solidFill>
                  <a:srgbClr val="000000"/>
                </a:solidFill>
                <a:effectLst/>
                <a:latin typeface="TimesNewRomanPSMT"/>
              </a:rPr>
              <a:t>)</a:t>
            </a:r>
            <a:r>
              <a:rPr lang="zh-CN" altLang="en-US" sz="1800" b="0" dirty="0">
                <a:solidFill>
                  <a:srgbClr val="000000"/>
                </a:solidFill>
                <a:effectLst/>
                <a:latin typeface="SimSun" panose="02010600030101010101" pitchFamily="2" charset="-122"/>
                <a:ea typeface="SimSun" panose="02010600030101010101" pitchFamily="2" charset="-122"/>
              </a:rPr>
              <a:t>为输入图像，</a:t>
            </a:r>
            <a:r>
              <a:rPr lang="en-US" altLang="zh-CN" sz="1800" b="0" dirty="0">
                <a:solidFill>
                  <a:srgbClr val="000000"/>
                </a:solidFill>
                <a:effectLst/>
                <a:latin typeface="TimesNewRomanPS-ItalicMT"/>
              </a:rPr>
              <a:t>h</a:t>
            </a:r>
            <a:r>
              <a:rPr lang="en-US" altLang="zh-CN" sz="1800" b="0" dirty="0">
                <a:solidFill>
                  <a:srgbClr val="000000"/>
                </a:solidFill>
                <a:effectLst/>
                <a:latin typeface="TimesNewRomanPSMT"/>
              </a:rPr>
              <a:t>(</a:t>
            </a:r>
            <a:r>
              <a:rPr lang="en-US" altLang="zh-CN" sz="1800" b="0" dirty="0">
                <a:solidFill>
                  <a:srgbClr val="000000"/>
                </a:solidFill>
                <a:effectLst/>
                <a:latin typeface="TimesNewRomanPS-ItalicMT"/>
              </a:rPr>
              <a:t>x</a:t>
            </a:r>
            <a:r>
              <a:rPr lang="en-US" altLang="zh-CN" sz="1800" b="0" dirty="0">
                <a:solidFill>
                  <a:srgbClr val="000000"/>
                </a:solidFill>
                <a:effectLst/>
                <a:latin typeface="TimesNewRomanPSMT"/>
              </a:rPr>
              <a:t>, </a:t>
            </a:r>
            <a:r>
              <a:rPr lang="en-US" altLang="zh-CN" sz="1800" b="0" dirty="0">
                <a:solidFill>
                  <a:srgbClr val="000000"/>
                </a:solidFill>
                <a:effectLst/>
                <a:latin typeface="TimesNewRomanPS-ItalicMT"/>
              </a:rPr>
              <a:t>y</a:t>
            </a:r>
            <a:r>
              <a:rPr lang="en-US" altLang="zh-CN" sz="1800" b="0" dirty="0">
                <a:solidFill>
                  <a:srgbClr val="000000"/>
                </a:solidFill>
                <a:effectLst/>
                <a:latin typeface="TimesNewRomanPSMT"/>
              </a:rPr>
              <a:t>)</a:t>
            </a:r>
            <a:r>
              <a:rPr lang="zh-CN" altLang="en-US" sz="1800" b="0" dirty="0">
                <a:solidFill>
                  <a:srgbClr val="000000"/>
                </a:solidFill>
                <a:effectLst/>
                <a:latin typeface="SimSun" panose="02010600030101010101" pitchFamily="2" charset="-122"/>
                <a:ea typeface="SimSun" panose="02010600030101010101" pitchFamily="2" charset="-122"/>
              </a:rPr>
              <a:t>为完成图像增强作用的函数，</a:t>
            </a:r>
            <a:r>
              <a:rPr lang="en-US" altLang="zh-CN" sz="1800" b="0" dirty="0">
                <a:solidFill>
                  <a:srgbClr val="000000"/>
                </a:solidFill>
                <a:effectLst/>
                <a:latin typeface="TimesNewRomanPS-ItalicMT"/>
              </a:rPr>
              <a:t>g</a:t>
            </a:r>
            <a:r>
              <a:rPr lang="en-US" altLang="zh-CN" sz="1800" b="0" dirty="0">
                <a:solidFill>
                  <a:srgbClr val="000000"/>
                </a:solidFill>
                <a:effectLst/>
                <a:latin typeface="TimesNewRomanPSMT"/>
              </a:rPr>
              <a:t>(</a:t>
            </a:r>
            <a:r>
              <a:rPr lang="en-US" altLang="zh-CN" sz="1800" b="0" dirty="0">
                <a:solidFill>
                  <a:srgbClr val="000000"/>
                </a:solidFill>
                <a:effectLst/>
                <a:latin typeface="TimesNewRomanPS-ItalicMT"/>
              </a:rPr>
              <a:t>x</a:t>
            </a:r>
            <a:r>
              <a:rPr lang="en-US" altLang="zh-CN" sz="1800" b="0" dirty="0">
                <a:solidFill>
                  <a:srgbClr val="000000"/>
                </a:solidFill>
                <a:effectLst/>
                <a:latin typeface="TimesNewRomanPSMT"/>
              </a:rPr>
              <a:t>, </a:t>
            </a:r>
            <a:r>
              <a:rPr lang="en-US" altLang="zh-CN" sz="1800" b="0" dirty="0">
                <a:solidFill>
                  <a:srgbClr val="000000"/>
                </a:solidFill>
                <a:effectLst/>
                <a:latin typeface="TimesNewRomanPS-ItalicMT"/>
              </a:rPr>
              <a:t>y</a:t>
            </a:r>
            <a:r>
              <a:rPr lang="en-US" altLang="zh-CN" sz="1800" b="0" dirty="0">
                <a:solidFill>
                  <a:srgbClr val="000000"/>
                </a:solidFill>
                <a:effectLst/>
                <a:latin typeface="TimesNewRomanPSMT"/>
              </a:rPr>
              <a:t>) </a:t>
            </a:r>
            <a:r>
              <a:rPr lang="zh-CN" altLang="en-US" sz="1800" b="0" dirty="0">
                <a:solidFill>
                  <a:srgbClr val="000000"/>
                </a:solidFill>
                <a:effectLst/>
                <a:latin typeface="SimSun" panose="02010600030101010101" pitchFamily="2" charset="-122"/>
                <a:ea typeface="SimSun" panose="02010600030101010101" pitchFamily="2" charset="-122"/>
              </a:rPr>
              <a:t>为输出函数。</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zh-CN" altLang="en-US" sz="1800" b="0" dirty="0">
                <a:solidFill>
                  <a:srgbClr val="000000"/>
                </a:solidFill>
                <a:effectLst/>
                <a:latin typeface="SimSun" panose="02010600030101010101" pitchFamily="2" charset="-122"/>
                <a:ea typeface="SimSun" panose="02010600030101010101" pitchFamily="2" charset="-122"/>
              </a:rPr>
              <a:t>因空间域法的操作对象不同，所以图像增强操作可分为</a:t>
            </a:r>
            <a:r>
              <a:rPr lang="zh-CN" altLang="en-US" sz="1800" b="1" dirty="0">
                <a:solidFill>
                  <a:srgbClr val="000000"/>
                </a:solidFill>
                <a:effectLst/>
                <a:latin typeface="SimSun" panose="02010600030101010101" pitchFamily="2" charset="-122"/>
                <a:ea typeface="SimSun" panose="02010600030101010101" pitchFamily="2" charset="-122"/>
              </a:rPr>
              <a:t>点操作</a:t>
            </a:r>
            <a:r>
              <a:rPr lang="zh-CN" altLang="en-US" sz="1800" b="0" dirty="0">
                <a:solidFill>
                  <a:srgbClr val="000000"/>
                </a:solidFill>
                <a:effectLst/>
                <a:latin typeface="SimSun" panose="02010600030101010101" pitchFamily="2" charset="-122"/>
                <a:ea typeface="SimSun" panose="02010600030101010101" pitchFamily="2" charset="-122"/>
              </a:rPr>
              <a:t>和</a:t>
            </a:r>
            <a:r>
              <a:rPr lang="zh-CN" altLang="en-US" sz="1800" b="1" dirty="0">
                <a:solidFill>
                  <a:srgbClr val="000000"/>
                </a:solidFill>
                <a:effectLst/>
                <a:latin typeface="SimSun" panose="02010600030101010101" pitchFamily="2" charset="-122"/>
                <a:ea typeface="SimSun" panose="02010600030101010101" pitchFamily="2" charset="-122"/>
              </a:rPr>
              <a:t>邻域操作</a:t>
            </a:r>
            <a:r>
              <a:rPr lang="zh-CN" altLang="en-US" sz="1800" b="0" dirty="0">
                <a:solidFill>
                  <a:srgbClr val="000000"/>
                </a:solidFill>
                <a:effectLst/>
                <a:latin typeface="SimSun" panose="02010600030101010101" pitchFamily="2" charset="-122"/>
                <a:ea typeface="SimSun" panose="02010600030101010101" pitchFamily="2" charset="-122"/>
              </a:rPr>
              <a:t>两种。</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zh-CN" altLang="en-US" sz="1800" b="0" dirty="0">
                <a:solidFill>
                  <a:srgbClr val="000000"/>
                </a:solidFill>
                <a:effectLst/>
                <a:latin typeface="SimSun" panose="02010600030101010101" pitchFamily="2" charset="-122"/>
                <a:ea typeface="SimSun" panose="02010600030101010101" pitchFamily="2" charset="-122"/>
              </a:rPr>
              <a:t>    前者可以使图像成像均匀，或扩大图像动态范围，提高对比度，包括灰度级校正、灰度变换和直方图修正等方法。后者分为图像平滑和图像锐化两种。图像平滑主要用于除去噪声，但在去噪的同时也会导致边缘模糊，包括均值滤波、中值滤波等方法；图像锐化主要在于图像识别时突出目标的边缘轮廓，包括梯度法、统计差值法等。</a:t>
            </a:r>
            <a:r>
              <a:rPr lang="zh-CN" altLang="en-US" sz="1800" b="0" dirty="0">
                <a:solidFill>
                  <a:srgbClr val="000000"/>
                </a:solidFill>
                <a:effectLst/>
                <a:latin typeface="TimesNewRomanPSMT"/>
              </a:rPr>
              <a:t> </a:t>
            </a:r>
            <a:endParaRPr lang="zh-CN" altLang="en-US" dirty="0"/>
          </a:p>
        </p:txBody>
      </p:sp>
    </p:spTree>
    <p:extLst>
      <p:ext uri="{BB962C8B-B14F-4D97-AF65-F5344CB8AC3E}">
        <p14:creationId xmlns:p14="http://schemas.microsoft.com/office/powerpoint/2010/main" val="3181621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D1F9B-DD51-4363-CC65-B7882D442555}"/>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7FC87A67-9700-FE98-F994-2F2AAE61253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DDC2E445-52A7-7448-F39F-6C758C9C81A9}"/>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EEB9EED2-C42A-F93A-D6FD-15C12BC46792}"/>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4D45BF59-171F-840C-6154-88DE59F2DE8B}"/>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5D1B312B-A089-31A1-24B2-B14C7A0B7C03}"/>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C0505798-1202-B594-CF6C-E24E33ACA145}"/>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F3617073-3143-0A0A-B557-79E3ADE03769}"/>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F6FC2D37-29DD-A556-139D-F71D13DACC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8167501E-9AFF-9D3E-C270-960260CD35C4}"/>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E039BC10-25C6-63B7-435F-1FCC23DF661C}"/>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6227B180-F027-62E3-3DBB-3583C99BEFB9}"/>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B9C7ED17-D775-67E7-D194-D4491215B98D}"/>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2.7《</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8" name="文本框 7">
            <a:extLst>
              <a:ext uri="{FF2B5EF4-FFF2-40B4-BE49-F238E27FC236}">
                <a16:creationId xmlns:a16="http://schemas.microsoft.com/office/drawing/2014/main" id="{5C8C3C0F-648E-148C-6369-B64F1DED6BB8}"/>
              </a:ext>
            </a:extLst>
          </p:cNvPr>
          <p:cNvSpPr txBox="1"/>
          <p:nvPr/>
        </p:nvSpPr>
        <p:spPr>
          <a:xfrm>
            <a:off x="929105" y="4332660"/>
            <a:ext cx="9848856" cy="1477328"/>
          </a:xfrm>
          <a:prstGeom prst="rect">
            <a:avLst/>
          </a:prstGeom>
          <a:noFill/>
        </p:spPr>
        <p:txBody>
          <a:bodyPr wrap="square" rtlCol="0">
            <a:spAutoFit/>
          </a:bodyPr>
          <a:lstStyle/>
          <a:p>
            <a:r>
              <a:rPr lang="en-US" altLang="zh-CN" sz="1800" b="0" dirty="0">
                <a:solidFill>
                  <a:srgbClr val="000000"/>
                </a:solidFill>
                <a:effectLst/>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频率域法先要经过变换</a:t>
            </a:r>
            <a:r>
              <a:rPr lang="en-US" altLang="zh-CN" sz="1800" b="0" i="1" dirty="0">
                <a:solidFill>
                  <a:srgbClr val="000000"/>
                </a:solidFill>
                <a:effectLst/>
                <a:latin typeface="TimesNewRomanPS-ItalicMT"/>
              </a:rPr>
              <a:t>T </a:t>
            </a:r>
            <a:r>
              <a:rPr lang="zh-CN" altLang="en-US" sz="1800" b="0" dirty="0">
                <a:solidFill>
                  <a:srgbClr val="000000"/>
                </a:solidFill>
                <a:effectLst/>
                <a:latin typeface="SimSun" panose="02010600030101010101" pitchFamily="2" charset="-122"/>
                <a:ea typeface="SimSun" panose="02010600030101010101" pitchFamily="2" charset="-122"/>
              </a:rPr>
              <a:t>将数字图像进行处理空间转换，再根据该空间中特有的性质对数字图像进行处理，处理完成后再利用逆变换转换回原空间，最终输出图像。</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en-US" altLang="zh-CN" dirty="0">
                <a:solidFill>
                  <a:srgbClr val="000000"/>
                </a:solidFill>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这个过程主要是进行滤波处理，使得满足要求的滤波通过。不满足要求的滤波被阻隔。</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en-US" altLang="zh-CN" dirty="0">
                <a:solidFill>
                  <a:srgbClr val="000000"/>
                </a:solidFill>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经常使用的滤波包括理想低通滤波器、高斯低通滤波器等频率域平滑滤波器，理想高通滤波器、高斯高通滤波器等频率域锐化滤波器。</a:t>
            </a:r>
            <a:endParaRPr lang="zh-CN" altLang="en-US" dirty="0"/>
          </a:p>
        </p:txBody>
      </p:sp>
      <p:pic>
        <p:nvPicPr>
          <p:cNvPr id="5" name="图片 4">
            <a:extLst>
              <a:ext uri="{FF2B5EF4-FFF2-40B4-BE49-F238E27FC236}">
                <a16:creationId xmlns:a16="http://schemas.microsoft.com/office/drawing/2014/main" id="{7C26DE98-0BFD-BA79-472E-EE891BBC7CAA}"/>
              </a:ext>
            </a:extLst>
          </p:cNvPr>
          <p:cNvPicPr>
            <a:picLocks noChangeAspect="1"/>
          </p:cNvPicPr>
          <p:nvPr/>
        </p:nvPicPr>
        <p:blipFill>
          <a:blip r:embed="rId4"/>
          <a:stretch>
            <a:fillRect/>
          </a:stretch>
        </p:blipFill>
        <p:spPr>
          <a:xfrm>
            <a:off x="1426573" y="1315792"/>
            <a:ext cx="8853917" cy="2489294"/>
          </a:xfrm>
          <a:prstGeom prst="rect">
            <a:avLst/>
          </a:prstGeom>
        </p:spPr>
      </p:pic>
    </p:spTree>
    <p:extLst>
      <p:ext uri="{BB962C8B-B14F-4D97-AF65-F5344CB8AC3E}">
        <p14:creationId xmlns:p14="http://schemas.microsoft.com/office/powerpoint/2010/main" val="1764300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B4985-DE43-9001-52EB-0268E1273528}"/>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BFC93A96-6AFA-4A9E-5D13-05AE5B9B564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9824517B-60D6-788C-65C9-00DC3A4150B9}"/>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489EDBB7-9815-41B1-4229-5C4B1A2030A5}"/>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C03DBAEA-6D2E-2EAF-4387-2C2210282F2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BE01B6D9-4D9D-3B35-4A46-7FBF090747C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2B586440-7E43-86B1-C24D-A677C8F7D56F}"/>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2023936A-250D-9943-A3FB-3C44EA573689}"/>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9A27E5A-8EB3-C31A-B223-3319034AC3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A6C3BA03-4882-D132-196F-A67907316024}"/>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E1C195FF-4763-6967-7C76-896102898AA8}"/>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4A1F5F87-14CE-8BFC-5D16-B6708561D80B}"/>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1F86A0F0-4740-B149-95FB-6620FEFF958B}"/>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2.8《</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4" name="文本框 3">
            <a:extLst>
              <a:ext uri="{FF2B5EF4-FFF2-40B4-BE49-F238E27FC236}">
                <a16:creationId xmlns:a16="http://schemas.microsoft.com/office/drawing/2014/main" id="{A9B50FB1-5DA5-64CD-56D0-77F94F862F8F}"/>
              </a:ext>
            </a:extLst>
          </p:cNvPr>
          <p:cNvSpPr txBox="1"/>
          <p:nvPr/>
        </p:nvSpPr>
        <p:spPr>
          <a:xfrm>
            <a:off x="905447" y="2053354"/>
            <a:ext cx="10381106" cy="2031325"/>
          </a:xfrm>
          <a:prstGeom prst="rect">
            <a:avLst/>
          </a:prstGeom>
          <a:noFill/>
        </p:spPr>
        <p:txBody>
          <a:bodyPr wrap="square" rtlCol="0">
            <a:spAutoFit/>
          </a:bodyPr>
          <a:lstStyle/>
          <a:p>
            <a:r>
              <a:rPr lang="zh-CN" altLang="en-US" b="1" dirty="0"/>
              <a:t>图像去噪</a:t>
            </a:r>
            <a:r>
              <a:rPr lang="zh-CN" altLang="en-US" dirty="0"/>
              <a:t>：</a:t>
            </a:r>
            <a:endParaRPr lang="en-US" altLang="zh-CN" dirty="0"/>
          </a:p>
          <a:p>
            <a:r>
              <a:rPr lang="en-US" altLang="zh-CN" dirty="0">
                <a:solidFill>
                  <a:srgbClr val="000000"/>
                </a:solidFill>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噪声是影响人的感觉器官或是机器视觉对图像理解的主要因素，常见的噪声包括加性噪声、乘性噪声、量化噪声、椒盐噪声。不同的噪声与图像本身的有用信号之间关系也不尽相同，噪声与图像信号之间有的是相关的，有的是无关的，但不管是什么样的关系，噪声的存在不可避免。因此，为了更好地完成图像识别，去噪则是必要的一步操作过程，合理的去噪方法也必将对图像准确识别起到事半功倍的作用。</a:t>
            </a:r>
            <a:r>
              <a:rPr lang="zh-CN" altLang="en-US" sz="1800" b="0" dirty="0">
                <a:solidFill>
                  <a:srgbClr val="000000"/>
                </a:solidFill>
                <a:effectLst/>
                <a:latin typeface="TimesNewRomanPSMT"/>
              </a:rPr>
              <a:t> </a:t>
            </a:r>
            <a:r>
              <a:rPr lang="zh-CN" altLang="en-US" sz="1800" b="0" dirty="0">
                <a:solidFill>
                  <a:srgbClr val="000000"/>
                </a:solidFill>
                <a:effectLst/>
                <a:latin typeface="SimSun" panose="02010600030101010101" pitchFamily="2" charset="-122"/>
                <a:ea typeface="SimSun" panose="02010600030101010101" pitchFamily="2" charset="-122"/>
              </a:rPr>
              <a:t>图像去噪处理就是滤波处理，滤波方法的选取要考虑实际的噪声类别，经去噪处理的图像要保持原图像自身的真实度。一般地，将滤波分为</a:t>
            </a:r>
            <a:r>
              <a:rPr lang="zh-CN" altLang="en-US" sz="1800" b="1" dirty="0">
                <a:solidFill>
                  <a:srgbClr val="000000"/>
                </a:solidFill>
                <a:effectLst/>
                <a:latin typeface="SimSun" panose="02010600030101010101" pitchFamily="2" charset="-122"/>
                <a:ea typeface="SimSun" panose="02010600030101010101" pitchFamily="2" charset="-122"/>
              </a:rPr>
              <a:t>空间域滤波</a:t>
            </a:r>
            <a:r>
              <a:rPr lang="zh-CN" altLang="en-US" sz="1800" b="0" dirty="0">
                <a:solidFill>
                  <a:srgbClr val="000000"/>
                </a:solidFill>
                <a:effectLst/>
                <a:latin typeface="SimSun" panose="02010600030101010101" pitchFamily="2" charset="-122"/>
                <a:ea typeface="SimSun" panose="02010600030101010101" pitchFamily="2" charset="-122"/>
              </a:rPr>
              <a:t>和</a:t>
            </a:r>
            <a:r>
              <a:rPr lang="zh-CN" altLang="en-US" sz="1800" b="1" dirty="0">
                <a:solidFill>
                  <a:srgbClr val="000000"/>
                </a:solidFill>
                <a:effectLst/>
                <a:latin typeface="SimSun" panose="02010600030101010101" pitchFamily="2" charset="-122"/>
                <a:ea typeface="SimSun" panose="02010600030101010101" pitchFamily="2" charset="-122"/>
              </a:rPr>
              <a:t>频率域滤波</a:t>
            </a:r>
            <a:r>
              <a:rPr lang="zh-CN" altLang="en-US" sz="1800" b="0" dirty="0">
                <a:solidFill>
                  <a:srgbClr val="000000"/>
                </a:solidFill>
                <a:effectLst/>
                <a:latin typeface="SimSun" panose="02010600030101010101" pitchFamily="2" charset="-122"/>
                <a:ea typeface="SimSun" panose="02010600030101010101" pitchFamily="2" charset="-122"/>
              </a:rPr>
              <a:t>。</a:t>
            </a:r>
            <a:endParaRPr lang="zh-CN" altLang="en-US" dirty="0"/>
          </a:p>
        </p:txBody>
      </p:sp>
    </p:spTree>
    <p:extLst>
      <p:ext uri="{BB962C8B-B14F-4D97-AF65-F5344CB8AC3E}">
        <p14:creationId xmlns:p14="http://schemas.microsoft.com/office/powerpoint/2010/main" val="1105179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FE9AC-197B-18C8-D892-FDF4C4995863}"/>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0FFACE3F-E4CF-9C5A-8D0F-A0DF953A9A6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B7B7E703-1118-9A0A-825B-194B6DD72757}"/>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75F8951B-E67D-ED34-45F3-86DBFD6FEC50}"/>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FA28C55-3F40-708E-1880-B52F743B71D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CDEB9637-779A-A8CC-862C-96E8359872AC}"/>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27EE5EE6-1310-B0DA-7BE1-A67E6091D48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61C803E7-4EE2-D9C7-8AD3-2C3E33519C38}"/>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1A6D1518-2304-9023-5E94-C707993D3D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38C41372-E862-E926-38BE-A514CBCD5E2D}"/>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F427F6D2-B7B2-92BF-BF2F-B1ED16E7DC8A}"/>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2F4E3672-7A35-394B-AB58-0737C385F8D7}"/>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3A83559A-9B62-7A01-2FCE-2DFAAFB628A0}"/>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2.9《</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pic>
        <p:nvPicPr>
          <p:cNvPr id="2" name="图片 1">
            <a:extLst>
              <a:ext uri="{FF2B5EF4-FFF2-40B4-BE49-F238E27FC236}">
                <a16:creationId xmlns:a16="http://schemas.microsoft.com/office/drawing/2014/main" id="{24060D6D-6284-A388-01E9-DAC6B06CD610}"/>
              </a:ext>
            </a:extLst>
          </p:cNvPr>
          <p:cNvPicPr>
            <a:picLocks noChangeAspect="1"/>
          </p:cNvPicPr>
          <p:nvPr/>
        </p:nvPicPr>
        <p:blipFill>
          <a:blip r:embed="rId4"/>
          <a:stretch>
            <a:fillRect/>
          </a:stretch>
        </p:blipFill>
        <p:spPr>
          <a:xfrm>
            <a:off x="0" y="788544"/>
            <a:ext cx="5910420" cy="4576871"/>
          </a:xfrm>
          <a:prstGeom prst="rect">
            <a:avLst/>
          </a:prstGeom>
        </p:spPr>
      </p:pic>
      <p:pic>
        <p:nvPicPr>
          <p:cNvPr id="6" name="图片 5">
            <a:extLst>
              <a:ext uri="{FF2B5EF4-FFF2-40B4-BE49-F238E27FC236}">
                <a16:creationId xmlns:a16="http://schemas.microsoft.com/office/drawing/2014/main" id="{DC29F679-98AC-BF93-2D3A-460780ABD71F}"/>
              </a:ext>
            </a:extLst>
          </p:cNvPr>
          <p:cNvPicPr>
            <a:picLocks noChangeAspect="1"/>
          </p:cNvPicPr>
          <p:nvPr/>
        </p:nvPicPr>
        <p:blipFill>
          <a:blip r:embed="rId5"/>
          <a:stretch>
            <a:fillRect/>
          </a:stretch>
        </p:blipFill>
        <p:spPr>
          <a:xfrm>
            <a:off x="6022438" y="1604218"/>
            <a:ext cx="6169561" cy="4225846"/>
          </a:xfrm>
          <a:prstGeom prst="rect">
            <a:avLst/>
          </a:prstGeom>
        </p:spPr>
      </p:pic>
      <p:cxnSp>
        <p:nvCxnSpPr>
          <p:cNvPr id="8" name="直接连接符 7">
            <a:extLst>
              <a:ext uri="{FF2B5EF4-FFF2-40B4-BE49-F238E27FC236}">
                <a16:creationId xmlns:a16="http://schemas.microsoft.com/office/drawing/2014/main" id="{41F6407F-13A9-9B93-2093-ADD34C1FEA98}"/>
              </a:ext>
            </a:extLst>
          </p:cNvPr>
          <p:cNvCxnSpPr/>
          <p:nvPr/>
        </p:nvCxnSpPr>
        <p:spPr>
          <a:xfrm>
            <a:off x="5953378" y="788544"/>
            <a:ext cx="0" cy="5541632"/>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859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4E89-3F3D-D606-7AA1-437614372DD9}"/>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8CB25E85-8BF7-7CED-12E5-3113A89891A3}"/>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030A8C5D-AFFA-2724-650B-81CBC0FF89DB}"/>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5B460A34-BD25-7DC4-B572-D778D904BAE4}"/>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D98F581F-AC49-AE70-F55C-BC4CB500655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14DB804E-F34C-A804-DF99-93E5CDB59035}"/>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B0C0207C-BAC3-769E-7435-B0BB8E1E529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4972A51C-531F-DBC5-636D-85F9CD956D0C}"/>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536CA959-5F18-11CC-6C15-B3ADE26AB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FB98E0DC-2C09-731E-E300-5F4987A4AB6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28FC8A24-BB7E-2680-24D9-4518CA747BAB}"/>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E5796F96-1C1A-860E-8B5D-AEAB5CD8AE4B}"/>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B8519013-DFC9-4332-7C2B-29992A9553C6}"/>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2.10《</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4" name="文本框 3">
            <a:extLst>
              <a:ext uri="{FF2B5EF4-FFF2-40B4-BE49-F238E27FC236}">
                <a16:creationId xmlns:a16="http://schemas.microsoft.com/office/drawing/2014/main" id="{DF931212-8EC5-D32A-0F9F-53E5B9186C83}"/>
              </a:ext>
            </a:extLst>
          </p:cNvPr>
          <p:cNvSpPr txBox="1"/>
          <p:nvPr/>
        </p:nvSpPr>
        <p:spPr>
          <a:xfrm>
            <a:off x="726184" y="1626281"/>
            <a:ext cx="10254696" cy="3416320"/>
          </a:xfrm>
          <a:prstGeom prst="rect">
            <a:avLst/>
          </a:prstGeom>
          <a:noFill/>
        </p:spPr>
        <p:txBody>
          <a:bodyPr wrap="square" rtlCol="0">
            <a:spAutoFit/>
          </a:bodyPr>
          <a:lstStyle/>
          <a:p>
            <a:r>
              <a:rPr lang="zh-CN" altLang="en-US" sz="2000" b="1" dirty="0"/>
              <a:t>图像分割：</a:t>
            </a:r>
            <a:endParaRPr lang="en-US" altLang="zh-CN" sz="2000" b="1" dirty="0"/>
          </a:p>
          <a:p>
            <a:r>
              <a:rPr lang="zh-CN" altLang="en-US" sz="1800" b="0" dirty="0">
                <a:solidFill>
                  <a:srgbClr val="000000"/>
                </a:solidFill>
                <a:effectLst/>
                <a:latin typeface="SimSun" panose="02010600030101010101" pitchFamily="2" charset="-122"/>
                <a:ea typeface="SimSun" panose="02010600030101010101" pitchFamily="2" charset="-122"/>
              </a:rPr>
              <a:t>    图像分割是图像处理过程中非常重要的过程，其目的在于按设定区域大小对图像依据需要属性进行划分，从而获取图像识别的</a:t>
            </a:r>
            <a:r>
              <a:rPr lang="zh-CN" altLang="en-US" sz="1800" b="0" dirty="0">
                <a:solidFill>
                  <a:srgbClr val="000000"/>
                </a:solidFill>
                <a:effectLst/>
                <a:latin typeface="TimesNewRomanPSMT"/>
              </a:rPr>
              <a:t>“</a:t>
            </a:r>
            <a:r>
              <a:rPr lang="zh-CN" altLang="en-US" sz="1800" b="0" dirty="0">
                <a:solidFill>
                  <a:srgbClr val="000000"/>
                </a:solidFill>
                <a:effectLst/>
                <a:latin typeface="SimSun" panose="02010600030101010101" pitchFamily="2" charset="-122"/>
                <a:ea typeface="SimSun" panose="02010600030101010101" pitchFamily="2" charset="-122"/>
              </a:rPr>
              <a:t>有趣</a:t>
            </a:r>
            <a:r>
              <a:rPr lang="zh-CN" altLang="en-US" sz="1800" b="0" dirty="0">
                <a:solidFill>
                  <a:srgbClr val="000000"/>
                </a:solidFill>
                <a:effectLst/>
                <a:latin typeface="TimesNewRomanPSMT"/>
              </a:rPr>
              <a:t>”</a:t>
            </a:r>
            <a:r>
              <a:rPr lang="zh-CN" altLang="en-US" sz="1800" b="0" dirty="0">
                <a:solidFill>
                  <a:srgbClr val="000000"/>
                </a:solidFill>
                <a:effectLst/>
                <a:latin typeface="SimSun" panose="02010600030101010101" pitchFamily="2" charset="-122"/>
                <a:ea typeface="SimSun" panose="02010600030101010101" pitchFamily="2" charset="-122"/>
              </a:rPr>
              <a:t>内容。图像分割领域没有通用的分割理论，众多的研究者从不同的实际所需提出了上千种的分割方法，对于这些分割方法，可以从不同的出发点对其归类划分。</a:t>
            </a:r>
            <a:r>
              <a:rPr lang="zh-CN" altLang="en-US" sz="1800" b="0" dirty="0">
                <a:solidFill>
                  <a:srgbClr val="000000"/>
                </a:solidFill>
                <a:effectLst/>
                <a:latin typeface="TimesNewRomanPSMT"/>
              </a:rPr>
              <a:t> </a:t>
            </a:r>
            <a:endParaRPr lang="en-US" altLang="zh-CN" sz="1800" b="0" dirty="0">
              <a:solidFill>
                <a:srgbClr val="000000"/>
              </a:solidFill>
              <a:effectLst/>
              <a:latin typeface="TimesNewRomanPSMT"/>
            </a:endParaRPr>
          </a:p>
          <a:p>
            <a:r>
              <a:rPr lang="en-US" altLang="zh-CN" sz="1800" b="0" dirty="0">
                <a:solidFill>
                  <a:srgbClr val="000000"/>
                </a:solidFill>
                <a:effectLst/>
                <a:latin typeface="TimesNewRomanPSMT"/>
              </a:rPr>
              <a:t>       1</a:t>
            </a:r>
            <a:r>
              <a:rPr lang="zh-CN" altLang="en-US" sz="1800" b="0" dirty="0">
                <a:solidFill>
                  <a:srgbClr val="000000"/>
                </a:solidFill>
                <a:effectLst/>
                <a:latin typeface="SimSun" panose="02010600030101010101" pitchFamily="2" charset="-122"/>
                <a:ea typeface="SimSun" panose="02010600030101010101" pitchFamily="2" charset="-122"/>
              </a:rPr>
              <a:t>．以应用目的为出发点，图像分割被划为粗分割与细分割两种。粗分割不考虑图像细节，而细分割要更多地考虑图像细节，图像分割时要避免在同一区域内出现较多的变化细节。</a:t>
            </a:r>
            <a:r>
              <a:rPr lang="zh-CN" altLang="en-US" sz="1800" b="0" dirty="0">
                <a:solidFill>
                  <a:srgbClr val="000000"/>
                </a:solidFill>
                <a:effectLst/>
                <a:latin typeface="TimesNewRomanPSMT"/>
              </a:rPr>
              <a:t> </a:t>
            </a:r>
            <a:endParaRPr lang="en-US" altLang="zh-CN" sz="1800" b="0" dirty="0">
              <a:solidFill>
                <a:srgbClr val="000000"/>
              </a:solidFill>
              <a:effectLst/>
              <a:latin typeface="TimesNewRomanPSMT"/>
            </a:endParaRPr>
          </a:p>
          <a:p>
            <a:r>
              <a:rPr lang="en-US" altLang="zh-CN" sz="1800" b="0" dirty="0">
                <a:solidFill>
                  <a:srgbClr val="000000"/>
                </a:solidFill>
                <a:effectLst/>
                <a:latin typeface="TimesNewRomanPSMT"/>
              </a:rPr>
              <a:t>       2</a:t>
            </a:r>
            <a:r>
              <a:rPr lang="zh-CN" altLang="en-US" sz="1800" b="0" dirty="0">
                <a:solidFill>
                  <a:srgbClr val="000000"/>
                </a:solidFill>
                <a:effectLst/>
                <a:latin typeface="SimSun" panose="02010600030101010101" pitchFamily="2" charset="-122"/>
                <a:ea typeface="SimSun" panose="02010600030101010101" pitchFamily="2" charset="-122"/>
              </a:rPr>
              <a:t>．以分割方法为出发点，图像分割可以基于直方图、邻域、某些物理性质等考虑。</a:t>
            </a:r>
            <a:r>
              <a:rPr lang="zh-CN" altLang="en-US" sz="1800" b="0" dirty="0">
                <a:solidFill>
                  <a:srgbClr val="000000"/>
                </a:solidFill>
                <a:effectLst/>
                <a:latin typeface="TimesNewRomanPSMT"/>
              </a:rPr>
              <a:t> </a:t>
            </a:r>
            <a:endParaRPr lang="en-US" altLang="zh-CN" sz="1800" b="0" dirty="0">
              <a:solidFill>
                <a:srgbClr val="000000"/>
              </a:solidFill>
              <a:effectLst/>
              <a:latin typeface="TimesNewRomanPSMT"/>
            </a:endParaRPr>
          </a:p>
          <a:p>
            <a:r>
              <a:rPr lang="en-US" altLang="zh-CN" sz="1800" b="0" dirty="0">
                <a:solidFill>
                  <a:srgbClr val="000000"/>
                </a:solidFill>
                <a:effectLst/>
                <a:latin typeface="TimesNewRomanPSMT"/>
              </a:rPr>
              <a:t>       3</a:t>
            </a:r>
            <a:r>
              <a:rPr lang="zh-CN" altLang="en-US" sz="1800" b="0" dirty="0">
                <a:solidFill>
                  <a:srgbClr val="000000"/>
                </a:solidFill>
                <a:effectLst/>
                <a:latin typeface="SimSun" panose="02010600030101010101" pitchFamily="2" charset="-122"/>
                <a:ea typeface="SimSun" panose="02010600030101010101" pitchFamily="2" charset="-122"/>
              </a:rPr>
              <a:t>．以分割对象的属性为出发点，图像分割被划分为灰度图像分割与彩色图像分割两种。</a:t>
            </a:r>
            <a:r>
              <a:rPr lang="zh-CN" altLang="en-US" sz="1800" b="0" dirty="0">
                <a:solidFill>
                  <a:srgbClr val="000000"/>
                </a:solidFill>
                <a:effectLst/>
                <a:latin typeface="TimesNewRomanPSMT"/>
              </a:rPr>
              <a:t> </a:t>
            </a:r>
            <a:endParaRPr lang="en-US" altLang="zh-CN" sz="1800" b="0" dirty="0">
              <a:solidFill>
                <a:srgbClr val="000000"/>
              </a:solidFill>
              <a:effectLst/>
              <a:latin typeface="TimesNewRomanPSMT"/>
            </a:endParaRPr>
          </a:p>
          <a:p>
            <a:r>
              <a:rPr lang="en-US" altLang="zh-CN" sz="1800" b="0" dirty="0">
                <a:solidFill>
                  <a:srgbClr val="000000"/>
                </a:solidFill>
                <a:effectLst/>
                <a:latin typeface="TimesNewRomanPSMT"/>
              </a:rPr>
              <a:t>       4</a:t>
            </a:r>
            <a:r>
              <a:rPr lang="zh-CN" altLang="en-US" sz="1800" b="0" dirty="0">
                <a:solidFill>
                  <a:srgbClr val="000000"/>
                </a:solidFill>
                <a:effectLst/>
                <a:latin typeface="SimSun" panose="02010600030101010101" pitchFamily="2" charset="-122"/>
                <a:ea typeface="SimSun" panose="02010600030101010101" pitchFamily="2" charset="-122"/>
              </a:rPr>
              <a:t>．以分割对象的状态为出发点，图像分割被划分为静态图像分割和动态图像分割两种。</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en-US" altLang="zh-CN" sz="1800" b="0" dirty="0">
                <a:solidFill>
                  <a:srgbClr val="000000"/>
                </a:solidFill>
                <a:effectLst/>
                <a:latin typeface="TimesNewRomanPSMT"/>
              </a:rPr>
              <a:t>       5</a:t>
            </a:r>
            <a:r>
              <a:rPr lang="zh-CN" altLang="en-US" sz="1800" b="0" dirty="0">
                <a:solidFill>
                  <a:srgbClr val="000000"/>
                </a:solidFill>
                <a:effectLst/>
                <a:latin typeface="SimSun" panose="02010600030101010101" pitchFamily="2" charset="-122"/>
                <a:ea typeface="SimSun" panose="02010600030101010101" pitchFamily="2" charset="-122"/>
              </a:rPr>
              <a:t>．以分割对象的应用领域为出发点，图像分割被划分为交通图像分割、医学图像分割、气象图像分割、遥感图像分割、卫星图像分割等。</a:t>
            </a:r>
            <a:r>
              <a:rPr lang="zh-CN" altLang="en-US" sz="1800" b="0" dirty="0">
                <a:solidFill>
                  <a:srgbClr val="000000"/>
                </a:solidFill>
                <a:effectLst/>
                <a:latin typeface="TimesNewRomanPSMT"/>
              </a:rPr>
              <a:t> </a:t>
            </a:r>
            <a:endParaRPr lang="en-US" altLang="zh-CN" dirty="0"/>
          </a:p>
          <a:p>
            <a:endParaRPr lang="zh-CN" altLang="en-US" dirty="0"/>
          </a:p>
        </p:txBody>
      </p:sp>
    </p:spTree>
    <p:extLst>
      <p:ext uri="{BB962C8B-B14F-4D97-AF65-F5344CB8AC3E}">
        <p14:creationId xmlns:p14="http://schemas.microsoft.com/office/powerpoint/2010/main" val="2449250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占位符 1"/>
          <p:cNvSpPr txBox="1"/>
          <p:nvPr/>
        </p:nvSpPr>
        <p:spPr>
          <a:xfrm>
            <a:off x="978672" y="107513"/>
            <a:ext cx="5435600" cy="56228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分析</a:t>
            </a:r>
          </a:p>
        </p:txBody>
      </p:sp>
      <p:sp>
        <p:nvSpPr>
          <p:cNvPr id="61" name="文本框 60"/>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5" name="直接连接符 64"/>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6" name="组合 75"/>
          <p:cNvGrpSpPr/>
          <p:nvPr/>
        </p:nvGrpSpPr>
        <p:grpSpPr>
          <a:xfrm>
            <a:off x="203760" y="159728"/>
            <a:ext cx="725344" cy="619478"/>
            <a:chOff x="178632" y="159728"/>
            <a:chExt cx="725344" cy="619478"/>
          </a:xfrm>
        </p:grpSpPr>
        <p:sp>
          <p:nvSpPr>
            <p:cNvPr id="77" name="椭圆 76"/>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8" name="文本框 77"/>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9" name="椭圆 78"/>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80" name="图片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5" name="文本框 14">
            <a:extLst>
              <a:ext uri="{FF2B5EF4-FFF2-40B4-BE49-F238E27FC236}">
                <a16:creationId xmlns:a16="http://schemas.microsoft.com/office/drawing/2014/main" id="{8ED30E33-B013-DC44-5590-377A8129C612}"/>
              </a:ext>
            </a:extLst>
          </p:cNvPr>
          <p:cNvSpPr txBox="1"/>
          <p:nvPr/>
        </p:nvSpPr>
        <p:spPr>
          <a:xfrm>
            <a:off x="630043" y="1118165"/>
            <a:ext cx="10931913" cy="4524315"/>
          </a:xfrm>
          <a:prstGeom prst="rect">
            <a:avLst/>
          </a:prstGeom>
          <a:noFill/>
        </p:spPr>
        <p:txBody>
          <a:bodyPr wrap="square" rtlCol="0">
            <a:spAutoFit/>
          </a:bodyPr>
          <a:lstStyle/>
          <a:p>
            <a:r>
              <a:rPr lang="zh-CN" altLang="en-US" dirty="0"/>
              <a:t>        图像识别及其在交通领域的应用相当广泛，以上两篇论文从不同角度提出了一些思路：</a:t>
            </a:r>
            <a:endParaRPr lang="en-US" altLang="zh-CN" dirty="0"/>
          </a:p>
          <a:p>
            <a:r>
              <a:rPr lang="zh-CN" altLang="en-US" dirty="0"/>
              <a:t>        第一篇论文主要论述的是图像识别技术在交通拥堵方面的运用，将车前距以及车辆密度作为评判是否拥堵的标准，通过识别车辆边界描述车辆轮廓从而判断上述因素。为了提高评判的准确性，对初步评判为拥堵的图像会结合其相关图像序列，比较同一背景下相邻时间的图像进行拥堵二次核查，从而最终确定其拥堵情况。</a:t>
            </a:r>
            <a:endParaRPr lang="en-US" altLang="zh-CN" dirty="0"/>
          </a:p>
          <a:p>
            <a:r>
              <a:rPr lang="zh-CN" altLang="en-US" dirty="0"/>
              <a:t>        这篇论文设置了一个阈值（车前距和车辆密度）来判断其是否拥堵，同时其并没有给出判断其拥堵状况的具体参考公式。但我认为这样的二元判断方法是不合适的，我们可以引入拥堵系数，给出一个相关公式（其影响因素可能与车前距和车辆密度有关，也可以引入更多因素）用于计算这一拥堵系数。具体的客户端呈现我认为既可以直接显示拥堵系数（和颜色相关），也可以让用户动态调整设置阈值，让拥堵系数相应这一阈值从而优化可靠性。</a:t>
            </a:r>
            <a:endParaRPr lang="en-US" altLang="zh-CN" dirty="0"/>
          </a:p>
          <a:p>
            <a:r>
              <a:rPr lang="zh-CN" altLang="en-US" dirty="0"/>
              <a:t>       我从第二篇论文中主要节选了图像识别预处理部分，通过灰度化、二值化、加强、去噪等一系列手段优化图像，便于后续处理判断。这一部分可能是我们赛题各种实现方法下的必经之路。</a:t>
            </a:r>
            <a:endParaRPr lang="en-US" altLang="zh-CN" dirty="0"/>
          </a:p>
          <a:p>
            <a:r>
              <a:rPr lang="zh-CN" altLang="en-US" dirty="0"/>
              <a:t>文中仅仅给出了大概方法思路，具体如何灰度化、如何二值化等等问题还要根据我们的具体需求，采取合适的算法和处理手段。图像处理后续还包括特征提取，识别分类等模块，最后输出识别结果。这可能是图像识别的流程，具体实现还要我们自己把握。论文后续还探讨了图像识别技术在智能泊车、识别车牌等等方面的应用，虽不是我们目前的直接需求，但后续功能融合与拓展方面很可能需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17" name="组合 16"/>
          <p:cNvGrpSpPr/>
          <p:nvPr/>
        </p:nvGrpSpPr>
        <p:grpSpPr>
          <a:xfrm>
            <a:off x="2803336" y="906554"/>
            <a:ext cx="1133644" cy="1290350"/>
            <a:chOff x="5576876" y="540040"/>
            <a:chExt cx="1133644" cy="1290350"/>
          </a:xfrm>
        </p:grpSpPr>
        <p:sp>
          <p:nvSpPr>
            <p:cNvPr id="18" name="文本框 17"/>
            <p:cNvSpPr txBox="1"/>
            <p:nvPr/>
          </p:nvSpPr>
          <p:spPr>
            <a:xfrm>
              <a:off x="5576876" y="540040"/>
              <a:ext cx="89800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5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19" name="文本框 18"/>
            <p:cNvSpPr txBox="1"/>
            <p:nvPr/>
          </p:nvSpPr>
          <p:spPr>
            <a:xfrm>
              <a:off x="5576876" y="977361"/>
              <a:ext cx="108234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摘要</a:t>
              </a:r>
            </a:p>
          </p:txBody>
        </p:sp>
        <p:sp>
          <p:nvSpPr>
            <p:cNvPr id="20" name="文本框 19"/>
            <p:cNvSpPr txBox="1"/>
            <p:nvPr/>
          </p:nvSpPr>
          <p:spPr>
            <a:xfrm>
              <a:off x="5576876" y="1461058"/>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00" normalizeH="0" baseline="0" noProof="0" dirty="0">
                  <a:ln>
                    <a:noFill/>
                  </a:ln>
                  <a:solidFill>
                    <a:prstClr val="white">
                      <a:lumMod val="75000"/>
                    </a:prstClr>
                  </a:solidFill>
                  <a:effectLst/>
                  <a:uLnTx/>
                  <a:uFillTx/>
                  <a:latin typeface="Arial" panose="020B0604020202020204"/>
                  <a:ea typeface="微软雅黑" panose="020B0503020204020204" pitchFamily="34" charset="-122"/>
                  <a:cs typeface="+mn-cs"/>
                </a:rPr>
                <a:t>Abstract</a:t>
              </a:r>
              <a:endParaRPr kumimoji="0" lang="zh-CN" altLang="en-US" b="0" i="0" u="none" strike="noStrike" kern="1200" cap="none" spc="100" normalizeH="0" baseline="0" noProof="0" dirty="0">
                <a:ln>
                  <a:noFill/>
                </a:ln>
                <a:solidFill>
                  <a:prstClr val="white">
                    <a:lumMod val="75000"/>
                  </a:prstClr>
                </a:solidFill>
                <a:effectLst/>
                <a:uLnTx/>
                <a:uFillTx/>
                <a:latin typeface="Arial" panose="020B0604020202020204"/>
                <a:ea typeface="微软雅黑" panose="020B0503020204020204" pitchFamily="34" charset="-122"/>
                <a:cs typeface="+mn-cs"/>
              </a:endParaRPr>
            </a:p>
          </p:txBody>
        </p:sp>
      </p:grpSp>
      <p:grpSp>
        <p:nvGrpSpPr>
          <p:cNvPr id="21" name="组合 20"/>
          <p:cNvGrpSpPr/>
          <p:nvPr/>
        </p:nvGrpSpPr>
        <p:grpSpPr>
          <a:xfrm>
            <a:off x="6546203" y="904057"/>
            <a:ext cx="1980029" cy="1290350"/>
            <a:chOff x="8704421" y="540040"/>
            <a:chExt cx="1980029" cy="1290350"/>
          </a:xfrm>
        </p:grpSpPr>
        <p:sp>
          <p:nvSpPr>
            <p:cNvPr id="22" name="文本框 21"/>
            <p:cNvSpPr txBox="1"/>
            <p:nvPr/>
          </p:nvSpPr>
          <p:spPr>
            <a:xfrm>
              <a:off x="8704421" y="540040"/>
              <a:ext cx="981359" cy="923330"/>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5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23" name="文本框 22"/>
            <p:cNvSpPr txBox="1"/>
            <p:nvPr/>
          </p:nvSpPr>
          <p:spPr>
            <a:xfrm>
              <a:off x="8704421" y="977361"/>
              <a:ext cx="198002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spc="300" dirty="0">
                  <a:solidFill>
                    <a:srgbClr val="44546A">
                      <a:lumMod val="50000"/>
                    </a:srgbClr>
                  </a:solidFill>
                  <a:latin typeface="Arial" panose="020B0604020202020204"/>
                  <a:ea typeface="微软雅黑" panose="020B0503020204020204" pitchFamily="34" charset="-122"/>
                </a:rPr>
                <a:t>论文学习</a:t>
              </a:r>
              <a:endParaRPr kumimoji="0" lang="zh-CN" altLang="en-US" sz="32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sp>
          <p:nvSpPr>
            <p:cNvPr id="24" name="文本框 23"/>
            <p:cNvSpPr txBox="1"/>
            <p:nvPr/>
          </p:nvSpPr>
          <p:spPr>
            <a:xfrm>
              <a:off x="8704421" y="1461058"/>
              <a:ext cx="1941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00" normalizeH="0" baseline="0" noProof="0" dirty="0">
                  <a:ln>
                    <a:noFill/>
                  </a:ln>
                  <a:solidFill>
                    <a:prstClr val="white">
                      <a:lumMod val="75000"/>
                    </a:prstClr>
                  </a:solidFill>
                  <a:effectLst/>
                  <a:uLnTx/>
                  <a:uFillTx/>
                  <a:latin typeface="Arial" panose="020B0604020202020204"/>
                  <a:ea typeface="微软雅黑" panose="020B0503020204020204" pitchFamily="34" charset="-122"/>
                  <a:cs typeface="+mn-cs"/>
                </a:rPr>
                <a:t>Thesis learning</a:t>
              </a:r>
              <a:endParaRPr kumimoji="0" lang="zh-CN" altLang="en-US" b="0" i="0" u="none" strike="noStrike" kern="1200" cap="none" spc="100" normalizeH="0" baseline="0" noProof="0" dirty="0">
                <a:ln>
                  <a:noFill/>
                </a:ln>
                <a:solidFill>
                  <a:prstClr val="white">
                    <a:lumMod val="75000"/>
                  </a:prstClr>
                </a:solidFill>
                <a:effectLst/>
                <a:uLnTx/>
                <a:uFillTx/>
                <a:latin typeface="Arial" panose="020B0604020202020204"/>
                <a:ea typeface="微软雅黑" panose="020B0503020204020204" pitchFamily="34" charset="-122"/>
                <a:cs typeface="+mn-cs"/>
              </a:endParaRPr>
            </a:p>
          </p:txBody>
        </p:sp>
      </p:grpSp>
      <p:grpSp>
        <p:nvGrpSpPr>
          <p:cNvPr id="25" name="组合 24"/>
          <p:cNvGrpSpPr/>
          <p:nvPr/>
        </p:nvGrpSpPr>
        <p:grpSpPr>
          <a:xfrm>
            <a:off x="2803336" y="2647910"/>
            <a:ext cx="1146468" cy="1259808"/>
            <a:chOff x="5576876" y="2230747"/>
            <a:chExt cx="1146468" cy="1259808"/>
          </a:xfrm>
        </p:grpSpPr>
        <p:sp>
          <p:nvSpPr>
            <p:cNvPr id="26" name="文本框 25"/>
            <p:cNvSpPr txBox="1"/>
            <p:nvPr/>
          </p:nvSpPr>
          <p:spPr>
            <a:xfrm>
              <a:off x="5576876" y="2230747"/>
              <a:ext cx="1000595" cy="923330"/>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5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27" name="文本框 26"/>
            <p:cNvSpPr txBox="1"/>
            <p:nvPr/>
          </p:nvSpPr>
          <p:spPr>
            <a:xfrm>
              <a:off x="5576876" y="2637526"/>
              <a:ext cx="108234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分析</a:t>
              </a:r>
            </a:p>
          </p:txBody>
        </p:sp>
        <p:sp>
          <p:nvSpPr>
            <p:cNvPr id="28" name="文本框 27"/>
            <p:cNvSpPr txBox="1"/>
            <p:nvPr/>
          </p:nvSpPr>
          <p:spPr>
            <a:xfrm>
              <a:off x="5576876" y="3121223"/>
              <a:ext cx="114646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pc="100" dirty="0">
                  <a:solidFill>
                    <a:prstClr val="white">
                      <a:lumMod val="75000"/>
                    </a:prstClr>
                  </a:solidFill>
                  <a:latin typeface="Arial" panose="020B0604020202020204"/>
                  <a:ea typeface="微软雅黑" panose="020B0503020204020204" pitchFamily="34" charset="-122"/>
                </a:rPr>
                <a:t>A</a:t>
              </a:r>
              <a:r>
                <a:rPr kumimoji="0" lang="en-US" altLang="zh-CN" b="0" i="0" u="none" strike="noStrike" kern="1200" cap="none" spc="100" normalizeH="0" baseline="0" noProof="0" dirty="0" err="1">
                  <a:ln>
                    <a:noFill/>
                  </a:ln>
                  <a:solidFill>
                    <a:prstClr val="white">
                      <a:lumMod val="75000"/>
                    </a:prstClr>
                  </a:solidFill>
                  <a:effectLst/>
                  <a:uLnTx/>
                  <a:uFillTx/>
                  <a:latin typeface="Arial" panose="020B0604020202020204"/>
                  <a:ea typeface="微软雅黑" panose="020B0503020204020204" pitchFamily="34" charset="-122"/>
                  <a:cs typeface="+mn-cs"/>
                </a:rPr>
                <a:t>nalysis</a:t>
              </a:r>
              <a:endParaRPr kumimoji="0" lang="zh-CN" altLang="en-US" b="0" i="0" u="none" strike="noStrike" kern="1200" cap="none" spc="100" normalizeH="0" baseline="0" noProof="0" dirty="0">
                <a:ln>
                  <a:noFill/>
                </a:ln>
                <a:solidFill>
                  <a:prstClr val="white">
                    <a:lumMod val="75000"/>
                  </a:prstClr>
                </a:solidFill>
                <a:effectLst/>
                <a:uLnTx/>
                <a:uFillTx/>
                <a:latin typeface="Arial" panose="020B0604020202020204"/>
                <a:ea typeface="微软雅黑" panose="020B0503020204020204" pitchFamily="34" charset="-122"/>
                <a:cs typeface="+mn-cs"/>
              </a:endParaRPr>
            </a:p>
          </p:txBody>
        </p:sp>
      </p:grpSp>
      <p:grpSp>
        <p:nvGrpSpPr>
          <p:cNvPr id="2" name="组合 1"/>
          <p:cNvGrpSpPr/>
          <p:nvPr/>
        </p:nvGrpSpPr>
        <p:grpSpPr>
          <a:xfrm>
            <a:off x="457933" y="870126"/>
            <a:ext cx="1601400" cy="5445722"/>
            <a:chOff x="457933" y="870126"/>
            <a:chExt cx="1601400" cy="5445722"/>
          </a:xfrm>
        </p:grpSpPr>
        <p:sp>
          <p:nvSpPr>
            <p:cNvPr id="37" name="文本框 36"/>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38" name="文本框 37"/>
            <p:cNvSpPr txBox="1"/>
            <p:nvPr/>
          </p:nvSpPr>
          <p:spPr>
            <a:xfrm>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grpSp>
        <p:nvGrpSpPr>
          <p:cNvPr id="39" name="组合 38"/>
          <p:cNvGrpSpPr/>
          <p:nvPr/>
        </p:nvGrpSpPr>
        <p:grpSpPr>
          <a:xfrm>
            <a:off x="10718598" y="6315848"/>
            <a:ext cx="1052654" cy="108000"/>
            <a:chOff x="10467218" y="6126091"/>
            <a:chExt cx="1052654" cy="108000"/>
          </a:xfrm>
          <a:gradFill>
            <a:gsLst>
              <a:gs pos="0">
                <a:srgbClr val="1C6299"/>
              </a:gs>
              <a:gs pos="100000">
                <a:srgbClr val="5C307D">
                  <a:alpha val="40000"/>
                </a:srgbClr>
              </a:gs>
            </a:gsLst>
            <a:lin ang="0" scaled="0"/>
          </a:gradFill>
        </p:grpSpPr>
        <p:sp>
          <p:nvSpPr>
            <p:cNvPr id="40" name="椭圆 39"/>
            <p:cNvSpPr/>
            <p:nvPr/>
          </p:nvSpPr>
          <p:spPr>
            <a:xfrm>
              <a:off x="1046721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1" name="椭圆 40"/>
            <p:cNvSpPr/>
            <p:nvPr/>
          </p:nvSpPr>
          <p:spPr>
            <a:xfrm>
              <a:off x="10703381"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2" name="椭圆 41"/>
            <p:cNvSpPr/>
            <p:nvPr/>
          </p:nvSpPr>
          <p:spPr>
            <a:xfrm>
              <a:off x="10939545"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3" name="椭圆 42"/>
            <p:cNvSpPr/>
            <p:nvPr/>
          </p:nvSpPr>
          <p:spPr>
            <a:xfrm>
              <a:off x="1117570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4" name="椭圆 43"/>
            <p:cNvSpPr/>
            <p:nvPr/>
          </p:nvSpPr>
          <p:spPr>
            <a:xfrm>
              <a:off x="11411872"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4704" y="4085378"/>
            <a:ext cx="3058063" cy="2038708"/>
          </a:xfrm>
          <a:prstGeom prst="rect">
            <a:avLst/>
          </a:prstGeom>
          <a:ln>
            <a:noFill/>
          </a:ln>
          <a:effectLst>
            <a:softEdge rad="11250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1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3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0A33-68ED-2ECC-5009-D7DE296B6773}"/>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C3D5697F-BEA2-9FE1-698E-C1CB15141A3C}"/>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7E42EB91-B3BE-8E40-7A11-A2343C1E8E4E}"/>
              </a:ext>
            </a:extLst>
          </p:cNvPr>
          <p:cNvSpPr txBox="1"/>
          <p:nvPr/>
        </p:nvSpPr>
        <p:spPr>
          <a:xfrm>
            <a:off x="1056438" y="159728"/>
            <a:ext cx="5435600" cy="46800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摘要  </a:t>
            </a:r>
            <a:r>
              <a:rPr lang="en-US" altLang="zh-CN" sz="2600" b="1" dirty="0">
                <a:solidFill>
                  <a:sysClr val="windowText" lastClr="000000"/>
                </a:solidFill>
                <a:latin typeface="Arial" panose="020B0604020202020204"/>
                <a:ea typeface="微软雅黑" panose="020B0503020204020204" pitchFamily="34" charset="-122"/>
              </a:rPr>
              <a:t>Abstract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a:extLst>
              <a:ext uri="{FF2B5EF4-FFF2-40B4-BE49-F238E27FC236}">
                <a16:creationId xmlns:a16="http://schemas.microsoft.com/office/drawing/2014/main" id="{57C0FCD0-9FFF-470F-EDFD-2A0422DBB116}"/>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D899E49C-693E-344F-6BD3-94460045C3DD}"/>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64B37270-EE8C-7B9B-B035-1E5DFE2C0818}"/>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3A173871-59F4-1D9D-6040-509F4C0D17BC}"/>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C253A475-E4C8-47BC-C2E9-B9545574DC6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3BD20960-4043-B489-4BF1-DD88ECF3FF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1498FB04-10BD-C76E-1A7C-CE929D57A6E0}"/>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B9E8E890-8195-BD35-2939-19D3891A741F}"/>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1E9990B6-93B8-3BD7-3CFA-F5A9EAFEC456}"/>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895E2960-F2D8-4092-B284-E5BC950FC2A7}"/>
              </a:ext>
            </a:extLst>
          </p:cNvPr>
          <p:cNvSpPr txBox="1"/>
          <p:nvPr/>
        </p:nvSpPr>
        <p:spPr>
          <a:xfrm>
            <a:off x="1325982" y="1859648"/>
            <a:ext cx="9602213" cy="2785506"/>
          </a:xfrm>
          <a:prstGeom prst="rect">
            <a:avLst/>
          </a:prstGeom>
          <a:noFill/>
        </p:spPr>
        <p:txBody>
          <a:bodyPr wrap="square" rtlCol="0">
            <a:spAutoFit/>
          </a:bodyPr>
          <a:lstStyle/>
          <a:p>
            <a:pPr>
              <a:lnSpc>
                <a:spcPct val="200000"/>
              </a:lnSpc>
            </a:pPr>
            <a:r>
              <a:rPr lang="zh-CN" altLang="en-US" dirty="0"/>
              <a:t>       本周分别学习了</a:t>
            </a:r>
            <a:r>
              <a:rPr lang="en-US" altLang="zh-CN" dirty="0"/>
              <a:t>《</a:t>
            </a:r>
            <a:r>
              <a:rPr lang="zh-CN" altLang="en-US" dirty="0"/>
              <a:t>基于图像识别技术的区域交通拥堵状态判别研究</a:t>
            </a:r>
            <a:r>
              <a:rPr lang="en-US" altLang="zh-CN" dirty="0"/>
              <a:t>》</a:t>
            </a:r>
            <a:r>
              <a:rPr lang="zh-CN" altLang="en-US" dirty="0"/>
              <a:t>和</a:t>
            </a:r>
            <a:r>
              <a:rPr lang="en-US" altLang="zh-CN" dirty="0"/>
              <a:t>《</a:t>
            </a:r>
            <a:r>
              <a:rPr lang="zh-CN" altLang="en-US" dirty="0"/>
              <a:t>基于图像识别理论的智能交通系统关键技术研究</a:t>
            </a:r>
            <a:r>
              <a:rPr lang="en-US" altLang="zh-CN" dirty="0"/>
              <a:t>》</a:t>
            </a:r>
            <a:r>
              <a:rPr lang="zh-CN" altLang="en-US" dirty="0"/>
              <a:t>两篇论文。其中第一篇论文主要介绍了图像识别在交通拥堵判别中的应用，认为车前距和车辆密度在通常情况下反映了拥堵状况，第二篇论文介绍了图像识别的一般流程和预处理方法。我将个人理解或是觉得相对重要的部分摘取在该小结中，最后汇总、提出对这两篇论文的看法。</a:t>
            </a:r>
          </a:p>
        </p:txBody>
      </p:sp>
    </p:spTree>
    <p:extLst>
      <p:ext uri="{BB962C8B-B14F-4D97-AF65-F5344CB8AC3E}">
        <p14:creationId xmlns:p14="http://schemas.microsoft.com/office/powerpoint/2010/main" val="2189895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EB4E8-AB58-FB14-D37A-0A658A8455CB}"/>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DA2C437A-B2CF-0DA3-BD7E-076CB410C45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7CF28C28-D798-A4E0-D500-B138304BB844}"/>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1.1《</a:t>
            </a:r>
            <a:r>
              <a:rPr lang="zh-CN" altLang="en-US" sz="2600" b="1" dirty="0">
                <a:solidFill>
                  <a:sysClr val="windowText" lastClr="000000"/>
                </a:solidFill>
                <a:latin typeface="Arial" panose="020B0604020202020204"/>
                <a:ea typeface="微软雅黑" panose="020B0503020204020204" pitchFamily="34" charset="-122"/>
              </a:rPr>
              <a:t>基于图像识别技术的区域交通拥堵状态判别研究</a:t>
            </a:r>
            <a:r>
              <a:rPr lang="en-US" altLang="zh-CN" sz="2600" b="1" dirty="0">
                <a:solidFill>
                  <a:sysClr val="windowText" lastClr="000000"/>
                </a:solidFill>
                <a:latin typeface="Arial" panose="020B0604020202020204"/>
                <a:ea typeface="微软雅黑" panose="020B0503020204020204" pitchFamily="34" charset="-122"/>
              </a:rPr>
              <a:t>》</a:t>
            </a: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C26E2B65-1136-61FB-AF71-C5FD9F8CA77F}"/>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26D0F96E-7048-BC81-EDC5-4445E45094D1}"/>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59BEB922-7A37-7B32-1DD4-452382D33D63}"/>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C73EABFB-7EB7-B890-2D21-3F61D21B9145}"/>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5C184D57-66A0-E5E6-2D38-37E43FD0B288}"/>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F7EAC70F-71EB-0988-92DD-3C07A1D30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ED30CC4D-13ED-8774-DA96-70862F1CB807}"/>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DE43435A-E3FE-F42A-BB3D-2D1D5D26CC5A}"/>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5BB305B5-CB1C-F4B8-373B-46A8A99EC02C}"/>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B81CF26B-B6D8-D53C-6D79-772C28136F94}"/>
              </a:ext>
            </a:extLst>
          </p:cNvPr>
          <p:cNvSpPr txBox="1"/>
          <p:nvPr/>
        </p:nvSpPr>
        <p:spPr>
          <a:xfrm>
            <a:off x="871634" y="1076173"/>
            <a:ext cx="10448732" cy="4801314"/>
          </a:xfrm>
          <a:prstGeom prst="rect">
            <a:avLst/>
          </a:prstGeom>
          <a:noFill/>
        </p:spPr>
        <p:txBody>
          <a:bodyPr wrap="square" rtlCol="0">
            <a:spAutoFit/>
          </a:bodyPr>
          <a:lstStyle/>
          <a:p>
            <a:r>
              <a:rPr lang="en-US" altLang="zh-CN" dirty="0"/>
              <a:t>       </a:t>
            </a:r>
            <a:r>
              <a:rPr lang="zh-CN" altLang="en-US" dirty="0"/>
              <a:t>文中介绍了图像识别技术在检测道路交通拥堵程度方面的应用。</a:t>
            </a:r>
            <a:endParaRPr lang="en-US" altLang="zh-CN" dirty="0"/>
          </a:p>
          <a:p>
            <a:endParaRPr lang="en-US" altLang="zh-CN" dirty="0"/>
          </a:p>
          <a:p>
            <a:r>
              <a:rPr lang="en-US" altLang="zh-CN" dirty="0"/>
              <a:t>       </a:t>
            </a:r>
            <a:r>
              <a:rPr lang="zh-CN" altLang="en-US" b="1" dirty="0"/>
              <a:t>思路：</a:t>
            </a:r>
            <a:r>
              <a:rPr lang="zh-CN" altLang="en-US" dirty="0"/>
              <a:t>当交通参与人视觉中的车辆行驶速度缓慢，众多车辆在某一区域内以相对缓慢的速度行驶或者保持静止态，可以认为交通处于拥堵或严重拥堵状态。</a:t>
            </a:r>
            <a:endParaRPr lang="en-US" altLang="zh-CN" dirty="0"/>
          </a:p>
          <a:p>
            <a:r>
              <a:rPr lang="zh-CN" altLang="en-US" dirty="0"/>
              <a:t>       作者认为，交通拥堵图像的参考因子是车前距或车辆密度，可靠的图像采集识别方法是识别车辆边界。对运动物体的定位和识别可采用差分法和自适应运动检测法。其中差分法将同一背景下的前后图像进行比对，从而发现运动物体的信息。</a:t>
            </a:r>
            <a:br>
              <a:rPr lang="en-US" altLang="zh-CN" dirty="0"/>
            </a:br>
            <a:r>
              <a:rPr lang="en-US" altLang="zh-CN" dirty="0"/>
              <a:t>       </a:t>
            </a:r>
            <a:r>
              <a:rPr lang="zh-CN" altLang="en-US" dirty="0"/>
              <a:t>论文介绍了边缘检测算法在连接车辆边缘像素点进而描述车辆轮廓中的应用，设置了密度阈值和车前距阈值，以此阈值为界区分是否拥堵。作者认为高车辆密度与低车前距往往意味着拥堵的发生，但在部分高速路上也存在例外情况，故作者主张使用图像序列进行辅助识别。即当认为发生了交通拥堵时，考虑图像帧次序列的相关性，使用同一背景下相邻时间的图像帧进行拥堵核查。</a:t>
            </a:r>
            <a:endParaRPr lang="en-US" altLang="zh-CN" dirty="0"/>
          </a:p>
          <a:p>
            <a:endParaRPr lang="en-US" altLang="zh-CN" dirty="0"/>
          </a:p>
          <a:p>
            <a:r>
              <a:rPr lang="en-US" altLang="zh-CN" dirty="0"/>
              <a:t>       </a:t>
            </a:r>
            <a:r>
              <a:rPr lang="zh-CN" altLang="en-US" b="1" dirty="0"/>
              <a:t>个人观点：</a:t>
            </a:r>
            <a:r>
              <a:rPr lang="zh-CN" altLang="en-US" dirty="0"/>
              <a:t>这篇论文相当笼统地介绍了图像识别技术在交通拥堵方面的应用，在方法上提供一定的思路，但缺乏技术细节。</a:t>
            </a:r>
            <a:endParaRPr lang="en-US" altLang="zh-CN" dirty="0"/>
          </a:p>
          <a:p>
            <a:endParaRPr lang="en-US" altLang="zh-CN" dirty="0"/>
          </a:p>
          <a:p>
            <a:r>
              <a:rPr lang="en-US" altLang="zh-CN" dirty="0"/>
              <a:t>       </a:t>
            </a:r>
            <a:r>
              <a:rPr lang="zh-CN" altLang="en-US" b="1" dirty="0"/>
              <a:t>思考：</a:t>
            </a:r>
            <a:r>
              <a:rPr lang="zh-CN" altLang="en-US" dirty="0"/>
              <a:t>用阈值判断交通拥堵是否合适？个人感觉引入拥堵系数可以更加准确地描述拥堵情况。这一拥堵系数既可以响应使用者动态设置的阈值，也可分层直接反映拥堵情况。</a:t>
            </a:r>
          </a:p>
        </p:txBody>
      </p:sp>
    </p:spTree>
    <p:extLst>
      <p:ext uri="{BB962C8B-B14F-4D97-AF65-F5344CB8AC3E}">
        <p14:creationId xmlns:p14="http://schemas.microsoft.com/office/powerpoint/2010/main" val="4018198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25A1-4277-F52F-DDA4-40813A6BA14E}"/>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8F36435A-8F73-9CBF-1812-C557FB7A432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A4475F4E-76E9-D34A-FB1C-8F83F536AC91}"/>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73796A1C-0977-93EF-36AD-A21F0EE10BD7}"/>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E9D41745-EFCC-BD1F-CF6E-2162A3B0A8E1}"/>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A6D2C038-9A71-D2C1-D0FF-807A3C434977}"/>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6A38BE8D-9100-D749-AA4A-95453A6EFD1C}"/>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046805B2-13AE-6A39-1554-3E59BA8B1337}"/>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3EC2BAF5-9000-02D0-111C-B5E160521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86606D1A-E73B-4F16-EB26-AD00237561B4}"/>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DFC83735-8BD2-1CC2-5E92-7185A557CA23}"/>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0E586FB0-9C40-6FFC-D107-15B62E7E5FBC}"/>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4AC88BB-DED7-9402-6AEB-8351B6EEA658}"/>
              </a:ext>
            </a:extLst>
          </p:cNvPr>
          <p:cNvSpPr txBox="1"/>
          <p:nvPr/>
        </p:nvSpPr>
        <p:spPr>
          <a:xfrm>
            <a:off x="871634" y="1076173"/>
            <a:ext cx="10448732" cy="1296637"/>
          </a:xfrm>
          <a:prstGeom prst="rect">
            <a:avLst/>
          </a:prstGeom>
          <a:noFill/>
        </p:spPr>
        <p:txBody>
          <a:bodyPr wrap="square" rtlCol="0">
            <a:spAutoFit/>
          </a:bodyPr>
          <a:lstStyle/>
          <a:p>
            <a:pPr>
              <a:lnSpc>
                <a:spcPct val="150000"/>
              </a:lnSpc>
            </a:pPr>
            <a:r>
              <a:rPr lang="en-US" altLang="zh-CN" dirty="0"/>
              <a:t>       </a:t>
            </a:r>
            <a:r>
              <a:rPr lang="zh-CN" altLang="en-US" dirty="0"/>
              <a:t>本文重点叙述了</a:t>
            </a:r>
            <a:r>
              <a:rPr lang="zh-CN" altLang="en-US" b="1" dirty="0"/>
              <a:t>图像识别技术</a:t>
            </a:r>
            <a:r>
              <a:rPr lang="zh-CN" altLang="en-US" dirty="0"/>
              <a:t>在智能泊车系统，车牌识别算法和车辆、车标等车辆识别技术方面的运用，其具体运用方向我们可能用不到，但是这篇论文所叙述的图像识别技术可能对我们的开发有一定帮助。</a:t>
            </a:r>
            <a:endParaRPr lang="en-US" altLang="zh-CN" dirty="0"/>
          </a:p>
        </p:txBody>
      </p:sp>
      <p:sp>
        <p:nvSpPr>
          <p:cNvPr id="3" name="文本框 2">
            <a:extLst>
              <a:ext uri="{FF2B5EF4-FFF2-40B4-BE49-F238E27FC236}">
                <a16:creationId xmlns:a16="http://schemas.microsoft.com/office/drawing/2014/main" id="{EAA22134-B0BD-7F87-3D29-EBA7615CC85B}"/>
              </a:ext>
            </a:extLst>
          </p:cNvPr>
          <p:cNvSpPr txBox="1"/>
          <p:nvPr/>
        </p:nvSpPr>
        <p:spPr>
          <a:xfrm>
            <a:off x="871634" y="145285"/>
            <a:ext cx="830414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2.1《</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pic>
        <p:nvPicPr>
          <p:cNvPr id="5" name="图片 4">
            <a:extLst>
              <a:ext uri="{FF2B5EF4-FFF2-40B4-BE49-F238E27FC236}">
                <a16:creationId xmlns:a16="http://schemas.microsoft.com/office/drawing/2014/main" id="{E87D1A49-88ED-0AFB-CB10-C70E4CD71876}"/>
              </a:ext>
            </a:extLst>
          </p:cNvPr>
          <p:cNvPicPr>
            <a:picLocks noChangeAspect="1"/>
          </p:cNvPicPr>
          <p:nvPr/>
        </p:nvPicPr>
        <p:blipFill>
          <a:blip r:embed="rId4"/>
          <a:stretch>
            <a:fillRect/>
          </a:stretch>
        </p:blipFill>
        <p:spPr>
          <a:xfrm>
            <a:off x="1451979" y="2688569"/>
            <a:ext cx="8803106" cy="2451386"/>
          </a:xfrm>
          <a:prstGeom prst="rect">
            <a:avLst/>
          </a:prstGeom>
        </p:spPr>
      </p:pic>
    </p:spTree>
    <p:extLst>
      <p:ext uri="{BB962C8B-B14F-4D97-AF65-F5344CB8AC3E}">
        <p14:creationId xmlns:p14="http://schemas.microsoft.com/office/powerpoint/2010/main" val="2911406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A7A77-34AB-2120-48FA-87740A959CC0}"/>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057EB3BC-9BE0-0F53-6AF4-8DAA435F819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E7B033CB-1F86-448A-6A8D-18D3BE424D56}"/>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DC01559F-1885-4C9E-4919-86059DCCFEAF}"/>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1D5CA323-42E1-F997-B909-E0756F00EE1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2FAAD3B7-7A6A-CA5B-FE24-C5419D892258}"/>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09FC6277-6F9E-8AFD-C45D-AF126BC278E9}"/>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87F0135B-E7B5-97F5-B80C-86FF91544757}"/>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25F646C5-52B9-FF68-EA7C-BFF2B61CA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5475F1A2-4649-4C2D-927E-577FA6EBC61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52CBBC1C-449E-8577-2847-2F92214FD55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D0987ECB-6316-87B6-8B34-D287B23B3DAA}"/>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744B657E-D20B-2B8D-7F2E-5C9915ABD518}"/>
              </a:ext>
            </a:extLst>
          </p:cNvPr>
          <p:cNvSpPr txBox="1"/>
          <p:nvPr/>
        </p:nvSpPr>
        <p:spPr>
          <a:xfrm>
            <a:off x="871634" y="145285"/>
            <a:ext cx="8106669"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2.2《</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4" name="文本框 3">
            <a:extLst>
              <a:ext uri="{FF2B5EF4-FFF2-40B4-BE49-F238E27FC236}">
                <a16:creationId xmlns:a16="http://schemas.microsoft.com/office/drawing/2014/main" id="{B7D1F48A-2560-D0D3-FA03-6BBEC440216F}"/>
              </a:ext>
            </a:extLst>
          </p:cNvPr>
          <p:cNvSpPr txBox="1"/>
          <p:nvPr/>
        </p:nvSpPr>
        <p:spPr>
          <a:xfrm>
            <a:off x="828675" y="920659"/>
            <a:ext cx="10049714" cy="2308324"/>
          </a:xfrm>
          <a:prstGeom prst="rect">
            <a:avLst/>
          </a:prstGeom>
          <a:noFill/>
        </p:spPr>
        <p:txBody>
          <a:bodyPr wrap="square" rtlCol="0">
            <a:spAutoFit/>
          </a:bodyPr>
          <a:lstStyle/>
          <a:p>
            <a:r>
              <a:rPr lang="zh-CN" altLang="en-US" b="1" dirty="0"/>
              <a:t>图像预处理技术</a:t>
            </a:r>
            <a:r>
              <a:rPr lang="zh-CN" altLang="en-US" dirty="0"/>
              <a:t>：</a:t>
            </a:r>
            <a:endParaRPr lang="en-US" altLang="zh-CN" dirty="0"/>
          </a:p>
          <a:p>
            <a:r>
              <a:rPr lang="en-US" altLang="zh-CN" dirty="0">
                <a:solidFill>
                  <a:srgbClr val="000000"/>
                </a:solidFill>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按照采集要求，将摄像机、扫描仪等输入设备获取的图像传送到计算机后，首先要 进行的就是图像预处理。通过预处理，可以有效地减少图像中对于识别无意义的信息，输入待识别图像对输入图像进行预处理</a:t>
            </a:r>
            <a:r>
              <a:rPr lang="zh-CN" altLang="en-US" sz="1800" b="0" dirty="0">
                <a:solidFill>
                  <a:srgbClr val="000000"/>
                </a:solidFill>
                <a:effectLst/>
                <a:latin typeface="TimesNewRomanPSMT"/>
              </a:rPr>
              <a:t> </a:t>
            </a:r>
            <a:r>
              <a:rPr lang="zh-CN" altLang="en-US" sz="1800" b="0" dirty="0">
                <a:solidFill>
                  <a:srgbClr val="000000"/>
                </a:solidFill>
                <a:effectLst/>
                <a:latin typeface="SimSun" panose="02010600030101010101" pitchFamily="2" charset="-122"/>
                <a:ea typeface="SimSun" panose="02010600030101010101" pitchFamily="2" charset="-122"/>
              </a:rPr>
              <a:t>特征提取输出识别结果辨识尽可能地剔除输入图像中的噪声，从而保障较高的识别率。</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en-US" altLang="zh-CN" dirty="0">
                <a:solidFill>
                  <a:srgbClr val="000000"/>
                </a:solidFill>
                <a:latin typeface="SimSun" panose="02010600030101010101" pitchFamily="2" charset="-122"/>
                <a:ea typeface="SimSun" panose="02010600030101010101" pitchFamily="2" charset="-122"/>
              </a:rPr>
              <a:t>    </a:t>
            </a:r>
            <a:r>
              <a:rPr lang="zh-CN" altLang="en-US" sz="1800" b="0" dirty="0">
                <a:solidFill>
                  <a:srgbClr val="000000"/>
                </a:solidFill>
                <a:effectLst/>
                <a:latin typeface="SimSun" panose="02010600030101010101" pitchFamily="2" charset="-122"/>
                <a:ea typeface="SimSun" panose="02010600030101010101" pitchFamily="2" charset="-122"/>
              </a:rPr>
              <a:t>预处理一般可以通过</a:t>
            </a:r>
            <a:r>
              <a:rPr lang="zh-CN" altLang="en-US" sz="1800" dirty="0">
                <a:solidFill>
                  <a:srgbClr val="000000"/>
                </a:solidFill>
                <a:effectLst/>
                <a:latin typeface="SimSun" panose="02010600030101010101" pitchFamily="2" charset="-122"/>
                <a:ea typeface="SimSun" panose="02010600030101010101" pitchFamily="2" charset="-122"/>
              </a:rPr>
              <a:t>先</a:t>
            </a:r>
            <a:r>
              <a:rPr lang="zh-CN" altLang="en-US" sz="1800" b="1" dirty="0">
                <a:solidFill>
                  <a:srgbClr val="000000"/>
                </a:solidFill>
                <a:effectLst/>
                <a:latin typeface="SimSun" panose="02010600030101010101" pitchFamily="2" charset="-122"/>
                <a:ea typeface="SimSun" panose="02010600030101010101" pitchFamily="2" charset="-122"/>
              </a:rPr>
              <a:t>对彩色图像灰度处理</a:t>
            </a:r>
            <a:r>
              <a:rPr lang="zh-CN" altLang="en-US" sz="1800" b="0" dirty="0">
                <a:solidFill>
                  <a:srgbClr val="000000"/>
                </a:solidFill>
                <a:effectLst/>
                <a:latin typeface="SimSun" panose="02010600030101010101" pitchFamily="2" charset="-122"/>
                <a:ea typeface="SimSun" panose="02010600030101010101" pitchFamily="2" charset="-122"/>
              </a:rPr>
              <a:t>，再</a:t>
            </a:r>
            <a:r>
              <a:rPr lang="zh-CN" altLang="en-US" sz="1800" b="1" dirty="0">
                <a:solidFill>
                  <a:srgbClr val="000000"/>
                </a:solidFill>
                <a:effectLst/>
                <a:latin typeface="SimSun" panose="02010600030101010101" pitchFamily="2" charset="-122"/>
                <a:ea typeface="SimSun" panose="02010600030101010101" pitchFamily="2" charset="-122"/>
              </a:rPr>
              <a:t>依次对灰度图像进行二值化、增强、去噪</a:t>
            </a:r>
            <a:r>
              <a:rPr lang="zh-CN" altLang="en-US" sz="1800" b="0" dirty="0">
                <a:solidFill>
                  <a:srgbClr val="000000"/>
                </a:solidFill>
                <a:effectLst/>
                <a:latin typeface="SimSun" panose="02010600030101010101" pitchFamily="2" charset="-122"/>
                <a:ea typeface="SimSun" panose="02010600030101010101" pitchFamily="2" charset="-122"/>
              </a:rPr>
              <a:t>，进而在图像分割的过程达到目的要求。</a:t>
            </a:r>
            <a:endParaRPr lang="en-US" altLang="zh-CN" dirty="0"/>
          </a:p>
          <a:p>
            <a:endParaRPr lang="zh-CN" altLang="en-US" dirty="0"/>
          </a:p>
        </p:txBody>
      </p:sp>
      <p:sp>
        <p:nvSpPr>
          <p:cNvPr id="6" name="文本框 5">
            <a:extLst>
              <a:ext uri="{FF2B5EF4-FFF2-40B4-BE49-F238E27FC236}">
                <a16:creationId xmlns:a16="http://schemas.microsoft.com/office/drawing/2014/main" id="{B8838408-F99D-E6E2-CE88-ECEC5E981EEA}"/>
              </a:ext>
            </a:extLst>
          </p:cNvPr>
          <p:cNvSpPr txBox="1"/>
          <p:nvPr/>
        </p:nvSpPr>
        <p:spPr>
          <a:xfrm>
            <a:off x="871634" y="3281106"/>
            <a:ext cx="10006755" cy="2308324"/>
          </a:xfrm>
          <a:prstGeom prst="rect">
            <a:avLst/>
          </a:prstGeom>
          <a:noFill/>
        </p:spPr>
        <p:txBody>
          <a:bodyPr wrap="square" rtlCol="0">
            <a:spAutoFit/>
          </a:bodyPr>
          <a:lstStyle/>
          <a:p>
            <a:r>
              <a:rPr lang="zh-CN" altLang="en-US" b="1" dirty="0"/>
              <a:t>彩色图像灰度化：</a:t>
            </a:r>
            <a:endParaRPr lang="en-US" altLang="zh-CN" dirty="0"/>
          </a:p>
          <a:p>
            <a:r>
              <a:rPr lang="zh-CN" altLang="en-US" sz="1800" b="0" dirty="0">
                <a:solidFill>
                  <a:srgbClr val="000000"/>
                </a:solidFill>
                <a:effectLst/>
                <a:latin typeface="SimSun" panose="02010600030101010101" pitchFamily="2" charset="-122"/>
                <a:ea typeface="SimSun" panose="02010600030101010101" pitchFamily="2" charset="-122"/>
              </a:rPr>
              <a:t>    彩色图像与黑白图像相比，彩色图像所包含的数据量要远远大于黑白图像，另外，没有经过特殊滤光处理的图像所拥有的内容会更有使用价值，所以，进行图像处理时首先就要对彩色图像进行灰度化。不同的色彩空间有不同的色彩模型，常用的色彩空间有</a:t>
            </a:r>
            <a:r>
              <a:rPr lang="en-US" altLang="zh-CN" sz="1800" b="0" dirty="0">
                <a:solidFill>
                  <a:srgbClr val="000000"/>
                </a:solidFill>
                <a:effectLst/>
                <a:latin typeface="TimesNewRomanPSMT"/>
              </a:rPr>
              <a:t>RGB</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CMYK</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Lab</a:t>
            </a:r>
            <a:r>
              <a:rPr lang="zh-CN" altLang="en-US" sz="1800" b="0" dirty="0">
                <a:solidFill>
                  <a:srgbClr val="000000"/>
                </a:solidFill>
                <a:effectLst/>
                <a:latin typeface="SimSun" panose="02010600030101010101" pitchFamily="2" charset="-122"/>
                <a:ea typeface="SimSun" panose="02010600030101010101" pitchFamily="2" charset="-122"/>
              </a:rPr>
              <a:t>等，其中</a:t>
            </a:r>
            <a:r>
              <a:rPr lang="en-US" altLang="zh-CN" sz="1800" b="0" dirty="0">
                <a:solidFill>
                  <a:srgbClr val="000000"/>
                </a:solidFill>
                <a:effectLst/>
                <a:latin typeface="TimesNewRomanPSMT"/>
              </a:rPr>
              <a:t>RGB</a:t>
            </a:r>
            <a:r>
              <a:rPr lang="zh-CN" altLang="en-US" sz="1800" b="0" dirty="0">
                <a:solidFill>
                  <a:srgbClr val="000000"/>
                </a:solidFill>
                <a:effectLst/>
                <a:latin typeface="SimSun" panose="02010600030101010101" pitchFamily="2" charset="-122"/>
                <a:ea typeface="SimSun" panose="02010600030101010101" pitchFamily="2" charset="-122"/>
              </a:rPr>
              <a:t>的色彩空间又相较其他被使用的更多。</a:t>
            </a:r>
            <a:r>
              <a:rPr lang="zh-CN" altLang="en-US" sz="1800" b="0" dirty="0">
                <a:solidFill>
                  <a:srgbClr val="000000"/>
                </a:solidFill>
                <a:effectLst/>
                <a:latin typeface="TimesNewRomanPSMT"/>
              </a:rPr>
              <a:t> </a:t>
            </a:r>
            <a:endParaRPr lang="en-US" altLang="zh-CN" sz="1800" b="0" dirty="0">
              <a:solidFill>
                <a:srgbClr val="000000"/>
              </a:solidFill>
              <a:effectLst/>
              <a:latin typeface="TimesNewRomanPSMT"/>
            </a:endParaRPr>
          </a:p>
          <a:p>
            <a:r>
              <a:rPr lang="en-US" altLang="zh-CN" dirty="0">
                <a:solidFill>
                  <a:srgbClr val="000000"/>
                </a:solidFill>
                <a:latin typeface="TimesNewRomanPSMT"/>
              </a:rPr>
              <a:t>         </a:t>
            </a:r>
            <a:r>
              <a:rPr lang="en-US" altLang="zh-CN" sz="1800" b="0" dirty="0">
                <a:solidFill>
                  <a:srgbClr val="000000"/>
                </a:solidFill>
                <a:effectLst/>
                <a:latin typeface="TimesNewRomanPSMT"/>
              </a:rPr>
              <a:t>RGB</a:t>
            </a:r>
            <a:r>
              <a:rPr lang="zh-CN" altLang="en-US" sz="1800" b="0" dirty="0">
                <a:solidFill>
                  <a:srgbClr val="000000"/>
                </a:solidFill>
                <a:effectLst/>
                <a:latin typeface="SimSun" panose="02010600030101010101" pitchFamily="2" charset="-122"/>
                <a:ea typeface="SimSun" panose="02010600030101010101" pitchFamily="2" charset="-122"/>
              </a:rPr>
              <a:t>色彩空间中的每个颜色由</a:t>
            </a:r>
            <a:r>
              <a:rPr lang="en-US" altLang="zh-CN" sz="1800" b="0" dirty="0">
                <a:solidFill>
                  <a:srgbClr val="000000"/>
                </a:solidFill>
                <a:effectLst/>
                <a:latin typeface="TimesNewRomanPSMT"/>
              </a:rPr>
              <a:t>R</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G</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B</a:t>
            </a:r>
            <a:r>
              <a:rPr lang="zh-CN" altLang="en-US" sz="1800" b="0" dirty="0">
                <a:solidFill>
                  <a:srgbClr val="000000"/>
                </a:solidFill>
                <a:effectLst/>
                <a:latin typeface="SimSun" panose="02010600030101010101" pitchFamily="2" charset="-122"/>
                <a:ea typeface="SimSun" panose="02010600030101010101" pitchFamily="2" charset="-122"/>
              </a:rPr>
              <a:t>三个颜色分量构成，对该空间的彩色图像进行灰度化也就是对这三个颜色分量进行适合的加权平均，从而获得最终的灰度值</a:t>
            </a:r>
            <a:r>
              <a:rPr lang="zh-CN" altLang="en-US" dirty="0">
                <a:solidFill>
                  <a:srgbClr val="000000"/>
                </a:solidFill>
                <a:latin typeface="SimSun" panose="02010600030101010101" pitchFamily="2" charset="-122"/>
                <a:ea typeface="SimSun" panose="02010600030101010101" pitchFamily="2" charset="-122"/>
              </a:rPr>
              <a:t>，</a:t>
            </a:r>
            <a:r>
              <a:rPr lang="zh-CN" altLang="en-US" sz="1800" b="0" dirty="0">
                <a:solidFill>
                  <a:srgbClr val="000000"/>
                </a:solidFill>
                <a:effectLst/>
                <a:latin typeface="SimSun" panose="02010600030101010101" pitchFamily="2" charset="-122"/>
                <a:ea typeface="SimSun" panose="02010600030101010101" pitchFamily="2" charset="-122"/>
              </a:rPr>
              <a:t>常有三种方法，即：</a:t>
            </a:r>
            <a:endParaRPr lang="en-US" altLang="zh-CN" sz="1800" b="0" dirty="0">
              <a:solidFill>
                <a:srgbClr val="000000"/>
              </a:solidFill>
              <a:effectLst/>
              <a:latin typeface="SimSun" panose="02010600030101010101" pitchFamily="2" charset="-122"/>
              <a:ea typeface="SimSun" panose="02010600030101010101" pitchFamily="2" charset="-122"/>
            </a:endParaRPr>
          </a:p>
          <a:p>
            <a:r>
              <a:rPr lang="zh-CN" altLang="en-US" sz="1800" b="1" i="1" dirty="0">
                <a:solidFill>
                  <a:srgbClr val="000000"/>
                </a:solidFill>
                <a:effectLst/>
                <a:latin typeface="SimSun" panose="02010600030101010101" pitchFamily="2" charset="-122"/>
                <a:ea typeface="SimSun" panose="02010600030101010101" pitchFamily="2" charset="-122"/>
              </a:rPr>
              <a:t>平均值法</a:t>
            </a:r>
            <a:r>
              <a:rPr lang="zh-CN" altLang="en-US" sz="1800" b="0" dirty="0">
                <a:solidFill>
                  <a:srgbClr val="000000"/>
                </a:solidFill>
                <a:effectLst/>
                <a:latin typeface="SimSun" panose="02010600030101010101" pitchFamily="2" charset="-122"/>
                <a:ea typeface="SimSun" panose="02010600030101010101" pitchFamily="2" charset="-122"/>
              </a:rPr>
              <a:t>、</a:t>
            </a:r>
            <a:r>
              <a:rPr lang="zh-CN" altLang="en-US" sz="1800" b="1" i="1" dirty="0">
                <a:solidFill>
                  <a:srgbClr val="000000"/>
                </a:solidFill>
                <a:effectLst/>
                <a:latin typeface="SimSun" panose="02010600030101010101" pitchFamily="2" charset="-122"/>
                <a:ea typeface="SimSun" panose="02010600030101010101" pitchFamily="2" charset="-122"/>
              </a:rPr>
              <a:t>最大值法</a:t>
            </a:r>
            <a:r>
              <a:rPr lang="zh-CN" altLang="en-US" sz="1800" b="0" dirty="0">
                <a:solidFill>
                  <a:srgbClr val="000000"/>
                </a:solidFill>
                <a:effectLst/>
                <a:latin typeface="SimSun" panose="02010600030101010101" pitchFamily="2" charset="-122"/>
                <a:ea typeface="SimSun" panose="02010600030101010101" pitchFamily="2" charset="-122"/>
              </a:rPr>
              <a:t>、</a:t>
            </a:r>
            <a:r>
              <a:rPr lang="zh-CN" altLang="en-US" sz="1800" b="1" i="1" dirty="0">
                <a:solidFill>
                  <a:srgbClr val="000000"/>
                </a:solidFill>
                <a:effectLst/>
                <a:latin typeface="SimSun" panose="02010600030101010101" pitchFamily="2" charset="-122"/>
                <a:ea typeface="SimSun" panose="02010600030101010101" pitchFamily="2" charset="-122"/>
              </a:rPr>
              <a:t>加权平均值法</a:t>
            </a:r>
            <a:r>
              <a:rPr lang="zh-CN" altLang="en-US" sz="1800" b="0" dirty="0">
                <a:solidFill>
                  <a:srgbClr val="000000"/>
                </a:solidFill>
                <a:effectLst/>
                <a:latin typeface="SimSun" panose="02010600030101010101" pitchFamily="2" charset="-122"/>
                <a:ea typeface="SimSun" panose="02010600030101010101" pitchFamily="2" charset="-122"/>
              </a:rPr>
              <a:t>。</a:t>
            </a:r>
            <a:endParaRPr lang="zh-CN" altLang="en-US" dirty="0"/>
          </a:p>
        </p:txBody>
      </p:sp>
    </p:spTree>
    <p:extLst>
      <p:ext uri="{BB962C8B-B14F-4D97-AF65-F5344CB8AC3E}">
        <p14:creationId xmlns:p14="http://schemas.microsoft.com/office/powerpoint/2010/main" val="317035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E62DB-7C57-5087-9872-DA6FDC1672CB}"/>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894DDA35-67AC-079A-9358-1380B5FEE57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98493EFE-6435-BC7F-2B7B-687B4064D411}"/>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ED72A362-A5C6-1348-F224-6565C62B568C}"/>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E8733793-AB57-1685-A17E-42EF281DD7C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DB28FAF6-F71C-CCDA-9361-C3872C8FEC5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99E61E3-7334-B95A-18FF-D5CA9E489304}"/>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EFB248E5-4A3A-D2FF-B6F3-5C019C0C7B8C}"/>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06B6C721-4228-DCEE-5E98-27AA856D4D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EE00888A-7ACD-358F-2644-54DBBBF4F76D}"/>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FEAEE3D8-7FD1-F7FA-3A71-6475B4F5FACF}"/>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80349AFF-90E5-3393-ACC6-F94F67D27A39}"/>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AC436401-A617-8FF6-C29F-1173719558CB}"/>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2.3《</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pic>
        <p:nvPicPr>
          <p:cNvPr id="5" name="图片 4">
            <a:extLst>
              <a:ext uri="{FF2B5EF4-FFF2-40B4-BE49-F238E27FC236}">
                <a16:creationId xmlns:a16="http://schemas.microsoft.com/office/drawing/2014/main" id="{19D19590-EF44-5025-B54E-648AE4223728}"/>
              </a:ext>
            </a:extLst>
          </p:cNvPr>
          <p:cNvPicPr>
            <a:picLocks noChangeAspect="1"/>
          </p:cNvPicPr>
          <p:nvPr/>
        </p:nvPicPr>
        <p:blipFill>
          <a:blip r:embed="rId4"/>
          <a:stretch>
            <a:fillRect/>
          </a:stretch>
        </p:blipFill>
        <p:spPr>
          <a:xfrm>
            <a:off x="2741576" y="1314595"/>
            <a:ext cx="6223911" cy="4236403"/>
          </a:xfrm>
          <a:prstGeom prst="rect">
            <a:avLst/>
          </a:prstGeom>
        </p:spPr>
      </p:pic>
      <p:sp>
        <p:nvSpPr>
          <p:cNvPr id="7" name="文本框 6">
            <a:extLst>
              <a:ext uri="{FF2B5EF4-FFF2-40B4-BE49-F238E27FC236}">
                <a16:creationId xmlns:a16="http://schemas.microsoft.com/office/drawing/2014/main" id="{C7B02D9D-460C-C232-7182-1918AE1A0501}"/>
              </a:ext>
            </a:extLst>
          </p:cNvPr>
          <p:cNvSpPr txBox="1"/>
          <p:nvPr/>
        </p:nvSpPr>
        <p:spPr>
          <a:xfrm>
            <a:off x="540730" y="5716500"/>
            <a:ext cx="11110539" cy="646331"/>
          </a:xfrm>
          <a:prstGeom prst="rect">
            <a:avLst/>
          </a:prstGeom>
          <a:noFill/>
        </p:spPr>
        <p:txBody>
          <a:bodyPr wrap="square" rtlCol="0">
            <a:spAutoFit/>
          </a:bodyPr>
          <a:lstStyle/>
          <a:p>
            <a:r>
              <a:rPr lang="zh-CN" altLang="en-US" sz="1800" b="0" dirty="0">
                <a:solidFill>
                  <a:srgbClr val="000000"/>
                </a:solidFill>
                <a:effectLst/>
                <a:latin typeface="SimSun" panose="02010600030101010101" pitchFamily="2" charset="-122"/>
                <a:ea typeface="SimSun" panose="02010600030101010101" pitchFamily="2" charset="-122"/>
              </a:rPr>
              <a:t>式（</a:t>
            </a:r>
            <a:r>
              <a:rPr lang="en-US" altLang="zh-CN" sz="1800" b="0" dirty="0">
                <a:solidFill>
                  <a:srgbClr val="000000"/>
                </a:solidFill>
                <a:effectLst/>
                <a:latin typeface="TimesNewRomanPSMT"/>
              </a:rPr>
              <a:t>2.3</a:t>
            </a:r>
            <a:r>
              <a:rPr lang="zh-CN" altLang="en-US" sz="1800" b="0" dirty="0">
                <a:solidFill>
                  <a:srgbClr val="000000"/>
                </a:solidFill>
                <a:effectLst/>
                <a:latin typeface="SimSun" panose="02010600030101010101" pitchFamily="2" charset="-122"/>
                <a:ea typeface="SimSun" panose="02010600030101010101" pitchFamily="2" charset="-122"/>
              </a:rPr>
              <a:t>）中：</a:t>
            </a:r>
            <a:r>
              <a:rPr lang="en-US" altLang="zh-CN" sz="1800" b="0" dirty="0">
                <a:solidFill>
                  <a:srgbClr val="000000"/>
                </a:solidFill>
                <a:effectLst/>
                <a:latin typeface="TimesNewRomanPSMT"/>
              </a:rPr>
              <a:t>W</a:t>
            </a:r>
            <a:r>
              <a:rPr lang="en-US" altLang="zh-CN" sz="1800" b="0" baseline="-25000" dirty="0">
                <a:solidFill>
                  <a:srgbClr val="000000"/>
                </a:solidFill>
                <a:effectLst/>
                <a:latin typeface="TimesNewRomanPSMT"/>
              </a:rPr>
              <a:t>R</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W</a:t>
            </a:r>
            <a:r>
              <a:rPr lang="en-US" altLang="zh-CN" sz="1800" b="0" baseline="-25000" dirty="0">
                <a:solidFill>
                  <a:srgbClr val="000000"/>
                </a:solidFill>
                <a:effectLst/>
                <a:latin typeface="TimesNewRomanPSMT"/>
              </a:rPr>
              <a:t>G</a:t>
            </a:r>
            <a:r>
              <a:rPr lang="zh-CN" altLang="en-US" sz="1800" b="0" dirty="0">
                <a:solidFill>
                  <a:srgbClr val="000000"/>
                </a:solidFill>
                <a:effectLst/>
                <a:latin typeface="SimSun" panose="02010600030101010101" pitchFamily="2" charset="-122"/>
                <a:ea typeface="SimSun" panose="02010600030101010101" pitchFamily="2" charset="-122"/>
              </a:rPr>
              <a:t>、</a:t>
            </a:r>
            <a:r>
              <a:rPr lang="en-US" altLang="zh-CN" sz="1800" b="0" dirty="0">
                <a:solidFill>
                  <a:srgbClr val="000000"/>
                </a:solidFill>
                <a:effectLst/>
                <a:latin typeface="TimesNewRomanPSMT"/>
              </a:rPr>
              <a:t>W</a:t>
            </a:r>
            <a:r>
              <a:rPr lang="en-US" altLang="zh-CN" sz="1800" b="0" baseline="-25000" dirty="0">
                <a:solidFill>
                  <a:srgbClr val="000000"/>
                </a:solidFill>
                <a:effectLst/>
                <a:latin typeface="TimesNewRomanPSMT"/>
              </a:rPr>
              <a:t>B</a:t>
            </a:r>
            <a:r>
              <a:rPr lang="zh-CN" altLang="en-US" sz="1800" b="0" dirty="0">
                <a:solidFill>
                  <a:srgbClr val="000000"/>
                </a:solidFill>
                <a:effectLst/>
                <a:latin typeface="SimSun" panose="02010600030101010101" pitchFamily="2" charset="-122"/>
                <a:ea typeface="SimSun" panose="02010600030101010101" pitchFamily="2" charset="-122"/>
              </a:rPr>
              <a:t>分别表示红、绿、蓝三种颜色的权值。由于人眼对绿色最敏感，红色其次，蓝色最不敏感，所以为红、绿、蓝三种颜色赋予的权值一般满足 </a:t>
            </a:r>
            <a:r>
              <a:rPr lang="en-US" altLang="zh-CN" sz="1800" b="0" dirty="0">
                <a:solidFill>
                  <a:srgbClr val="000000"/>
                </a:solidFill>
                <a:effectLst/>
                <a:latin typeface="TimesNewRomanPSMT"/>
              </a:rPr>
              <a:t>W</a:t>
            </a:r>
            <a:r>
              <a:rPr lang="en-US" altLang="zh-CN" sz="1800" b="0" baseline="-25000" dirty="0">
                <a:solidFill>
                  <a:srgbClr val="000000"/>
                </a:solidFill>
                <a:effectLst/>
                <a:latin typeface="TimesNewRomanPSMT"/>
              </a:rPr>
              <a:t>G</a:t>
            </a:r>
            <a:r>
              <a:rPr lang="en-US" altLang="zh-CN" sz="1800" b="0" dirty="0">
                <a:solidFill>
                  <a:srgbClr val="000000"/>
                </a:solidFill>
                <a:effectLst/>
                <a:latin typeface="TimesNewRomanPSMT"/>
              </a:rPr>
              <a:t>&gt;W</a:t>
            </a:r>
            <a:r>
              <a:rPr lang="en-US" altLang="zh-CN" sz="1800" b="0" baseline="-25000" dirty="0">
                <a:solidFill>
                  <a:srgbClr val="000000"/>
                </a:solidFill>
                <a:effectLst/>
                <a:latin typeface="TimesNewRomanPSMT"/>
              </a:rPr>
              <a:t>R</a:t>
            </a:r>
            <a:r>
              <a:rPr lang="en-US" altLang="zh-CN" sz="1800" b="0" dirty="0">
                <a:solidFill>
                  <a:srgbClr val="000000"/>
                </a:solidFill>
                <a:effectLst/>
                <a:latin typeface="TimesNewRomanPSMT"/>
              </a:rPr>
              <a:t>&gt;W</a:t>
            </a:r>
            <a:r>
              <a:rPr lang="en-US" altLang="zh-CN" sz="1800" b="0" baseline="-25000" dirty="0">
                <a:solidFill>
                  <a:srgbClr val="000000"/>
                </a:solidFill>
                <a:effectLst/>
                <a:latin typeface="TimesNewRomanPSMT"/>
              </a:rPr>
              <a:t>B</a:t>
            </a:r>
            <a:r>
              <a:rPr lang="zh-CN" altLang="en-US" sz="1800" b="0" dirty="0">
                <a:solidFill>
                  <a:srgbClr val="000000"/>
                </a:solidFill>
                <a:effectLst/>
                <a:latin typeface="SimSun" panose="02010600030101010101" pitchFamily="2" charset="-122"/>
                <a:ea typeface="SimSun" panose="02010600030101010101" pitchFamily="2" charset="-122"/>
              </a:rPr>
              <a:t>。</a:t>
            </a:r>
            <a:r>
              <a:rPr lang="zh-CN" altLang="en-US" sz="1800" b="0" dirty="0">
                <a:solidFill>
                  <a:srgbClr val="000000"/>
                </a:solidFill>
                <a:effectLst/>
                <a:latin typeface="TimesNewRomanPSMT"/>
              </a:rPr>
              <a:t> </a:t>
            </a:r>
            <a:endParaRPr lang="zh-CN" altLang="en-US" dirty="0"/>
          </a:p>
        </p:txBody>
      </p:sp>
      <p:sp>
        <p:nvSpPr>
          <p:cNvPr id="8" name="文本框 7">
            <a:extLst>
              <a:ext uri="{FF2B5EF4-FFF2-40B4-BE49-F238E27FC236}">
                <a16:creationId xmlns:a16="http://schemas.microsoft.com/office/drawing/2014/main" id="{13FFBE9E-FA1E-AE54-F29F-DA5EA78D63CC}"/>
              </a:ext>
            </a:extLst>
          </p:cNvPr>
          <p:cNvSpPr txBox="1"/>
          <p:nvPr/>
        </p:nvSpPr>
        <p:spPr>
          <a:xfrm>
            <a:off x="422931" y="883099"/>
            <a:ext cx="4124521" cy="369332"/>
          </a:xfrm>
          <a:prstGeom prst="rect">
            <a:avLst/>
          </a:prstGeom>
          <a:noFill/>
        </p:spPr>
        <p:txBody>
          <a:bodyPr wrap="square" rtlCol="0">
            <a:spAutoFit/>
          </a:bodyPr>
          <a:lstStyle/>
          <a:p>
            <a:r>
              <a:rPr lang="zh-CN" altLang="en-US" dirty="0"/>
              <a:t>对于</a:t>
            </a:r>
            <a:r>
              <a:rPr lang="en-US" altLang="zh-CN" dirty="0"/>
              <a:t>RGB</a:t>
            </a:r>
            <a:r>
              <a:rPr lang="zh-CN" altLang="en-US" dirty="0"/>
              <a:t>彩色图像灰度化的具体方法：</a:t>
            </a:r>
          </a:p>
        </p:txBody>
      </p:sp>
    </p:spTree>
    <p:extLst>
      <p:ext uri="{BB962C8B-B14F-4D97-AF65-F5344CB8AC3E}">
        <p14:creationId xmlns:p14="http://schemas.microsoft.com/office/powerpoint/2010/main" val="601493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45182-3DBF-0DC1-866B-BCC4DD21FABD}"/>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088AC364-D958-F247-067C-FED5ACA175B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9F2028C0-2A14-2823-F090-786CDB35C7D3}"/>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9C77A22F-FF11-F919-BCE9-C298C3413A73}"/>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998BCC13-7A39-E860-72A6-D14809176250}"/>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9569331C-A256-B048-B512-B6A458319E63}"/>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3B421741-2A4F-4981-F89E-C706186A3474}"/>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810E93DC-B5EB-0BC7-C14A-CA1BBF9A40B9}"/>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95095436-9F55-BB50-1B81-798B38A07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4BDB9471-2FFA-69A0-A07B-20DD05B5E8F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4B3EE60E-EF7F-DEBD-1ECF-1C7B429A9AD2}"/>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642326CD-BAE6-0458-066B-1AC6D145698C}"/>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BC5111C0-EFBA-C474-EE76-7D158573D02D}"/>
              </a:ext>
            </a:extLst>
          </p:cNvPr>
          <p:cNvSpPr txBox="1"/>
          <p:nvPr/>
        </p:nvSpPr>
        <p:spPr>
          <a:xfrm>
            <a:off x="871634" y="145285"/>
            <a:ext cx="8137354"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2.4《</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8" name="文本框 7">
            <a:extLst>
              <a:ext uri="{FF2B5EF4-FFF2-40B4-BE49-F238E27FC236}">
                <a16:creationId xmlns:a16="http://schemas.microsoft.com/office/drawing/2014/main" id="{781791F8-3A12-1CCF-2C29-20CC197A8502}"/>
              </a:ext>
            </a:extLst>
          </p:cNvPr>
          <p:cNvSpPr txBox="1"/>
          <p:nvPr/>
        </p:nvSpPr>
        <p:spPr>
          <a:xfrm>
            <a:off x="592554" y="903599"/>
            <a:ext cx="1884548" cy="369332"/>
          </a:xfrm>
          <a:prstGeom prst="rect">
            <a:avLst/>
          </a:prstGeom>
          <a:noFill/>
        </p:spPr>
        <p:txBody>
          <a:bodyPr wrap="square" rtlCol="0">
            <a:spAutoFit/>
          </a:bodyPr>
          <a:lstStyle/>
          <a:p>
            <a:r>
              <a:rPr lang="zh-CN" altLang="en-US" dirty="0"/>
              <a:t>灰度图像二值化：</a:t>
            </a:r>
          </a:p>
        </p:txBody>
      </p:sp>
      <p:pic>
        <p:nvPicPr>
          <p:cNvPr id="4" name="图片 3">
            <a:extLst>
              <a:ext uri="{FF2B5EF4-FFF2-40B4-BE49-F238E27FC236}">
                <a16:creationId xmlns:a16="http://schemas.microsoft.com/office/drawing/2014/main" id="{39BC19F6-CF7E-5FE5-5DAD-3D53BCCE689D}"/>
              </a:ext>
            </a:extLst>
          </p:cNvPr>
          <p:cNvPicPr>
            <a:picLocks noChangeAspect="1"/>
          </p:cNvPicPr>
          <p:nvPr/>
        </p:nvPicPr>
        <p:blipFill>
          <a:blip r:embed="rId4"/>
          <a:stretch>
            <a:fillRect/>
          </a:stretch>
        </p:blipFill>
        <p:spPr>
          <a:xfrm>
            <a:off x="2004462" y="1272931"/>
            <a:ext cx="7698140" cy="5060147"/>
          </a:xfrm>
          <a:prstGeom prst="rect">
            <a:avLst/>
          </a:prstGeom>
        </p:spPr>
      </p:pic>
    </p:spTree>
    <p:extLst>
      <p:ext uri="{BB962C8B-B14F-4D97-AF65-F5344CB8AC3E}">
        <p14:creationId xmlns:p14="http://schemas.microsoft.com/office/powerpoint/2010/main" val="2516429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E526F-D628-3D49-6053-CD5F4F7967D8}"/>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A925C981-B84A-4047-E93B-7A94CDD96DBF}"/>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EA0446EC-023D-2343-5CB2-2C86B3602471}"/>
              </a:ext>
            </a:extLst>
          </p:cNvPr>
          <p:cNvSpPr txBox="1"/>
          <p:nvPr/>
        </p:nvSpPr>
        <p:spPr>
          <a:xfrm>
            <a:off x="929104" y="-189836"/>
            <a:ext cx="9848856"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lang="zh-CN" altLang="en-US" sz="2600" b="1" dirty="0">
              <a:solidFill>
                <a:sysClr val="windowText" lastClr="000000"/>
              </a:solidFill>
              <a:latin typeface="Arial" panose="020B0604020202020204"/>
              <a:ea typeface="微软雅黑" panose="020B0503020204020204" pitchFamily="34" charset="-122"/>
            </a:endParaRPr>
          </a:p>
        </p:txBody>
      </p:sp>
      <p:grpSp>
        <p:nvGrpSpPr>
          <p:cNvPr id="54" name="组合 53">
            <a:extLst>
              <a:ext uri="{FF2B5EF4-FFF2-40B4-BE49-F238E27FC236}">
                <a16:creationId xmlns:a16="http://schemas.microsoft.com/office/drawing/2014/main" id="{63247D30-B596-96F2-B1CF-AD99F494D6FD}"/>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807191CA-A048-36CE-41F9-E1D32FBA185F}"/>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02BE554-7DDE-BCFE-BF92-5B516EA1A29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37A20642-C3E7-0FC0-9F62-104AF89CD548}"/>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26C811E3-866A-926B-627C-1A9B86E4EDAD}"/>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A07C8982-CA7C-FEA7-00F4-F90746B56D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C900E44D-F36D-AF79-D51F-B0CA848AD22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5F3616FC-FC5B-5193-804C-CD945271BC1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666D9CCB-F164-03F1-5D44-287EA78F7488}"/>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46ED5987-3C08-4115-6A82-60A3215800B0}"/>
              </a:ext>
            </a:extLst>
          </p:cNvPr>
          <p:cNvSpPr txBox="1"/>
          <p:nvPr/>
        </p:nvSpPr>
        <p:spPr>
          <a:xfrm>
            <a:off x="871634" y="145285"/>
            <a:ext cx="8266158" cy="492443"/>
          </a:xfrm>
          <a:prstGeom prst="rect">
            <a:avLst/>
          </a:prstGeom>
          <a:noFill/>
        </p:spPr>
        <p:txBody>
          <a:bodyPr wrap="square" rtlCol="0">
            <a:spAutoFit/>
          </a:bodyPr>
          <a:lstStyle/>
          <a:p>
            <a:r>
              <a:rPr lang="en-US" altLang="zh-CN" sz="2600" b="1" dirty="0">
                <a:solidFill>
                  <a:sysClr val="windowText" lastClr="000000"/>
                </a:solidFill>
                <a:latin typeface="Arial" panose="020B0604020202020204"/>
                <a:ea typeface="微软雅黑" panose="020B0503020204020204" pitchFamily="34" charset="-122"/>
                <a:cs typeface="+mj-cs"/>
              </a:rPr>
              <a:t>2.5《</a:t>
            </a:r>
            <a:r>
              <a:rPr lang="zh-CN" altLang="en-US" sz="2600" b="1" dirty="0">
                <a:solidFill>
                  <a:sysClr val="windowText" lastClr="000000"/>
                </a:solidFill>
                <a:latin typeface="Arial" panose="020B0604020202020204"/>
                <a:ea typeface="微软雅黑" panose="020B0503020204020204" pitchFamily="34" charset="-122"/>
                <a:cs typeface="+mj-cs"/>
              </a:rPr>
              <a:t>基于图像识别理论的智能交通系统关键技术研究</a:t>
            </a:r>
            <a:r>
              <a:rPr lang="en-US" altLang="zh-CN" sz="2600" b="1" dirty="0">
                <a:solidFill>
                  <a:sysClr val="windowText" lastClr="000000"/>
                </a:solidFill>
                <a:latin typeface="Arial" panose="020B0604020202020204"/>
                <a:ea typeface="微软雅黑" panose="020B0503020204020204" pitchFamily="34" charset="-122"/>
                <a:cs typeface="+mj-cs"/>
              </a:rPr>
              <a:t>》</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5" name="文本框 4">
            <a:extLst>
              <a:ext uri="{FF2B5EF4-FFF2-40B4-BE49-F238E27FC236}">
                <a16:creationId xmlns:a16="http://schemas.microsoft.com/office/drawing/2014/main" id="{A07C4994-BD17-CBA1-D59D-3447B0DBA836}"/>
              </a:ext>
            </a:extLst>
          </p:cNvPr>
          <p:cNvSpPr txBox="1"/>
          <p:nvPr/>
        </p:nvSpPr>
        <p:spPr>
          <a:xfrm>
            <a:off x="985588" y="1588755"/>
            <a:ext cx="10220824" cy="3477875"/>
          </a:xfrm>
          <a:prstGeom prst="rect">
            <a:avLst/>
          </a:prstGeom>
          <a:noFill/>
        </p:spPr>
        <p:txBody>
          <a:bodyPr wrap="square">
            <a:spAutoFit/>
          </a:bodyPr>
          <a:lstStyle/>
          <a:p>
            <a:r>
              <a:rPr lang="en-US" altLang="zh-CN" sz="2000" b="1" dirty="0">
                <a:solidFill>
                  <a:srgbClr val="000000"/>
                </a:solidFill>
                <a:latin typeface="TimesNewRomanPSMT"/>
                <a:ea typeface="SimSun" panose="02010600030101010101" pitchFamily="2" charset="-122"/>
              </a:rPr>
              <a:t>1.</a:t>
            </a:r>
            <a:r>
              <a:rPr lang="zh-CN" altLang="en-US" sz="2000" b="1" dirty="0">
                <a:solidFill>
                  <a:srgbClr val="000000"/>
                </a:solidFill>
                <a:effectLst/>
                <a:latin typeface="SimSun" panose="02010600030101010101" pitchFamily="2" charset="-122"/>
                <a:ea typeface="SimSun" panose="02010600030101010101" pitchFamily="2" charset="-122"/>
              </a:rPr>
              <a:t>全局阈值法</a:t>
            </a:r>
            <a:r>
              <a:rPr lang="zh-CN" altLang="en-US" sz="2000" b="1" dirty="0">
                <a:solidFill>
                  <a:srgbClr val="000000"/>
                </a:solidFill>
                <a:effectLst/>
                <a:latin typeface="TimesNewRomanPSMT"/>
              </a:rPr>
              <a:t> </a:t>
            </a:r>
            <a:endParaRPr lang="en-US" altLang="zh-CN" sz="2000" b="1" dirty="0">
              <a:solidFill>
                <a:srgbClr val="000000"/>
              </a:solidFill>
              <a:effectLst/>
              <a:latin typeface="TimesNewRomanPSMT"/>
            </a:endParaRPr>
          </a:p>
          <a:p>
            <a:r>
              <a:rPr lang="zh-CN" altLang="en-US" b="0" dirty="0">
                <a:solidFill>
                  <a:srgbClr val="000000"/>
                </a:solidFill>
                <a:effectLst/>
                <a:latin typeface="SimSun" panose="02010600030101010101" pitchFamily="2" charset="-122"/>
                <a:ea typeface="SimSun" panose="02010600030101010101" pitchFamily="2" charset="-122"/>
              </a:rPr>
              <a:t>    全局阈值法的阈值固定，在对整幅图像的各个像素点灰度值处理时均以预先设定好的阈值为标准，当该像素点的灰度值小于阈值时，标记为目标，否则为背景。全局阈值法算法最简单，运算量较小。该方法在图像效果较好的情况下效果很好，噪声较大的时候二值化效果会有一定影响。经常使用的全局阈值包括 </a:t>
            </a:r>
            <a:r>
              <a:rPr lang="en-US" altLang="zh-CN" b="0" dirty="0">
                <a:solidFill>
                  <a:srgbClr val="000000"/>
                </a:solidFill>
                <a:effectLst/>
                <a:latin typeface="TimesNewRomanPSMT"/>
              </a:rPr>
              <a:t>Otsu </a:t>
            </a:r>
            <a:r>
              <a:rPr lang="zh-CN" altLang="en-US" b="0" dirty="0">
                <a:solidFill>
                  <a:srgbClr val="000000"/>
                </a:solidFill>
                <a:effectLst/>
                <a:latin typeface="SimSun" panose="02010600030101010101" pitchFamily="2" charset="-122"/>
                <a:ea typeface="SimSun" panose="02010600030101010101" pitchFamily="2" charset="-122"/>
              </a:rPr>
              <a:t>方法、迭代阈值法、共生矩阵阈值法等。</a:t>
            </a:r>
            <a:r>
              <a:rPr lang="zh-CN" altLang="en-US" b="0" dirty="0">
                <a:solidFill>
                  <a:srgbClr val="000000"/>
                </a:solidFill>
                <a:effectLst/>
                <a:latin typeface="TimesNewRomanPSMT"/>
              </a:rPr>
              <a:t> </a:t>
            </a:r>
            <a:endParaRPr lang="en-US" altLang="zh-CN" b="0" dirty="0">
              <a:solidFill>
                <a:srgbClr val="000000"/>
              </a:solidFill>
              <a:effectLst/>
              <a:latin typeface="TimesNewRomanPSMT"/>
            </a:endParaRPr>
          </a:p>
          <a:p>
            <a:endParaRPr lang="en-US" altLang="zh-CN" b="0" dirty="0">
              <a:solidFill>
                <a:srgbClr val="000000"/>
              </a:solidFill>
              <a:effectLst/>
              <a:latin typeface="TimesNewRomanPSMT"/>
            </a:endParaRPr>
          </a:p>
          <a:p>
            <a:r>
              <a:rPr lang="en-US" altLang="zh-CN" sz="2000" b="1" dirty="0">
                <a:solidFill>
                  <a:srgbClr val="000000"/>
                </a:solidFill>
                <a:latin typeface="TimesNewRomanPSMT"/>
                <a:ea typeface="SimSun" panose="02010600030101010101" pitchFamily="2" charset="-122"/>
              </a:rPr>
              <a:t>2.</a:t>
            </a:r>
            <a:r>
              <a:rPr lang="zh-CN" altLang="en-US" sz="2000" b="1" dirty="0">
                <a:solidFill>
                  <a:srgbClr val="000000"/>
                </a:solidFill>
                <a:effectLst/>
                <a:latin typeface="SimSun" panose="02010600030101010101" pitchFamily="2" charset="-122"/>
                <a:ea typeface="SimSun" panose="02010600030101010101" pitchFamily="2" charset="-122"/>
              </a:rPr>
              <a:t>局部阈值法</a:t>
            </a:r>
            <a:r>
              <a:rPr lang="zh-CN" altLang="en-US" sz="2000" b="1" dirty="0">
                <a:solidFill>
                  <a:srgbClr val="000000"/>
                </a:solidFill>
                <a:effectLst/>
                <a:latin typeface="TimesNewRomanPSMT"/>
              </a:rPr>
              <a:t> </a:t>
            </a:r>
            <a:endParaRPr lang="en-US" altLang="zh-CN" sz="2000" b="1" dirty="0">
              <a:solidFill>
                <a:srgbClr val="000000"/>
              </a:solidFill>
              <a:effectLst/>
              <a:latin typeface="TimesNewRomanPSMT"/>
            </a:endParaRPr>
          </a:p>
          <a:p>
            <a:r>
              <a:rPr lang="zh-CN" altLang="en-US" b="0" dirty="0">
                <a:solidFill>
                  <a:srgbClr val="000000"/>
                </a:solidFill>
                <a:effectLst/>
                <a:latin typeface="SimSun" panose="02010600030101010101" pitchFamily="2" charset="-122"/>
                <a:ea typeface="SimSun" panose="02010600030101010101" pitchFamily="2" charset="-122"/>
              </a:rPr>
              <a:t>    局部阈值法使用模板对当前像素的灰度值与邻域点的灰度值进行比较得到阈值。局部阈值法更注重细节，效果一般优于全局阈值法，但算法复杂，运算量较大。由于阈值计算针对每个像素点或者是像素块进行，该方法要考虑到局部邻域内的最值；如果被考察像素点的邻域内均是背景像素点，此时若有噪声出现则会对阈值的计算结果造成较大影响；构成背景的像素点的灰度值若有较大起伏则会造成目标与背景的误判等。经常使用的局部阈值法包括 </a:t>
            </a:r>
            <a:r>
              <a:rPr lang="en-US" altLang="zh-CN" b="0" dirty="0">
                <a:solidFill>
                  <a:srgbClr val="000000"/>
                </a:solidFill>
                <a:effectLst/>
                <a:latin typeface="TimesNewRomanPSMT"/>
              </a:rPr>
              <a:t>Niblack </a:t>
            </a:r>
            <a:r>
              <a:rPr lang="zh-CN" altLang="en-US" b="0" dirty="0">
                <a:solidFill>
                  <a:srgbClr val="000000"/>
                </a:solidFill>
                <a:effectLst/>
                <a:latin typeface="SimSun" panose="02010600030101010101" pitchFamily="2" charset="-122"/>
                <a:ea typeface="SimSun" panose="02010600030101010101" pitchFamily="2" charset="-122"/>
              </a:rPr>
              <a:t>方法、</a:t>
            </a:r>
            <a:r>
              <a:rPr lang="en-US" altLang="zh-CN" b="0" dirty="0">
                <a:solidFill>
                  <a:srgbClr val="000000"/>
                </a:solidFill>
                <a:effectLst/>
                <a:latin typeface="TimesNewRomanPSMT"/>
              </a:rPr>
              <a:t>Bernsen </a:t>
            </a:r>
            <a:r>
              <a:rPr lang="zh-CN" altLang="en-US" b="0" dirty="0">
                <a:solidFill>
                  <a:srgbClr val="000000"/>
                </a:solidFill>
                <a:effectLst/>
                <a:latin typeface="SimSun" panose="02010600030101010101" pitchFamily="2" charset="-122"/>
                <a:ea typeface="SimSun" panose="02010600030101010101" pitchFamily="2" charset="-122"/>
              </a:rPr>
              <a:t>方法等。</a:t>
            </a:r>
            <a:endParaRPr lang="zh-CN" altLang="en-US" dirty="0"/>
          </a:p>
        </p:txBody>
      </p:sp>
    </p:spTree>
    <p:extLst>
      <p:ext uri="{BB962C8B-B14F-4D97-AF65-F5344CB8AC3E}">
        <p14:creationId xmlns:p14="http://schemas.microsoft.com/office/powerpoint/2010/main" val="435606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2489</Words>
  <Application>Microsoft Office PowerPoint</Application>
  <PresentationFormat>宽屏</PresentationFormat>
  <Paragraphs>141</Paragraphs>
  <Slides>15</Slides>
  <Notes>14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15</vt:i4>
      </vt:variant>
    </vt:vector>
  </HeadingPairs>
  <TitlesOfParts>
    <vt:vector size="27" baseType="lpstr">
      <vt:lpstr>TimesNewRomanPS-ItalicMT</vt:lpstr>
      <vt:lpstr>TimesNewRomanPSMT</vt:lpstr>
      <vt:lpstr>等线</vt:lpstr>
      <vt:lpstr>SimSun</vt:lpstr>
      <vt:lpstr>微软雅黑</vt:lpstr>
      <vt:lpstr>Arial</vt:lpstr>
      <vt:lpstr>Calibri</vt:lpstr>
      <vt:lpstr>Calibri Light</vt:lpstr>
      <vt:lpstr>Impact</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haobin ji</cp:lastModifiedBy>
  <cp:revision>81</cp:revision>
  <dcterms:created xsi:type="dcterms:W3CDTF">2019-03-09T08:01:00Z</dcterms:created>
  <dcterms:modified xsi:type="dcterms:W3CDTF">2025-02-04T17:13:35Z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