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319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7" r:id="rId10"/>
    <p:sldId id="539" r:id="rId11"/>
    <p:sldId id="538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36" r:id="rId22"/>
    <p:sldId id="520" r:id="rId23"/>
    <p:sldId id="523" r:id="rId24"/>
    <p:sldId id="521" r:id="rId25"/>
    <p:sldId id="524" r:id="rId26"/>
    <p:sldId id="525" r:id="rId27"/>
    <p:sldId id="522" r:id="rId28"/>
    <p:sldId id="526" r:id="rId29"/>
    <p:sldId id="527" r:id="rId30"/>
    <p:sldId id="5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529"/>
            <p14:sldId id="530"/>
            <p14:sldId id="531"/>
            <p14:sldId id="532"/>
            <p14:sldId id="533"/>
            <p14:sldId id="534"/>
            <p14:sldId id="535"/>
            <p14:sldId id="537"/>
            <p14:sldId id="539"/>
            <p14:sldId id="538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36"/>
            <p14:sldId id="520"/>
            <p14:sldId id="523"/>
            <p14:sldId id="521"/>
            <p14:sldId id="524"/>
            <p14:sldId id="525"/>
            <p14:sldId id="522"/>
            <p14:sldId id="526"/>
            <p14:sldId id="527"/>
            <p14:sldId id="5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83636" autoAdjust="0"/>
  </p:normalViewPr>
  <p:slideViewPr>
    <p:cSldViewPr>
      <p:cViewPr>
        <p:scale>
          <a:sx n="66" d="100"/>
          <a:sy n="66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usually write this code in an</a:t>
            </a:r>
            <a:r>
              <a:rPr lang="en-US" baseline="0" dirty="0" smtClean="0"/>
              <a:t> ide and run it for the students to see what happens.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XVrnLh" TargetMode="External"/><Relationship Id="rId2" Type="http://schemas.openxmlformats.org/officeDocument/2006/relationships/hyperlink" Target="http://bit.ly/WYeUb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Lecture </a:t>
            </a:r>
            <a:r>
              <a:rPr lang="en-US" sz="4800" dirty="0" smtClean="0"/>
              <a:t>13</a:t>
            </a:r>
            <a:r>
              <a:rPr lang="en-US" sz="4800" dirty="0" smtClean="0"/>
              <a:t>: Probability and Hashing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all the outcomes in a set are equally likely we say there is a </a:t>
            </a:r>
            <a:r>
              <a:rPr lang="en-US" i="1" u="sng" dirty="0" smtClean="0"/>
              <a:t>uniform distribution</a:t>
            </a:r>
          </a:p>
          <a:p>
            <a:endParaRPr lang="en-US" dirty="0" smtClean="0"/>
          </a:p>
          <a:p>
            <a:r>
              <a:rPr lang="en-US" dirty="0" smtClean="0"/>
              <a:t>Easy to model with </a:t>
            </a:r>
            <a:r>
              <a:rPr lang="en-US" i="1" u="sng" dirty="0" err="1" smtClean="0"/>
              <a:t>random.randint</a:t>
            </a:r>
            <a:r>
              <a:rPr lang="en-US" i="1" u="sng" dirty="0" smtClean="0"/>
              <a:t>(low, high)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3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independent if knowing the outcome of one makes no difference to the outcome of the other</a:t>
            </a:r>
          </a:p>
          <a:p>
            <a:pPr lvl="1"/>
            <a:r>
              <a:rPr lang="en-US" dirty="0" smtClean="0"/>
              <a:t>Ex: Two rolls of a dice are independent</a:t>
            </a:r>
          </a:p>
          <a:p>
            <a:pPr lvl="2"/>
            <a:r>
              <a:rPr lang="en-US" dirty="0" smtClean="0"/>
              <a:t>The probability of the second dice coming out 1 is the same regardless of what the first dice rolled</a:t>
            </a:r>
          </a:p>
          <a:p>
            <a:pPr lvl="1"/>
            <a:r>
              <a:rPr lang="en-US" dirty="0" smtClean="0"/>
              <a:t>Ex: The height of your brother is not independent of yours</a:t>
            </a:r>
          </a:p>
          <a:p>
            <a:pPr lvl="2"/>
            <a:r>
              <a:rPr lang="en-US" dirty="0" smtClean="0"/>
              <a:t>The probability of your brother being 7ft tall is higher if I know you are 7ft tall than if you are 5ft.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of independence are very useful</a:t>
            </a:r>
          </a:p>
          <a:p>
            <a:pPr lvl="1"/>
            <a:r>
              <a:rPr lang="en-US" dirty="0" smtClean="0"/>
              <a:t>but only if they match reality!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0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Independent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Event1 has probability P1</a:t>
            </a:r>
          </a:p>
          <a:p>
            <a:r>
              <a:rPr lang="en-US" dirty="0" smtClean="0"/>
              <a:t>Event2 has probability P2</a:t>
            </a:r>
          </a:p>
          <a:p>
            <a:r>
              <a:rPr lang="en-US" dirty="0" smtClean="0"/>
              <a:t>Events 1 and 2 are </a:t>
            </a:r>
            <a:r>
              <a:rPr lang="en-US" i="1" u="sng" dirty="0" smtClean="0"/>
              <a:t>independent</a:t>
            </a:r>
          </a:p>
          <a:p>
            <a:r>
              <a:rPr lang="en-US" dirty="0" smtClean="0"/>
              <a:t>What is the probability of Event1 and Event2 both happening?</a:t>
            </a:r>
          </a:p>
          <a:p>
            <a:endParaRPr lang="en-US" dirty="0"/>
          </a:p>
          <a:p>
            <a:r>
              <a:rPr lang="en-US" dirty="0" smtClean="0"/>
              <a:t>Answer: P1*P2</a:t>
            </a:r>
          </a:p>
          <a:p>
            <a:endParaRPr lang="en-US" dirty="0"/>
          </a:p>
          <a:p>
            <a:r>
              <a:rPr lang="en-US" dirty="0" smtClean="0"/>
              <a:t>This only works if they are independent!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Independent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Event1 has probability P1</a:t>
            </a:r>
          </a:p>
          <a:p>
            <a:r>
              <a:rPr lang="en-US" dirty="0"/>
              <a:t>Event2 has probability P2</a:t>
            </a:r>
          </a:p>
          <a:p>
            <a:r>
              <a:rPr lang="en-US" dirty="0"/>
              <a:t>Events 1 and 2 are </a:t>
            </a:r>
            <a:r>
              <a:rPr lang="en-US" i="1" u="sng" dirty="0"/>
              <a:t>independent</a:t>
            </a:r>
          </a:p>
          <a:p>
            <a:r>
              <a:rPr lang="en-US" dirty="0"/>
              <a:t>What is the probability </a:t>
            </a:r>
            <a:r>
              <a:rPr lang="en-US" dirty="0" smtClean="0"/>
              <a:t>that at least one of </a:t>
            </a:r>
            <a:r>
              <a:rPr lang="en-US" dirty="0"/>
              <a:t>Event1 </a:t>
            </a:r>
            <a:r>
              <a:rPr lang="en-US" dirty="0" smtClean="0"/>
              <a:t>or Event2 happen?</a:t>
            </a:r>
          </a:p>
          <a:p>
            <a:endParaRPr lang="en-US" dirty="0"/>
          </a:p>
          <a:p>
            <a:r>
              <a:rPr lang="en-US" dirty="0" smtClean="0"/>
              <a:t>Wrong Answer: P1+P2</a:t>
            </a:r>
          </a:p>
          <a:p>
            <a:r>
              <a:rPr lang="en-US" dirty="0" smtClean="0"/>
              <a:t>Why is this wrong? </a:t>
            </a:r>
          </a:p>
          <a:p>
            <a:r>
              <a:rPr lang="en-US" dirty="0" smtClean="0"/>
              <a:t>Hint: </a:t>
            </a:r>
            <a:r>
              <a:rPr lang="en-US" dirty="0" err="1" smtClean="0"/>
              <a:t>immagine</a:t>
            </a:r>
            <a:r>
              <a:rPr lang="en-US" dirty="0" smtClean="0"/>
              <a:t> P1 = .75 and P2 = .75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5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Independent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Event1 has probability P1</a:t>
            </a:r>
          </a:p>
          <a:p>
            <a:r>
              <a:rPr lang="en-US" dirty="0"/>
              <a:t>Event2 has probability P2</a:t>
            </a:r>
          </a:p>
          <a:p>
            <a:r>
              <a:rPr lang="en-US" dirty="0"/>
              <a:t>Events 1 and 2 are </a:t>
            </a:r>
            <a:r>
              <a:rPr lang="en-US" i="1" u="sng" dirty="0"/>
              <a:t>independent</a:t>
            </a:r>
          </a:p>
          <a:p>
            <a:r>
              <a:rPr lang="en-US" dirty="0"/>
              <a:t>What is the probability </a:t>
            </a:r>
            <a:r>
              <a:rPr lang="en-US" dirty="0" smtClean="0"/>
              <a:t>that at least one of </a:t>
            </a:r>
            <a:r>
              <a:rPr lang="en-US" dirty="0"/>
              <a:t>Event1 </a:t>
            </a:r>
            <a:r>
              <a:rPr lang="en-US" dirty="0" smtClean="0"/>
              <a:t>or Event2 happen?</a:t>
            </a:r>
          </a:p>
          <a:p>
            <a:endParaRPr lang="en-US" dirty="0"/>
          </a:p>
          <a:p>
            <a:r>
              <a:rPr lang="en-US" dirty="0" smtClean="0"/>
              <a:t>A better way to think about the problem:</a:t>
            </a:r>
          </a:p>
          <a:p>
            <a:pPr lvl="1"/>
            <a:r>
              <a:rPr lang="en-US" dirty="0" smtClean="0"/>
              <a:t>What is the probability that this doesn’t happen?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9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of negated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Event1 has probability P of happening</a:t>
            </a:r>
          </a:p>
          <a:p>
            <a:endParaRPr lang="en-US" dirty="0"/>
          </a:p>
          <a:p>
            <a:r>
              <a:rPr lang="en-US" dirty="0" smtClean="0"/>
              <a:t>then Event1 has probability (1-P) of </a:t>
            </a:r>
            <a:r>
              <a:rPr lang="en-US" i="1" u="sng" dirty="0" smtClean="0"/>
              <a:t>not</a:t>
            </a:r>
            <a:r>
              <a:rPr lang="en-US" dirty="0" smtClean="0"/>
              <a:t> happening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Independent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Event1 has probability P1</a:t>
            </a:r>
          </a:p>
          <a:p>
            <a:r>
              <a:rPr lang="en-US" dirty="0"/>
              <a:t>Event2 has probability P2</a:t>
            </a:r>
          </a:p>
          <a:p>
            <a:r>
              <a:rPr lang="en-US" dirty="0"/>
              <a:t>Events 1 and 2 are </a:t>
            </a:r>
            <a:r>
              <a:rPr lang="en-US" i="1" u="sng" dirty="0"/>
              <a:t>independent</a:t>
            </a:r>
          </a:p>
          <a:p>
            <a:r>
              <a:rPr lang="en-US" dirty="0"/>
              <a:t>What is the probability </a:t>
            </a:r>
            <a:r>
              <a:rPr lang="en-US" dirty="0" smtClean="0"/>
              <a:t>that at least one of </a:t>
            </a:r>
            <a:r>
              <a:rPr lang="en-US" dirty="0"/>
              <a:t>Event1 </a:t>
            </a:r>
            <a:r>
              <a:rPr lang="en-US" dirty="0" smtClean="0"/>
              <a:t>or Event2 happen?</a:t>
            </a:r>
          </a:p>
          <a:p>
            <a:endParaRPr lang="en-US" dirty="0" smtClean="0"/>
          </a:p>
          <a:p>
            <a:r>
              <a:rPr lang="en-US" dirty="0" smtClean="0"/>
              <a:t>It’s (1-P3) where P3 is the probability that Event1 doesn’t happen and Event2 doesn’t happen</a:t>
            </a:r>
          </a:p>
          <a:p>
            <a:endParaRPr lang="en-US" dirty="0" smtClean="0"/>
          </a:p>
          <a:p>
            <a:r>
              <a:rPr lang="en-US" dirty="0" smtClean="0"/>
              <a:t>P3 = (1-P1)*(1-P2)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2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reasoning can be very useful in modeling the world</a:t>
            </a:r>
          </a:p>
          <a:p>
            <a:endParaRPr lang="en-US" dirty="0"/>
          </a:p>
          <a:p>
            <a:r>
              <a:rPr lang="en-US" dirty="0" smtClean="0"/>
              <a:t>It can also help make programs more efficient!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6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Function hash(x) with the following properties:</a:t>
            </a:r>
          </a:p>
          <a:p>
            <a:pPr lvl="1"/>
            <a:r>
              <a:rPr lang="en-US" dirty="0" smtClean="0"/>
              <a:t>It’s a function</a:t>
            </a:r>
          </a:p>
          <a:p>
            <a:pPr lvl="2"/>
            <a:r>
              <a:rPr lang="en-US" dirty="0" smtClean="0"/>
              <a:t>if x = y then hash(x) = hash(y)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for all x </a:t>
            </a:r>
            <a:r>
              <a:rPr lang="en-US" dirty="0" smtClean="0"/>
              <a:t>hash(x) is in the range [0, N)</a:t>
            </a:r>
          </a:p>
          <a:p>
            <a:pPr lvl="2"/>
            <a:r>
              <a:rPr lang="en-US" dirty="0" smtClean="0"/>
              <a:t>if x != y then hash(x) = hash(y) with probability &lt; 1/N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Python has hash functions defined for many common types</a:t>
            </a:r>
            <a:endParaRPr lang="en-US" dirty="0"/>
          </a:p>
          <a:p>
            <a:r>
              <a:rPr lang="en-US" dirty="0" smtClean="0"/>
              <a:t>What can we do with a hash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processes are easy to model deterministically</a:t>
            </a:r>
          </a:p>
          <a:p>
            <a:pPr lvl="1"/>
            <a:r>
              <a:rPr lang="en-US" dirty="0" smtClean="0"/>
              <a:t>Projectile trajectories, heat transfer, ....</a:t>
            </a:r>
          </a:p>
          <a:p>
            <a:pPr lvl="1"/>
            <a:endParaRPr lang="en-US" dirty="0"/>
          </a:p>
          <a:p>
            <a:r>
              <a:rPr lang="en-US" dirty="0" smtClean="0"/>
              <a:t>Sometimes we don’t have all the necessary information</a:t>
            </a:r>
          </a:p>
          <a:p>
            <a:pPr lvl="1"/>
            <a:r>
              <a:rPr lang="en-US" dirty="0" smtClean="0"/>
              <a:t>In such cases, probabilistic models can be simpler and more insightful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processes are inherently probabilistic</a:t>
            </a:r>
          </a:p>
          <a:p>
            <a:pPr lvl="1"/>
            <a:r>
              <a:rPr lang="en-US" dirty="0" smtClean="0"/>
              <a:t>e.g. quantum mechanics</a:t>
            </a:r>
          </a:p>
          <a:p>
            <a:pPr lvl="1"/>
            <a:r>
              <a:rPr lang="en-US" dirty="0" smtClean="0"/>
              <a:t>people?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4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High-level view of how python implements dictionaries</a:t>
            </a:r>
          </a:p>
          <a:p>
            <a:endParaRPr lang="en-US" sz="2400" dirty="0"/>
          </a:p>
        </p:txBody>
      </p:sp>
      <p:sp>
        <p:nvSpPr>
          <p:cNvPr id="4" name="Flowchart: Process 3"/>
          <p:cNvSpPr/>
          <p:nvPr/>
        </p:nvSpPr>
        <p:spPr>
          <a:xfrm>
            <a:off x="3048000" y="2057400"/>
            <a:ext cx="5334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3048000" y="2514600"/>
            <a:ext cx="5334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048000" y="2971800"/>
            <a:ext cx="5334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048000" y="3429000"/>
            <a:ext cx="5334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3048000" y="3886200"/>
            <a:ext cx="5334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3048000" y="4343400"/>
            <a:ext cx="5334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4038600" y="2133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4572000" y="2133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105400" y="2133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638800" y="2133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6172200" y="2133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4038600" y="25908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4572000" y="25908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105400" y="25908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38800" y="25908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172200" y="25908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4038600" y="30480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4572000" y="30480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5105400" y="30480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638800" y="30480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6172200" y="30480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4038600" y="35052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4572000" y="35052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105400" y="35052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5638800" y="35052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6172200" y="35052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4038600" y="39624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4572000" y="39624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5105400" y="39624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638800" y="39624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6172200" y="39624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4038600" y="4419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4572000" y="4419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5105400" y="4419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5638800" y="4419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6172200" y="4419600"/>
            <a:ext cx="533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" idx="3"/>
            <a:endCxn id="10" idx="1"/>
          </p:cNvCxnSpPr>
          <p:nvPr/>
        </p:nvCxnSpPr>
        <p:spPr>
          <a:xfrm>
            <a:off x="3581400" y="2286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15" idx="1"/>
          </p:cNvCxnSpPr>
          <p:nvPr/>
        </p:nvCxnSpPr>
        <p:spPr>
          <a:xfrm>
            <a:off x="3581400" y="2743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20" idx="1"/>
          </p:cNvCxnSpPr>
          <p:nvPr/>
        </p:nvCxnSpPr>
        <p:spPr>
          <a:xfrm>
            <a:off x="3581400" y="3200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  <a:endCxn id="25" idx="1"/>
          </p:cNvCxnSpPr>
          <p:nvPr/>
        </p:nvCxnSpPr>
        <p:spPr>
          <a:xfrm>
            <a:off x="3581400" y="3657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3"/>
            <a:endCxn id="30" idx="1"/>
          </p:cNvCxnSpPr>
          <p:nvPr/>
        </p:nvCxnSpPr>
        <p:spPr>
          <a:xfrm>
            <a:off x="35814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35" idx="1"/>
          </p:cNvCxnSpPr>
          <p:nvPr/>
        </p:nvCxnSpPr>
        <p:spPr>
          <a:xfrm>
            <a:off x="3581400" y="4572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8200" y="3200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455966" y="319716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hash(x)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61516" y="5066268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with a list on each entry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3810000"/>
            <a:ext cx="2537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hash(x)  in [0,N)</a:t>
            </a:r>
            <a:br>
              <a:rPr lang="en-US" dirty="0" smtClean="0"/>
            </a:br>
            <a:r>
              <a:rPr lang="en-US" dirty="0" smtClean="0"/>
              <a:t>pick the list chosen by </a:t>
            </a:r>
            <a:br>
              <a:rPr lang="en-US" dirty="0" smtClean="0"/>
            </a:br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8" idx="3"/>
            <a:endCxn id="5" idx="1"/>
          </p:cNvCxnSpPr>
          <p:nvPr/>
        </p:nvCxnSpPr>
        <p:spPr>
          <a:xfrm flipV="1">
            <a:off x="2408471" y="2743200"/>
            <a:ext cx="639529" cy="638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" y="5650468"/>
            <a:ext cx="7354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N elements to store, most lists will be length close to one.</a:t>
            </a:r>
          </a:p>
          <a:p>
            <a:r>
              <a:rPr lang="en-US" dirty="0" smtClean="0"/>
              <a:t>The data-structure </a:t>
            </a:r>
          </a:p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06300" y="2409371"/>
            <a:ext cx="2502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for x in the list. </a:t>
            </a:r>
            <a:br>
              <a:rPr lang="en-US" dirty="0" smtClean="0"/>
            </a:br>
            <a:r>
              <a:rPr lang="en-US" dirty="0" smtClean="0"/>
              <a:t>if it’s not there, </a:t>
            </a:r>
            <a:br>
              <a:rPr lang="en-US" dirty="0" smtClean="0"/>
            </a:br>
            <a:r>
              <a:rPr lang="en-US" dirty="0" smtClean="0"/>
              <a:t>append it to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2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1/6*12 – 5/6*x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2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82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504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226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5948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67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392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1114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2836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558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6" name="Curved Connector 15"/>
          <p:cNvCxnSpPr>
            <a:stCxn id="4" idx="2"/>
            <a:endCxn id="5" idx="2"/>
          </p:cNvCxnSpPr>
          <p:nvPr/>
        </p:nvCxnSpPr>
        <p:spPr>
          <a:xfrm rot="16200000" flipH="1">
            <a:off x="1527810" y="2434590"/>
            <a:ext cx="12700" cy="617220"/>
          </a:xfrm>
          <a:prstGeom prst="curvedConnector3">
            <a:avLst>
              <a:gd name="adj1" fmla="val 5448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079" y="3486834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Pairwise check for </a:t>
            </a:r>
            <a:r>
              <a:rPr lang="en-US" dirty="0" err="1" smtClean="0"/>
              <a:t>sortedness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224780" y="2447290"/>
            <a:ext cx="12700" cy="617220"/>
          </a:xfrm>
          <a:prstGeom prst="curvedConnector3">
            <a:avLst>
              <a:gd name="adj1" fmla="val 5448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1995" y="3468623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not sorted, swap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4572000"/>
                <a:ext cx="2223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bubbleSort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72000"/>
                <a:ext cx="222362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9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8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6293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bubbleSort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(L):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doMore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True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doMore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doMore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(L)-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):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 &gt; L[i+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]):   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swap(L,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i+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doMore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True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9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82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504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226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5948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67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392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1114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2836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558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133600" y="1828800"/>
            <a:ext cx="0" cy="1371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2895600"/>
            <a:ext cx="198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in this region is 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1" y="2895600"/>
            <a:ext cx="364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elements into the sorted region one by one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030730" y="1524000"/>
            <a:ext cx="38862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2000" y="4572000"/>
                <a:ext cx="2879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insertionSort</a:t>
                </a:r>
                <a:r>
                  <a:rPr lang="en-US" dirty="0" smtClean="0"/>
                  <a:t> is also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72000"/>
                <a:ext cx="287925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9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558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insertionSort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(L):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 end </a:t>
            </a:r>
            <a:r>
              <a:rPr lang="da-DK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 xrange(</a:t>
            </a:r>
            <a:r>
              <a:rPr lang="da-DK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, len(L)):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#what do we know here</a:t>
            </a:r>
            <a:r>
              <a:rPr lang="en-US" dirty="0" smtClean="0">
                <a:solidFill>
                  <a:srgbClr val="C0C0C0"/>
                </a:solidFill>
                <a:latin typeface="Courier New"/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#assert </a:t>
            </a:r>
            <a:r>
              <a:rPr lang="en-US" dirty="0" err="1" smtClean="0">
                <a:solidFill>
                  <a:srgbClr val="C0C0C0"/>
                </a:solidFill>
                <a:latin typeface="Courier New"/>
              </a:rPr>
              <a:t>isSorted</a:t>
            </a:r>
            <a:r>
              <a:rPr lang="en-US" dirty="0" smtClean="0">
                <a:solidFill>
                  <a:srgbClr val="C0C0C0"/>
                </a:solidFill>
                <a:latin typeface="Courier New"/>
              </a:rPr>
              <a:t>(L[0:end])</a:t>
            </a:r>
            <a:endParaRPr lang="en-US" dirty="0">
              <a:solidFill>
                <a:srgbClr val="C0C0C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temp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L[end]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da-DK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 xrange(</a:t>
            </a:r>
            <a:r>
              <a:rPr lang="da-DK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, end):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(temp &lt; L[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temp2 = L[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L[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 = temp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temp = temp2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L[end] = temp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#what do we know here?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#assert </a:t>
            </a:r>
            <a:r>
              <a:rPr lang="en-US" dirty="0" err="1">
                <a:solidFill>
                  <a:srgbClr val="C0C0C0"/>
                </a:solidFill>
                <a:latin typeface="Courier New"/>
              </a:rPr>
              <a:t>isSorted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(L[0:end+1])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7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property of the state that is true every time a program passes a particular point</a:t>
            </a:r>
          </a:p>
          <a:p>
            <a:endParaRPr lang="en-US" dirty="0"/>
          </a:p>
          <a:p>
            <a:r>
              <a:rPr lang="en-US" dirty="0" smtClean="0"/>
              <a:t>Ex: </a:t>
            </a:r>
          </a:p>
          <a:p>
            <a:pPr lvl="1"/>
            <a:r>
              <a:rPr lang="en-US" dirty="0" smtClean="0"/>
              <a:t>at the beginning of every iteration of the outer loop in </a:t>
            </a:r>
            <a:r>
              <a:rPr lang="en-US" dirty="0"/>
              <a:t>insertion sort, L[0:end</a:t>
            </a:r>
            <a:r>
              <a:rPr lang="en-US" dirty="0" smtClean="0"/>
              <a:t>] will be sorted</a:t>
            </a:r>
          </a:p>
          <a:p>
            <a:endParaRPr lang="en-US" dirty="0" smtClean="0"/>
          </a:p>
          <a:p>
            <a:r>
              <a:rPr lang="en-US" dirty="0" smtClean="0"/>
              <a:t>Invariants are essential in making correctness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30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0578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73467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186356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99245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12134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725023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237912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50801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263690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776579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289470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2610" y="1447800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74410" y="1447800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474778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87667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500556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013445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526334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039223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327903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6840792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353681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866570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8379461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6810" y="25570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86855" y="25570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397810" y="25570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105400" y="25570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1191768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1704657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217546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2730435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3243324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3756213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6534658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047547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7560436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8073325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8586216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-76200" y="36238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893610" y="41572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114800" y="41572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312155" y="36238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524000" y="4145054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6912355" y="4145054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903010" y="3605784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2569010" y="3605784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9" idx="2"/>
          </p:cNvCxnSpPr>
          <p:nvPr/>
        </p:nvCxnSpPr>
        <p:spPr>
          <a:xfrm flipH="1">
            <a:off x="3059619" y="1740408"/>
            <a:ext cx="1829996" cy="697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2"/>
          </p:cNvCxnSpPr>
          <p:nvPr/>
        </p:nvCxnSpPr>
        <p:spPr>
          <a:xfrm>
            <a:off x="4889615" y="1740408"/>
            <a:ext cx="2628658" cy="697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4" idx="2"/>
          </p:cNvCxnSpPr>
          <p:nvPr/>
        </p:nvCxnSpPr>
        <p:spPr>
          <a:xfrm flipH="1">
            <a:off x="1987667" y="2849654"/>
            <a:ext cx="677481" cy="655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730435" y="2895600"/>
            <a:ext cx="677481" cy="1020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0" idx="2"/>
          </p:cNvCxnSpPr>
          <p:nvPr/>
        </p:nvCxnSpPr>
        <p:spPr>
          <a:xfrm flipH="1">
            <a:off x="7169976" y="2849654"/>
            <a:ext cx="348297" cy="655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2"/>
          </p:cNvCxnSpPr>
          <p:nvPr/>
        </p:nvCxnSpPr>
        <p:spPr>
          <a:xfrm>
            <a:off x="7518273" y="2849654"/>
            <a:ext cx="884236" cy="943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06810" y="5105400"/>
                <a:ext cx="64924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Every level of calls to merge sort involves a linear time merge</a:t>
                </a:r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levels of calls to merge sort, so the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N is the length of the array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0" y="5105400"/>
                <a:ext cx="649244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845" t="-2551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06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2253" y="1752600"/>
            <a:ext cx="4044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mergeSort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(L):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(L) &lt;=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L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mid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(L) /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L1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(L[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:mid])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L2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(L[mid:])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merge(L1, 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3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948690"/>
            <a:ext cx="693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merge(L1, L2):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result = []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p1 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p2 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(L1) +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(L2)):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(p1 &lt;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(L1)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p2 &lt;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(L2)):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 L1[p1] &lt; L2[p2] 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(L1[p1])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p1 +=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(L2[p2])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p2 +=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p1 &lt;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(L1[p1])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p1 +=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(L2[p2])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p2 +=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Modeling a game of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3752600"/>
          </a:xfrm>
        </p:spPr>
        <p:txBody>
          <a:bodyPr>
            <a:normAutofit/>
          </a:bodyPr>
          <a:lstStyle/>
          <a:p>
            <a:pPr marL="182880" lvl="1" indent="0" algn="ctr">
              <a:buNone/>
            </a:pPr>
            <a:r>
              <a:rPr lang="en-US" sz="2400" dirty="0" smtClean="0"/>
              <a:t>A casino plays a game of dice. If the dice hits one, the casino wins. Otherwise the player wins. </a:t>
            </a:r>
          </a:p>
          <a:p>
            <a:pPr marL="182880" lvl="1" indent="0" algn="ctr">
              <a:buNone/>
            </a:pPr>
            <a:r>
              <a:rPr lang="en-US" sz="2400" dirty="0" smtClean="0"/>
              <a:t>How much should the house wager against a player who wagers $12?</a:t>
            </a:r>
          </a:p>
          <a:p>
            <a:r>
              <a:rPr lang="en-US" sz="2800" dirty="0" smtClean="0"/>
              <a:t>We could model this game deterministically</a:t>
            </a:r>
          </a:p>
          <a:p>
            <a:pPr lvl="1"/>
            <a:r>
              <a:rPr lang="en-US" sz="2400" dirty="0" smtClean="0"/>
              <a:t>Model the mechanics of a dice hitting a table</a:t>
            </a:r>
          </a:p>
          <a:p>
            <a:pPr lvl="1"/>
            <a:r>
              <a:rPr lang="en-US" sz="2400" dirty="0" smtClean="0"/>
              <a:t>But what is the initial trajectory of the dice?</a:t>
            </a:r>
          </a:p>
          <a:p>
            <a:pPr lvl="2"/>
            <a:r>
              <a:rPr lang="en-US" sz="1800" dirty="0" smtClean="0"/>
              <a:t>we don’t know; </a:t>
            </a:r>
          </a:p>
          <a:p>
            <a:pPr lvl="2"/>
            <a:r>
              <a:rPr lang="en-US" sz="1800" dirty="0" smtClean="0"/>
              <a:t>without this information it’s hard to predict the outcome of the game</a:t>
            </a:r>
          </a:p>
          <a:p>
            <a:endParaRPr lang="en-US" sz="2800" dirty="0" smtClean="0"/>
          </a:p>
        </p:txBody>
      </p:sp>
      <p:sp>
        <p:nvSpPr>
          <p:cNvPr id="4" name="Cube 3"/>
          <p:cNvSpPr/>
          <p:nvPr/>
        </p:nvSpPr>
        <p:spPr>
          <a:xfrm rot="3169988">
            <a:off x="2438400" y="5257800"/>
            <a:ext cx="609600" cy="609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ptagon 4"/>
          <p:cNvSpPr/>
          <p:nvPr/>
        </p:nvSpPr>
        <p:spPr>
          <a:xfrm>
            <a:off x="2606040" y="5344695"/>
            <a:ext cx="121919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ptagon 5"/>
          <p:cNvSpPr/>
          <p:nvPr/>
        </p:nvSpPr>
        <p:spPr>
          <a:xfrm>
            <a:off x="2545081" y="5596128"/>
            <a:ext cx="121919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ptagon 6"/>
          <p:cNvSpPr/>
          <p:nvPr/>
        </p:nvSpPr>
        <p:spPr>
          <a:xfrm rot="3003693">
            <a:off x="2782621" y="5748528"/>
            <a:ext cx="60960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ptagon 7"/>
          <p:cNvSpPr/>
          <p:nvPr/>
        </p:nvSpPr>
        <p:spPr>
          <a:xfrm rot="3003693">
            <a:off x="2908830" y="5640890"/>
            <a:ext cx="60960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435839">
            <a:off x="3048000" y="5892800"/>
            <a:ext cx="957943" cy="638629"/>
          </a:xfrm>
          <a:custGeom>
            <a:avLst/>
            <a:gdLst>
              <a:gd name="connsiteX0" fmla="*/ 0 w 957943"/>
              <a:gd name="connsiteY0" fmla="*/ 0 h 638629"/>
              <a:gd name="connsiteX1" fmla="*/ 449943 w 957943"/>
              <a:gd name="connsiteY1" fmla="*/ 217714 h 638629"/>
              <a:gd name="connsiteX2" fmla="*/ 957943 w 957943"/>
              <a:gd name="connsiteY2" fmla="*/ 638629 h 638629"/>
              <a:gd name="connsiteX3" fmla="*/ 957943 w 957943"/>
              <a:gd name="connsiteY3" fmla="*/ 638629 h 63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3" h="638629">
                <a:moveTo>
                  <a:pt x="0" y="0"/>
                </a:moveTo>
                <a:cubicBezTo>
                  <a:pt x="145143" y="55638"/>
                  <a:pt x="290286" y="111276"/>
                  <a:pt x="449943" y="217714"/>
                </a:cubicBezTo>
                <a:cubicBezTo>
                  <a:pt x="609600" y="324152"/>
                  <a:pt x="957943" y="638629"/>
                  <a:pt x="957943" y="638629"/>
                </a:cubicBezTo>
                <a:lnTo>
                  <a:pt x="957943" y="63862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6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find all the code here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bit.ly/WYeUbO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can find a random list of 10K words here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bit.ly/XVrnLh</a:t>
            </a:r>
            <a:endParaRPr lang="en-US" dirty="0" smtClean="0"/>
          </a:p>
          <a:p>
            <a:pPr lvl="1"/>
            <a:r>
              <a:rPr lang="en-US" dirty="0" smtClean="0"/>
              <a:t>Use it to time the different sort algorithms</a:t>
            </a:r>
          </a:p>
          <a:p>
            <a:pPr lvl="1"/>
            <a:r>
              <a:rPr lang="en-US" dirty="0" smtClean="0"/>
              <a:t>How does the performance compare?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6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Modeling a game of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3752600"/>
          </a:xfrm>
        </p:spPr>
        <p:txBody>
          <a:bodyPr>
            <a:normAutofit/>
          </a:bodyPr>
          <a:lstStyle/>
          <a:p>
            <a:pPr marL="182880" lvl="1" indent="0" algn="ctr">
              <a:buNone/>
            </a:pPr>
            <a:r>
              <a:rPr lang="en-US" sz="2400" dirty="0" smtClean="0"/>
              <a:t>A casino plays a game of dice. If the dice hits one, the casino wins. Otherwise the player wins. </a:t>
            </a:r>
          </a:p>
          <a:p>
            <a:pPr marL="182880" lvl="1" indent="0" algn="ctr">
              <a:buNone/>
            </a:pPr>
            <a:r>
              <a:rPr lang="en-US" sz="2400" dirty="0" smtClean="0"/>
              <a:t>How much should the house wager against a player who wagers $12?</a:t>
            </a:r>
          </a:p>
          <a:p>
            <a:endParaRPr lang="en-US" sz="2800" dirty="0" smtClean="0"/>
          </a:p>
          <a:p>
            <a:r>
              <a:rPr lang="en-US" sz="2800" dirty="0" smtClean="0"/>
              <a:t>A probabilistic model is more concise</a:t>
            </a:r>
          </a:p>
          <a:p>
            <a:pPr lvl="1"/>
            <a:r>
              <a:rPr lang="en-US" sz="2400" dirty="0" smtClean="0"/>
              <a:t>Dice has 1/6 probability of hitting any given number</a:t>
            </a:r>
          </a:p>
          <a:p>
            <a:pPr lvl="1"/>
            <a:r>
              <a:rPr lang="en-US" sz="2400" dirty="0" smtClean="0"/>
              <a:t>How do we use such a model?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Cube 3"/>
          <p:cNvSpPr/>
          <p:nvPr/>
        </p:nvSpPr>
        <p:spPr>
          <a:xfrm rot="3169988">
            <a:off x="2438400" y="5257800"/>
            <a:ext cx="609600" cy="609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ptagon 4"/>
          <p:cNvSpPr/>
          <p:nvPr/>
        </p:nvSpPr>
        <p:spPr>
          <a:xfrm>
            <a:off x="2606040" y="5344695"/>
            <a:ext cx="121919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ptagon 5"/>
          <p:cNvSpPr/>
          <p:nvPr/>
        </p:nvSpPr>
        <p:spPr>
          <a:xfrm>
            <a:off x="2545081" y="5596128"/>
            <a:ext cx="121919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ptagon 6"/>
          <p:cNvSpPr/>
          <p:nvPr/>
        </p:nvSpPr>
        <p:spPr>
          <a:xfrm rot="3003693">
            <a:off x="2782621" y="5748528"/>
            <a:ext cx="60960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ptagon 7"/>
          <p:cNvSpPr/>
          <p:nvPr/>
        </p:nvSpPr>
        <p:spPr>
          <a:xfrm rot="3003693">
            <a:off x="2908830" y="5640890"/>
            <a:ext cx="60960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435839">
            <a:off x="3048000" y="5892800"/>
            <a:ext cx="957943" cy="638629"/>
          </a:xfrm>
          <a:custGeom>
            <a:avLst/>
            <a:gdLst>
              <a:gd name="connsiteX0" fmla="*/ 0 w 957943"/>
              <a:gd name="connsiteY0" fmla="*/ 0 h 638629"/>
              <a:gd name="connsiteX1" fmla="*/ 449943 w 957943"/>
              <a:gd name="connsiteY1" fmla="*/ 217714 h 638629"/>
              <a:gd name="connsiteX2" fmla="*/ 957943 w 957943"/>
              <a:gd name="connsiteY2" fmla="*/ 638629 h 638629"/>
              <a:gd name="connsiteX3" fmla="*/ 957943 w 957943"/>
              <a:gd name="connsiteY3" fmla="*/ 638629 h 63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3" h="638629">
                <a:moveTo>
                  <a:pt x="0" y="0"/>
                </a:moveTo>
                <a:cubicBezTo>
                  <a:pt x="145143" y="55638"/>
                  <a:pt x="290286" y="111276"/>
                  <a:pt x="449943" y="217714"/>
                </a:cubicBezTo>
                <a:cubicBezTo>
                  <a:pt x="609600" y="324152"/>
                  <a:pt x="957943" y="638629"/>
                  <a:pt x="957943" y="638629"/>
                </a:cubicBezTo>
                <a:lnTo>
                  <a:pt x="957943" y="63862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21415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random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rr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rollDice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rr.randint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Game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playGameCasino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playerWager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casinoWager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>
                <a:solidFill>
                  <a:srgbClr val="00AA00"/>
                </a:solidFill>
                <a:latin typeface="Courier New"/>
              </a:rPr>
              <a:t>'''Returns the win of the </a:t>
            </a:r>
            <a:r>
              <a:rPr lang="en-US" i="1" u="sng" dirty="0">
                <a:solidFill>
                  <a:srgbClr val="00AA00"/>
                </a:solidFill>
                <a:latin typeface="Courier New"/>
              </a:rPr>
              <a:t>casino on a given game'''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v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rollDice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v ==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Courier New"/>
              </a:rPr>
              <a:t>        #</a:t>
            </a:r>
            <a:r>
              <a:rPr lang="en-US" u="sng" dirty="0">
                <a:solidFill>
                  <a:srgbClr val="00B050"/>
                </a:solidFill>
                <a:latin typeface="Courier New"/>
              </a:rPr>
              <a:t>Casino wins the amount </a:t>
            </a:r>
            <a:r>
              <a:rPr lang="en-US" u="sng" dirty="0" smtClean="0">
                <a:solidFill>
                  <a:srgbClr val="00B050"/>
                </a:solidFill>
                <a:latin typeface="Courier New"/>
              </a:rPr>
              <a:t>wagered </a:t>
            </a:r>
            <a:r>
              <a:rPr lang="en-US" u="sng" dirty="0">
                <a:solidFill>
                  <a:srgbClr val="00B050"/>
                </a:solidFill>
                <a:latin typeface="Courier New"/>
              </a:rPr>
              <a:t>by the player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playerWager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Courier New"/>
              </a:rPr>
              <a:t>        #</a:t>
            </a:r>
            <a:r>
              <a:rPr lang="en-US" u="sng" dirty="0">
                <a:solidFill>
                  <a:srgbClr val="00B050"/>
                </a:solidFill>
                <a:latin typeface="Courier New"/>
              </a:rPr>
              <a:t>Casino loses the amount </a:t>
            </a:r>
            <a:r>
              <a:rPr lang="en-US" u="sng" dirty="0" smtClean="0">
                <a:solidFill>
                  <a:srgbClr val="00B050"/>
                </a:solidFill>
                <a:latin typeface="Courier New"/>
              </a:rPr>
              <a:t>wagered </a:t>
            </a:r>
            <a:r>
              <a:rPr lang="en-US" u="sng" dirty="0">
                <a:solidFill>
                  <a:srgbClr val="00B050"/>
                </a:solidFill>
                <a:latin typeface="Courier New"/>
              </a:rPr>
              <a:t>by casino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-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casinoWager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38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133601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repeatedPlay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(rounds,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playerWager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casinoWager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>
                <a:solidFill>
                  <a:srgbClr val="00AA00"/>
                </a:solidFill>
                <a:latin typeface="Courier New"/>
              </a:rPr>
              <a:t>'''Return the average win/loss by </a:t>
            </a:r>
            <a:r>
              <a:rPr lang="en-US" i="1" dirty="0" smtClean="0">
                <a:solidFill>
                  <a:srgbClr val="00AA00"/>
                </a:solidFill>
                <a:latin typeface="Courier New"/>
              </a:rPr>
              <a:t>the</a:t>
            </a:r>
          </a:p>
          <a:p>
            <a:r>
              <a:rPr lang="en-US" i="1" dirty="0">
                <a:solidFill>
                  <a:srgbClr val="00AA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00AA00"/>
                </a:solidFill>
                <a:latin typeface="Courier New"/>
              </a:rPr>
              <a:t>      </a:t>
            </a:r>
            <a:r>
              <a:rPr lang="en-US" i="1" dirty="0">
                <a:solidFill>
                  <a:srgbClr val="00AA00"/>
                </a:solidFill>
                <a:latin typeface="Courier New"/>
              </a:rPr>
              <a:t>casino after repeated play'''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casinoWin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0.0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(rounds):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casinoWin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playGameCasino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playerWager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casinoWager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casinoWin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/rounds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3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observe?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house wagers... </a:t>
            </a:r>
          </a:p>
          <a:p>
            <a:pPr lvl="1"/>
            <a:r>
              <a:rPr lang="en-US" dirty="0" smtClean="0"/>
              <a:t>1 it makes money on average</a:t>
            </a:r>
          </a:p>
          <a:p>
            <a:pPr lvl="1"/>
            <a:r>
              <a:rPr lang="en-US" dirty="0" smtClean="0"/>
              <a:t>2 it makes a little bit of money </a:t>
            </a:r>
          </a:p>
          <a:p>
            <a:pPr lvl="1"/>
            <a:r>
              <a:rPr lang="en-US" dirty="0" smtClean="0"/>
              <a:t>3 it loses money</a:t>
            </a:r>
          </a:p>
          <a:p>
            <a:pPr lvl="1"/>
            <a:r>
              <a:rPr lang="en-US" dirty="0" smtClean="0"/>
              <a:t>~2.4 it comes out even</a:t>
            </a:r>
          </a:p>
          <a:p>
            <a:r>
              <a:rPr lang="en-US" dirty="0" smtClean="0"/>
              <a:t>The exact amounts vary from run to run</a:t>
            </a:r>
          </a:p>
          <a:p>
            <a:pPr lvl="1"/>
            <a:r>
              <a:rPr lang="en-US" dirty="0" smtClean="0"/>
              <a:t>But they become more stable with more rounds</a:t>
            </a:r>
          </a:p>
          <a:p>
            <a:pPr lvl="1"/>
            <a:r>
              <a:rPr lang="en-US" dirty="0" smtClean="0"/>
              <a:t>The high-level prescription is stable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probability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that p = 1/6?</a:t>
            </a:r>
          </a:p>
          <a:p>
            <a:pPr lvl="1"/>
            <a:r>
              <a:rPr lang="en-US" dirty="0" smtClean="0"/>
              <a:t>A measure of how often you expect something to happen</a:t>
            </a:r>
          </a:p>
          <a:p>
            <a:pPr lvl="2"/>
            <a:r>
              <a:rPr lang="en-US" dirty="0" smtClean="0"/>
              <a:t>We expect a win 1/6</a:t>
            </a:r>
            <a:r>
              <a:rPr lang="en-US" baseline="30000" dirty="0" smtClean="0"/>
              <a:t>th</a:t>
            </a:r>
            <a:r>
              <a:rPr lang="en-US" dirty="0" smtClean="0"/>
              <a:t> of the time</a:t>
            </a:r>
          </a:p>
          <a:p>
            <a:pPr lvl="2"/>
            <a:r>
              <a:rPr lang="en-US" dirty="0" smtClean="0"/>
              <a:t>There are 6 equally likely outcomes and we win in one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35577</TotalTime>
  <Words>1448</Words>
  <Application>Microsoft Office PowerPoint</Application>
  <PresentationFormat>On-screen Show (4:3)</PresentationFormat>
  <Paragraphs>296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13: Probability and Hashing</vt:lpstr>
      <vt:lpstr>Why Probability?</vt:lpstr>
      <vt:lpstr>Example: Modeling a game of dice</vt:lpstr>
      <vt:lpstr>Example: Modeling a game of dice</vt:lpstr>
      <vt:lpstr>Modeling the Game</vt:lpstr>
      <vt:lpstr>Modeling the Game</vt:lpstr>
      <vt:lpstr>Modeling the Game</vt:lpstr>
      <vt:lpstr>What do we observe?</vt:lpstr>
      <vt:lpstr>What does a probability mean</vt:lpstr>
      <vt:lpstr>Uniform Distribution</vt:lpstr>
      <vt:lpstr>Independence</vt:lpstr>
      <vt:lpstr>Independence</vt:lpstr>
      <vt:lpstr>Combining Independent Probabilities</vt:lpstr>
      <vt:lpstr>Combining Independent Probabilities</vt:lpstr>
      <vt:lpstr>Combining Independent Probabilities</vt:lpstr>
      <vt:lpstr>Probabilities of negated events</vt:lpstr>
      <vt:lpstr>Combining Independent Probabilities</vt:lpstr>
      <vt:lpstr>Hashing</vt:lpstr>
      <vt:lpstr>Properties of a hash function</vt:lpstr>
      <vt:lpstr>Hash Table</vt:lpstr>
      <vt:lpstr>PowerPoint Presentation</vt:lpstr>
      <vt:lpstr>Bubble Sort</vt:lpstr>
      <vt:lpstr>Bubble Sort</vt:lpstr>
      <vt:lpstr>Insertion Sort</vt:lpstr>
      <vt:lpstr>Insertion Sort</vt:lpstr>
      <vt:lpstr>Invariant</vt:lpstr>
      <vt:lpstr>Merge Sort</vt:lpstr>
      <vt:lpstr>Merge Sort</vt:lpstr>
      <vt:lpstr>Merge</vt:lpstr>
      <vt:lpstr>Run the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267</cp:revision>
  <cp:lastPrinted>2013-02-28T17:07:54Z</cp:lastPrinted>
  <dcterms:created xsi:type="dcterms:W3CDTF">2011-07-14T19:49:03Z</dcterms:created>
  <dcterms:modified xsi:type="dcterms:W3CDTF">2013-03-20T18:25:16Z</dcterms:modified>
</cp:coreProperties>
</file>