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12"/>
  </p:notesMasterIdLst>
  <p:sldIdLst>
    <p:sldId id="319" r:id="rId2"/>
    <p:sldId id="562" r:id="rId3"/>
    <p:sldId id="563" r:id="rId4"/>
    <p:sldId id="566" r:id="rId5"/>
    <p:sldId id="572" r:id="rId6"/>
    <p:sldId id="564" r:id="rId7"/>
    <p:sldId id="567" r:id="rId8"/>
    <p:sldId id="565" r:id="rId9"/>
    <p:sldId id="568" r:id="rId10"/>
    <p:sldId id="569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E91A9F8B-9A22-464D-ABC9-B0AF98BDA988}">
          <p14:sldIdLst>
            <p14:sldId id="319"/>
            <p14:sldId id="562"/>
            <p14:sldId id="563"/>
            <p14:sldId id="566"/>
            <p14:sldId id="572"/>
            <p14:sldId id="564"/>
            <p14:sldId id="567"/>
            <p14:sldId id="565"/>
            <p14:sldId id="568"/>
            <p14:sldId id="56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7F0055"/>
    <a:srgbClr val="207E73"/>
    <a:srgbClr val="FFFFFF"/>
    <a:srgbClr val="FFFF99"/>
    <a:srgbClr val="63D7C9"/>
    <a:srgbClr val="FFFFDD"/>
    <a:srgbClr val="FFFFC9"/>
    <a:srgbClr val="CDFF9B"/>
    <a:srgbClr val="E1E1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1" autoAdjust="0"/>
    <p:restoredTop sz="83636" autoAdjust="0"/>
  </p:normalViewPr>
  <p:slideViewPr>
    <p:cSldViewPr>
      <p:cViewPr>
        <p:scale>
          <a:sx n="66" d="100"/>
          <a:sy n="66" d="100"/>
        </p:scale>
        <p:origin x="-168" y="-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563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in"/>
          <inkml:channel name="Y" type="integer" max="16520" units="in"/>
          <inkml:channel name="F" type="integer" max="255" units="dev"/>
        </inkml:traceFormat>
        <inkml:channelProperties>
          <inkml:channelProperty channel="X" name="resolution" value="2540.01343" units="1/in"/>
          <inkml:channelProperty channel="Y" name="resolution" value="2540.36597" units="1/in"/>
          <inkml:channelProperty channel="F" name="resolution" value="3.92127E-7" units="1/dev"/>
        </inkml:channelProperties>
      </inkml:inkSource>
      <inkml:timestamp xml:id="ts0" timeString="2013-04-04T14:54:55.24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9505 8932 15,'0'0'25,"7"-13"-3,1-4-2,19 3-3,-9-12-6,15 13-2,-12-9-1,8 11-2,-11-2-2,-2 13-1,-16 0 0,18 30-1,-13-3 0,5 17 0,-1 14 0,0 16-1,-2 18 0,-1 13 0,2 9-1,-4 8 2,-6 7-1,2 3 0,-2-1 0,-2 1 1,4-5-1,0 0-1,-6 1 1,6-1-2,-1 3 0,-2 2 1,-2-6-1,-1-8 0,1-13 0,-2-12 1,1-12 0,0-16-1,2-19 2,3-16-1,-2-10 0,3-7 0,0-13 0,0 0 1,17 9-1,-17-9 1,0 0-1,16 3 1,-16-3-1,0 0 0,0 0 0,0 0 0,13 14 0,-13-14 0,1 17 0,-1-2 0,0 6 0,0 5 0,0 2 0,-1 5 0,-2-5 0,3 2 0,-1-7 0,-2-2 0,2-8 0,1-13 0,0 11 0,0-11 0,0 0 0,0 0 0,0 0 1,8-11-1,-8 11 0,7-11 0,-7 11 0,28-19 0,-3 4 0,12-5 0,16 1 0,10-7-1,12 0 2,20 3-1,13 0 0,13-2 0,23 5 1,9 1-1,15-4 0,16-2 1,16-6 0,3-2 1,9-4-2,1 1 3,-8-1-2,4 0 0,-11 6 0,-6 7 0,-13 2-1,-8 7 1,-9 8-1,-8 3 0,-15 4 0,-13 2 0,-18 5 1,-13-1-1,-16 1 0,-18 2-1,-16-3 2,-12 0-1,-13 0 0,-9-1 0,-11-5 0,0 0 0,0 0 1,0 0-1,14 5 1,-14-5-1,10-14 0,-5 1 1,-1-8-1,-4-7 0,-4-14 1,-6-12-2,1-13 2,-15-17-1,0-14 0,-1-20 0,-4-13 1,0-11 0,-6-5 0,2-8-1,-8-1 1,2-4-1,-2 5 0,-3 3 0,10 7-1,-1 3-1,7 6 1,4 9 0,9 13 1,4 14-2,3 10 2,-1 14-1,0 8 0,2 12 1,-6 11 0,3 9 0,1 6-1,2 4 1,-2 8 0,5 3 0,4 15 0,-10-15 0,10 15 0,0 0 0,0 0 0,0 0-1,0 0 1,0 0 0,0 0 0,0 0 0,0 0 0,0 0 0,0 0 1,0 0-1,0 0 0,-11-12 0,11 12 0,-14-9 1,0 2-1,-5 0 0,-10-2 0,-5 0 0,-14 3 0,-15 4 0,-22 4 0,-23 7 0,-19 6 0,-23 4 0,-26 7 0,-21 2 0,-22-1 0,-9 4-1,-14-5 1,0-2-1,-7-1 1,4-5-2,3 4 2,7 2-1,4 7-2,11 1 0,13 6 0,9-1-2,28 3-1,19-13-3,43 11-9,22-20-18,43-10-1,43-8 1</inkml:trace>
  <inkml:trace contextRef="#ctx0" brushRef="#br0" timeOffset="1732.0991">11580 9665 26,'0'0'30,"0"0"-6,-18-3-8,18 3-4,0 0-3,0 0-3,0 0 0,0 0-1,-14 5-1,14-5-1,0 0 0,-16 15-1,16-15-1,-8 9-1,8-9 1,3 15-1,-3-15 0,11 11 0,-11-11 0,24 9 1,-24-9-1,20 0 1,-20 0 0,24-5 0,-24 5 0,14-17 0,-14 17 0,6-22 0,-6 9 0,-2 4-1,-3-2 1,5 11 0,-18-19-1,18 19 0,-21-7 1,21 7-1,-18-3 0,18 3 0,0 0-1,-14 10 1,14-10 0,4 17 0,-4-17-1,10 19 1,-2-8 0,-8-11 0,12 19 0,-12-19 0,13 11 0,-13-11 0,0 0 1,18-1-1,-18 1 1,15-17-1,-15 17 1,16-20 0,-11 11-1,-5 9 1,10-18-1,-10 18 0,0 0 1,0 0-1,-14-8 0,14 8-1,0 0 1,-15 2-1,15-2 1,0 0-1,-6 13 1,6-13-1,2 13 1,-2-13 0,7 15-1,-7-15 1,7 13 0,-7-13 0,0 0 1,18 5-1,-18-5 1,14-13-1,-14 13 1,6-16 0,-6 16 0,3-17-1,-3 17 0,-7-13 0,7 13 0,0 0 0,-16-2 0,16 2-1,0 0 1,-13 11-1,13-11 1,0 11-1,0-11 1,0 0 0,10 13-1,-10-13 1,0 0 1,14 7-1,-14-7 1,0 0 0,0 0-1,0 0 1,0 0 0,-14-8-1,14 8 0,-21-3 0,21 3 0,-25 0-1,25 0 0,-20 3 1,20-3-1,-12 11 0,12-11 1,0 17-1,4-6 0,-4-11-5,25 16-22,-12-12-8,3-1-1,4-5 0</inkml:trace>
  <inkml:trace contextRef="#ctx0" brushRef="#br0" timeOffset="30332.735">11616 9365 17,'0'0'15,"0"0"-2,0 0-2,0 0-3,-14 4-2,14-4-1,0 0 0,0 0 1,-6-10-1,6 10 0,3-13 0,-3 13-2,-4-11 0,4 11 0,0 0-1,-14-4 0,14 4-1,0 0 0,-18 2-1,18-2 0,0 0 1,0 0 0,-13 2 0,13-2 1,0 0-1,-16 7 0,16-7 0,-17 8 0,17-8 0,-22 14 0,22-14-1,-17 10 1,0 2 0,17-12 0,-12 9-1,12-9 1,-17 12 0,17-12 0,-17 13-1,17-13 1,-18 15-1,11-4 0,7-11 0,-16 20 0,5-7 0,2-2 1,0 3 0,-3 1-1,3 0 1,-5 3 0,4-1 0,-1-4 0,3 2 0,-1-3-1,4 1 1,3-1-1,-1 3 1,2 1-1,2-3 0,2 4 0,-3 0 0,2 1 0,0-1 1,0-1-1,-1-2 0,2 1 0,1-3 1,-1-1-1,4 4 0,-2 0 2,5 1-2,1-3 2,3 4-2,2-2 2,0 1-2,1 1 1,1-4 0,3-2-1,-2-2 0,1-1 0,-1-1 1,1-2-1,3-1 0,0 1 0,2-4 0,-2 2 0,-2 1 1,4-1-1,-1 3 0,-5-4 0,1 2 0,4-2 1,-5-4-1,3-4 0,1-3 1,-1-2-1,-1-4 1,-2-1-1,3-1 1,-2 1-2,-3-4 1,-5 1-1,-1 2 2,2-4-2,-2 0 1,0 0-1,-3 1 1,4 0 0,-4 1-1,2 6 1,-5 2 0,1 0 0,-6 11 0,4-21 0,-5 9 0,-2-2 0,-3 0 0,2-2 0,1-3 0,-4-2 0,2 3 0,-1 1 0,-2-4 0,2 5 0,-5 0 0,1-1 0,-2 1 0,1-4 0,0 3 0,2-4 0,0 3 0,-4-2 0,2 2 0,-3 4 0,-3 2 0,-2 2 0,1 5-1,-6 2 1,0-2 0,1 1 0,-2 3 0,5 0 0,1 1 0,2-2-1,-1 4 1,4 0 0,-4 3-1,3 4 1,-5 3 0,1 1-1,-1 5 1,-3 0 0,0 4 0,0 0-1,0-1 1,-2 0 0,4-4 0,3 5 0,-3-7 0,5 2-1,0-1 1,3 0 0,1 0 0,4 2-1,3 2 1,3-1 0,2 1 0,2 3 0,3-3 0,-1 1 0,6-3 0,1 1 0,3-5 0,0 4 0,-2-1 0,1 0 2,-3-1-2,-1-1 1,1 1-1,-1-5 2,0 0-2,7 0 2,-1-5-2,7-1 0,-1 0 1,3-2-1,1 2 1,7-1-1,-6-2 0,5 1 0,-5-2 0,-1 1 1,-1-2-1,1 0 0,-1-2 0,-5 1 0,-1 0 0,2-2 0,1-2 0,-3 0 0,7-7 1,-3-4-2,4 0 2,1 0-2,-2-5 1,-1-1-1,-2 3 1,-4-1-1,-3 5 1,-2-2 0,-6 0 0,-3 0 0,-4-4-1,-4-5 1,-3-2-1,-6-5 1,-2-3 0,1-2-1,-5 5 1,-1 0 0,1 1-1,-1 5 1,3 6 0,1-1 0,-8 9 0,3-2 0,-3 1 0,1 3 0,-2-1 0,-2 5 0,1 1 0,1 2 0,-3 4 0,3 1-1,-1 3 1,-2 3 0,0-1 0,-1 5 0,-1 4-1,1 1 1,-1 2 0,-4 6 0,1 0-1,4 2 1,1 2 0,1 0 0,1 3 0,4 1-1,2 1 1,8-2 0,1 0 0,5-3 0,3 2 0,3-1 0,9-1 1,2 0 0,3-5-1,1 4 1,4-2-1,4-4 2,2 1-2,2-4 1,5-1-1,6-4 1,5-4-1,7-4 0,3-2 1,6-4-1,-1-2 0,3-4 0,-4 1 0,-7-2 0,-6 1 0,-7 0 0,-6 0 0,-8-1 0,-2-6 0,-3-3-1,-2-2 1,-2-6-2,-3-7 2,1-3-2,-6-8 1,-5 1-1,-6-3 1,-5-3 0,-10 4 0,-3 1 1,-8 0 0,-6 3 1,-4 7-1,-5 4 0,-2 8 1,-7 7-1,5 6 1,-5 8-1,-1 11 0,-3 12 0,4 13 0,1 8-1,6 11 0,9 14-5,-5 1-20,20 12-9,9 5 0,9 4-1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EBD9FC-AAD7-4908-8F29-BD870708ADE7}" type="datetimeFigureOut">
              <a:rPr lang="en-US" smtClean="0"/>
              <a:t>4/7/2013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969197-6AF6-42D3-BB98-518916B8F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957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E1D89F-7E71-4B67-8585-18F5E4BA1E61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210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Variance = expected value of mean-value</a:t>
            </a:r>
            <a:r>
              <a:rPr lang="en-US" baseline="0" dirty="0" smtClean="0"/>
              <a:t> squared</a:t>
            </a:r>
          </a:p>
          <a:p>
            <a:r>
              <a:rPr lang="en-US" baseline="0" dirty="0" err="1" smtClean="0"/>
              <a:t>STDev</a:t>
            </a:r>
            <a:r>
              <a:rPr lang="en-US" baseline="0" dirty="0" smtClean="0"/>
              <a:t> = </a:t>
            </a:r>
            <a:r>
              <a:rPr lang="en-US" baseline="0" dirty="0" err="1" smtClean="0"/>
              <a:t>sqrt</a:t>
            </a:r>
            <a:r>
              <a:rPr lang="en-US" baseline="0" dirty="0" smtClean="0"/>
              <a:t>(</a:t>
            </a:r>
            <a:r>
              <a:rPr lang="en-US" baseline="0" dirty="0" err="1" smtClean="0"/>
              <a:t>var</a:t>
            </a:r>
            <a:r>
              <a:rPr lang="en-US" baseline="0" dirty="0" smtClean="0"/>
              <a:t>)</a:t>
            </a:r>
          </a:p>
          <a:p>
            <a:r>
              <a:rPr lang="en-US" baseline="0" dirty="0" err="1" smtClean="0"/>
              <a:t>var</a:t>
            </a:r>
            <a:r>
              <a:rPr lang="en-US" baseline="0" dirty="0" smtClean="0"/>
              <a:t> = [(Ex-x)^2]</a:t>
            </a:r>
            <a:endParaRPr lang="en-US" baseline="0" dirty="0" smtClean="0"/>
          </a:p>
          <a:p>
            <a:r>
              <a:rPr lang="en-US" baseline="0" dirty="0" smtClean="0"/>
              <a:t>68% 1 </a:t>
            </a:r>
            <a:r>
              <a:rPr lang="en-US" baseline="0" dirty="0" err="1" smtClean="0"/>
              <a:t>std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dev</a:t>
            </a:r>
            <a:endParaRPr lang="en-US" baseline="0" dirty="0" smtClean="0"/>
          </a:p>
          <a:p>
            <a:r>
              <a:rPr lang="en-US" baseline="0" dirty="0" smtClean="0"/>
              <a:t>95.4% 2 </a:t>
            </a:r>
            <a:r>
              <a:rPr lang="en-US" baseline="0" dirty="0" err="1" smtClean="0"/>
              <a:t>std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dev</a:t>
            </a:r>
            <a:endParaRPr lang="en-US" baseline="0" dirty="0" smtClean="0"/>
          </a:p>
          <a:p>
            <a:r>
              <a:rPr lang="en-US" baseline="0" dirty="0" smtClean="0"/>
              <a:t>.2% more than 3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969197-6AF6-42D3-BB98-518916B8F51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3343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0735A-223E-4E18-A1B2-818E6CFB4D91}" type="datetimeFigureOut">
              <a:rPr lang="en-US" smtClean="0"/>
              <a:t>4/7/2013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4E2F4-A4C0-42A1-ABBB-E424B42E4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6034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0735A-223E-4E18-A1B2-818E6CFB4D91}" type="datetimeFigureOut">
              <a:rPr lang="en-US" smtClean="0"/>
              <a:t>4/7/2013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4E2F4-A4C0-42A1-ABBB-E424B42E4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486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0735A-223E-4E18-A1B2-818E6CFB4D91}" type="datetimeFigureOut">
              <a:rPr lang="en-US" smtClean="0"/>
              <a:t>4/7/2013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4E2F4-A4C0-42A1-ABBB-E424B42E4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711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750" y="0"/>
            <a:ext cx="8686800" cy="1143000"/>
          </a:xfrm>
        </p:spPr>
        <p:txBody>
          <a:bodyPr/>
          <a:lstStyle>
            <a:lvl1pPr>
              <a:defRPr>
                <a:latin typeface="Berlin Sans FB Dem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76600"/>
            <a:ext cx="8991600" cy="4754563"/>
          </a:xfrm>
        </p:spPr>
        <p:txBody>
          <a:bodyPr/>
          <a:lstStyle>
            <a:lvl1pPr>
              <a:buClr>
                <a:schemeClr val="bg1"/>
              </a:buClr>
              <a:defRPr>
                <a:latin typeface="+mn-lt"/>
                <a:ea typeface="Adobe Fan Heiti Std B" pitchFamily="34" charset="-128"/>
              </a:defRPr>
            </a:lvl1pPr>
            <a:lvl2pPr>
              <a:defRPr>
                <a:solidFill>
                  <a:schemeClr val="accent1">
                    <a:lumMod val="75000"/>
                  </a:schemeClr>
                </a:solidFill>
                <a:latin typeface="+mn-lt"/>
                <a:ea typeface="Adobe Fan Heiti Std B" pitchFamily="34" charset="-128"/>
              </a:defRPr>
            </a:lvl2pPr>
            <a:lvl3pPr>
              <a:defRPr>
                <a:latin typeface="+mn-lt"/>
                <a:ea typeface="Adobe Fan Heiti Std B" pitchFamily="34" charset="-128"/>
              </a:defRPr>
            </a:lvl3pPr>
            <a:lvl4pPr>
              <a:defRPr>
                <a:latin typeface="+mn-lt"/>
                <a:ea typeface="Adobe Fan Heiti Std B" pitchFamily="34" charset="-128"/>
              </a:defRPr>
            </a:lvl4pPr>
            <a:lvl5pPr>
              <a:defRPr>
                <a:latin typeface="+mn-lt"/>
                <a:ea typeface="Adobe Fan Heiti Std B" pitchFamily="34" charset="-128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0735A-223E-4E18-A1B2-818E6CFB4D91}" type="datetimeFigureOut">
              <a:rPr lang="en-US" smtClean="0"/>
              <a:t>4/7/2013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4E2F4-A4C0-42A1-ABBB-E424B42E4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6292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5814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953001"/>
            <a:ext cx="7772400" cy="53340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0735A-223E-4E18-A1B2-818E6CFB4D91}" type="datetimeFigureOut">
              <a:rPr lang="en-US" smtClean="0"/>
              <a:t>4/7/2013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4E2F4-A4C0-42A1-ABBB-E424B42E4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1509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0735A-223E-4E18-A1B2-818E6CFB4D91}" type="datetimeFigureOut">
              <a:rPr lang="en-US" smtClean="0"/>
              <a:t>4/7/2013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4E2F4-A4C0-42A1-ABBB-E424B42E4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3364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0735A-223E-4E18-A1B2-818E6CFB4D91}" type="datetimeFigureOut">
              <a:rPr lang="en-US" smtClean="0"/>
              <a:t>4/7/2013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4E2F4-A4C0-42A1-ABBB-E424B42E4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114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0735A-223E-4E18-A1B2-818E6CFB4D91}" type="datetimeFigureOut">
              <a:rPr lang="en-US" smtClean="0"/>
              <a:t>4/7/2013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4E2F4-A4C0-42A1-ABBB-E424B42E4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1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0735A-223E-4E18-A1B2-818E6CFB4D91}" type="datetimeFigureOut">
              <a:rPr lang="en-US" smtClean="0"/>
              <a:t>4/7/2013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4E2F4-A4C0-42A1-ABBB-E424B42E4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590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0735A-223E-4E18-A1B2-818E6CFB4D91}" type="datetimeFigureOut">
              <a:rPr lang="en-US" smtClean="0"/>
              <a:t>4/7/2013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4E2F4-A4C0-42A1-ABBB-E424B42E4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113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0735A-223E-4E18-A1B2-818E6CFB4D91}" type="datetimeFigureOut">
              <a:rPr lang="en-US" smtClean="0"/>
              <a:t>4/7/2013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4E2F4-A4C0-42A1-ABBB-E424B42E4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455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8991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371600"/>
            <a:ext cx="8991600" cy="4754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50735A-223E-4E18-A1B2-818E6CFB4D91}" type="datetimeFigureOut">
              <a:rPr lang="en-US" smtClean="0"/>
              <a:t>4/7/2013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9287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44E2F4-A4C0-42A1-ABBB-E424B42E44A0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904500"/>
            <a:ext cx="8991600" cy="18288"/>
          </a:xfrm>
          <a:prstGeom prst="rect">
            <a:avLst/>
          </a:prstGeom>
          <a:gradFill>
            <a:gsLst>
              <a:gs pos="7000">
                <a:schemeClr val="bg1"/>
              </a:gs>
              <a:gs pos="48000">
                <a:schemeClr val="accent4">
                  <a:lumMod val="18000"/>
                  <a:lumOff val="82000"/>
                </a:schemeClr>
              </a:gs>
              <a:gs pos="100000">
                <a:schemeClr val="accent4"/>
              </a:gs>
            </a:gsLst>
            <a:lin ang="1080000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980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accent4"/>
          </a:solidFill>
          <a:latin typeface="Berlin Sans FB Demi" pitchFamily="34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Clr>
          <a:schemeClr val="tx1"/>
        </a:buClr>
        <a:buSzPct val="83000"/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indent="-182880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§"/>
        <a:defRPr sz="28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2pPr>
      <a:lvl3pPr marL="548640" indent="-182880" algn="l" defTabSz="914400" rtl="0" eaLnBrk="1" latinLnBrk="0" hangingPunct="1">
        <a:spcBef>
          <a:spcPct val="20000"/>
        </a:spcBef>
        <a:buSzPct val="110000"/>
        <a:buFont typeface="Garamond" pitchFamily="18" charset="0"/>
        <a:buChar char="-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990600"/>
            <a:ext cx="7772400" cy="246062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800" dirty="0" smtClean="0"/>
              <a:t>Real Lecture </a:t>
            </a:r>
            <a:r>
              <a:rPr lang="en-US" sz="4800" dirty="0" smtClean="0"/>
              <a:t>16: </a:t>
            </a:r>
            <a:r>
              <a:rPr lang="en-US" dirty="0" smtClean="0"/>
              <a:t>Distributions</a:t>
            </a:r>
            <a:r>
              <a:rPr lang="en-US" dirty="0"/>
              <a:t>, </a:t>
            </a:r>
            <a:r>
              <a:rPr lang="en-US" dirty="0" smtClean="0"/>
              <a:t>S</a:t>
            </a:r>
            <a:r>
              <a:rPr lang="en-US" dirty="0" smtClean="0"/>
              <a:t>tandard </a:t>
            </a:r>
            <a:r>
              <a:rPr lang="en-US" dirty="0"/>
              <a:t>deviation </a:t>
            </a:r>
            <a:r>
              <a:rPr lang="en-US" dirty="0" smtClean="0"/>
              <a:t>, Confidence </a:t>
            </a:r>
            <a:r>
              <a:rPr lang="en-US" dirty="0"/>
              <a:t>intervals and </a:t>
            </a:r>
            <a:r>
              <a:rPr lang="en-US" dirty="0" smtClean="0"/>
              <a:t>levels </a:t>
            </a:r>
            <a:endParaRPr lang="en-US" sz="48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85800" y="3736975"/>
            <a:ext cx="7772400" cy="685800"/>
          </a:xfrm>
        </p:spPr>
        <p:txBody>
          <a:bodyPr>
            <a:normAutofit/>
          </a:bodyPr>
          <a:lstStyle/>
          <a:p>
            <a:endParaRPr lang="en-US" cap="small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6" name="Picture 2" descr="mit_csai_top"/>
          <p:cNvPicPr>
            <a:picLocks noChangeAspect="1" noChangeArrowheads="1"/>
          </p:cNvPicPr>
          <p:nvPr/>
        </p:nvPicPr>
        <p:blipFill>
          <a:blip r:embed="rId3" cstate="print"/>
          <a:srcRect t="17308" r="49430" b="43750"/>
          <a:stretch>
            <a:fillRect/>
          </a:stretch>
        </p:blipFill>
        <p:spPr bwMode="auto">
          <a:xfrm>
            <a:off x="228600" y="5715000"/>
            <a:ext cx="5147733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 descr="mit_csai_top"/>
          <p:cNvPicPr>
            <a:picLocks noChangeAspect="1" noChangeArrowheads="1"/>
          </p:cNvPicPr>
          <p:nvPr/>
        </p:nvPicPr>
        <p:blipFill>
          <a:blip r:embed="rId3" cstate="print"/>
          <a:srcRect l="71862"/>
          <a:stretch>
            <a:fillRect/>
          </a:stretch>
        </p:blipFill>
        <p:spPr bwMode="auto">
          <a:xfrm>
            <a:off x="7239000" y="5562600"/>
            <a:ext cx="1611147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71493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Accuracy vs. Precision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4419600"/>
            <a:ext cx="8991600" cy="16115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Accuracy: How far is your mean from the true mean</a:t>
            </a:r>
          </a:p>
          <a:p>
            <a:r>
              <a:rPr lang="en-US" dirty="0" smtClean="0"/>
              <a:t>Precision: How close together are your values</a:t>
            </a:r>
            <a:endParaRPr lang="en-US" dirty="0"/>
          </a:p>
        </p:txBody>
      </p:sp>
      <p:grpSp>
        <p:nvGrpSpPr>
          <p:cNvPr id="44" name="Group 43"/>
          <p:cNvGrpSpPr/>
          <p:nvPr/>
        </p:nvGrpSpPr>
        <p:grpSpPr>
          <a:xfrm>
            <a:off x="190500" y="1181100"/>
            <a:ext cx="1828800" cy="1828800"/>
            <a:chOff x="190500" y="1181100"/>
            <a:chExt cx="1828800" cy="1828800"/>
          </a:xfrm>
        </p:grpSpPr>
        <p:grpSp>
          <p:nvGrpSpPr>
            <p:cNvPr id="7" name="Group 6"/>
            <p:cNvGrpSpPr/>
            <p:nvPr/>
          </p:nvGrpSpPr>
          <p:grpSpPr>
            <a:xfrm>
              <a:off x="190500" y="1181100"/>
              <a:ext cx="1828800" cy="1828800"/>
              <a:chOff x="762000" y="1524000"/>
              <a:chExt cx="1828800" cy="1828800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762000" y="1524000"/>
                <a:ext cx="1828800" cy="1828800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Oval 4"/>
              <p:cNvSpPr/>
              <p:nvPr/>
            </p:nvSpPr>
            <p:spPr>
              <a:xfrm>
                <a:off x="1104900" y="1866900"/>
                <a:ext cx="1143000" cy="1143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Oval 3"/>
              <p:cNvSpPr/>
              <p:nvPr/>
            </p:nvSpPr>
            <p:spPr>
              <a:xfrm>
                <a:off x="1447800" y="2209800"/>
                <a:ext cx="457200" cy="457200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0" name="Multiply 19"/>
            <p:cNvSpPr/>
            <p:nvPr/>
          </p:nvSpPr>
          <p:spPr>
            <a:xfrm>
              <a:off x="590550" y="1371600"/>
              <a:ext cx="342900" cy="304800"/>
            </a:xfrm>
            <a:prstGeom prst="mathMultiply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Multiply 20"/>
            <p:cNvSpPr/>
            <p:nvPr/>
          </p:nvSpPr>
          <p:spPr>
            <a:xfrm>
              <a:off x="742950" y="2514600"/>
              <a:ext cx="342900" cy="304800"/>
            </a:xfrm>
            <a:prstGeom prst="mathMultiply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Multiply 21"/>
            <p:cNvSpPr/>
            <p:nvPr/>
          </p:nvSpPr>
          <p:spPr>
            <a:xfrm>
              <a:off x="1409700" y="2209800"/>
              <a:ext cx="342900" cy="304800"/>
            </a:xfrm>
            <a:prstGeom prst="mathMultiply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Multiply 22"/>
            <p:cNvSpPr/>
            <p:nvPr/>
          </p:nvSpPr>
          <p:spPr>
            <a:xfrm>
              <a:off x="1371600" y="1447800"/>
              <a:ext cx="342900" cy="304800"/>
            </a:xfrm>
            <a:prstGeom prst="mathMultiply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Multiply 23"/>
            <p:cNvSpPr/>
            <p:nvPr/>
          </p:nvSpPr>
          <p:spPr>
            <a:xfrm>
              <a:off x="381000" y="1905000"/>
              <a:ext cx="342900" cy="304800"/>
            </a:xfrm>
            <a:prstGeom prst="mathMultiply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2438400" y="1219200"/>
            <a:ext cx="1828800" cy="1828800"/>
            <a:chOff x="2438400" y="1219200"/>
            <a:chExt cx="1828800" cy="1828800"/>
          </a:xfrm>
        </p:grpSpPr>
        <p:grpSp>
          <p:nvGrpSpPr>
            <p:cNvPr id="8" name="Group 7"/>
            <p:cNvGrpSpPr/>
            <p:nvPr/>
          </p:nvGrpSpPr>
          <p:grpSpPr>
            <a:xfrm>
              <a:off x="2438400" y="1219200"/>
              <a:ext cx="1828800" cy="1828800"/>
              <a:chOff x="762000" y="1524000"/>
              <a:chExt cx="1828800" cy="1828800"/>
            </a:xfrm>
          </p:grpSpPr>
          <p:sp>
            <p:nvSpPr>
              <p:cNvPr id="9" name="Oval 8"/>
              <p:cNvSpPr/>
              <p:nvPr/>
            </p:nvSpPr>
            <p:spPr>
              <a:xfrm>
                <a:off x="762000" y="1524000"/>
                <a:ext cx="1828800" cy="1828800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1104900" y="1866900"/>
                <a:ext cx="1143000" cy="1143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1447800" y="2209800"/>
                <a:ext cx="457200" cy="457200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5" name="Multiply 24"/>
            <p:cNvSpPr/>
            <p:nvPr/>
          </p:nvSpPr>
          <p:spPr>
            <a:xfrm>
              <a:off x="3238500" y="1219200"/>
              <a:ext cx="342900" cy="304800"/>
            </a:xfrm>
            <a:prstGeom prst="mathMultiply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Multiply 25"/>
            <p:cNvSpPr/>
            <p:nvPr/>
          </p:nvSpPr>
          <p:spPr>
            <a:xfrm>
              <a:off x="3276600" y="1371600"/>
              <a:ext cx="342900" cy="304800"/>
            </a:xfrm>
            <a:prstGeom prst="mathMultiply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Multiply 26"/>
            <p:cNvSpPr/>
            <p:nvPr/>
          </p:nvSpPr>
          <p:spPr>
            <a:xfrm>
              <a:off x="3352800" y="1219200"/>
              <a:ext cx="342900" cy="304800"/>
            </a:xfrm>
            <a:prstGeom prst="mathMultiply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Multiply 27"/>
            <p:cNvSpPr/>
            <p:nvPr/>
          </p:nvSpPr>
          <p:spPr>
            <a:xfrm>
              <a:off x="3390900" y="1371600"/>
              <a:ext cx="342900" cy="304800"/>
            </a:xfrm>
            <a:prstGeom prst="mathMultiply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Multiply 28"/>
            <p:cNvSpPr/>
            <p:nvPr/>
          </p:nvSpPr>
          <p:spPr>
            <a:xfrm>
              <a:off x="3162300" y="1295400"/>
              <a:ext cx="342900" cy="304800"/>
            </a:xfrm>
            <a:prstGeom prst="mathMultiply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7077529" y="1233715"/>
            <a:ext cx="1828800" cy="1828800"/>
            <a:chOff x="4495800" y="1219200"/>
            <a:chExt cx="1828800" cy="1828800"/>
          </a:xfrm>
        </p:grpSpPr>
        <p:grpSp>
          <p:nvGrpSpPr>
            <p:cNvPr id="12" name="Group 11"/>
            <p:cNvGrpSpPr/>
            <p:nvPr/>
          </p:nvGrpSpPr>
          <p:grpSpPr>
            <a:xfrm>
              <a:off x="4495800" y="1219200"/>
              <a:ext cx="1828800" cy="1828800"/>
              <a:chOff x="762000" y="1524000"/>
              <a:chExt cx="1828800" cy="1828800"/>
            </a:xfrm>
          </p:grpSpPr>
          <p:sp>
            <p:nvSpPr>
              <p:cNvPr id="13" name="Oval 12"/>
              <p:cNvSpPr/>
              <p:nvPr/>
            </p:nvSpPr>
            <p:spPr>
              <a:xfrm>
                <a:off x="762000" y="1524000"/>
                <a:ext cx="1828800" cy="1828800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1104900" y="1866900"/>
                <a:ext cx="1143000" cy="1143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1447800" y="2209800"/>
                <a:ext cx="457200" cy="457200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0" name="Multiply 29"/>
            <p:cNvSpPr/>
            <p:nvPr/>
          </p:nvSpPr>
          <p:spPr>
            <a:xfrm>
              <a:off x="5295900" y="1905000"/>
              <a:ext cx="342900" cy="304800"/>
            </a:xfrm>
            <a:prstGeom prst="mathMultiply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Multiply 30"/>
            <p:cNvSpPr/>
            <p:nvPr/>
          </p:nvSpPr>
          <p:spPr>
            <a:xfrm>
              <a:off x="5334000" y="1981200"/>
              <a:ext cx="342900" cy="304800"/>
            </a:xfrm>
            <a:prstGeom prst="mathMultiply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Multiply 31"/>
            <p:cNvSpPr/>
            <p:nvPr/>
          </p:nvSpPr>
          <p:spPr>
            <a:xfrm>
              <a:off x="5181600" y="1905000"/>
              <a:ext cx="342900" cy="304800"/>
            </a:xfrm>
            <a:prstGeom prst="mathMultiply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Multiply 32"/>
            <p:cNvSpPr/>
            <p:nvPr/>
          </p:nvSpPr>
          <p:spPr>
            <a:xfrm>
              <a:off x="5181600" y="2057400"/>
              <a:ext cx="342900" cy="304800"/>
            </a:xfrm>
            <a:prstGeom prst="mathMultiply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4759779" y="1237343"/>
            <a:ext cx="1866900" cy="1828800"/>
            <a:chOff x="6667500" y="1219200"/>
            <a:chExt cx="1866900" cy="1828800"/>
          </a:xfrm>
        </p:grpSpPr>
        <p:grpSp>
          <p:nvGrpSpPr>
            <p:cNvPr id="16" name="Group 15"/>
            <p:cNvGrpSpPr/>
            <p:nvPr/>
          </p:nvGrpSpPr>
          <p:grpSpPr>
            <a:xfrm>
              <a:off x="6705600" y="1219200"/>
              <a:ext cx="1828800" cy="1828800"/>
              <a:chOff x="762000" y="1524000"/>
              <a:chExt cx="1828800" cy="1828800"/>
            </a:xfrm>
          </p:grpSpPr>
          <p:sp>
            <p:nvSpPr>
              <p:cNvPr id="17" name="Oval 16"/>
              <p:cNvSpPr/>
              <p:nvPr/>
            </p:nvSpPr>
            <p:spPr>
              <a:xfrm>
                <a:off x="762000" y="1524000"/>
                <a:ext cx="1828800" cy="1828800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1104900" y="1866900"/>
                <a:ext cx="1143000" cy="1143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1447800" y="2209800"/>
                <a:ext cx="457200" cy="457200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4" name="Multiply 33"/>
            <p:cNvSpPr/>
            <p:nvPr/>
          </p:nvSpPr>
          <p:spPr>
            <a:xfrm>
              <a:off x="6819900" y="2133600"/>
              <a:ext cx="342900" cy="304800"/>
            </a:xfrm>
            <a:prstGeom prst="mathMultiply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Multiply 34"/>
            <p:cNvSpPr/>
            <p:nvPr/>
          </p:nvSpPr>
          <p:spPr>
            <a:xfrm>
              <a:off x="6972300" y="2590800"/>
              <a:ext cx="342900" cy="304800"/>
            </a:xfrm>
            <a:prstGeom prst="mathMultiply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Multiply 35"/>
            <p:cNvSpPr/>
            <p:nvPr/>
          </p:nvSpPr>
          <p:spPr>
            <a:xfrm>
              <a:off x="7277100" y="2286000"/>
              <a:ext cx="342900" cy="304800"/>
            </a:xfrm>
            <a:prstGeom prst="mathMultiply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Multiply 36"/>
            <p:cNvSpPr/>
            <p:nvPr/>
          </p:nvSpPr>
          <p:spPr>
            <a:xfrm>
              <a:off x="7086600" y="1981200"/>
              <a:ext cx="342900" cy="304800"/>
            </a:xfrm>
            <a:prstGeom prst="mathMultiply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Multiply 37"/>
            <p:cNvSpPr/>
            <p:nvPr/>
          </p:nvSpPr>
          <p:spPr>
            <a:xfrm>
              <a:off x="7277100" y="2590800"/>
              <a:ext cx="342900" cy="304800"/>
            </a:xfrm>
            <a:prstGeom prst="mathMultiply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Multiply 38"/>
            <p:cNvSpPr/>
            <p:nvPr/>
          </p:nvSpPr>
          <p:spPr>
            <a:xfrm>
              <a:off x="6667500" y="2438400"/>
              <a:ext cx="342900" cy="304800"/>
            </a:xfrm>
            <a:prstGeom prst="mathMultiply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32485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76601"/>
            <a:ext cx="8991600" cy="40574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Assign a probability to sets of possible outcomes of a random variable </a:t>
            </a:r>
            <a:br>
              <a:rPr lang="en-US" dirty="0" smtClean="0"/>
            </a:br>
            <a:r>
              <a:rPr lang="en-US" dirty="0" smtClean="0"/>
              <a:t>(or in our case an experiment)</a:t>
            </a:r>
          </a:p>
          <a:p>
            <a:pPr lvl="1"/>
            <a:r>
              <a:rPr lang="en-US" dirty="0" smtClean="0"/>
              <a:t>For experiments that produce integer or </a:t>
            </a:r>
            <a:r>
              <a:rPr lang="en-US" dirty="0" err="1" smtClean="0"/>
              <a:t>boolean</a:t>
            </a:r>
            <a:r>
              <a:rPr lang="en-US" dirty="0" smtClean="0"/>
              <a:t> values it’s easier to talk about the probability of each discrete value</a:t>
            </a:r>
          </a:p>
          <a:p>
            <a:pPr lvl="1"/>
            <a:r>
              <a:rPr lang="en-US" dirty="0" smtClean="0"/>
              <a:t>For experiments that produce real numbers, the probability of any real number will usually be zero</a:t>
            </a:r>
          </a:p>
          <a:p>
            <a:pPr lvl="2"/>
            <a:r>
              <a:rPr lang="en-US" dirty="0" smtClean="0"/>
              <a:t>You need to talk about the probability of a neighborhood around a value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5181600" y="5334000"/>
              <a:ext cx="1807560" cy="129540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176560" y="5321759"/>
                <a:ext cx="1825200" cy="1319162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44097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Plotting Histograms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pylab.hist</a:t>
            </a:r>
            <a:r>
              <a:rPr lang="en-US" dirty="0" smtClean="0"/>
              <a:t>(</a:t>
            </a:r>
            <a:r>
              <a:rPr lang="en-US" dirty="0" err="1" smtClean="0"/>
              <a:t>vals</a:t>
            </a:r>
            <a:r>
              <a:rPr lang="en-US" dirty="0" smtClean="0"/>
              <a:t>, bins=x)</a:t>
            </a:r>
          </a:p>
          <a:p>
            <a:r>
              <a:rPr lang="en-US" dirty="0" smtClean="0"/>
              <a:t>Example: </a:t>
            </a:r>
          </a:p>
          <a:p>
            <a:pPr lvl="1"/>
            <a:r>
              <a:rPr lang="en-US" dirty="0" smtClean="0"/>
              <a:t>plot of the outcome of the </a:t>
            </a:r>
            <a:r>
              <a:rPr lang="en-US" dirty="0" err="1" smtClean="0"/>
              <a:t>MontyHall</a:t>
            </a:r>
            <a:r>
              <a:rPr lang="en-US" dirty="0" smtClean="0"/>
              <a:t> Simulation for the random strategy for 150k simulations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3472543"/>
            <a:ext cx="3893688" cy="3287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1913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Uniform Distribution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That’s what </a:t>
            </a:r>
            <a:r>
              <a:rPr lang="en-US" dirty="0" err="1" smtClean="0"/>
              <a:t>random.random</a:t>
            </a:r>
            <a:r>
              <a:rPr lang="en-US" dirty="0" smtClean="0"/>
              <a:t>() provides</a:t>
            </a:r>
          </a:p>
          <a:p>
            <a:pPr lvl="1"/>
            <a:r>
              <a:rPr lang="en-US" dirty="0" smtClean="0"/>
              <a:t>All values within some domain have equal probability</a:t>
            </a:r>
          </a:p>
          <a:p>
            <a:pPr lvl="1"/>
            <a:r>
              <a:rPr lang="en-US" dirty="0" smtClean="0"/>
              <a:t>All sets of values of the same size have equal probability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950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Exponential Distributions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model time until some random event happens</a:t>
            </a:r>
          </a:p>
          <a:p>
            <a:pPr lvl="1"/>
            <a:r>
              <a:rPr lang="en-US" dirty="0" smtClean="0"/>
              <a:t>assuming the probability of the event is independent of time</a:t>
            </a:r>
          </a:p>
          <a:p>
            <a:pPr lvl="1"/>
            <a:r>
              <a:rPr lang="en-US" dirty="0" err="1" smtClean="0"/>
              <a:t>memoryless</a:t>
            </a:r>
            <a:r>
              <a:rPr lang="en-US" dirty="0" smtClean="0"/>
              <a:t> property</a:t>
            </a:r>
          </a:p>
          <a:p>
            <a:pPr lvl="1"/>
            <a:r>
              <a:rPr lang="en-US" dirty="0" smtClean="0"/>
              <a:t>succinctly described by the </a:t>
            </a:r>
            <a:r>
              <a:rPr lang="en-US" dirty="0" smtClean="0">
                <a:solidFill>
                  <a:schemeClr val="tx2"/>
                </a:solidFill>
              </a:rPr>
              <a:t>half life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968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 Distributions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Completely Specified by two parameters</a:t>
            </a:r>
          </a:p>
          <a:p>
            <a:pPr lvl="1"/>
            <a:r>
              <a:rPr lang="en-US" dirty="0" smtClean="0"/>
              <a:t>Mean and standard deviation</a:t>
            </a:r>
          </a:p>
          <a:p>
            <a:pPr lvl="1"/>
            <a:endParaRPr lang="en-US" dirty="0"/>
          </a:p>
          <a:p>
            <a:r>
              <a:rPr lang="en-US" dirty="0" smtClean="0"/>
              <a:t>They fall off exponentially</a:t>
            </a:r>
          </a:p>
          <a:p>
            <a:pPr lvl="1"/>
            <a:r>
              <a:rPr lang="en-US" dirty="0" smtClean="0"/>
              <a:t>gives them nice </a:t>
            </a:r>
            <a:r>
              <a:rPr lang="en-US" dirty="0" smtClean="0"/>
              <a:t>predictive power</a:t>
            </a:r>
          </a:p>
          <a:p>
            <a:pPr lvl="1"/>
            <a:endParaRPr lang="en-US" dirty="0"/>
          </a:p>
          <a:p>
            <a:r>
              <a:rPr lang="en-US" dirty="0" smtClean="0"/>
              <a:t>Sums of independent variables from uniform distributions give this kind of distribution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825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 deviation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 smtClean="0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/>
                          </a:rPr>
                          <m:t>𝐸</m:t>
                        </m:r>
                        <m:r>
                          <a:rPr lang="en-US" b="0" i="1" smtClean="0">
                            <a:latin typeface="Cambria Math"/>
                          </a:rPr>
                          <m:t>[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𝐸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/>
                          </a:rPr>
                          <m:t>]</m:t>
                        </m:r>
                      </m:e>
                    </m:rad>
                  </m:oMath>
                </a14:m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Provides an estimate of how far values are from the mean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9623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Confidence intervals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the probability that a result falls within a given range</a:t>
            </a:r>
          </a:p>
          <a:p>
            <a:pPr lvl="1"/>
            <a:r>
              <a:rPr lang="en-US" dirty="0" smtClean="0"/>
              <a:t>Easy to compute for normal distributions</a:t>
            </a:r>
          </a:p>
          <a:p>
            <a:pPr lvl="2"/>
            <a:r>
              <a:rPr lang="en-US" dirty="0"/>
              <a:t>68% </a:t>
            </a:r>
            <a:r>
              <a:rPr lang="en-US" dirty="0" smtClean="0"/>
              <a:t>are less than 1 </a:t>
            </a:r>
            <a:r>
              <a:rPr lang="en-US" dirty="0" err="1"/>
              <a:t>std</a:t>
            </a:r>
            <a:r>
              <a:rPr lang="en-US" dirty="0"/>
              <a:t> </a:t>
            </a:r>
            <a:r>
              <a:rPr lang="en-US" dirty="0" err="1" smtClean="0"/>
              <a:t>dev</a:t>
            </a:r>
            <a:r>
              <a:rPr lang="en-US" dirty="0" smtClean="0"/>
              <a:t> away</a:t>
            </a:r>
            <a:endParaRPr lang="en-US" dirty="0"/>
          </a:p>
          <a:p>
            <a:pPr lvl="2"/>
            <a:r>
              <a:rPr lang="en-US" dirty="0"/>
              <a:t>95.4% </a:t>
            </a:r>
            <a:r>
              <a:rPr lang="en-US" dirty="0" smtClean="0"/>
              <a:t>are less than 2 </a:t>
            </a:r>
            <a:r>
              <a:rPr lang="en-US" dirty="0" err="1"/>
              <a:t>std</a:t>
            </a:r>
            <a:r>
              <a:rPr lang="en-US" dirty="0"/>
              <a:t> </a:t>
            </a:r>
            <a:r>
              <a:rPr lang="en-US" dirty="0" err="1" smtClean="0"/>
              <a:t>dev</a:t>
            </a:r>
            <a:r>
              <a:rPr lang="en-US" dirty="0" smtClean="0"/>
              <a:t> away</a:t>
            </a:r>
            <a:endParaRPr lang="en-US" dirty="0"/>
          </a:p>
          <a:p>
            <a:pPr lvl="2"/>
            <a:r>
              <a:rPr lang="en-US" dirty="0"/>
              <a:t>.2% more than </a:t>
            </a:r>
            <a:r>
              <a:rPr lang="en-US" dirty="0" smtClean="0"/>
              <a:t>3 </a:t>
            </a:r>
            <a:r>
              <a:rPr lang="en-US" dirty="0" err="1" smtClean="0"/>
              <a:t>std</a:t>
            </a:r>
            <a:r>
              <a:rPr lang="en-US" dirty="0" smtClean="0"/>
              <a:t> </a:t>
            </a:r>
            <a:r>
              <a:rPr lang="en-US" dirty="0" err="1" smtClean="0"/>
              <a:t>dev</a:t>
            </a:r>
            <a:r>
              <a:rPr lang="en-US" dirty="0" smtClean="0"/>
              <a:t> away</a:t>
            </a:r>
            <a:endParaRPr lang="en-US" dirty="0"/>
          </a:p>
          <a:p>
            <a:pPr lvl="2"/>
            <a:endParaRPr lang="en-US" dirty="0" smtClean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352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 to Monty Hall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551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3">
      <a:dk1>
        <a:sysClr val="windowText" lastClr="000000"/>
      </a:dk1>
      <a:lt1>
        <a:sysClr val="window" lastClr="FFFFFF"/>
      </a:lt1>
      <a:dk2>
        <a:srgbClr val="C00000"/>
      </a:dk2>
      <a:lt2>
        <a:srgbClr val="F2F2F2"/>
      </a:lt2>
      <a:accent1>
        <a:srgbClr val="339933"/>
      </a:accent1>
      <a:accent2>
        <a:srgbClr val="B2B2B2"/>
      </a:accent2>
      <a:accent3>
        <a:srgbClr val="A50021"/>
      </a:accent3>
      <a:accent4>
        <a:srgbClr val="002060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V">
      <a:majorFont>
        <a:latin typeface="Berlin Sans FB"/>
        <a:ea typeface=""/>
        <a:cs typeface=""/>
      </a:majorFont>
      <a:minorFont>
        <a:latin typeface="Kozuka Gothic Pro 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39762</TotalTime>
  <Words>271</Words>
  <Application>Microsoft Office PowerPoint</Application>
  <PresentationFormat>On-screen Show (4:3)</PresentationFormat>
  <Paragraphs>49</Paragraphs>
  <Slides>10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Real Lecture 16: Distributions, Standard deviation , Confidence intervals and levels </vt:lpstr>
      <vt:lpstr>Distributions</vt:lpstr>
      <vt:lpstr>Plotting Histograms</vt:lpstr>
      <vt:lpstr>Uniform Distribution</vt:lpstr>
      <vt:lpstr>Exponential Distributions</vt:lpstr>
      <vt:lpstr>Normal Distributions</vt:lpstr>
      <vt:lpstr>Standard deviation</vt:lpstr>
      <vt:lpstr>Confidence intervals</vt:lpstr>
      <vt:lpstr>Back to Monty Hall example</vt:lpstr>
      <vt:lpstr>Accuracy vs. Precision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asolar</dc:creator>
  <cp:lastModifiedBy>asolar</cp:lastModifiedBy>
  <cp:revision>322</cp:revision>
  <cp:lastPrinted>2013-04-10T00:47:01Z</cp:lastPrinted>
  <dcterms:created xsi:type="dcterms:W3CDTF">2011-07-14T19:49:03Z</dcterms:created>
  <dcterms:modified xsi:type="dcterms:W3CDTF">2013-04-10T16:03:18Z</dcterms:modified>
</cp:coreProperties>
</file>