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319" r:id="rId2"/>
    <p:sldId id="468" r:id="rId3"/>
    <p:sldId id="480" r:id="rId4"/>
    <p:sldId id="466" r:id="rId5"/>
    <p:sldId id="484" r:id="rId6"/>
    <p:sldId id="470" r:id="rId7"/>
    <p:sldId id="472" r:id="rId8"/>
    <p:sldId id="471" r:id="rId9"/>
    <p:sldId id="473" r:id="rId10"/>
    <p:sldId id="481" r:id="rId11"/>
    <p:sldId id="474" r:id="rId12"/>
    <p:sldId id="475" r:id="rId13"/>
    <p:sldId id="476" r:id="rId14"/>
    <p:sldId id="477" r:id="rId15"/>
    <p:sldId id="478" r:id="rId16"/>
    <p:sldId id="469" r:id="rId17"/>
    <p:sldId id="482" r:id="rId18"/>
    <p:sldId id="479" r:id="rId19"/>
    <p:sldId id="483" r:id="rId20"/>
    <p:sldId id="4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468"/>
            <p14:sldId id="480"/>
            <p14:sldId id="466"/>
            <p14:sldId id="484"/>
            <p14:sldId id="470"/>
            <p14:sldId id="472"/>
            <p14:sldId id="471"/>
            <p14:sldId id="473"/>
            <p14:sldId id="481"/>
            <p14:sldId id="474"/>
            <p14:sldId id="475"/>
            <p14:sldId id="476"/>
            <p14:sldId id="477"/>
            <p14:sldId id="478"/>
            <p14:sldId id="469"/>
            <p14:sldId id="482"/>
            <p14:sldId id="479"/>
            <p14:sldId id="483"/>
            <p14:sldId id="4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 autoAdjust="0"/>
    <p:restoredTop sz="57686" autoAdjust="0"/>
  </p:normalViewPr>
  <p:slideViewPr>
    <p:cSldViewPr>
      <p:cViewPr>
        <p:scale>
          <a:sx n="39" d="100"/>
          <a:sy n="39" d="100"/>
        </p:scale>
        <p:origin x="-146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2-07T15:23:45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3674 11269 7,'0'0'17,"0"0"-4,-18-29-2,18 29-2,0 0-1,-21-14-1,21 14 0,-23-2 0,23 2-2,-28 0-1,3-4-1,25 4 1,-41 0-1,20 0 1,-1-8 0,22 8-1,-43-17 1,22 9-2,-8-4 0,0 6 1,-6-3-2,-4 7 1,-2-2-1,-2 4 0,-6 0-1,-1 4 1,-3-2 0,-3 5 0,-7-1-1,-7 2 1,-8-2-1,-3 8 1,-1-1-1,0 5 1,-4-4 0,12 1-1,4-1 1,10 0 0,11-6 0,8 3 0,0-5-1,10 2 1,-4 0-1,0 4 1,-8-3 0,-1 5 0,-5 6-1,-2 1 1,-7 3 0,-6 7-1,1-4 1,1-1-1,-6 5-1,-4 0 1,8 1 0,-1-1-1,1-2 1,6-1 0,9 9-1,-2 0 1,16-8-1,6 3 1,8-3 0,13-2 0,2-5-1,2-1 1,4-21 0,-4 32 0,4-32 0,-2 29 0,2-29 0,-9 33 0,5-11 0,-2-1 0,2 3 0,0 3 0,8 3 0,0-1 0,-4 0 0,15 1 1,-1-1-1,6 0 2,7-1-1,-2 1-2,10-2 3,-2-3-3,6 1 3,2 1-4,-4-3 4,4-1-3,4 1 1,5-3 1,1-3-1,7-1 1,-3-4 0,9 0 0,2-7-2,-1 5 1,-5-6-1,-2 4 1,-11 2-1,6-2 0,-3 1 0,-3 3 1,0-4 0,5-2 1,-3-2-1,2 2 0,5 3 0,4-3 0,-7 2 1,5 0-1,-5 2 0,3 1 0,-5 1 0,0-4 0,-1 2 0,5-4 0,-3-2 1,5-4-1,5 0 0,-3-4 0,5 4-1,-6-6 1,1 2-1,-3 4 1,45-4-1,-52 4 0,2 0 1,3-2 1,3 0-1,5-2 0,14-2 1,-2-2 0,10-1-1,-3-1 1,-3 4 0,4-6-1,-8 4 1,-10 1-1,-1-1 0,-3 0-1,-8 2 0,3 0 1,1 0-1,-3 2 0,2-5 1,-3 3-1,-3 2 1,3 0 0,1 2 0,-8-2 0,3-4 0,5 2 1,3-3-1,1-3 0,3-2 0,4 0 1,-9-3-1,62-11 0,-61 13 1,-13 3-1,0 2 0,-10 4 0,-8-1 0,-3 3 0,-22 4 0,27-6 0,-27 6 1,21-10-1,-21 10 0,28-23 2,-5 1-2,6-3 1,6-3-1,-4-7 1,3 0-1,1 3 1,-6-5-1,-6 0 0,-9 8 0,-8 1 0,1-5 1,-1 2-1,-4 3 0,-2-3 0,0 4 0,0-3 0,-2 3 1,-2 0-1,-5-5 0,1-1 1,-21-41-1,7 31 1,-5 7-1,-2-7 1,-6 0-1,-4-4 1,-8 0 0,-9-3 0,-1 5 0,-5 2-1,-14-2 0,-2 5 1,-8 3-1,-9 4-1,3 6 0,-7 7-1,6 0 2,-7 1-1,17-1 1,-5-1-1,8 7 1,6 4 0,-2-3 1,-2 7-1,-9 10 0,-9 7 0,-11-1 0,-6 6-1,-15 5 1,-3 1 2,-11 1-1,-8-3 1,6-6-2,-8-3 3,3 1-2,6-4 0,1 0-2,12 9-3,3 1-3,34 27-19,-3-8-9,26 14-4,12 4 1</inkml:trace>
  <inkml:trace contextRef="#ctx0" brushRef="#br0" timeOffset="32803.8762">17075 4267 9,'0'0'24,"-17"-6"2,17 6-5,0 0-2,-28-18-4,28 18-2,0 0-3,0 0 0,0 0-2,0 0-1,0 0 1,20 2-3,-20-2 0,17-13-1,3 3-1,11 2 0,2-6-1,6 5-1,4-1 0,7 6 0,-7-2-1,0 16 0,-8 5 0,-6 9 1,-11 13-2,-8 10 3,-10 8-2,0 11-2,-8 5 2,-6 11-1,1-8 1,5 3-1,6-3 1,4-15-2,6-8 2,11-1 0,2-18 0,9 1 1,-1-15-1,6 1 0,2-9 0,0 2 1,4-5-1,7-5 0,-5-2-1,-4-2 0,4-3-1,-8-3-3,2 21-6,-37-13-19,29-5-6,-29 5-1,0 0 0</inkml:trace>
  <inkml:trace contextRef="#ctx0" brushRef="#br0" timeOffset="33259.9023">17755 4200 31,'0'0'33,"0"0"0,0 0 1,0 0-14,0 0-7,0 0-4,0 0-3,0 0-2,0 0-1,0 0-1,0 0-1,0 0 0,-8 28-1,-6-9 1,-7 9 0,-22 19-1,-14 4-1,-22 19 0,-21 6 1,-11 8-1,-2 6 0,-7-9 0,11-7-2,15-11 2,18-11-2,33-14-3,26-29-15,40-1-13,18-31-2,31-5 0,16-19 0</inkml:trace>
  <inkml:trace contextRef="#ctx0" brushRef="#br0" timeOffset="33762.9311">18432 4463 30,'-25'9'30,"0"-5"4,25-4-3,-32 4-11,32-4-5,0 0-7,0 0 2,0 0-5,28 0 2,-7-4-4,14-4 0,6 1 0,17-5-1,7 2-1,14-2 0,9 1 1,9 1-2,-3 4 2,1-2-2,-11 6 1,-14 2-1,-10 0 0,-15 6 0,-19 0-2,-26-6-1,21 19-5,-42-28-16,21 9-15,-26 13 3,26-13-4,-43 0 3</inkml:trace>
  <inkml:trace contextRef="#ctx0" brushRef="#br0" timeOffset="34065.9484">18761 4774 60,'0'0'37,"10"-26"-2,-10 26-12,0 0-10,0 0-6,23 6-4,3 2 0,5-2-2,19 0 0,13 1 0,15-7 0,7 0 0,9 0-1,-1-7 1,-5 3-2,-10 4-1,-10-4-2,-8 19-8,-38-13-19,7 12-4,-29-14-3,0 0 2</inkml:trace>
  <inkml:trace contextRef="#ctx0" brushRef="#br0" timeOffset="34980.0007">20712 4339 39,'-2'-17'34,"2"17"1,-8-32-7,8 32-9,-4-23-6,4 23-3,-17-24-3,17 24-2,-29-19-1,3 17-2,-9 0-1,-11 10 0,-9 9 0,-3 9-1,-5 11 0,-3 6 1,2 10-2,4 4 0,17 5 1,8 1-1,15 3 0,18-3-1,24-8 2,13-6-2,31-12 3,12-10 0,15-13-1,9-14 1,3-14 0,-2-19 0,-17-10-1,-3-12 1,-30-2 0,-10-13 1,-28-4-1,-23-1 1,-27 3-1,-23 13-1,-16 12-2,-27 14-2,-10 33-17,-27 0-13,15 29-5,-4-1 1,22 11-2</inkml:trace>
  <inkml:trace contextRef="#ctx0" brushRef="#br0" timeOffset="35964.057">16713 6216 24,'0'0'31,"0"0"2,0 0-5,0 0-13,0 0-5,25-22-3,4 16-2,-7-8-1,17 9-1,-8-5-1,10 8 0,-10 8-1,4 5-1,-6 11 1,0 7 0,-3 7 0,-1 20 1,-11 1-1,-1 15 0,-13 1 0,2 7 1,-11-4-1,7 1 0,-6-9 0,4-5 0,8-16-1,13-4 1,5-10 0,13-4 0,8-13 0,7 4 0,1-15 0,-2-1-1,3-4 0,1-4 0,-5-1-1,-7-7-3,4 16-10,-27-22-19,5 16-3,-23 2-3,12-27 3</inkml:trace>
  <inkml:trace contextRef="#ctx0" brushRef="#br0" timeOffset="36288.0755">17519 6225 24,'0'0'30,"0"0"-4,-16-27-3,16 27-7,0 0-2,-17 31-2,-16-25-3,6 27-2,-24 3-1,-9 26-1,-26 5-3,-11 13 0,-11 6-2,-6 4 1,5-6-1,9-11-1,26-5-5,12-41-22,62-27-7,21-11-3,65-36 1</inkml:trace>
  <inkml:trace contextRef="#ctx0" brushRef="#br0" timeOffset="36745.1017">18471 6378 22,'-23'10'35,"23"-10"1,0 0 0,-22-28-17,22 28-8,0 0-4,28 10 0,-7-12-3,14 4-1,4-4 0,12 0-2,17-2 1,4-4-1,6 5-1,5-7 0,1 6 0,-10-4 0,-4 8 0,-13-2-1,-7 4-1,-21 6-1,-7 9-1,-22-17-3,-10 55-10,-33-29-19,10 13-1,-21-8 1,1 12 0</inkml:trace>
  <inkml:trace contextRef="#ctx0" brushRef="#br0" timeOffset="36965.1142">18711 6711 25,'-18'13'36,"-5"-7"1,23-6 0,0 0-18,23 10-8,6-16-3,26 2-4,1-6-1,12-3-1,8-1-1,-2-6-1,2 3-1,-8-3-2,2 12-2,-13-17-6,21 27-19,-28-20-7,1 10-1,-20-9 1</inkml:trace>
  <inkml:trace contextRef="#ctx0" brushRef="#br0" timeOffset="37706.1566">20747 5901 23,'0'0'34,"0"0"2,-21-32-10,21 32-8,-20-4-5,20 4-3,-43 0-3,3 4-2,-13 0-3,-7 2 0,-3 8-2,-1-3 1,-2 3-1,11-2 0,7-4 1,15 0-1,13-1 1,20-7-1,0 0 1,0 0-1,0 0 1,20 8-1,-20-8 1,0 0-1,9 26 1,-13-3-1,-1 1 1,-3 5-1,0 6 0,-2 0 0,6 6 0,0-9 0,4 1 0,6-6 0,-4-5 0,10 1 0,-12-23 0,14 28 0,-14-28 0,29 17 1,-6-13-1,10 2 1,10-4-1,2 4 0,9 2 1,-1 4-1,11 11 0,-7 6 0,-1 11 0,-11 14 0,-8 5-1,-4 6 2,-17 5-1,-3 0 0,-13-3 0,-13-2 2,-15-15-1,-9-5 2,-21-17-2,-18-7 0,-10-25 0,-15-5 0,-14-13-1,0-9-1,6 1-1,-2-9-6,37 30-14,-11-25-11,48 21-6,9-1-2,28 14 0</inkml:trace>
  <inkml:trace contextRef="#ctx0" brushRef="#br0" timeOffset="55333.1648">20523 3887 5,'0'0'10,"0"0"0,0 0-1,0 0 0,0 0 0,0 0 2,0 0 1,0 0 0,0 0-1,0 0 0,0 0-2,0 0 0,0 0-3,0 0-2,0 0-2,0 0 0,0 0-2,0 0 1,0 0-1,0 0 0,0 0 0,0 0 0,0-19 1,0 19-1,0 0 1,-13-24 0,13 24 0,-28-23-1,1 9 0,-2 0 1,-8-5-1,2 5 0,-8-9 0,6 1 1,-4-3 0,8-3 0,0-5 0,10 0 0,1-2 1,3 5-1,5-3 0,0 8 0,-3 5 0,-6 2-1,5 3 1,-7 5-1,1 2 0,-5 0 0,0 2 1,4-1-1,-1-1 0,5 0 1,-4-6-1,1 4 0,1-1 1,-8-3-1,-4 0 0,-8 3 0,-4 3 0,-4-2 1,-1 6-1,-10 0 0,5 4 0,-9 6-1,6 6 1,-7 5 0,7 5-1,-6 5 1,-2 1 0,7 5-1,-7 6 1,2-2 0,2 8-1,-1-2 1,-7 8 0,10 0 0,-6 6 0,6-4 0,5 3-1,14-7 1,-1-2 0,16-4-1,7-11 1,7-5-1,8-2 0,6-25-3,6 28-7,-6-28-18,0 0-1,14-39 0,-10 11-1</inkml:trace>
  <inkml:trace contextRef="#ctx0" brushRef="#br0" timeOffset="55985.2021">18076 3578 2,'0'0'16,"12"18"0,-12-18-1,0 0-3,3 21-1,-3-21-3,-3 36 0,-1-9-2,-6 8-3,-2 8 0,-3 0-1,1 6 0,0-2-1,7-2 2,1-14 0,19 3 0,3-21 0,25 1 0,11-16 0,26 4 0,12-10 0,7 2-2,10-1-1,0-1 0,-7 2 0,-3-4-2,-9 4-3,-22-11-18,-8-15-4,-9-1-1,-20-10 0</inkml:trace>
  <inkml:trace contextRef="#ctx0" brushRef="#br0" timeOffset="59506.4035">20262 5726 13,'0'0'17,"0"0"-2,0 0 1,0 0-3,0 0 0,0 0-4,0 0 0,0 0-3,0 0-1,0 0-1,0 0 1,-23-19-2,23 19 0,0 0-1,-6-18 0,6 18-1,-15-25 0,15 25 0,-24-33-1,9 13 1,-5 2-1,-7-1 0,-2-1 1,-1-3-1,-8 3 0,-3-3 1,-8 1-1,-6-1 1,1-3-1,-8 1 1,-3 5-1,-9 3 1,-2 3-1,-5 6 0,-3 6 0,-8 4 0,-1 6 0,-8 0 0,1 4 0,-3 1 0,-2-1 0,2 0 0,4 3 0,1 7 0,1 1 0,7 9 0,3 7 0,15 8 0,9 2 1,11 9-1,9-1-2,14-2 2,7-8-2,11 0 1,7-10-2,8 0-2,-6-17-7,15 7-7,-13-27-11,0 0 0,18 0 0</inkml:trace>
  <inkml:trace contextRef="#ctx0" brushRef="#br0" timeOffset="60304.4492">17768 5578 11,'29'2'17,"-29"-2"0,0 0-3,0 0-3,0 0-3,0 0 0,0 0-4,0 0-2,0 0 0,0 0 0,0 0-1,0 0 0,0 0 0,22 4 0,-22-4 1,0 0 0,0 0 0,23 5 0,-23-5 0,0 0 1,0 0 0,-2 34 0,-6-9-1,-7 10-1,-5-3 2,5 15-3,-1-2 2,3 2-3,1 0 3,18 3-3,15-14 2,10-5 0,18-10-1,23-13 1,12-12 0,17-7 0,18-9 0,7-3-1,-5 1 1,6-1-1,-11-1 0,-10-3-1,-7 13-1,-25-13-6,-4 13-22,-31 0-1,-18 6 0,-21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3-02-07T15:34:40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20042 769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import math</a:t>
            </a:r>
          </a:p>
          <a:p>
            <a:r>
              <a:rPr lang="en-US" sz="1000" dirty="0" smtClean="0"/>
              <a:t>import </a:t>
            </a:r>
            <a:r>
              <a:rPr lang="en-US" sz="1000" dirty="0" err="1" smtClean="0"/>
              <a:t>simpleplot</a:t>
            </a:r>
            <a:r>
              <a:rPr lang="en-US" sz="1000" dirty="0" smtClean="0"/>
              <a:t> as </a:t>
            </a:r>
            <a:r>
              <a:rPr lang="en-US" sz="1000" dirty="0" err="1" smtClean="0"/>
              <a:t>sp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g = -9.8</a:t>
            </a:r>
          </a:p>
          <a:p>
            <a:r>
              <a:rPr lang="en-US" sz="1000" dirty="0" err="1" smtClean="0"/>
              <a:t>dt</a:t>
            </a:r>
            <a:r>
              <a:rPr lang="en-US" sz="1000" dirty="0" smtClean="0"/>
              <a:t> = 0.01;</a:t>
            </a:r>
          </a:p>
          <a:p>
            <a:endParaRPr lang="en-US" sz="1000" dirty="0" smtClean="0"/>
          </a:p>
          <a:p>
            <a:r>
              <a:rPr lang="en-US" sz="1000" dirty="0" smtClean="0"/>
              <a:t>x = 0.1</a:t>
            </a:r>
          </a:p>
          <a:p>
            <a:r>
              <a:rPr lang="en-US" sz="1000" dirty="0" smtClean="0"/>
              <a:t>y = 0.1</a:t>
            </a:r>
          </a:p>
          <a:p>
            <a:r>
              <a:rPr lang="en-US" sz="1000" dirty="0" smtClean="0"/>
              <a:t>v = 25.0</a:t>
            </a:r>
          </a:p>
          <a:p>
            <a:r>
              <a:rPr lang="en-US" sz="1000" dirty="0" err="1" smtClean="0"/>
              <a:t>ang</a:t>
            </a:r>
            <a:r>
              <a:rPr lang="en-US" sz="1000" dirty="0" smtClean="0"/>
              <a:t> = 30.0</a:t>
            </a:r>
          </a:p>
          <a:p>
            <a:r>
              <a:rPr lang="en-US" sz="1000" dirty="0" err="1" smtClean="0"/>
              <a:t>vx</a:t>
            </a:r>
            <a:r>
              <a:rPr lang="en-US" sz="1000" dirty="0" smtClean="0"/>
              <a:t> = v*</a:t>
            </a:r>
            <a:r>
              <a:rPr lang="en-US" sz="1000" dirty="0" err="1" smtClean="0"/>
              <a:t>math.cos</a:t>
            </a:r>
            <a:r>
              <a:rPr lang="en-US" sz="1000" dirty="0" smtClean="0"/>
              <a:t>((</a:t>
            </a:r>
            <a:r>
              <a:rPr lang="en-US" sz="1000" dirty="0" err="1" smtClean="0"/>
              <a:t>ang</a:t>
            </a:r>
            <a:r>
              <a:rPr lang="en-US" sz="1000" dirty="0" smtClean="0"/>
              <a:t>/ 180.0) * </a:t>
            </a:r>
            <a:r>
              <a:rPr lang="en-US" sz="1000" dirty="0" err="1" smtClean="0"/>
              <a:t>math.pi</a:t>
            </a:r>
            <a:r>
              <a:rPr lang="en-US" sz="1000" dirty="0" smtClean="0"/>
              <a:t>)</a:t>
            </a:r>
          </a:p>
          <a:p>
            <a:r>
              <a:rPr lang="en-US" sz="1000" dirty="0" err="1" smtClean="0"/>
              <a:t>vy</a:t>
            </a:r>
            <a:r>
              <a:rPr lang="en-US" sz="1000" dirty="0" smtClean="0"/>
              <a:t> = v*</a:t>
            </a:r>
            <a:r>
              <a:rPr lang="en-US" sz="1000" dirty="0" err="1" smtClean="0"/>
              <a:t>math.sin</a:t>
            </a:r>
            <a:r>
              <a:rPr lang="en-US" sz="1000" dirty="0" smtClean="0"/>
              <a:t>((</a:t>
            </a:r>
            <a:r>
              <a:rPr lang="en-US" sz="1000" dirty="0" err="1" smtClean="0"/>
              <a:t>ang</a:t>
            </a:r>
            <a:r>
              <a:rPr lang="en-US" sz="1000" dirty="0" smtClean="0"/>
              <a:t>/ 180.0) * </a:t>
            </a:r>
            <a:r>
              <a:rPr lang="en-US" sz="1000" dirty="0" err="1" smtClean="0"/>
              <a:t>math.pi</a:t>
            </a:r>
            <a:r>
              <a:rPr lang="en-US" sz="1000" dirty="0" smtClean="0"/>
              <a:t>)</a:t>
            </a:r>
          </a:p>
          <a:p>
            <a:endParaRPr lang="en-US" sz="1000" dirty="0" smtClean="0"/>
          </a:p>
          <a:p>
            <a:r>
              <a:rPr lang="en-US" sz="1000" dirty="0" smtClean="0"/>
              <a:t>while y &gt; 0.0:</a:t>
            </a:r>
          </a:p>
          <a:p>
            <a:r>
              <a:rPr lang="en-US" sz="1000" dirty="0" smtClean="0"/>
              <a:t>    x = x + </a:t>
            </a:r>
            <a:r>
              <a:rPr lang="en-US" sz="1000" dirty="0" err="1" smtClean="0"/>
              <a:t>vx</a:t>
            </a:r>
            <a:r>
              <a:rPr lang="en-US" sz="1000" dirty="0" smtClean="0"/>
              <a:t>*</a:t>
            </a:r>
            <a:r>
              <a:rPr lang="en-US" sz="1000" dirty="0" err="1" smtClean="0"/>
              <a:t>dt</a:t>
            </a:r>
            <a:endParaRPr lang="en-US" sz="1000" dirty="0" smtClean="0"/>
          </a:p>
          <a:p>
            <a:r>
              <a:rPr lang="en-US" sz="1000" dirty="0" smtClean="0"/>
              <a:t>    y = y + </a:t>
            </a:r>
            <a:r>
              <a:rPr lang="en-US" sz="1000" dirty="0" err="1" smtClean="0"/>
              <a:t>vy</a:t>
            </a:r>
            <a:r>
              <a:rPr lang="en-US" sz="1000" dirty="0" smtClean="0"/>
              <a:t>*</a:t>
            </a:r>
            <a:r>
              <a:rPr lang="en-US" sz="1000" dirty="0" err="1" smtClean="0"/>
              <a:t>dt</a:t>
            </a:r>
            <a:r>
              <a:rPr lang="en-US" sz="1000" dirty="0" smtClean="0"/>
              <a:t> + g*</a:t>
            </a:r>
            <a:r>
              <a:rPr lang="en-US" sz="1000" dirty="0" err="1" smtClean="0"/>
              <a:t>dt</a:t>
            </a:r>
            <a:r>
              <a:rPr lang="en-US" sz="1000" dirty="0" smtClean="0"/>
              <a:t>*</a:t>
            </a:r>
            <a:r>
              <a:rPr lang="en-US" sz="1000" dirty="0" err="1" smtClean="0"/>
              <a:t>dt</a:t>
            </a:r>
            <a:r>
              <a:rPr lang="en-US" sz="1000" dirty="0" smtClean="0"/>
              <a:t>/2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vy</a:t>
            </a:r>
            <a:r>
              <a:rPr lang="en-US" sz="1000" dirty="0" smtClean="0"/>
              <a:t> = </a:t>
            </a:r>
            <a:r>
              <a:rPr lang="en-US" sz="1000" dirty="0" err="1" smtClean="0"/>
              <a:t>vy</a:t>
            </a:r>
            <a:r>
              <a:rPr lang="en-US" sz="1000" dirty="0" smtClean="0"/>
              <a:t> + g*</a:t>
            </a:r>
            <a:r>
              <a:rPr lang="en-US" sz="1000" dirty="0" err="1" smtClean="0"/>
              <a:t>dt</a:t>
            </a:r>
            <a:r>
              <a:rPr lang="en-US" sz="1000" dirty="0" smtClean="0"/>
              <a:t> </a:t>
            </a:r>
          </a:p>
          <a:p>
            <a:r>
              <a:rPr lang="en-US" sz="1000" baseline="0" dirty="0" smtClean="0"/>
              <a:t>    </a:t>
            </a:r>
            <a:r>
              <a:rPr lang="en-US" sz="1000" dirty="0" err="1" smtClean="0"/>
              <a:t>sp.plotTrajectory</a:t>
            </a:r>
            <a:r>
              <a:rPr lang="en-US" sz="1000" dirty="0" smtClean="0"/>
              <a:t>((</a:t>
            </a:r>
            <a:r>
              <a:rPr lang="en-US" sz="1000" dirty="0" err="1" smtClean="0"/>
              <a:t>x,y</a:t>
            </a:r>
            <a:r>
              <a:rPr lang="en-US" sz="1000" dirty="0" smtClean="0"/>
              <a:t>))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sp.doAnimation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YWyCoo" TargetMode="External"/><Relationship Id="rId2" Type="http://schemas.openxmlformats.org/officeDocument/2006/relationships/hyperlink" Target="http://bit.ly/UFhXV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t.edx.org/courses/MITx/6.00/MIT_2013_Spring/abo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Lecture 2: Introduction to Variables and Control Flow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4774665"/>
            <a:ext cx="420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Armando Solar-Lezama</a:t>
            </a:r>
          </a:p>
        </p:txBody>
      </p:sp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9120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languages to the rescue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2362200"/>
            <a:ext cx="48006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bound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+ 5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done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34200" y="2667000"/>
            <a:ext cx="1752600" cy="1199755"/>
            <a:chOff x="6477000" y="2667000"/>
            <a:chExt cx="1752600" cy="1199755"/>
          </a:xfrm>
        </p:grpSpPr>
        <p:sp>
          <p:nvSpPr>
            <p:cNvPr id="21" name="Flowchart: Process 20"/>
            <p:cNvSpPr/>
            <p:nvPr/>
          </p:nvSpPr>
          <p:spPr>
            <a:xfrm>
              <a:off x="6477000" y="2667000"/>
              <a:ext cx="1752600" cy="11997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12384" y="271813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bound (</a:t>
              </a:r>
              <a:r>
                <a:rPr lang="en-US" dirty="0" err="1" smtClean="0">
                  <a:solidFill>
                    <a:schemeClr val="bg1"/>
                  </a:solidFill>
                </a:rPr>
                <a:t>int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645182"/>
              </p:ext>
            </p:extLst>
          </p:nvPr>
        </p:nvGraphicFramePr>
        <p:xfrm>
          <a:off x="7372851" y="32005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Flowchart: Process 29"/>
          <p:cNvSpPr/>
          <p:nvPr/>
        </p:nvSpPr>
        <p:spPr>
          <a:xfrm>
            <a:off x="6172200" y="4267200"/>
            <a:ext cx="1752600" cy="119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07584" y="43183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75517"/>
              </p:ext>
            </p:extLst>
          </p:nvPr>
        </p:nvGraphicFramePr>
        <p:xfrm>
          <a:off x="6610851" y="48007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4747999" y="5725476"/>
            <a:ext cx="4091201" cy="11325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also hard to keep track of what the values in memory mean.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19090" y="1015983"/>
            <a:ext cx="4091201" cy="11325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Solution:</a:t>
            </a:r>
            <a:r>
              <a:rPr lang="en-US" dirty="0" smtClean="0"/>
              <a:t> Keep a tag with each value that lets the program know how to interpret it.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89772" y="1157090"/>
            <a:ext cx="1708250" cy="2228899"/>
            <a:chOff x="4989772" y="1157090"/>
            <a:chExt cx="1708250" cy="2228899"/>
          </a:xfrm>
        </p:grpSpPr>
        <p:sp>
          <p:nvSpPr>
            <p:cNvPr id="28" name="Flowchart: Process 27"/>
            <p:cNvSpPr/>
            <p:nvPr/>
          </p:nvSpPr>
          <p:spPr>
            <a:xfrm>
              <a:off x="4989772" y="1157090"/>
              <a:ext cx="1622612" cy="22288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25156" y="120822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message (</a:t>
              </a:r>
              <a:r>
                <a:rPr lang="en-US" dirty="0" err="1" smtClean="0">
                  <a:solidFill>
                    <a:schemeClr val="bg1"/>
                  </a:solidFill>
                </a:rPr>
                <a:t>str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480984"/>
              </p:ext>
            </p:extLst>
          </p:nvPr>
        </p:nvGraphicFramePr>
        <p:xfrm>
          <a:off x="5562600" y="1690659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403545"/>
              </p:ext>
            </p:extLst>
          </p:nvPr>
        </p:nvGraphicFramePr>
        <p:xfrm>
          <a:off x="5562600" y="1689140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9120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languages to the rescue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2362200"/>
            <a:ext cx="48006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bound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+ 5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done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34200" y="2667000"/>
            <a:ext cx="1752600" cy="1199755"/>
            <a:chOff x="6477000" y="2667000"/>
            <a:chExt cx="1752600" cy="1199755"/>
          </a:xfrm>
        </p:grpSpPr>
        <p:sp>
          <p:nvSpPr>
            <p:cNvPr id="21" name="Flowchart: Process 20"/>
            <p:cNvSpPr/>
            <p:nvPr/>
          </p:nvSpPr>
          <p:spPr>
            <a:xfrm>
              <a:off x="6477000" y="2667000"/>
              <a:ext cx="1752600" cy="11997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12384" y="271813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bound (</a:t>
              </a:r>
              <a:r>
                <a:rPr lang="en-US" dirty="0" err="1" smtClean="0">
                  <a:solidFill>
                    <a:schemeClr val="bg1"/>
                  </a:solidFill>
                </a:rPr>
                <a:t>int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294877"/>
              </p:ext>
            </p:extLst>
          </p:nvPr>
        </p:nvGraphicFramePr>
        <p:xfrm>
          <a:off x="7372851" y="32005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Flowchart: Process 29"/>
          <p:cNvSpPr/>
          <p:nvPr/>
        </p:nvSpPr>
        <p:spPr>
          <a:xfrm>
            <a:off x="6172200" y="4267200"/>
            <a:ext cx="1752600" cy="119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07584" y="43183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454215"/>
              </p:ext>
            </p:extLst>
          </p:nvPr>
        </p:nvGraphicFramePr>
        <p:xfrm>
          <a:off x="6610851" y="48007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3200401" y="5695611"/>
            <a:ext cx="5914784" cy="11325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Solution:</a:t>
            </a:r>
            <a:r>
              <a:rPr lang="en-US" dirty="0" smtClean="0"/>
              <a:t> Package complex sequences of instructions under easy-to-use procedures with intuitive names.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89772" y="1157090"/>
            <a:ext cx="1708250" cy="2228899"/>
            <a:chOff x="4989772" y="1157090"/>
            <a:chExt cx="1708250" cy="2228899"/>
          </a:xfrm>
        </p:grpSpPr>
        <p:sp>
          <p:nvSpPr>
            <p:cNvPr id="28" name="Flowchart: Process 27"/>
            <p:cNvSpPr/>
            <p:nvPr/>
          </p:nvSpPr>
          <p:spPr>
            <a:xfrm>
              <a:off x="4989772" y="1157090"/>
              <a:ext cx="1622612" cy="22288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25156" y="120822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message (</a:t>
              </a:r>
              <a:r>
                <a:rPr lang="en-US" dirty="0" err="1" smtClean="0">
                  <a:solidFill>
                    <a:schemeClr val="bg1"/>
                  </a:solidFill>
                </a:rPr>
                <a:t>str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990084"/>
              </p:ext>
            </p:extLst>
          </p:nvPr>
        </p:nvGraphicFramePr>
        <p:xfrm>
          <a:off x="5562600" y="1690659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578375"/>
              </p:ext>
            </p:extLst>
          </p:nvPr>
        </p:nvGraphicFramePr>
        <p:xfrm>
          <a:off x="5562600" y="1689140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ounded Rectangle 35"/>
          <p:cNvSpPr/>
          <p:nvPr/>
        </p:nvSpPr>
        <p:spPr>
          <a:xfrm>
            <a:off x="75012" y="1066800"/>
            <a:ext cx="4091201" cy="11616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takes thousands of instructions to do even relatively simple things. This would be a lot of code to write.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9120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languages to the rescue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2362200"/>
            <a:ext cx="48006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bound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+ 5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print(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message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)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34200" y="2667000"/>
            <a:ext cx="1752600" cy="1199755"/>
            <a:chOff x="6477000" y="2667000"/>
            <a:chExt cx="1752600" cy="1199755"/>
          </a:xfrm>
        </p:grpSpPr>
        <p:sp>
          <p:nvSpPr>
            <p:cNvPr id="21" name="Flowchart: Process 20"/>
            <p:cNvSpPr/>
            <p:nvPr/>
          </p:nvSpPr>
          <p:spPr>
            <a:xfrm>
              <a:off x="6477000" y="2667000"/>
              <a:ext cx="1752600" cy="11997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12384" y="271813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bound (</a:t>
              </a:r>
              <a:r>
                <a:rPr lang="en-US" dirty="0" err="1" smtClean="0">
                  <a:solidFill>
                    <a:schemeClr val="bg1"/>
                  </a:solidFill>
                </a:rPr>
                <a:t>int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590368"/>
              </p:ext>
            </p:extLst>
          </p:nvPr>
        </p:nvGraphicFramePr>
        <p:xfrm>
          <a:off x="7372851" y="32005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Flowchart: Process 29"/>
          <p:cNvSpPr/>
          <p:nvPr/>
        </p:nvSpPr>
        <p:spPr>
          <a:xfrm>
            <a:off x="6172200" y="4267200"/>
            <a:ext cx="1752600" cy="119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07584" y="43183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819295"/>
              </p:ext>
            </p:extLst>
          </p:nvPr>
        </p:nvGraphicFramePr>
        <p:xfrm>
          <a:off x="6610851" y="48007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3200401" y="5695611"/>
            <a:ext cx="5914784" cy="11325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Solution:</a:t>
            </a:r>
            <a:r>
              <a:rPr lang="en-US" dirty="0" smtClean="0"/>
              <a:t> Package complex sequences of instructions under easy-to-use procedures with intuitive names.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89772" y="1157090"/>
            <a:ext cx="1708250" cy="2228899"/>
            <a:chOff x="4989772" y="1157090"/>
            <a:chExt cx="1708250" cy="2228899"/>
          </a:xfrm>
        </p:grpSpPr>
        <p:sp>
          <p:nvSpPr>
            <p:cNvPr id="28" name="Flowchart: Process 27"/>
            <p:cNvSpPr/>
            <p:nvPr/>
          </p:nvSpPr>
          <p:spPr>
            <a:xfrm>
              <a:off x="4989772" y="1157090"/>
              <a:ext cx="1622612" cy="22288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25156" y="120822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message (</a:t>
              </a:r>
              <a:r>
                <a:rPr lang="en-US" dirty="0" err="1" smtClean="0">
                  <a:solidFill>
                    <a:schemeClr val="bg1"/>
                  </a:solidFill>
                </a:rPr>
                <a:t>str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79712"/>
              </p:ext>
            </p:extLst>
          </p:nvPr>
        </p:nvGraphicFramePr>
        <p:xfrm>
          <a:off x="5562600" y="1690659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807155"/>
              </p:ext>
            </p:extLst>
          </p:nvPr>
        </p:nvGraphicFramePr>
        <p:xfrm>
          <a:off x="5562600" y="1689140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ounded Rectangle 35"/>
          <p:cNvSpPr/>
          <p:nvPr/>
        </p:nvSpPr>
        <p:spPr>
          <a:xfrm>
            <a:off x="75012" y="1066800"/>
            <a:ext cx="4091201" cy="11616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takes thousands of instructions to do even relatively simple things.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9120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languages to the rescue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2362200"/>
            <a:ext cx="48006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if not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bound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+ 5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print(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message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)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34200" y="2667000"/>
            <a:ext cx="1752600" cy="1199755"/>
            <a:chOff x="6477000" y="2667000"/>
            <a:chExt cx="1752600" cy="1199755"/>
          </a:xfrm>
        </p:grpSpPr>
        <p:sp>
          <p:nvSpPr>
            <p:cNvPr id="21" name="Flowchart: Process 20"/>
            <p:cNvSpPr/>
            <p:nvPr/>
          </p:nvSpPr>
          <p:spPr>
            <a:xfrm>
              <a:off x="6477000" y="2667000"/>
              <a:ext cx="1752600" cy="11997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12384" y="271813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bound (</a:t>
              </a:r>
              <a:r>
                <a:rPr lang="en-US" dirty="0" err="1" smtClean="0">
                  <a:solidFill>
                    <a:schemeClr val="bg1"/>
                  </a:solidFill>
                </a:rPr>
                <a:t>int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926878"/>
              </p:ext>
            </p:extLst>
          </p:nvPr>
        </p:nvGraphicFramePr>
        <p:xfrm>
          <a:off x="7372851" y="32005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Flowchart: Process 29"/>
          <p:cNvSpPr/>
          <p:nvPr/>
        </p:nvSpPr>
        <p:spPr>
          <a:xfrm>
            <a:off x="6172200" y="4267200"/>
            <a:ext cx="1752600" cy="119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07584" y="43183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965974"/>
              </p:ext>
            </p:extLst>
          </p:nvPr>
        </p:nvGraphicFramePr>
        <p:xfrm>
          <a:off x="6610851" y="48007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4648199" y="5695611"/>
            <a:ext cx="4466985" cy="11325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Solution:</a:t>
            </a:r>
            <a:r>
              <a:rPr lang="en-US" dirty="0" smtClean="0"/>
              <a:t> Provide high-level control constructs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89772" y="1157090"/>
            <a:ext cx="1708250" cy="2228899"/>
            <a:chOff x="4989772" y="1157090"/>
            <a:chExt cx="1708250" cy="2228899"/>
          </a:xfrm>
        </p:grpSpPr>
        <p:sp>
          <p:nvSpPr>
            <p:cNvPr id="28" name="Flowchart: Process 27"/>
            <p:cNvSpPr/>
            <p:nvPr/>
          </p:nvSpPr>
          <p:spPr>
            <a:xfrm>
              <a:off x="4989772" y="1157090"/>
              <a:ext cx="1622612" cy="22288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25156" y="120822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message (</a:t>
              </a:r>
              <a:r>
                <a:rPr lang="en-US" dirty="0" err="1" smtClean="0">
                  <a:solidFill>
                    <a:schemeClr val="bg1"/>
                  </a:solidFill>
                </a:rPr>
                <a:t>str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681137"/>
              </p:ext>
            </p:extLst>
          </p:nvPr>
        </p:nvGraphicFramePr>
        <p:xfrm>
          <a:off x="5562600" y="1690659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767309"/>
              </p:ext>
            </p:extLst>
          </p:nvPr>
        </p:nvGraphicFramePr>
        <p:xfrm>
          <a:off x="5562600" y="1689140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346017" y="5082116"/>
            <a:ext cx="4091201" cy="10138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hard to reason about code that jumps all over the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7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9120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languages to the rescue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2362200"/>
            <a:ext cx="48006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3720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while (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bound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):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    Write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+ 5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print(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message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)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372091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34200" y="2667000"/>
            <a:ext cx="1752600" cy="1199755"/>
            <a:chOff x="6477000" y="2667000"/>
            <a:chExt cx="1752600" cy="1199755"/>
          </a:xfrm>
        </p:grpSpPr>
        <p:sp>
          <p:nvSpPr>
            <p:cNvPr id="21" name="Flowchart: Process 20"/>
            <p:cNvSpPr/>
            <p:nvPr/>
          </p:nvSpPr>
          <p:spPr>
            <a:xfrm>
              <a:off x="6477000" y="2667000"/>
              <a:ext cx="1752600" cy="11997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12384" y="271813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bound (</a:t>
              </a:r>
              <a:r>
                <a:rPr lang="en-US" dirty="0" err="1" smtClean="0">
                  <a:solidFill>
                    <a:schemeClr val="bg1"/>
                  </a:solidFill>
                </a:rPr>
                <a:t>int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002015"/>
              </p:ext>
            </p:extLst>
          </p:nvPr>
        </p:nvGraphicFramePr>
        <p:xfrm>
          <a:off x="7372851" y="32005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Flowchart: Process 29"/>
          <p:cNvSpPr/>
          <p:nvPr/>
        </p:nvSpPr>
        <p:spPr>
          <a:xfrm>
            <a:off x="6172200" y="4267200"/>
            <a:ext cx="1752600" cy="119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07584" y="43183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609125"/>
              </p:ext>
            </p:extLst>
          </p:nvPr>
        </p:nvGraphicFramePr>
        <p:xfrm>
          <a:off x="6610851" y="48007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4648199" y="5695611"/>
            <a:ext cx="4466985" cy="11325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Solution:</a:t>
            </a:r>
            <a:r>
              <a:rPr lang="en-US" dirty="0" smtClean="0"/>
              <a:t> Provide high-level control constructs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89772" y="1157090"/>
            <a:ext cx="1708250" cy="2228899"/>
            <a:chOff x="4989772" y="1157090"/>
            <a:chExt cx="1708250" cy="2228899"/>
          </a:xfrm>
        </p:grpSpPr>
        <p:sp>
          <p:nvSpPr>
            <p:cNvPr id="28" name="Flowchart: Process 27"/>
            <p:cNvSpPr/>
            <p:nvPr/>
          </p:nvSpPr>
          <p:spPr>
            <a:xfrm>
              <a:off x="4989772" y="1157090"/>
              <a:ext cx="1622612" cy="22288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25156" y="120822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message (</a:t>
              </a:r>
              <a:r>
                <a:rPr lang="en-US" dirty="0" err="1" smtClean="0">
                  <a:solidFill>
                    <a:schemeClr val="bg1"/>
                  </a:solidFill>
                </a:rPr>
                <a:t>str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767553"/>
              </p:ext>
            </p:extLst>
          </p:nvPr>
        </p:nvGraphicFramePr>
        <p:xfrm>
          <a:off x="5562600" y="1690659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69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402217"/>
              </p:ext>
            </p:extLst>
          </p:nvPr>
        </p:nvGraphicFramePr>
        <p:xfrm>
          <a:off x="5562600" y="1689140"/>
          <a:ext cx="4572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346017" y="5082116"/>
            <a:ext cx="4091201" cy="10138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hard to reason about code that jumps all over the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9120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languages to the rescue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1143000"/>
            <a:ext cx="48006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90308" y="4058215"/>
                <a:ext cx="497229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tx1"/>
                    </a:solidFill>
                    <a:latin typeface="Calibri" pitchFamily="34" charset="0"/>
                  </a:rPr>
                  <a:t>value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libri" pitchFamily="34" charset="0"/>
                  </a:rPr>
                  <a:t>= 0</a:t>
                </a:r>
                <a:endParaRPr lang="en-US" sz="2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Calibri" pitchFamily="34" charset="0"/>
                  </a:rPr>
                  <a:t>while (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Calibri" pitchFamily="34" charset="0"/>
                  </a:rPr>
                  <a:t>value</a:t>
                </a:r>
                <a:r>
                  <a:rPr lang="en-US" sz="2800" dirty="0">
                    <a:latin typeface="Calibri" pitchFamily="34" charset="0"/>
                  </a:rPr>
                  <a:t> </a:t>
                </a:r>
                <a:r>
                  <a:rPr lang="en-US" sz="2800" dirty="0" smtClean="0">
                    <a:latin typeface="Calibri" pitchFamily="34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  <a:latin typeface="Calibri" pitchFamily="34" charset="0"/>
                  </a:rPr>
                  <a:t>bound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libri" pitchFamily="34" charset="0"/>
                  </a:rPr>
                  <a:t>):</a:t>
                </a:r>
                <a:endParaRPr lang="en-US" sz="2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Calibri" pitchFamily="34" charset="0"/>
                  </a:rPr>
                  <a:t>    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Calibri" pitchFamily="34" charset="0"/>
                  </a:rPr>
                  <a:t>value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libri" pitchFamily="34" charset="0"/>
                  </a:rPr>
                  <a:t> = 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itchFamily="34" charset="0"/>
                  </a:rPr>
                  <a:t>value</a:t>
                </a:r>
                <a:r>
                  <a:rPr lang="en-US" sz="2800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itchFamily="34" charset="0"/>
                  </a:rPr>
                  <a:t>+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libri" pitchFamily="34" charset="0"/>
                  </a:rPr>
                  <a:t>5</a:t>
                </a:r>
                <a:endParaRPr lang="en-US" sz="2800" b="1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alibri" pitchFamily="34" charset="0"/>
                  </a:rPr>
                  <a:t>print(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itchFamily="34" charset="0"/>
                  </a:rPr>
                  <a:t>message</a:t>
                </a:r>
                <a:r>
                  <a:rPr lang="en-US" sz="2800" dirty="0">
                    <a:solidFill>
                      <a:schemeClr val="tx1"/>
                    </a:solidFill>
                    <a:latin typeface="Calibri" pitchFamily="34" charset="0"/>
                  </a:rPr>
                  <a:t> )</a:t>
                </a:r>
                <a:endParaRPr lang="en-US" sz="2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8" y="4058215"/>
                <a:ext cx="4972292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2574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6118" y="3849469"/>
            <a:ext cx="4343400" cy="16785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This is what the program looks like in python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90600" y="2020669"/>
                <a:ext cx="33720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while (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bound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):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    Write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+ 5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print(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message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)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020669"/>
                <a:ext cx="3372091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rot="9108397">
            <a:off x="4453182" y="4380913"/>
            <a:ext cx="523755" cy="3678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41280" y="1175400"/>
              <a:ext cx="7205760" cy="3425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840" y="1163880"/>
                <a:ext cx="7229880" cy="34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4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a name for a piece of memory</a:t>
            </a:r>
          </a:p>
          <a:p>
            <a:pPr lvl="1"/>
            <a:r>
              <a:rPr lang="en-US" dirty="0" smtClean="0"/>
              <a:t>assignment changes what that memory contains.</a:t>
            </a:r>
          </a:p>
          <a:p>
            <a:pPr lvl="1"/>
            <a:endParaRPr lang="en-US" dirty="0"/>
          </a:p>
          <a:p>
            <a:r>
              <a:rPr lang="en-US" dirty="0" smtClean="0"/>
              <a:t>Lines are executed in sequence</a:t>
            </a:r>
          </a:p>
          <a:p>
            <a:pPr lvl="1"/>
            <a:r>
              <a:rPr lang="en-US" dirty="0" smtClean="0"/>
              <a:t>while repeats its body until the condition is satisfied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91400" y="4786511"/>
            <a:ext cx="1600200" cy="914400"/>
            <a:chOff x="6477000" y="2667000"/>
            <a:chExt cx="1752600" cy="1199755"/>
          </a:xfrm>
        </p:grpSpPr>
        <p:sp>
          <p:nvSpPr>
            <p:cNvPr id="6" name="Flowchart: Process 5"/>
            <p:cNvSpPr/>
            <p:nvPr/>
          </p:nvSpPr>
          <p:spPr>
            <a:xfrm>
              <a:off x="6477000" y="2667000"/>
              <a:ext cx="1752600" cy="11997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12384" y="2718137"/>
              <a:ext cx="1101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bound 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1400" dirty="0" smtClean="0">
                  <a:solidFill>
                    <a:schemeClr val="bg1"/>
                  </a:solidFill>
                </a:rPr>
                <a:t>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451592"/>
              </p:ext>
            </p:extLst>
          </p:nvPr>
        </p:nvGraphicFramePr>
        <p:xfrm>
          <a:off x="7678937" y="5227320"/>
          <a:ext cx="7991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9184"/>
              </a:tblGrid>
              <a:tr h="28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351687" y="4160141"/>
            <a:ext cx="1820513" cy="1783459"/>
            <a:chOff x="4989772" y="1157090"/>
            <a:chExt cx="1622612" cy="2228899"/>
          </a:xfrm>
        </p:grpSpPr>
        <p:sp>
          <p:nvSpPr>
            <p:cNvPr id="13" name="Flowchart: Process 12"/>
            <p:cNvSpPr/>
            <p:nvPr/>
          </p:nvSpPr>
          <p:spPr>
            <a:xfrm>
              <a:off x="4989772" y="1157090"/>
              <a:ext cx="1622612" cy="22288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25156" y="1208227"/>
              <a:ext cx="1265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message 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str</a:t>
              </a:r>
              <a:r>
                <a:rPr lang="en-US" sz="1400" dirty="0" smtClean="0">
                  <a:solidFill>
                    <a:schemeClr val="bg1"/>
                  </a:solidFill>
                </a:rPr>
                <a:t>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811489"/>
              </p:ext>
            </p:extLst>
          </p:nvPr>
        </p:nvGraphicFramePr>
        <p:xfrm>
          <a:off x="5267064" y="4593666"/>
          <a:ext cx="45720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/>
              </a:tblGrid>
              <a:tr h="28202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D</a:t>
                      </a:r>
                    </a:p>
                  </a:txBody>
                  <a:tcPr/>
                </a:tc>
              </a:tr>
              <a:tr h="28202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O</a:t>
                      </a:r>
                    </a:p>
                  </a:txBody>
                  <a:tcPr/>
                </a:tc>
              </a:tr>
              <a:tr h="28947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N</a:t>
                      </a:r>
                    </a:p>
                  </a:txBody>
                  <a:tcPr/>
                </a:tc>
              </a:tr>
              <a:tr h="28947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owchart: Process 8"/>
          <p:cNvSpPr/>
          <p:nvPr/>
        </p:nvSpPr>
        <p:spPr>
          <a:xfrm>
            <a:off x="5943600" y="5791200"/>
            <a:ext cx="1388508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78984" y="584233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value (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216257"/>
              </p:ext>
            </p:extLst>
          </p:nvPr>
        </p:nvGraphicFramePr>
        <p:xfrm>
          <a:off x="6287503" y="625855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7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need to install python.</a:t>
            </a:r>
          </a:p>
          <a:p>
            <a:pPr lvl="1"/>
            <a:r>
              <a:rPr lang="en-US" dirty="0" smtClean="0"/>
              <a:t>Follow the Getting Started Guide from </a:t>
            </a:r>
            <a:r>
              <a:rPr lang="en-US" dirty="0" err="1" smtClean="0"/>
              <a:t>Pset</a:t>
            </a:r>
            <a:r>
              <a:rPr lang="en-US" dirty="0" smtClean="0"/>
              <a:t> 0</a:t>
            </a:r>
          </a:p>
          <a:p>
            <a:pPr marL="182880" lvl="1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bit.ly/UFhXVo</a:t>
            </a:r>
            <a:endParaRPr lang="en-US" dirty="0" smtClean="0"/>
          </a:p>
          <a:p>
            <a:pPr lvl="1"/>
            <a:r>
              <a:rPr lang="en-US" dirty="0" smtClean="0"/>
              <a:t>If you want to use the animations you need to install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 as well</a:t>
            </a:r>
          </a:p>
          <a:p>
            <a:pPr lvl="2"/>
            <a:r>
              <a:rPr lang="en-US" dirty="0" smtClean="0"/>
              <a:t>Instructions are also in the Getting Started Guide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Finally, if you want to use the </a:t>
            </a:r>
            <a:r>
              <a:rPr lang="en-US" dirty="0" err="1" smtClean="0"/>
              <a:t>simpleplot</a:t>
            </a:r>
            <a:r>
              <a:rPr lang="en-US" dirty="0" smtClean="0"/>
              <a:t> trajectory drawing you will need to have the simpleplot.py file in the same directory as your file </a:t>
            </a:r>
          </a:p>
          <a:p>
            <a:pPr marL="182880" lvl="1" indent="0" algn="ctr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://bit.ly/YWyCoo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Nerds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33600" y="2743200"/>
            <a:ext cx="3146612" cy="2333318"/>
          </a:xfrm>
          <a:custGeom>
            <a:avLst/>
            <a:gdLst>
              <a:gd name="connsiteX0" fmla="*/ 0 w 3146612"/>
              <a:gd name="connsiteY0" fmla="*/ 2333318 h 2333318"/>
              <a:gd name="connsiteX1" fmla="*/ 578224 w 3146612"/>
              <a:gd name="connsiteY1" fmla="*/ 1351683 h 2333318"/>
              <a:gd name="connsiteX2" fmla="*/ 1358153 w 3146612"/>
              <a:gd name="connsiteY2" fmla="*/ 504518 h 2333318"/>
              <a:gd name="connsiteX3" fmla="*/ 2164977 w 3146612"/>
              <a:gd name="connsiteY3" fmla="*/ 33871 h 2333318"/>
              <a:gd name="connsiteX4" fmla="*/ 2689412 w 3146612"/>
              <a:gd name="connsiteY4" fmla="*/ 74212 h 2333318"/>
              <a:gd name="connsiteX5" fmla="*/ 3146612 w 3146612"/>
              <a:gd name="connsiteY5" fmla="*/ 370047 h 23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6612" h="2333318">
                <a:moveTo>
                  <a:pt x="0" y="2333318"/>
                </a:moveTo>
                <a:cubicBezTo>
                  <a:pt x="175932" y="1994900"/>
                  <a:pt x="351865" y="1656483"/>
                  <a:pt x="578224" y="1351683"/>
                </a:cubicBezTo>
                <a:cubicBezTo>
                  <a:pt x="804583" y="1046883"/>
                  <a:pt x="1093694" y="724153"/>
                  <a:pt x="1358153" y="504518"/>
                </a:cubicBezTo>
                <a:cubicBezTo>
                  <a:pt x="1622612" y="284883"/>
                  <a:pt x="1943100" y="105589"/>
                  <a:pt x="2164977" y="33871"/>
                </a:cubicBezTo>
                <a:cubicBezTo>
                  <a:pt x="2386854" y="-37847"/>
                  <a:pt x="2525806" y="18183"/>
                  <a:pt x="2689412" y="74212"/>
                </a:cubicBezTo>
                <a:cubicBezTo>
                  <a:pt x="2853018" y="130241"/>
                  <a:pt x="2999815" y="250144"/>
                  <a:pt x="3146612" y="370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171710">
            <a:off x="5262953" y="3110420"/>
            <a:ext cx="678601" cy="603518"/>
            <a:chOff x="5334000" y="2895600"/>
            <a:chExt cx="775204" cy="685800"/>
          </a:xfrm>
        </p:grpSpPr>
        <p:sp>
          <p:nvSpPr>
            <p:cNvPr id="11" name="Smiley Face 10"/>
            <p:cNvSpPr/>
            <p:nvPr/>
          </p:nvSpPr>
          <p:spPr>
            <a:xfrm>
              <a:off x="5334000" y="2895600"/>
              <a:ext cx="762000" cy="685800"/>
            </a:xfrm>
            <a:prstGeom prst="smileyFac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15236" y="3051908"/>
              <a:ext cx="164592" cy="1645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54548" y="3051908"/>
              <a:ext cx="164592" cy="1645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2" idx="2"/>
            </p:cNvCxnSpPr>
            <p:nvPr/>
          </p:nvCxnSpPr>
          <p:spPr>
            <a:xfrm flipH="1">
              <a:off x="5334000" y="3134204"/>
              <a:ext cx="181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927968" y="3135924"/>
              <a:ext cx="181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5685692" y="3127349"/>
              <a:ext cx="74246" cy="10528"/>
            </a:xfrm>
            <a:custGeom>
              <a:avLst/>
              <a:gdLst>
                <a:gd name="connsiteX0" fmla="*/ 0 w 74246"/>
                <a:gd name="connsiteY0" fmla="*/ 10528 h 10528"/>
                <a:gd name="connsiteX1" fmla="*/ 74246 w 74246"/>
                <a:gd name="connsiteY1" fmla="*/ 10528 h 1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246" h="10528">
                  <a:moveTo>
                    <a:pt x="0" y="10528"/>
                  </a:moveTo>
                  <a:cubicBezTo>
                    <a:pt x="20515" y="1410"/>
                    <a:pt x="41031" y="-7708"/>
                    <a:pt x="74246" y="1052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http://rtp.alumclub.mit.edu/s/1314/images/gid26/editor/dom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3" b="89757" l="0" r="90000">
                        <a14:foregroundMark x1="11923" y1="64420" x2="23846" y2="70620"/>
                        <a14:foregroundMark x1="5962" y1="50404" x2="4423" y2="328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35" y="4769502"/>
            <a:ext cx="2372041" cy="16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1600200" y="5076518"/>
            <a:ext cx="533400" cy="1078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00200" y="615484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00200" y="5076518"/>
            <a:ext cx="0" cy="1078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0200" y="630177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vx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6536" y="5405735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vy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7448" y="289560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" name="TextBox 2047"/>
              <p:cNvSpPr txBox="1"/>
              <p:nvPr/>
            </p:nvSpPr>
            <p:spPr>
              <a:xfrm>
                <a:off x="5534691" y="1143000"/>
                <a:ext cx="2747868" cy="1164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𝑣𝑥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i="0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𝑣𝑦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Δ</m:t>
                      </m:r>
                      <m:r>
                        <a:rPr lang="en-US" b="0" i="1" dirty="0" smtClean="0">
                          <a:latin typeface="Cambria Math"/>
                        </a:rPr>
                        <m:t>𝑣𝑦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𝑔</m:t>
                      </m:r>
                      <m:r>
                        <a:rPr lang="en-US" b="0" i="1" dirty="0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Δ</m:t>
                      </m:r>
                      <m:r>
                        <a:rPr lang="en-US" b="0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" name="TextBox 2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91" y="1143000"/>
                <a:ext cx="2747868" cy="11649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9" name="TextBox 2048"/>
              <p:cNvSpPr txBox="1"/>
              <p:nvPr/>
            </p:nvSpPr>
            <p:spPr>
              <a:xfrm>
                <a:off x="304800" y="3909859"/>
                <a:ext cx="17904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9" name="TextBox 2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09859"/>
                <a:ext cx="1790490" cy="646331"/>
              </a:xfrm>
              <a:prstGeom prst="rect">
                <a:avLst/>
              </a:prstGeom>
              <a:blipFill rotWithShape="1">
                <a:blip r:embed="rId6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1" name="Ink 2050"/>
              <p14:cNvContentPartPr/>
              <p14:nvPr/>
            </p14:nvContentPartPr>
            <p14:xfrm>
              <a:off x="7215120" y="276840"/>
              <a:ext cx="360" cy="360"/>
            </p14:xfrm>
          </p:contentPart>
        </mc:Choice>
        <mc:Fallback>
          <p:pic>
            <p:nvPicPr>
              <p:cNvPr id="2051" name="Ink 205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5760" y="267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4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2048" grpId="0"/>
      <p:bldP spid="20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1054" y="609600"/>
            <a:ext cx="430598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import </a:t>
            </a:r>
            <a:r>
              <a:rPr lang="en-US" dirty="0" err="1"/>
              <a:t>simpleplot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endParaRPr lang="en-US" dirty="0"/>
          </a:p>
          <a:p>
            <a:r>
              <a:rPr lang="en-US" dirty="0"/>
              <a:t>g = -9.8</a:t>
            </a:r>
          </a:p>
          <a:p>
            <a:r>
              <a:rPr lang="en-US" dirty="0" err="1"/>
              <a:t>dt</a:t>
            </a:r>
            <a:r>
              <a:rPr lang="en-US" dirty="0"/>
              <a:t> = 0.01;</a:t>
            </a:r>
          </a:p>
          <a:p>
            <a:endParaRPr lang="en-US" dirty="0"/>
          </a:p>
          <a:p>
            <a:r>
              <a:rPr lang="en-US" dirty="0"/>
              <a:t>x = 0.1</a:t>
            </a:r>
          </a:p>
          <a:p>
            <a:r>
              <a:rPr lang="en-US" dirty="0"/>
              <a:t>y = 0.1</a:t>
            </a:r>
          </a:p>
          <a:p>
            <a:r>
              <a:rPr lang="en-US" dirty="0"/>
              <a:t>v = 25.0</a:t>
            </a:r>
          </a:p>
          <a:p>
            <a:r>
              <a:rPr lang="en-US" dirty="0" err="1"/>
              <a:t>ang</a:t>
            </a:r>
            <a:r>
              <a:rPr lang="en-US" dirty="0"/>
              <a:t> = 30.0</a:t>
            </a:r>
          </a:p>
          <a:p>
            <a:r>
              <a:rPr lang="en-US" dirty="0" err="1"/>
              <a:t>vx</a:t>
            </a:r>
            <a:r>
              <a:rPr lang="en-US" dirty="0"/>
              <a:t> = v*</a:t>
            </a:r>
            <a:r>
              <a:rPr lang="en-US" dirty="0" err="1"/>
              <a:t>math.cos</a:t>
            </a:r>
            <a:r>
              <a:rPr lang="en-US" dirty="0"/>
              <a:t>((</a:t>
            </a:r>
            <a:r>
              <a:rPr lang="en-US" dirty="0" err="1"/>
              <a:t>ang</a:t>
            </a:r>
            <a:r>
              <a:rPr lang="en-US" dirty="0"/>
              <a:t>/ 180.0) * 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r>
              <a:rPr lang="en-US" dirty="0" err="1"/>
              <a:t>vy</a:t>
            </a:r>
            <a:r>
              <a:rPr lang="en-US" dirty="0"/>
              <a:t> = v*</a:t>
            </a:r>
            <a:r>
              <a:rPr lang="en-US" dirty="0" err="1"/>
              <a:t>math.sin</a:t>
            </a:r>
            <a:r>
              <a:rPr lang="en-US" dirty="0"/>
              <a:t>((</a:t>
            </a:r>
            <a:r>
              <a:rPr lang="en-US" dirty="0" err="1"/>
              <a:t>ang</a:t>
            </a:r>
            <a:r>
              <a:rPr lang="en-US" dirty="0"/>
              <a:t>/ 180.0) * 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while y &gt; 0.0:</a:t>
            </a:r>
          </a:p>
          <a:p>
            <a:r>
              <a:rPr lang="en-US" dirty="0"/>
              <a:t>    x = x + </a:t>
            </a:r>
            <a:r>
              <a:rPr lang="en-US" dirty="0" err="1"/>
              <a:t>vx</a:t>
            </a:r>
            <a:r>
              <a:rPr lang="en-US" dirty="0"/>
              <a:t>*</a:t>
            </a:r>
            <a:r>
              <a:rPr lang="en-US" dirty="0" err="1"/>
              <a:t>dt</a:t>
            </a:r>
            <a:endParaRPr lang="en-US" dirty="0"/>
          </a:p>
          <a:p>
            <a:r>
              <a:rPr lang="en-US" dirty="0"/>
              <a:t>    y = y + </a:t>
            </a:r>
            <a:r>
              <a:rPr lang="en-US" dirty="0" err="1"/>
              <a:t>vy</a:t>
            </a:r>
            <a:r>
              <a:rPr lang="en-US" dirty="0"/>
              <a:t>*</a:t>
            </a:r>
            <a:r>
              <a:rPr lang="en-US" dirty="0" err="1"/>
              <a:t>dt</a:t>
            </a:r>
            <a:r>
              <a:rPr lang="en-US" dirty="0"/>
              <a:t> + g*</a:t>
            </a:r>
            <a:r>
              <a:rPr lang="en-US" dirty="0" err="1"/>
              <a:t>dt</a:t>
            </a:r>
            <a:r>
              <a:rPr lang="en-US" dirty="0"/>
              <a:t>*</a:t>
            </a:r>
            <a:r>
              <a:rPr lang="en-US" dirty="0" err="1"/>
              <a:t>dt</a:t>
            </a:r>
            <a:r>
              <a:rPr lang="en-US" dirty="0"/>
              <a:t>/2</a:t>
            </a:r>
          </a:p>
          <a:p>
            <a:r>
              <a:rPr lang="en-US" dirty="0"/>
              <a:t>    </a:t>
            </a:r>
            <a:r>
              <a:rPr lang="en-US" dirty="0" err="1"/>
              <a:t>vy</a:t>
            </a:r>
            <a:r>
              <a:rPr lang="en-US" dirty="0"/>
              <a:t> = </a:t>
            </a:r>
            <a:r>
              <a:rPr lang="en-US" dirty="0" err="1"/>
              <a:t>vy</a:t>
            </a:r>
            <a:r>
              <a:rPr lang="en-US" dirty="0"/>
              <a:t> + g*</a:t>
            </a:r>
            <a:r>
              <a:rPr lang="en-US" dirty="0" err="1"/>
              <a:t>dt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sp.plotTrajectory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print x</a:t>
            </a:r>
            <a:endParaRPr lang="en-US" dirty="0"/>
          </a:p>
          <a:p>
            <a:r>
              <a:rPr lang="en-US" dirty="0" err="1"/>
              <a:t>sp.doAnimation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</a:p>
          <a:p>
            <a:pPr lvl="1"/>
            <a:r>
              <a:rPr lang="pt-BR" b="1" dirty="0" smtClean="0"/>
              <a:t>Problem </a:t>
            </a:r>
            <a:r>
              <a:rPr lang="pt-BR" b="1" dirty="0"/>
              <a:t>sets:</a:t>
            </a:r>
            <a:r>
              <a:rPr lang="pt-BR" dirty="0"/>
              <a:t> 25%</a:t>
            </a:r>
            <a:br>
              <a:rPr lang="pt-BR" dirty="0"/>
            </a:br>
            <a:r>
              <a:rPr lang="pt-BR" b="1" dirty="0"/>
              <a:t>Quiz I:</a:t>
            </a:r>
            <a:r>
              <a:rPr lang="pt-BR" dirty="0"/>
              <a:t> 15</a:t>
            </a:r>
            <a:r>
              <a:rPr lang="pt-BR" dirty="0" smtClean="0"/>
              <a:t>%  (March 7)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Quiz II:</a:t>
            </a:r>
            <a:r>
              <a:rPr lang="pt-BR" dirty="0"/>
              <a:t> 20</a:t>
            </a:r>
            <a:r>
              <a:rPr lang="pt-BR" dirty="0" smtClean="0"/>
              <a:t>% (April 11) (Changed from lecture)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Final:</a:t>
            </a:r>
            <a:r>
              <a:rPr lang="pt-BR" dirty="0"/>
              <a:t> 35%</a:t>
            </a:r>
            <a:br>
              <a:rPr lang="pt-BR" dirty="0"/>
            </a:br>
            <a:r>
              <a:rPr lang="pt-BR" b="1" dirty="0"/>
              <a:t>Participation:</a:t>
            </a:r>
            <a:r>
              <a:rPr lang="pt-BR" dirty="0"/>
              <a:t> 5</a:t>
            </a:r>
            <a:r>
              <a:rPr lang="pt-BR" dirty="0" smtClean="0"/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the old days</a:t>
            </a:r>
            <a:endParaRPr lang="en-US" dirty="0"/>
          </a:p>
        </p:txBody>
      </p:sp>
      <p:pic>
        <p:nvPicPr>
          <p:cNvPr id="1026" name="Picture 2" descr="http://www.columbia.edu/cu/computinghistory/eniac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553200" cy="50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28351" y="6368534"/>
            <a:ext cx="759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from http</a:t>
            </a:r>
            <a:r>
              <a:rPr lang="en-US" dirty="0"/>
              <a:t>://www.columbia.edu/cu/computinghistory/eniac8.jpg</a:t>
            </a:r>
          </a:p>
        </p:txBody>
      </p:sp>
    </p:spTree>
    <p:extLst>
      <p:ext uri="{BB962C8B-B14F-4D97-AF65-F5344CB8AC3E}">
        <p14:creationId xmlns:p14="http://schemas.microsoft.com/office/powerpoint/2010/main" val="28327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MITx</a:t>
            </a:r>
            <a:r>
              <a:rPr lang="en-US" dirty="0" smtClean="0"/>
              <a:t> page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mit.edx.org/courses/MITx/6.00/MIT_2013_Spring/about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Lot’s of resources to help you with the material in the course!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7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000" y="2362200"/>
            <a:ext cx="2362200" cy="3733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24384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computer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9753" y="2438400"/>
            <a:ext cx="2057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Random Access Memory (RAM)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100117"/>
              </p:ext>
            </p:extLst>
          </p:nvPr>
        </p:nvGraphicFramePr>
        <p:xfrm>
          <a:off x="6728097" y="3084731"/>
          <a:ext cx="1860006" cy="296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84709"/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55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44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123456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77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123457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109874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2362200"/>
            <a:ext cx="53340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657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 </m:t>
                    </m:r>
                  </m:oMath>
                </a14:m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(2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 + 5 to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done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6576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50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ular Callout 20"/>
          <p:cNvSpPr/>
          <p:nvPr/>
        </p:nvSpPr>
        <p:spPr>
          <a:xfrm>
            <a:off x="6019800" y="457200"/>
            <a:ext cx="3048000" cy="914400"/>
          </a:xfrm>
          <a:prstGeom prst="wedgeRoundRectCallout">
            <a:avLst>
              <a:gd name="adj1" fmla="val -11568"/>
              <a:gd name="adj2" fmla="val 108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a (really big) table that stores values at different addresses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04800" y="5416034"/>
            <a:ext cx="5029200" cy="1359932"/>
          </a:xfrm>
          <a:prstGeom prst="wedgeRoundRectCallout">
            <a:avLst>
              <a:gd name="adj1" fmla="val -24670"/>
              <a:gd name="adj2" fmla="val -69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Understands a very small number of instructions including </a:t>
            </a:r>
          </a:p>
          <a:p>
            <a:pPr marL="342900" indent="-342900">
              <a:buFontTx/>
              <a:buAutoNum type="alphaLcParenR"/>
            </a:pPr>
            <a:r>
              <a:rPr lang="en-US" sz="1600" dirty="0"/>
              <a:t>reads and updates to </a:t>
            </a:r>
            <a:r>
              <a:rPr lang="en-US" sz="1600" dirty="0" smtClean="0"/>
              <a:t>memory</a:t>
            </a:r>
          </a:p>
          <a:p>
            <a:pPr marL="342900" indent="-342900">
              <a:buAutoNum type="alphaLcParenR"/>
            </a:pPr>
            <a:r>
              <a:rPr lang="en-US" sz="1600" dirty="0" smtClean="0"/>
              <a:t>basic arithmetic among memory locations</a:t>
            </a:r>
          </a:p>
          <a:p>
            <a:pPr marL="342900" indent="-342900">
              <a:buAutoNum type="alphaLcParenR"/>
            </a:pPr>
            <a:r>
              <a:rPr lang="en-US" sz="1600" dirty="0" smtClean="0"/>
              <a:t>conditional jumps to other instructions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0" y="1600200"/>
                <a:ext cx="6498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Ex: Make </a:t>
                </a:r>
                <a:r>
                  <a:rPr lang="en-US" dirty="0" err="1" smtClean="0"/>
                  <a:t>mem</a:t>
                </a:r>
                <a:r>
                  <a:rPr lang="en-US" dirty="0" smtClean="0"/>
                  <a:t>(1) equal to the lowest multiple of 5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mem(2)</a:t>
                </a:r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649889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 animBg="1"/>
      <p:bldP spid="20" grpId="0"/>
      <p:bldP spid="21" grpId="0" animBg="1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000" y="2362200"/>
            <a:ext cx="2362200" cy="3733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24384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computer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9753" y="2438400"/>
            <a:ext cx="2057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Random Access Memory (RAM)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26714"/>
              </p:ext>
            </p:extLst>
          </p:nvPr>
        </p:nvGraphicFramePr>
        <p:xfrm>
          <a:off x="6728097" y="3084731"/>
          <a:ext cx="1860006" cy="296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84709"/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55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44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123456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77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123457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109874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2362200"/>
            <a:ext cx="53340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657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 </m:t>
                    </m:r>
                  </m:oMath>
                </a14:m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(2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 + 5 to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done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6576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50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ular Callout 20"/>
          <p:cNvSpPr/>
          <p:nvPr/>
        </p:nvSpPr>
        <p:spPr>
          <a:xfrm>
            <a:off x="6019800" y="457200"/>
            <a:ext cx="3048000" cy="914400"/>
          </a:xfrm>
          <a:prstGeom prst="wedgeRoundRectCallout">
            <a:avLst>
              <a:gd name="adj1" fmla="val -11568"/>
              <a:gd name="adj2" fmla="val 108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a (really big) table that stores values at different addresses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04800" y="5416034"/>
            <a:ext cx="5029200" cy="1359932"/>
          </a:xfrm>
          <a:prstGeom prst="wedgeRoundRectCallout">
            <a:avLst>
              <a:gd name="adj1" fmla="val -24670"/>
              <a:gd name="adj2" fmla="val -69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Understands a very small number of instructions including </a:t>
            </a:r>
          </a:p>
          <a:p>
            <a:pPr marL="342900" indent="-342900">
              <a:buFontTx/>
              <a:buAutoNum type="alphaLcParenR"/>
            </a:pPr>
            <a:r>
              <a:rPr lang="en-US" sz="1600" dirty="0"/>
              <a:t>reads and updates to </a:t>
            </a:r>
            <a:r>
              <a:rPr lang="en-US" sz="1600" dirty="0" smtClean="0"/>
              <a:t>memory</a:t>
            </a:r>
          </a:p>
          <a:p>
            <a:pPr marL="342900" indent="-342900">
              <a:buAutoNum type="alphaLcParenR"/>
            </a:pPr>
            <a:r>
              <a:rPr lang="en-US" sz="1600" dirty="0" smtClean="0"/>
              <a:t>basic arithmetic among memory locations</a:t>
            </a:r>
          </a:p>
          <a:p>
            <a:pPr marL="342900" indent="-342900">
              <a:buAutoNum type="alphaLcParenR"/>
            </a:pPr>
            <a:r>
              <a:rPr lang="en-US" sz="1600" dirty="0" smtClean="0"/>
              <a:t>conditional jumps to other instructions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0" y="1600200"/>
                <a:ext cx="6498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Ex: Make </a:t>
                </a:r>
                <a:r>
                  <a:rPr lang="en-US" dirty="0" err="1" smtClean="0"/>
                  <a:t>mem</a:t>
                </a:r>
                <a:r>
                  <a:rPr lang="en-US" dirty="0" smtClean="0"/>
                  <a:t>(1) equal to the lowest multiple of 5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mem(2)</a:t>
                </a:r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649889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 rot="20862471">
            <a:off x="1042445" y="3661689"/>
            <a:ext cx="8001000" cy="18062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Programming at this level is hard!!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80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0" grpId="0"/>
      <p:bldP spid="21" grpId="0" animBg="1"/>
      <p:bldP spid="22" grpId="0" animBg="1"/>
      <p:bldP spid="23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000" y="2362200"/>
            <a:ext cx="2362200" cy="3733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24384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at this level is hard!!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9753" y="2438400"/>
            <a:ext cx="2057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Random Access Memory (RAM)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966858"/>
              </p:ext>
            </p:extLst>
          </p:nvPr>
        </p:nvGraphicFramePr>
        <p:xfrm>
          <a:off x="6728097" y="3084731"/>
          <a:ext cx="1860006" cy="296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84709"/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55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44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123456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77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123457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109874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37209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dirty="0" err="1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dirty="0" err="1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(1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&lt;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(2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go to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dirty="0" err="1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(1) + 5 to </a:t>
                </a:r>
                <a:r>
                  <a:rPr lang="en-US" dirty="0" err="1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done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372091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627" t="-1497" r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4505445" y="821334"/>
            <a:ext cx="4714755" cy="13884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only have one big memory, it’s hard to remember where you put what.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747999" y="5725476"/>
            <a:ext cx="4091201" cy="11325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also hard to keep track of what the values in memory mean.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5012" y="1199759"/>
            <a:ext cx="4091201" cy="11616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takes thousands of instructions to do even relatively simple things. This would be a lot of code to write.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6017" y="5082116"/>
            <a:ext cx="4091201" cy="10138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hard to reason about code that jumps all over the place.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2362200"/>
            <a:ext cx="5334000" cy="2706469"/>
            <a:chOff x="1559859" y="2703730"/>
            <a:chExt cx="3012141" cy="1715869"/>
          </a:xfrm>
        </p:grpSpPr>
        <p:grpSp>
          <p:nvGrpSpPr>
            <p:cNvPr id="30" name="Group 29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32" name="Flowchart: Process 31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Process 32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Process 33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Process 34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Process 36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Process 37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Process 38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Process 39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838200" y="3087469"/>
                <a:ext cx="3657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 </m:t>
                    </m:r>
                  </m:oMath>
                </a14:m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(2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 + 5 to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done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657600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150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000" y="2362200"/>
            <a:ext cx="2362200" cy="3733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24384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at this level is hard!!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9753" y="2438400"/>
            <a:ext cx="2057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Random Access Memory (RAM)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533985"/>
              </p:ext>
            </p:extLst>
          </p:nvPr>
        </p:nvGraphicFramePr>
        <p:xfrm>
          <a:off x="6728097" y="3084731"/>
          <a:ext cx="1860006" cy="296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84709"/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55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44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123456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77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123457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109874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...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4505445" y="821334"/>
            <a:ext cx="4714755" cy="13884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only have one big memory, it’s hard to remember where you put what.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219200" y="5257800"/>
            <a:ext cx="4714755" cy="13884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</a:t>
            </a:r>
            <a:r>
              <a:rPr lang="en-US" dirty="0" smtClean="0"/>
              <a:t>: Have as many memories as you want with meaningful names to help you remember what they are for.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2362200"/>
            <a:ext cx="5334000" cy="2706469"/>
            <a:chOff x="1559859" y="2703730"/>
            <a:chExt cx="3012141" cy="1715869"/>
          </a:xfrm>
        </p:grpSpPr>
        <p:grpSp>
          <p:nvGrpSpPr>
            <p:cNvPr id="31" name="Group 30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33" name="Flowchart: Process 32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Process 33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Process 34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Process 36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Process 37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Process 38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Process 39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Process 40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838200" y="3087469"/>
                <a:ext cx="3657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 </m:t>
                    </m:r>
                  </m:oMath>
                </a14:m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(2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) 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 + 5 to </a:t>
                </a:r>
                <a:r>
                  <a:rPr lang="en-US" dirty="0" err="1" smtClean="0">
                    <a:solidFill>
                      <a:schemeClr val="bg1"/>
                    </a:solidFill>
                    <a:latin typeface="Calibri" pitchFamily="34" charset="0"/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(1)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done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6576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50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8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9120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languages to the rescue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2362200"/>
            <a:ext cx="48006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bound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+ 5 to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done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4505445" y="821334"/>
            <a:ext cx="4714755" cy="13884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only have one big memory, it’s hard to remember where you put what.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219200" y="5257800"/>
            <a:ext cx="4714755" cy="13884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Solution</a:t>
            </a:r>
            <a:r>
              <a:rPr lang="en-US" dirty="0" smtClean="0"/>
              <a:t>: Have as many memories as you want with meaningful names to help you remember what they are for.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6477000" y="2667000"/>
            <a:ext cx="1752600" cy="119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2384" y="271813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bound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356238"/>
              </p:ext>
            </p:extLst>
          </p:nvPr>
        </p:nvGraphicFramePr>
        <p:xfrm>
          <a:off x="6915651" y="32005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Flowchart: Process 29"/>
          <p:cNvSpPr/>
          <p:nvPr/>
        </p:nvSpPr>
        <p:spPr>
          <a:xfrm>
            <a:off x="6172200" y="4267200"/>
            <a:ext cx="1752600" cy="119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07584" y="431833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316913"/>
              </p:ext>
            </p:extLst>
          </p:nvPr>
        </p:nvGraphicFramePr>
        <p:xfrm>
          <a:off x="6610851" y="48007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91202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languages to the rescue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2362200"/>
            <a:ext cx="4800600" cy="2706469"/>
            <a:chOff x="1559859" y="2703730"/>
            <a:chExt cx="3012141" cy="1715869"/>
          </a:xfrm>
        </p:grpSpPr>
        <p:grpSp>
          <p:nvGrpSpPr>
            <p:cNvPr id="17" name="Group 16"/>
            <p:cNvGrpSpPr/>
            <p:nvPr/>
          </p:nvGrpSpPr>
          <p:grpSpPr>
            <a:xfrm>
              <a:off x="1559859" y="2703730"/>
              <a:ext cx="3012141" cy="1715869"/>
              <a:chOff x="1559859" y="2703730"/>
              <a:chExt cx="2478741" cy="1715869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1766047" y="2703730"/>
                <a:ext cx="2057400" cy="171586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3733800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3733800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3733800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3733800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559859" y="30480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1559859" y="33528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559859" y="36576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1559859" y="3962400"/>
                <a:ext cx="304800" cy="152400"/>
              </a:xfrm>
              <a:prstGeom prst="flowChartProcess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45970" y="2831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CPU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Write 0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if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not </a:t>
                </a: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bound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to </a:t>
                </a:r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5.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Write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+ 5 to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value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go back to 2.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  <a:latin typeface="Calibri" pitchFamily="34" charset="0"/>
                  </a:rPr>
                  <a:t>done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7469"/>
                <a:ext cx="3372091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34200" y="2667000"/>
            <a:ext cx="1752600" cy="1199755"/>
            <a:chOff x="6477000" y="2667000"/>
            <a:chExt cx="1752600" cy="1199755"/>
          </a:xfrm>
        </p:grpSpPr>
        <p:sp>
          <p:nvSpPr>
            <p:cNvPr id="21" name="Flowchart: Process 20"/>
            <p:cNvSpPr/>
            <p:nvPr/>
          </p:nvSpPr>
          <p:spPr>
            <a:xfrm>
              <a:off x="6477000" y="2667000"/>
              <a:ext cx="1752600" cy="11997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12384" y="2718137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bound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98180"/>
              </p:ext>
            </p:extLst>
          </p:nvPr>
        </p:nvGraphicFramePr>
        <p:xfrm>
          <a:off x="7372851" y="3200569"/>
          <a:ext cx="435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52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Flowchart: Process 29"/>
          <p:cNvSpPr/>
          <p:nvPr/>
        </p:nvSpPr>
        <p:spPr>
          <a:xfrm>
            <a:off x="6172200" y="4267200"/>
            <a:ext cx="1752600" cy="11997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07584" y="431833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752985"/>
              </p:ext>
            </p:extLst>
          </p:nvPr>
        </p:nvGraphicFramePr>
        <p:xfrm>
          <a:off x="6610851" y="4800769"/>
          <a:ext cx="87529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23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4747999" y="5725476"/>
            <a:ext cx="4091201" cy="11325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also hard to keep track of what the values in memory mean.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30763</TotalTime>
  <Words>1452</Words>
  <Application>Microsoft Office PowerPoint</Application>
  <PresentationFormat>On-screen Show (4:3)</PresentationFormat>
  <Paragraphs>365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Lecture 2: Introduction to Variables and Control Flow</vt:lpstr>
      <vt:lpstr>Course Policies</vt:lpstr>
      <vt:lpstr>MITx page up</vt:lpstr>
      <vt:lpstr>A simple computer</vt:lpstr>
      <vt:lpstr>A simple computer</vt:lpstr>
      <vt:lpstr>Programming at this level is hard!!</vt:lpstr>
      <vt:lpstr>Programming at this level is hard!!</vt:lpstr>
      <vt:lpstr>Programming languages to the rescue</vt:lpstr>
      <vt:lpstr>Programming languages to the rescue</vt:lpstr>
      <vt:lpstr>Programming languages to the rescue</vt:lpstr>
      <vt:lpstr>Programming languages to the rescue</vt:lpstr>
      <vt:lpstr>Programming languages to the rescue</vt:lpstr>
      <vt:lpstr>Programming languages to the rescue</vt:lpstr>
      <vt:lpstr>Programming languages to the rescue</vt:lpstr>
      <vt:lpstr>Programming languages to the rescue</vt:lpstr>
      <vt:lpstr>Key points</vt:lpstr>
      <vt:lpstr>Running the examples</vt:lpstr>
      <vt:lpstr>Angry Nerds</vt:lpstr>
      <vt:lpstr>Code</vt:lpstr>
      <vt:lpstr>Programming in the old days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198</cp:revision>
  <cp:lastPrinted>2013-02-07T17:05:52Z</cp:lastPrinted>
  <dcterms:created xsi:type="dcterms:W3CDTF">2011-07-14T19:49:03Z</dcterms:created>
  <dcterms:modified xsi:type="dcterms:W3CDTF">2013-02-07T19:30:00Z</dcterms:modified>
</cp:coreProperties>
</file>