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319" r:id="rId2"/>
    <p:sldId id="479" r:id="rId3"/>
    <p:sldId id="483" r:id="rId4"/>
    <p:sldId id="485" r:id="rId5"/>
    <p:sldId id="486" r:id="rId6"/>
    <p:sldId id="499" r:id="rId7"/>
    <p:sldId id="488" r:id="rId8"/>
    <p:sldId id="500" r:id="rId9"/>
    <p:sldId id="487" r:id="rId10"/>
    <p:sldId id="490" r:id="rId11"/>
    <p:sldId id="501" r:id="rId12"/>
    <p:sldId id="494" r:id="rId13"/>
    <p:sldId id="493" r:id="rId14"/>
    <p:sldId id="492" r:id="rId15"/>
    <p:sldId id="495" r:id="rId16"/>
    <p:sldId id="496" r:id="rId17"/>
    <p:sldId id="497" r:id="rId18"/>
    <p:sldId id="49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479"/>
            <p14:sldId id="483"/>
            <p14:sldId id="485"/>
            <p14:sldId id="486"/>
            <p14:sldId id="499"/>
            <p14:sldId id="488"/>
            <p14:sldId id="500"/>
          </p14:sldIdLst>
        </p14:section>
        <p14:section name="Untitled Section" id="{69192609-9602-458C-8C5C-20B9D455ED34}">
          <p14:sldIdLst>
            <p14:sldId id="487"/>
            <p14:sldId id="490"/>
            <p14:sldId id="501"/>
          </p14:sldIdLst>
        </p14:section>
        <p14:section name="Untitled Section" id="{F8C2FB81-ED75-4364-AF55-5F9C59F3B145}">
          <p14:sldIdLst>
            <p14:sldId id="494"/>
            <p14:sldId id="493"/>
            <p14:sldId id="492"/>
            <p14:sldId id="495"/>
            <p14:sldId id="496"/>
            <p14:sldId id="497"/>
            <p14:sldId id="4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1" autoAdjust="0"/>
    <p:restoredTop sz="76661" autoAdjust="0"/>
  </p:normalViewPr>
  <p:slideViewPr>
    <p:cSldViewPr>
      <p:cViewPr>
        <p:scale>
          <a:sx n="59" d="100"/>
          <a:sy n="59" d="100"/>
        </p:scale>
        <p:origin x="-8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3-02-07T15:34:40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20042 769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2-12T15:49:4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3255 7352 11,'-15'-39'25,"7"18"-6,8 21-6,-12-36-2,12 36-2,-4-21-2,4 21-2,0 0 0,0 0-1,0 0-1,0 0 0,0 0 0,0 21 0,0-21 0,-13 43 0,7-15-1,-2 11 0,-9 2 0,5 6-1,-2 6 0,1 11-1,5-1 1,-2 5-1,0 1 0,1 3 1,3-3-1,-2-1 0,2-9 0,2-8 0,0-8 0,4-10 0,-2-13-1,2-20 1,6 27 1,-6-27-1,0 0 1,0 0 0,0 0 0,0 0 0,0 0 1,-11-33-1,3 17-1,-2-7 1,0-9-1,8-7 0,2-6 0,2-19 0,12-3 0,5-13 0,3-8 1,1 2-1,4-2 1,-5 4-1,1 11 0,-9 11 0,-8 13 1,3 8 0,-9 11-1,0 9 1,0 21 0,-9-24 0,9 24 0,0 0-1,0 0 1,0 0-1,0 0-1,0 0 1,0 0 0,0 0-1,-12 43 1,18-11 0,-6 21-1,0 11 1,-8 16 0,6 14 0,-8 12 0,-5 3 0,1-5 0,-3-6 0,3-10-1,0-14 1,1-17 0,5-14 0,2-19 0,6-24 0,0 0 1,0 0-1,-4-51 0,8-2 1,-4-23 0,6-7-1,2-18 0,5-3 0,-5-2 1,6 1-1,-6 11 0,5 14 0,-5 7 1,0 11-1,-2 15-1,-2 9 1,-1 11 0,-3 2 0,0 25-1,0-24 1,0 24 0,0 0 0,6 22 0,-6-1 0,0 9 0,0 13 0,-9 11 0,5 11 0,-10 11 0,-2 12 0,-3 6 0,-4 4 0,3 2-1,1-4 1,1-8-1,3-8 1,3-14 0,4-13-1,0-16 1,2-13 0,6-24 1,0 0-1,0 0 1,6-35-1,0-12 1,0-18-1,8-23 1,1-10-1,-1-19 0,3-6 0,1 5 1,-1 3 0,-9 11-2,4 10 2,-10 22-1,4 19 1,-8 8-2,-4 12 2,6 15-3,0 18 2,0-19 0,0 19 0,2 23 0,2 4-1,-2 5 2,-2 21-2,-2 13 1,-4 10 0,-6 16 0,4-2-1,-7 10 0,3-12 1,-3 0 0,7-10 0,-2-13 0,4-14-1,2-14 1,2-8 0,2-9 0,0-20 0,8 18 0,-8-18 0,0 0 0,8-43 1,-4-4 0,4-14-1,-6-19 1,5-14-1,-1-8 1,0-9 0,4 7-1,3-4 0,-1 20 0,4 12 1,-7 15-2,5 12 3,-2 12-3,-3 14 2,-9 23-1,0 0 1,0 0-1,2 21-1,-7 22 2,1 12-2,-2 14 1,-2 17-1,6 19 1,-4 9-1,0-5 2,4 1-1,-7-10 0,3-10 0,0-10-1,-6-16 2,8-21-1,-3-11 1,7-32-1,-12 23 0,12-23 0,-6-43 0,10-8 1,2-17-1,2-24 0,3-14 0,3-17 0,5-6 1,3 6-2,5 11 1,-11 12-1,5 20 2,-9 19-2,-4 18 2,1 20-3,-9 23 3,0 0-1,-13 39 0,-1 12 1,0 21-1,-1 16 1,-1 26-2,-5 17 1,9 8-1,4 2-1,1-6-2,22 6-16,-9-30-15,15-21-1,1-33 0</inkml:trace>
  <inkml:trace contextRef="#ctx0" brushRef="#br0" timeOffset="2388.1366">22466 7119 1,'0'0'23,"0"0"-4,0 0-5,0 0-3,0 0-2,0 0-3,0 0-1,0 0-1,-2 26 0,2-26-1,-7 37 0,1-13 0,0 19-1,-2 2 0,0 17 0,-7 5-1,3 13 0,-5 12-1,-17 109 1,17-95 0,-1-2-2,3-6 2,1-8-1,-1-10 0,7-16 1,2-13-1,-2-12 2,4-11-2,4-28 1,0 0 0,-9-47 0,9-14 0,0-23-1,9-33 1,1-24 0,0-16-1,5-7 1,-3 3 0,-4 7 0,5 17 0,-11 20-1,6 25 2,-10 23-2,0 26 1,2 14-1,0 29 1,-4-20 0,4 20-1,0 35 2,0 8 0,0 2-1,-2 20-2,-3 13 3,3 12-3,-4 12 2,0 0-1,-2 5 0,2-9-2,-3 2 1,3-6 2,4-6-2,-6-10 2,4 2-2,2-11 1,-2-5 0,-5-7 0,9-12 0,0-10 0,0-13 0,0-22 0,7-20 0,1-19 0,4-35 1,5-20-1,-7-25 1,6-16-1,-7-10 1,5 0 0,-14 6-1,6 8 1,-12 16-1,-4 25 2,-3 19-3,1 14 3,-2 20-3,-1 10 2,15 27-1,-14-24-1,14 24 1,0 0 0,12 34-1,5-3 2,-7 14 0,0 18-2,3 17 2,-7 8-2,-6 15 2,-6 5-2,-3-2 1,-1-1-1,0-9 0,-3-14 1,5-17 0,0-16 0,8-18 0,-4-13 0,4-18 1,6-22-1,2-25 1,7-15-1,-9-24 1,12-8-1,1-14 1,1-3-1,1 1-1,-1 10 3,-5 16-2,-5 10 1,2 19-1,-3 12 1,-9 14-1,-2 7 1,2 22-2,0 0 1,0 0 0,0 0 1,-19 51-1,15 0-2,0 17 3,4 18-3,-8 14 3,6 12-2,-9 3 1,3-5-2,-6-1 1,8-9 2,-3-8-2,1-16 1,2-19 0,4-12 0,-2-12 0,4-33 1,0 0-1,0-47 0,6-23 0,-2-32 0,0-21 1,2-12-1,3-8 0,1 6 1,0 12-1,-4 23 1,3 22-2,-3 31 2,-4 24-2,-2 25 3,10 21-1,-8 22-3,4 22 3,-6 13-2,0 30 1,2 23-1,-2 13 1,0 11-2,6 2 0,-12-17-11,27-3-19,-5-17-3,11-38 0</inkml:trace>
  <inkml:trace contextRef="#ctx0" brushRef="#br0" timeOffset="9942.5687">11524 7127 2,'-6'-23'5,"6"23"-3,4-24-2,-4 24-1,8-27 1,-8 27 1,6-24 2,-6 24 2,0 0 2,0 0 2,0 0 1,2-21 1,-2 21 1,0 0-1,0 0 2,0 0-4,0 0 0,0 0-3,0 0 0,-20-10-3,20 10 0,0 0-1,-9 26-3,9-26 2,0 37-2,0-12 1,0 12-1,-6 10 1,6 12-1,-6 13 1,-2 11 1,-2 12-1,-5 7 0,1 8 0,-1 1 0,1-5-1,0-18 1,3-8 0,7-21-1,-2-22 1,6-37 0,0 0 0,2-29 0,2-22 0,0-14 0,7-15 1,-1-4-1,-2-2 1,4-4-1,-3 8 0,-1 7 1,-2-3-1,2 15 1,-8 1 0,0 7-1,0 2 1,6 8 0,-1-4-1,-5 6 2,4 8-2,2 2 1,0 7-1,2 5 3,-2 3-2,-6 18 2,2-23-2,-2 23 1,0 0 0,0 0 0,-16-12-1,16 12-1,0 0 0,0 0 0,0 0 0,0 0 0,0 0 0,0 0 0,-12 27 0,8-5 1,-1 13 0,-3 16-2,0 8 2,0 17-2,-2 10 1,5 2-1,1 12 1,4-4-2,4-4 1,1-8 1,5-6 0,0-15 0,-4-12 0,-4-14 1,4-16-1,-6-21 0,0 0 0,-2-47 0,4-7 1,3-17-1,-1-15 0,6-14 0,-2-7 1,0-7-1,7 7 0,-3 9 2,-4 12-2,1 19 2,-9 12-2,0 16 2,0 10-3,0 29 3,0 0-2,0 0 0,0 0 0,0 0 0,14 29 1,-12-1 0,2 9-1,-4 12 0,-4 13 0,-4 11-1,0 11 2,-9 4-2,-1 2 0,1 2-1,-1-10 2,3-4 0,1-11 0,0-14 0,5-14 0,3-8 0,4-11 0,2-20 0,0 0-1,0 0 1,0 0 0,14-47 0,-5 6 1,5-12-1,0-16 0,7-11 0,-7-8 1,7-12 0,0-2-1,-5 3 1,-2 7-1,1 12 1,-7 11-1,-2 16 2,2 10-2,-4 16 1,-4 9-1,0 18 0,0 0 0,0 0 1,-12 28-1,12 11 1,-6 17-1,-2 17-1,2 15 1,-3 8-1,-3 15 1,4 5-1,-2-3 1,-5-9-2,5-8 2,2-18 0,-1-15 0,1-11 0,2-28 0,6-24 0,0 0-1,-6-37 1,12-16 1,-6-18-2,6-22 2,2-13-1,-1-8 0,3-3 1,4 4-1,-1 13 1,3 14-1,-6 25 1,1 10-1,-5 22 1,-6 29-1,0 0 1,-17 19-1,3 19-1,2 24 1,-5 11-1,-1 26 0,7 13 0,-1 11-1,0 2-2,12-3-3,-9-25-14,14-10-13,-3-27-2,4-32 1</inkml:trace>
  <inkml:trace contextRef="#ctx0" brushRef="#br0" timeOffset="11153.638">10991 6055 18,'0'0'26,"0"0"-5,0 0-6,0 0-2,0 0-5,0 0-1,0 0 0,0 0-1,0 0-1,0 0-1,0 0 0,0 0-1,17 37-1,-11-11 0,2 13 0,-6-2-1,8 6 0,-5 6-1,5-6 1,-6-2-1,2-6 0,0-9 0,0-9 1,-6-17-1,7 20 1,-7-20-1,0-20 1,2-3-1,0-18 1,10-10-1,3-6 0,1-11 0,9-3 0,-1 3 0,-3 5 0,6 10 0,-5 12 0,-7 12 0,-7 11 0,-8 18 0,0 0 1,18 4-1,-18-4 0,17 37 0,-9-11 1,0 3-1,5 8 1,-7 4-1,-4-1 1,-2-1-1,-2-2 0,-2-8 1,-1-7-1,5-22 1,-10 25-1,10-25 1,0 0-1,0-29 0,6 9 0,-2-7 1,5-10-1,7-4 0,-4-8 0,11-4 0,6-2 1,8 0-1,4-1 2,-4 9-2,4 6 1,-4 17-1,-4 12 3,-8 18-3,-11 22-1,-8 15 1,-6 17-1,-12 13 1,-2 13-1,-5 2 1,1-6-3,7-2 1,-7-31-6,26-2-23,-8-47-4,0 0 0,39-8 0</inkml:trace>
  <inkml:trace contextRef="#ctx0" brushRef="#br0" timeOffset="12226.6994">2566 9340 24,'0'0'26,"0"0"-5,23-4-4,-23 4-4,28-10-2,-28 10-2,33-19-2,-33 19-2,37-30-2,-14 3 0,6-6-1,4-14-1,4-6 0,0-10 1,-9-5-2,5 1 1,-8-7 0,-7 8 0,-9 1-1,-16 10 1,-1 4 0,-14 6 0,-5 4-1,-8 8 0,6 6 1,-6 7-1,6 4 1,5 7-1,-1 5 0,25 4 0,-29 19 0,21 3 0,8 15 0,8 16 1,-2 9-1,3 19 1,3 11 0,9 7-1,-5 7 1,13-2 0,0 3 0,-3-5-1,5 0 0,4-12 1,-2-10-1,-4-10 1,2-15-1,4-8-2,-13-33-18,26-12-15,-3-22-2,6-21-1</inkml:trace>
  <inkml:trace contextRef="#ctx0" brushRef="#br0" timeOffset="13644.7805">22170 9172 20,'-19'-20'32,"19"20"-2,0 0-10,-20-13-6,20 13-5,0 0-4,6 29-2,-6-29-2,14 35 0,-8-11 0,7 13 0,-9 4 0,2 8 0,-6 11-1,0-3 1,-6 4 0,-3 3-1,1-5 2,-4-8-2,4-2 1,2-8-1,-3-14 1,7-7-1,2-20 2,-4 23-2,4-23 0,0 0 1,6-31-2,9-4 1,-1-4-1,7-10 1,5-2-1,5-8 1,10 4-1,-4 1 1,0 7 0,-2 17 0,-8 7 0,-11 15 0,5 14 0,-7 10 1,-12 19-1,9 16 0,-3 7 2,2 15-1,3-3 1,1 10-1,-6-3 0,7 3 0,-9-6 0,0-15 0,-6 0-3,-4-12 0,10-8-5,-6-39-22,0 0-7,27-4 0,-5-24 0</inkml:trace>
  <inkml:trace contextRef="#ctx0" brushRef="#br0" timeOffset="15843.9063">22114 8890 8,'0'0'25,"0"-23"-6,-8-1-6,8 24-3,-4-33-3,4 33-1,0-31-2,0 31 0,0-20 0,0 20 0,0 0 0,0 0-1,12-22 0,-12 22 0,0 0-1,0 0 1,0 0-2,0 0 0,0 0 0,0 0 0,0 0 0,0 0-1,8-23 1,-8 23 1,0 0-1,0 0 1,-6-25-1,6 25 1,0 0-1,-8-18 0,8 18 0,0 0-1,0 0-1,0 0 1,0 0-1,0 0 1,0 0-1,0 0 1,20 16-1,-11 5 1,-1 8 0,-2 1 0,0 7 0,2 8 0,-3 6 0,-3 6 1,0 7-2,2 5 2,-2 3-2,-2 0 2,6 5-2,2-3 1,-4-2 0,0-3 0,3-6 1,-7-3-1,-7-17 1,7 0 0,-8-15 1,0-7-2,8-21 1,-21 2-1,21-2-1,-14-37 0,12 6 0,-2-3 0,4-3 0,-4-8 0,0 2 1,-5 0-1,-3-8 1,2 0 1,-9-13-1,3-9 0,-5-9 0,5-16-1,1-1 1,5-1-1,6 12 1,0 4-2,4 19 1,4 18 0,-2 14 1,-2 33 0,0 0 0,0 0 1,21-2 0,-21 2 0,6 20 0,-6-20 0,10 23 0,-10-23-1,15 27 0,-5-5 1,0 15-2,5 8 2,-1 16-1,0 15 0,1 12-1,-7 14 2,2 7-1,-10 1 0,0-2 0,-6-5 1,-2-15 0,-2-11-1,-1-11 0,-1-19-1,6-6-1,-5-21-2,18 9-11,-7-29-18,0 0-1,18-4 0</inkml:trace>
  <inkml:trace contextRef="#ctx0" brushRef="#br0" timeOffset="52563.0065">11400 5110 9,'0'0'9,"0"0"0,0 0-1,-18 20 0,18-20-1,0 0 1,0 0-2,0 0-1,0 0 0,-23 6 0,23-6 2,-28 25 0,-3-13 0,2 13 0,-18-5-1,8 15 0,-17-8 0,9 12-2,-11-9-1,13 13-2,-4-4 0,3 6-1,7 2 0,0 4 2,4 6-2,0 13 0,5 10 0,-3 10 0,4 12 1,8 11-1,-7 9 1,5 11-2,2-2 2,7 2 0,0-2 0,3 2-1,-1-8 2,12-5-3,-6-7 2,10-7-1,-2-3 1,12-1-2,-5-14 2,9 2-1,5-6 0,3-11 1,-1 1-2,2-2 2,2-5-2,1-4 2,-1-1-1,0-5 0,0-2 0,0-1-1,-1-9 1,-1-3-1,2-5 1,6-4-1,2-8 2,12-7-2,0-2 1,3-7 1,5-3-1,1-6 0,6-2 1,2-5-1,-5-7 0,-1 0 1,6 0-1,12-7 0,0 3-6,-6-11 1,0 9-2,-4-15 2,-3 4-1,-5-16 1,-4 0-2,-19-8 2,0-7 6,-2-7-1,0-9 1,-3-2-1,-7 1 1,2-1-2,-5 0 2,-1-4-1,-5 2 0,3-4-1,1-1 1,-9 5 0,7-12 0,1 6 0,-7-4 0,-10 10 1,2-4-1,-8 6 1,-6-6-1,-2 2 0,-3-6 1,-5-6-1,5-6 0,1 0 0,-1-1 0,-1 3 1,-17-4 10,4 10-3,-14 6-1,6 8 0,-12 0 0,4 7 1,-11-1-2,11 2 1,12 17-12,-4 2 4,-4 10 1,-2 20 0,-1 15-1,-7 10 1,0 13-1,1 5 1,-1 9 0,8-5 0,2 3-1,6-9 0,18-5-2,-5-11-4,22-2-11,-19 22-14,19-22-1,-29 16 0</inkml:trace>
  <inkml:trace contextRef="#ctx0" brushRef="#br0" timeOffset="65695.7576">3146 7708 3,'0'0'5,"-27"18"0,27-18-1,-23 18-2,23-18 3,-14 19 0,14-19 0,0 0 1,0 0-1,0 0 1,21 16-1,-21-16 0,0 0-1,0 0-2,14 21 0,-14-21-1,0 0 0,23 22 2,-23-22 0,47 8 1,-22-10 1,18 2-1,0-10 0,6 8 0,1-8 0,15 4-2,-1 0 0,14-1 0,13-3 0,5-2 0,17-9 0,11 3 1,9-11 0,17 3 0,5-11 0,7 12 0,1-7 0,-3 11-1,-8 3 0,2 10-1,-18-3 0,-4 11 0,-7 0-1,-10 0 0,-6-2 0,4 0 1,-4-8-1,0 6 1,4-8-1,-4 2 1,-4 3-1,-2 1 1,-13 4-1,3 2 0,-11 2 0,2 4 0,3-4 0,11 3 0,5-5 1,18-7-1,15-9 1,14 0 0,8-3 0,13-3 0,-4-7 1,3 3-1,-5 1-1,-7 2 1,-8 3-1,-6 0 0,-4 3 1,-11 5-1,-5 2 0,-3-1 0,2 3 0,-3 0 0,-5 0 0,-6 0 0,-4 0 0,-3 1 0,-9 1 0,-15 4 0,-12-4 0,-13 6 0,-14 2 0,-10 2-1,-8-2 1,-21-2 0,26 17-1,-26-17 1,29 18-1,-4-12 1,43 6 0,-21-7 0,13-10 0,12 1 0,8-4 1,4 2-1,2-6 0,-3 4 0,-5-1 0,-12 5 0,-7 2-1,-20 8-1,-39-6-4,23 29-6,-52-19-19,-4 11-4,-16-9 1</inkml:trace>
  <inkml:trace contextRef="#ctx0" brushRef="#br0" timeOffset="67658.8699">22546 7176 16,'0'0'18,"0"0"-4,-25 8 0,13 21-4,-31-1-1,8 21 0,-31-4-2,2 29 0,-35 6-3,5 12-1,-19 2-1,10-2 0,4-8-2,13-4 1,22-21 0,27-16 0,37-43 1,43-6-1,27-33 1,25-16-1,14-15 2,18-1-2,-5-7 1,1 10-1,-24 5 1,-19 18-1,-23 16 0,-28 27 0,-29 2 0,-43 47 0,-21 8 0,-22 19 1,-23 12-1,-18 16 0,-26 15-1,3-5 1,8-1 0,7-7-1,32-14 1,23-12-1,37-25 1,43-12-1,45-31 1,35-14 0,39-16-1,23-15 1,12-14-1,9-6 0,-7-1 0,-16 7 0,-25 6 0,-23 9 0,-22 9 0,-35 19 0,-35 6 0,-26 39 1,-32 0-1,-22 12 0,-19 14 1,-18 9-1,-8 12 0,1-2 0,11-7 0,21-5 0,26-9-1,23-5 1,36-22 0,32-17 1,27-13-1,34-16 0,15-13 1,28-14-1,9-6 1,10-10-1,-10 4 0,-11 2 0,-18 8 1,-25 11-1,-32 15 0,-52 13 0,-17 27 0,-48 6 0,-26 18 0,-12 10 0,-8 7-1,2 5 1,11 1-1,19-7 1,32-7 0,37-15-1,35-15 1,32-11 0,23-19 0,29-12 0,6-9 0,15-3 1,-3-7-2,-20 2 1,-12 5 0,-31 13 0,-31 20-1,-38 17 1,-34 15 0,-43 14 0,-25 17 1,-22 8-1,-9 8 1,2 2-1,19-6 1,20-11 0,46-7-1,51-21-1,51-6-3,34-37-14,44 0-13,1-19-7,10-9 2</inkml:trace>
  <inkml:trace contextRef="#ctx0" brushRef="#br0" timeOffset="69602.9811">11287 5750 7,'0'0'20,"0"0"-3,0 0 0,0 0-3,-16 25-1,16-25-3,0 0-2,-19 14-2,19-14-1,-14 25-2,0-9 0,3 4-3,-7 1 1,8 1-1,-9 1 1,19-23 0,-23 28 0,23-28 1,0 0-1,31-22 0,4-7-1,8-8 1,19-5 2,6-10-3,10-3 2,-2 2-1,-2 6 0,-4 10 0,-19 8 1,-9 13-2,-20 14 1,-22 2 0,-18 35 0,-19 4-1,-13 14 0,-11 6 1,-13 11-2,-2-3 1,0-1-1,16-11 1,11-8-2,7-12 2,42-35 0,0 0 0,27-2 0,27-29 1,16-8-1,10-4 1,4-8 1,2 4-2,-10 6 3,-16 8-3,-11 13 4,-32 12-4,-17 8 1,-31 28-1,-12-1-1,-13 6 1,-3 4-1,-5-1 1,6 1-3,9-8 4,8-7-1,12-5 0,29-17 0,-22 16 0,22-16 0,0 0 0,0 0 0,0 0 0,0 0 0,0 0 0,0 0 0,0 0-1,0 0 1,37-25 0,-9 9 0,7-6 0,15-1 0,7-10 0,1 3 3,3 3-3,-1 3 3,-17 3-3,-6 7 3,-12 8-3,-25 6 0,0 0 0,-49 34-2,-7-7 2,-8 6-3,-14 8 3,-2-2-3,-4 3 3,8-5 0,12 2-1,15-12 1,7-7 0,18-12 0,24-8 0,0 0-1,22-32 2,3 3-2,16-12 2,4-4-1,9 0 0,-1-6 2,3 4-2,-5 4 2,-8 6-2,-8 9 2,-8 3-2,-27 25 2,0 0-2,0 0 1,-47 16-1,2 13-2,-11 12 2,-12 6-2,-2 4 2,4 4-2,13-6 1,10-2-2,20-6 3,9-16 0,14-25-1,49 12 1,3-26 1,20-9-1,6-9 0,2-5 0,8 4 0,-14-2 1,-8 7-1,-19 7 1,-22 13-1,-25 8 0,-23 20 0,-20 11 1,-14 4-1,-9 10 0,-6 4-1,4-4 1,11 4-1,13-12 0,30-4-3,14-33-5,21 34-17,13-32-8,16-4 1,3-10-1</inkml:trace>
  <inkml:trace contextRef="#ctx0" brushRef="#br0" timeOffset="71276.0768">11129 8945 2,'0'0'24,"0"0"-4,0 0-3,0 0-4,0 0-1,0 0-1,0 0-3,0 0-1,0 0-3,0 0-1,0 0-1,0 0-1,0 0 0,8 35-1,-2-8 1,-3 5-1,3 15 1,-8 9-1,2 7 1,-7 2 0,1 13-1,-2-4 1,-4 1-1,4-9 0,-1-5 0,1-10 1,8-12-1,-6-6 1,8-8-1,-2-25 1,0 0 0,0 0-1,21-23 1,-1-12-1,3-2 1,5-8-1,5 0 0,4-2 0,0 2 0,-8 11 0,0 11 0,-6 7 0,-3 12 0,-20 4 0,23 26 0,-17 9 1,2 8-1,-2 8 1,3 15-1,1-1 1,0 9 0,-2-3 0,-2 3-1,1-5 1,-5-5 0,-2-5-2,-9-16-4,22 4-20,-13-22-10,0-25-1,0 0 1</inkml:trace>
  <inkml:trace contextRef="#ctx0" brushRef="#br0" timeOffset="72886.1689">6828 7239 10,'0'0'10,"0"0"-2,0 0 1,0 0-1,-16-12 1,16 12-1,0 0 1,-3 22-2,3-22 2,-12 45-1,0-10-3,4 20 0,-5 1-2,9 7-2,-2 5 0,6 1-1,2-7 0,2-5 0,-2-14 0,6-6 1,-1-15 0,1 1 1,-8-23 0,0 0-1,0-21 1,0-8 0,-2-9-1,0-18 0,-2-9 0,2-11-1,-5-4 1,7 3-1,-6 1 0,0 19 1,-2 2 0,2 14-1,-3 16 1,9 25-1,-6-20 1,6 20 0,0 0-1,6 22 2,3-1-1,-3 7 0,-4 11 0,8 10 1,-10 8 0,-4 9-1,-2 6 0,4 1 0,-4-3-1,-3-5 1,9-10-1,-2-16 0,4-10 0,-2-29 0,0 0 0,27-25 0,-12-11 0,-5-22-1,-4-11 2,6-15-2,-6-8 1,-6-10-1,0 5 0,-10 9 1,6 13-2,-6 9 2,2 21-2,-1 21 3,9 24-1,-18 30 0,14 19 1,4 17-1,-4 16 1,12 12-1,2 14 1,7 1-1,-3-7-2,4-8-2,15 4-19,-14-20-11,-5-21 1,1-14-1</inkml:trace>
  <inkml:trace contextRef="#ctx0" brushRef="#br0" timeOffset="74402.2556">6289 5967 10,'0'0'26,"0"0"-5,0 0-7,0 0-3,15 20 0,-15-20-3,0 0-1,0 0-2,6 31-2,-6-31 0,8 37-1,0-17-1,5 9 0,-11 2-1,12 3 1,-4-7-1,-1 6 1,-9-11-1,2 3 1,-2-25-1,0 33 0,0-33 1,0 0-1,0 0 1,0 0-1,0 0 1,0-29-1,0 2 0,0-5 0,6-3 1,-6-6-1,2 2 0,2 4-1,-2 5 1,6 3 0,3 4 0,-11 23 0,22-30 0,-22 30-1,35-17 1,-18 11 0,5 6 0,1 2 1,4 7-1,-5 1 0,-1 0 0,1 4 1,-22-14-1,33 27 1,-33-27 0,21 22 0,-21-22 0,10 23 0,-10-23 0,4 29-1,-4-5 1,2 3-1,-2 1 0,6 5 1,-4 2-1,-2 0 0,5-1 0,-3-7 0,-2 0 0,0-7 0,0-20 1,0 0-1,0 0 1,0 0-1,2-20 0,2-11 1,-2-4-1,2-10 0,0 0 0,2-4 0,0 4 0,3 2-1,-1 6 1,10 2 0,3 5 0,2-3 0,-1 8 0,5-3 0,4 5 0,-5 1-1,-3 1 1,0 7 0,-3 8 0,-20 6 0,23 4 0,-23-4 0,20 25 0,-5-5 1,-7 5-1,4 7 1,5 5-1,-11 0 0,2 12 0,-2 6 1,-6 5-1,-2 1 0,-2 0-1,-4-5-2,16 1-20,-2-33-10,-6-24-1,37-14-1</inkml:trace>
  <inkml:trace contextRef="#ctx0" brushRef="#br0" timeOffset="101858.826">9055 7020 0,'0'0'13,"-21"9"-3,21-9-3,0 0-2,-8 18-3,8-18 0,6 24 1,-6-24-1,0 27 1,0-27 0,-6 27 1,6-27 0,-6 20-1,6-20 1,0 0-1,0 0 0,0 0-1,0 0 1,6 21-1,-6-21 1,0 0-1,12 22 1,-12-22-2,2 23 0,-2-23 0,0 0 0,13 16 0,-13-16-1,0 0 1,22-25-1,-22 25 2,19-32 0,-15 13 0,-4-5 0,0 1 0,-4 5 1,-7-7-3,5 3 2,2-9-2,0 4 1,8 1-1,-2-3 0,6 1 0,-1 5 0,5-1 1,-12 24 1,10-31-1,-10 31 1,0 0-1,0 0 1,0 0-1,19 20 1,-17 9-1,6 8 1,2 12-1,-6 6-2,3 11 2,-1 5-1,-4-5 1,-4 5-2,-4-7 1,-1 1-1,3-14 1,0-4 1,2-12-1,2-6 0,0-9 1,0-20 0,0 0-1,0 0 1,0 0 0,-12-43 0,1 2 0,1-14 0,2-6-1,2-19 1,6-6-1,4 4 1,4-4-2,0 4 2,5 7-1,-3 9 1,-4 13-1,0 12 1,-6 8-1,-2 11 0,2 22 0,0 0 0,0 0-1,0 0 1,17 41 0,-5-4 1,-4 10-2,0 6 3,-8 12-1,-2 3-2,-8 3 2,0 3-2,-11-8 2,1-1-1,-1-8 1,7 3-3,-1-11 2,13-2 1,-2-6-1,8-4 0,-2-7 1,5-3-1,-1-5 1,-6-22-1,0 0 1,0 0 0,-2-28 0,-2-7-1,4-16 1,4-9-1,0-13 0,6-7 1,0-12-1,3 4 1,-11 2-1,-2 4 1,-6 15-2,-3 9 2,-7 16-1,-5 13-1,3 13 1,18 16 0,-17 4-1,24 16 1,13 9-1,5 5 1,8 9 0,6 13-1,-6 9 2,-5 11-2,-11 12 2,-11 2-2,-12 12 1,-15 4-1,-7-7 1,-1-5 0,4-10 0,2-17 0,9-12-1,10-22 1,4-33-3,23-2-5,9-10-19,-15-19-7,-3-6 1,1 0-1</inkml:trace>
  <inkml:trace contextRef="#ctx0" brushRef="#br0" timeOffset="103769.9353">6750 5967 23,'18'-37'19,"-3"0"0,1 11-3,-6-3-1,-10 29-5,17-24-1,-17 24-2,0 0-2,-35 36-1,0-7-1,-8 22 0,-21 4-2,4 15 0,-11 4 0,1-5-1,16-8 0,9-5 0,20-11 1,25-27-1,23-22 1,32-23-1,19-20 1,19-18 0,20-15 1,4-10-2,9-2 0,-9 4 2,-12 12-2,-23 15 2,-18 18-2,-29 25 1,-35 18 0,0 24 0,-42 21 0,-23 21-2,-22 13 1,-11 16-1,-20 9 1,-9 6-1,10-5 0,4-9 1,18-14 0,13-17-1,30-22 1,18-23 0,34-20 0,26-42-1,20-8 2,23-17-2,16-13 2,11-6-1,5-4 0,10 4 0,-8 9 1,-17 15-1,-10 11 1,-22 14 0,-19 13-1,-35 24 1,0 0-1,-35 24 1,-19 15-1,-22 6 0,-20 17 0,-20 3-1,-3 11 1,-2-5 0,8-3-1,12-9 1,19-12 0,20-16-1,27-19 1,35-12 0,27-35 0,24-10-1,27-16 1,15-9 0,10-7 1,8-9-1,-8 6 1,-11 2 1,-20 13-2,-14 10 2,-30 12-2,-21 14 1,-7 29-1,-58-8 1,-2 24-1,-18 19-2,-18 6 3,-9 14-3,-8 6 2,6-1-1,8-3 1,21-14 0,20-6-1,34-29 2,24-8-1,66-43 0,34-2 0,22-20-1,22-1 0,14-12 0,15 17-3,-23-4-3,6 40-9,-62 3-11,-17 30-8,-34 16 3</inkml:trace>
  <inkml:trace contextRef="#ctx0" brushRef="#br0" timeOffset="104948.0027">6746 9101 10,'0'0'29,"0"0"-6,0 0-6,0 0-4,0 0-5,0 0-2,-19-13-2,19 13-1,0 0-1,0 0-1,0 0 0,0 0 0,0 0 0,0 0 0,23-16 0,-23 16-1,27-33 1,-5 9 0,-1-15 0,8-4 0,-3-12 0,-1-5-1,0-3 1,-3 4 0,-7 1 0,-7 7-1,-10 8 1,-4 13 0,-7 5 0,13 25 0,-28-29-1,28 29 1,-29-14-1,29 14 1,-17-4-1,17 4 0,0 0 0,0 0 1,0 0-1,-20 6 0,20-6 0,0 0-1,-23 25 1,23-25 0,-18 24-1,18-24 1,-19 19 0,19-19 0,-12 24 0,12-24 0,-6 23 0,6-23 0,-2 32 0,-3-13 0,3 3 0,-2 3 0,2 1 0,2 1 0,0 10 0,0 0 0,6-1 0,-4 7 0,5 2 0,1-2 0,2 4 0,0 0 0,3-6 0,3 2 0,3-2 0,-1-2 0,3-2 0,-1-4 0,3-9 1,-5 3-1,-1-5 0,-17-22 0,27 35 0,-27-35-1,16 18-2,-16-18-2,23 13-15,-23-13-14,0 0 1,28-8-1</inkml:trace>
  <inkml:trace contextRef="#ctx0" brushRef="#br0" timeOffset="106827.1102">9069 7008 2,'0'0'3,"0"0"1,0 0 0,0 0 1,0 0 0,0 0 0,0 0 1,0 0 0,0 0 0,0 0 0,0 0 0,0 0-1,0 0-1,0 0-1,0 0 1,0 0-3,0 0 1,-23 12-2,23 11 0,-2 8 0,4 5-1,5 13 1,3 5-1,0 9 1,0-2 1,-3 3 1,-3-5 0,-8-4 0,4-3 1,-9-16 0,3-7-1,6-29 0,-8 25 0,8-25-1,2-29 0,2 0 0,-2-8 0,-2-10 0,0-8-1,-8-2 2,-4-4-1,3-5 0,-7 3 0,4 1-1,3 5 2,3 6-2,6 2 1,13 10-1,-5 4 1,0 13-2,-8 22 2,23-29 0,-23 29-1,0 0 1,0 0-1,4 20 2,-4 9-1,0 12 0,2 14-2,4 13 2,-6 9-2,8 3 1,-2 10-1,3-6 1,-3-10-3,6-5-4,-16-16-21,4-24-1,0-29-1</inkml:trace>
  <inkml:trace contextRef="#ctx0" brushRef="#br0" timeOffset="108210.1893">8697 6024 15,'0'0'17,"0"0"-3,0 0-2,0 0-2,0 0 0,0 0-1,4 31-2,-10-9-1,8 13-2,-6 2-2,8 8 0,-4 6 0,6-2-1,0-4 0,0-4 1,1-2-1,-3-4 1,0-7-1,-2-5 1,-2-23-1,6 18 0,-6-18 0,0-32-1,2-5 1,4-12-1,7-15 0,-5 1 0,0-7 1,-2 7-2,2 8 2,-1 12-1,-5 6 0,2 12-1,-4 25 1,6-26-1,-6 26 1,0 0 0,16-13 0,-16 13 1,0 0-1,23 21 1,-23-21-1,14 39 1,-3-11 0,-3 5-1,6 4 0,-3 0 1,3 4-1,6-7 0,-1 1 0,-5 0 0,-5-6 1,-1 3-1,-8 1 1,-2-6-1,-9-7 1,11-20 0,-18 23-1,18-23 1,-12-19-1,14-16 0,4-14 0,8-2 0,7-14 0,-7-1 0,17-1 0,-2 3 0,-2 11 0,-1 6 0,5 8 0,-10 9 0,7 9 0,1 9 0,-6 8-1,-1 8 1,3 8 0,-4 9 0,1 1 0,1 13 0,-9 2 0,1 6 1,-7 8-1,-2 0 0,-4 4 0,-2-4 0,-2 3-1,-4-9-4,20 6-16,-10-23-11,-4-28 0,25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_Lovers_(1958_film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/>
              <a:t>import math</a:t>
            </a:r>
          </a:p>
          <a:p>
            <a:r>
              <a:rPr lang="en-US" sz="1000" dirty="0" smtClean="0"/>
              <a:t>import </a:t>
            </a:r>
            <a:r>
              <a:rPr lang="en-US" sz="1000" dirty="0" err="1" smtClean="0"/>
              <a:t>simpleplot</a:t>
            </a:r>
            <a:r>
              <a:rPr lang="en-US" sz="1000" dirty="0" smtClean="0"/>
              <a:t> as </a:t>
            </a:r>
            <a:r>
              <a:rPr lang="en-US" sz="1000" dirty="0" err="1" smtClean="0"/>
              <a:t>sp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g = -9.8</a:t>
            </a:r>
          </a:p>
          <a:p>
            <a:r>
              <a:rPr lang="en-US" sz="1000" dirty="0" err="1" smtClean="0"/>
              <a:t>dt</a:t>
            </a:r>
            <a:r>
              <a:rPr lang="en-US" sz="1000" dirty="0" smtClean="0"/>
              <a:t> = 0.01;</a:t>
            </a:r>
          </a:p>
          <a:p>
            <a:endParaRPr lang="en-US" sz="1000" dirty="0" smtClean="0"/>
          </a:p>
          <a:p>
            <a:r>
              <a:rPr lang="en-US" sz="1000" dirty="0" smtClean="0"/>
              <a:t>x = 0.1</a:t>
            </a:r>
          </a:p>
          <a:p>
            <a:r>
              <a:rPr lang="en-US" sz="1000" dirty="0" smtClean="0"/>
              <a:t>y = 0.1</a:t>
            </a:r>
          </a:p>
          <a:p>
            <a:r>
              <a:rPr lang="en-US" sz="1000" dirty="0" smtClean="0"/>
              <a:t>v = 25.0</a:t>
            </a:r>
          </a:p>
          <a:p>
            <a:r>
              <a:rPr lang="en-US" sz="1000" dirty="0" err="1" smtClean="0"/>
              <a:t>ang</a:t>
            </a:r>
            <a:r>
              <a:rPr lang="en-US" sz="1000" dirty="0" smtClean="0"/>
              <a:t> = 30.0</a:t>
            </a:r>
          </a:p>
          <a:p>
            <a:r>
              <a:rPr lang="en-US" sz="1000" dirty="0" err="1" smtClean="0"/>
              <a:t>vx</a:t>
            </a:r>
            <a:r>
              <a:rPr lang="en-US" sz="1000" dirty="0" smtClean="0"/>
              <a:t> = v*</a:t>
            </a:r>
            <a:r>
              <a:rPr lang="en-US" sz="1000" dirty="0" err="1" smtClean="0"/>
              <a:t>math.cos</a:t>
            </a:r>
            <a:r>
              <a:rPr lang="en-US" sz="1000" dirty="0" smtClean="0"/>
              <a:t>((</a:t>
            </a:r>
            <a:r>
              <a:rPr lang="en-US" sz="1000" dirty="0" err="1" smtClean="0"/>
              <a:t>ang</a:t>
            </a:r>
            <a:r>
              <a:rPr lang="en-US" sz="1000" dirty="0" smtClean="0"/>
              <a:t>/ 180.0) * </a:t>
            </a:r>
            <a:r>
              <a:rPr lang="en-US" sz="1000" dirty="0" err="1" smtClean="0"/>
              <a:t>math.pi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vy</a:t>
            </a:r>
            <a:r>
              <a:rPr lang="en-US" sz="1000" dirty="0" smtClean="0"/>
              <a:t> = v*</a:t>
            </a:r>
            <a:r>
              <a:rPr lang="en-US" sz="1000" dirty="0" err="1" smtClean="0"/>
              <a:t>math.sin</a:t>
            </a:r>
            <a:r>
              <a:rPr lang="en-US" sz="1000" dirty="0" smtClean="0"/>
              <a:t>((</a:t>
            </a:r>
            <a:r>
              <a:rPr lang="en-US" sz="1000" dirty="0" err="1" smtClean="0"/>
              <a:t>ang</a:t>
            </a:r>
            <a:r>
              <a:rPr lang="en-US" sz="1000" dirty="0" smtClean="0"/>
              <a:t>/ 180.0) * </a:t>
            </a:r>
            <a:r>
              <a:rPr lang="en-US" sz="1000" dirty="0" err="1" smtClean="0"/>
              <a:t>math.pi</a:t>
            </a:r>
            <a:r>
              <a:rPr lang="en-US" sz="1000" dirty="0" smtClean="0"/>
              <a:t>)</a:t>
            </a:r>
          </a:p>
          <a:p>
            <a:endParaRPr lang="en-US" sz="1000" dirty="0" smtClean="0"/>
          </a:p>
          <a:p>
            <a:r>
              <a:rPr lang="en-US" sz="1000" dirty="0" smtClean="0"/>
              <a:t>while y &gt; 0.0:</a:t>
            </a:r>
          </a:p>
          <a:p>
            <a:r>
              <a:rPr lang="en-US" sz="1000" dirty="0" smtClean="0"/>
              <a:t>    x = x + </a:t>
            </a:r>
            <a:r>
              <a:rPr lang="en-US" sz="1000" dirty="0" err="1" smtClean="0"/>
              <a:t>vx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endParaRPr lang="en-US" sz="1000" dirty="0" smtClean="0"/>
          </a:p>
          <a:p>
            <a:r>
              <a:rPr lang="en-US" sz="1000" dirty="0" smtClean="0"/>
              <a:t>    y = y + </a:t>
            </a:r>
            <a:r>
              <a:rPr lang="en-US" sz="1000" dirty="0" err="1" smtClean="0"/>
              <a:t>vy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r>
              <a:rPr lang="en-US" sz="1000" dirty="0" smtClean="0"/>
              <a:t> + g*</a:t>
            </a:r>
            <a:r>
              <a:rPr lang="en-US" sz="1000" dirty="0" err="1" smtClean="0"/>
              <a:t>dt</a:t>
            </a:r>
            <a:r>
              <a:rPr lang="en-US" sz="1000" dirty="0" smtClean="0"/>
              <a:t>*</a:t>
            </a:r>
            <a:r>
              <a:rPr lang="en-US" sz="1000" dirty="0" err="1" smtClean="0"/>
              <a:t>dt</a:t>
            </a:r>
            <a:r>
              <a:rPr lang="en-US" sz="1000" dirty="0" smtClean="0"/>
              <a:t>/2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vy</a:t>
            </a:r>
            <a:r>
              <a:rPr lang="en-US" sz="1000" dirty="0" smtClean="0"/>
              <a:t> = </a:t>
            </a:r>
            <a:r>
              <a:rPr lang="en-US" sz="1000" dirty="0" err="1" smtClean="0"/>
              <a:t>vy</a:t>
            </a:r>
            <a:r>
              <a:rPr lang="en-US" sz="1000" dirty="0" smtClean="0"/>
              <a:t> + g*</a:t>
            </a:r>
            <a:r>
              <a:rPr lang="en-US" sz="1000" dirty="0" err="1" smtClean="0"/>
              <a:t>dt</a:t>
            </a:r>
            <a:r>
              <a:rPr lang="en-US" sz="1000" dirty="0" smtClean="0"/>
              <a:t> </a:t>
            </a:r>
          </a:p>
          <a:p>
            <a:r>
              <a:rPr lang="en-US" sz="1000" baseline="0" dirty="0" smtClean="0"/>
              <a:t>    </a:t>
            </a:r>
            <a:r>
              <a:rPr lang="en-US" sz="1000" dirty="0" err="1" smtClean="0"/>
              <a:t>sp.plotTrajectory</a:t>
            </a:r>
            <a:r>
              <a:rPr lang="en-US" sz="1000" dirty="0" smtClean="0"/>
              <a:t>((</a:t>
            </a:r>
            <a:r>
              <a:rPr lang="en-US" sz="1000" dirty="0" err="1" smtClean="0"/>
              <a:t>x,y</a:t>
            </a:r>
            <a:r>
              <a:rPr lang="en-US" sz="1000" dirty="0" smtClean="0"/>
              <a:t>))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sp.doAnimation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one bounce, scale </a:t>
            </a:r>
            <a:r>
              <a:rPr lang="en-US" dirty="0" err="1" smtClean="0"/>
              <a:t>vy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bounce = 0</a:t>
            </a:r>
          </a:p>
          <a:p>
            <a:r>
              <a:rPr lang="en-US" dirty="0" smtClean="0"/>
              <a:t>while (bounce &lt; 15):</a:t>
            </a:r>
          </a:p>
          <a:p>
            <a:r>
              <a:rPr lang="en-US" dirty="0" smtClean="0"/>
              <a:t>    x = x + </a:t>
            </a:r>
            <a:r>
              <a:rPr lang="en-US" dirty="0" err="1" smtClean="0"/>
              <a:t>vx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    y = y + </a:t>
            </a:r>
            <a:r>
              <a:rPr lang="en-US" dirty="0" err="1" smtClean="0"/>
              <a:t>vy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vy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sp.plotTrajectory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if(y &lt; 0.0):</a:t>
            </a:r>
          </a:p>
          <a:p>
            <a:r>
              <a:rPr lang="en-US" dirty="0" smtClean="0"/>
              <a:t>        bounce = bounce + 1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one bounce, scale </a:t>
            </a:r>
            <a:r>
              <a:rPr lang="en-US" dirty="0" err="1" smtClean="0"/>
              <a:t>vy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bounce = 0</a:t>
            </a:r>
          </a:p>
          <a:p>
            <a:r>
              <a:rPr lang="en-US" dirty="0" smtClean="0"/>
              <a:t>while (bounce &lt; 15):</a:t>
            </a:r>
          </a:p>
          <a:p>
            <a:r>
              <a:rPr lang="en-US" dirty="0" smtClean="0"/>
              <a:t>    x = x + </a:t>
            </a:r>
            <a:r>
              <a:rPr lang="en-US" dirty="0" err="1" smtClean="0"/>
              <a:t>vx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    y = y + </a:t>
            </a:r>
            <a:r>
              <a:rPr lang="en-US" dirty="0" err="1" smtClean="0"/>
              <a:t>vy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vy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sp.plotTrajectory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if(y &lt; 0.0):</a:t>
            </a:r>
          </a:p>
          <a:p>
            <a:r>
              <a:rPr lang="en-US" dirty="0" smtClean="0"/>
              <a:t>        bounce = bounce + 1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simpleplot</a:t>
            </a:r>
            <a:r>
              <a:rPr lang="en-US" dirty="0" smtClean="0"/>
              <a:t> as </a:t>
            </a:r>
            <a:r>
              <a:rPr lang="en-US" dirty="0" err="1" smtClean="0"/>
              <a:t>sp</a:t>
            </a:r>
            <a:endParaRPr lang="en-US" dirty="0" smtClean="0"/>
          </a:p>
          <a:p>
            <a:r>
              <a:rPr lang="en-US" dirty="0" smtClean="0"/>
              <a:t>import math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deg</a:t>
            </a:r>
            <a:r>
              <a:rPr lang="en-US" dirty="0" smtClean="0"/>
              <a:t> / 180.0) * </a:t>
            </a:r>
            <a:r>
              <a:rPr lang="en-US" dirty="0" err="1" smtClean="0"/>
              <a:t>math.pi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= -9.8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= 0.01</a:t>
            </a:r>
          </a:p>
          <a:p>
            <a:endParaRPr lang="en-US" dirty="0" smtClean="0"/>
          </a:p>
          <a:p>
            <a:r>
              <a:rPr lang="en-US" dirty="0" smtClean="0"/>
              <a:t>x = 0.1</a:t>
            </a:r>
          </a:p>
          <a:p>
            <a:r>
              <a:rPr lang="en-US" dirty="0" smtClean="0"/>
              <a:t>y = 0.1</a:t>
            </a:r>
          </a:p>
          <a:p>
            <a:endParaRPr lang="en-US" dirty="0" smtClean="0"/>
          </a:p>
          <a:p>
            <a:r>
              <a:rPr lang="en-US" dirty="0" smtClean="0"/>
              <a:t>v = 25.0</a:t>
            </a:r>
          </a:p>
          <a:p>
            <a:r>
              <a:rPr lang="en-US" dirty="0" err="1" smtClean="0"/>
              <a:t>ang</a:t>
            </a:r>
            <a:r>
              <a:rPr lang="en-US" dirty="0" smtClean="0"/>
              <a:t> = 30.0</a:t>
            </a:r>
          </a:p>
          <a:p>
            <a:endParaRPr lang="en-US" dirty="0" smtClean="0"/>
          </a:p>
          <a:p>
            <a:r>
              <a:rPr lang="en-US" dirty="0" err="1" smtClean="0"/>
              <a:t>vx</a:t>
            </a:r>
            <a:r>
              <a:rPr lang="en-US" dirty="0" smtClean="0"/>
              <a:t> = v*</a:t>
            </a:r>
            <a:r>
              <a:rPr lang="en-US" dirty="0" err="1" smtClean="0"/>
              <a:t>math.cos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vy</a:t>
            </a:r>
            <a:r>
              <a:rPr lang="en-US" dirty="0" smtClean="0"/>
              <a:t> = v*</a:t>
            </a:r>
            <a:r>
              <a:rPr lang="en-US" dirty="0" err="1" smtClean="0"/>
              <a:t>math.sin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bounce = 0</a:t>
            </a:r>
          </a:p>
          <a:p>
            <a:r>
              <a:rPr lang="en-US" dirty="0" smtClean="0"/>
              <a:t>while (bounce &lt; 15):</a:t>
            </a:r>
          </a:p>
          <a:p>
            <a:r>
              <a:rPr lang="en-US" dirty="0" smtClean="0"/>
              <a:t>    x = x + </a:t>
            </a:r>
            <a:r>
              <a:rPr lang="en-US" dirty="0" err="1" smtClean="0"/>
              <a:t>vx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    y = y + </a:t>
            </a:r>
            <a:r>
              <a:rPr lang="en-US" dirty="0" err="1" smtClean="0"/>
              <a:t>vy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vy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sp.plotTrajectory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if(y &lt; 0.0 and </a:t>
            </a:r>
            <a:r>
              <a:rPr lang="en-US" dirty="0" err="1" smtClean="0"/>
              <a:t>vy</a:t>
            </a:r>
            <a:r>
              <a:rPr lang="en-US" dirty="0" smtClean="0"/>
              <a:t> &lt; 0):</a:t>
            </a:r>
          </a:p>
          <a:p>
            <a:r>
              <a:rPr lang="en-US" dirty="0" smtClean="0"/>
              <a:t>        bounce = bounce + 1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</a:t>
            </a:r>
          </a:p>
          <a:p>
            <a:endParaRPr lang="en-US" dirty="0" smtClean="0"/>
          </a:p>
          <a:p>
            <a:r>
              <a:rPr lang="en-US" dirty="0" err="1" smtClean="0"/>
              <a:t>sp.doAnimation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regarding possible obscenity in </a:t>
            </a:r>
            <a:r>
              <a:rPr lang="en-US" i="1" dirty="0" smtClean="0">
                <a:hlinkClick r:id="rId3" tooltip="The Lovers (1958 film)"/>
              </a:rPr>
              <a:t>The Lovers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simpleplot</a:t>
            </a:r>
            <a:r>
              <a:rPr lang="en-US" dirty="0" smtClean="0"/>
              <a:t> as </a:t>
            </a:r>
            <a:r>
              <a:rPr lang="en-US" dirty="0" err="1" smtClean="0"/>
              <a:t>sp</a:t>
            </a:r>
            <a:endParaRPr lang="en-US" dirty="0" smtClean="0"/>
          </a:p>
          <a:p>
            <a:r>
              <a:rPr lang="en-US" dirty="0" smtClean="0"/>
              <a:t>import math</a:t>
            </a:r>
          </a:p>
          <a:p>
            <a:endParaRPr lang="en-US" dirty="0" smtClean="0"/>
          </a:p>
          <a:p>
            <a:r>
              <a:rPr lang="en-US" dirty="0" smtClean="0"/>
              <a:t>g = -9.8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= 0.01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deg</a:t>
            </a:r>
            <a:r>
              <a:rPr lang="en-US" dirty="0" smtClean="0"/>
              <a:t> / 180.0) * </a:t>
            </a:r>
            <a:r>
              <a:rPr lang="en-US" dirty="0" err="1" smtClean="0"/>
              <a:t>math.pi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landingPos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, v):</a:t>
            </a:r>
          </a:p>
          <a:p>
            <a:r>
              <a:rPr lang="en-US" dirty="0" smtClean="0"/>
              <a:t>    x = 0.1</a:t>
            </a:r>
          </a:p>
          <a:p>
            <a:r>
              <a:rPr lang="en-US" dirty="0" smtClean="0"/>
              <a:t>    y = 0.1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vx</a:t>
            </a:r>
            <a:r>
              <a:rPr lang="en-US" dirty="0" smtClean="0"/>
              <a:t> = v*</a:t>
            </a:r>
            <a:r>
              <a:rPr lang="en-US" dirty="0" err="1" smtClean="0"/>
              <a:t>math.cos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vy</a:t>
            </a:r>
            <a:r>
              <a:rPr lang="en-US" dirty="0" smtClean="0"/>
              <a:t> = v*</a:t>
            </a:r>
            <a:r>
              <a:rPr lang="en-US" dirty="0" err="1" smtClean="0"/>
              <a:t>math.sin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bounce = 0</a:t>
            </a:r>
          </a:p>
          <a:p>
            <a:r>
              <a:rPr lang="en-US" dirty="0" smtClean="0"/>
              <a:t>    while (bounce &lt; 2):</a:t>
            </a:r>
          </a:p>
          <a:p>
            <a:r>
              <a:rPr lang="en-US" dirty="0" smtClean="0"/>
              <a:t>        x = x + </a:t>
            </a:r>
            <a:r>
              <a:rPr lang="en-US" dirty="0" err="1" smtClean="0"/>
              <a:t>vx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        y = y + </a:t>
            </a:r>
            <a:r>
              <a:rPr lang="en-US" dirty="0" err="1" smtClean="0"/>
              <a:t>vy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vy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sp.plotTrajectory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    if(y &lt; 0.0 and </a:t>
            </a:r>
            <a:r>
              <a:rPr lang="en-US" dirty="0" err="1" smtClean="0"/>
              <a:t>vy</a:t>
            </a:r>
            <a:r>
              <a:rPr lang="en-US" dirty="0" smtClean="0"/>
              <a:t> &lt; 0):</a:t>
            </a:r>
          </a:p>
          <a:p>
            <a:r>
              <a:rPr lang="en-US" dirty="0" smtClean="0"/>
              <a:t>            bounce = bounce + 1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    </a:t>
            </a:r>
          </a:p>
          <a:p>
            <a:endParaRPr lang="en-US" dirty="0" smtClean="0"/>
          </a:p>
          <a:p>
            <a:r>
              <a:rPr lang="en-US" dirty="0" smtClean="0"/>
              <a:t>    return x</a:t>
            </a:r>
          </a:p>
          <a:p>
            <a:endParaRPr lang="en-US" dirty="0" smtClean="0"/>
          </a:p>
          <a:p>
            <a:r>
              <a:rPr lang="en-US" dirty="0" smtClean="0"/>
              <a:t>landing = 0.0</a:t>
            </a:r>
          </a:p>
          <a:p>
            <a:r>
              <a:rPr lang="en-US" dirty="0" err="1" smtClean="0"/>
              <a:t>testV</a:t>
            </a:r>
            <a:r>
              <a:rPr lang="en-US" dirty="0" smtClean="0"/>
              <a:t> = 0.0</a:t>
            </a:r>
          </a:p>
          <a:p>
            <a:r>
              <a:rPr lang="en-US" dirty="0" smtClean="0"/>
              <a:t>while landing &lt; 100.0: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testV</a:t>
            </a:r>
            <a:r>
              <a:rPr lang="en-US" dirty="0" smtClean="0"/>
              <a:t> = </a:t>
            </a:r>
            <a:r>
              <a:rPr lang="en-US" dirty="0" err="1" smtClean="0"/>
              <a:t>testV</a:t>
            </a:r>
            <a:r>
              <a:rPr lang="en-US" dirty="0" smtClean="0"/>
              <a:t> + 2.0</a:t>
            </a:r>
          </a:p>
          <a:p>
            <a:r>
              <a:rPr lang="en-US" dirty="0" smtClean="0"/>
              <a:t>    landing = </a:t>
            </a:r>
            <a:r>
              <a:rPr lang="en-US" dirty="0" err="1" smtClean="0"/>
              <a:t>landingPos</a:t>
            </a:r>
            <a:r>
              <a:rPr lang="en-US" dirty="0" smtClean="0"/>
              <a:t>(50.0, </a:t>
            </a:r>
            <a:r>
              <a:rPr lang="en-US" dirty="0" err="1" smtClean="0"/>
              <a:t>testV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testV</a:t>
            </a:r>
            <a:r>
              <a:rPr lang="en-US" dirty="0" smtClean="0"/>
              <a:t>;    </a:t>
            </a:r>
          </a:p>
          <a:p>
            <a:endParaRPr lang="en-US" dirty="0" smtClean="0"/>
          </a:p>
          <a:p>
            <a:r>
              <a:rPr lang="en-US" dirty="0" err="1" smtClean="0"/>
              <a:t>sp.doAnimation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simpleplot</a:t>
            </a:r>
            <a:r>
              <a:rPr lang="en-US" dirty="0" smtClean="0"/>
              <a:t> as </a:t>
            </a:r>
            <a:r>
              <a:rPr lang="en-US" dirty="0" err="1" smtClean="0"/>
              <a:t>sp</a:t>
            </a:r>
            <a:endParaRPr lang="en-US" dirty="0" smtClean="0"/>
          </a:p>
          <a:p>
            <a:r>
              <a:rPr lang="en-US" dirty="0" smtClean="0"/>
              <a:t>import math</a:t>
            </a:r>
          </a:p>
          <a:p>
            <a:endParaRPr lang="en-US" dirty="0" smtClean="0"/>
          </a:p>
          <a:p>
            <a:r>
              <a:rPr lang="en-US" dirty="0" smtClean="0"/>
              <a:t>g = -9.8</a:t>
            </a:r>
          </a:p>
          <a:p>
            <a:r>
              <a:rPr lang="en-US" dirty="0" err="1" smtClean="0"/>
              <a:t>dt</a:t>
            </a:r>
            <a:r>
              <a:rPr lang="en-US" dirty="0" smtClean="0"/>
              <a:t> = 0.01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deg</a:t>
            </a:r>
            <a:r>
              <a:rPr lang="en-US" dirty="0" smtClean="0"/>
              <a:t> / 180.0) * </a:t>
            </a:r>
            <a:r>
              <a:rPr lang="en-US" dirty="0" err="1" smtClean="0"/>
              <a:t>math.pi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landingPos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, v):</a:t>
            </a:r>
          </a:p>
          <a:p>
            <a:r>
              <a:rPr lang="en-US" dirty="0" smtClean="0"/>
              <a:t>    x = 0.1</a:t>
            </a:r>
          </a:p>
          <a:p>
            <a:r>
              <a:rPr lang="en-US" dirty="0" smtClean="0"/>
              <a:t>    y = 0.1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vx</a:t>
            </a:r>
            <a:r>
              <a:rPr lang="en-US" dirty="0" smtClean="0"/>
              <a:t> = v*</a:t>
            </a:r>
            <a:r>
              <a:rPr lang="en-US" dirty="0" err="1" smtClean="0"/>
              <a:t>math.cos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vy</a:t>
            </a:r>
            <a:r>
              <a:rPr lang="en-US" dirty="0" smtClean="0"/>
              <a:t> = v*</a:t>
            </a:r>
            <a:r>
              <a:rPr lang="en-US" dirty="0" err="1" smtClean="0"/>
              <a:t>math.sin</a:t>
            </a:r>
            <a:r>
              <a:rPr lang="en-US" dirty="0" smtClean="0"/>
              <a:t>(</a:t>
            </a:r>
            <a:r>
              <a:rPr lang="en-US" dirty="0" err="1" smtClean="0"/>
              <a:t>degToRad</a:t>
            </a:r>
            <a:r>
              <a:rPr lang="en-US" dirty="0" smtClean="0"/>
              <a:t>(</a:t>
            </a:r>
            <a:r>
              <a:rPr lang="en-US" dirty="0" err="1" smtClean="0"/>
              <a:t>ang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bounce = 0</a:t>
            </a:r>
          </a:p>
          <a:p>
            <a:r>
              <a:rPr lang="en-US" dirty="0" smtClean="0"/>
              <a:t>    while (bounce &lt; 2):</a:t>
            </a:r>
          </a:p>
          <a:p>
            <a:r>
              <a:rPr lang="en-US" dirty="0" smtClean="0"/>
              <a:t>        x = x + </a:t>
            </a:r>
            <a:r>
              <a:rPr lang="en-US" dirty="0" err="1" smtClean="0"/>
              <a:t>vx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endParaRPr lang="en-US" dirty="0" smtClean="0"/>
          </a:p>
          <a:p>
            <a:r>
              <a:rPr lang="en-US" dirty="0" smtClean="0"/>
              <a:t>        y = y + </a:t>
            </a:r>
            <a:r>
              <a:rPr lang="en-US" dirty="0" err="1" smtClean="0"/>
              <a:t>vy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*</a:t>
            </a:r>
            <a:r>
              <a:rPr lang="en-US" dirty="0" err="1" smtClean="0"/>
              <a:t>dt</a:t>
            </a:r>
            <a:r>
              <a:rPr lang="en-US" dirty="0" smtClean="0"/>
              <a:t>/2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vy</a:t>
            </a:r>
            <a:r>
              <a:rPr lang="en-US" dirty="0" smtClean="0"/>
              <a:t> = </a:t>
            </a:r>
            <a:r>
              <a:rPr lang="en-US" dirty="0" err="1" smtClean="0"/>
              <a:t>vy</a:t>
            </a:r>
            <a:r>
              <a:rPr lang="en-US" dirty="0" smtClean="0"/>
              <a:t> + g*</a:t>
            </a:r>
            <a:r>
              <a:rPr lang="en-US" dirty="0" err="1" smtClean="0"/>
              <a:t>dt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sp.plotTrajectory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))    </a:t>
            </a:r>
          </a:p>
          <a:p>
            <a:r>
              <a:rPr lang="en-US" dirty="0" smtClean="0"/>
              <a:t>        if(y &lt; 0.0 and </a:t>
            </a:r>
            <a:r>
              <a:rPr lang="en-US" dirty="0" err="1" smtClean="0"/>
              <a:t>vy</a:t>
            </a:r>
            <a:r>
              <a:rPr lang="en-US" dirty="0" smtClean="0"/>
              <a:t> &lt; 0):</a:t>
            </a:r>
          </a:p>
          <a:p>
            <a:r>
              <a:rPr lang="en-US" dirty="0" smtClean="0"/>
              <a:t>            bounce = bounce + 1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    </a:t>
            </a:r>
          </a:p>
          <a:p>
            <a:endParaRPr lang="en-US" dirty="0" smtClean="0"/>
          </a:p>
          <a:p>
            <a:r>
              <a:rPr lang="en-US" dirty="0" smtClean="0"/>
              <a:t>    return x</a:t>
            </a:r>
          </a:p>
          <a:p>
            <a:endParaRPr lang="en-US" dirty="0" smtClean="0"/>
          </a:p>
          <a:p>
            <a:r>
              <a:rPr lang="en-US" dirty="0" smtClean="0"/>
              <a:t>low = 0.0</a:t>
            </a:r>
          </a:p>
          <a:p>
            <a:r>
              <a:rPr lang="en-US" dirty="0" smtClean="0"/>
              <a:t>high = 500.0</a:t>
            </a:r>
          </a:p>
          <a:p>
            <a:r>
              <a:rPr lang="en-US" dirty="0" smtClean="0"/>
              <a:t>target = 500.0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landingPos</a:t>
            </a:r>
            <a:r>
              <a:rPr lang="en-US" dirty="0" smtClean="0"/>
              <a:t>(50.0, high)</a:t>
            </a:r>
          </a:p>
          <a:p>
            <a:r>
              <a:rPr lang="en-US" dirty="0" smtClean="0"/>
              <a:t>mid = (</a:t>
            </a:r>
            <a:r>
              <a:rPr lang="en-US" dirty="0" err="1" smtClean="0"/>
              <a:t>low+high</a:t>
            </a:r>
            <a:r>
              <a:rPr lang="en-US" dirty="0" smtClean="0"/>
              <a:t>)/2.0</a:t>
            </a:r>
          </a:p>
          <a:p>
            <a:r>
              <a:rPr lang="en-US" dirty="0" smtClean="0"/>
              <a:t>landing = </a:t>
            </a:r>
            <a:r>
              <a:rPr lang="en-US" dirty="0" err="1" smtClean="0"/>
              <a:t>landingPos</a:t>
            </a:r>
            <a:r>
              <a:rPr lang="en-US" dirty="0" smtClean="0"/>
              <a:t>(50.0, mid)</a:t>
            </a:r>
          </a:p>
          <a:p>
            <a:endParaRPr lang="en-US" dirty="0" smtClean="0"/>
          </a:p>
          <a:p>
            <a:r>
              <a:rPr lang="en-US" dirty="0" smtClean="0"/>
              <a:t>while abs(landing - target)&gt;0.01:</a:t>
            </a:r>
          </a:p>
          <a:p>
            <a:r>
              <a:rPr lang="en-US" dirty="0" smtClean="0"/>
              <a:t>    if(landing &lt; target):</a:t>
            </a:r>
          </a:p>
          <a:p>
            <a:r>
              <a:rPr lang="en-US" dirty="0" smtClean="0"/>
              <a:t>        low = mid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high = mid</a:t>
            </a:r>
          </a:p>
          <a:p>
            <a:r>
              <a:rPr lang="en-US" dirty="0" smtClean="0"/>
              <a:t>    mid = (</a:t>
            </a:r>
            <a:r>
              <a:rPr lang="en-US" dirty="0" err="1" smtClean="0"/>
              <a:t>low+high</a:t>
            </a:r>
            <a:r>
              <a:rPr lang="en-US" dirty="0" smtClean="0"/>
              <a:t>)/2.0</a:t>
            </a:r>
          </a:p>
          <a:p>
            <a:r>
              <a:rPr lang="en-US" dirty="0" smtClean="0"/>
              <a:t>    landing = </a:t>
            </a:r>
            <a:r>
              <a:rPr lang="en-US" dirty="0" err="1" smtClean="0"/>
              <a:t>landingPos</a:t>
            </a:r>
            <a:r>
              <a:rPr lang="en-US" dirty="0" smtClean="0"/>
              <a:t>(50.0, mid)</a:t>
            </a:r>
          </a:p>
          <a:p>
            <a:r>
              <a:rPr lang="en-US" dirty="0" smtClean="0"/>
              <a:t>    print "low=" + </a:t>
            </a:r>
            <a:r>
              <a:rPr lang="en-US" dirty="0" err="1" smtClean="0"/>
              <a:t>str</a:t>
            </a:r>
            <a:r>
              <a:rPr lang="en-US" dirty="0" smtClean="0"/>
              <a:t>(low) + " high=" + </a:t>
            </a:r>
            <a:r>
              <a:rPr lang="en-US" dirty="0" err="1" smtClean="0"/>
              <a:t>str</a:t>
            </a:r>
            <a:r>
              <a:rPr lang="en-US" dirty="0" smtClean="0"/>
              <a:t>(high) + " mid = " + </a:t>
            </a:r>
            <a:r>
              <a:rPr lang="en-US" dirty="0" err="1" smtClean="0"/>
              <a:t>str</a:t>
            </a:r>
            <a:r>
              <a:rPr lang="en-US" dirty="0" smtClean="0"/>
              <a:t>(mid) + " landing = " + </a:t>
            </a:r>
            <a:r>
              <a:rPr lang="en-US" dirty="0" err="1" smtClean="0"/>
              <a:t>str</a:t>
            </a:r>
            <a:r>
              <a:rPr lang="en-US" dirty="0" smtClean="0"/>
              <a:t>(landing)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sp.doAnimation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2JcNc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VStfk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3: More control flow, Functions, bisection methods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590800" y="4774665"/>
            <a:ext cx="420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Armando Solar-Lezama</a:t>
            </a:r>
          </a:p>
        </p:txBody>
      </p:sp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function for conversions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828800"/>
            <a:ext cx="41755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n-NO" sz="2400" dirty="0">
              <a:latin typeface="Calibri" pitchFamily="34" charset="0"/>
            </a:endParaRPr>
          </a:p>
          <a:p>
            <a:r>
              <a:rPr lang="nn-NO" sz="2400" dirty="0">
                <a:latin typeface="Calibri" pitchFamily="34" charset="0"/>
              </a:rPr>
              <a:t>def degToRad(deg):</a:t>
            </a:r>
          </a:p>
          <a:p>
            <a:r>
              <a:rPr lang="nn-NO" sz="2400" dirty="0">
                <a:latin typeface="Calibri" pitchFamily="34" charset="0"/>
              </a:rPr>
              <a:t>    return (deg / 180.0) * math.pi</a:t>
            </a:r>
          </a:p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42" y="1146465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import </a:t>
            </a:r>
            <a:r>
              <a:rPr lang="en-US" dirty="0" err="1">
                <a:latin typeface="Calibri" pitchFamily="34" charset="0"/>
              </a:rPr>
              <a:t>simpleplot</a:t>
            </a:r>
            <a:r>
              <a:rPr lang="en-US" dirty="0">
                <a:latin typeface="Calibri" pitchFamily="34" charset="0"/>
              </a:rPr>
              <a:t> as </a:t>
            </a:r>
            <a:r>
              <a:rPr lang="en-US" dirty="0" err="1">
                <a:latin typeface="Calibri" pitchFamily="34" charset="0"/>
              </a:rPr>
              <a:t>sp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import math</a:t>
            </a:r>
          </a:p>
          <a:p>
            <a:r>
              <a:rPr lang="en-US" dirty="0" err="1" smtClean="0">
                <a:latin typeface="Calibri" pitchFamily="34" charset="0"/>
              </a:rPr>
              <a:t>def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degToRad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deg</a:t>
            </a:r>
            <a:r>
              <a:rPr lang="en-US" dirty="0">
                <a:latin typeface="Calibri" pitchFamily="34" charset="0"/>
              </a:rPr>
              <a:t>):</a:t>
            </a:r>
          </a:p>
          <a:p>
            <a:r>
              <a:rPr lang="en-US" dirty="0">
                <a:latin typeface="Calibri" pitchFamily="34" charset="0"/>
              </a:rPr>
              <a:t>    return (</a:t>
            </a:r>
            <a:r>
              <a:rPr lang="en-US" dirty="0" err="1">
                <a:latin typeface="Calibri" pitchFamily="34" charset="0"/>
              </a:rPr>
              <a:t>deg</a:t>
            </a:r>
            <a:r>
              <a:rPr lang="en-US" dirty="0">
                <a:latin typeface="Calibri" pitchFamily="34" charset="0"/>
              </a:rPr>
              <a:t> / 180.0) * </a:t>
            </a:r>
            <a:r>
              <a:rPr lang="en-US" dirty="0" err="1">
                <a:latin typeface="Calibri" pitchFamily="34" charset="0"/>
              </a:rPr>
              <a:t>math.pi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g = -9.8</a:t>
            </a:r>
          </a:p>
          <a:p>
            <a:r>
              <a:rPr lang="en-US" dirty="0" err="1">
                <a:latin typeface="Calibri" pitchFamily="34" charset="0"/>
              </a:rPr>
              <a:t>dt</a:t>
            </a:r>
            <a:r>
              <a:rPr lang="en-US" dirty="0">
                <a:latin typeface="Calibri" pitchFamily="34" charset="0"/>
              </a:rPr>
              <a:t> = 0.01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x = 0.1</a:t>
            </a:r>
          </a:p>
          <a:p>
            <a:r>
              <a:rPr lang="en-US" dirty="0">
                <a:latin typeface="Calibri" pitchFamily="34" charset="0"/>
              </a:rPr>
              <a:t>y = </a:t>
            </a:r>
            <a:r>
              <a:rPr lang="en-US" dirty="0" smtClean="0">
                <a:latin typeface="Calibri" pitchFamily="34" charset="0"/>
              </a:rPr>
              <a:t>0.1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v = 25.0</a:t>
            </a:r>
          </a:p>
          <a:p>
            <a:r>
              <a:rPr lang="en-US" dirty="0" err="1">
                <a:latin typeface="Calibri" pitchFamily="34" charset="0"/>
              </a:rPr>
              <a:t>ang</a:t>
            </a:r>
            <a:r>
              <a:rPr lang="en-US" dirty="0">
                <a:latin typeface="Calibri" pitchFamily="34" charset="0"/>
              </a:rPr>
              <a:t> = 30.0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vx</a:t>
            </a:r>
            <a:r>
              <a:rPr lang="en-US" dirty="0">
                <a:latin typeface="Calibri" pitchFamily="34" charset="0"/>
              </a:rPr>
              <a:t> = v*</a:t>
            </a:r>
            <a:r>
              <a:rPr lang="en-US" dirty="0" err="1">
                <a:latin typeface="Calibri" pitchFamily="34" charset="0"/>
              </a:rPr>
              <a:t>math.cos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degToRad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ang</a:t>
            </a:r>
            <a:r>
              <a:rPr lang="en-US" dirty="0">
                <a:latin typeface="Calibri" pitchFamily="34" charset="0"/>
              </a:rPr>
              <a:t>))</a:t>
            </a:r>
          </a:p>
          <a:p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 = v*</a:t>
            </a:r>
            <a:r>
              <a:rPr lang="en-US" dirty="0" err="1">
                <a:latin typeface="Calibri" pitchFamily="34" charset="0"/>
              </a:rPr>
              <a:t>math.sin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degToRad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ang</a:t>
            </a:r>
            <a:r>
              <a:rPr lang="en-US" dirty="0">
                <a:latin typeface="Calibri" pitchFamily="34" charset="0"/>
              </a:rPr>
              <a:t>))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895600"/>
            <a:ext cx="2736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bounce = 0</a:t>
            </a:r>
          </a:p>
          <a:p>
            <a:r>
              <a:rPr lang="en-US" dirty="0">
                <a:latin typeface="Calibri" pitchFamily="34" charset="0"/>
              </a:rPr>
              <a:t>while (bounce &lt; 15):</a:t>
            </a:r>
          </a:p>
          <a:p>
            <a:r>
              <a:rPr lang="en-US" dirty="0">
                <a:latin typeface="Calibri" pitchFamily="34" charset="0"/>
              </a:rPr>
              <a:t>    x = x + </a:t>
            </a:r>
            <a:r>
              <a:rPr lang="en-US" dirty="0" err="1">
                <a:latin typeface="Calibri" pitchFamily="34" charset="0"/>
              </a:rPr>
              <a:t>vx</a:t>
            </a:r>
            <a:r>
              <a:rPr lang="en-US" dirty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dt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   y = y + 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dt</a:t>
            </a:r>
            <a:r>
              <a:rPr lang="en-US" dirty="0">
                <a:latin typeface="Calibri" pitchFamily="34" charset="0"/>
              </a:rPr>
              <a:t> + g*</a:t>
            </a:r>
            <a:r>
              <a:rPr lang="en-US" dirty="0" err="1">
                <a:latin typeface="Calibri" pitchFamily="34" charset="0"/>
              </a:rPr>
              <a:t>dt</a:t>
            </a:r>
            <a:r>
              <a:rPr lang="en-US" dirty="0">
                <a:latin typeface="Calibri" pitchFamily="34" charset="0"/>
              </a:rPr>
              <a:t>*</a:t>
            </a:r>
            <a:r>
              <a:rPr lang="en-US" dirty="0" err="1">
                <a:latin typeface="Calibri" pitchFamily="34" charset="0"/>
              </a:rPr>
              <a:t>dt</a:t>
            </a:r>
            <a:r>
              <a:rPr lang="en-US" dirty="0">
                <a:latin typeface="Calibri" pitchFamily="34" charset="0"/>
              </a:rPr>
              <a:t>/2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 + g*</a:t>
            </a:r>
            <a:r>
              <a:rPr lang="en-US" dirty="0" err="1">
                <a:latin typeface="Calibri" pitchFamily="34" charset="0"/>
              </a:rPr>
              <a:t>dt</a:t>
            </a:r>
            <a:r>
              <a:rPr lang="en-US" dirty="0">
                <a:latin typeface="Calibri" pitchFamily="34" charset="0"/>
              </a:rPr>
              <a:t>    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sp.plotTrajectory</a:t>
            </a:r>
            <a:r>
              <a:rPr lang="en-US" dirty="0">
                <a:latin typeface="Calibri" pitchFamily="34" charset="0"/>
              </a:rPr>
              <a:t>((</a:t>
            </a:r>
            <a:r>
              <a:rPr lang="en-US" dirty="0" err="1">
                <a:latin typeface="Calibri" pitchFamily="34" charset="0"/>
              </a:rPr>
              <a:t>x,y</a:t>
            </a:r>
            <a:r>
              <a:rPr lang="en-US" dirty="0">
                <a:latin typeface="Calibri" pitchFamily="34" charset="0"/>
              </a:rPr>
              <a:t>))    </a:t>
            </a:r>
          </a:p>
          <a:p>
            <a:r>
              <a:rPr lang="en-US" dirty="0">
                <a:latin typeface="Calibri" pitchFamily="34" charset="0"/>
              </a:rPr>
              <a:t>    if(y &lt; 0.0 and 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 &lt; 0):</a:t>
            </a:r>
          </a:p>
          <a:p>
            <a:r>
              <a:rPr lang="en-US" dirty="0">
                <a:latin typeface="Calibri" pitchFamily="34" charset="0"/>
              </a:rPr>
              <a:t>        bounce = bounce + 1</a:t>
            </a:r>
          </a:p>
          <a:p>
            <a:r>
              <a:rPr lang="en-US" dirty="0">
                <a:latin typeface="Calibri" pitchFamily="34" charset="0"/>
              </a:rPr>
              <a:t>        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 = -</a:t>
            </a:r>
            <a:r>
              <a:rPr lang="en-US" dirty="0" err="1">
                <a:latin typeface="Calibri" pitchFamily="34" charset="0"/>
              </a:rPr>
              <a:t>vy</a:t>
            </a:r>
            <a:r>
              <a:rPr lang="en-US" dirty="0">
                <a:latin typeface="Calibri" pitchFamily="34" charset="0"/>
              </a:rPr>
              <a:t>*0.5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sp.doAnimation</a:t>
            </a:r>
            <a:r>
              <a:rPr lang="en-US" dirty="0">
                <a:latin typeface="Calibri" pitchFamily="34" charset="0"/>
              </a:rPr>
              <a:t>()</a:t>
            </a:r>
          </a:p>
          <a:p>
            <a:r>
              <a:rPr lang="en-US" dirty="0">
                <a:latin typeface="Calibri" pitchFamily="34" charset="0"/>
              </a:rPr>
              <a:t>print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and Check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it when I see 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173" y="1981200"/>
            <a:ext cx="579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shall not today attempt further to define the kinds of material I understand to be embraced within that shorthand description ["hard-core pornography"]; and perhaps I could never succeed in intelligibly doing so. But </a:t>
            </a:r>
            <a:r>
              <a:rPr lang="en-US" b="1" dirty="0"/>
              <a:t>I know it when I see it</a:t>
            </a:r>
            <a:r>
              <a:rPr lang="en-US" dirty="0"/>
              <a:t>, and the motion picture involved in this case is not that. </a:t>
            </a:r>
            <a:endParaRPr lang="en-US" i="1" dirty="0" smtClean="0"/>
          </a:p>
          <a:p>
            <a:endParaRPr lang="en-US" dirty="0"/>
          </a:p>
          <a:p>
            <a:r>
              <a:rPr lang="en-US" dirty="0"/>
              <a:t>—Justice Potter Stewart</a:t>
            </a:r>
            <a:r>
              <a:rPr lang="en-US" dirty="0" smtClean="0"/>
              <a:t>, </a:t>
            </a:r>
            <a:r>
              <a:rPr lang="en-US" i="1" dirty="0" err="1" smtClean="0"/>
              <a:t>Jacobellis</a:t>
            </a:r>
            <a:r>
              <a:rPr lang="en-US" i="1" dirty="0" smtClean="0"/>
              <a:t> </a:t>
            </a:r>
            <a:r>
              <a:rPr lang="en-US" i="1" dirty="0"/>
              <a:t>v. Ohio </a:t>
            </a:r>
            <a:r>
              <a:rPr lang="en-US" i="1" dirty="0" smtClean="0"/>
              <a:t>(</a:t>
            </a:r>
            <a:r>
              <a:rPr lang="en-US" i="1" dirty="0"/>
              <a:t>1964</a:t>
            </a:r>
            <a:r>
              <a:rPr lang="en-US" i="1" dirty="0" smtClean="0"/>
              <a:t>)</a:t>
            </a:r>
            <a:endParaRPr lang="en-US" dirty="0"/>
          </a:p>
          <a:p>
            <a:endParaRPr lang="en-US" dirty="0" smtClean="0"/>
          </a:p>
          <a:p>
            <a:pPr algn="r"/>
            <a:r>
              <a:rPr lang="en-US" dirty="0" smtClean="0"/>
              <a:t>Source: Wikipedia.</a:t>
            </a:r>
            <a:endParaRPr lang="en-US" dirty="0"/>
          </a:p>
        </p:txBody>
      </p:sp>
      <p:pic>
        <p:nvPicPr>
          <p:cNvPr id="3075" name="Picture 3" descr="File:US Supreme Court Justice Potter Stewart - 1976 official portra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73" y="1807339"/>
            <a:ext cx="2512027" cy="30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and Check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124200"/>
          </a:xfrm>
        </p:spPr>
        <p:txBody>
          <a:bodyPr>
            <a:normAutofit/>
          </a:bodyPr>
          <a:lstStyle/>
          <a:p>
            <a:r>
              <a:rPr lang="en-US" dirty="0" smtClean="0"/>
              <a:t>For any problem where the answer is easy to check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general and powerful</a:t>
            </a:r>
          </a:p>
          <a:p>
            <a:r>
              <a:rPr lang="en-US" dirty="0" smtClean="0"/>
              <a:t>Also very slow!</a:t>
            </a:r>
          </a:p>
          <a:p>
            <a:pPr lvl="1"/>
            <a:r>
              <a:rPr lang="en-US" dirty="0" smtClean="0"/>
              <a:t>Unless you can guess answers in a smart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199" y="2743200"/>
            <a:ext cx="4243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while </a:t>
            </a:r>
            <a:r>
              <a:rPr lang="en-US" sz="2400" dirty="0" smtClean="0"/>
              <a:t>( answer is not correct):</a:t>
            </a:r>
          </a:p>
          <a:p>
            <a:r>
              <a:rPr lang="en-US" sz="2400" dirty="0" smtClean="0"/>
              <a:t>      guess a new answer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check if it is correct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66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Hitting the target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6601"/>
                <a:ext cx="8991600" cy="1542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 smtClean="0"/>
                  <a:t> is the most efficient angle</a:t>
                </a:r>
              </a:p>
              <a:p>
                <a:pPr lvl="1"/>
                <a:r>
                  <a:rPr lang="en-US" dirty="0" smtClean="0"/>
                  <a:t>But how fast should we launch to hit a target?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6601"/>
                <a:ext cx="8991600" cy="1542800"/>
              </a:xfrm>
              <a:blipFill rotWithShape="1">
                <a:blip r:embed="rId2"/>
                <a:stretch>
                  <a:fillRect t="-4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2133600" y="2743200"/>
            <a:ext cx="3146612" cy="2333318"/>
          </a:xfrm>
          <a:custGeom>
            <a:avLst/>
            <a:gdLst>
              <a:gd name="connsiteX0" fmla="*/ 0 w 3146612"/>
              <a:gd name="connsiteY0" fmla="*/ 2333318 h 2333318"/>
              <a:gd name="connsiteX1" fmla="*/ 578224 w 3146612"/>
              <a:gd name="connsiteY1" fmla="*/ 1351683 h 2333318"/>
              <a:gd name="connsiteX2" fmla="*/ 1358153 w 3146612"/>
              <a:gd name="connsiteY2" fmla="*/ 504518 h 2333318"/>
              <a:gd name="connsiteX3" fmla="*/ 2164977 w 3146612"/>
              <a:gd name="connsiteY3" fmla="*/ 33871 h 2333318"/>
              <a:gd name="connsiteX4" fmla="*/ 2689412 w 3146612"/>
              <a:gd name="connsiteY4" fmla="*/ 74212 h 2333318"/>
              <a:gd name="connsiteX5" fmla="*/ 3146612 w 3146612"/>
              <a:gd name="connsiteY5" fmla="*/ 370047 h 23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6612" h="2333318">
                <a:moveTo>
                  <a:pt x="0" y="2333318"/>
                </a:moveTo>
                <a:cubicBezTo>
                  <a:pt x="175932" y="1994900"/>
                  <a:pt x="351865" y="1656483"/>
                  <a:pt x="578224" y="1351683"/>
                </a:cubicBezTo>
                <a:cubicBezTo>
                  <a:pt x="804583" y="1046883"/>
                  <a:pt x="1093694" y="724153"/>
                  <a:pt x="1358153" y="504518"/>
                </a:cubicBezTo>
                <a:cubicBezTo>
                  <a:pt x="1622612" y="284883"/>
                  <a:pt x="1943100" y="105589"/>
                  <a:pt x="2164977" y="33871"/>
                </a:cubicBezTo>
                <a:cubicBezTo>
                  <a:pt x="2386854" y="-37847"/>
                  <a:pt x="2525806" y="18183"/>
                  <a:pt x="2689412" y="74212"/>
                </a:cubicBezTo>
                <a:cubicBezTo>
                  <a:pt x="2853018" y="130241"/>
                  <a:pt x="2999815" y="250144"/>
                  <a:pt x="3146612" y="370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171710">
            <a:off x="5262953" y="3110420"/>
            <a:ext cx="678601" cy="603518"/>
            <a:chOff x="5334000" y="2895600"/>
            <a:chExt cx="775204" cy="685800"/>
          </a:xfrm>
        </p:grpSpPr>
        <p:sp>
          <p:nvSpPr>
            <p:cNvPr id="6" name="Smiley Face 5"/>
            <p:cNvSpPr/>
            <p:nvPr/>
          </p:nvSpPr>
          <p:spPr>
            <a:xfrm>
              <a:off x="5334000" y="2895600"/>
              <a:ext cx="762000" cy="685800"/>
            </a:xfrm>
            <a:prstGeom prst="smileyFac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515236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54548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flipH="1">
              <a:off x="5334000" y="313420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927968" y="313592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5685692" y="3127349"/>
              <a:ext cx="74246" cy="10528"/>
            </a:xfrm>
            <a:custGeom>
              <a:avLst/>
              <a:gdLst>
                <a:gd name="connsiteX0" fmla="*/ 0 w 74246"/>
                <a:gd name="connsiteY0" fmla="*/ 10528 h 10528"/>
                <a:gd name="connsiteX1" fmla="*/ 74246 w 74246"/>
                <a:gd name="connsiteY1" fmla="*/ 10528 h 1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46" h="10528">
                  <a:moveTo>
                    <a:pt x="0" y="10528"/>
                  </a:moveTo>
                  <a:cubicBezTo>
                    <a:pt x="20515" y="1410"/>
                    <a:pt x="41031" y="-7708"/>
                    <a:pt x="74246" y="105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http://rtp.alumclub.mit.edu/s/1314/images/gid26/editor/dom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3" b="89757" l="0" r="90000">
                        <a14:foregroundMark x1="11923" y1="64420" x2="23846" y2="70620"/>
                        <a14:foregroundMark x1="5962" y1="50404" x2="4423" y2="32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35" y="4769502"/>
            <a:ext cx="2372041" cy="16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1600200" y="5076518"/>
            <a:ext cx="533400" cy="1078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7448" y="28956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34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hitting the target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828800"/>
            <a:ext cx="46701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 = 100.0</a:t>
            </a:r>
          </a:p>
          <a:p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 = 0.0</a:t>
            </a:r>
          </a:p>
          <a:p>
            <a:r>
              <a:rPr lang="en-US" dirty="0">
                <a:latin typeface="Calibri" pitchFamily="34" charset="0"/>
              </a:rPr>
              <a:t>land = 0.0</a:t>
            </a:r>
          </a:p>
          <a:p>
            <a:r>
              <a:rPr lang="en-US" dirty="0">
                <a:latin typeface="Calibri" pitchFamily="34" charset="0"/>
              </a:rPr>
              <a:t>count = 0</a:t>
            </a:r>
          </a:p>
          <a:p>
            <a:r>
              <a:rPr lang="en-US" dirty="0">
                <a:latin typeface="Calibri" pitchFamily="34" charset="0"/>
              </a:rPr>
              <a:t>while land &lt; goal:</a:t>
            </a:r>
          </a:p>
          <a:p>
            <a:r>
              <a:rPr lang="en-US" dirty="0">
                <a:latin typeface="Calibri" pitchFamily="34" charset="0"/>
              </a:rPr>
              <a:t>    </a:t>
            </a:r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 + 1.0</a:t>
            </a:r>
          </a:p>
          <a:p>
            <a:r>
              <a:rPr lang="en-US" dirty="0">
                <a:latin typeface="Calibri" pitchFamily="34" charset="0"/>
              </a:rPr>
              <a:t>    land = </a:t>
            </a:r>
            <a:r>
              <a:rPr lang="en-US" dirty="0" err="1">
                <a:latin typeface="Calibri" pitchFamily="34" charset="0"/>
              </a:rPr>
              <a:t>nerdFinalPos</a:t>
            </a:r>
            <a:r>
              <a:rPr lang="en-US" dirty="0">
                <a:latin typeface="Calibri" pitchFamily="34" charset="0"/>
              </a:rPr>
              <a:t>(45, </a:t>
            </a:r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latin typeface="Calibri" pitchFamily="34" charset="0"/>
              </a:rPr>
              <a:t>    count = count + 1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print "</a:t>
            </a:r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 =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testV</a:t>
            </a:r>
            <a:r>
              <a:rPr lang="en-US" dirty="0">
                <a:latin typeface="Calibri" pitchFamily="34" charset="0"/>
              </a:rPr>
              <a:t>) + " land="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(land)</a:t>
            </a:r>
          </a:p>
          <a:p>
            <a:r>
              <a:rPr lang="en-US" dirty="0">
                <a:latin typeface="Calibri" pitchFamily="34" charset="0"/>
              </a:rPr>
              <a:t>print 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5468033"/>
            <a:ext cx="315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Code:    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bit.ly/12JcNcV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Bisection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effective when the function is </a:t>
            </a:r>
            <a:r>
              <a:rPr lang="en-US" u="sng" dirty="0" smtClean="0">
                <a:solidFill>
                  <a:srgbClr val="C00000"/>
                </a:solidFill>
              </a:rPr>
              <a:t>monotonic</a:t>
            </a: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Reduce the search time from linear to logarithmic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23760" y="1839600"/>
              <a:ext cx="7387920" cy="1843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280" y="1835280"/>
                <a:ext cx="7405200" cy="18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9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Angry Nerds with bisection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981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low = 0.0</a:t>
            </a:r>
          </a:p>
          <a:p>
            <a:r>
              <a:rPr lang="en-US" dirty="0">
                <a:latin typeface="Calibri" pitchFamily="34" charset="0"/>
              </a:rPr>
              <a:t>high = 500.0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mid = (</a:t>
            </a:r>
            <a:r>
              <a:rPr lang="en-US" dirty="0" err="1">
                <a:latin typeface="Calibri" pitchFamily="34" charset="0"/>
              </a:rPr>
              <a:t>low+high</a:t>
            </a:r>
            <a:r>
              <a:rPr lang="en-US" dirty="0">
                <a:latin typeface="Calibri" pitchFamily="34" charset="0"/>
              </a:rPr>
              <a:t>)/2.0</a:t>
            </a:r>
          </a:p>
          <a:p>
            <a:r>
              <a:rPr lang="en-US" dirty="0">
                <a:latin typeface="Calibri" pitchFamily="34" charset="0"/>
              </a:rPr>
              <a:t>landing = </a:t>
            </a:r>
            <a:r>
              <a:rPr lang="en-US" dirty="0" err="1">
                <a:latin typeface="Calibri" pitchFamily="34" charset="0"/>
              </a:rPr>
              <a:t>nerdFinalPos</a:t>
            </a:r>
            <a:r>
              <a:rPr lang="en-US" dirty="0">
                <a:latin typeface="Calibri" pitchFamily="34" charset="0"/>
              </a:rPr>
              <a:t>(45.0, mid)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while abs(landing - goal)&gt;0.01:</a:t>
            </a:r>
          </a:p>
          <a:p>
            <a:r>
              <a:rPr lang="en-US" dirty="0">
                <a:latin typeface="Calibri" pitchFamily="34" charset="0"/>
              </a:rPr>
              <a:t>    if(landing &lt; goal):</a:t>
            </a:r>
          </a:p>
          <a:p>
            <a:r>
              <a:rPr lang="en-US" dirty="0">
                <a:latin typeface="Calibri" pitchFamily="34" charset="0"/>
              </a:rPr>
              <a:t>        low = mid</a:t>
            </a:r>
          </a:p>
          <a:p>
            <a:r>
              <a:rPr lang="en-US" dirty="0">
                <a:latin typeface="Calibri" pitchFamily="34" charset="0"/>
              </a:rPr>
              <a:t>    else:</a:t>
            </a:r>
          </a:p>
          <a:p>
            <a:r>
              <a:rPr lang="en-US" dirty="0">
                <a:latin typeface="Calibri" pitchFamily="34" charset="0"/>
              </a:rPr>
              <a:t>        high = mid</a:t>
            </a:r>
          </a:p>
          <a:p>
            <a:r>
              <a:rPr lang="en-US" dirty="0">
                <a:latin typeface="Calibri" pitchFamily="34" charset="0"/>
              </a:rPr>
              <a:t>    mid = (</a:t>
            </a:r>
            <a:r>
              <a:rPr lang="en-US" dirty="0" err="1">
                <a:latin typeface="Calibri" pitchFamily="34" charset="0"/>
              </a:rPr>
              <a:t>low+high</a:t>
            </a:r>
            <a:r>
              <a:rPr lang="en-US" dirty="0">
                <a:latin typeface="Calibri" pitchFamily="34" charset="0"/>
              </a:rPr>
              <a:t>)/2.0</a:t>
            </a:r>
          </a:p>
          <a:p>
            <a:r>
              <a:rPr lang="en-US" dirty="0">
                <a:latin typeface="Calibri" pitchFamily="34" charset="0"/>
              </a:rPr>
              <a:t>    landing = </a:t>
            </a:r>
            <a:r>
              <a:rPr lang="en-US" dirty="0" err="1">
                <a:latin typeface="Calibri" pitchFamily="34" charset="0"/>
              </a:rPr>
              <a:t>nerdFinalPos</a:t>
            </a:r>
            <a:r>
              <a:rPr lang="en-US" dirty="0">
                <a:latin typeface="Calibri" pitchFamily="34" charset="0"/>
              </a:rPr>
              <a:t>(45.0, mid)</a:t>
            </a:r>
          </a:p>
          <a:p>
            <a:r>
              <a:rPr lang="en-US" dirty="0">
                <a:latin typeface="Calibri" pitchFamily="34" charset="0"/>
              </a:rPr>
              <a:t>    print "</a:t>
            </a:r>
            <a:r>
              <a:rPr lang="en-US" dirty="0" smtClean="0">
                <a:latin typeface="Calibri" pitchFamily="34" charset="0"/>
              </a:rPr>
              <a:t>low=" </a:t>
            </a:r>
            <a:r>
              <a:rPr lang="en-US" dirty="0">
                <a:latin typeface="Calibri" pitchFamily="34" charset="0"/>
              </a:rPr>
              <a:t>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(low) + " </a:t>
            </a:r>
            <a:r>
              <a:rPr lang="en-US" dirty="0" smtClean="0">
                <a:latin typeface="Calibri" pitchFamily="34" charset="0"/>
              </a:rPr>
              <a:t>h=" </a:t>
            </a:r>
            <a:r>
              <a:rPr lang="en-US" dirty="0">
                <a:latin typeface="Calibri" pitchFamily="34" charset="0"/>
              </a:rPr>
              <a:t>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(high) + " </a:t>
            </a:r>
            <a:r>
              <a:rPr lang="en-US" dirty="0" smtClean="0">
                <a:latin typeface="Calibri" pitchFamily="34" charset="0"/>
              </a:rPr>
              <a:t>m= </a:t>
            </a:r>
            <a:r>
              <a:rPr lang="en-US" dirty="0">
                <a:latin typeface="Calibri" pitchFamily="34" charset="0"/>
              </a:rPr>
              <a:t>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(mid) + " </a:t>
            </a:r>
            <a:r>
              <a:rPr lang="en-US" dirty="0" smtClean="0">
                <a:latin typeface="Calibri" pitchFamily="34" charset="0"/>
              </a:rPr>
              <a:t>land </a:t>
            </a:r>
            <a:r>
              <a:rPr lang="en-US" dirty="0">
                <a:latin typeface="Calibri" pitchFamily="34" charset="0"/>
              </a:rPr>
              <a:t>= " + </a:t>
            </a:r>
            <a:r>
              <a:rPr lang="en-US" dirty="0" err="1">
                <a:latin typeface="Calibri" pitchFamily="34" charset="0"/>
              </a:rPr>
              <a:t>str</a:t>
            </a:r>
            <a:r>
              <a:rPr lang="en-US" dirty="0">
                <a:latin typeface="Calibri" pitchFamily="34" charset="0"/>
              </a:rPr>
              <a:t>(landing)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6096000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Code: 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bit.ly/VStfka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 Nerds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133600" y="2743200"/>
            <a:ext cx="3146612" cy="2333318"/>
          </a:xfrm>
          <a:custGeom>
            <a:avLst/>
            <a:gdLst>
              <a:gd name="connsiteX0" fmla="*/ 0 w 3146612"/>
              <a:gd name="connsiteY0" fmla="*/ 2333318 h 2333318"/>
              <a:gd name="connsiteX1" fmla="*/ 578224 w 3146612"/>
              <a:gd name="connsiteY1" fmla="*/ 1351683 h 2333318"/>
              <a:gd name="connsiteX2" fmla="*/ 1358153 w 3146612"/>
              <a:gd name="connsiteY2" fmla="*/ 504518 h 2333318"/>
              <a:gd name="connsiteX3" fmla="*/ 2164977 w 3146612"/>
              <a:gd name="connsiteY3" fmla="*/ 33871 h 2333318"/>
              <a:gd name="connsiteX4" fmla="*/ 2689412 w 3146612"/>
              <a:gd name="connsiteY4" fmla="*/ 74212 h 2333318"/>
              <a:gd name="connsiteX5" fmla="*/ 3146612 w 3146612"/>
              <a:gd name="connsiteY5" fmla="*/ 370047 h 233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6612" h="2333318">
                <a:moveTo>
                  <a:pt x="0" y="2333318"/>
                </a:moveTo>
                <a:cubicBezTo>
                  <a:pt x="175932" y="1994900"/>
                  <a:pt x="351865" y="1656483"/>
                  <a:pt x="578224" y="1351683"/>
                </a:cubicBezTo>
                <a:cubicBezTo>
                  <a:pt x="804583" y="1046883"/>
                  <a:pt x="1093694" y="724153"/>
                  <a:pt x="1358153" y="504518"/>
                </a:cubicBezTo>
                <a:cubicBezTo>
                  <a:pt x="1622612" y="284883"/>
                  <a:pt x="1943100" y="105589"/>
                  <a:pt x="2164977" y="33871"/>
                </a:cubicBezTo>
                <a:cubicBezTo>
                  <a:pt x="2386854" y="-37847"/>
                  <a:pt x="2525806" y="18183"/>
                  <a:pt x="2689412" y="74212"/>
                </a:cubicBezTo>
                <a:cubicBezTo>
                  <a:pt x="2853018" y="130241"/>
                  <a:pt x="2999815" y="250144"/>
                  <a:pt x="3146612" y="3700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171710">
            <a:off x="5262953" y="3110420"/>
            <a:ext cx="678601" cy="603518"/>
            <a:chOff x="5334000" y="2895600"/>
            <a:chExt cx="775204" cy="685800"/>
          </a:xfrm>
        </p:grpSpPr>
        <p:sp>
          <p:nvSpPr>
            <p:cNvPr id="11" name="Smiley Face 10"/>
            <p:cNvSpPr/>
            <p:nvPr/>
          </p:nvSpPr>
          <p:spPr>
            <a:xfrm>
              <a:off x="5334000" y="2895600"/>
              <a:ext cx="762000" cy="685800"/>
            </a:xfrm>
            <a:prstGeom prst="smileyFac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15236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754548" y="3051908"/>
              <a:ext cx="164592" cy="16459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2"/>
            </p:cNvCxnSpPr>
            <p:nvPr/>
          </p:nvCxnSpPr>
          <p:spPr>
            <a:xfrm flipH="1">
              <a:off x="5334000" y="313420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927968" y="3135924"/>
              <a:ext cx="1812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5685692" y="3127349"/>
              <a:ext cx="74246" cy="10528"/>
            </a:xfrm>
            <a:custGeom>
              <a:avLst/>
              <a:gdLst>
                <a:gd name="connsiteX0" fmla="*/ 0 w 74246"/>
                <a:gd name="connsiteY0" fmla="*/ 10528 h 10528"/>
                <a:gd name="connsiteX1" fmla="*/ 74246 w 74246"/>
                <a:gd name="connsiteY1" fmla="*/ 10528 h 1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46" h="10528">
                  <a:moveTo>
                    <a:pt x="0" y="10528"/>
                  </a:moveTo>
                  <a:cubicBezTo>
                    <a:pt x="20515" y="1410"/>
                    <a:pt x="41031" y="-7708"/>
                    <a:pt x="74246" y="105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http://rtp.alumclub.mit.edu/s/1314/images/gid26/editor/dom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3" b="89757" l="0" r="90000">
                        <a14:foregroundMark x1="11923" y1="64420" x2="23846" y2="70620"/>
                        <a14:foregroundMark x1="5962" y1="50404" x2="4423" y2="32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35" y="4769502"/>
            <a:ext cx="2372041" cy="16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1600200" y="5076518"/>
            <a:ext cx="533400" cy="1078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615484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00200" y="5076518"/>
            <a:ext cx="0" cy="1078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0200" y="630177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vx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6536" y="540573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vy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7448" y="289560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" name="TextBox 2047"/>
              <p:cNvSpPr txBox="1"/>
              <p:nvPr/>
            </p:nvSpPr>
            <p:spPr>
              <a:xfrm>
                <a:off x="5534691" y="1143000"/>
                <a:ext cx="2747868" cy="116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𝑣𝑥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b="0" i="0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𝑣𝑦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Δ</m:t>
                      </m:r>
                      <m:r>
                        <a:rPr lang="en-US" b="0" i="1" dirty="0" smtClean="0">
                          <a:latin typeface="Cambria Math"/>
                        </a:rPr>
                        <m:t>𝑣𝑦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𝑔</m:t>
                      </m:r>
                      <m:r>
                        <a:rPr lang="en-US" b="0" i="1" dirty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Δ</m:t>
                      </m:r>
                      <m:r>
                        <a:rPr lang="en-US" b="0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8" name="TextBox 2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91" y="1143000"/>
                <a:ext cx="2747868" cy="1164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9" name="TextBox 2048"/>
              <p:cNvSpPr txBox="1"/>
              <p:nvPr/>
            </p:nvSpPr>
            <p:spPr>
              <a:xfrm>
                <a:off x="304800" y="3909859"/>
                <a:ext cx="1790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9" name="TextBox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09859"/>
                <a:ext cx="1790490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1" name="Ink 2050"/>
              <p14:cNvContentPartPr/>
              <p14:nvPr/>
            </p14:nvContentPartPr>
            <p14:xfrm>
              <a:off x="7215120" y="276840"/>
              <a:ext cx="360" cy="360"/>
            </p14:xfrm>
          </p:contentPart>
        </mc:Choice>
        <mc:Fallback>
          <p:pic>
            <p:nvPicPr>
              <p:cNvPr id="2051" name="Ink 205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5760" y="267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1054" y="609600"/>
            <a:ext cx="430598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import </a:t>
            </a:r>
            <a:r>
              <a:rPr lang="en-US" dirty="0" err="1"/>
              <a:t>simpleplot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  <a:p>
            <a:r>
              <a:rPr lang="en-US" dirty="0"/>
              <a:t>g = -9.8</a:t>
            </a:r>
          </a:p>
          <a:p>
            <a:r>
              <a:rPr lang="en-US" dirty="0" err="1"/>
              <a:t>dt</a:t>
            </a:r>
            <a:r>
              <a:rPr lang="en-US" dirty="0"/>
              <a:t> = 0.01;</a:t>
            </a:r>
          </a:p>
          <a:p>
            <a:endParaRPr lang="en-US" dirty="0"/>
          </a:p>
          <a:p>
            <a:r>
              <a:rPr lang="en-US" dirty="0"/>
              <a:t>x = 0.1</a:t>
            </a:r>
          </a:p>
          <a:p>
            <a:r>
              <a:rPr lang="en-US" dirty="0"/>
              <a:t>y = 0.1</a:t>
            </a:r>
          </a:p>
          <a:p>
            <a:r>
              <a:rPr lang="en-US" dirty="0"/>
              <a:t>v = 25.0</a:t>
            </a:r>
          </a:p>
          <a:p>
            <a:r>
              <a:rPr lang="en-US" dirty="0" err="1"/>
              <a:t>ang</a:t>
            </a:r>
            <a:r>
              <a:rPr lang="en-US" dirty="0"/>
              <a:t> = 30.0</a:t>
            </a:r>
          </a:p>
          <a:p>
            <a:r>
              <a:rPr lang="en-US" dirty="0" err="1"/>
              <a:t>vx</a:t>
            </a:r>
            <a:r>
              <a:rPr lang="en-US" dirty="0"/>
              <a:t> = v*</a:t>
            </a:r>
            <a:r>
              <a:rPr lang="en-US" dirty="0" err="1"/>
              <a:t>math.cos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 err="1"/>
              <a:t>vy</a:t>
            </a:r>
            <a:r>
              <a:rPr lang="en-US" dirty="0"/>
              <a:t> = v*</a:t>
            </a:r>
            <a:r>
              <a:rPr lang="en-US" dirty="0" err="1"/>
              <a:t>math.sin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while y &gt; 0.0:</a:t>
            </a:r>
          </a:p>
          <a:p>
            <a:r>
              <a:rPr lang="en-US" dirty="0"/>
              <a:t>    x = x + </a:t>
            </a:r>
            <a:r>
              <a:rPr lang="en-US" dirty="0" err="1"/>
              <a:t>vx</a:t>
            </a:r>
            <a:r>
              <a:rPr lang="en-US" dirty="0"/>
              <a:t>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y = y + </a:t>
            </a:r>
            <a:r>
              <a:rPr lang="en-US" dirty="0" err="1"/>
              <a:t>vy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/2</a:t>
            </a:r>
          </a:p>
          <a:p>
            <a:r>
              <a:rPr lang="en-US" dirty="0"/>
              <a:t>    </a:t>
            </a:r>
            <a:r>
              <a:rPr lang="en-US" dirty="0" err="1"/>
              <a:t>vy</a:t>
            </a:r>
            <a:r>
              <a:rPr lang="en-US" dirty="0"/>
              <a:t> = </a:t>
            </a:r>
            <a:r>
              <a:rPr lang="en-US" dirty="0" err="1"/>
              <a:t>vy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sp.plotTrajectory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 x</a:t>
            </a:r>
            <a:endParaRPr lang="en-US" dirty="0"/>
          </a:p>
          <a:p>
            <a:r>
              <a:rPr lang="en-US" dirty="0" err="1"/>
              <a:t>sp.doAnimation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87358"/>
            <a:ext cx="2483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while </a:t>
            </a:r>
            <a:r>
              <a:rPr lang="en-US" sz="2800" dirty="0" err="1" smtClean="0"/>
              <a:t>cond</a:t>
            </a:r>
            <a:r>
              <a:rPr lang="en-US" sz="2800" dirty="0" smtClean="0"/>
              <a:t> 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body</a:t>
            </a:r>
          </a:p>
          <a:p>
            <a:r>
              <a:rPr lang="en-US" sz="2800" dirty="0" smtClean="0"/>
              <a:t>after-the-loop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1857840"/>
            <a:ext cx="24833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cond</a:t>
            </a:r>
            <a:r>
              <a:rPr lang="en-US" sz="2800" dirty="0" smtClean="0"/>
              <a:t> 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t-body </a:t>
            </a:r>
          </a:p>
          <a:p>
            <a:r>
              <a:rPr lang="en-US" sz="2800" dirty="0" smtClean="0"/>
              <a:t>else: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e-body</a:t>
            </a:r>
          </a:p>
          <a:p>
            <a:r>
              <a:rPr lang="en-US" sz="2800" dirty="0" smtClean="0"/>
              <a:t>after-the-loop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3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nerd bounce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2786449"/>
            <a:ext cx="2286000" cy="1554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43400" y="2786449"/>
            <a:ext cx="2286000" cy="1554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57400" y="43434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3919" y="4139625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12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Correct solutions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5260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 == 0.0: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074" y="2478142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Unlikely that y will be exactly 0.0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3566379"/>
            <a:ext cx="2286000" cy="1554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57400" y="512333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919" y="4919555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9" name="Oval 8"/>
          <p:cNvSpPr/>
          <p:nvPr/>
        </p:nvSpPr>
        <p:spPr>
          <a:xfrm>
            <a:off x="2895600" y="413273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0000" y="4767155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82670" y="5410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correct solutions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3857729"/>
            <a:ext cx="2286000" cy="1554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43400" y="3857729"/>
            <a:ext cx="2286000" cy="1554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57400" y="541468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3919" y="5210905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3" name="Oval 2"/>
          <p:cNvSpPr/>
          <p:nvPr/>
        </p:nvSpPr>
        <p:spPr>
          <a:xfrm>
            <a:off x="2895600" y="442408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5058505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82670" y="570155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541468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68470" y="569707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09130" y="543261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72200" y="5715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94930" y="543261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58000" y="5715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40950" y="4214300"/>
            <a:ext cx="2286000" cy="155448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152400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  &lt;  0.0: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vy</a:t>
            </a:r>
            <a:r>
              <a:rPr lang="en-US" dirty="0" smtClean="0"/>
              <a:t> = -</a:t>
            </a:r>
            <a:r>
              <a:rPr lang="en-US" dirty="0" err="1" smtClean="0"/>
              <a:t>vy</a:t>
            </a:r>
            <a:r>
              <a:rPr lang="en-US" dirty="0" smtClean="0"/>
              <a:t>*0.5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9074" y="2249542"/>
            <a:ext cx="770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After the bounce, velocity may not be enough to get past zero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3213" y="32084"/>
            <a:ext cx="430598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import </a:t>
            </a:r>
            <a:r>
              <a:rPr lang="en-US" dirty="0" err="1"/>
              <a:t>simpleplot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endParaRPr lang="en-US" dirty="0"/>
          </a:p>
          <a:p>
            <a:r>
              <a:rPr lang="en-US" dirty="0"/>
              <a:t>g = -9.8</a:t>
            </a:r>
          </a:p>
          <a:p>
            <a:r>
              <a:rPr lang="en-US" dirty="0" err="1"/>
              <a:t>dt</a:t>
            </a:r>
            <a:r>
              <a:rPr lang="en-US" dirty="0"/>
              <a:t> = 0.01;</a:t>
            </a:r>
          </a:p>
          <a:p>
            <a:endParaRPr lang="en-US" dirty="0"/>
          </a:p>
          <a:p>
            <a:r>
              <a:rPr lang="en-US" dirty="0"/>
              <a:t>x = 0.1</a:t>
            </a:r>
          </a:p>
          <a:p>
            <a:r>
              <a:rPr lang="en-US" dirty="0"/>
              <a:t>y = 0.1</a:t>
            </a:r>
          </a:p>
          <a:p>
            <a:r>
              <a:rPr lang="en-US" dirty="0"/>
              <a:t>v = 25.0</a:t>
            </a:r>
          </a:p>
          <a:p>
            <a:r>
              <a:rPr lang="en-US" dirty="0" err="1"/>
              <a:t>ang</a:t>
            </a:r>
            <a:r>
              <a:rPr lang="en-US" dirty="0"/>
              <a:t> = 30.0</a:t>
            </a:r>
          </a:p>
          <a:p>
            <a:r>
              <a:rPr lang="en-US" dirty="0" err="1"/>
              <a:t>vx</a:t>
            </a:r>
            <a:r>
              <a:rPr lang="en-US" dirty="0"/>
              <a:t> = v*</a:t>
            </a:r>
            <a:r>
              <a:rPr lang="en-US" dirty="0" err="1"/>
              <a:t>math.cos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 err="1"/>
              <a:t>vy</a:t>
            </a:r>
            <a:r>
              <a:rPr lang="en-US" dirty="0"/>
              <a:t> = v*</a:t>
            </a:r>
            <a:r>
              <a:rPr lang="en-US" dirty="0" err="1"/>
              <a:t>math.sin</a:t>
            </a:r>
            <a:r>
              <a:rPr lang="en-US" dirty="0"/>
              <a:t>((</a:t>
            </a:r>
            <a:r>
              <a:rPr lang="en-US" dirty="0" err="1"/>
              <a:t>ang</a:t>
            </a:r>
            <a:r>
              <a:rPr lang="en-US" dirty="0"/>
              <a:t>/ 180.0) * 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bounce = 0</a:t>
            </a:r>
          </a:p>
          <a:p>
            <a:r>
              <a:rPr lang="en-US" dirty="0"/>
              <a:t>while (bounce &lt; 15):</a:t>
            </a:r>
          </a:p>
          <a:p>
            <a:r>
              <a:rPr lang="en-US" dirty="0"/>
              <a:t>    x = x + </a:t>
            </a:r>
            <a:r>
              <a:rPr lang="en-US" dirty="0" err="1"/>
              <a:t>vx</a:t>
            </a:r>
            <a:r>
              <a:rPr lang="en-US" dirty="0"/>
              <a:t>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y = y + </a:t>
            </a:r>
            <a:r>
              <a:rPr lang="en-US" dirty="0" err="1"/>
              <a:t>vy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*</a:t>
            </a:r>
            <a:r>
              <a:rPr lang="en-US" dirty="0" err="1"/>
              <a:t>dt</a:t>
            </a:r>
            <a:r>
              <a:rPr lang="en-US" dirty="0"/>
              <a:t>/2</a:t>
            </a:r>
          </a:p>
          <a:p>
            <a:r>
              <a:rPr lang="en-US" dirty="0"/>
              <a:t>    </a:t>
            </a:r>
            <a:r>
              <a:rPr lang="en-US" dirty="0" err="1"/>
              <a:t>vy</a:t>
            </a:r>
            <a:r>
              <a:rPr lang="en-US" dirty="0"/>
              <a:t> = </a:t>
            </a:r>
            <a:r>
              <a:rPr lang="en-US" dirty="0" err="1"/>
              <a:t>vy</a:t>
            </a:r>
            <a:r>
              <a:rPr lang="en-US" dirty="0"/>
              <a:t> + g*</a:t>
            </a:r>
            <a:r>
              <a:rPr lang="en-US" dirty="0" err="1"/>
              <a:t>dt</a:t>
            </a:r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sp.plotTrajectory</a:t>
            </a:r>
            <a:r>
              <a:rPr lang="en-US" dirty="0"/>
              <a:t>((</a:t>
            </a:r>
            <a:r>
              <a:rPr lang="en-US" dirty="0" err="1"/>
              <a:t>x,y</a:t>
            </a:r>
            <a:r>
              <a:rPr lang="en-US" dirty="0"/>
              <a:t>))    </a:t>
            </a:r>
          </a:p>
          <a:p>
            <a:r>
              <a:rPr lang="en-US" dirty="0"/>
              <a:t>    if(y &lt; </a:t>
            </a:r>
            <a:r>
              <a:rPr lang="en-US" dirty="0" smtClean="0"/>
              <a:t>0.0 and </a:t>
            </a:r>
            <a:r>
              <a:rPr lang="en-US" dirty="0" err="1" smtClean="0"/>
              <a:t>vy</a:t>
            </a:r>
            <a:r>
              <a:rPr lang="en-US" dirty="0" smtClean="0"/>
              <a:t> &lt; 0.0):</a:t>
            </a:r>
            <a:endParaRPr lang="en-US" dirty="0"/>
          </a:p>
          <a:p>
            <a:r>
              <a:rPr lang="en-US" dirty="0"/>
              <a:t>        bounce = bounce + 1</a:t>
            </a:r>
          </a:p>
          <a:p>
            <a:r>
              <a:rPr lang="en-US" dirty="0"/>
              <a:t>        </a:t>
            </a:r>
            <a:r>
              <a:rPr lang="en-US" dirty="0" err="1"/>
              <a:t>vy</a:t>
            </a:r>
            <a:r>
              <a:rPr lang="en-US" dirty="0"/>
              <a:t> = -</a:t>
            </a:r>
            <a:r>
              <a:rPr lang="en-US" dirty="0" err="1"/>
              <a:t>vy</a:t>
            </a:r>
            <a:r>
              <a:rPr lang="en-US" dirty="0"/>
              <a:t>*0.5</a:t>
            </a:r>
            <a:endParaRPr lang="en-US" dirty="0" smtClean="0"/>
          </a:p>
          <a:p>
            <a:r>
              <a:rPr lang="en-US" dirty="0" smtClean="0"/>
              <a:t>print x</a:t>
            </a:r>
            <a:endParaRPr lang="en-US" dirty="0"/>
          </a:p>
          <a:p>
            <a:r>
              <a:rPr lang="en-US" dirty="0" err="1"/>
              <a:t>sp.doAnimation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1161800"/>
          </a:xfrm>
        </p:spPr>
        <p:txBody>
          <a:bodyPr/>
          <a:lstStyle/>
          <a:p>
            <a:r>
              <a:rPr lang="en-US" dirty="0" smtClean="0"/>
              <a:t>Give you a way to package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362200"/>
            <a:ext cx="4172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>
                <a:latin typeface="Calibri" pitchFamily="34" charset="0"/>
              </a:rPr>
              <a:t>def </a:t>
            </a:r>
            <a:r>
              <a:rPr lang="nn-NO" sz="2400" dirty="0" smtClean="0">
                <a:latin typeface="Calibri" pitchFamily="34" charset="0"/>
              </a:rPr>
              <a:t>fname(param1, param2, ...):</a:t>
            </a:r>
          </a:p>
          <a:p>
            <a:r>
              <a:rPr lang="nn-NO" sz="2400" dirty="0">
                <a:latin typeface="Calibri" pitchFamily="34" charset="0"/>
              </a:rPr>
              <a:t> </a:t>
            </a:r>
            <a:r>
              <a:rPr lang="nn-NO" sz="2400" dirty="0" smtClean="0">
                <a:latin typeface="Calibri" pitchFamily="34" charset="0"/>
              </a:rPr>
              <a:t>   body</a:t>
            </a:r>
            <a:endParaRPr lang="nn-NO" sz="2400" dirty="0">
              <a:latin typeface="Calibri" pitchFamily="34" charset="0"/>
            </a:endParaRPr>
          </a:p>
          <a:p>
            <a:r>
              <a:rPr lang="nn-NO" sz="2400" dirty="0">
                <a:latin typeface="Calibri" pitchFamily="34" charset="0"/>
              </a:rPr>
              <a:t>    return </a:t>
            </a:r>
            <a:r>
              <a:rPr lang="nn-NO" sz="2400" dirty="0" smtClean="0">
                <a:latin typeface="Calibri" pitchFamily="34" charset="0"/>
              </a:rPr>
              <a:t>value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37788</TotalTime>
  <Words>1470</Words>
  <Application>Microsoft Office PowerPoint</Application>
  <PresentationFormat>On-screen Show (4:3)</PresentationFormat>
  <Paragraphs>349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3: More control flow, Functions, bisection methods</vt:lpstr>
      <vt:lpstr>Angry Nerds</vt:lpstr>
      <vt:lpstr>Code</vt:lpstr>
      <vt:lpstr>Control flow</vt:lpstr>
      <vt:lpstr>Making the nerd bounce</vt:lpstr>
      <vt:lpstr>Almost Correct solutions</vt:lpstr>
      <vt:lpstr>Almost correct solutions</vt:lpstr>
      <vt:lpstr>Correct Solution</vt:lpstr>
      <vt:lpstr>Functions</vt:lpstr>
      <vt:lpstr>Example: function for conversions</vt:lpstr>
      <vt:lpstr>PowerPoint Presentation</vt:lpstr>
      <vt:lpstr>Guess and Check Algorithms</vt:lpstr>
      <vt:lpstr>I know it when I see it</vt:lpstr>
      <vt:lpstr>Guess and Check Algorithms</vt:lpstr>
      <vt:lpstr>Hitting the target</vt:lpstr>
      <vt:lpstr>Code for hitting the target</vt:lpstr>
      <vt:lpstr>Bisection Search</vt:lpstr>
      <vt:lpstr>Angry Nerds with bisection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217</cp:revision>
  <cp:lastPrinted>2013-02-07T17:05:52Z</cp:lastPrinted>
  <dcterms:created xsi:type="dcterms:W3CDTF">2011-07-14T19:49:03Z</dcterms:created>
  <dcterms:modified xsi:type="dcterms:W3CDTF">2013-02-12T16:34:58Z</dcterms:modified>
</cp:coreProperties>
</file>