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499" r:id="rId2"/>
    <p:sldId id="319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501" r:id="rId11"/>
    <p:sldId id="495" r:id="rId12"/>
    <p:sldId id="493" r:id="rId13"/>
    <p:sldId id="492" r:id="rId14"/>
    <p:sldId id="494" r:id="rId15"/>
    <p:sldId id="502" r:id="rId16"/>
    <p:sldId id="503" r:id="rId17"/>
    <p:sldId id="49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499"/>
            <p14:sldId id="319"/>
            <p14:sldId id="485"/>
            <p14:sldId id="486"/>
            <p14:sldId id="487"/>
            <p14:sldId id="488"/>
            <p14:sldId id="489"/>
            <p14:sldId id="490"/>
            <p14:sldId id="491"/>
            <p14:sldId id="501"/>
            <p14:sldId id="495"/>
            <p14:sldId id="493"/>
            <p14:sldId id="492"/>
            <p14:sldId id="494"/>
            <p14:sldId id="502"/>
            <p14:sldId id="503"/>
            <p14:sldId id="4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84157" autoAdjust="0"/>
  </p:normalViewPr>
  <p:slideViewPr>
    <p:cSldViewPr>
      <p:cViewPr>
        <p:scale>
          <a:sx n="66" d="100"/>
          <a:sy n="66" d="100"/>
        </p:scale>
        <p:origin x="-68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= { 'are': '</a:t>
            </a:r>
            <a:r>
              <a:rPr lang="en-US" dirty="0" err="1" smtClean="0"/>
              <a:t>estas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'car': '</a:t>
            </a:r>
            <a:r>
              <a:rPr lang="en-US" dirty="0" err="1" smtClean="0"/>
              <a:t>coche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'dog':'</a:t>
            </a:r>
            <a:r>
              <a:rPr lang="en-US" dirty="0" err="1" smtClean="0"/>
              <a:t>perro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'hello':'</a:t>
            </a:r>
            <a:r>
              <a:rPr lang="en-US" dirty="0" err="1" smtClean="0"/>
              <a:t>hola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'how':'</a:t>
            </a:r>
            <a:r>
              <a:rPr lang="en-US" dirty="0" err="1" smtClean="0"/>
              <a:t>como</a:t>
            </a:r>
            <a:r>
              <a:rPr lang="en-US" dirty="0" smtClean="0"/>
              <a:t>',   </a:t>
            </a:r>
          </a:p>
          <a:p>
            <a:r>
              <a:rPr lang="en-US" dirty="0" smtClean="0"/>
              <a:t>    'is' : '</a:t>
            </a:r>
            <a:r>
              <a:rPr lang="en-US" dirty="0" err="1" smtClean="0"/>
              <a:t>es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'the' : 'el',      </a:t>
            </a:r>
          </a:p>
          <a:p>
            <a:r>
              <a:rPr lang="en-US" dirty="0" smtClean="0"/>
              <a:t>    'yellow': '</a:t>
            </a:r>
            <a:r>
              <a:rPr lang="en-US" dirty="0" err="1" smtClean="0"/>
              <a:t>amarillo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'you' : '</a:t>
            </a:r>
            <a:r>
              <a:rPr lang="en-US" dirty="0" err="1" smtClean="0"/>
              <a:t>tu</a:t>
            </a:r>
            <a:r>
              <a:rPr lang="en-US" dirty="0" smtClean="0"/>
              <a:t>'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x = ("the dog is yellow").split()</a:t>
            </a:r>
          </a:p>
          <a:p>
            <a:r>
              <a:rPr lang="en-US" dirty="0" smtClean="0"/>
              <a:t>r = ''</a:t>
            </a:r>
          </a:p>
          <a:p>
            <a:r>
              <a:rPr lang="en-US" dirty="0" smtClean="0"/>
              <a:t>for t in </a:t>
            </a:r>
            <a:r>
              <a:rPr lang="en-US" dirty="0" err="1" smtClean="0"/>
              <a:t>xrange</a:t>
            </a:r>
            <a:r>
              <a:rPr lang="en-US" dirty="0" smtClean="0"/>
              <a:t>(0, </a:t>
            </a:r>
            <a:r>
              <a:rPr lang="en-US" dirty="0" err="1" smtClean="0"/>
              <a:t>len</a:t>
            </a:r>
            <a:r>
              <a:rPr lang="en-US" dirty="0" smtClean="0"/>
              <a:t>(x)):</a:t>
            </a:r>
          </a:p>
          <a:p>
            <a:r>
              <a:rPr lang="en-US" dirty="0" smtClean="0"/>
              <a:t>  r += map[x[t]] + " "</a:t>
            </a:r>
          </a:p>
          <a:p>
            <a:endParaRPr lang="en-US" dirty="0" smtClean="0"/>
          </a:p>
          <a:p>
            <a:r>
              <a:rPr lang="en-US" dirty="0" smtClean="0"/>
              <a:t>l</a:t>
            </a:r>
          </a:p>
          <a:p>
            <a:endParaRPr lang="en-US" dirty="0" smtClean="0"/>
          </a:p>
          <a:p>
            <a:r>
              <a:rPr lang="en-US" dirty="0" smtClean="0"/>
              <a:t>print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moveTower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(origin,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n):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if(n==1):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movePiece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(origin,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other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getOther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(origin,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moveTower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(origin, other, n-1)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movePiece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(origin,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moveTower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(other,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n-1)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Yy0dpy" TargetMode="External"/><Relationship Id="rId2" Type="http://schemas.openxmlformats.org/officeDocument/2006/relationships/hyperlink" Target="http://bit.ly/YzY6pj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x = { </a:t>
            </a:r>
            <a:r>
              <a:rPr lang="en-US" dirty="0" err="1" smtClean="0"/>
              <a:t>key:value</a:t>
            </a:r>
            <a:r>
              <a:rPr lang="en-US" dirty="0" smtClean="0"/>
              <a:t>, ..., </a:t>
            </a:r>
            <a:r>
              <a:rPr lang="en-US" dirty="0" err="1" smtClean="0"/>
              <a:t>key:value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x[key]</a:t>
            </a:r>
          </a:p>
          <a:p>
            <a:pPr lvl="1"/>
            <a:endParaRPr lang="en-US" dirty="0"/>
          </a:p>
          <a:p>
            <a:r>
              <a:rPr lang="en-US" dirty="0" smtClean="0"/>
              <a:t>Find the dictionary example here</a:t>
            </a:r>
          </a:p>
          <a:p>
            <a:pPr lvl="1"/>
            <a:r>
              <a:rPr lang="en-US"/>
              <a:t>http://bit.ly/ZGuHwA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08983" y="3810000"/>
            <a:ext cx="1717613" cy="1661160"/>
            <a:chOff x="508983" y="3810000"/>
            <a:chExt cx="1717613" cy="1661160"/>
          </a:xfrm>
        </p:grpSpPr>
        <p:sp>
          <p:nvSpPr>
            <p:cNvPr id="12" name="Rounded Rectangle 11"/>
            <p:cNvSpPr/>
            <p:nvPr/>
          </p:nvSpPr>
          <p:spPr>
            <a:xfrm>
              <a:off x="1219200" y="3810000"/>
              <a:ext cx="259080" cy="1371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 rot="3370073">
              <a:off x="1386839" y="438389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18229927" flipH="1">
              <a:off x="480779" y="441437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36320" y="4099560"/>
              <a:ext cx="66294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 rot="19546271">
              <a:off x="1342676" y="4835869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2053729" flipH="1">
              <a:off x="508983" y="4883193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1"/>
            <a:ext cx="8991600" cy="628400"/>
          </a:xfrm>
        </p:spPr>
        <p:txBody>
          <a:bodyPr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38200" y="2971800"/>
            <a:ext cx="990600" cy="914400"/>
            <a:chOff x="838200" y="2971800"/>
            <a:chExt cx="990600" cy="914400"/>
          </a:xfrm>
        </p:grpSpPr>
        <p:sp>
          <p:nvSpPr>
            <p:cNvPr id="4" name="Oval 3"/>
            <p:cNvSpPr/>
            <p:nvPr/>
          </p:nvSpPr>
          <p:spPr>
            <a:xfrm>
              <a:off x="8382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335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19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474733">
              <a:off x="1219200" y="3764281"/>
              <a:ext cx="3810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2971800"/>
            <a:ext cx="1143000" cy="914400"/>
            <a:chOff x="2438400" y="2971800"/>
            <a:chExt cx="1143000" cy="914400"/>
          </a:xfrm>
        </p:grpSpPr>
        <p:sp>
          <p:nvSpPr>
            <p:cNvPr id="8" name="Oval 7"/>
            <p:cNvSpPr/>
            <p:nvPr/>
          </p:nvSpPr>
          <p:spPr>
            <a:xfrm>
              <a:off x="24384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47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124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3733800"/>
              <a:ext cx="1828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228600" y="152400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5 from 0 to 2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2133600" y="91440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Move 4 from 0 to 1</a:t>
            </a:r>
            <a:endParaRPr lang="en-US" sz="1600" dirty="0"/>
          </a:p>
        </p:txBody>
      </p:sp>
      <p:sp>
        <p:nvSpPr>
          <p:cNvPr id="26" name="Oval Callout 25"/>
          <p:cNvSpPr/>
          <p:nvPr/>
        </p:nvSpPr>
        <p:spPr>
          <a:xfrm>
            <a:off x="2133600" y="152400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 Move 1 from 0 to 2</a:t>
            </a:r>
            <a:endParaRPr lang="en-US" sz="1600" dirty="0"/>
          </a:p>
        </p:txBody>
      </p:sp>
      <p:sp>
        <p:nvSpPr>
          <p:cNvPr id="27" name="Oval Callout 26"/>
          <p:cNvSpPr/>
          <p:nvPr/>
        </p:nvSpPr>
        <p:spPr>
          <a:xfrm>
            <a:off x="2133600" y="222504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Move 4 from 1 to 2</a:t>
            </a:r>
            <a:endParaRPr lang="en-US" sz="16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2537354" y="3825240"/>
            <a:ext cx="1717613" cy="1661160"/>
            <a:chOff x="508983" y="3810000"/>
            <a:chExt cx="1717613" cy="1661160"/>
          </a:xfrm>
        </p:grpSpPr>
        <p:sp>
          <p:nvSpPr>
            <p:cNvPr id="68" name="Rounded Rectangle 67"/>
            <p:cNvSpPr/>
            <p:nvPr/>
          </p:nvSpPr>
          <p:spPr>
            <a:xfrm>
              <a:off x="1219200" y="3810000"/>
              <a:ext cx="259080" cy="1371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3370073">
              <a:off x="1386839" y="438389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 rot="18229927" flipH="1">
              <a:off x="480779" y="441437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036320" y="4099560"/>
              <a:ext cx="66294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 rot="19546271">
              <a:off x="1342676" y="4835869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 rot="2053729" flipH="1">
              <a:off x="508983" y="4883193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866571" y="2987040"/>
            <a:ext cx="990600" cy="914400"/>
            <a:chOff x="838200" y="2971800"/>
            <a:chExt cx="990600" cy="914400"/>
          </a:xfrm>
        </p:grpSpPr>
        <p:sp>
          <p:nvSpPr>
            <p:cNvPr id="75" name="Oval 74"/>
            <p:cNvSpPr/>
            <p:nvPr/>
          </p:nvSpPr>
          <p:spPr>
            <a:xfrm>
              <a:off x="8382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3335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219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5240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474733">
              <a:off x="1219200" y="3764281"/>
              <a:ext cx="3810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862942" y="2987040"/>
            <a:ext cx="1143000" cy="914400"/>
            <a:chOff x="2438400" y="2971800"/>
            <a:chExt cx="1143000" cy="914400"/>
          </a:xfrm>
        </p:grpSpPr>
        <p:sp>
          <p:nvSpPr>
            <p:cNvPr id="81" name="Oval 80"/>
            <p:cNvSpPr/>
            <p:nvPr/>
          </p:nvSpPr>
          <p:spPr>
            <a:xfrm>
              <a:off x="24384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3147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124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24200" y="3733800"/>
              <a:ext cx="1828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Callout 84"/>
          <p:cNvSpPr/>
          <p:nvPr/>
        </p:nvSpPr>
        <p:spPr>
          <a:xfrm>
            <a:off x="4309806" y="92964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Move 3 from 0 to 2</a:t>
            </a:r>
            <a:endParaRPr lang="en-US" sz="1600" dirty="0"/>
          </a:p>
        </p:txBody>
      </p:sp>
      <p:sp>
        <p:nvSpPr>
          <p:cNvPr id="86" name="Oval Callout 85"/>
          <p:cNvSpPr/>
          <p:nvPr/>
        </p:nvSpPr>
        <p:spPr>
          <a:xfrm>
            <a:off x="4309806" y="152400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 Move 1 from 0 to 1</a:t>
            </a:r>
            <a:endParaRPr lang="en-US" sz="1600" dirty="0"/>
          </a:p>
        </p:txBody>
      </p:sp>
      <p:sp>
        <p:nvSpPr>
          <p:cNvPr id="87" name="Oval Callout 86"/>
          <p:cNvSpPr/>
          <p:nvPr/>
        </p:nvSpPr>
        <p:spPr>
          <a:xfrm>
            <a:off x="4309806" y="224028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Move 3 from 2 to 1</a:t>
            </a:r>
            <a:endParaRPr lang="en-US" sz="16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648200" y="3840480"/>
            <a:ext cx="1717613" cy="1661160"/>
            <a:chOff x="508983" y="3810000"/>
            <a:chExt cx="1717613" cy="1661160"/>
          </a:xfrm>
        </p:grpSpPr>
        <p:sp>
          <p:nvSpPr>
            <p:cNvPr id="89" name="Rounded Rectangle 88"/>
            <p:cNvSpPr/>
            <p:nvPr/>
          </p:nvSpPr>
          <p:spPr>
            <a:xfrm>
              <a:off x="1219200" y="3810000"/>
              <a:ext cx="259080" cy="1371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 rot="3370073">
              <a:off x="1386839" y="438389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18229927" flipH="1">
              <a:off x="480779" y="441437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36320" y="4099560"/>
              <a:ext cx="66294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 rot="19546271">
              <a:off x="1342676" y="4835869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2053729" flipH="1">
              <a:off x="508983" y="4883193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977417" y="3002280"/>
            <a:ext cx="990600" cy="914400"/>
            <a:chOff x="838200" y="2971800"/>
            <a:chExt cx="990600" cy="914400"/>
          </a:xfrm>
        </p:grpSpPr>
        <p:sp>
          <p:nvSpPr>
            <p:cNvPr id="96" name="Oval 95"/>
            <p:cNvSpPr/>
            <p:nvPr/>
          </p:nvSpPr>
          <p:spPr>
            <a:xfrm>
              <a:off x="8382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3335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219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5240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 rot="474733">
              <a:off x="1219200" y="3764281"/>
              <a:ext cx="3810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973788" y="3002280"/>
            <a:ext cx="1143000" cy="914400"/>
            <a:chOff x="2438400" y="2971800"/>
            <a:chExt cx="1143000" cy="914400"/>
          </a:xfrm>
        </p:grpSpPr>
        <p:sp>
          <p:nvSpPr>
            <p:cNvPr id="102" name="Oval 101"/>
            <p:cNvSpPr/>
            <p:nvPr/>
          </p:nvSpPr>
          <p:spPr>
            <a:xfrm>
              <a:off x="24384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3147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124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124200" y="3733800"/>
              <a:ext cx="1828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Callout 105"/>
          <p:cNvSpPr/>
          <p:nvPr/>
        </p:nvSpPr>
        <p:spPr>
          <a:xfrm>
            <a:off x="6748206" y="220980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Move 2 from 2 to 0</a:t>
            </a:r>
            <a:endParaRPr lang="en-US" sz="1600" dirty="0"/>
          </a:p>
        </p:txBody>
      </p:sp>
      <p:sp>
        <p:nvSpPr>
          <p:cNvPr id="107" name="Oval Callout 106"/>
          <p:cNvSpPr/>
          <p:nvPr/>
        </p:nvSpPr>
        <p:spPr>
          <a:xfrm>
            <a:off x="6748206" y="280416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 Move 1 from 2 to 1</a:t>
            </a:r>
            <a:endParaRPr lang="en-US" sz="1600" dirty="0"/>
          </a:p>
        </p:txBody>
      </p:sp>
      <p:sp>
        <p:nvSpPr>
          <p:cNvPr id="108" name="Oval Callout 107"/>
          <p:cNvSpPr/>
          <p:nvPr/>
        </p:nvSpPr>
        <p:spPr>
          <a:xfrm>
            <a:off x="6748206" y="3505200"/>
            <a:ext cx="1938594" cy="80772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Move 2 from 0 to 1</a:t>
            </a:r>
            <a:endParaRPr lang="en-US" sz="16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2796597" y="2920662"/>
            <a:ext cx="794236" cy="355937"/>
            <a:chOff x="3824788" y="5511595"/>
            <a:chExt cx="794236" cy="470106"/>
          </a:xfrm>
        </p:grpSpPr>
        <p:sp>
          <p:nvSpPr>
            <p:cNvPr id="118" name="Oval 117"/>
            <p:cNvSpPr/>
            <p:nvPr/>
          </p:nvSpPr>
          <p:spPr>
            <a:xfrm>
              <a:off x="4191000" y="5715000"/>
              <a:ext cx="428024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3824788" y="5511595"/>
              <a:ext cx="500457" cy="470106"/>
              <a:chOff x="3824788" y="5511595"/>
              <a:chExt cx="500457" cy="470106"/>
            </a:xfrm>
          </p:grpSpPr>
          <p:sp>
            <p:nvSpPr>
              <p:cNvPr id="120" name="Oval 119"/>
              <p:cNvSpPr/>
              <p:nvPr/>
            </p:nvSpPr>
            <p:spPr>
              <a:xfrm rot="19216551">
                <a:off x="3834663" y="5511595"/>
                <a:ext cx="490582" cy="33373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9206942">
                <a:off x="3824788" y="5867401"/>
                <a:ext cx="428024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10" name="Right Arrow 9"/>
          <p:cNvSpPr/>
          <p:nvPr/>
        </p:nvSpPr>
        <p:spPr>
          <a:xfrm>
            <a:off x="3982386" y="1219200"/>
            <a:ext cx="437214" cy="1905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6172200" y="2514600"/>
            <a:ext cx="437214" cy="1905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08983" y="3810000"/>
            <a:ext cx="1717613" cy="1661160"/>
            <a:chOff x="508983" y="3810000"/>
            <a:chExt cx="1717613" cy="1661160"/>
          </a:xfrm>
        </p:grpSpPr>
        <p:sp>
          <p:nvSpPr>
            <p:cNvPr id="12" name="Rounded Rectangle 11"/>
            <p:cNvSpPr/>
            <p:nvPr/>
          </p:nvSpPr>
          <p:spPr>
            <a:xfrm>
              <a:off x="1219200" y="3810000"/>
              <a:ext cx="259080" cy="1371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 rot="3370073">
              <a:off x="1386839" y="438389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18229927" flipH="1">
              <a:off x="480779" y="441437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36320" y="4099560"/>
              <a:ext cx="66294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 rot="19546271">
              <a:off x="1342676" y="4835869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2053729" flipH="1">
              <a:off x="508983" y="4883193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1"/>
            <a:ext cx="8991600" cy="628400"/>
          </a:xfrm>
        </p:spPr>
        <p:txBody>
          <a:bodyPr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38200" y="2971800"/>
            <a:ext cx="990600" cy="914400"/>
            <a:chOff x="838200" y="2971800"/>
            <a:chExt cx="990600" cy="914400"/>
          </a:xfrm>
        </p:grpSpPr>
        <p:sp>
          <p:nvSpPr>
            <p:cNvPr id="4" name="Oval 3"/>
            <p:cNvSpPr/>
            <p:nvPr/>
          </p:nvSpPr>
          <p:spPr>
            <a:xfrm>
              <a:off x="8382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335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19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474733">
              <a:off x="1219200" y="3764281"/>
              <a:ext cx="3810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2971800"/>
            <a:ext cx="1143000" cy="914400"/>
            <a:chOff x="2438400" y="2971800"/>
            <a:chExt cx="1143000" cy="914400"/>
          </a:xfrm>
        </p:grpSpPr>
        <p:sp>
          <p:nvSpPr>
            <p:cNvPr id="8" name="Oval 7"/>
            <p:cNvSpPr/>
            <p:nvPr/>
          </p:nvSpPr>
          <p:spPr>
            <a:xfrm>
              <a:off x="24384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47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124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3733800"/>
              <a:ext cx="1828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228600" y="152400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5 from 0 to 2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2133600" y="152400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4 from 0 to 1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2133600" y="166116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Move 1 from 0 to 2</a:t>
            </a:r>
            <a:endParaRPr lang="en-US" dirty="0"/>
          </a:p>
        </p:txBody>
      </p:sp>
      <p:sp>
        <p:nvSpPr>
          <p:cNvPr id="27" name="Oval Callout 26"/>
          <p:cNvSpPr/>
          <p:nvPr/>
        </p:nvSpPr>
        <p:spPr>
          <a:xfrm>
            <a:off x="2133600" y="181356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4 from 1 to 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537354" y="3825240"/>
            <a:ext cx="1717613" cy="1661160"/>
            <a:chOff x="508983" y="3810000"/>
            <a:chExt cx="1717613" cy="1661160"/>
          </a:xfrm>
        </p:grpSpPr>
        <p:sp>
          <p:nvSpPr>
            <p:cNvPr id="68" name="Rounded Rectangle 67"/>
            <p:cNvSpPr/>
            <p:nvPr/>
          </p:nvSpPr>
          <p:spPr>
            <a:xfrm>
              <a:off x="1219200" y="3810000"/>
              <a:ext cx="259080" cy="1371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3370073">
              <a:off x="1386839" y="438389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 rot="18229927" flipH="1">
              <a:off x="480779" y="441437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036320" y="4099560"/>
              <a:ext cx="66294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 rot="19546271">
              <a:off x="1342676" y="4835869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 rot="2053729" flipH="1">
              <a:off x="508983" y="4883193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866571" y="2987040"/>
            <a:ext cx="990600" cy="914400"/>
            <a:chOff x="838200" y="2971800"/>
            <a:chExt cx="990600" cy="914400"/>
          </a:xfrm>
        </p:grpSpPr>
        <p:sp>
          <p:nvSpPr>
            <p:cNvPr id="75" name="Oval 74"/>
            <p:cNvSpPr/>
            <p:nvPr/>
          </p:nvSpPr>
          <p:spPr>
            <a:xfrm>
              <a:off x="8382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3335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219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5240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474733">
              <a:off x="1219200" y="3764281"/>
              <a:ext cx="3810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862942" y="2987040"/>
            <a:ext cx="1143000" cy="914400"/>
            <a:chOff x="2438400" y="2971800"/>
            <a:chExt cx="1143000" cy="914400"/>
          </a:xfrm>
        </p:grpSpPr>
        <p:sp>
          <p:nvSpPr>
            <p:cNvPr id="81" name="Oval 80"/>
            <p:cNvSpPr/>
            <p:nvPr/>
          </p:nvSpPr>
          <p:spPr>
            <a:xfrm>
              <a:off x="24384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3147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124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24200" y="3733800"/>
              <a:ext cx="1828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Callout 84"/>
          <p:cNvSpPr/>
          <p:nvPr/>
        </p:nvSpPr>
        <p:spPr>
          <a:xfrm>
            <a:off x="4161971" y="153924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3 from 0 to 2</a:t>
            </a:r>
            <a:endParaRPr lang="en-US" dirty="0"/>
          </a:p>
        </p:txBody>
      </p:sp>
      <p:sp>
        <p:nvSpPr>
          <p:cNvPr id="86" name="Oval Callout 85"/>
          <p:cNvSpPr/>
          <p:nvPr/>
        </p:nvSpPr>
        <p:spPr>
          <a:xfrm>
            <a:off x="4161971" y="166116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Move 1 from 0 to 1</a:t>
            </a:r>
            <a:endParaRPr lang="en-US" dirty="0"/>
          </a:p>
        </p:txBody>
      </p:sp>
      <p:sp>
        <p:nvSpPr>
          <p:cNvPr id="87" name="Oval Callout 86"/>
          <p:cNvSpPr/>
          <p:nvPr/>
        </p:nvSpPr>
        <p:spPr>
          <a:xfrm>
            <a:off x="4161971" y="182880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3 from 2 to 1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648200" y="3840480"/>
            <a:ext cx="1717613" cy="1661160"/>
            <a:chOff x="508983" y="3810000"/>
            <a:chExt cx="1717613" cy="1661160"/>
          </a:xfrm>
        </p:grpSpPr>
        <p:sp>
          <p:nvSpPr>
            <p:cNvPr id="89" name="Rounded Rectangle 88"/>
            <p:cNvSpPr/>
            <p:nvPr/>
          </p:nvSpPr>
          <p:spPr>
            <a:xfrm>
              <a:off x="1219200" y="3810000"/>
              <a:ext cx="259080" cy="1371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 rot="3370073">
              <a:off x="1386839" y="438389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18229927" flipH="1">
              <a:off x="480779" y="4414375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36320" y="4099560"/>
              <a:ext cx="66294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 rot="19546271">
              <a:off x="1342676" y="4835869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2053729" flipH="1">
              <a:off x="508983" y="4883193"/>
              <a:ext cx="88392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977417" y="3002280"/>
            <a:ext cx="990600" cy="914400"/>
            <a:chOff x="838200" y="2971800"/>
            <a:chExt cx="990600" cy="914400"/>
          </a:xfrm>
        </p:grpSpPr>
        <p:sp>
          <p:nvSpPr>
            <p:cNvPr id="96" name="Oval 95"/>
            <p:cNvSpPr/>
            <p:nvPr/>
          </p:nvSpPr>
          <p:spPr>
            <a:xfrm>
              <a:off x="8382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3335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219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5240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 rot="474733">
              <a:off x="1219200" y="3764281"/>
              <a:ext cx="38100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973788" y="3002280"/>
            <a:ext cx="1143000" cy="914400"/>
            <a:chOff x="2438400" y="2971800"/>
            <a:chExt cx="1143000" cy="914400"/>
          </a:xfrm>
        </p:grpSpPr>
        <p:sp>
          <p:nvSpPr>
            <p:cNvPr id="102" name="Oval 101"/>
            <p:cNvSpPr/>
            <p:nvPr/>
          </p:nvSpPr>
          <p:spPr>
            <a:xfrm>
              <a:off x="2438400" y="2971800"/>
              <a:ext cx="9906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314700" y="3429000"/>
              <a:ext cx="2667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124200" y="3200400"/>
              <a:ext cx="9144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124200" y="3733800"/>
              <a:ext cx="1828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Callout 105"/>
          <p:cNvSpPr/>
          <p:nvPr/>
        </p:nvSpPr>
        <p:spPr>
          <a:xfrm>
            <a:off x="6272817" y="155448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2 from 2 to 0</a:t>
            </a:r>
            <a:endParaRPr lang="en-US" dirty="0"/>
          </a:p>
        </p:txBody>
      </p:sp>
      <p:sp>
        <p:nvSpPr>
          <p:cNvPr id="107" name="Oval Callout 106"/>
          <p:cNvSpPr/>
          <p:nvPr/>
        </p:nvSpPr>
        <p:spPr>
          <a:xfrm>
            <a:off x="6272817" y="167640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Move 1 from 2 to 1</a:t>
            </a:r>
            <a:endParaRPr lang="en-US" dirty="0"/>
          </a:p>
        </p:txBody>
      </p:sp>
      <p:sp>
        <p:nvSpPr>
          <p:cNvPr id="108" name="Oval Callout 107"/>
          <p:cNvSpPr/>
          <p:nvPr/>
        </p:nvSpPr>
        <p:spPr>
          <a:xfrm>
            <a:off x="6272817" y="1828800"/>
            <a:ext cx="1938594" cy="1066800"/>
          </a:xfrm>
          <a:prstGeom prst="wedgeEllipseCallout">
            <a:avLst>
              <a:gd name="adj1" fmla="val -62628"/>
              <a:gd name="adj2" fmla="val 9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2 from 0 to 1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2796597" y="2806494"/>
            <a:ext cx="794236" cy="470106"/>
            <a:chOff x="3824788" y="5511595"/>
            <a:chExt cx="794236" cy="470106"/>
          </a:xfrm>
        </p:grpSpPr>
        <p:sp>
          <p:nvSpPr>
            <p:cNvPr id="118" name="Oval 117"/>
            <p:cNvSpPr/>
            <p:nvPr/>
          </p:nvSpPr>
          <p:spPr>
            <a:xfrm>
              <a:off x="4191000" y="5715000"/>
              <a:ext cx="428024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3824788" y="5511595"/>
              <a:ext cx="500457" cy="470106"/>
              <a:chOff x="3824788" y="5511595"/>
              <a:chExt cx="500457" cy="470106"/>
            </a:xfrm>
          </p:grpSpPr>
          <p:sp>
            <p:nvSpPr>
              <p:cNvPr id="120" name="Oval 119"/>
              <p:cNvSpPr/>
              <p:nvPr/>
            </p:nvSpPr>
            <p:spPr>
              <a:xfrm rot="19216551">
                <a:off x="3834663" y="5511595"/>
                <a:ext cx="490582" cy="33373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9206942">
                <a:off x="3824788" y="5867401"/>
                <a:ext cx="428024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5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it in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658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" pitchFamily="34" charset="0"/>
                <a:cs typeface="Courier New" pitchFamily="49" charset="0"/>
              </a:rPr>
              <a:t>def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movePiece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orig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):</a:t>
            </a: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      print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"move from " +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str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orig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 + " to " +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str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     x = </a:t>
            </a:r>
            <a:r>
              <a:rPr lang="en-US" sz="2400" dirty="0" err="1" smtClean="0">
                <a:latin typeface="Calibri" pitchFamily="34" charset="0"/>
                <a:cs typeface="Courier New" pitchFamily="49" charset="0"/>
              </a:rPr>
              <a:t>raw_input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()</a:t>
            </a:r>
            <a:endParaRPr lang="en-US" sz="24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114800"/>
            <a:ext cx="34524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" pitchFamily="34" charset="0"/>
                <a:cs typeface="Courier New" pitchFamily="49" charset="0"/>
              </a:rPr>
              <a:t>def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getOther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(origin,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):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    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t = [0, 1, 2]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alibri" pitchFamily="34" charset="0"/>
                <a:cs typeface="Courier New" pitchFamily="49" charset="0"/>
              </a:rPr>
              <a:t>t.remove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(origin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     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t.remove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     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return t[0]</a:t>
            </a:r>
          </a:p>
        </p:txBody>
      </p:sp>
    </p:spTree>
    <p:extLst>
      <p:ext uri="{BB962C8B-B14F-4D97-AF65-F5344CB8AC3E}">
        <p14:creationId xmlns:p14="http://schemas.microsoft.com/office/powerpoint/2010/main" val="551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it in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179320"/>
            <a:ext cx="44618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" pitchFamily="34" charset="0"/>
                <a:cs typeface="Courier New" pitchFamily="49" charset="0"/>
              </a:rPr>
              <a:t>def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moveTower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(origin,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, n):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   if(n==1):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movePiece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(origin,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   else: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       other =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getOther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(origin,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moveTower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(origin, other, n-1)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movePiece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(origin,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moveTower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(other,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dest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26697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t0 </a:t>
            </a:r>
            <a:r>
              <a:rPr lang="en-US" dirty="0">
                <a:latin typeface="Calibri" pitchFamily="34" charset="0"/>
              </a:rPr>
              <a:t>= [5, 4, 3, 2, 1]</a:t>
            </a:r>
          </a:p>
          <a:p>
            <a:r>
              <a:rPr lang="en-US" dirty="0" smtClean="0">
                <a:latin typeface="Calibri" pitchFamily="34" charset="0"/>
              </a:rPr>
              <a:t>t1 </a:t>
            </a:r>
            <a:r>
              <a:rPr lang="en-US" dirty="0">
                <a:latin typeface="Calibri" pitchFamily="34" charset="0"/>
              </a:rPr>
              <a:t>= []</a:t>
            </a:r>
          </a:p>
          <a:p>
            <a:r>
              <a:rPr lang="en-US" dirty="0" smtClean="0">
                <a:latin typeface="Calibri" pitchFamily="34" charset="0"/>
              </a:rPr>
              <a:t>t2 </a:t>
            </a:r>
            <a:r>
              <a:rPr lang="en-US" dirty="0">
                <a:latin typeface="Calibri" pitchFamily="34" charset="0"/>
              </a:rPr>
              <a:t>= []</a:t>
            </a:r>
          </a:p>
          <a:p>
            <a:r>
              <a:rPr lang="en-US" dirty="0">
                <a:latin typeface="Calibri" pitchFamily="34" charset="0"/>
              </a:rPr>
              <a:t>T = [</a:t>
            </a:r>
            <a:r>
              <a:rPr lang="en-US" dirty="0" smtClean="0">
                <a:latin typeface="Calibri" pitchFamily="34" charset="0"/>
              </a:rPr>
              <a:t>t0,t1,t1]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def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movePiece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dest</a:t>
            </a:r>
            <a:r>
              <a:rPr lang="en-US" dirty="0">
                <a:latin typeface="Calibri" pitchFamily="34" charset="0"/>
              </a:rPr>
              <a:t>):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tomove</a:t>
            </a:r>
            <a:r>
              <a:rPr lang="en-US" dirty="0">
                <a:latin typeface="Calibri" pitchFamily="34" charset="0"/>
              </a:rPr>
              <a:t> = T[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][</a:t>
            </a:r>
            <a:r>
              <a:rPr lang="en-US" dirty="0" err="1">
                <a:latin typeface="Calibri" pitchFamily="34" charset="0"/>
              </a:rPr>
              <a:t>len</a:t>
            </a:r>
            <a:r>
              <a:rPr lang="en-US" dirty="0">
                <a:latin typeface="Calibri" pitchFamily="34" charset="0"/>
              </a:rPr>
              <a:t>(T[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])-1]</a:t>
            </a:r>
          </a:p>
          <a:p>
            <a:r>
              <a:rPr lang="en-US" dirty="0">
                <a:latin typeface="Calibri" pitchFamily="34" charset="0"/>
              </a:rPr>
              <a:t>    T[</a:t>
            </a:r>
            <a:r>
              <a:rPr lang="en-US" dirty="0" err="1">
                <a:latin typeface="Calibri" pitchFamily="34" charset="0"/>
              </a:rPr>
              <a:t>dest</a:t>
            </a:r>
            <a:r>
              <a:rPr lang="en-US" dirty="0">
                <a:latin typeface="Calibri" pitchFamily="34" charset="0"/>
              </a:rPr>
              <a:t>].append(</a:t>
            </a:r>
            <a:r>
              <a:rPr lang="en-US" dirty="0" err="1">
                <a:latin typeface="Calibri" pitchFamily="34" charset="0"/>
              </a:rPr>
              <a:t>tomove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r>
              <a:rPr lang="en-US" dirty="0">
                <a:latin typeface="Calibri" pitchFamily="34" charset="0"/>
              </a:rPr>
              <a:t>    T[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].remove(</a:t>
            </a:r>
            <a:r>
              <a:rPr lang="en-US" dirty="0" err="1">
                <a:latin typeface="Calibri" pitchFamily="34" charset="0"/>
              </a:rPr>
              <a:t>tomove</a:t>
            </a:r>
            <a:r>
              <a:rPr lang="en-US" dirty="0">
                <a:latin typeface="Calibri" pitchFamily="34" charset="0"/>
              </a:rPr>
              <a:t>)    </a:t>
            </a:r>
          </a:p>
          <a:p>
            <a:r>
              <a:rPr lang="en-US" dirty="0">
                <a:latin typeface="Calibri" pitchFamily="34" charset="0"/>
              </a:rPr>
              <a:t>    print "move from " 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) + " to " 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dest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r>
              <a:rPr lang="en-US" dirty="0">
                <a:latin typeface="Calibri" pitchFamily="34" charset="0"/>
              </a:rPr>
              <a:t>    x = </a:t>
            </a:r>
            <a:r>
              <a:rPr lang="en-US" dirty="0" err="1">
                <a:latin typeface="Calibri" pitchFamily="34" charset="0"/>
              </a:rPr>
              <a:t>raw_input</a:t>
            </a:r>
            <a:r>
              <a:rPr lang="en-US" dirty="0">
                <a:latin typeface="Calibri" pitchFamily="34" charset="0"/>
              </a:rPr>
              <a:t>()</a:t>
            </a:r>
          </a:p>
          <a:p>
            <a:r>
              <a:rPr lang="en-US" dirty="0">
                <a:latin typeface="Calibri" pitchFamily="34" charset="0"/>
              </a:rPr>
              <a:t>    print T[0]</a:t>
            </a:r>
          </a:p>
          <a:p>
            <a:r>
              <a:rPr lang="en-US" dirty="0">
                <a:latin typeface="Calibri" pitchFamily="34" charset="0"/>
              </a:rPr>
              <a:t>    print T[1]</a:t>
            </a:r>
          </a:p>
          <a:p>
            <a:r>
              <a:rPr lang="en-US" dirty="0">
                <a:latin typeface="Calibri" pitchFamily="34" charset="0"/>
              </a:rPr>
              <a:t>    print T[2]</a:t>
            </a:r>
          </a:p>
        </p:txBody>
      </p:sp>
    </p:spTree>
    <p:extLst>
      <p:ext uri="{BB962C8B-B14F-4D97-AF65-F5344CB8AC3E}">
        <p14:creationId xmlns:p14="http://schemas.microsoft.com/office/powerpoint/2010/main" val="7061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t0 </a:t>
            </a:r>
            <a:r>
              <a:rPr lang="en-US" dirty="0">
                <a:latin typeface="Calibri" pitchFamily="34" charset="0"/>
              </a:rPr>
              <a:t>= </a:t>
            </a:r>
            <a:r>
              <a:rPr lang="en-US" dirty="0" smtClean="0">
                <a:latin typeface="Calibri" pitchFamily="34" charset="0"/>
              </a:rPr>
              <a:t>[]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t1 </a:t>
            </a:r>
            <a:r>
              <a:rPr lang="en-US" dirty="0">
                <a:latin typeface="Calibri" pitchFamily="34" charset="0"/>
              </a:rPr>
              <a:t>= []</a:t>
            </a:r>
          </a:p>
          <a:p>
            <a:r>
              <a:rPr lang="en-US" dirty="0" smtClean="0">
                <a:latin typeface="Calibri" pitchFamily="34" charset="0"/>
              </a:rPr>
              <a:t>t2 </a:t>
            </a:r>
            <a:r>
              <a:rPr lang="en-US" dirty="0">
                <a:latin typeface="Calibri" pitchFamily="34" charset="0"/>
              </a:rPr>
              <a:t>= []</a:t>
            </a:r>
          </a:p>
          <a:p>
            <a:r>
              <a:rPr lang="en-US" dirty="0">
                <a:latin typeface="Calibri" pitchFamily="34" charset="0"/>
              </a:rPr>
              <a:t>T = [</a:t>
            </a:r>
            <a:r>
              <a:rPr lang="en-US" dirty="0" smtClean="0">
                <a:latin typeface="Calibri" pitchFamily="34" charset="0"/>
              </a:rPr>
              <a:t>t0,t1,t1]</a:t>
            </a:r>
          </a:p>
          <a:p>
            <a:r>
              <a:rPr lang="en-US" dirty="0" smtClean="0">
                <a:latin typeface="Calibri" pitchFamily="34" charset="0"/>
              </a:rPr>
              <a:t>#Don’t hard code the number of pieces. Initialize with a loop instead</a:t>
            </a:r>
            <a:endParaRPr lang="en-US" dirty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def</a:t>
            </a:r>
            <a:r>
              <a:rPr lang="en-US" dirty="0" smtClean="0">
                <a:latin typeface="Calibri" pitchFamily="34" charset="0"/>
              </a:rPr>
              <a:t> initialize(n): </a:t>
            </a:r>
          </a:p>
          <a:p>
            <a:r>
              <a:rPr lang="en-US" dirty="0" smtClean="0">
                <a:latin typeface="Calibri" pitchFamily="34" charset="0"/>
              </a:rPr>
              <a:t>    for x in </a:t>
            </a:r>
            <a:r>
              <a:rPr lang="en-US" dirty="0" err="1" smtClean="0">
                <a:latin typeface="Calibri" pitchFamily="34" charset="0"/>
              </a:rPr>
              <a:t>xrange</a:t>
            </a:r>
            <a:r>
              <a:rPr lang="en-US" dirty="0" smtClean="0">
                <a:latin typeface="Calibri" pitchFamily="34" charset="0"/>
              </a:rPr>
              <a:t>(1, n+1):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t0.append(x)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def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movePiece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dest</a:t>
            </a:r>
            <a:r>
              <a:rPr lang="en-US" dirty="0">
                <a:latin typeface="Calibri" pitchFamily="34" charset="0"/>
              </a:rPr>
              <a:t>):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tomove</a:t>
            </a:r>
            <a:r>
              <a:rPr lang="en-US" dirty="0">
                <a:latin typeface="Calibri" pitchFamily="34" charset="0"/>
              </a:rPr>
              <a:t> = T[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][</a:t>
            </a:r>
            <a:r>
              <a:rPr lang="en-US" dirty="0" err="1">
                <a:latin typeface="Calibri" pitchFamily="34" charset="0"/>
              </a:rPr>
              <a:t>len</a:t>
            </a:r>
            <a:r>
              <a:rPr lang="en-US" dirty="0">
                <a:latin typeface="Calibri" pitchFamily="34" charset="0"/>
              </a:rPr>
              <a:t>(T[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])-1]</a:t>
            </a:r>
          </a:p>
          <a:p>
            <a:r>
              <a:rPr lang="en-US" dirty="0">
                <a:latin typeface="Calibri" pitchFamily="34" charset="0"/>
              </a:rPr>
              <a:t>    T[</a:t>
            </a:r>
            <a:r>
              <a:rPr lang="en-US" dirty="0" err="1">
                <a:latin typeface="Calibri" pitchFamily="34" charset="0"/>
              </a:rPr>
              <a:t>dest</a:t>
            </a:r>
            <a:r>
              <a:rPr lang="en-US" dirty="0">
                <a:latin typeface="Calibri" pitchFamily="34" charset="0"/>
              </a:rPr>
              <a:t>].append(</a:t>
            </a:r>
            <a:r>
              <a:rPr lang="en-US" dirty="0" err="1">
                <a:latin typeface="Calibri" pitchFamily="34" charset="0"/>
              </a:rPr>
              <a:t>tomove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r>
              <a:rPr lang="en-US" dirty="0">
                <a:latin typeface="Calibri" pitchFamily="34" charset="0"/>
              </a:rPr>
              <a:t>    T[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].remove(</a:t>
            </a:r>
            <a:r>
              <a:rPr lang="en-US" dirty="0" err="1">
                <a:latin typeface="Calibri" pitchFamily="34" charset="0"/>
              </a:rPr>
              <a:t>tomove</a:t>
            </a:r>
            <a:r>
              <a:rPr lang="en-US" dirty="0">
                <a:latin typeface="Calibri" pitchFamily="34" charset="0"/>
              </a:rPr>
              <a:t>)    </a:t>
            </a:r>
          </a:p>
          <a:p>
            <a:r>
              <a:rPr lang="en-US" dirty="0">
                <a:latin typeface="Calibri" pitchFamily="34" charset="0"/>
              </a:rPr>
              <a:t>    print "move from " 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orig</a:t>
            </a:r>
            <a:r>
              <a:rPr lang="en-US" dirty="0">
                <a:latin typeface="Calibri" pitchFamily="34" charset="0"/>
              </a:rPr>
              <a:t>) + " to " 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dest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r>
              <a:rPr lang="en-US" dirty="0">
                <a:latin typeface="Calibri" pitchFamily="34" charset="0"/>
              </a:rPr>
              <a:t>    x = </a:t>
            </a:r>
            <a:r>
              <a:rPr lang="en-US" dirty="0" err="1">
                <a:latin typeface="Calibri" pitchFamily="34" charset="0"/>
              </a:rPr>
              <a:t>raw_input</a:t>
            </a:r>
            <a:r>
              <a:rPr lang="en-US" dirty="0">
                <a:latin typeface="Calibri" pitchFamily="34" charset="0"/>
              </a:rPr>
              <a:t>()</a:t>
            </a:r>
          </a:p>
          <a:p>
            <a:r>
              <a:rPr lang="en-US" dirty="0">
                <a:latin typeface="Calibri" pitchFamily="34" charset="0"/>
              </a:rPr>
              <a:t>    print T[0]</a:t>
            </a:r>
          </a:p>
          <a:p>
            <a:r>
              <a:rPr lang="en-US" dirty="0">
                <a:latin typeface="Calibri" pitchFamily="34" charset="0"/>
              </a:rPr>
              <a:t>    print T[1]</a:t>
            </a:r>
          </a:p>
          <a:p>
            <a:r>
              <a:rPr lang="en-US" dirty="0">
                <a:latin typeface="Calibri" pitchFamily="34" charset="0"/>
              </a:rPr>
              <a:t>    print T[2]</a:t>
            </a:r>
          </a:p>
        </p:txBody>
      </p:sp>
    </p:spTree>
    <p:extLst>
      <p:ext uri="{BB962C8B-B14F-4D97-AF65-F5344CB8AC3E}">
        <p14:creationId xmlns:p14="http://schemas.microsoft.com/office/powerpoint/2010/main" val="30449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it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bit.ly/YzY6pj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this </a:t>
            </a:r>
            <a:r>
              <a:rPr lang="en-US" dirty="0"/>
              <a:t>simpler version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bit.ly/Yy0dpy</a:t>
            </a:r>
            <a:r>
              <a:rPr lang="en-US" dirty="0" smtClean="0"/>
              <a:t> on python tutor! </a:t>
            </a:r>
            <a:endParaRPr lang="en-US" dirty="0"/>
          </a:p>
          <a:p>
            <a:pPr lvl="1"/>
            <a:r>
              <a:rPr lang="en-US" dirty="0"/>
              <a:t>http://www.pythontutor.com/</a:t>
            </a:r>
            <a:endParaRPr lang="en-US" dirty="0" smtClean="0"/>
          </a:p>
          <a:p>
            <a:pPr lvl="1"/>
            <a:r>
              <a:rPr lang="en-US" dirty="0" smtClean="0"/>
              <a:t>It will really help you understand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computers</a:t>
            </a:r>
            <a:endParaRPr lang="en-US" dirty="0"/>
          </a:p>
        </p:txBody>
      </p:sp>
      <p:pic>
        <p:nvPicPr>
          <p:cNvPr id="1030" name="Picture 6" descr="http://1.bp.blogspot.com/_rrvcP_uGazA/TIDmYIGGT2I/AAAAAAAAAKU/HoVXsk_PEDs/s1600/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251039" cy="48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6314" y="6017737"/>
            <a:ext cx="6210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WPA funded Mathematical </a:t>
            </a:r>
            <a:r>
              <a:rPr lang="en-US" dirty="0"/>
              <a:t>Tables Project in New York City</a:t>
            </a:r>
            <a:endParaRPr lang="en-US" dirty="0" smtClean="0"/>
          </a:p>
          <a:p>
            <a:r>
              <a:rPr lang="en-US" dirty="0" smtClean="0"/>
              <a:t>David Alan Grier,  “When Computers were Human”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Lecture </a:t>
            </a:r>
            <a:r>
              <a:rPr lang="en-US" sz="4800" dirty="0" smtClean="0"/>
              <a:t>6: Recursion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4774665"/>
            <a:ext cx="420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Armando Solar-Lezama</a:t>
            </a:r>
          </a:p>
        </p:txBody>
      </p:sp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Move all discs from source to destination </a:t>
            </a:r>
          </a:p>
          <a:p>
            <a:pPr lvl="1"/>
            <a:r>
              <a:rPr lang="en-US" dirty="0" smtClean="0"/>
              <a:t>You can never place a large disk over a smaller disk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26072" y="3241610"/>
            <a:ext cx="6553200" cy="3429000"/>
            <a:chOff x="152400" y="1828800"/>
            <a:chExt cx="8839200" cy="3733800"/>
          </a:xfrm>
        </p:grpSpPr>
        <p:sp>
          <p:nvSpPr>
            <p:cNvPr id="11" name="Rectangle 10"/>
            <p:cNvSpPr/>
            <p:nvPr/>
          </p:nvSpPr>
          <p:spPr>
            <a:xfrm>
              <a:off x="16383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4737100"/>
              <a:ext cx="3200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4216400"/>
              <a:ext cx="2743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3695700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3175000"/>
              <a:ext cx="1828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26543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1336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675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5257800"/>
              <a:ext cx="86868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29524" y="6299818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29994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06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know if recursion is right for you?</a:t>
            </a:r>
          </a:p>
          <a:p>
            <a:pPr lvl="1"/>
            <a:r>
              <a:rPr lang="en-US" dirty="0" smtClean="0"/>
              <a:t>Solving the problem in one shot is hard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Solving a problem of size 1 is </a:t>
            </a:r>
            <a:r>
              <a:rPr lang="en-US" dirty="0" smtClean="0"/>
              <a:t>trivial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I give you a solution to a smaller problem, it’s easy to extend to a bigger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a problem of size 1 is trivial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you solve the puzzle for 1 disk?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39058" y="3241610"/>
            <a:ext cx="6440214" cy="3429000"/>
            <a:chOff x="304800" y="1828800"/>
            <a:chExt cx="8686800" cy="3733800"/>
          </a:xfrm>
        </p:grpSpPr>
        <p:sp>
          <p:nvSpPr>
            <p:cNvPr id="5" name="Rectangle 4"/>
            <p:cNvSpPr/>
            <p:nvPr/>
          </p:nvSpPr>
          <p:spPr>
            <a:xfrm>
              <a:off x="16383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472186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675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5257800"/>
              <a:ext cx="86868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29524" y="6299818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9994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06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from small to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 know how to move n-1 disks following the rules</a:t>
            </a:r>
          </a:p>
          <a:p>
            <a:pPr lvl="1"/>
            <a:r>
              <a:rPr lang="en-US" dirty="0" smtClean="0"/>
              <a:t>How can I use this knowledge to move n disks?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072" y="3241610"/>
            <a:ext cx="6553200" cy="3429000"/>
            <a:chOff x="152400" y="1828800"/>
            <a:chExt cx="8839200" cy="3733800"/>
          </a:xfrm>
        </p:grpSpPr>
        <p:sp>
          <p:nvSpPr>
            <p:cNvPr id="5" name="Rectangle 4"/>
            <p:cNvSpPr/>
            <p:nvPr/>
          </p:nvSpPr>
          <p:spPr>
            <a:xfrm>
              <a:off x="16383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4737100"/>
              <a:ext cx="3200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4216400"/>
              <a:ext cx="2743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3695700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3175000"/>
              <a:ext cx="1828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265430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1336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675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5257800"/>
              <a:ext cx="86868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29524" y="6299818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9994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381000" y="3509476"/>
            <a:ext cx="645072" cy="22626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0800000">
            <a:off x="381001" y="5793727"/>
            <a:ext cx="645072" cy="502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455460">
            <a:off x="-24059" y="434962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n-1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 rot="18455460">
            <a:off x="89862" y="5794626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9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from small to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Move n-1 to 2</a:t>
            </a:r>
          </a:p>
          <a:p>
            <a:pPr lvl="1"/>
            <a:r>
              <a:rPr lang="en-US" dirty="0" smtClean="0"/>
              <a:t>Move the nth disk to 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072" y="3241610"/>
            <a:ext cx="6553200" cy="3429000"/>
            <a:chOff x="152400" y="1828800"/>
            <a:chExt cx="8839200" cy="3733800"/>
          </a:xfrm>
        </p:grpSpPr>
        <p:sp>
          <p:nvSpPr>
            <p:cNvPr id="12" name="Rectangle 11"/>
            <p:cNvSpPr/>
            <p:nvPr/>
          </p:nvSpPr>
          <p:spPr>
            <a:xfrm>
              <a:off x="447675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83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4737100"/>
              <a:ext cx="3200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0449" y="4714240"/>
              <a:ext cx="2743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69050" y="4193540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97650" y="3672840"/>
              <a:ext cx="182879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26250" y="315214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54851" y="263144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5257800"/>
              <a:ext cx="86868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29524" y="6299818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9994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15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from small to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Move n-1 to 2</a:t>
            </a:r>
          </a:p>
          <a:p>
            <a:pPr lvl="1"/>
            <a:r>
              <a:rPr lang="en-US" dirty="0" smtClean="0"/>
              <a:t>Move the nth disk to 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39058" y="3241610"/>
            <a:ext cx="6478600" cy="3429000"/>
            <a:chOff x="304800" y="1828800"/>
            <a:chExt cx="8738577" cy="3733800"/>
          </a:xfrm>
        </p:grpSpPr>
        <p:sp>
          <p:nvSpPr>
            <p:cNvPr id="13" name="Rectangle 12"/>
            <p:cNvSpPr/>
            <p:nvPr/>
          </p:nvSpPr>
          <p:spPr>
            <a:xfrm>
              <a:off x="73152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675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83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42977" y="4714240"/>
              <a:ext cx="3200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0449" y="4714240"/>
              <a:ext cx="2743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69050" y="4193540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97650" y="3672840"/>
              <a:ext cx="182879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26250" y="3152140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54851" y="263144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5257800"/>
              <a:ext cx="86868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29524" y="6299818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9994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8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from small to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Move n-1 to 2</a:t>
            </a:r>
          </a:p>
          <a:p>
            <a:pPr lvl="1"/>
            <a:r>
              <a:rPr lang="en-US" dirty="0" smtClean="0"/>
              <a:t>Move the nth disk to 3</a:t>
            </a:r>
          </a:p>
          <a:p>
            <a:pPr lvl="1"/>
            <a:r>
              <a:rPr lang="en-US" dirty="0" smtClean="0"/>
              <a:t>Move n-1 from 2 to 3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39058" y="3241609"/>
            <a:ext cx="6478600" cy="3429000"/>
            <a:chOff x="304800" y="1828800"/>
            <a:chExt cx="8738577" cy="3733800"/>
          </a:xfrm>
        </p:grpSpPr>
        <p:sp>
          <p:nvSpPr>
            <p:cNvPr id="13" name="Rectangle 12"/>
            <p:cNvSpPr/>
            <p:nvPr/>
          </p:nvSpPr>
          <p:spPr>
            <a:xfrm>
              <a:off x="73152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830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42977" y="4714240"/>
              <a:ext cx="3200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77216" y="4224021"/>
              <a:ext cx="2743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817" y="3703322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34418" y="3182622"/>
              <a:ext cx="1828799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63018" y="2661922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91619" y="214122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6750" y="1828800"/>
              <a:ext cx="228600" cy="3657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5257800"/>
              <a:ext cx="86868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29524" y="6299818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9994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6299886"/>
            <a:ext cx="36580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8" name="Right Brace 17"/>
          <p:cNvSpPr/>
          <p:nvPr/>
        </p:nvSpPr>
        <p:spPr>
          <a:xfrm rot="10800000">
            <a:off x="381000" y="3509476"/>
            <a:ext cx="645072" cy="22626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0800000">
            <a:off x="381001" y="5793727"/>
            <a:ext cx="645072" cy="502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455460">
            <a:off x="-24059" y="434962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n-1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 rot="18455460">
            <a:off x="89862" y="5794626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32224</TotalTime>
  <Words>831</Words>
  <Application>Microsoft Office PowerPoint</Application>
  <PresentationFormat>On-screen Show (4:3)</PresentationFormat>
  <Paragraphs>183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Dictionary</vt:lpstr>
      <vt:lpstr>Lecture 6: Recursion</vt:lpstr>
      <vt:lpstr>Tower of Hanoi</vt:lpstr>
      <vt:lpstr>Recursion: key ideas</vt:lpstr>
      <vt:lpstr>Solving a problem of size 1 is trivial</vt:lpstr>
      <vt:lpstr>Extending from small to large</vt:lpstr>
      <vt:lpstr>Extending from small to large</vt:lpstr>
      <vt:lpstr>Extending from small to large</vt:lpstr>
      <vt:lpstr>Extending from small to large</vt:lpstr>
      <vt:lpstr>Human Recursion</vt:lpstr>
      <vt:lpstr>Human Recursion</vt:lpstr>
      <vt:lpstr>Expressing it in code</vt:lpstr>
      <vt:lpstr>Expressing it in code</vt:lpstr>
      <vt:lpstr>Visualizing the result</vt:lpstr>
      <vt:lpstr>Better</vt:lpstr>
      <vt:lpstr>The full code</vt:lpstr>
      <vt:lpstr>Human computers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212</cp:revision>
  <cp:lastPrinted>2013-02-26T16:35:19Z</cp:lastPrinted>
  <dcterms:created xsi:type="dcterms:W3CDTF">2011-07-14T19:49:03Z</dcterms:created>
  <dcterms:modified xsi:type="dcterms:W3CDTF">2013-02-26T16:39:03Z</dcterms:modified>
</cp:coreProperties>
</file>