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sldIdLst>
    <p:sldId id="319" r:id="rId2"/>
    <p:sldId id="504" r:id="rId3"/>
    <p:sldId id="505" r:id="rId4"/>
    <p:sldId id="506" r:id="rId5"/>
    <p:sldId id="516" r:id="rId6"/>
    <p:sldId id="517" r:id="rId7"/>
    <p:sldId id="508" r:id="rId8"/>
    <p:sldId id="509" r:id="rId9"/>
    <p:sldId id="510" r:id="rId10"/>
    <p:sldId id="513" r:id="rId11"/>
    <p:sldId id="512" r:id="rId12"/>
    <p:sldId id="518" r:id="rId13"/>
    <p:sldId id="514" r:id="rId14"/>
    <p:sldId id="515" r:id="rId15"/>
    <p:sldId id="51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91A9F8B-9A22-464D-ABC9-B0AF98BDA988}">
          <p14:sldIdLst>
            <p14:sldId id="319"/>
            <p14:sldId id="504"/>
            <p14:sldId id="505"/>
            <p14:sldId id="506"/>
            <p14:sldId id="516"/>
            <p14:sldId id="517"/>
            <p14:sldId id="508"/>
            <p14:sldId id="509"/>
            <p14:sldId id="510"/>
            <p14:sldId id="513"/>
            <p14:sldId id="512"/>
            <p14:sldId id="518"/>
            <p14:sldId id="514"/>
            <p14:sldId id="515"/>
            <p14:sldId id="51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7F0055"/>
    <a:srgbClr val="207E73"/>
    <a:srgbClr val="FFFFFF"/>
    <a:srgbClr val="FFFF99"/>
    <a:srgbClr val="63D7C9"/>
    <a:srgbClr val="FFFFDD"/>
    <a:srgbClr val="FFFFC9"/>
    <a:srgbClr val="CDFF9B"/>
    <a:srgbClr val="E1E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1" autoAdjust="0"/>
    <p:restoredTop sz="88264" autoAdjust="0"/>
  </p:normalViewPr>
  <p:slideViewPr>
    <p:cSldViewPr>
      <p:cViewPr>
        <p:scale>
          <a:sx n="78" d="100"/>
          <a:sy n="78" d="100"/>
        </p:scale>
        <p:origin x="-90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6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2-28T16:22:30.7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10561 5807 10,'0'0'13,"0"0"-2,0 0-3,0 0-1,-12-8-3,12 8 0,0 0 0,-8-9 1,8 9-1,-9-8 1,9 8-1,-10-7 0,10 7 1,-15-5-2,15 5 0,-15-2-1,7 1 0,-1 0-1,-2 0 1,2-1-1,-4 0 1,0 1 0,-4-1 0,1-1 0,-4 0-1,0 2 1,-1-2-1,1 3-1,-2-2 1,3 2 0,-2-1-1,3 1 1,0-2 0,5 1 0,-6-2-1,5 2 1,-4-1-1,3 2 1,-1 0-1,-1 0 0,0 1 0,-2 1 0,-1 1 1,1 0-1,0-1 1,-1 1-1,2-2 1,1 1 0,-1-1-1,3 2 1,1-3-1,2 1 0,-3 0 0,2-1 0,-3 0 0,1 0 1,-2-1-1,1 0 0,-2-1 0,-2 1 1,0 1-1,0 0 0,0 1 0,3 2 0,-2-1 0,1 0 0,3-1 0,0 3 0,1-2 0,2 2 0,1-3 0,-1 1 0,1 0 0,2 0 0,-2 0 0,3 0 1,-1 0-1,9-2 0,-15 9 0,15-9 0,-15 8 0,6-4 0,0 4 0,-2-1 1,-1 1-1,1 0 1,-1 0-1,-2 2 0,-1-1 1,3 0 0,-2-3-1,2 2 1,0-3-1,1-1 1,1 0-1,10-4 1,-12 5 0,12-5-1,0 0 1,-10 8-1,10-8 1,-3 11-2,3-11 2,-3 15-2,2-6 1,0 1 0,0 3-1,-2 1 1,1 0 0,-1 0 0,-1 1 0,0-2 0,0 2-1,2-3 1,-2-2 0,4-10 0,-5 17 0,5-17-1,-3 12 1,3-12 0,1 16 0,-1-16 0,2 23 0,-2-8 0,0 3 0,0 0 0,0-1 0,0 0-1,0 0 1,0-1 0,1-3 0,2-2 0,-3-11 0,6 20 0,-6-20 0,10 18 0,-10-18 0,16 19 0,-16-19 0,15 18 0,-6-7 0,-9-11 0,15 19 0,-6-7 0,0-2 0,0-1 0,0-1 0,1-1-1,-1 0 1,2 1 0,-1-2 0,-2 0 0,0-2 0,-8-4 0,17 9 0,-17-9 0,13 9 0,-13-9 1,15 8-1,-15-8 0,17 9 0,-4-5 0,1-1 0,2 0 0,4 1 0,2-1 0,2 1 0,2-1 0,4 3 0,0-3 0,1 3 1,-1-2-1,1 0 0,0 1 0,-3 0 0,-1-2 0,1 0 0,-3-1-1,2 0 1,-3-1 0,0 0 0,-1 0 0,-2-1 0,2 4 0,-5-3 0,0 2 0,3-1 0,-1 0 0,0-2 0,0-4 1,3 2-1,-2-2 0,1 0 0,-1-1 1,-1 2-1,1 0 0,-3 0 0,1 4 0,1 1 0,-1 1 0,0-1 0,2 4 0,1-4 0,1 3 0,2-3 0,-1 2 0,3-2 0,1-1 0,0 0 0,2-1 0,-1 0 0,3 2 0,0-1 0,1-1 0,-1-1 0,3 1 0,-2 0 0,2 0 0,-2-2 0,0 2 0,-2 0 0,-1 0 0,-4 0 0,-1-1 0,-2 2 0,-1-1 0,-5 0 0,1-1 0,-1 2 0,-1-1 0,0-1 0,-1 1 0,2-1 0,-2 0 1,1-1-1,4-3 0,-1 0 0,1 0 1,1 0-1,3 0 0,-1 4 0,2-1 0,4 2 0,1 1 0,3 3 0,-1 0 0,1 0 0,1 0 0,1-3 0,-1 4 0,-4-4-1,-1 5 1,-1-4 0,-4 3 0,3-2 0,-5 2 1,2 0-1,-1-3 0,1-1 0,2-1 0,-1-1 0,-1-3 0,3 0 1,-3-4-1,1-2 0,-1 4 1,0-4-1,2 2 0,-2 0 1,2 0-1,-1 1 0,2 1 0,0 2 0,-1 2 0,2-1 0,-2 2 0,2 0 0,0 2 0,1 0 0,0 2 0,1 0 0,0 0 0,2 2 0,2 0 0,1 0 0,0-1-1,1 2 1,0-2 0,4 0 0,-4-1-1,1 1 1,-2-1 0,1-3 0,-5 4 0,3-4 0,-1 0 0,-3 0 0,2-2 0,-1 2 0,0-4 0,-3 0 0,0 4 1,-1-1-1,1-1 0,-3-2 0,0 4 1,2 2-1,-2 0 0,2 1 1,1-5-2,-4 2 1,0 0 0,-1-1 0,1-4 0,-2 1 0,-2-1 1,0-1-1,-1 3 1,-2-5-1,0 3 1,0-1-1,-1-1 0,0 2 1,1-2-1,0-1 0,1-2-1,-1 2 1,0 1 0,0 1 0,-4-1 0,1 1 1,-5-1-1,-9 7 1,11-15-1,-11 15 0,5-18 1,-4 7-1,1-2 0,-1 0 0,1 1 0,1-3 0,0 1 0,1-1 1,0 0-1,0 1 0,-1 2 0,0-1 0,0 2 0,-2 0 0,-1 11 0,4-17 0,-4 17 0,4-16 0,-4 16 0,1-11 0,-1 11 0,3-11 0,-3 11 0,1-13 1,-1 13-1,-3-18 0,2 5 0,-2-1 0,-1-3 0,0 2 0,-1 2 1,1-2-1,-2-1 0,1 2 0,-1-3 1,-2 2-1,-3-2 0,-2-2 0,-2 1 1,-3-2-2,-2 2 1,0-1 0,-3 5 0,-1-3 0,2 1 1,0 2-2,1 1 1,-2 3 0,4 1 1,-4 1-1,1 0 0,-1 3 0,-1 3-1,1 1 1,0-1 0,-1 4 0,-2-1 0,-1 2 0,1 4 0,-2-1 0,1 1 0,-3 1-1,1-2 1,-3 2 0,2 0 0,-2-1-1,1-3 1,0 0 0,0-2 0,-2 2 0,-2-4 1,-2 0-1,2-2 0,-5 0 0,0 1 0,-1 0 0,0 0 0,3-1 0,-2 1 0,4-1 0,0-3 0,1 3 0,4-1 0,1 0 0,2-1 0,0 1 0,2 2 0,1-1 0,2 0 0,0-2 0,-1 2 0,-4-2 0,-1 4 0,0-2 1,-1 3-1,-2 0 0,-1 2 0,1-1 0,0-1 0,2 0 0,2-1 0,-3-1 0,4-3 0,-3-1 0,3-3 0,-1 1 0,0 0 0,0 1 0,0 1 0,-1-1 0,1 1 0,1 3 0,-2 0 0,1 2 0,0 0 0,1 2 0,2-1 0,0 0 0,2 1 0,1 0 0,1-2 0,3 0 0,0 0 1,1-3-1,-1 1 0,2-3 0,1 3 0,-3-3 0,0 2 0,-1 0 0,-2 0 0,-1 1 0,-2 1 0,0 0 0,-2 2 0,-1-1 0,-1 0 0,0 1 0,0 0 0,-1-1 0,-2 0 0,2 0 0,-1 0 0,-1 1 0,-1 0 1,2 2-1,0 0 0,0 1 0,2-1 0,0 2 0,4-2 0,-3 1 0,3-2 0,4 0 0,-1-1 0,1-1 0,5 2 0,-2-4 0,3 2 0,2-2 1,2 2-2,-1-1 2,1 0-2,-1 1 1,-1 0 0,1 1 0,-2 1 0,-2 3 0,-2-2 0,-1 3 0,1 1 0,-4-1 0,-1 1 0,1 2 0,0-1 0,1 0 0,1 0 0,3 0 0,-1-1 0,6 0 0,1-1-1,10-6-1,-10 3-5,18 3-17,-8-6-12,20-15 2,1 0-3</inkml:trace>
  <inkml:trace contextRef="#ctx0" brushRef="#br0" timeOffset="1280.0729">13941 6149 5,'23'-13'8,"2"-3"-1,5-2 0,2 0 0,10 2 0,2-6-1,9 6-2,-2 0-1,8 4-2,-2 3-1,0 5 0,1 9-1,-3 7 0,-3 10-1,-5 3 1,-2 9-1,-3-1 1,-3 3-1,-2-3 1,1-4 0,-3-7 1,5-8-1,-1-10 0,2-7-2,3-8-2,3-8-7,3 0-9</inkml:trace>
  <inkml:trace contextRef="#ctx0" brushRef="#br0" timeOffset="2873.1643">15526 5939 21,'0'0'16,"-11"-14"-3,11 14-4,0 0 0,0 0-2,0 0-1,-10-5 0,10 5-2,-11 4-2,0-1 0,0 4-1,0 3 0,-3 3-1,-1 1 1,0 3 0,1 2-1,0 2 1,3 0-1,1 1 0,4-3 0,3-2 0,1 0 0,4 0 1,-2-17-1,5 19 2,-5-19 0,14 9 0,-14-9 0,20 6 0,-6-6 0,1 1-1,1-1 0,3-2 0,0 3-1,-1-2 0,-1 2 0,-3-1 0,0 1 0,-4-2 0,-10 1-1,11 2-1,-11-2-5,0 0-8,0 0-17,9-4 0</inkml:trace>
  <inkml:trace contextRef="#ctx0" brushRef="#br0" timeOffset="3682.2106">15768 5928 8,'0'0'26,"0"0"-7,0 0-3,0 0-6,0 0-1,0 0-4,-11-9-2,11 9-1,-9 0 0,9 0-2,-16 5 1,6-1-1,1 2 0,1 0 0,-2 1-1,10-7 1,-13 11 0,13-11 0,0 0 0,-8 13-1,8-13 1,0 0 0,11 14 0,-11-14 0,13 13 0,-4-4 0,1-1 0,0 1 1,2-2-1,-1 3 0,-1 0 0,-10-10 0,17 16 0,-17-16 0,12 17 0,-12-17 1,3 16-1,-5-5 1,-3 0 0,-2 1-1,-2 0 1,-2 2 0,-2-6-1,-1 1 1,0-3 0,-1 0 0,4-10-2,1-1 0,10 5-3,-12-22-6,12 22-17,4-19-4,-3 8 0</inkml:trace>
  <inkml:trace contextRef="#ctx0" brushRef="#br0" timeOffset="4284.245">15937 5917 3,'0'0'19,"0"0"-5,8-1-3,-8 1-2,0 0-1,3 16-1,3-2-1,-5-3-1,5 8-1,-4 1-2,4 3 1,-3 0-2,2 5 0,-1-6 0,1 0 0,-2-4-1,0-3-1,1-3-1,-4-12-3,8 7-8,-8-7-12,6-19-5</inkml:trace>
  <inkml:trace contextRef="#ctx0" brushRef="#br0" timeOffset="4643.2656">16147 5878 0,'0'0'21,"0"0"-7,-6 10-5,6-10-1,-9 30-1,-2-10 1,2 12-2,-6 2-1,0 14-1,-3-1 0,2 10-1,-3 0-2,2 0 1,3-2-2,2-3 0,2-4-1,6-8 0,2-4-2,0-11-2,6-2-4,-3-13-12,-1-10-7</inkml:trace>
  <inkml:trace contextRef="#ctx0" brushRef="#br0" timeOffset="5117.2927">16299 5624 18,'0'0'15,"4"26"-2,-4-13-1,4 9-2,-4 1-2,5 8-2,-5 2 0,2 6-2,-2 0 0,0 6-2,-2 2 1,2 3-1,-2-5 1,2 0-2,1-4 0,2-3 0,-2-5-1,2-7 0,-1-7 0,1-6 0,-3-13-2,0 0-2,16 4-7,-14-17-14,2-3-6,2-2 0</inkml:trace>
  <inkml:trace contextRef="#ctx0" brushRef="#br0" timeOffset="5638.3225">16449 5539 10,'0'0'12,"2"-11"-3,-2 11 0,0 0 0,0 0 0,0 0-1,0 0-1,0 0-2,0 0 0,0 0 0,4 17-1,-4-17-2,1 26 1,-1-8-1,2 10 1,-2 9 0,2 11-1,-5 3 1,3 12 0,-3 3-1,5 2 0,-2 1 0,0 2-1,1-10 0,2-1 0,0-11 0,2-4-1,-4-7 0,2-6-1,0-6-3,-4-11-4,10-1-22,-9-14-3,5 10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2-28T16:25:01.3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12699 10286 25,'-2'-10'21,"-7"-8"-4,9 18-3,-15-23-3,15 23-2,-18-19-3,18 19 0,-23-12 0,14 11-2,-4-4-1,5 4-1,-4-1 0,2 1 0,-1-1 0,1 0-1,-1 0 1,1 1-1,-3-1 0,1-1 0,-3 1 0,3 0 0,-4-2 0,1 1-1,-1-2 1,0 2 0,0-3 0,1 1-1,-3-2 1,-1 2 0,0 0-1,-2-1 0,-1 2 0,-2 0 0,-3 1 1,0 2-2,1-2 2,-1 2-1,0 1 0,0-1 0,1 1 0,0 1 0,2 0 0,0 2 0,1-2 0,0 1 0,-1-1 0,2 0 0,-2-1 0,3 0 0,-2-1 1,-1 0-1,0 0 0,-2-1 0,-1-1 0,-1 1 0,0 0 0,-4 0 0,1 0 0,0 1 0,-2 0 0,0 1 0,-1 0 0,1 1 0,2 2 0,2 1 0,-3 1 0,5 1 0,-2 4 0,3-1 0,2 4-1,0-2 1,1 3 0,2-1 0,-1-1 0,0 1 0,1 0 0,0-2 0,2 0 1,-3-1-1,0 3 1,1-2-1,3 2 1,1-3 0,2 0 0,3-2-1,3-1 0,9-7 0,-10 8 0,10-8 0,0 0-1,0 0 1,0 0 0,0 0 0,0 0 0,0 0 0,0 0 0,-11 11 0,11-11 0,0 0 0,-8 12 0,8-12 0,-10 8 0,10-8 0,-13 11 0,13-11 0,-14 14 0,14-14 0,-18 15 1,9-6-1,-3 3 0,1-2 0,-1 1 0,0-1 0,1 1 0,1 0-1,3-1 1,-1 2 0,8-12 0,-9 16 0,9-16 0,-3 15 0,3-15 0,0 17 0,0-3-1,1-2 2,-1 1-1,1 4 0,-1 1-1,1 4 1,0 1 0,1 4 0,0-2 0,1 3 0,2-1 0,0-3 0,1 1 0,3-3 1,-1-2-1,1 0 0,0-3 0,1 2 0,1-3 0,1 3 0,3-1 0,-1-1 0,2-2 1,3 0-1,-2-1 1,1-1-1,3-2 1,-3-3-1,1 0 1,-2 0-1,0-1 0,-1 1 0,1 0 0,-1 2 1,0-1-1,0-1 0,0 1 0,3 1 0,-1 1 0,0-1 1,-1-1-1,1 3 0,0-4 1,1-1-1,-1 0 0,0-2 1,-2-1-1,2-2 0,1 2 0,-1-2 0,0 0 0,1 1 1,-3-2-1,3 0 0,-2 1 0,1-2 0,1 2 0,0-2 0,0-2 0,1 2 0,2-1 0,-2 0 0,-1 1 1,2 0-1,-3 0 0,1 1 0,-1 0 0,0 1 0,-1-1 0,2 1 0,-1-1 1,2 0-1,0 0 1,0 1-1,2 0 1,-1-2-1,3 1 1,-1-1-1,0 0 0,3 0 1,0 0-1,2 0 0,1 0 0,3 0 0,1 0 0,-1 1 0,2-1 1,0 1-1,1-2 0,0 0 0,-2 0 1,6-5-1,-3 0 0,-1-1 0,3-1 1,-1 0-1,1 0 0,2 1 0,-2 0 0,0 2 0,3 0 0,-2-1 0,3 2 0,-4 0 0,2 0 1,-4 1-1,-1 1 0,-1 1 0,-2 0 2,-3 1-2,-4 1 0,-1 0 0,-2 0 1,-1 1-1,-1 1 0,-5-1 0,1-1 0,-3 0 0,3-1 0,-3 0 1,-1-1-1,0 0 0,0 0 0,-1 0 0,-1-2 1,0 2-1,-1-1 0,1 2 0,0-1 0,1 0 0,-3 0 0,3 1 0,-1-2 0,2 1 0,3 1 0,-2 0 0,2 0 0,5 0 0,-1 1 1,0 1-1,3-1 0,-1-1 0,1 0 0,-1-1 0,0-2 0,0 0 0,-1-2 0,0-1 0,-1-1 0,1-1 1,-2 1-1,2-1 0,-3 1 0,1 2 0,-3-1 0,0 1 0,0 2 0,-4 1 0,-1-2 0,-1 3 0,-9 1 0,13-3 0,-13 3 1,0 0-1,12-5 0,-12 5 0,0 0 0,12-8 0,-12 8 0,12-8 0,-12 8 0,14-13 0,-14 13-2,16-17 2,-8 5-1,0 1 0,1-2 0,2-1 0,-3-2-1,2 0 1,0 2 1,-2 1 0,-1 2 0,1-1 0,-4 1 0,-1 0 1,0 1-1,-2 1 0,-3-2 2,1-1-2,0 0 1,-1 1-1,-1-2 0,1 1 0,-4-1 0,4 0 0,-1 0 0,-2 1 0,4-1 0,-2 0 0,3-2 0,-3 1 0,-1 1 0,0-1 0,3 0 0,-3-2 0,0 1 0,1-1 0,1 2 0,-2-4 0,2 2 0,-2 0 0,0 0 0,-1 1 0,1-1 0,0 1 0,-1 2 0,0 1 0,0 0 0,0 2 0,5 10 0,-11-21 0,11 21 0,-12-17 0,12 17 0,-14-15 0,5 5 1,0 1-1,-1 1 0,1 1 0,-2-1-2,0-1 2,0-2-3,-2 3 2,0 0 0,-2-3 0,-1 3 0,0-2 0,-3 2 1,0 0 0,-1 4 0,-1-2 0,1 2 0,-3 1 0,3 0 0,-3 0 0,1 1 0,1 0 0,-1-3 0,1 3 0,1-1 0,1 1 0,2 0 1,1-2-1,1 2 0,0 0 0,2-1 0,0 0 0,0 1 0,0-1 0,0 0 0,2 1 0,-2-1 0,0 2-1,0 0 1,1 1 0,-1 0 0,0 1 0,-2 1 0,2 2 0,0-2 0,0 2 0,-1-1 0,3-1 0,-1 1 0,1-2 1,-1 0-1,-1-1 0,2-1 0,1 0 1,-2 0-1,2-2 0,-3 0 0,2 1 0,-1-1 1,0 0-1,3-1 0,-4 1 0,3 1 0,0-2 0,0 2 0,2-1 0,8 3 0,-17-3 0,9 2 0,-2 0 0,-1 1 0,-3 0 0,-2 0-1,-1 2 1,-1 0 0,-4 1 0,2 0 0,-3 1 0,3-1 0,-3 0 1,4 1-1,0-1 0,-1 1 0,-1-1 0,2 2 0,1 0 0,-3 0 0,1 0 0,0 2 0,-2 0 0,0-3 1,-1 3-1,-1 1 0,0-1-1,0 6 0,-2-12-12,12 5-19,-2-15-8,9-18 0</inkml:trace>
  <inkml:trace contextRef="#ctx0" brushRef="#br0" timeOffset="2267.1295">14021 11098 15,'0'0'14,"11"6"0,-11-6-1,13-5-1,-13 5-2,17-7 0,-17 7-3,18-7-3,-9 5 0,5 2-2,-3 1-1,5 0 0,-3 0 1,6 2-1,-3-2 1,6 1 0,-2-1 0,4 3 0,-3-4 0,6 4 0,-4-2 0,7 2-1,1-2 0,5 0 0,3-2 0,6-2-1,3-1 1,5 1 0,3-2 0,3 2 1,0 0-1,-1 3 0,-1 0 0,-1 4 0,-3 0-1,0 2 1,1-1-1,2 3 0,-2-3 0,3 0 1,1-3-1,-2 1 0,2-3 1,0 3-1,-2 2 1,-1-1-1,0-1 0,0 2 0,1-1 1,1 1-1,-1-2 0,2 2 0,-2-4 1,0 2-1,-3-2 1,0 1-1,-6 1 1,0 1-1,1-1 1,-2 1-1,2-1 1,-1 2-1,2-2 0,-1-1 0,0-1 0,0 1 1,-1-2-1,0 1 0,-3-1 0,-4 2 0,1 0 0,-2 2 1,0 0-1,2 1 0,-1-1 0,-1 1 0,0-2 0,0 1 0,-2-1 1,-1-1-1,-2-2 0,-3 1 1,-3-1-1,-4 0 0,-1 1 1,1-1-1,-4 1 0,4 2 0,-5 0 0,1 3 0,1 2 0,1 1 0,0 1 0,1-1 0,0 0 1,3-2-1,2-4 0,0-1 0,0-1 0,2-3 0,0 0 1,-3 1-1,-1 1 0,-1 3 0,-2 6 0,1 1 0,-1 4 0,-3 5 1,0 3-2,-1 1 2,0 3-2,-1 3 2,0-2-1,-2 2 0,1-2 0,0-1-1,-1-2 1,4-1-1,-4-3 1,2-4-1,0-4 1,-1-3 0,-1-3 0,-1-1 0,3-4 0,-1-2 1,-1-3-1,4-2 0,-1 1 0,0 0 1,4 1-1,0-1 0,1 4-1,-4-3-1,3 10-3,-10-7-4,6 15-21,-13-2-7,-4 5-1</inkml:trace>
  <inkml:trace contextRef="#ctx0" brushRef="#br0" timeOffset="4072.2329">18820 11515 27,'5'-10'24,"-5"10"-6,0 0-6,0 0-3,0 0-4,0 0-1,0 0-1,0 0 0,-5 14-1,5-14 1,-1 19 0,0 2 0,-4 0 0,2 9 0,-7 6-1,1 9-1,-3 1 0,-4 7-1,-1 4 0,-1 1 0,0 1 0,-1-5-1,3-4 1,1-6 0,2-10 0,6-7-1,4-9-2,3-18-2,9 6-12,-9-6-17,17-24 0</inkml:trace>
  <inkml:trace contextRef="#ctx0" brushRef="#br0" timeOffset="4861.2777">18979 11951 12,'-9'4'14,"-4"3"-6,-1 0-3,0 1-3,-1 2 1,-1 0-1,2 2 1,2-1 0,-1 1 0,4-1-1,0 1 1,4 0-2,0-2 0,3 1 0,2 1 0,4-2 1,-4-10-1,14 11 2,-3-14-1,3-1 0,3-7 1,1-2-1,-2-6 1,0 3 1,-6-4-1,0 5 0,-5 3 0,-5 12 0,4-15 0,-4 15 0,0 0-1,-8 14 0,5-4-2,1 4 1,1 1-2,-1 3 1,1 0 0,1 0 0,1 0 0,-1 0 0,2-1-1,0-3-1,1 4-3,-3-18-8,4 12-20,4-3 1</inkml:trace>
  <inkml:trace contextRef="#ctx0" brushRef="#br0" timeOffset="5438.311">19225 11957 21,'0'0'16,"-14"0"-4,14 0-3,-11 2-2,11-2-2,-15 5-2,4 0-1,-1 0 0,-1 3-1,0 2 1,-1-1-1,2 1-1,2-1 1,10-9-1,-10 19 0,10-19 1,2 13 1,-2-13-1,19 6 0,-7-4 0,6 1 0,-3-3 0,4 2 0,-4 0-1,-1 2 1,-3 0-1,-11-4 1,13 16 0,-11-6 0,-5 2 0,2-2 0,1-10 1,-12 14-1,2-8 0,1-4 0,-3-3-1,-1-2-2,-1 1-3,-3-5-7,6 5-9,2 2-10</inkml:trace>
  <inkml:trace contextRef="#ctx0" brushRef="#br0" timeOffset="6105.3492">19446 11684 14,'0'0'15,"0"0"1,0 0-3,0 0-2,-9 1-3,9-1-4,0 0-2,0 0 1,0 0-2,0 0 1,0 0 0,0 0 0,0 0 0,0 0 0,0 0 0,0 0 0,0 0 1,0 0-1,0 0 0,0 0-1,0 0 1,0 0-1,0 0 0,-8 17 0,4-4 0,-2 6-1,-4 7 1,0 6 0,-2 7-1,-3 5 1,0 3 0,1 4-1,0-5 0,3-1 0,3-2-1,0-11 0,6 0-3,-1-14-2,11 3-9,-8-21-16,0 0-2</inkml:trace>
  <inkml:trace contextRef="#ctx0" brushRef="#br0" timeOffset="6429.3677">19286 11904 17,'0'0'22,"0"0"-5,0 0-5,0 0-2,11-8-1,-11 8-4,18-4 0,-4-1-2,5 3 0,2-1-1,3 1-2,1 4-7,-5-1-18,-4 1-7,3 8 0</inkml:trace>
  <inkml:trace contextRef="#ctx0" brushRef="#br0" timeOffset="7783.4451">19725 11740 9,'1'13'11,"-1"-13"-1,0 0 1,0 0-2,10 16 0,-10-16 0,0 0-2,2 10 0,2 0 0,-4-10-2,4 18 0,-5-8-2,5 11 1,-4-1-1,3 6-1,-2 4 0,0 0-1,1 5-1,-1-1 1,-1 1-1,0-6 0,-2 1 1,1-6-1,0-4 0,-2-5 1,3-3 0,0-12-1,-4 12 0,4-12 1,0 0-1,0 0 1,0 0-1,0 0 0,0 0 0,0 0 0,0-10 0,0 10 0,5-25 0,1 7 0,-1-6 0,3-4 0,1-3 1,2-5-1,4-1 0,-1-2 0,1 1 0,0-2 0,3 2 1,-3 2-1,3 6 1,1 3-1,-5 7 0,-1 2 1,-2 8-3,-11 10-1,14-5-6,-14 5-9,0 0-18,-9 15 2</inkml:trace>
  <inkml:trace contextRef="#ctx0" brushRef="#br0" timeOffset="8439.4827">19998 12030 16,'0'0'14,"0"0"-1,0 0-3,-9-15-2,9 15-3,-9 0-1,9 0-1,-14 10-1,14-10-1,-13 15 0,4-2-1,1 1-1,1-1 1,4 4 0,1-5 0,3 1 0,1-3 1,1 2-1,8-5 1,2-4 0,1-2 1,-1-6 0,2 1 2,-1-5-1,1 0-1,-3-6 1,0-1-1,-4-1 1,-2 1-2,-4 2-1,-2-1 0,-5 3-1,-2-2-1,7 14-2,-23-15-4,14 15-7,-6 0-9,-2 0-7</inkml:trace>
  <inkml:trace contextRef="#ctx0" brushRef="#br0" timeOffset="9452.5406">20204 12018 6,'0'0'16,"0"0"-3,0 0-3,0 0 0,-6 16-1,6-16-2,-4 19-1,0-9-3,3 6 0,-1-2 0,2 1-2,0-2 0,3-2 0,-3-11-1,11 14 1,-11-14 1,17 7-1,-17-7 1,19-8 0,-10-1 0,3 2 0,-5-5 0,-7 12 0,16-22-1,-11 11 0,-2 0 0,0 0-1,-3 11 0,8-17 0,-8 17 0,5-14-1,-5 14 1,0 0 0,9-13 0,-9 13 0,0 0 0,0 0-1,0 0 1,0 0 0,0 0 0,0 0 0,3 10-1,-3-10 1,0 19 0,0-8 0,0 1-1,0 2 1,3-1 0,1-2 0,2 1 0,-6-12 0,14 17 0,-6-14 1,1 0-1,2-3 0,-2-7 1,2 0-1,-2-6 1,2-1 0,-2-5-1,-1 4 0,-1-5 0,-2-1 0,-1 4 0,-1 1 0,-1 2-1,-1 3 0,-1 11-2,0-18-2,0 18-6,0 0-10,-9 5-11,8 8 0</inkml:trace>
  <inkml:trace contextRef="#ctx0" brushRef="#br0" timeOffset="10259.5867">20548 12058 6,'8'10'17,"-8"-10"-3,9 2-2,-9-2-2,14 1 0,-14-1-3,18-4 0,-18 4-2,19-9-1,-19 9-1,15-10 0,-15 10-1,9-11 0,-9 11 0,3-14-1,-3 14 0,0-16 0,0 16-1,-2-19 1,2 19-1,-5-17 0,5 17 1,-8-14-1,8 14 0,-11-5 1,11 5-1,-15 10 0,5 0 0,1 6 0,-2 4 0,0 4 0,2 1 0,1-3 1,1 6-1,3-5 0,4-1 0,3-3 1,5-5-1,4-3 0,3-4 0,3-6-1,5-1-3,-4-9-5,7-1-21,-4 0-4,-7-6 1</inkml:trace>
  <inkml:trace contextRef="#ctx0" brushRef="#br0" timeOffset="10801.6178">20839 11649 22,'0'0'27,"0"0"-9,0 0-4,0 0-5,0 0-2,0 0-1,0 0-1,-7 10 0,7-10 0,-4 14-2,6-1 0,-6 3 0,2 7-1,-4 4 1,4 6-2,-4 6 1,2 8-1,-3 3 0,2 8 0,0-2 0,1 1 0,0-2-1,4-2 0,0-3 0,2-7 0,0-4 0,2-6-2,2-2-1,-5-11-10,6 1-23,-2-2-1,-1-6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3-02-28T15:50:41.5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18595 6717,'0'0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BD9FC-AAD7-4908-8F29-BD870708ADE7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69197-6AF6-42D3-BB98-518916B8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5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1D89F-7E71-4B67-8585-18F5E4BA1E6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69197-6AF6-42D3-BB98-518916B8F5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47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69197-6AF6-42D3-BB98-518916B8F5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47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bug 2: problem with midpoint.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69197-6AF6-42D3-BB98-518916B8F5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94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bug</a:t>
            </a:r>
            <a:r>
              <a:rPr lang="en-US" baseline="0" dirty="0" smtClean="0"/>
              <a:t> 1. No vowels in current syllable in </a:t>
            </a:r>
            <a:r>
              <a:rPr lang="en-US" baseline="0" dirty="0" err="1" smtClean="0"/>
              <a:t>Csyll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checkNoVowel</a:t>
            </a:r>
            <a:r>
              <a:rPr lang="en-US" dirty="0" smtClean="0"/>
              <a:t>(word):</a:t>
            </a:r>
          </a:p>
          <a:p>
            <a:r>
              <a:rPr lang="en-US" dirty="0" smtClean="0"/>
              <a:t>    for x in word:</a:t>
            </a:r>
          </a:p>
          <a:p>
            <a:r>
              <a:rPr lang="en-US" dirty="0" smtClean="0"/>
              <a:t>        if(</a:t>
            </a:r>
            <a:r>
              <a:rPr lang="en-US" dirty="0" err="1" smtClean="0"/>
              <a:t>isVow</a:t>
            </a:r>
            <a:r>
              <a:rPr lang="en-US" dirty="0" smtClean="0"/>
              <a:t>(x)):</a:t>
            </a:r>
          </a:p>
          <a:p>
            <a:r>
              <a:rPr lang="en-US" dirty="0" smtClean="0"/>
              <a:t>            return False</a:t>
            </a:r>
          </a:p>
          <a:p>
            <a:r>
              <a:rPr lang="en-US" dirty="0" smtClean="0"/>
              <a:t>    return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69197-6AF6-42D3-BB98-518916B8F5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36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69197-6AF6-42D3-BB98-518916B8F5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92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03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1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50" y="0"/>
            <a:ext cx="8686800" cy="1143000"/>
          </a:xfrm>
        </p:spPr>
        <p:txBody>
          <a:bodyPr/>
          <a:lstStyle>
            <a:lvl1pPr>
              <a:defRPr>
                <a:latin typeface="Berlin Sans FB Dem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600"/>
            <a:ext cx="8991600" cy="4754563"/>
          </a:xfrm>
        </p:spPr>
        <p:txBody>
          <a:bodyPr/>
          <a:lstStyle>
            <a:lvl1pPr>
              <a:buClr>
                <a:schemeClr val="bg1"/>
              </a:buClr>
              <a:defRPr>
                <a:latin typeface="+mn-lt"/>
                <a:ea typeface="Adobe Fan Heiti Std B" pitchFamily="34" charset="-128"/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  <a:latin typeface="+mn-lt"/>
                <a:ea typeface="Adobe Fan Heiti Std B" pitchFamily="34" charset="-128"/>
              </a:defRPr>
            </a:lvl2pPr>
            <a:lvl3pPr>
              <a:defRPr>
                <a:latin typeface="+mn-lt"/>
                <a:ea typeface="Adobe Fan Heiti Std B" pitchFamily="34" charset="-128"/>
              </a:defRPr>
            </a:lvl3pPr>
            <a:lvl4pPr>
              <a:defRPr>
                <a:latin typeface="+mn-lt"/>
                <a:ea typeface="Adobe Fan Heiti Std B" pitchFamily="34" charset="-128"/>
              </a:defRPr>
            </a:lvl4pPr>
            <a:lvl5pPr>
              <a:defRPr>
                <a:latin typeface="+mn-lt"/>
                <a:ea typeface="Adobe Fan Heiti Std B" pitchFamily="34" charset="-12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29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814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953001"/>
            <a:ext cx="7772400" cy="5334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50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36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1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9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1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5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71600"/>
            <a:ext cx="8991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0735A-223E-4E18-A1B2-818E6CFB4D91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904500"/>
            <a:ext cx="8991600" cy="18288"/>
          </a:xfrm>
          <a:prstGeom prst="rect">
            <a:avLst/>
          </a:prstGeom>
          <a:gradFill>
            <a:gsLst>
              <a:gs pos="7000">
                <a:schemeClr val="bg1"/>
              </a:gs>
              <a:gs pos="48000">
                <a:schemeClr val="accent4">
                  <a:lumMod val="18000"/>
                  <a:lumOff val="82000"/>
                </a:schemeClr>
              </a:gs>
              <a:gs pos="100000">
                <a:schemeClr val="accent4"/>
              </a:gs>
            </a:gsLst>
            <a:lin ang="108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8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4"/>
          </a:solidFill>
          <a:latin typeface="Berlin Sans FB Demi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tx1"/>
        </a:buClr>
        <a:buSzPct val="83000"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§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spcBef>
          <a:spcPct val="20000"/>
        </a:spcBef>
        <a:buSzPct val="110000"/>
        <a:buFont typeface="Garamond" pitchFamily="18" charset="0"/>
        <a:buChar char="-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XFfj0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customXml" Target="../ink/ink2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WtStWn" TargetMode="External"/><Relationship Id="rId2" Type="http://schemas.openxmlformats.org/officeDocument/2006/relationships/hyperlink" Target="http://bit.ly/WtSrO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Lecture </a:t>
            </a:r>
            <a:r>
              <a:rPr lang="en-US" sz="4800" dirty="0"/>
              <a:t>9</a:t>
            </a:r>
            <a:r>
              <a:rPr lang="en-US" sz="4800" dirty="0" smtClean="0"/>
              <a:t>: </a:t>
            </a:r>
            <a:r>
              <a:rPr lang="en-US" sz="4800" dirty="0" smtClean="0"/>
              <a:t>Testing </a:t>
            </a:r>
            <a:r>
              <a:rPr lang="en-US" sz="4800" smtClean="0"/>
              <a:t>and Debugging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736975"/>
            <a:ext cx="7772400" cy="685800"/>
          </a:xfrm>
        </p:spPr>
        <p:txBody>
          <a:bodyPr>
            <a:normAutofit/>
          </a:bodyPr>
          <a:lstStyle/>
          <a:p>
            <a:endParaRPr lang="en-US" cap="small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2" descr="mit_csai_top"/>
          <p:cNvPicPr>
            <a:picLocks noChangeAspect="1" noChangeArrowheads="1"/>
          </p:cNvPicPr>
          <p:nvPr/>
        </p:nvPicPr>
        <p:blipFill>
          <a:blip r:embed="rId3" cstate="print"/>
          <a:srcRect t="17308" r="49430" b="43750"/>
          <a:stretch>
            <a:fillRect/>
          </a:stretch>
        </p:blipFill>
        <p:spPr bwMode="auto">
          <a:xfrm>
            <a:off x="228600" y="5715000"/>
            <a:ext cx="514773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mit_csai_top"/>
          <p:cNvPicPr>
            <a:picLocks noChangeAspect="1" noChangeArrowheads="1"/>
          </p:cNvPicPr>
          <p:nvPr/>
        </p:nvPicPr>
        <p:blipFill>
          <a:blip r:embed="rId3" cstate="print"/>
          <a:srcRect l="71862"/>
          <a:stretch>
            <a:fillRect/>
          </a:stretch>
        </p:blipFill>
        <p:spPr bwMode="auto">
          <a:xfrm>
            <a:off x="7239000" y="5562600"/>
            <a:ext cx="161114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590800" y="4774665"/>
            <a:ext cx="420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Armando Solar-Lezama</a:t>
            </a:r>
          </a:p>
        </p:txBody>
      </p:sp>
    </p:spTree>
    <p:extLst>
      <p:ext uri="{BB962C8B-B14F-4D97-AF65-F5344CB8AC3E}">
        <p14:creationId xmlns:p14="http://schemas.microsoft.com/office/powerpoint/2010/main" val="377149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Debugging with the scientific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Make a hypothesis</a:t>
            </a:r>
          </a:p>
          <a:p>
            <a:r>
              <a:rPr lang="en-US" sz="2800" dirty="0" smtClean="0"/>
              <a:t>Design an experiment to try to invalidate hypothesis</a:t>
            </a:r>
          </a:p>
          <a:p>
            <a:pPr lvl="1"/>
            <a:r>
              <a:rPr lang="en-US" sz="2400" dirty="0" smtClean="0"/>
              <a:t>if you invalidate it, make a new hypothesis and repeat</a:t>
            </a:r>
          </a:p>
          <a:p>
            <a:pPr lvl="1"/>
            <a:r>
              <a:rPr lang="en-US" sz="2400" dirty="0" smtClean="0"/>
              <a:t>if you don’t invalidate it, try another experiment</a:t>
            </a:r>
          </a:p>
          <a:p>
            <a:r>
              <a:rPr lang="en-US" sz="2800" dirty="0" smtClean="0"/>
              <a:t>When you are confident you have found the bug fix it</a:t>
            </a:r>
          </a:p>
          <a:p>
            <a:pPr lvl="1"/>
            <a:r>
              <a:rPr lang="en-US" sz="2400" dirty="0" smtClean="0"/>
              <a:t>but not before that!</a:t>
            </a:r>
          </a:p>
          <a:p>
            <a:pPr lvl="1"/>
            <a:endParaRPr lang="en-US" sz="2400" dirty="0"/>
          </a:p>
          <a:p>
            <a:r>
              <a:rPr lang="en-US" dirty="0" smtClean="0"/>
              <a:t>This is just a fancy way to say </a:t>
            </a:r>
          </a:p>
          <a:p>
            <a:pPr marL="182880" lvl="1" indent="0" algn="ctr">
              <a:buNone/>
            </a:pPr>
            <a:r>
              <a:rPr lang="en-US" dirty="0" smtClean="0"/>
              <a:t>“be systematic and don’t go around making arbitrary changes to your code until you know what you are doing”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1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with asserts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assert check</a:t>
            </a:r>
          </a:p>
          <a:p>
            <a:r>
              <a:rPr lang="en-US" dirty="0" smtClean="0"/>
              <a:t>assert check, message</a:t>
            </a:r>
          </a:p>
          <a:p>
            <a:endParaRPr lang="en-US" dirty="0"/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6694200" y="2418120"/>
              <a:ext cx="36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84840" y="24087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445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syllableBuggy1.py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600"/>
            <a:ext cx="8991600" cy="54290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Find it at </a:t>
            </a:r>
            <a:r>
              <a:rPr lang="en-US" sz="2400" dirty="0">
                <a:hlinkClick r:id="rId3"/>
              </a:rPr>
              <a:t>http://bit.ly/XFfj0m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/>
              <a:t>Program </a:t>
            </a:r>
            <a:r>
              <a:rPr lang="en-US" sz="2400" dirty="0"/>
              <a:t>outputs syllable with two </a:t>
            </a:r>
            <a:r>
              <a:rPr lang="en-US" sz="2400" dirty="0" smtClean="0"/>
              <a:t>non-consecutive vowels</a:t>
            </a:r>
          </a:p>
          <a:p>
            <a:pPr lvl="1"/>
            <a:r>
              <a:rPr lang="en-US" sz="2000" dirty="0" err="1" smtClean="0"/>
              <a:t>buildSyllable</a:t>
            </a:r>
            <a:r>
              <a:rPr lang="en-US" sz="2000" dirty="0" smtClean="0"/>
              <a:t> could do this if called incorrectly</a:t>
            </a:r>
            <a:endParaRPr lang="en-US" sz="2000" dirty="0"/>
          </a:p>
          <a:p>
            <a:r>
              <a:rPr lang="en-US" sz="2400" dirty="0" smtClean="0"/>
              <a:t>Hypothesis: </a:t>
            </a:r>
          </a:p>
          <a:p>
            <a:pPr lvl="1"/>
            <a:r>
              <a:rPr lang="en-US" sz="2000" dirty="0" err="1" smtClean="0"/>
              <a:t>buildSyllable</a:t>
            </a:r>
            <a:r>
              <a:rPr lang="en-US" sz="2000" dirty="0" smtClean="0"/>
              <a:t> is getting called incorrectly</a:t>
            </a:r>
          </a:p>
          <a:p>
            <a:pPr lvl="1"/>
            <a:r>
              <a:rPr lang="en-US" sz="2000" dirty="0" smtClean="0"/>
              <a:t>caller is breaking assumption about ‘no vowel in </a:t>
            </a:r>
            <a:r>
              <a:rPr lang="en-US" sz="2000" dirty="0" err="1" smtClean="0"/>
              <a:t>csyll</a:t>
            </a:r>
            <a:r>
              <a:rPr lang="en-US" sz="2000" dirty="0" smtClean="0"/>
              <a:t>’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Experiment:</a:t>
            </a:r>
          </a:p>
          <a:p>
            <a:pPr lvl="1"/>
            <a:r>
              <a:rPr lang="en-US" sz="2000" dirty="0" smtClean="0"/>
              <a:t>Use assertion to test hypothesis </a:t>
            </a:r>
          </a:p>
          <a:p>
            <a:pPr lvl="2"/>
            <a:r>
              <a:rPr lang="en-US" sz="1600" dirty="0">
                <a:latin typeface="Calibri" pitchFamily="34" charset="0"/>
              </a:rPr>
              <a:t>assert </a:t>
            </a:r>
            <a:r>
              <a:rPr lang="en-US" sz="1600" dirty="0" err="1">
                <a:latin typeface="Calibri" pitchFamily="34" charset="0"/>
              </a:rPr>
              <a:t>checkNoVowel</a:t>
            </a:r>
            <a:r>
              <a:rPr lang="en-US" sz="1600" dirty="0">
                <a:latin typeface="Calibri" pitchFamily="34" charset="0"/>
              </a:rPr>
              <a:t>(</a:t>
            </a:r>
            <a:r>
              <a:rPr lang="en-US" sz="1600" dirty="0" err="1">
                <a:latin typeface="Calibri" pitchFamily="34" charset="0"/>
              </a:rPr>
              <a:t>csyll</a:t>
            </a:r>
            <a:r>
              <a:rPr lang="en-US" sz="1600" dirty="0">
                <a:latin typeface="Calibri" pitchFamily="34" charset="0"/>
              </a:rPr>
              <a:t>), "Bad </a:t>
            </a:r>
            <a:r>
              <a:rPr lang="en-US" sz="1600" dirty="0" err="1">
                <a:latin typeface="Calibri" pitchFamily="34" charset="0"/>
              </a:rPr>
              <a:t>csyll</a:t>
            </a:r>
            <a:r>
              <a:rPr lang="en-US" sz="1600" dirty="0">
                <a:latin typeface="Calibri" pitchFamily="34" charset="0"/>
              </a:rPr>
              <a:t> " + </a:t>
            </a:r>
            <a:r>
              <a:rPr lang="en-US" sz="1600" dirty="0" err="1">
                <a:latin typeface="Calibri" pitchFamily="34" charset="0"/>
              </a:rPr>
              <a:t>csyll</a:t>
            </a:r>
            <a:endParaRPr lang="en-US" sz="1600" dirty="0" smtClean="0">
              <a:latin typeface="Calibri" pitchFamily="34" charset="0"/>
            </a:endParaRPr>
          </a:p>
          <a:p>
            <a:pPr lvl="1"/>
            <a:r>
              <a:rPr lang="en-US" sz="2000" dirty="0" smtClean="0"/>
              <a:t>Experiment confirms hypothesis!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Have we found the bug?</a:t>
            </a:r>
          </a:p>
          <a:p>
            <a:pPr lvl="1"/>
            <a:r>
              <a:rPr lang="en-US" sz="2000" dirty="0" smtClean="0"/>
              <a:t>Not yet, but we know where to start searching.</a:t>
            </a:r>
          </a:p>
          <a:p>
            <a:pPr lvl="1"/>
            <a:r>
              <a:rPr lang="en-US" sz="2000" dirty="0" smtClean="0"/>
              <a:t>Result suggests that we need to look at calls to </a:t>
            </a:r>
            <a:r>
              <a:rPr lang="en-US" sz="2000" dirty="0" err="1" smtClean="0"/>
              <a:t>buildSyllable</a:t>
            </a:r>
            <a:endParaRPr lang="en-US" sz="2000" dirty="0" smtClean="0"/>
          </a:p>
          <a:p>
            <a:pPr lvl="1"/>
            <a:r>
              <a:rPr lang="en-US" sz="2000" dirty="0" smtClean="0"/>
              <a:t>Adding checks to each call points to call inside </a:t>
            </a:r>
            <a:r>
              <a:rPr lang="en-US" sz="2000" dirty="0" err="1" smtClean="0"/>
              <a:t>findNextVowel</a:t>
            </a:r>
            <a:r>
              <a:rPr lang="en-US" sz="2000" dirty="0" smtClean="0"/>
              <a:t> as the culprit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800600" y="3581400"/>
            <a:ext cx="28779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def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checkNoVowel</a:t>
            </a:r>
            <a:r>
              <a:rPr lang="en-US" sz="2000" dirty="0">
                <a:latin typeface="Calibri" pitchFamily="34" charset="0"/>
              </a:rPr>
              <a:t>(word):</a:t>
            </a:r>
          </a:p>
          <a:p>
            <a:r>
              <a:rPr lang="en-US" sz="2000" dirty="0">
                <a:latin typeface="Calibri" pitchFamily="34" charset="0"/>
              </a:rPr>
              <a:t>    for x in word:</a:t>
            </a:r>
          </a:p>
          <a:p>
            <a:r>
              <a:rPr lang="en-US" sz="2000" dirty="0">
                <a:latin typeface="Calibri" pitchFamily="34" charset="0"/>
              </a:rPr>
              <a:t>        if(</a:t>
            </a:r>
            <a:r>
              <a:rPr lang="en-US" sz="2000" dirty="0" err="1">
                <a:latin typeface="Calibri" pitchFamily="34" charset="0"/>
              </a:rPr>
              <a:t>isVow</a:t>
            </a:r>
            <a:r>
              <a:rPr lang="en-US" sz="2000" dirty="0">
                <a:latin typeface="Calibri" pitchFamily="34" charset="0"/>
              </a:rPr>
              <a:t>(x)):</a:t>
            </a:r>
          </a:p>
          <a:p>
            <a:r>
              <a:rPr lang="en-US" sz="2000" dirty="0">
                <a:latin typeface="Calibri" pitchFamily="34" charset="0"/>
              </a:rPr>
              <a:t>            return False</a:t>
            </a:r>
          </a:p>
          <a:p>
            <a:r>
              <a:rPr lang="en-US" sz="2000" dirty="0">
                <a:latin typeface="Calibri" pitchFamily="34" charset="0"/>
              </a:rPr>
              <a:t>    return True</a:t>
            </a:r>
          </a:p>
          <a:p>
            <a:endParaRPr lang="en-US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44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Often a good way to test hypothesis</a:t>
            </a:r>
          </a:p>
          <a:p>
            <a:endParaRPr lang="en-US" dirty="0"/>
          </a:p>
          <a:p>
            <a:r>
              <a:rPr lang="en-US" dirty="0" smtClean="0"/>
              <a:t>Some good things to print</a:t>
            </a:r>
          </a:p>
          <a:p>
            <a:pPr lvl="1"/>
            <a:r>
              <a:rPr lang="en-US" dirty="0" smtClean="0"/>
              <a:t>When you enter a function</a:t>
            </a:r>
          </a:p>
          <a:p>
            <a:pPr lvl="1"/>
            <a:r>
              <a:rPr lang="en-US" dirty="0" smtClean="0"/>
              <a:t>Parameters to that function</a:t>
            </a:r>
          </a:p>
          <a:p>
            <a:pPr lvl="1"/>
            <a:r>
              <a:rPr lang="en-US" dirty="0" smtClean="0"/>
              <a:t>Results produced by a function</a:t>
            </a:r>
          </a:p>
          <a:p>
            <a:pPr lvl="1"/>
            <a:endParaRPr lang="en-US" dirty="0"/>
          </a:p>
          <a:p>
            <a:r>
              <a:rPr lang="en-US" dirty="0" smtClean="0"/>
              <a:t>Beware</a:t>
            </a:r>
          </a:p>
          <a:p>
            <a:pPr lvl="1"/>
            <a:r>
              <a:rPr lang="en-US" dirty="0" smtClean="0"/>
              <a:t>Make sure you know what you are looking for</a:t>
            </a:r>
          </a:p>
          <a:p>
            <a:pPr lvl="2"/>
            <a:r>
              <a:rPr lang="en-US" dirty="0" smtClean="0"/>
              <a:t>Make sure you have a hypothesis in mind</a:t>
            </a:r>
          </a:p>
          <a:p>
            <a:pPr lvl="1"/>
            <a:r>
              <a:rPr lang="en-US" dirty="0" smtClean="0"/>
              <a:t>Otherwise you can stare mindlessly at print output without making any progress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6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box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Design tests based on what you see in the code</a:t>
            </a:r>
          </a:p>
          <a:p>
            <a:pPr lvl="1"/>
            <a:r>
              <a:rPr lang="en-US" dirty="0" smtClean="0"/>
              <a:t>Look for unvisited branches</a:t>
            </a:r>
          </a:p>
          <a:p>
            <a:pPr lvl="2"/>
            <a:r>
              <a:rPr lang="en-US" dirty="0" smtClean="0"/>
              <a:t>Is the programmer making special cases for things that shouldn’t be special cases?</a:t>
            </a:r>
          </a:p>
          <a:p>
            <a:pPr lvl="1"/>
            <a:r>
              <a:rPr lang="en-US" dirty="0" smtClean="0"/>
              <a:t>Is there an input that you could produce that would exercise a path?</a:t>
            </a:r>
          </a:p>
          <a:p>
            <a:r>
              <a:rPr lang="en-US" dirty="0" smtClean="0"/>
              <a:t>Look for suspicious code patterns</a:t>
            </a:r>
          </a:p>
          <a:p>
            <a:pPr lvl="1"/>
            <a:r>
              <a:rPr lang="en-US" dirty="0" smtClean="0"/>
              <a:t>If you see recursive calls, make sure to use test cases that could lead to infinite recursion</a:t>
            </a:r>
          </a:p>
          <a:p>
            <a:pPr lvl="1"/>
            <a:r>
              <a:rPr lang="en-US" dirty="0" smtClean="0"/>
              <a:t>If you see arithmetic used to compute a list index, make sure to have test cases that could trigger reads or writes outside the bounds</a:t>
            </a:r>
          </a:p>
          <a:p>
            <a:pPr lvl="1"/>
            <a:r>
              <a:rPr lang="en-US" dirty="0" smtClean="0"/>
              <a:t>Look for tests that would indicate off-by-one errors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6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computer bug</a:t>
            </a:r>
            <a:endParaRPr lang="en-US" dirty="0"/>
          </a:p>
        </p:txBody>
      </p:sp>
      <p:pic>
        <p:nvPicPr>
          <p:cNvPr id="2050" name="Picture 2" descr="http://www.history.navy.mil/photos/images/h96000/h96566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90600"/>
            <a:ext cx="5042829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5257800"/>
            <a:ext cx="82602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 DEPARTMENT OF THE NAVY -- NAVAL HISTORICAL </a:t>
            </a:r>
            <a:r>
              <a:rPr lang="en-US" sz="1200" dirty="0" smtClean="0"/>
              <a:t>CENTER: </a:t>
            </a:r>
          </a:p>
          <a:p>
            <a:r>
              <a:rPr lang="en-US" sz="1200" dirty="0"/>
              <a:t>“Moth found trapped between points at Relay # 70, Panel F, of the Mark II Aiken Relay Calculator while it was being tested at Harvard University, 9 September 1945. The operators affixed the moth to the computer log, with the entry: "First actual case of bug being found". They put out the word that they had "debugged" the machine, </a:t>
            </a:r>
            <a:r>
              <a:rPr lang="en-US" sz="1200" dirty="0" smtClean="0"/>
              <a:t>...</a:t>
            </a:r>
            <a:endParaRPr lang="en-US" sz="1200" dirty="0"/>
          </a:p>
          <a:p>
            <a:r>
              <a:rPr lang="en-US" sz="1200" dirty="0"/>
              <a:t>In 1988, the log, with the moth still taped by the entry, was in the Naval Surface Warfare Center Computer Museum at Dahlgren, Virginia.</a:t>
            </a:r>
          </a:p>
          <a:p>
            <a:endParaRPr lang="en-US" sz="1200" dirty="0"/>
          </a:p>
          <a:p>
            <a:r>
              <a:rPr lang="en-US" sz="1200" dirty="0"/>
              <a:t>Courtesy of the Naval Surface Warfare Center, Dahlgren, VA., 1988.</a:t>
            </a:r>
          </a:p>
        </p:txBody>
      </p:sp>
    </p:spTree>
    <p:extLst>
      <p:ext uri="{BB962C8B-B14F-4D97-AF65-F5344CB8AC3E}">
        <p14:creationId xmlns:p14="http://schemas.microsoft.com/office/powerpoint/2010/main" val="317172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and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know your code is correct?</a:t>
            </a:r>
          </a:p>
          <a:p>
            <a:pPr lvl="1"/>
            <a:r>
              <a:rPr lang="en-US" dirty="0" smtClean="0"/>
              <a:t>Black box testing</a:t>
            </a:r>
          </a:p>
          <a:p>
            <a:pPr lvl="1"/>
            <a:r>
              <a:rPr lang="en-US" dirty="0" smtClean="0"/>
              <a:t>White box testing or Glass box testing</a:t>
            </a:r>
          </a:p>
          <a:p>
            <a:pPr lvl="1"/>
            <a:endParaRPr lang="en-US" dirty="0"/>
          </a:p>
          <a:p>
            <a:r>
              <a:rPr lang="en-US" dirty="0" smtClean="0"/>
              <a:t>So it’s not correct; how do you fix it?</a:t>
            </a:r>
          </a:p>
          <a:p>
            <a:pPr lvl="1"/>
            <a:r>
              <a:rPr lang="en-US" dirty="0"/>
              <a:t>Debugging with </a:t>
            </a:r>
            <a:r>
              <a:rPr lang="en-US" dirty="0" smtClean="0"/>
              <a:t>asserts</a:t>
            </a:r>
          </a:p>
          <a:p>
            <a:pPr lvl="1"/>
            <a:r>
              <a:rPr lang="en-US" dirty="0" smtClean="0"/>
              <a:t>Debugging with the scientific method</a:t>
            </a:r>
          </a:p>
          <a:p>
            <a:pPr lvl="1"/>
            <a:r>
              <a:rPr lang="en-US" dirty="0" smtClean="0"/>
              <a:t>Print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6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Problem: Break a word into syllables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Simple algorithm</a:t>
            </a:r>
          </a:p>
          <a:p>
            <a:pPr lvl="1"/>
            <a:r>
              <a:rPr lang="en-US" dirty="0" smtClean="0"/>
              <a:t>not entirely accurate, but simple and effective</a:t>
            </a:r>
          </a:p>
          <a:p>
            <a:pPr lvl="1"/>
            <a:endParaRPr lang="en-US" dirty="0"/>
          </a:p>
          <a:p>
            <a:r>
              <a:rPr lang="en-US" dirty="0" smtClean="0"/>
              <a:t>Specification</a:t>
            </a:r>
          </a:p>
          <a:p>
            <a:pPr lvl="1"/>
            <a:r>
              <a:rPr lang="en-US" dirty="0" smtClean="0"/>
              <a:t>Introduce a break halfway between any two vowels that have one or more consonants between them</a:t>
            </a:r>
          </a:p>
          <a:p>
            <a:pPr lvl="2"/>
            <a:r>
              <a:rPr lang="en-US" dirty="0" smtClean="0"/>
              <a:t>VCCV  -&gt; VC-CV</a:t>
            </a:r>
          </a:p>
          <a:p>
            <a:pPr lvl="2"/>
            <a:r>
              <a:rPr lang="en-US" dirty="0" smtClean="0"/>
              <a:t>No break required if there is no consonant between vowels</a:t>
            </a:r>
          </a:p>
          <a:p>
            <a:pPr lvl="1"/>
            <a:r>
              <a:rPr lang="en-US" dirty="0" smtClean="0"/>
              <a:t>If there is an odd number of consonants, break before the middle consonant</a:t>
            </a:r>
          </a:p>
          <a:p>
            <a:pPr lvl="2"/>
            <a:r>
              <a:rPr lang="en-US" dirty="0" smtClean="0"/>
              <a:t>VCV -&gt; V-CV</a:t>
            </a:r>
          </a:p>
          <a:p>
            <a:pPr lvl="2"/>
            <a:r>
              <a:rPr lang="en-US" dirty="0" smtClean="0"/>
              <a:t>VCCCV -&gt; VC-CCV</a:t>
            </a:r>
          </a:p>
          <a:p>
            <a:pPr lvl="1"/>
            <a:r>
              <a:rPr lang="en-US" dirty="0" smtClean="0"/>
              <a:t>if the algorithm breaks ‘</a:t>
            </a:r>
            <a:r>
              <a:rPr lang="en-US" dirty="0" err="1" smtClean="0"/>
              <a:t>sh</a:t>
            </a:r>
            <a:r>
              <a:rPr lang="en-US" dirty="0" smtClean="0"/>
              <a:t>’ or ‘</a:t>
            </a:r>
            <a:r>
              <a:rPr lang="en-US" dirty="0" err="1" smtClean="0"/>
              <a:t>th</a:t>
            </a:r>
            <a:r>
              <a:rPr lang="en-US" dirty="0" smtClean="0"/>
              <a:t>’ keep the ‘h’ next to the ‘s’ or ‘t’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9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test cases without looking at the code</a:t>
            </a:r>
          </a:p>
          <a:p>
            <a:pPr lvl="1"/>
            <a:r>
              <a:rPr lang="en-US" dirty="0" smtClean="0"/>
              <a:t>focus on corner cases in the specification</a:t>
            </a:r>
          </a:p>
          <a:p>
            <a:pPr lvl="1"/>
            <a:endParaRPr lang="en-US" dirty="0"/>
          </a:p>
          <a:p>
            <a:r>
              <a:rPr lang="en-US" dirty="0" smtClean="0"/>
              <a:t>Some corner cases</a:t>
            </a:r>
          </a:p>
          <a:p>
            <a:pPr lvl="1"/>
            <a:r>
              <a:rPr lang="en-US" dirty="0" smtClean="0"/>
              <a:t>Cases the specification says should be handled differently</a:t>
            </a:r>
          </a:p>
          <a:p>
            <a:pPr lvl="2"/>
            <a:r>
              <a:rPr lang="en-US" dirty="0" smtClean="0"/>
              <a:t>Word with multiple vowels together</a:t>
            </a:r>
          </a:p>
          <a:p>
            <a:pPr lvl="2"/>
            <a:r>
              <a:rPr lang="en-US" dirty="0" smtClean="0"/>
              <a:t>Word with even and odd number of consonants</a:t>
            </a:r>
          </a:p>
          <a:p>
            <a:pPr lvl="2"/>
            <a:r>
              <a:rPr lang="en-US" dirty="0"/>
              <a:t>Word with </a:t>
            </a:r>
            <a:r>
              <a:rPr lang="en-US" dirty="0" smtClean="0"/>
              <a:t>‘</a:t>
            </a:r>
            <a:r>
              <a:rPr lang="en-US" dirty="0" err="1" smtClean="0"/>
              <a:t>sh</a:t>
            </a:r>
            <a:r>
              <a:rPr lang="en-US" dirty="0" smtClean="0"/>
              <a:t>’ or ‘</a:t>
            </a:r>
            <a:r>
              <a:rPr lang="en-US" dirty="0" err="1" smtClean="0"/>
              <a:t>th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Corner cases in terms of size of the input</a:t>
            </a:r>
          </a:p>
          <a:p>
            <a:pPr lvl="2"/>
            <a:r>
              <a:rPr lang="en-US" dirty="0" smtClean="0"/>
              <a:t>Single letter words</a:t>
            </a:r>
          </a:p>
          <a:p>
            <a:pPr lvl="2"/>
            <a:r>
              <a:rPr lang="en-US" dirty="0" smtClean="0"/>
              <a:t>Empty words</a:t>
            </a:r>
          </a:p>
          <a:p>
            <a:pPr lvl="2"/>
            <a:r>
              <a:rPr lang="en-US" dirty="0" smtClean="0"/>
              <a:t>Word without consonants</a:t>
            </a:r>
          </a:p>
          <a:p>
            <a:pPr lvl="2"/>
            <a:r>
              <a:rPr lang="en-US" dirty="0" smtClean="0"/>
              <a:t>Word with one vowel</a:t>
            </a:r>
          </a:p>
          <a:p>
            <a:pPr lvl="2"/>
            <a:r>
              <a:rPr lang="en-US" dirty="0" smtClean="0"/>
              <a:t>Word with no vowels</a:t>
            </a:r>
          </a:p>
        </p:txBody>
      </p:sp>
    </p:spTree>
    <p:extLst>
      <p:ext uri="{BB962C8B-B14F-4D97-AF65-F5344CB8AC3E}">
        <p14:creationId xmlns:p14="http://schemas.microsoft.com/office/powerpoint/2010/main" val="179401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testing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 first programming</a:t>
            </a:r>
          </a:p>
          <a:p>
            <a:pPr lvl="1"/>
            <a:r>
              <a:rPr lang="en-US" dirty="0" smtClean="0"/>
              <a:t>Create the test before writing the code</a:t>
            </a:r>
          </a:p>
          <a:p>
            <a:pPr lvl="1"/>
            <a:r>
              <a:rPr lang="en-US" dirty="0" smtClean="0"/>
              <a:t>Helps you think about corner cases in the specification</a:t>
            </a:r>
          </a:p>
          <a:p>
            <a:pPr lvl="1"/>
            <a:endParaRPr lang="en-US" dirty="0"/>
          </a:p>
          <a:p>
            <a:r>
              <a:rPr lang="en-US" dirty="0" smtClean="0"/>
              <a:t>Regression testing</a:t>
            </a:r>
          </a:p>
          <a:p>
            <a:pPr lvl="1"/>
            <a:r>
              <a:rPr lang="en-US" dirty="0" smtClean="0"/>
              <a:t>Have an automated test suite that you can run as you develop</a:t>
            </a:r>
          </a:p>
          <a:p>
            <a:pPr lvl="1"/>
            <a:r>
              <a:rPr lang="en-US" dirty="0" smtClean="0"/>
              <a:t>When you find a bug, add a test that exposes it to the test suite</a:t>
            </a:r>
          </a:p>
          <a:p>
            <a:pPr lvl="1"/>
            <a:r>
              <a:rPr lang="en-US" dirty="0" smtClean="0"/>
              <a:t>Helps you find if you are reintroducing errors you have fixed before.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1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test cases for syllable()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601"/>
            <a:ext cx="8991600" cy="1009400"/>
          </a:xfrm>
        </p:spPr>
        <p:txBody>
          <a:bodyPr/>
          <a:lstStyle/>
          <a:p>
            <a:r>
              <a:rPr lang="en-US" dirty="0" smtClean="0"/>
              <a:t>Code can be found here: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304800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latin typeface="Calibri" pitchFamily="34" charset="0"/>
              </a:rPr>
              <a:t>def</a:t>
            </a:r>
            <a:r>
              <a:rPr lang="en-US" sz="2400" dirty="0">
                <a:latin typeface="Calibri" pitchFamily="34" charset="0"/>
              </a:rPr>
              <a:t> tester(fun):</a:t>
            </a:r>
          </a:p>
          <a:p>
            <a:r>
              <a:rPr lang="en-US" sz="2400" dirty="0">
                <a:latin typeface="Calibri" pitchFamily="34" charset="0"/>
              </a:rPr>
              <a:t>    out = fun('cooperate')</a:t>
            </a:r>
          </a:p>
          <a:p>
            <a:r>
              <a:rPr lang="en-US" sz="2400" dirty="0">
                <a:latin typeface="Calibri" pitchFamily="34" charset="0"/>
              </a:rPr>
              <a:t>    print out</a:t>
            </a:r>
          </a:p>
          <a:p>
            <a:r>
              <a:rPr lang="en-US" sz="2400" dirty="0">
                <a:latin typeface="Calibri" pitchFamily="34" charset="0"/>
              </a:rPr>
              <a:t>    if(out != ['coo', '</a:t>
            </a:r>
            <a:r>
              <a:rPr lang="en-US" sz="2400" dirty="0" err="1">
                <a:latin typeface="Calibri" pitchFamily="34" charset="0"/>
              </a:rPr>
              <a:t>pe</a:t>
            </a:r>
            <a:r>
              <a:rPr lang="en-US" sz="2400" dirty="0">
                <a:latin typeface="Calibri" pitchFamily="34" charset="0"/>
              </a:rPr>
              <a:t>', '</a:t>
            </a:r>
            <a:r>
              <a:rPr lang="en-US" sz="2400" dirty="0" err="1">
                <a:latin typeface="Calibri" pitchFamily="34" charset="0"/>
              </a:rPr>
              <a:t>ra</a:t>
            </a:r>
            <a:r>
              <a:rPr lang="en-US" sz="2400" dirty="0">
                <a:latin typeface="Calibri" pitchFamily="34" charset="0"/>
              </a:rPr>
              <a:t>', '</a:t>
            </a:r>
            <a:r>
              <a:rPr lang="en-US" sz="2400" dirty="0" err="1">
                <a:latin typeface="Calibri" pitchFamily="34" charset="0"/>
              </a:rPr>
              <a:t>te</a:t>
            </a:r>
            <a:r>
              <a:rPr lang="en-US" sz="2400" dirty="0">
                <a:latin typeface="Calibri" pitchFamily="34" charset="0"/>
              </a:rPr>
              <a:t>']):</a:t>
            </a:r>
          </a:p>
          <a:p>
            <a:r>
              <a:rPr lang="en-US" sz="2400" dirty="0">
                <a:latin typeface="Calibri" pitchFamily="34" charset="0"/>
              </a:rPr>
              <a:t>        print "ERROR!!"</a:t>
            </a:r>
          </a:p>
          <a:p>
            <a:r>
              <a:rPr lang="en-US" sz="2400" dirty="0">
                <a:latin typeface="Calibri" pitchFamily="34" charset="0"/>
              </a:rPr>
              <a:t>        return </a:t>
            </a:r>
            <a:r>
              <a:rPr lang="en-US" sz="2400" dirty="0" smtClean="0">
                <a:latin typeface="Calibri" pitchFamily="34" charset="0"/>
              </a:rPr>
              <a:t>False</a:t>
            </a:r>
          </a:p>
          <a:p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  return True 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5410200" y="4899124"/>
            <a:ext cx="3429000" cy="914400"/>
          </a:xfrm>
          <a:prstGeom prst="wedgeEllipseCallout">
            <a:avLst>
              <a:gd name="adj1" fmla="val -78928"/>
              <a:gd name="adj2" fmla="val -28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Automatically check for error; return false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4572000" y="5813524"/>
            <a:ext cx="3429000" cy="914400"/>
          </a:xfrm>
          <a:prstGeom prst="wedgeEllipseCallout">
            <a:avLst>
              <a:gd name="adj1" fmla="val -71461"/>
              <a:gd name="adj2" fmla="val -76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no error return true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4267200" y="2057400"/>
            <a:ext cx="3429000" cy="914400"/>
          </a:xfrm>
          <a:prstGeom prst="wedgeEllipseCallout">
            <a:avLst>
              <a:gd name="adj1" fmla="val -61506"/>
              <a:gd name="adj2" fmla="val 66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function as a 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4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Syllable Breaking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Two phases</a:t>
            </a:r>
          </a:p>
          <a:p>
            <a:pPr lvl="1"/>
            <a:r>
              <a:rPr lang="en-US" sz="2000" dirty="0" err="1" smtClean="0"/>
              <a:t>buildSyllable</a:t>
            </a:r>
            <a:endParaRPr lang="en-US" sz="2000" dirty="0" smtClean="0"/>
          </a:p>
          <a:p>
            <a:pPr lvl="2"/>
            <a:r>
              <a:rPr lang="en-US" sz="1800" dirty="0" smtClean="0"/>
              <a:t>keep adding letters to the current syllable</a:t>
            </a:r>
          </a:p>
          <a:p>
            <a:pPr lvl="2"/>
            <a:r>
              <a:rPr lang="en-US" sz="1800" dirty="0" smtClean="0"/>
              <a:t>transition to next phase when you find a vowel</a:t>
            </a:r>
          </a:p>
          <a:p>
            <a:pPr lvl="3"/>
            <a:endParaRPr lang="en-US" sz="1600" dirty="0" smtClean="0"/>
          </a:p>
          <a:p>
            <a:pPr lvl="1"/>
            <a:r>
              <a:rPr lang="en-US" sz="2000" dirty="0" err="1" smtClean="0"/>
              <a:t>findNextVowel</a:t>
            </a:r>
            <a:endParaRPr lang="en-US" sz="2000" dirty="0" smtClean="0"/>
          </a:p>
          <a:p>
            <a:pPr lvl="2"/>
            <a:r>
              <a:rPr lang="en-US" sz="1800" dirty="0" smtClean="0"/>
              <a:t>find next vowel so you can find the midpoint between last and next vowel</a:t>
            </a:r>
          </a:p>
          <a:p>
            <a:pPr lvl="2"/>
            <a:r>
              <a:rPr lang="en-US" sz="1800" dirty="0" smtClean="0"/>
              <a:t>if next vowel is right next to the last vowel, just make that the last vowel</a:t>
            </a:r>
          </a:p>
          <a:p>
            <a:pPr lvl="2"/>
            <a:r>
              <a:rPr lang="en-US" sz="1800" dirty="0" smtClean="0"/>
              <a:t>if the midpoint breaks a ‘</a:t>
            </a:r>
            <a:r>
              <a:rPr lang="en-US" sz="1800" dirty="0" err="1" smtClean="0"/>
              <a:t>th</a:t>
            </a:r>
            <a:r>
              <a:rPr lang="en-US" sz="1800" dirty="0" smtClean="0"/>
              <a:t>’ or ‘</a:t>
            </a:r>
            <a:r>
              <a:rPr lang="en-US" sz="1800" dirty="0" err="1" smtClean="0"/>
              <a:t>sh</a:t>
            </a:r>
            <a:r>
              <a:rPr lang="en-US" sz="1800" dirty="0" smtClean="0"/>
              <a:t>’ increment it by one.</a:t>
            </a:r>
          </a:p>
          <a:p>
            <a:pPr lvl="2"/>
            <a:r>
              <a:rPr lang="en-US" sz="1800" dirty="0" smtClean="0"/>
              <a:t>once you find the next vowel, </a:t>
            </a:r>
          </a:p>
          <a:p>
            <a:pPr lvl="3"/>
            <a:r>
              <a:rPr lang="en-US" sz="1600" dirty="0" smtClean="0"/>
              <a:t>push letters between vowel and midpoint into the current syllable</a:t>
            </a:r>
          </a:p>
          <a:p>
            <a:pPr lvl="3"/>
            <a:r>
              <a:rPr lang="en-US" sz="1600" dirty="0" smtClean="0"/>
              <a:t>add it to the list</a:t>
            </a:r>
          </a:p>
          <a:p>
            <a:pPr lvl="3"/>
            <a:r>
              <a:rPr lang="en-US" sz="1600" dirty="0" smtClean="0"/>
              <a:t>start a new word with the remaining letters</a:t>
            </a:r>
            <a:endParaRPr lang="en-US" sz="1600" dirty="0"/>
          </a:p>
        </p:txBody>
      </p:sp>
      <p:sp>
        <p:nvSpPr>
          <p:cNvPr id="4" name="Oval 3"/>
          <p:cNvSpPr/>
          <p:nvPr/>
        </p:nvSpPr>
        <p:spPr>
          <a:xfrm>
            <a:off x="1469571" y="6059424"/>
            <a:ext cx="266700" cy="265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1400" dirty="0" smtClean="0"/>
              <a:t>V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10442" y="6059424"/>
            <a:ext cx="266700" cy="2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233055" y="6059424"/>
            <a:ext cx="266700" cy="265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1400" dirty="0" smtClean="0"/>
              <a:t>V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51313" y="6059424"/>
            <a:ext cx="266700" cy="2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792184" y="6059424"/>
            <a:ext cx="266700" cy="2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673926" y="6059424"/>
            <a:ext cx="266700" cy="265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1400" dirty="0" smtClean="0"/>
              <a:t>V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114797" y="6059424"/>
            <a:ext cx="266700" cy="2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555668" y="6059424"/>
            <a:ext cx="266700" cy="2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996539" y="6059424"/>
            <a:ext cx="266700" cy="265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1400" dirty="0" smtClean="0"/>
              <a:t>V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437410" y="6059424"/>
            <a:ext cx="266700" cy="2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760023" y="6059424"/>
            <a:ext cx="266700" cy="265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1400" dirty="0" smtClean="0"/>
              <a:t>V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878281" y="6059424"/>
            <a:ext cx="266700" cy="2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319152" y="6059424"/>
            <a:ext cx="266700" cy="2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28700" y="6059424"/>
            <a:ext cx="266700" cy="2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200900" y="6059424"/>
            <a:ext cx="266700" cy="2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2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Syllable Breaking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State</a:t>
            </a:r>
          </a:p>
          <a:p>
            <a:pPr lvl="1"/>
            <a:r>
              <a:rPr lang="en-US" sz="2000" dirty="0" err="1" smtClean="0"/>
              <a:t>buildSyllable</a:t>
            </a:r>
            <a:r>
              <a:rPr lang="en-US" sz="2000" dirty="0" smtClean="0"/>
              <a:t>(word, result, </a:t>
            </a:r>
            <a:r>
              <a:rPr lang="en-US" sz="2000" dirty="0" err="1" smtClean="0"/>
              <a:t>csyll</a:t>
            </a:r>
            <a:r>
              <a:rPr lang="en-US" sz="2000" dirty="0" smtClean="0"/>
              <a:t>, </a:t>
            </a:r>
            <a:r>
              <a:rPr lang="en-US" sz="2000" dirty="0" err="1" smtClean="0"/>
              <a:t>cpos</a:t>
            </a:r>
            <a:r>
              <a:rPr lang="en-US" sz="2000" dirty="0" smtClean="0"/>
              <a:t>, size)</a:t>
            </a:r>
          </a:p>
          <a:p>
            <a:pPr lvl="2"/>
            <a:r>
              <a:rPr lang="en-US" sz="1800" dirty="0" smtClean="0"/>
              <a:t>keep adding letters to the current syllable</a:t>
            </a:r>
          </a:p>
          <a:p>
            <a:pPr lvl="2"/>
            <a:r>
              <a:rPr lang="en-US" sz="1800" dirty="0" smtClean="0"/>
              <a:t>transition to next phase when you find a vowel</a:t>
            </a:r>
          </a:p>
          <a:p>
            <a:pPr lvl="3"/>
            <a:endParaRPr lang="en-US" sz="1600" dirty="0" smtClean="0"/>
          </a:p>
          <a:p>
            <a:pPr lvl="1"/>
            <a:r>
              <a:rPr lang="en-US" sz="2000" dirty="0" err="1" smtClean="0"/>
              <a:t>findNextVowel</a:t>
            </a:r>
            <a:r>
              <a:rPr lang="en-US" sz="2000" dirty="0" smtClean="0"/>
              <a:t>(word, result, </a:t>
            </a:r>
            <a:r>
              <a:rPr lang="en-US" sz="2000" dirty="0" err="1" smtClean="0"/>
              <a:t>csyll</a:t>
            </a:r>
            <a:r>
              <a:rPr lang="en-US" sz="2000" dirty="0" smtClean="0"/>
              <a:t>, </a:t>
            </a:r>
            <a:r>
              <a:rPr lang="en-US" sz="2000" dirty="0" err="1" smtClean="0"/>
              <a:t>lastVowel</a:t>
            </a:r>
            <a:r>
              <a:rPr lang="en-US" sz="2000" dirty="0" smtClean="0"/>
              <a:t>, </a:t>
            </a:r>
            <a:r>
              <a:rPr lang="en-US" sz="2000" dirty="0" err="1" smtClean="0"/>
              <a:t>cpos</a:t>
            </a:r>
            <a:r>
              <a:rPr lang="en-US" sz="2000" dirty="0" smtClean="0"/>
              <a:t>, size)</a:t>
            </a:r>
          </a:p>
          <a:p>
            <a:pPr lvl="2"/>
            <a:r>
              <a:rPr lang="en-US" sz="1800" dirty="0" smtClean="0"/>
              <a:t>find next vowel so you can find the midpoint between last and next vowel</a:t>
            </a:r>
          </a:p>
          <a:p>
            <a:pPr lvl="2"/>
            <a:r>
              <a:rPr lang="en-US" sz="1800" dirty="0" smtClean="0"/>
              <a:t>if next vowel is right next to the last vowel, just make that the last vowel</a:t>
            </a:r>
          </a:p>
          <a:p>
            <a:pPr lvl="2"/>
            <a:r>
              <a:rPr lang="en-US" sz="1800" dirty="0" smtClean="0"/>
              <a:t>if the midpoint breaks a ‘</a:t>
            </a:r>
            <a:r>
              <a:rPr lang="en-US" sz="1800" dirty="0" err="1" smtClean="0"/>
              <a:t>th</a:t>
            </a:r>
            <a:r>
              <a:rPr lang="en-US" sz="1800" dirty="0" smtClean="0"/>
              <a:t>’ or ‘</a:t>
            </a:r>
            <a:r>
              <a:rPr lang="en-US" sz="1800" dirty="0" err="1" smtClean="0"/>
              <a:t>sh</a:t>
            </a:r>
            <a:r>
              <a:rPr lang="en-US" sz="1800" dirty="0" smtClean="0"/>
              <a:t>’ increment it by one.</a:t>
            </a:r>
          </a:p>
          <a:p>
            <a:pPr lvl="2"/>
            <a:r>
              <a:rPr lang="en-US" sz="1800" dirty="0" smtClean="0"/>
              <a:t>once you find the next vowel, </a:t>
            </a:r>
          </a:p>
          <a:p>
            <a:pPr lvl="3"/>
            <a:r>
              <a:rPr lang="en-US" sz="1600" dirty="0" smtClean="0"/>
              <a:t>push letters between vowel and midpoint into the current syllable</a:t>
            </a:r>
          </a:p>
          <a:p>
            <a:pPr lvl="3"/>
            <a:r>
              <a:rPr lang="en-US" sz="1600" dirty="0" smtClean="0"/>
              <a:t>add it to the list</a:t>
            </a:r>
          </a:p>
          <a:p>
            <a:pPr lvl="3"/>
            <a:r>
              <a:rPr lang="en-US" sz="1600" dirty="0" smtClean="0"/>
              <a:t>start a new word with the remaining letters</a:t>
            </a:r>
            <a:endParaRPr lang="en-US" sz="1600" dirty="0"/>
          </a:p>
        </p:txBody>
      </p:sp>
      <p:sp>
        <p:nvSpPr>
          <p:cNvPr id="4" name="Oval 3"/>
          <p:cNvSpPr/>
          <p:nvPr/>
        </p:nvSpPr>
        <p:spPr>
          <a:xfrm>
            <a:off x="1469571" y="6059424"/>
            <a:ext cx="266700" cy="265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1400" dirty="0" smtClean="0"/>
              <a:t>V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10442" y="6059424"/>
            <a:ext cx="266700" cy="2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233055" y="6059424"/>
            <a:ext cx="266700" cy="265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1400" dirty="0" smtClean="0"/>
              <a:t>V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51313" y="6059424"/>
            <a:ext cx="266700" cy="2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792184" y="6059424"/>
            <a:ext cx="266700" cy="2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673926" y="6059424"/>
            <a:ext cx="266700" cy="265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1400" dirty="0" smtClean="0"/>
              <a:t>V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114797" y="6059424"/>
            <a:ext cx="266700" cy="2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555668" y="6059424"/>
            <a:ext cx="266700" cy="2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996539" y="6059424"/>
            <a:ext cx="266700" cy="265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1400" dirty="0" smtClean="0"/>
              <a:t>V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437410" y="6059424"/>
            <a:ext cx="266700" cy="2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760023" y="6059424"/>
            <a:ext cx="266700" cy="265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1400" dirty="0" smtClean="0"/>
              <a:t>V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878281" y="6059424"/>
            <a:ext cx="266700" cy="2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319152" y="6059424"/>
            <a:ext cx="266700" cy="2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28700" y="6059424"/>
            <a:ext cx="266700" cy="2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200900" y="6059424"/>
            <a:ext cx="266700" cy="2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3336120" y="1990080"/>
              <a:ext cx="2599920" cy="3902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26040" y="1982880"/>
                <a:ext cx="261504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3876840" y="3637440"/>
              <a:ext cx="3625560" cy="8517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66040" y="3627000"/>
                <a:ext cx="3644640" cy="86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471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Structure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/>
              <a:t>the correct algorithm at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bit.ly/WtSrO0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To run the tester, download the tester here: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bit.ly/WtStWn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Place the tester and algorithm in the same folder</a:t>
            </a:r>
          </a:p>
          <a:p>
            <a:pPr lvl="1"/>
            <a:r>
              <a:rPr lang="en-US" dirty="0" smtClean="0"/>
              <a:t>Run the tester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1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C00000"/>
      </a:dk2>
      <a:lt2>
        <a:srgbClr val="F2F2F2"/>
      </a:lt2>
      <a:accent1>
        <a:srgbClr val="339933"/>
      </a:accent1>
      <a:accent2>
        <a:srgbClr val="B2B2B2"/>
      </a:accent2>
      <a:accent3>
        <a:srgbClr val="A50021"/>
      </a:accent3>
      <a:accent4>
        <a:srgbClr val="00206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V">
      <a:majorFont>
        <a:latin typeface="Berlin Sans FB"/>
        <a:ea typeface=""/>
        <a:cs typeface=""/>
      </a:majorFont>
      <a:minorFont>
        <a:latin typeface="Kozuka Gothic Pro 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35190</TotalTime>
  <Words>1176</Words>
  <Application>Microsoft Office PowerPoint</Application>
  <PresentationFormat>On-screen Show (4:3)</PresentationFormat>
  <Paragraphs>201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Lecture 9: Testing and Debugging</vt:lpstr>
      <vt:lpstr>Testing and debugging</vt:lpstr>
      <vt:lpstr>Problem: Break a word into syllables</vt:lpstr>
      <vt:lpstr>Black box testing</vt:lpstr>
      <vt:lpstr>Some testing terms</vt:lpstr>
      <vt:lpstr>Some test cases for syllable()</vt:lpstr>
      <vt:lpstr>Syllable Breaking Algorithm</vt:lpstr>
      <vt:lpstr>Syllable Breaking Algorithm</vt:lpstr>
      <vt:lpstr>Recursive Structure</vt:lpstr>
      <vt:lpstr>Debugging with the scientific method</vt:lpstr>
      <vt:lpstr>Debugging with asserts</vt:lpstr>
      <vt:lpstr>Example: syllableBuggy1.py</vt:lpstr>
      <vt:lpstr>Print Statements</vt:lpstr>
      <vt:lpstr>White box testing</vt:lpstr>
      <vt:lpstr>The first computer bug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asolar</dc:creator>
  <cp:lastModifiedBy>asolar</cp:lastModifiedBy>
  <cp:revision>249</cp:revision>
  <cp:lastPrinted>2013-02-28T17:07:54Z</cp:lastPrinted>
  <dcterms:created xsi:type="dcterms:W3CDTF">2011-07-14T19:49:03Z</dcterms:created>
  <dcterms:modified xsi:type="dcterms:W3CDTF">2013-03-07T18:43:42Z</dcterms:modified>
</cp:coreProperties>
</file>