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319" r:id="rId2"/>
    <p:sldId id="520" r:id="rId3"/>
    <p:sldId id="523" r:id="rId4"/>
    <p:sldId id="521" r:id="rId5"/>
    <p:sldId id="524" r:id="rId6"/>
    <p:sldId id="525" r:id="rId7"/>
    <p:sldId id="522" r:id="rId8"/>
    <p:sldId id="526" r:id="rId9"/>
    <p:sldId id="527" r:id="rId10"/>
    <p:sldId id="52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1A9F8B-9A22-464D-ABC9-B0AF98BDA988}">
          <p14:sldIdLst>
            <p14:sldId id="319"/>
            <p14:sldId id="520"/>
            <p14:sldId id="523"/>
            <p14:sldId id="521"/>
            <p14:sldId id="524"/>
            <p14:sldId id="525"/>
            <p14:sldId id="522"/>
            <p14:sldId id="526"/>
            <p14:sldId id="527"/>
            <p14:sldId id="5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F0055"/>
    <a:srgbClr val="207E73"/>
    <a:srgbClr val="FFFFFF"/>
    <a:srgbClr val="FFFF99"/>
    <a:srgbClr val="63D7C9"/>
    <a:srgbClr val="FFFFDD"/>
    <a:srgbClr val="FFFFC9"/>
    <a:srgbClr val="CDFF9B"/>
    <a:srgbClr val="E1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 autoAdjust="0"/>
    <p:restoredTop sz="93209" autoAdjust="0"/>
  </p:normalViewPr>
  <p:slideViewPr>
    <p:cSldViewPr>
      <p:cViewPr>
        <p:scale>
          <a:sx n="59" d="100"/>
          <a:sy n="59" d="100"/>
        </p:scale>
        <p:origin x="-1440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D9FC-AAD7-4908-8F29-BD870708ADE7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9197-6AF6-42D3-BB98-518916B8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8686800" cy="1143000"/>
          </a:xfrm>
        </p:spPr>
        <p:txBody>
          <a:bodyPr/>
          <a:lstStyle>
            <a:lvl1pPr>
              <a:defRPr>
                <a:latin typeface="Berlin Sans FB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4754563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+mn-lt"/>
                <a:ea typeface="Adobe Fan Heiti Std B" pitchFamily="34" charset="-128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Adobe Fan Heiti Std B" pitchFamily="34" charset="-128"/>
              </a:defRPr>
            </a:lvl2pPr>
            <a:lvl3pPr>
              <a:defRPr>
                <a:latin typeface="+mn-lt"/>
                <a:ea typeface="Adobe Fan Heiti Std B" pitchFamily="34" charset="-128"/>
              </a:defRPr>
            </a:lvl3pPr>
            <a:lvl4pPr>
              <a:defRPr>
                <a:latin typeface="+mn-lt"/>
                <a:ea typeface="Adobe Fan Heiti Std B" pitchFamily="34" charset="-128"/>
              </a:defRPr>
            </a:lvl4pPr>
            <a:lvl5pPr>
              <a:defRPr>
                <a:latin typeface="+mn-lt"/>
                <a:ea typeface="Adobe Fan Heiti Std B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530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8991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35A-223E-4E18-A1B2-818E6CFB4D91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904500"/>
            <a:ext cx="8991600" cy="18288"/>
          </a:xfrm>
          <a:prstGeom prst="rect">
            <a:avLst/>
          </a:prstGeom>
          <a:gradFill>
            <a:gsLst>
              <a:gs pos="7000">
                <a:schemeClr val="bg1"/>
              </a:gs>
              <a:gs pos="48000">
                <a:schemeClr val="accent4">
                  <a:lumMod val="18000"/>
                  <a:lumOff val="82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Berlin Sans FB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tx1"/>
        </a:buClr>
        <a:buSzPct val="83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§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ct val="20000"/>
        </a:spcBef>
        <a:buSzPct val="110000"/>
        <a:buFont typeface="Garamond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XVrnLh" TargetMode="External"/><Relationship Id="rId2" Type="http://schemas.openxmlformats.org/officeDocument/2006/relationships/hyperlink" Target="http://bit.ly/WYeUb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Lecture </a:t>
            </a:r>
            <a:r>
              <a:rPr lang="en-US" sz="4800" dirty="0"/>
              <a:t>9</a:t>
            </a:r>
            <a:r>
              <a:rPr lang="en-US" sz="4800" dirty="0" smtClean="0"/>
              <a:t>: Sorting and Invariants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6975"/>
            <a:ext cx="7772400" cy="685800"/>
          </a:xfrm>
        </p:spPr>
        <p:txBody>
          <a:bodyPr>
            <a:normAutofit/>
          </a:bodyPr>
          <a:lstStyle/>
          <a:p>
            <a:endParaRPr lang="en-US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90800" y="4774665"/>
            <a:ext cx="420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Armando Solar-Lezama</a:t>
            </a:r>
          </a:p>
        </p:txBody>
      </p:sp>
    </p:spTree>
    <p:extLst>
      <p:ext uri="{BB962C8B-B14F-4D97-AF65-F5344CB8AC3E}">
        <p14:creationId xmlns:p14="http://schemas.microsoft.com/office/powerpoint/2010/main" val="3771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find all the code here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bit.ly/WYeUbO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You can find a random list of 10K words here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bit.ly/XVrnLh</a:t>
            </a:r>
            <a:endParaRPr lang="en-US" dirty="0" smtClean="0"/>
          </a:p>
          <a:p>
            <a:pPr lvl="1"/>
            <a:r>
              <a:rPr lang="en-US" dirty="0" smtClean="0"/>
              <a:t>Use it to time the different sort algorithms</a:t>
            </a:r>
          </a:p>
          <a:p>
            <a:pPr lvl="1"/>
            <a:r>
              <a:rPr lang="en-US" dirty="0" smtClean="0"/>
              <a:t>How does the performance compare?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6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82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504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226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5948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7670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9392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1114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2836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558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280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6" name="Curved Connector 15"/>
          <p:cNvCxnSpPr>
            <a:stCxn id="4" idx="2"/>
            <a:endCxn id="5" idx="2"/>
          </p:cNvCxnSpPr>
          <p:nvPr/>
        </p:nvCxnSpPr>
        <p:spPr>
          <a:xfrm rot="16200000" flipH="1">
            <a:off x="1527810" y="2434590"/>
            <a:ext cx="12700" cy="617220"/>
          </a:xfrm>
          <a:prstGeom prst="curvedConnector3">
            <a:avLst>
              <a:gd name="adj1" fmla="val 5448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079" y="3486834"/>
            <a:ext cx="324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Pairwise check for </a:t>
            </a:r>
            <a:r>
              <a:rPr lang="en-US" dirty="0" err="1" smtClean="0"/>
              <a:t>sortedness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224780" y="2447290"/>
            <a:ext cx="12700" cy="617220"/>
          </a:xfrm>
          <a:prstGeom prst="curvedConnector3">
            <a:avLst>
              <a:gd name="adj1" fmla="val 5448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71995" y="3468623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not sorted, swap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62000" y="4572000"/>
                <a:ext cx="2223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bubbleSort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72000"/>
                <a:ext cx="222362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9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8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828800"/>
            <a:ext cx="6293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bubbleSort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(L):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doMore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True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doMore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doMore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False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xrange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(L)-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):  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 &gt; L[i+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]):                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swap(L,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i+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doMore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True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0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82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504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226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5948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7670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9392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1114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2836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558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2800" y="2209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133600" y="1828800"/>
            <a:ext cx="0" cy="1371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2895600"/>
            <a:ext cx="198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in this region is sorted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1" y="2895600"/>
            <a:ext cx="364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elements into the sorted region one by one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030730" y="1524000"/>
            <a:ext cx="388620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62000" y="4572000"/>
                <a:ext cx="2879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insertionSort</a:t>
                </a:r>
                <a:r>
                  <a:rPr lang="en-US" dirty="0" smtClean="0"/>
                  <a:t> is also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72000"/>
                <a:ext cx="287925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69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55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insertionSort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(L):</a:t>
            </a:r>
          </a:p>
          <a:p>
            <a:r>
              <a:rPr lang="da-DK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 end </a:t>
            </a:r>
            <a:r>
              <a:rPr lang="da-DK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 xrange(</a:t>
            </a:r>
            <a:r>
              <a:rPr lang="da-DK" dirty="0">
                <a:solidFill>
                  <a:srgbClr val="800000"/>
                </a:solidFill>
                <a:latin typeface="Courier New"/>
              </a:rPr>
              <a:t>1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, len(L)):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C0C0C0"/>
                </a:solidFill>
                <a:latin typeface="Courier New"/>
              </a:rPr>
              <a:t>#what do we know here</a:t>
            </a:r>
            <a:r>
              <a:rPr lang="en-US" dirty="0" smtClean="0">
                <a:solidFill>
                  <a:srgbClr val="C0C0C0"/>
                </a:solidFill>
                <a:latin typeface="Courier New"/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C0C0C0"/>
                </a:solidFill>
                <a:latin typeface="Courier New"/>
              </a:rPr>
              <a:t>#assert </a:t>
            </a:r>
            <a:r>
              <a:rPr lang="en-US" dirty="0" err="1" smtClean="0">
                <a:solidFill>
                  <a:srgbClr val="C0C0C0"/>
                </a:solidFill>
                <a:latin typeface="Courier New"/>
              </a:rPr>
              <a:t>isSorted</a:t>
            </a:r>
            <a:r>
              <a:rPr lang="en-US" dirty="0" smtClean="0">
                <a:solidFill>
                  <a:srgbClr val="C0C0C0"/>
                </a:solidFill>
                <a:latin typeface="Courier New"/>
              </a:rPr>
              <a:t>(L[0:end])</a:t>
            </a:r>
            <a:endParaRPr lang="en-US" dirty="0">
              <a:solidFill>
                <a:srgbClr val="C0C0C0"/>
              </a:solidFill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temp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 L[end]</a:t>
            </a:r>
          </a:p>
          <a:p>
            <a:r>
              <a:rPr lang="da-DK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 i </a:t>
            </a:r>
            <a:r>
              <a:rPr lang="da-DK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 xrange(</a:t>
            </a:r>
            <a:r>
              <a:rPr lang="da-DK" dirty="0">
                <a:solidFill>
                  <a:srgbClr val="800000"/>
                </a:solidFill>
                <a:latin typeface="Courier New"/>
              </a:rPr>
              <a:t>0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, end):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(temp &lt; L[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temp2 = L[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L[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 = temp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temp = temp2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L[end] = temp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C0C0C0"/>
                </a:solidFill>
                <a:latin typeface="Courier New"/>
              </a:rPr>
              <a:t>#what do we know here?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C0C0C0"/>
                </a:solidFill>
                <a:latin typeface="Courier New"/>
              </a:rPr>
              <a:t>#assert </a:t>
            </a:r>
            <a:r>
              <a:rPr lang="en-US" dirty="0" err="1">
                <a:solidFill>
                  <a:srgbClr val="C0C0C0"/>
                </a:solidFill>
                <a:latin typeface="Courier New"/>
              </a:rPr>
              <a:t>isSorted</a:t>
            </a:r>
            <a:r>
              <a:rPr lang="en-US" dirty="0">
                <a:solidFill>
                  <a:srgbClr val="C0C0C0"/>
                </a:solidFill>
                <a:latin typeface="Courier New"/>
              </a:rPr>
              <a:t>(L[0:end+1])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7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property of the state that is true every time a program passes a particular point</a:t>
            </a:r>
          </a:p>
          <a:p>
            <a:endParaRPr lang="en-US" dirty="0"/>
          </a:p>
          <a:p>
            <a:r>
              <a:rPr lang="en-US" dirty="0" smtClean="0"/>
              <a:t>Ex: </a:t>
            </a:r>
          </a:p>
          <a:p>
            <a:pPr lvl="1"/>
            <a:r>
              <a:rPr lang="en-US" dirty="0" smtClean="0"/>
              <a:t>at the beginning of every iteration of the outer loop in </a:t>
            </a:r>
            <a:r>
              <a:rPr lang="en-US" dirty="0"/>
              <a:t>insertion sort, L[0:end</a:t>
            </a:r>
            <a:r>
              <a:rPr lang="en-US" dirty="0" smtClean="0"/>
              <a:t>] will be sorted</a:t>
            </a:r>
          </a:p>
          <a:p>
            <a:endParaRPr lang="en-US" dirty="0" smtClean="0"/>
          </a:p>
          <a:p>
            <a:r>
              <a:rPr lang="en-US" dirty="0" smtClean="0"/>
              <a:t>Invariants are essential in making correctness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3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0578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73467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186356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99245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12134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725023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237912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750801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263690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776579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289470" y="1473708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92610" y="1447800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74410" y="1447800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474778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87667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2500556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013445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526334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039223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6327903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6840792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353681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7866570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8379461" y="25829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6810" y="255704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86855" y="2557046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397810" y="2557046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105400" y="255704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1191768" y="36497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1704657" y="36497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2217546" y="36497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2730435" y="41831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3243324" y="41831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3756213" y="41831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6534658" y="36497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7047547" y="36497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7560436" y="36497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8073325" y="41831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8586216" y="4183154"/>
            <a:ext cx="32918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-76200" y="362384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893610" y="4157246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114800" y="4157246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312155" y="362384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1524000" y="4145054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6912355" y="4145054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mergeSort</a:t>
            </a:r>
            <a:r>
              <a:rPr lang="en-US" sz="1600" dirty="0" smtClean="0"/>
              <a:t>(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903010" y="3605784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2569010" y="3605784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stCxn id="9" idx="2"/>
          </p:cNvCxnSpPr>
          <p:nvPr/>
        </p:nvCxnSpPr>
        <p:spPr>
          <a:xfrm flipH="1">
            <a:off x="3059619" y="1740408"/>
            <a:ext cx="1829996" cy="697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2"/>
          </p:cNvCxnSpPr>
          <p:nvPr/>
        </p:nvCxnSpPr>
        <p:spPr>
          <a:xfrm>
            <a:off x="4889615" y="1740408"/>
            <a:ext cx="2628658" cy="697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4" idx="2"/>
          </p:cNvCxnSpPr>
          <p:nvPr/>
        </p:nvCxnSpPr>
        <p:spPr>
          <a:xfrm flipH="1">
            <a:off x="1987667" y="2849654"/>
            <a:ext cx="677481" cy="655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730435" y="2895600"/>
            <a:ext cx="677481" cy="1020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0" idx="2"/>
          </p:cNvCxnSpPr>
          <p:nvPr/>
        </p:nvCxnSpPr>
        <p:spPr>
          <a:xfrm flipH="1">
            <a:off x="7169976" y="2849654"/>
            <a:ext cx="348297" cy="655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0" idx="2"/>
          </p:cNvCxnSpPr>
          <p:nvPr/>
        </p:nvCxnSpPr>
        <p:spPr>
          <a:xfrm>
            <a:off x="7518273" y="2849654"/>
            <a:ext cx="884236" cy="943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206810" y="5105400"/>
                <a:ext cx="64924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Every level of calls to merge sort involves a linear time merge</a:t>
                </a:r>
              </a:p>
              <a:p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levels of calls to merge sort, so the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𝑙𝑜𝑔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N is the length of the array</a:t>
                </a:r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10" y="5105400"/>
                <a:ext cx="649244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845" t="-2551" r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0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2253" y="1752600"/>
            <a:ext cx="40446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mergeSort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(L):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(L) &lt;=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L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mid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(L) /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2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L1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(L[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:mid])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L2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(L[mid:])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merge(L1, L2)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3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948690"/>
            <a:ext cx="6934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merge(L1, L2):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result = []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p1 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0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p2 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0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xrange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(L1) +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(L2)):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(p1 &lt;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(L1)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p2 &lt;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(L2)):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 L1[p1] &lt; L2[p2] 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result.append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(L1[p1])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p1 +=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result.append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(L2[p2])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p2 +=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p1 &lt;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(L1):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result.append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(L1[p1])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p1 +=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result.append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(L2[p2])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p2 += </a:t>
            </a:r>
            <a:r>
              <a:rPr lang="en-US" dirty="0">
                <a:solidFill>
                  <a:srgbClr val="800000"/>
                </a:solidFill>
                <a:latin typeface="Courier New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6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C00000"/>
      </a:dk2>
      <a:lt2>
        <a:srgbClr val="F2F2F2"/>
      </a:lt2>
      <a:accent1>
        <a:srgbClr val="339933"/>
      </a:accent1>
      <a:accent2>
        <a:srgbClr val="B2B2B2"/>
      </a:accent2>
      <a:accent3>
        <a:srgbClr val="A50021"/>
      </a:accent3>
      <a:accent4>
        <a:srgbClr val="00206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V">
      <a:majorFont>
        <a:latin typeface="Berlin Sans FB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35423</TotalTime>
  <Words>521</Words>
  <Application>Microsoft Office PowerPoint</Application>
  <PresentationFormat>On-screen Show (4:3)</PresentationFormat>
  <Paragraphs>155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Lecture 9: Sorting and Invariants</vt:lpstr>
      <vt:lpstr>Bubble Sort</vt:lpstr>
      <vt:lpstr>Bubble Sort</vt:lpstr>
      <vt:lpstr>Insertion Sort</vt:lpstr>
      <vt:lpstr>Insertion Sort</vt:lpstr>
      <vt:lpstr>Invariant</vt:lpstr>
      <vt:lpstr>Merge Sort</vt:lpstr>
      <vt:lpstr>Merge Sort</vt:lpstr>
      <vt:lpstr>Merge</vt:lpstr>
      <vt:lpstr>Run the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asolar</dc:creator>
  <cp:lastModifiedBy>asolar</cp:lastModifiedBy>
  <cp:revision>254</cp:revision>
  <cp:lastPrinted>2013-02-28T17:07:54Z</cp:lastPrinted>
  <dcterms:created xsi:type="dcterms:W3CDTF">2011-07-14T19:49:03Z</dcterms:created>
  <dcterms:modified xsi:type="dcterms:W3CDTF">2013-03-07T18:56:12Z</dcterms:modified>
</cp:coreProperties>
</file>