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98" r:id="rId2"/>
    <p:sldId id="851" r:id="rId3"/>
    <p:sldId id="852" r:id="rId4"/>
    <p:sldId id="853" r:id="rId5"/>
    <p:sldId id="854" r:id="rId6"/>
    <p:sldId id="800" r:id="rId7"/>
    <p:sldId id="801" r:id="rId8"/>
    <p:sldId id="802" r:id="rId9"/>
    <p:sldId id="803" r:id="rId10"/>
    <p:sldId id="864" r:id="rId11"/>
    <p:sldId id="855" r:id="rId12"/>
    <p:sldId id="865" r:id="rId13"/>
    <p:sldId id="856" r:id="rId14"/>
    <p:sldId id="858" r:id="rId15"/>
    <p:sldId id="859" r:id="rId16"/>
    <p:sldId id="860" r:id="rId17"/>
    <p:sldId id="861" r:id="rId18"/>
    <p:sldId id="862" r:id="rId19"/>
    <p:sldId id="863" r:id="rId20"/>
    <p:sldId id="866" r:id="rId21"/>
    <p:sldId id="867" r:id="rId22"/>
    <p:sldId id="874" r:id="rId23"/>
    <p:sldId id="876" r:id="rId24"/>
    <p:sldId id="868" r:id="rId25"/>
    <p:sldId id="869" r:id="rId26"/>
    <p:sldId id="870" r:id="rId27"/>
    <p:sldId id="871" r:id="rId28"/>
    <p:sldId id="872" r:id="rId29"/>
    <p:sldId id="873" r:id="rId30"/>
    <p:sldId id="849" r:id="rId31"/>
    <p:sldId id="879" r:id="rId32"/>
    <p:sldId id="877" r:id="rId33"/>
    <p:sldId id="878" r:id="rId34"/>
    <p:sldId id="880" r:id="rId3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A74F"/>
    <a:srgbClr val="FFCC66"/>
    <a:srgbClr val="FFDD4D"/>
    <a:srgbClr val="FF9933"/>
    <a:srgbClr val="EF9891"/>
    <a:srgbClr val="561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5747" autoAdjust="0"/>
  </p:normalViewPr>
  <p:slideViewPr>
    <p:cSldViewPr snapToGrid="0">
      <p:cViewPr varScale="1">
        <p:scale>
          <a:sx n="60" d="100"/>
          <a:sy n="60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500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1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7E3244-D0BB-45B7-BE1D-04D74C3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260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1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7F1D44-4AA3-4805-BA4C-FF7CEC81C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E8FCFB-B5C9-4E97-8B02-39AFFFB31F20}" type="slidenum">
              <a:rPr lang="en-US" sz="1100"/>
              <a:pPr>
                <a:spcBef>
                  <a:spcPct val="0"/>
                </a:spcBef>
              </a:pPr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9352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136828-A53D-430D-A3BE-F0958D2F0D0A}" type="slidenum">
              <a:rPr lang="en-US" sz="1100"/>
              <a:pPr>
                <a:spcBef>
                  <a:spcPct val="0"/>
                </a:spcBef>
              </a:pPr>
              <a:t>21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524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548BFA-2C7C-42F4-BE07-06D2BCE5F10A}" type="slidenum">
              <a:rPr lang="en-US" sz="1100"/>
              <a:pPr>
                <a:spcBef>
                  <a:spcPct val="0"/>
                </a:spcBef>
              </a:pPr>
              <a:t>24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7099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6BB1F3-27AC-4570-9876-46FA4A4538EE}" type="slidenum">
              <a:rPr lang="en-US" sz="1100"/>
              <a:pPr>
                <a:spcBef>
                  <a:spcPct val="0"/>
                </a:spcBef>
              </a:pPr>
              <a:t>25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0357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26FC8E-F89A-417C-AE07-EC63693D15CA}" type="slidenum">
              <a:rPr lang="en-US" sz="1100"/>
              <a:pPr>
                <a:spcBef>
                  <a:spcPct val="0"/>
                </a:spcBef>
              </a:pPr>
              <a:t>26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2682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19A63E-CCC5-42CB-9187-6CE243745691}" type="slidenum">
              <a:rPr lang="en-US" sz="1100"/>
              <a:pPr>
                <a:spcBef>
                  <a:spcPct val="0"/>
                </a:spcBef>
              </a:pPr>
              <a:t>27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001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014DD0-7368-4A85-83B8-3BE40684F055}" type="slidenum">
              <a:rPr lang="en-US" sz="1100"/>
              <a:pPr>
                <a:spcBef>
                  <a:spcPct val="0"/>
                </a:spcBef>
              </a:pPr>
              <a:t>28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1380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144D4A-D1C0-437F-B9DD-FECCC964E71E}" type="slidenum">
              <a:rPr lang="en-US" sz="1100"/>
              <a:pPr>
                <a:spcBef>
                  <a:spcPct val="0"/>
                </a:spcBef>
              </a:pPr>
              <a:t>29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0855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76B4D1-44E8-4CA2-B376-41F8BC94F1A7}" type="slidenum">
              <a:rPr lang="en-US" sz="1100"/>
              <a:pPr>
                <a:spcBef>
                  <a:spcPct val="0"/>
                </a:spcBef>
              </a:pPr>
              <a:t>30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9051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049E5C-7839-49C0-90C3-112B421E4BED}" type="slidenum">
              <a:rPr lang="en-US" sz="1100"/>
              <a:pPr>
                <a:spcBef>
                  <a:spcPct val="0"/>
                </a:spcBef>
              </a:pPr>
              <a:t>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0944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636456-E838-4311-9C5C-3B93F52994B8}" type="slidenum">
              <a:rPr lang="en-US" sz="1100"/>
              <a:pPr>
                <a:spcBef>
                  <a:spcPct val="0"/>
                </a:spcBef>
              </a:pPr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3590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6CF09A-BCF8-4CD9-85F5-82716BA51467}" type="slidenum">
              <a:rPr lang="en-US" sz="1100"/>
              <a:pPr>
                <a:spcBef>
                  <a:spcPct val="0"/>
                </a:spcBef>
              </a:pPr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4787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F3DAFE-43C5-4A41-A2DD-36788FFCA8EC}" type="slidenum">
              <a:rPr lang="en-US" sz="1100"/>
              <a:pPr>
                <a:spcBef>
                  <a:spcPct val="0"/>
                </a:spcBef>
              </a:pPr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1722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E90DA3-899F-4203-AA00-1E197F8E2579}" type="slidenum">
              <a:rPr lang="en-US" sz="1100"/>
              <a:pPr>
                <a:spcBef>
                  <a:spcPct val="0"/>
                </a:spcBef>
              </a:pPr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6799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07C2FA-22A3-44E2-B066-B1E3C4276495}" type="slidenum">
              <a:rPr lang="en-US" sz="1100"/>
              <a:pPr>
                <a:spcBef>
                  <a:spcPct val="0"/>
                </a:spcBef>
              </a:pPr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9647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x:int, y:int =&gt; x + y</a:t>
            </a:r>
          </a:p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955D217-A342-4D8E-B15B-B37498B4F0F1}" type="slidenum">
              <a:rPr lang="en-US" sz="1100">
                <a:latin typeface="Times New Roman" panose="02020603050405020304" pitchFamily="18" charset="0"/>
              </a:rPr>
              <a:pPr/>
              <a:t>12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059BDF-9DB8-4ABA-853A-8BC3152ECF53}" type="slidenum">
              <a:rPr lang="en-US" sz="1100"/>
              <a:pPr>
                <a:spcBef>
                  <a:spcPct val="0"/>
                </a:spcBef>
              </a:pPr>
              <a:t>20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3846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defRPr/>
            </a:pPr>
            <a:endParaRPr lang="en-US" smtClean="0">
              <a:latin typeface="Times" pitchFamily="18" charset="0"/>
            </a:endParaRPr>
          </a:p>
        </p:txBody>
      </p:sp>
      <p:sp>
        <p:nvSpPr>
          <p:cNvPr id="4" name="Text Box 39"/>
          <p:cNvSpPr txBox="1">
            <a:spLocks noChangeArrowheads="1"/>
          </p:cNvSpPr>
          <p:nvPr userDrawn="1"/>
        </p:nvSpPr>
        <p:spPr bwMode="auto">
          <a:xfrm>
            <a:off x="229376" y="3802063"/>
            <a:ext cx="8729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Verdana" pitchFamily="34" charset="0"/>
              </a:rPr>
              <a:t>Armando Solar-Lezama</a:t>
            </a:r>
          </a:p>
          <a:p>
            <a:pPr algn="ctr" eaLnBrk="1" hangingPunct="1">
              <a:defRPr/>
            </a:pPr>
            <a:r>
              <a:rPr lang="en-US" dirty="0" smtClean="0">
                <a:latin typeface="Verdana" pitchFamily="34" charset="0"/>
              </a:rPr>
              <a:t>Computer Science and Artificial Intelligence Laboratory</a:t>
            </a:r>
          </a:p>
          <a:p>
            <a:pPr algn="ctr" eaLnBrk="1" hangingPunct="1">
              <a:defRPr/>
            </a:pPr>
            <a:r>
              <a:rPr lang="en-US" dirty="0" smtClean="0">
                <a:latin typeface="Verdana" pitchFamily="34" charset="0"/>
              </a:rPr>
              <a:t>M.I.T</a:t>
            </a:r>
            <a:r>
              <a:rPr lang="en-US" dirty="0" smtClean="0">
                <a:latin typeface="Verdana" pitchFamily="34" charset="0"/>
              </a:rPr>
              <a:t>.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5" name="Rectangle 45"/>
          <p:cNvSpPr>
            <a:spLocks noChangeArrowheads="1"/>
          </p:cNvSpPr>
          <p:nvPr userDrawn="1"/>
        </p:nvSpPr>
        <p:spPr bwMode="auto">
          <a:xfrm>
            <a:off x="8001000" y="6610350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44"/>
          <p:cNvSpPr>
            <a:spLocks noChangeArrowheads="1"/>
          </p:cNvSpPr>
          <p:nvPr userDrawn="1"/>
        </p:nvSpPr>
        <p:spPr bwMode="auto">
          <a:xfrm>
            <a:off x="8008938" y="6618288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latin typeface="Arial" panose="020B0604020202020204" pitchFamily="34" charset="0"/>
              </a:rPr>
              <a:t> L06-</a:t>
            </a:r>
            <a:fld id="{ADBCEC6E-05A6-4E87-93BE-BCA17FDBA07D}" type="slidenum">
              <a:rPr lang="en-US" sz="1200" smtClean="0"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938" y="6637338"/>
            <a:ext cx="1781175" cy="2286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September 23, 2013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8738" y="6637338"/>
            <a:ext cx="3657600" cy="228600"/>
          </a:xfrm>
        </p:spPr>
        <p:txBody>
          <a:bodyPr/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http://stellar.mit.edu/S/course/6/fa13/6.820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23,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http://stellar.mit.edu/S/course/6/fa13/6.820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341313"/>
            <a:ext cx="7648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314450"/>
            <a:ext cx="6907212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781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September 23,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http://stellar.mit.edu/S/course/6/fa13/6.820</a:t>
            </a:r>
            <a:endParaRPr lang="en-US" dirty="0"/>
          </a:p>
        </p:txBody>
      </p:sp>
      <p:sp>
        <p:nvSpPr>
          <p:cNvPr id="1030" name="Line 41"/>
          <p:cNvSpPr>
            <a:spLocks noChangeShapeType="1"/>
          </p:cNvSpPr>
          <p:nvPr userDrawn="1"/>
        </p:nvSpPr>
        <p:spPr bwMode="auto">
          <a:xfrm>
            <a:off x="330200" y="1219200"/>
            <a:ext cx="853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44"/>
          <p:cNvSpPr>
            <a:spLocks noChangeArrowheads="1"/>
          </p:cNvSpPr>
          <p:nvPr userDrawn="1"/>
        </p:nvSpPr>
        <p:spPr bwMode="auto">
          <a:xfrm>
            <a:off x="8001000" y="6610350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latin typeface="Arial" panose="020B0604020202020204" pitchFamily="34" charset="0"/>
              </a:rPr>
              <a:t> L05-</a:t>
            </a:r>
            <a:fld id="{695D464C-8A1E-47EF-A5D8-E579959C4ED5}" type="slidenum">
              <a:rPr lang="en-US" sz="1200" smtClean="0"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sz="12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56127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1775" y="5362575"/>
            <a:ext cx="6400800" cy="536575"/>
          </a:xfrm>
        </p:spPr>
        <p:txBody>
          <a:bodyPr/>
          <a:lstStyle/>
          <a:p>
            <a:pPr eaLnBrk="1" hangingPunct="1"/>
            <a:r>
              <a:rPr lang="en-US" sz="2400" smtClean="0"/>
              <a:t>September 27, 2011</a:t>
            </a:r>
          </a:p>
          <a:p>
            <a:pPr eaLnBrk="1" hangingPunct="1"/>
            <a:endParaRPr lang="en-US" sz="2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611313"/>
            <a:ext cx="8105775" cy="1143000"/>
          </a:xfrm>
          <a:noFill/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0000"/>
                </a:solidFill>
              </a:rPr>
              <a:t>Simple </a:t>
            </a:r>
            <a:r>
              <a:rPr lang="en-US" dirty="0" smtClean="0">
                <a:solidFill>
                  <a:srgbClr val="FF0000"/>
                </a:solidFill>
              </a:rPr>
              <a:t>Types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September </a:t>
            </a:r>
            <a:r>
              <a:rPr lang="en-US" dirty="0" smtClean="0"/>
              <a:t>23, 2013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http://</a:t>
            </a:r>
            <a:r>
              <a:rPr lang="en-US" dirty="0" smtClean="0"/>
              <a:t>stellar.mit.edu/S/course/6/fa13/6.820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77913" y="2879725"/>
            <a:ext cx="7648575" cy="831850"/>
          </a:xfrm>
        </p:spPr>
        <p:txBody>
          <a:bodyPr/>
          <a:lstStyle/>
          <a:p>
            <a:r>
              <a:rPr lang="en-US" smtClean="0"/>
              <a:t>Formalizing a Type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Formalizing a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1314450"/>
            <a:ext cx="8386763" cy="4678363"/>
          </a:xfrm>
        </p:spPr>
        <p:txBody>
          <a:bodyPr/>
          <a:lstStyle/>
          <a:p>
            <a:r>
              <a:rPr lang="en-US" smtClean="0"/>
              <a:t>The type system is almost never orthogonal to the semantics of the language</a:t>
            </a:r>
          </a:p>
          <a:p>
            <a:pPr lvl="1"/>
            <a:r>
              <a:rPr lang="en-US" smtClean="0"/>
              <a:t>The types in a program can affect its behavior (e.g. operator overloading)</a:t>
            </a:r>
          </a:p>
          <a:p>
            <a:pPr lvl="1"/>
            <a:endParaRPr lang="en-US" smtClean="0"/>
          </a:p>
          <a:p>
            <a:r>
              <a:rPr lang="en-US" smtClean="0"/>
              <a:t>We don’t define the type system in isolation, we define a typed </a:t>
            </a:r>
            <a:r>
              <a:rPr lang="en-US" i="1" smtClean="0"/>
              <a:t>language </a:t>
            </a:r>
            <a:r>
              <a:rPr lang="en-US" smtClean="0"/>
              <a:t>including definitions of</a:t>
            </a:r>
          </a:p>
          <a:p>
            <a:pPr lvl="1"/>
            <a:r>
              <a:rPr lang="en-US" smtClean="0"/>
              <a:t>The syntax</a:t>
            </a:r>
          </a:p>
          <a:p>
            <a:pPr lvl="1"/>
            <a:r>
              <a:rPr lang="en-US" smtClean="0"/>
              <a:t>dynamic semantics (e.g. operational semantics)</a:t>
            </a:r>
          </a:p>
          <a:p>
            <a:pPr lvl="1"/>
            <a:r>
              <a:rPr lang="en-US" smtClean="0"/>
              <a:t>static semantics</a:t>
            </a:r>
          </a:p>
          <a:p>
            <a:pPr lvl="2"/>
            <a:r>
              <a:rPr lang="en-US" smtClean="0"/>
              <a:t>also known as typing rules</a:t>
            </a:r>
          </a:p>
          <a:p>
            <a:pPr lvl="2"/>
            <a:r>
              <a:rPr lang="en-US" smtClean="0"/>
              <a:t>describe how types are assigned to elements in a program</a:t>
            </a:r>
          </a:p>
          <a:p>
            <a:pPr lvl="1"/>
            <a:r>
              <a:rPr lang="en-US" smtClean="0"/>
              <a:t>type soundness argument</a:t>
            </a:r>
          </a:p>
          <a:p>
            <a:pPr lvl="2"/>
            <a:r>
              <a:rPr lang="en-US" smtClean="0"/>
              <a:t>describe the relationship between static and dynamic semantics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Notation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52425" y="1314450"/>
            <a:ext cx="7645400" cy="4678363"/>
          </a:xfrm>
          <a:blipFill rotWithShape="0">
            <a:blip r:embed="rId3"/>
            <a:stretch>
              <a:fillRect l="-1276" t="-1043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53000"/>
          </a:xfrm>
        </p:spPr>
        <p:txBody>
          <a:bodyPr/>
          <a:lstStyle/>
          <a:p>
            <a:r>
              <a:rPr lang="en-US" smtClean="0"/>
              <a:t>The type system assigns types to elements in the language</a:t>
            </a:r>
          </a:p>
          <a:p>
            <a:pPr lvl="1"/>
            <a:r>
              <a:rPr lang="en-US" smtClean="0"/>
              <a:t>basic notation:  e : T   (e is of type T)</a:t>
            </a:r>
          </a:p>
          <a:p>
            <a:pPr lvl="1"/>
            <a:r>
              <a:rPr lang="en-US" smtClean="0"/>
              <a:t>What is the type of :</a:t>
            </a:r>
          </a:p>
          <a:p>
            <a:pPr lvl="1">
              <a:buFontTx/>
              <a:buNone/>
            </a:pPr>
            <a:r>
              <a:rPr lang="en-US" smtClean="0"/>
              <a:t>			5	“Hello” 	x</a:t>
            </a:r>
          </a:p>
          <a:p>
            <a:endParaRPr lang="en-US" smtClean="0"/>
          </a:p>
          <a:p>
            <a:r>
              <a:rPr lang="en-US" smtClean="0"/>
              <a:t>The types of some elements depends on the </a:t>
            </a:r>
            <a:r>
              <a:rPr lang="en-US" i="1" smtClean="0"/>
              <a:t>environment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basic notation                      </a:t>
            </a:r>
          </a:p>
          <a:p>
            <a:pPr lvl="1">
              <a:buFontTx/>
              <a:buNone/>
            </a:pPr>
            <a:r>
              <a:rPr lang="en-US" smtClean="0"/>
              <a:t>	(Given environment </a:t>
            </a:r>
            <a:r>
              <a:rPr lang="el-GR" smtClean="0"/>
              <a:t>Γ</a:t>
            </a:r>
            <a:r>
              <a:rPr lang="en-US" smtClean="0"/>
              <a:t> , we can derive that </a:t>
            </a:r>
            <a:r>
              <a:rPr lang="en-US" i="1" smtClean="0"/>
              <a:t>e</a:t>
            </a:r>
            <a:r>
              <a:rPr lang="en-US" smtClean="0"/>
              <a:t> is of type </a:t>
            </a:r>
            <a:r>
              <a:rPr lang="en-US" i="1" smtClean="0"/>
              <a:t>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 environment associates types with free variables</a:t>
            </a:r>
          </a:p>
          <a:p>
            <a:pPr lvl="1"/>
            <a:r>
              <a:rPr lang="en-US" smtClean="0"/>
              <a:t>This is called a </a:t>
            </a:r>
            <a:r>
              <a:rPr lang="en-US" u="sng" smtClean="0"/>
              <a:t>Judgment</a:t>
            </a:r>
          </a:p>
          <a:p>
            <a:pPr lvl="1"/>
            <a:r>
              <a:rPr lang="en-US" smtClean="0"/>
              <a:t>Ex.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280035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?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37075"/>
            <a:ext cx="1123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0"/>
            <a:ext cx="2943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43200" y="2743200"/>
            <a:ext cx="1143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14800" y="28194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Typing rules</a:t>
            </a:r>
          </a:p>
          <a:p>
            <a:pPr lvl="1"/>
            <a:r>
              <a:rPr lang="en-US" smtClean="0"/>
              <a:t>Typing rules tell us how to derive typing judgments</a:t>
            </a:r>
          </a:p>
          <a:p>
            <a:pPr lvl="1"/>
            <a:r>
              <a:rPr lang="en-US" smtClean="0"/>
              <a:t>Very similar to derivation rules in Big Step OS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Ex. Language of Expressions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10100"/>
            <a:ext cx="1019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10100"/>
            <a:ext cx="1247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10100"/>
            <a:ext cx="3257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1133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Rectangle 12"/>
          <p:cNvSpPr>
            <a:spLocks noChangeArrowheads="1"/>
          </p:cNvSpPr>
          <p:nvPr/>
        </p:nvSpPr>
        <p:spPr bwMode="auto">
          <a:xfrm>
            <a:off x="-914400" y="1123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Ex. Language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Show that the following Judgment is valid</a:t>
            </a:r>
          </a:p>
        </p:txBody>
      </p:sp>
      <p:pic>
        <p:nvPicPr>
          <p:cNvPr id="2765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1019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1247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257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3429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429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Rectangle 6"/>
          <p:cNvSpPr>
            <a:spLocks noChangeArrowheads="1"/>
          </p:cNvSpPr>
          <p:nvPr/>
        </p:nvSpPr>
        <p:spPr bwMode="auto">
          <a:xfrm>
            <a:off x="-914400" y="1390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5429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Rectangle 9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Simply Typed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𝜆 Calculus  (F</a:t>
            </a:r>
            <a:r>
              <a:rPr lang="en-US" baseline="-25000" smtClean="0"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Typing Rules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Extensions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990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2447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2752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1247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Rectangle 12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93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3257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0"/>
            <a:ext cx="4048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99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67200"/>
            <a:ext cx="3257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6" name="Rectangle 21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this a valid typing judgment?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How about this one?</a:t>
            </a:r>
          </a:p>
          <a:p>
            <a:pPr lvl="1"/>
            <a:endParaRPr lang="en-US" smtClean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667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479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What’s the type of this function?</a:t>
            </a:r>
          </a:p>
          <a:p>
            <a:pPr lvl="1">
              <a:buFontTx/>
              <a:buNone/>
            </a:pPr>
            <a:r>
              <a:rPr lang="en-US" smtClean="0"/>
              <a:t>		(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𝜆 f. 𝜆 x.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if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x = 1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then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x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else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(f  f  (x-1) ) * x)</a:t>
            </a: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Hint: This IS a trick question</a:t>
            </a: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921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9573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201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998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26050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72000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26050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Simply Typed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𝜆 Calculus  (F</a:t>
            </a:r>
            <a:r>
              <a:rPr lang="en-US" baseline="-25000" smtClean="0"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defined a really strong type system on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𝜆-calculus</a:t>
            </a: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It’s so strong, it won’t even let us write non-terminating computation</a:t>
            </a: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We can actually prove this! </a:t>
            </a:r>
          </a:p>
          <a:p>
            <a:pPr lvl="2"/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312863" y="1728788"/>
            <a:ext cx="54737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398" tIns="25359" rIns="63398" bIns="25359">
            <a:spAutoFit/>
          </a:bodyPr>
          <a:lstStyle>
            <a:lvl1pPr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let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f x = if x then 5 else 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in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f 5+1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8913" y="3236913"/>
            <a:ext cx="54737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398" tIns="25359" rIns="63398" bIns="25359">
            <a:spAutoFit/>
          </a:bodyPr>
          <a:lstStyle>
            <a:lvl1pPr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let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f x = if x then 5 else 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in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f 6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8913" y="4792663"/>
            <a:ext cx="54737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398" tIns="25359" rIns="63398" bIns="25359">
            <a:spAutoFit/>
          </a:bodyPr>
          <a:lstStyle>
            <a:lvl1pPr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let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f x = if x then 5 else 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in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	if 6 then 5 else 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70563" y="5233988"/>
            <a:ext cx="739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600" b="1" i="1">
                <a:solidFill>
                  <a:srgbClr val="FF0000"/>
                </a:solidFill>
                <a:latin typeface="Courier New" panose="02070309020205020404" pitchFamily="49" charset="0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503238"/>
            <a:ext cx="7648575" cy="669925"/>
          </a:xfrm>
        </p:spPr>
        <p:txBody>
          <a:bodyPr/>
          <a:lstStyle/>
          <a:p>
            <a:pPr eaLnBrk="1" hangingPunct="1"/>
            <a:r>
              <a:rPr lang="en-US" smtClean="0"/>
              <a:t>Soundness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8" y="1327150"/>
            <a:ext cx="6907212" cy="240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proposed type system is said to be </a:t>
            </a:r>
            <a:r>
              <a:rPr lang="en-US" i="1" smtClean="0"/>
              <a:t>sound</a:t>
            </a:r>
            <a:r>
              <a:rPr lang="en-US" smtClean="0"/>
              <a:t> if e :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smtClean="0"/>
              <a:t>  then e indeed evaluates to a value in </a:t>
            </a:r>
            <a:r>
              <a:rPr lang="en-US" smtClean="0">
                <a:latin typeface="Symbol" panose="05050102010706020507" pitchFamily="18" charset="2"/>
              </a:rPr>
              <a:t>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prove soundness, we need to show two properties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200" smtClean="0"/>
          </a:p>
        </p:txBody>
      </p:sp>
      <p:sp>
        <p:nvSpPr>
          <p:cNvPr id="8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6338" y="3824288"/>
            <a:ext cx="6862762" cy="453137"/>
          </a:xfrm>
          <a:prstGeom prst="rect">
            <a:avLst/>
          </a:prstGeom>
          <a:blipFill rotWithShape="0">
            <a:blip r:embed="rId3"/>
            <a:stretch>
              <a:fillRect l="-887" b="-18182"/>
            </a:stretch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5863" y="4538663"/>
            <a:ext cx="6853237" cy="760914"/>
          </a:xfrm>
          <a:prstGeom prst="rect">
            <a:avLst/>
          </a:prstGeom>
          <a:blipFill rotWithShape="0">
            <a:blip r:embed="rId4"/>
            <a:stretch>
              <a:fillRect l="-888" r="-799" b="-13492"/>
            </a:stretch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28, 2010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http://stellar.mit.edu/S/course/6/fa10/6.820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Preservation:</a:t>
            </a:r>
            <a:br>
              <a:rPr lang="en-US" smtClean="0"/>
            </a:br>
            <a:r>
              <a:rPr lang="en-US" smtClean="0"/>
              <a:t>Pure </a:t>
            </a:r>
            <a:r>
              <a:rPr lang="en-US" smtClean="0">
                <a:sym typeface="Symbol" panose="05050102010706020507" pitchFamily="18" charset="2"/>
              </a:rPr>
              <a:t></a:t>
            </a:r>
            <a:r>
              <a:rPr lang="en-US" smtClean="0"/>
              <a:t>-calculus </a:t>
            </a:r>
            <a:endParaRPr lang="en-US" baseline="-25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 our Typing Rules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Evaluation Rules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We want to show that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990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2447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752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552825"/>
            <a:ext cx="351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638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1352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66888" y="5414963"/>
            <a:ext cx="5033962" cy="461962"/>
          </a:xfrm>
          <a:prstGeom prst="rect">
            <a:avLst/>
          </a:prstGeom>
          <a:blipFill rotWithShape="0">
            <a:blip r:embed="rId9"/>
            <a:stretch>
              <a:fillRect b="-16667"/>
            </a:stretch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on the Structure of Derivation (Rule Induction)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4589" y="1314450"/>
            <a:ext cx="7773236" cy="4678363"/>
          </a:xfrm>
        </p:spPr>
        <p:txBody>
          <a:bodyPr/>
          <a:lstStyle/>
          <a:p>
            <a:r>
              <a:rPr lang="en-US" dirty="0" smtClean="0"/>
              <a:t>Same principle from last time.</a:t>
            </a:r>
          </a:p>
          <a:p>
            <a:pPr lvl="1"/>
            <a:r>
              <a:rPr lang="en-US" dirty="0" smtClean="0"/>
              <a:t>You have a set of rules to prove a fact P(e)</a:t>
            </a:r>
          </a:p>
          <a:p>
            <a:pPr lvl="1"/>
            <a:r>
              <a:rPr lang="en-US" dirty="0" smtClean="0"/>
              <a:t>You want to show that P(e) =&gt; Q(e)</a:t>
            </a:r>
          </a:p>
          <a:p>
            <a:pPr lvl="1"/>
            <a:r>
              <a:rPr lang="en-US" dirty="0" smtClean="0"/>
              <a:t>Do induction on the proof steps required to prove P(e)</a:t>
            </a:r>
          </a:p>
          <a:p>
            <a:pPr lvl="2"/>
            <a:r>
              <a:rPr lang="en-US" dirty="0" smtClean="0"/>
              <a:t>Base case: Show that any e for which P(e) can be proved in one step, Q(e) holds.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on the Structure of Derivation (Rule Induction)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589" y="1314450"/>
                <a:ext cx="7773236" cy="4678363"/>
              </a:xfrm>
            </p:spPr>
            <p:txBody>
              <a:bodyPr/>
              <a:lstStyle/>
              <a:p>
                <a:r>
                  <a:rPr lang="en-US" dirty="0" smtClean="0"/>
                  <a:t>Same principle from last time.</a:t>
                </a:r>
              </a:p>
              <a:p>
                <a:pPr lvl="1"/>
                <a:r>
                  <a:rPr lang="en-US" dirty="0" smtClean="0"/>
                  <a:t>You have a set of rules to prove a </a:t>
                </a:r>
                <a:r>
                  <a:rPr lang="en-US" dirty="0" err="1" smtClean="0"/>
                  <a:t>judgement</a:t>
                </a:r>
                <a:r>
                  <a:rPr lang="en-US" dirty="0" smtClean="0"/>
                  <a:t> P(e)</a:t>
                </a:r>
              </a:p>
              <a:p>
                <a:pPr lvl="1"/>
                <a:r>
                  <a:rPr lang="en-US" dirty="0" smtClean="0"/>
                  <a:t>You want to show that P(e) =&gt; Q(e)</a:t>
                </a:r>
              </a:p>
              <a:p>
                <a:pPr lvl="1"/>
                <a:r>
                  <a:rPr lang="en-US" dirty="0" smtClean="0"/>
                  <a:t>Do induction on the proof steps required to prove P(e)</a:t>
                </a:r>
              </a:p>
              <a:p>
                <a:pPr lvl="2"/>
                <a:r>
                  <a:rPr lang="en-US" dirty="0" smtClean="0"/>
                  <a:t>Base case: Show that any e for which P(e) can be proved in one step, Q(e) holds.</a:t>
                </a:r>
              </a:p>
              <a:p>
                <a:pPr lvl="2"/>
                <a:r>
                  <a:rPr lang="en-US" dirty="0" smtClean="0"/>
                  <a:t>Inductive case: Assume that P(e) =&gt; Q(e) holds for any e’ for which the proof of P(e’) is a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the proof of P(e)</a:t>
                </a:r>
              </a:p>
              <a:p>
                <a:r>
                  <a:rPr lang="en-US" dirty="0" smtClean="0"/>
                  <a:t>In our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89" y="1314450"/>
                <a:ext cx="7773236" cy="4678363"/>
              </a:xfrm>
              <a:blipFill rotWithShape="0">
                <a:blip r:embed="rId2"/>
                <a:stretch>
                  <a:fillRect l="-1255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166688"/>
            <a:ext cx="9144000" cy="1096962"/>
          </a:xfrm>
        </p:spPr>
        <p:txBody>
          <a:bodyPr/>
          <a:lstStyle/>
          <a:p>
            <a:r>
              <a:rPr lang="en-US" smtClean="0"/>
              <a:t>Induction on the Structure of the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 case: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e = e’, so property is trivially satisfied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Inductive case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638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1352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686300"/>
            <a:ext cx="351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66888" y="1452562"/>
            <a:ext cx="5033962" cy="461962"/>
          </a:xfrm>
          <a:prstGeom prst="rect">
            <a:avLst/>
          </a:prstGeom>
          <a:blipFill rotWithShape="0">
            <a:blip r:embed="rId6"/>
            <a:stretch>
              <a:fillRect b="-16667"/>
            </a:stretch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166688"/>
            <a:ext cx="9144000" cy="1096962"/>
          </a:xfrm>
        </p:spPr>
        <p:txBody>
          <a:bodyPr/>
          <a:lstStyle/>
          <a:p>
            <a:r>
              <a:rPr lang="en-US" smtClean="0"/>
              <a:t>Induction on the Structure of the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314450"/>
            <a:ext cx="6907212" cy="4678363"/>
          </a:xfrm>
        </p:spPr>
        <p:txBody>
          <a:bodyPr/>
          <a:lstStyle/>
          <a:p>
            <a:r>
              <a:rPr lang="en-US" smtClean="0"/>
              <a:t>Inductive case</a:t>
            </a:r>
          </a:p>
          <a:p>
            <a:endParaRPr lang="en-US" smtClean="0"/>
          </a:p>
          <a:p>
            <a:pPr lvl="1"/>
            <a:r>
              <a:rPr lang="en-US" smtClean="0"/>
              <a:t>Given                          we want to show that </a:t>
            </a:r>
          </a:p>
          <a:p>
            <a:pPr lvl="1"/>
            <a:r>
              <a:rPr lang="en-US" smtClean="0"/>
              <a:t>By our typing rule, we have</a:t>
            </a:r>
          </a:p>
          <a:p>
            <a:pPr lvl="1"/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pPr lvl="1"/>
            <a:r>
              <a:rPr lang="en-US" smtClean="0"/>
              <a:t>And by the IH, we have that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Which again by the typing rule</a:t>
            </a:r>
          </a:p>
          <a:p>
            <a:pPr lvl="1">
              <a:buFontTx/>
              <a:buNone/>
            </a:pPr>
            <a:endParaRPr lang="en-US" smtClean="0"/>
          </a:p>
          <a:p>
            <a:pPr lvl="1"/>
            <a:r>
              <a:rPr lang="en-US" smtClean="0"/>
              <a:t>Now, we need to show that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And from our IH</a:t>
            </a:r>
          </a:p>
          <a:p>
            <a:endParaRPr lang="en-US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276350"/>
            <a:ext cx="351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09800"/>
            <a:ext cx="1514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1285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Rectangle 6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943225"/>
            <a:ext cx="2452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543300"/>
            <a:ext cx="1724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Rectangle 12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57650"/>
            <a:ext cx="2133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5" name="Rectangle 1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12" name="Picture 1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295900"/>
            <a:ext cx="5724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8" name="Rectangle 18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5315" name="Picture 1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248400"/>
            <a:ext cx="3943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1" name="Rectangle 21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Language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090613" y="1314450"/>
            <a:ext cx="7319962" cy="4678363"/>
          </a:xfrm>
        </p:spPr>
        <p:txBody>
          <a:bodyPr/>
          <a:lstStyle/>
          <a:p>
            <a:r>
              <a:rPr lang="en-US" smtClean="0"/>
              <a:t>Contexts</a:t>
            </a:r>
          </a:p>
          <a:p>
            <a:pPr lvl="1">
              <a:buFontTx/>
              <a:buNone/>
            </a:pPr>
            <a:r>
              <a:rPr lang="en-US" smtClean="0"/>
              <a:t>		H ::= o |  H e1 | H + e | e + H | if H then e1 else e2</a:t>
            </a:r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smtClean="0"/>
          </a:p>
          <a:p>
            <a:r>
              <a:rPr lang="en-US" smtClean="0"/>
              <a:t>Local Reduction Rules</a:t>
            </a:r>
          </a:p>
          <a:p>
            <a:pPr lvl="1"/>
            <a:r>
              <a:rPr lang="en-US" smtClean="0"/>
              <a:t>n1 + n2 </a:t>
            </a:r>
            <a:r>
              <a:rPr lang="en-US" smtClean="0">
                <a:sym typeface="Wingdings" panose="05000000000000000000" pitchFamily="2" charset="2"/>
              </a:rPr>
              <a:t> n1 plus n2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if true then e1 else e2	 e1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if false then e1 else e2	 e2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(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𝜆</a:t>
            </a:r>
            <a:r>
              <a:rPr lang="en-US" smtClean="0">
                <a:sym typeface="Wingdings" panose="05000000000000000000" pitchFamily="2" charset="2"/>
              </a:rPr>
              <a:t>x: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𝜏</a:t>
            </a:r>
            <a:r>
              <a:rPr lang="en-US" smtClean="0">
                <a:sym typeface="Wingdings" panose="05000000000000000000" pitchFamily="2" charset="2"/>
              </a:rPr>
              <a:t>.e1) v2  [v2/x] e1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Global Reduction Rules</a:t>
            </a:r>
          </a:p>
          <a:p>
            <a:pPr lvl="1"/>
            <a:r>
              <a:rPr lang="en-US" smtClean="0"/>
              <a:t>H[</a:t>
            </a:r>
            <a:r>
              <a:rPr lang="en-US" i="1" smtClean="0"/>
              <a:t>r</a:t>
            </a:r>
            <a:r>
              <a:rPr lang="en-US" smtClean="0"/>
              <a:t>] </a:t>
            </a:r>
            <a:r>
              <a:rPr lang="en-US" smtClean="0">
                <a:sym typeface="Wingdings" panose="05000000000000000000" pitchFamily="2" charset="2"/>
              </a:rPr>
              <a:t> H[</a:t>
            </a:r>
            <a:r>
              <a:rPr lang="en-US" i="1" smtClean="0">
                <a:sym typeface="Wingdings" panose="05000000000000000000" pitchFamily="2" charset="2"/>
              </a:rPr>
              <a:t>e</a:t>
            </a:r>
            <a:r>
              <a:rPr lang="en-US" smtClean="0">
                <a:sym typeface="Wingdings" panose="05000000000000000000" pitchFamily="2" charset="2"/>
              </a:rPr>
              <a:t>]  iff  </a:t>
            </a:r>
            <a:r>
              <a:rPr lang="en-US" i="1" smtClean="0">
                <a:sym typeface="Wingdings" panose="05000000000000000000" pitchFamily="2" charset="2"/>
              </a:rPr>
              <a:t>r</a:t>
            </a:r>
            <a:r>
              <a:rPr lang="en-US" smtClean="0">
                <a:sym typeface="Wingdings" panose="05000000000000000000" pitchFamily="2" charset="2"/>
              </a:rPr>
              <a:t>  </a:t>
            </a:r>
            <a:r>
              <a:rPr lang="en-US" i="1" smtClean="0">
                <a:sym typeface="Wingdings" panose="05000000000000000000" pitchFamily="2" charset="2"/>
              </a:rPr>
              <a:t>e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proof strategy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Progress Theorem</a:t>
            </a:r>
          </a:p>
          <a:p>
            <a:pPr lvl="1">
              <a:buFontTx/>
              <a:buNone/>
            </a:pPr>
            <a:r>
              <a:rPr lang="en-US" smtClean="0"/>
              <a:t>	If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├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:𝜏 and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is not a value, then there is an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’ s.t. 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’</a:t>
            </a:r>
          </a:p>
          <a:p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We can prove this through a decomposition lemma</a:t>
            </a:r>
          </a:p>
          <a:p>
            <a:pPr lvl="1"/>
            <a:r>
              <a:rPr lang="en-US" smtClean="0"/>
              <a:t>If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├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:𝜏 and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is not a value, then there are H and r s.t.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e = H[r]</a:t>
            </a: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This guarantees one step of progress</a:t>
            </a: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US" smtClean="0">
              <a:ea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Proving the Progress Theorem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090613" y="1314450"/>
            <a:ext cx="6748462" cy="46783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smtClean="0"/>
              <a:t>If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├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:𝜏 and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is not a value, then there is an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’ s.t. 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’</a:t>
            </a:r>
          </a:p>
          <a:p>
            <a:pPr lvl="1">
              <a:buFontTx/>
              <a:buNone/>
            </a:pP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or equivalently, e = H[r]</a:t>
            </a:r>
          </a:p>
          <a:p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Proved by induction on the derivation of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├  </a:t>
            </a:r>
            <a:r>
              <a:rPr lang="en-US" i="1" smtClean="0">
                <a:ea typeface="Cambria Math" panose="02040503050406030204" pitchFamily="18" charset="0"/>
                <a:cs typeface="Cambria Math" panose="02040503050406030204" pitchFamily="18" charset="0"/>
              </a:rPr>
              <a:t>e</a:t>
            </a:r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:𝜏 </a:t>
            </a:r>
          </a:p>
          <a:p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Base case:</a:t>
            </a: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Irreducible values</a:t>
            </a:r>
          </a:p>
          <a:p>
            <a:pPr lvl="1"/>
            <a:endParaRPr lang="en-US" sz="2800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endParaRPr lang="en-US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572000"/>
            <a:ext cx="6937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4572000"/>
            <a:ext cx="17129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572000"/>
            <a:ext cx="873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88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572000"/>
            <a:ext cx="12001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572000"/>
            <a:ext cx="1279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Proving the Progress Theorem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Inductive case</a:t>
            </a:r>
          </a:p>
          <a:p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smtClean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by the IH, e can be irreducible, </a:t>
            </a:r>
          </a:p>
          <a:p>
            <a:pPr lvl="2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in which case it must be true or false and the whole thing is a redex</a:t>
            </a:r>
          </a:p>
          <a:p>
            <a:pPr lvl="1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Or, it can be decomposed into H[r]</a:t>
            </a:r>
          </a:p>
          <a:p>
            <a:pPr lvl="2"/>
            <a:r>
              <a:rPr lang="en-US" smtClean="0">
                <a:ea typeface="Cambria Math" panose="02040503050406030204" pitchFamily="18" charset="0"/>
                <a:cs typeface="Cambria Math" panose="02040503050406030204" pitchFamily="18" charset="0"/>
              </a:rPr>
              <a:t>in which case if H then e1 else e2 is a valid context.</a:t>
            </a:r>
          </a:p>
          <a:p>
            <a:endParaRPr lang="en-US" smtClean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4048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in this situation?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Options</a:t>
            </a:r>
          </a:p>
          <a:p>
            <a:pPr marL="914400" lvl="1" indent="-457200">
              <a:buFont typeface="Verdana" panose="020B0604030504040204" pitchFamily="34" charset="0"/>
              <a:buAutoNum type="arabicParenR"/>
            </a:pPr>
            <a:r>
              <a:rPr lang="en-US" smtClean="0"/>
              <a:t>Leave it up to the implementation </a:t>
            </a:r>
          </a:p>
          <a:p>
            <a:pPr lvl="2"/>
            <a:r>
              <a:rPr lang="en-US" smtClean="0"/>
              <a:t>that’s the C approach </a:t>
            </a:r>
          </a:p>
          <a:p>
            <a:pPr lvl="2"/>
            <a:r>
              <a:rPr lang="en-US" smtClean="0"/>
              <a:t>is it a good idea?</a:t>
            </a:r>
          </a:p>
          <a:p>
            <a:pPr marL="914400" lvl="1" indent="-457200">
              <a:buFont typeface="Verdana" panose="020B0604030504040204" pitchFamily="34" charset="0"/>
              <a:buAutoNum type="arabicParenR"/>
            </a:pPr>
            <a:r>
              <a:rPr lang="en-US" smtClean="0"/>
              <a:t>Provide a mechanism to identify and rule out such “bad” programs</a:t>
            </a:r>
          </a:p>
          <a:p>
            <a:pPr lvl="2"/>
            <a:r>
              <a:rPr lang="en-US" smtClean="0"/>
              <a:t>programs can only run if you can prove they will execute to completion according to the semantics of the language</a:t>
            </a:r>
          </a:p>
          <a:p>
            <a:pPr lvl="2"/>
            <a:r>
              <a:rPr lang="en-US" smtClean="0">
                <a:solidFill>
                  <a:srgbClr val="CC0000"/>
                </a:solidFill>
              </a:rPr>
              <a:t>type systems will allow us to do this!</a:t>
            </a:r>
          </a:p>
          <a:p>
            <a:pPr marL="914400" lvl="1" indent="-457200">
              <a:buFont typeface="Verdana" panose="020B0604030504040204" pitchFamily="34" charset="0"/>
              <a:buAutoNum type="arabicParenR"/>
            </a:pPr>
            <a:r>
              <a:rPr lang="en-US" smtClean="0"/>
              <a:t>Prescribe correct behavior for every program</a:t>
            </a:r>
          </a:p>
          <a:p>
            <a:pPr lvl="2"/>
            <a:r>
              <a:rPr lang="en-US" smtClean="0"/>
              <a:t>untyped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𝜆-</a:t>
            </a:r>
            <a:r>
              <a:rPr lang="en-US" smtClean="0"/>
              <a:t>calculus works like this</a:t>
            </a:r>
          </a:p>
          <a:p>
            <a:pPr lvl="2"/>
            <a:r>
              <a:rPr lang="en-US" smtClean="0"/>
              <a:t>do any practical languages do this?</a:t>
            </a:r>
          </a:p>
          <a:p>
            <a:pPr lvl="2"/>
            <a:r>
              <a:rPr lang="en-US" smtClean="0">
                <a:solidFill>
                  <a:srgbClr val="CC0000"/>
                </a:solidFill>
              </a:rPr>
              <a:t>type systems are useful in this situation too.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observations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type system restricts the class of programs that are considered “legal”</a:t>
            </a:r>
          </a:p>
          <a:p>
            <a:pPr eaLnBrk="1" hangingPunct="1"/>
            <a:r>
              <a:rPr lang="en-US" smtClean="0"/>
              <a:t>It is possible a term in the untyped </a:t>
            </a:r>
            <a:r>
              <a:rPr lang="en-US" smtClean="0">
                <a:sym typeface="Symbol" panose="05050102010706020507" pitchFamily="18" charset="2"/>
              </a:rPr>
              <a:t></a:t>
            </a:r>
            <a:r>
              <a:rPr lang="en-US" smtClean="0"/>
              <a:t>–calculus may be reducible to a value but may not be typeable in a particular type system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449513" y="3856038"/>
            <a:ext cx="3671887" cy="1162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i="1">
                <a:solidFill>
                  <a:srgbClr val="56127A"/>
                </a:solidFill>
              </a:rPr>
              <a:t>let  </a:t>
            </a:r>
            <a:r>
              <a:rPr lang="en-US" sz="2000">
                <a:solidFill>
                  <a:srgbClr val="56127A"/>
                </a:solidFill>
              </a:rPr>
              <a:t> 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56127A"/>
                </a:solidFill>
              </a:rPr>
              <a:t>      id =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</a:t>
            </a:r>
            <a:r>
              <a:rPr lang="en-US" sz="2000">
                <a:solidFill>
                  <a:srgbClr val="56127A"/>
                </a:solidFill>
              </a:rPr>
              <a:t>x. x 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i="1">
                <a:solidFill>
                  <a:srgbClr val="56127A"/>
                </a:solidFill>
              </a:rPr>
              <a:t>in</a:t>
            </a:r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/>
              <a:t>... (id True) ... (id 1) ...</a:t>
            </a:r>
            <a:endParaRPr lang="en-US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466850" y="5268913"/>
            <a:ext cx="6924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i="1"/>
              <a:t>This term is not typeable in the simple type system we have discussed so far. However, it is typeable in the Hindley-Milner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 animBg="1"/>
      <p:bldP spid="256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</a:p>
          <a:p>
            <a:r>
              <a:rPr lang="en-US" dirty="0" smtClean="0"/>
              <a:t>Unions</a:t>
            </a:r>
          </a:p>
          <a:p>
            <a:r>
              <a:rPr lang="en-US" dirty="0" smtClean="0"/>
              <a:t>Algebraic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Syntax with binary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 := … | (e1 , e2) | </a:t>
            </a:r>
            <a:r>
              <a:rPr lang="en-US" dirty="0" err="1" smtClean="0"/>
              <a:t>fst</a:t>
            </a:r>
            <a:r>
              <a:rPr lang="en-US" dirty="0" smtClean="0"/>
              <a:t> e | </a:t>
            </a:r>
            <a:r>
              <a:rPr lang="en-US" dirty="0" err="1" smtClean="0"/>
              <a:t>snd</a:t>
            </a:r>
            <a:r>
              <a:rPr lang="en-US" dirty="0" smtClean="0"/>
              <a:t> 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𝜏 </a:t>
            </a:r>
            <a:r>
              <a:rPr lang="en-US" dirty="0" smtClean="0"/>
              <a:t>:= … | </a:t>
            </a:r>
            <a:r>
              <a:rPr lang="en-US" dirty="0" smtClean="0">
                <a:ea typeface="Cambria Math"/>
              </a:rPr>
              <a:t>𝜏</a:t>
            </a:r>
            <a:r>
              <a:rPr lang="en-US" dirty="0" smtClean="0"/>
              <a:t>1 x </a:t>
            </a:r>
            <a:r>
              <a:rPr lang="en-US" dirty="0" smtClean="0">
                <a:ea typeface="Cambria Math"/>
              </a:rPr>
              <a:t>𝜏</a:t>
            </a:r>
            <a:r>
              <a:rPr lang="en-US" dirty="0" smtClean="0"/>
              <a:t>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typing rules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2324100" cy="6667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91440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4038600"/>
            <a:ext cx="1600200" cy="66675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-91440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4038600"/>
            <a:ext cx="1600200" cy="6667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-91440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Syntax with binary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 := … | </a:t>
            </a:r>
            <a:r>
              <a:rPr lang="en-US" dirty="0" err="1" smtClean="0"/>
              <a:t>injl</a:t>
            </a:r>
            <a:r>
              <a:rPr lang="en-US" dirty="0" smtClean="0"/>
              <a:t> e | </a:t>
            </a:r>
            <a:r>
              <a:rPr lang="en-US" dirty="0" err="1" smtClean="0"/>
              <a:t>inr</a:t>
            </a:r>
            <a:r>
              <a:rPr lang="en-US" dirty="0" smtClean="0"/>
              <a:t> e 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case </a:t>
            </a:r>
            <a:r>
              <a:rPr lang="en-US" dirty="0" smtClean="0"/>
              <a:t>e of </a:t>
            </a:r>
            <a:r>
              <a:rPr lang="en-US" dirty="0" err="1" smtClean="0"/>
              <a:t>injl</a:t>
            </a:r>
            <a:r>
              <a:rPr lang="en-US" dirty="0" smtClean="0"/>
              <a:t> x </a:t>
            </a:r>
            <a:r>
              <a:rPr lang="en-US" dirty="0" smtClean="0">
                <a:sym typeface="Wingdings" pitchFamily="2" charset="2"/>
              </a:rPr>
              <a:t> 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dirty="0" err="1" smtClean="0">
                <a:sym typeface="Wingdings" pitchFamily="2" charset="2"/>
              </a:rPr>
              <a:t>injr</a:t>
            </a:r>
            <a:r>
              <a:rPr lang="en-US" dirty="0" smtClean="0">
                <a:sym typeface="Wingdings" pitchFamily="2" charset="2"/>
              </a:rPr>
              <a:t> y  e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𝜏 </a:t>
            </a:r>
            <a:r>
              <a:rPr lang="en-US" dirty="0" smtClean="0"/>
              <a:t>:= … |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2</a:t>
            </a:r>
          </a:p>
          <a:p>
            <a:pPr lvl="1"/>
            <a:endParaRPr lang="en-US" baseline="-25000" dirty="0" smtClean="0"/>
          </a:p>
          <a:p>
            <a:r>
              <a:rPr lang="en-US" dirty="0" smtClean="0"/>
              <a:t>Meaning:</a:t>
            </a:r>
          </a:p>
          <a:p>
            <a:pPr lvl="1"/>
            <a:r>
              <a:rPr lang="en-US" dirty="0" smtClean="0"/>
              <a:t>if e : 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2</a:t>
            </a:r>
            <a:r>
              <a:rPr lang="en-US" dirty="0" smtClean="0"/>
              <a:t> then e can be of either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1</a:t>
            </a:r>
            <a:r>
              <a:rPr lang="en-US" dirty="0" smtClean="0"/>
              <a:t> or </a:t>
            </a:r>
            <a:r>
              <a:rPr lang="en-US" dirty="0" smtClean="0">
                <a:ea typeface="Cambria Math"/>
              </a:rPr>
              <a:t>𝜏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That’s why we can only use e in the context of a test</a:t>
            </a:r>
          </a:p>
          <a:p>
            <a:pPr lvl="1"/>
            <a:r>
              <a:rPr lang="en-US" dirty="0" smtClean="0"/>
              <a:t>case checks e; if e has the left type, x is bound to e in e</a:t>
            </a:r>
            <a:r>
              <a:rPr lang="en-US" baseline="-25000" dirty="0" smtClean="0"/>
              <a:t>1</a:t>
            </a:r>
            <a:r>
              <a:rPr lang="en-US" dirty="0" smtClean="0"/>
              <a:t>; otherwise, y is bound to e in e</a:t>
            </a:r>
            <a:r>
              <a:rPr lang="en-US" baseline="-25000" dirty="0" smtClean="0"/>
              <a:t>2</a:t>
            </a:r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5257800"/>
            <a:ext cx="1552575" cy="619125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-91440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257800"/>
            <a:ext cx="1628775" cy="619125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-91440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5181600"/>
            <a:ext cx="4276725" cy="695325"/>
          </a:xfrm>
          <a:prstGeom prst="rect">
            <a:avLst/>
          </a:prstGeom>
          <a:noFill/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-91440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2362618"/>
            <a:ext cx="7648575" cy="831850"/>
          </a:xfrm>
        </p:spPr>
        <p:txBody>
          <a:bodyPr/>
          <a:lstStyle/>
          <a:p>
            <a:pPr algn="ctr"/>
            <a:r>
              <a:rPr lang="en-US" dirty="0" smtClean="0"/>
              <a:t>Is this enough to define the type of an ADT?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http://stellar.mit.edu/S/course/6/fa13/6.820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352425"/>
            <a:ext cx="7620000" cy="842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Self-application and Paradoxes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23900" y="1257300"/>
            <a:ext cx="720566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/>
              <a:t>Self application, i.e., (x x) is dangerous.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 lvl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tx1"/>
                </a:solidFill>
              </a:rPr>
              <a:t>Suppose: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/>
              <a:t>              u </a:t>
            </a:r>
            <a:r>
              <a:rPr lang="en-US">
                <a:latin typeface="Symbol" panose="05050102010706020507" pitchFamily="18" charset="2"/>
              </a:rPr>
              <a:t>  </a:t>
            </a:r>
            <a:r>
              <a:rPr lang="en-US"/>
              <a:t>y. </a:t>
            </a:r>
            <a:r>
              <a:rPr lang="en-US" i="1"/>
              <a:t>if</a:t>
            </a:r>
            <a:r>
              <a:rPr lang="en-US"/>
              <a:t> (y y) = a </a:t>
            </a:r>
            <a:r>
              <a:rPr lang="en-US" i="1"/>
              <a:t>then</a:t>
            </a:r>
            <a:r>
              <a:rPr lang="en-US"/>
              <a:t> b </a:t>
            </a:r>
            <a:r>
              <a:rPr lang="en-US" i="1"/>
              <a:t>else</a:t>
            </a:r>
            <a:r>
              <a:rPr lang="en-US"/>
              <a:t> 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tx1"/>
                </a:solidFill>
              </a:rPr>
              <a:t>What is </a:t>
            </a:r>
            <a:r>
              <a:rPr lang="en-US"/>
              <a:t>(u u)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05220" name="Text Box 4"/>
          <p:cNvSpPr txBox="1">
            <a:spLocks noChangeArrowheads="1"/>
          </p:cNvSpPr>
          <p:nvPr/>
        </p:nvSpPr>
        <p:spPr bwMode="auto">
          <a:xfrm>
            <a:off x="723900" y="3086100"/>
            <a:ext cx="7958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/>
              <a:t>		 (u u) </a:t>
            </a:r>
            <a:r>
              <a:rPr lang="en-US">
                <a:latin typeface="Symbol" panose="05050102010706020507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if</a:t>
            </a:r>
            <a:r>
              <a:rPr lang="en-US"/>
              <a:t> (u u) = a </a:t>
            </a:r>
            <a:r>
              <a:rPr lang="en-US" i="1"/>
              <a:t>then</a:t>
            </a:r>
            <a:r>
              <a:rPr lang="en-US"/>
              <a:t> b </a:t>
            </a:r>
            <a:r>
              <a:rPr lang="en-US" i="1"/>
              <a:t>else</a:t>
            </a:r>
            <a:r>
              <a:rPr lang="en-US"/>
              <a:t> a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/>
          </a:p>
          <a:p>
            <a:pPr lvl="3">
              <a:spcBef>
                <a:spcPct val="0"/>
              </a:spcBef>
              <a:buFontTx/>
              <a:buNone/>
            </a:pPr>
            <a:r>
              <a:rPr lang="en-US" i="1">
                <a:solidFill>
                  <a:schemeClr val="tx1"/>
                </a:solidFill>
              </a:rPr>
              <a:t>                                    Contradiction!!!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This was one of the original motivations for types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15,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http://stellar.mit.edu/S/course/6/fa10/6.820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13" y="1314450"/>
            <a:ext cx="8420100" cy="4678363"/>
          </a:xfrm>
        </p:spPr>
        <p:txBody>
          <a:bodyPr/>
          <a:lstStyle/>
          <a:p>
            <a:r>
              <a:rPr lang="en-US" smtClean="0"/>
              <a:t>Narrow View</a:t>
            </a:r>
          </a:p>
          <a:p>
            <a:pPr lvl="1"/>
            <a:r>
              <a:rPr lang="en-US" smtClean="0"/>
              <a:t>It’s a mechanism for ensuring that variables only take values from predefined sets</a:t>
            </a:r>
          </a:p>
          <a:p>
            <a:pPr lvl="2"/>
            <a:r>
              <a:rPr lang="en-US" smtClean="0"/>
              <a:t>Ex. Integers, Strings, Characters</a:t>
            </a:r>
          </a:p>
          <a:p>
            <a:pPr lvl="1"/>
            <a:r>
              <a:rPr lang="en-US" smtClean="0"/>
              <a:t>A mechanism for avoiding unchecked errors</a:t>
            </a:r>
          </a:p>
          <a:p>
            <a:pPr lvl="2"/>
            <a:r>
              <a:rPr lang="en-US" smtClean="0"/>
              <a:t>by ruling out programs with undefined behaviors</a:t>
            </a:r>
          </a:p>
          <a:p>
            <a:pPr lvl="2"/>
            <a:r>
              <a:rPr lang="en-US" smtClean="0"/>
              <a:t>by specifying how a program should fail (eg. NullPointerException)</a:t>
            </a:r>
          </a:p>
          <a:p>
            <a:r>
              <a:rPr lang="en-US" smtClean="0"/>
              <a:t>Expansive View</a:t>
            </a:r>
          </a:p>
          <a:p>
            <a:pPr lvl="1"/>
            <a:r>
              <a:rPr lang="en-US" smtClean="0"/>
              <a:t>It’s a light-weight </a:t>
            </a:r>
            <a:r>
              <a:rPr lang="en-US" u="sng" smtClean="0"/>
              <a:t>proof system </a:t>
            </a:r>
            <a:r>
              <a:rPr lang="en-US" smtClean="0"/>
              <a:t>and </a:t>
            </a:r>
            <a:r>
              <a:rPr lang="en-US" u="sng" smtClean="0"/>
              <a:t>annotation mechanism </a:t>
            </a:r>
            <a:r>
              <a:rPr lang="en-US" smtClean="0"/>
              <a:t>for efficiently checking for a specific property of interest</a:t>
            </a:r>
          </a:p>
          <a:p>
            <a:pPr lvl="1"/>
            <a:r>
              <a:rPr lang="en-US" smtClean="0"/>
              <a:t>Address bugs that go beyond corner-cases in the semantics</a:t>
            </a:r>
          </a:p>
          <a:p>
            <a:pPr lvl="2"/>
            <a:r>
              <a:rPr lang="en-US" smtClean="0"/>
              <a:t>Information flow violations</a:t>
            </a:r>
          </a:p>
          <a:p>
            <a:pPr lvl="2"/>
            <a:r>
              <a:rPr lang="en-US" smtClean="0"/>
              <a:t>deadlocks</a:t>
            </a:r>
          </a:p>
          <a:p>
            <a:pPr lvl="2"/>
            <a:r>
              <a:rPr lang="en-US" smtClean="0"/>
              <a:t>etc, etc, etc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Types?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314450"/>
            <a:ext cx="7194550" cy="4678363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A method of classifying objects (values) in a language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			</a:t>
            </a:r>
            <a:r>
              <a:rPr lang="en-US" smtClean="0">
                <a:solidFill>
                  <a:srgbClr val="56127A"/>
                </a:solidFill>
              </a:rPr>
              <a:t>x :: </a:t>
            </a:r>
            <a:r>
              <a:rPr lang="en-US" smtClean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endParaRPr lang="en-US" smtClean="0">
              <a:solidFill>
                <a:srgbClr val="56127A"/>
              </a:solidFill>
            </a:endParaRP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>
              <a:solidFill>
                <a:srgbClr val="56127A"/>
              </a:solidFill>
            </a:endParaRP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i="1" smtClean="0"/>
              <a:t>	</a:t>
            </a:r>
            <a:r>
              <a:rPr lang="en-US" smtClean="0"/>
              <a:t>says object x has type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smtClean="0"/>
              <a:t> or object x belongs</a:t>
            </a:r>
            <a:r>
              <a:rPr lang="en-US" i="1" smtClean="0"/>
              <a:t> to </a:t>
            </a:r>
            <a:r>
              <a:rPr lang="en-US" smtClean="0"/>
              <a:t>a type </a:t>
            </a:r>
            <a:r>
              <a:rPr lang="en-US" smtClean="0">
                <a:sym typeface="Symbol" panose="05050102010706020507" pitchFamily="18" charset="2"/>
              </a:rPr>
              <a:t></a:t>
            </a:r>
            <a:endParaRPr lang="en-US" smtClean="0"/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 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smtClean="0"/>
              <a:t> denotes a set of values.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i="1" smtClean="0"/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i="1" smtClean="0"/>
              <a:t>	</a:t>
            </a:r>
            <a:r>
              <a:rPr lang="en-US" sz="2000" i="1" smtClean="0"/>
              <a:t>This notion of types is different from types in languages like C, where a type is a </a:t>
            </a:r>
            <a:r>
              <a:rPr lang="en-US" sz="2000" smtClean="0"/>
              <a:t>storage class specifier.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Correctness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03350"/>
            <a:ext cx="7546975" cy="4678363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If x ::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smtClean="0"/>
              <a:t> then only those operations that are</a:t>
            </a:r>
            <a:r>
              <a:rPr lang="en-US" i="1" smtClean="0"/>
              <a:t> appropriate</a:t>
            </a:r>
            <a:r>
              <a:rPr lang="en-US" smtClean="0"/>
              <a:t> to set </a:t>
            </a:r>
            <a:r>
              <a:rPr lang="en-US" smtClean="0">
                <a:latin typeface="Symbol" panose="05050102010706020507" pitchFamily="18" charset="2"/>
              </a:rPr>
              <a:t></a:t>
            </a:r>
            <a:r>
              <a:rPr lang="en-US" smtClean="0"/>
              <a:t>may be performed on x.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A program is </a:t>
            </a:r>
            <a:r>
              <a:rPr lang="en-US" i="1" smtClean="0"/>
              <a:t>type correct </a:t>
            </a:r>
            <a:r>
              <a:rPr lang="en-US" smtClean="0"/>
              <a:t>if it never performs a wrong operation on an object.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 lvl="2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- Add an </a:t>
            </a:r>
            <a:r>
              <a:rPr lang="en-US" sz="2400" i="1" smtClean="0"/>
              <a:t>Int </a:t>
            </a:r>
            <a:r>
              <a:rPr lang="en-US" sz="2400" smtClean="0"/>
              <a:t> and a </a:t>
            </a:r>
            <a:r>
              <a:rPr lang="en-US" sz="2400" i="1" smtClean="0"/>
              <a:t>Bool</a:t>
            </a:r>
            <a:endParaRPr lang="en-US" sz="2400" smtClean="0"/>
          </a:p>
          <a:p>
            <a:pPr lvl="2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- Head of an </a:t>
            </a:r>
            <a:r>
              <a:rPr lang="en-US" sz="2400" i="1" smtClean="0"/>
              <a:t>Int</a:t>
            </a:r>
          </a:p>
          <a:p>
            <a:pPr lvl="2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- Square root of a </a:t>
            </a:r>
            <a:r>
              <a:rPr lang="en-US" sz="2400" i="1" smtClean="0"/>
              <a:t>list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Safety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A language is </a:t>
            </a:r>
            <a:r>
              <a:rPr lang="en-US" i="1" smtClean="0"/>
              <a:t>type safe</a:t>
            </a:r>
            <a:r>
              <a:rPr lang="en-US" smtClean="0"/>
              <a:t> if only </a:t>
            </a:r>
            <a:r>
              <a:rPr lang="en-US" i="1" smtClean="0"/>
              <a:t>type correct </a:t>
            </a:r>
            <a:r>
              <a:rPr lang="en-US" smtClean="0"/>
              <a:t>programs can be written in that language. </a:t>
            </a:r>
          </a:p>
          <a:p>
            <a:pPr>
              <a:lnSpc>
                <a:spcPct val="87000"/>
              </a:lnSpc>
              <a:spcBef>
                <a:spcPct val="0"/>
              </a:spcBef>
            </a:pPr>
            <a:endParaRPr lang="en-US" smtClean="0"/>
          </a:p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mtClean="0"/>
              <a:t>Most languages are </a:t>
            </a:r>
            <a:r>
              <a:rPr lang="en-US" i="1" smtClean="0"/>
              <a:t>not </a:t>
            </a:r>
            <a:r>
              <a:rPr lang="en-US" smtClean="0"/>
              <a:t> type safe, i.e., have “holes” in their type systems.</a:t>
            </a:r>
          </a:p>
          <a:p>
            <a:pPr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i="1" smtClean="0"/>
              <a:t>Fortran:  </a:t>
            </a:r>
            <a:r>
              <a:rPr lang="en-US" sz="2000" smtClean="0"/>
              <a:t>Equivalence, Parameter passing</a:t>
            </a:r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i="1" smtClean="0"/>
              <a:t>Pascal:   </a:t>
            </a:r>
            <a:r>
              <a:rPr lang="en-US" sz="2000" smtClean="0"/>
              <a:t>Variant records, files</a:t>
            </a:r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i="1" smtClean="0"/>
              <a:t>C, C++:   </a:t>
            </a:r>
            <a:r>
              <a:rPr lang="en-US" sz="2000" smtClean="0"/>
              <a:t>Pointers, type casting</a:t>
            </a:r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lvl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i="1" smtClean="0"/>
              <a:t>However, Java, Ada, CLU, ML, Id, Haskell, Bluespec, etc. are type safe.</a:t>
            </a:r>
            <a:endParaRPr lang="en-US" sz="2000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41313"/>
            <a:ext cx="8499475" cy="831850"/>
          </a:xfrm>
        </p:spPr>
        <p:txBody>
          <a:bodyPr/>
          <a:lstStyle/>
          <a:p>
            <a:pPr eaLnBrk="1" hangingPunct="1"/>
            <a:r>
              <a:rPr lang="en-US" smtClean="0"/>
              <a:t>Type Declaration </a:t>
            </a:r>
            <a:r>
              <a:rPr lang="en-US" i="1" smtClean="0"/>
              <a:t>vs</a:t>
            </a:r>
            <a:r>
              <a:rPr lang="en-US" smtClean="0"/>
              <a:t> Reconstruction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327150"/>
            <a:ext cx="7558088" cy="35766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smtClean="0"/>
              <a:t>Languages where the user must </a:t>
            </a:r>
            <a:r>
              <a:rPr lang="en-US" sz="2000" i="1" smtClean="0"/>
              <a:t>declare the types 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CLU, Pascal, Ada, C,  C++, Fortran, Java</a:t>
            </a:r>
          </a:p>
          <a:p>
            <a:pPr lvl="1">
              <a:spcBef>
                <a:spcPct val="0"/>
              </a:spcBef>
            </a:pPr>
            <a:endParaRPr lang="en-US" sz="240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smtClean="0"/>
              <a:t>Languages where type declarations are not needed and </a:t>
            </a:r>
            <a:r>
              <a:rPr lang="en-US" sz="2000" i="1" smtClean="0"/>
              <a:t>the</a:t>
            </a:r>
            <a:r>
              <a:rPr lang="en-US" sz="2000" smtClean="0"/>
              <a:t> </a:t>
            </a:r>
            <a:r>
              <a:rPr lang="en-US" sz="2000" i="1" smtClean="0"/>
              <a:t>types are reconstructed at run time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Scheme, Lisp</a:t>
            </a:r>
          </a:p>
          <a:p>
            <a:pPr lvl="1"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z="2000" smtClean="0"/>
              <a:t>Languages where type declarations are generally not needed but allowed, and </a:t>
            </a:r>
            <a:r>
              <a:rPr lang="en-US" sz="2000" i="1" smtClean="0"/>
              <a:t>types are reconstructed at compile time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ML, Id, Haskell, pH, Bluespec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endParaRPr lang="en-US" sz="1600" smtClean="0"/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973138" y="5156200"/>
            <a:ext cx="7443787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A language is said to be </a:t>
            </a:r>
            <a:r>
              <a:rPr lang="en-US" sz="2000" i="1"/>
              <a:t>statically typed </a:t>
            </a:r>
            <a:r>
              <a:rPr lang="en-US" sz="2000"/>
              <a:t>if type-checking is done at compile time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95027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000000"/>
      </a:accent4>
      <a:accent5>
        <a:srgbClr val="C7D0BF"/>
      </a:accent5>
      <a:accent6>
        <a:srgbClr val="5E6398"/>
      </a:accent6>
      <a:hlink>
        <a:srgbClr val="9E7B91"/>
      </a:hlink>
      <a:folHlink>
        <a:srgbClr val="7F675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64181</TotalTime>
  <Words>1358</Words>
  <Application>Microsoft Office PowerPoint</Application>
  <PresentationFormat>On-screen Show (4:3)</PresentationFormat>
  <Paragraphs>335</Paragraphs>
  <Slides>34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Cambria Math</vt:lpstr>
      <vt:lpstr>Consolas</vt:lpstr>
      <vt:lpstr>Courier New</vt:lpstr>
      <vt:lpstr>Symbol</vt:lpstr>
      <vt:lpstr>Times</vt:lpstr>
      <vt:lpstr>Times New Roman</vt:lpstr>
      <vt:lpstr>Verdana</vt:lpstr>
      <vt:lpstr>Wingdings</vt:lpstr>
      <vt:lpstr>Default Design</vt:lpstr>
      <vt:lpstr>Simple Types</vt:lpstr>
      <vt:lpstr>Why Types</vt:lpstr>
      <vt:lpstr>What to do in this situation?</vt:lpstr>
      <vt:lpstr>Self-application and Paradoxes</vt:lpstr>
      <vt:lpstr>What is a type system</vt:lpstr>
      <vt:lpstr>What are Types?</vt:lpstr>
      <vt:lpstr>Type Correctness</vt:lpstr>
      <vt:lpstr>Type Safety</vt:lpstr>
      <vt:lpstr>Type Declaration vs Reconstruction</vt:lpstr>
      <vt:lpstr>Formalizing a Type System</vt:lpstr>
      <vt:lpstr>Formalizing a type system</vt:lpstr>
      <vt:lpstr>Basic Notation</vt:lpstr>
      <vt:lpstr>Basic notation</vt:lpstr>
      <vt:lpstr>Static Semantics</vt:lpstr>
      <vt:lpstr>Ex. Language of Expressions</vt:lpstr>
      <vt:lpstr>Simply Typed 𝜆 Calculus  (F1)</vt:lpstr>
      <vt:lpstr>Example</vt:lpstr>
      <vt:lpstr>Example</vt:lpstr>
      <vt:lpstr>Simply Typed 𝜆 Calculus  (F1)</vt:lpstr>
      <vt:lpstr>Soundness</vt:lpstr>
      <vt:lpstr>Type Preservation: Pure -calculus </vt:lpstr>
      <vt:lpstr>Induction on the Structure of Derivation (Rule Induction)</vt:lpstr>
      <vt:lpstr>Induction on the Structure of Derivation (Rule Induction)</vt:lpstr>
      <vt:lpstr>Induction on the Structure of the Derivation</vt:lpstr>
      <vt:lpstr>Induction on the Structure of the Derivation</vt:lpstr>
      <vt:lpstr>The Language</vt:lpstr>
      <vt:lpstr>The proof strategy</vt:lpstr>
      <vt:lpstr>Proving the Progress Theorem</vt:lpstr>
      <vt:lpstr>Proving the Progress Theorem</vt:lpstr>
      <vt:lpstr>Some observations  </vt:lpstr>
      <vt:lpstr>A few more types</vt:lpstr>
      <vt:lpstr>Product Types</vt:lpstr>
      <vt:lpstr>Sum Types</vt:lpstr>
      <vt:lpstr>Is this enough to define the type of an ADT?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labyex</dc:creator>
  <cp:lastModifiedBy>Armando Solar-Lezama</cp:lastModifiedBy>
  <cp:revision>1001</cp:revision>
  <cp:lastPrinted>2000-11-03T14:05:27Z</cp:lastPrinted>
  <dcterms:created xsi:type="dcterms:W3CDTF">2000-10-09T18:23:52Z</dcterms:created>
  <dcterms:modified xsi:type="dcterms:W3CDTF">2013-09-23T16:30:27Z</dcterms:modified>
</cp:coreProperties>
</file>