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84" r:id="rId3"/>
  </p:sldMasterIdLst>
  <p:notesMasterIdLst>
    <p:notesMasterId r:id="rId47"/>
  </p:notesMasterIdLst>
  <p:handoutMasterIdLst>
    <p:handoutMasterId r:id="rId48"/>
  </p:handoutMasterIdLst>
  <p:sldIdLst>
    <p:sldId id="831" r:id="rId4"/>
    <p:sldId id="897" r:id="rId5"/>
    <p:sldId id="898" r:id="rId6"/>
    <p:sldId id="899" r:id="rId7"/>
    <p:sldId id="915" r:id="rId8"/>
    <p:sldId id="900" r:id="rId9"/>
    <p:sldId id="901" r:id="rId10"/>
    <p:sldId id="902" r:id="rId11"/>
    <p:sldId id="916" r:id="rId12"/>
    <p:sldId id="917" r:id="rId13"/>
    <p:sldId id="918" r:id="rId14"/>
    <p:sldId id="919" r:id="rId15"/>
    <p:sldId id="920" r:id="rId16"/>
    <p:sldId id="903" r:id="rId17"/>
    <p:sldId id="904" r:id="rId18"/>
    <p:sldId id="922" r:id="rId19"/>
    <p:sldId id="923" r:id="rId20"/>
    <p:sldId id="924" r:id="rId21"/>
    <p:sldId id="925" r:id="rId22"/>
    <p:sldId id="927" r:id="rId23"/>
    <p:sldId id="928" r:id="rId24"/>
    <p:sldId id="926" r:id="rId25"/>
    <p:sldId id="905" r:id="rId26"/>
    <p:sldId id="885" r:id="rId27"/>
    <p:sldId id="907" r:id="rId28"/>
    <p:sldId id="909" r:id="rId29"/>
    <p:sldId id="910" r:id="rId30"/>
    <p:sldId id="911" r:id="rId31"/>
    <p:sldId id="912" r:id="rId32"/>
    <p:sldId id="914" r:id="rId33"/>
    <p:sldId id="877" r:id="rId34"/>
    <p:sldId id="833" r:id="rId35"/>
    <p:sldId id="834" r:id="rId36"/>
    <p:sldId id="835" r:id="rId37"/>
    <p:sldId id="836" r:id="rId38"/>
    <p:sldId id="879" r:id="rId39"/>
    <p:sldId id="880" r:id="rId40"/>
    <p:sldId id="882" r:id="rId41"/>
    <p:sldId id="861" r:id="rId42"/>
    <p:sldId id="842" r:id="rId43"/>
    <p:sldId id="843" r:id="rId44"/>
    <p:sldId id="807" r:id="rId45"/>
    <p:sldId id="838" r:id="rId4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A74F"/>
    <a:srgbClr val="FFCC66"/>
    <a:srgbClr val="FFDD4D"/>
    <a:srgbClr val="FF9933"/>
    <a:srgbClr val="EF9891"/>
    <a:srgbClr val="561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0779" autoAdjust="0"/>
  </p:normalViewPr>
  <p:slideViewPr>
    <p:cSldViewPr snapToGrid="0">
      <p:cViewPr varScale="1">
        <p:scale>
          <a:sx n="94" d="100"/>
          <a:sy n="94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82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algn="r"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5BDDA531-C6BD-47C8-9DC0-CFB8DA2E3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>
            <a:lvl1pPr algn="r"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260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2338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81738A99-9490-49B9-9AB3-228632E5A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80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F11487BD-973A-4423-9F8E-6C8F1C47B47E}" type="slidenum">
              <a:rPr lang="en-US" sz="1100" smtClean="0">
                <a:latin typeface="Times New Roman" pitchFamily="18" charset="0"/>
              </a:rPr>
              <a:pPr eaLnBrk="1" hangingPunct="1"/>
              <a:t>1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5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Impredicative</a:t>
            </a:r>
            <a:r>
              <a:rPr lang="en-US" dirty="0" smtClean="0"/>
              <a:t>:</a:t>
            </a:r>
            <a:r>
              <a:rPr lang="en-US" baseline="0" dirty="0" smtClean="0"/>
              <a:t> The type includes a quantifier whose domain includes the very thing being defined.</a:t>
            </a:r>
          </a:p>
          <a:p>
            <a:r>
              <a:rPr lang="en-US" dirty="0" smtClean="0"/>
              <a:t>Types above are </a:t>
            </a:r>
            <a:r>
              <a:rPr lang="en-US" smtClean="0"/>
              <a:t>for system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38A99-9490-49B9-9AB3-228632E5A54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Predicative:</a:t>
            </a:r>
            <a:r>
              <a:rPr lang="en-US" baseline="0" dirty="0" smtClean="0"/>
              <a:t> The domain of type variables is restricted to monotypes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38A99-9490-49B9-9AB3-228632E5A54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7F82E2DF-6D7E-409C-91E0-E4E5B796215E}" type="slidenum">
              <a:rPr lang="en-US" sz="1100" smtClean="0">
                <a:latin typeface="Times New Roman" pitchFamily="18" charset="0"/>
              </a:rPr>
              <a:pPr eaLnBrk="1" hangingPunct="1"/>
              <a:t>31</a:t>
            </a:fld>
            <a:endParaRPr lang="en-US" sz="1100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2375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6" tIns="45220" rIns="92056" bIns="45220"/>
          <a:lstStyle/>
          <a:p>
            <a:pPr eaLnBrk="1" hangingPunct="1"/>
            <a:endParaRPr lang="en-US" smtClean="0"/>
          </a:p>
        </p:txBody>
      </p:sp>
      <p:sp>
        <p:nvSpPr>
          <p:cNvPr id="317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46125"/>
            <a:ext cx="4521200" cy="33909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6325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B64FE289-83B8-419A-A68B-3B9D33702E06}" type="slidenum">
              <a:rPr lang="en-US" sz="1100" smtClean="0">
                <a:latin typeface="Times New Roman" pitchFamily="18" charset="0"/>
              </a:rPr>
              <a:pPr eaLnBrk="1" hangingPunct="1"/>
              <a:t>32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B8357D02-9760-47B5-B264-4E48FF48ABF7}" type="slidenum">
              <a:rPr lang="en-US" sz="1100" smtClean="0">
                <a:latin typeface="Times New Roman" pitchFamily="18" charset="0"/>
              </a:rPr>
              <a:pPr eaLnBrk="1" hangingPunct="1"/>
              <a:t>33</a:t>
            </a:fld>
            <a:endParaRPr lang="en-US" sz="110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2375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80" tIns="45183" rIns="91980" bIns="45183"/>
          <a:lstStyle/>
          <a:p>
            <a:pPr eaLnBrk="1" hangingPunct="1"/>
            <a:endParaRPr lang="en-US" smtClean="0"/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46125"/>
            <a:ext cx="4521200" cy="33909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9016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C8559600-0538-4124-AEF1-72E774BF3898}" type="slidenum">
              <a:rPr lang="en-US" sz="1100" smtClean="0">
                <a:latin typeface="Times New Roman" pitchFamily="18" charset="0"/>
              </a:rPr>
              <a:pPr eaLnBrk="1" hangingPunct="1"/>
              <a:t>34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24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B2A62576-35E1-4698-8884-5BB7D057231A}" type="slidenum">
              <a:rPr lang="en-US" sz="1100" smtClean="0">
                <a:latin typeface="Times New Roman" pitchFamily="18" charset="0"/>
              </a:rPr>
              <a:pPr eaLnBrk="1" hangingPunct="1"/>
              <a:t>35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1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0E902A57-356F-43A4-A8B6-891ACC472CBB}" type="slidenum">
              <a:rPr lang="en-US" sz="1100" smtClean="0">
                <a:latin typeface="Times New Roman" pitchFamily="18" charset="0"/>
              </a:rPr>
              <a:pPr eaLnBrk="1" hangingPunct="1"/>
              <a:t>36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1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952A4152-E298-4D3D-84D0-895B4A62E424}" type="slidenum">
              <a:rPr lang="en-US" sz="1100" smtClean="0">
                <a:latin typeface="Times New Roman" pitchFamily="18" charset="0"/>
              </a:rPr>
              <a:pPr eaLnBrk="1" hangingPunct="1"/>
              <a:t>37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97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F7316875-FC7B-481C-8EE5-95669038DA98}" type="slidenum">
              <a:rPr lang="en-US" sz="1100" smtClean="0">
                <a:latin typeface="Times New Roman" pitchFamily="18" charset="0"/>
              </a:rPr>
              <a:pPr eaLnBrk="1" hangingPunct="1"/>
              <a:t>38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2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B02589BB-57BA-49F1-AB6B-8A161C7C5D3C}" type="slidenum">
              <a:rPr lang="en-US" sz="11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2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67F227F1-3A2E-4D41-877C-8F7049C08332}" type="slidenum">
              <a:rPr lang="en-US" sz="1100" smtClean="0">
                <a:latin typeface="Times New Roman" pitchFamily="18" charset="0"/>
              </a:rPr>
              <a:pPr eaLnBrk="1" hangingPunct="1"/>
              <a:t>39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05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114B778F-2D82-4F2E-9460-2FBE63C1A600}" type="slidenum">
              <a:rPr lang="en-US" sz="1100" smtClean="0">
                <a:latin typeface="Times New Roman" pitchFamily="18" charset="0"/>
              </a:rPr>
              <a:pPr eaLnBrk="1" hangingPunct="1"/>
              <a:t>40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87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C8656CF-78A3-4F1E-9DFB-A9D6DAE09D6E}" type="slidenum">
              <a:rPr lang="en-US" sz="1100" smtClean="0">
                <a:latin typeface="Times New Roman" pitchFamily="18" charset="0"/>
              </a:rPr>
              <a:pPr eaLnBrk="1" hangingPunct="1"/>
              <a:t>41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4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E7634BA-0067-4DD2-8DA6-9628A9AC6453}" type="slidenum">
              <a:rPr lang="en-US" sz="1100" smtClean="0">
                <a:latin typeface="Times New Roman" pitchFamily="18" charset="0"/>
              </a:rPr>
              <a:pPr eaLnBrk="1" hangingPunct="1"/>
              <a:t>42</a:t>
            </a:fld>
            <a:endParaRPr lang="en-US" sz="11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598488"/>
            <a:ext cx="4598988" cy="344963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383088"/>
            <a:ext cx="5014913" cy="4230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37" tIns="45968" rIns="91937" bIns="4596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5004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A6B2B170-DDE9-43A9-8E79-2342916021B7}" type="slidenum">
              <a:rPr lang="en-US" sz="1100" smtClean="0">
                <a:latin typeface="Times New Roman" pitchFamily="18" charset="0"/>
              </a:rPr>
              <a:pPr eaLnBrk="1" hangingPunct="1"/>
              <a:t>43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1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92DE2A6-9E02-49BB-B84C-C605D56B9E34}" type="slidenum">
              <a:rPr lang="en-US" sz="11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9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7402DEA7-823A-4ECD-8BB8-6564084474CB}" type="slidenum">
              <a:rPr lang="en-US" sz="11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7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CFDC35E-D65A-463C-9C15-49285E1AA782}" type="slidenum">
              <a:rPr lang="en-US" sz="11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1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585C442A-FEC3-47AF-8CD6-57945992733D}" type="slidenum">
              <a:rPr lang="en-US" sz="11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5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E47A6700-A1B0-4E02-855D-37168522B212}" type="slidenum">
              <a:rPr lang="en-US" sz="1100" smtClean="0">
                <a:latin typeface="Times New Roman" pitchFamily="18" charset="0"/>
              </a:rPr>
              <a:pPr eaLnBrk="1" hangingPunct="1"/>
              <a:t>14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8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E47A6700-A1B0-4E02-855D-37168522B212}" type="slidenum">
              <a:rPr lang="en-US" sz="1100" smtClean="0">
                <a:latin typeface="Times New Roman" pitchFamily="18" charset="0"/>
              </a:rPr>
              <a:pPr eaLnBrk="1" hangingPunct="1"/>
              <a:t>15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8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D7DD0CA4-FB6D-4652-9ACF-4E38839DAB43}" type="slidenum">
              <a:rPr lang="en-US" sz="1100" smtClean="0">
                <a:latin typeface="Times New Roman" pitchFamily="18" charset="0"/>
              </a:rPr>
              <a:pPr eaLnBrk="1" hangingPunct="1"/>
              <a:t>24</a:t>
            </a:fld>
            <a:endParaRPr lang="en-US" sz="11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Text Box 39"/>
          <p:cNvSpPr txBox="1">
            <a:spLocks noChangeArrowheads="1"/>
          </p:cNvSpPr>
          <p:nvPr userDrawn="1"/>
        </p:nvSpPr>
        <p:spPr bwMode="auto">
          <a:xfrm>
            <a:off x="229377" y="3802063"/>
            <a:ext cx="872969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latin typeface="Verdana" pitchFamily="34" charset="0"/>
              </a:rPr>
              <a:t>Armando Solar-</a:t>
            </a:r>
            <a:r>
              <a:rPr lang="en-US" dirty="0" err="1" smtClean="0">
                <a:latin typeface="Verdana" pitchFamily="34" charset="0"/>
              </a:rPr>
              <a:t>Lezama</a:t>
            </a:r>
            <a:endParaRPr lang="en-US" dirty="0">
              <a:latin typeface="Verdana" pitchFamily="34" charset="0"/>
            </a:endParaRPr>
          </a:p>
          <a:p>
            <a:pPr algn="ctr">
              <a:defRPr/>
            </a:pPr>
            <a:r>
              <a:rPr lang="en-US" dirty="0">
                <a:latin typeface="Verdana" pitchFamily="34" charset="0"/>
              </a:rPr>
              <a:t>Computer Science and Artificial Intelligence Laboratory</a:t>
            </a:r>
          </a:p>
          <a:p>
            <a:pPr algn="ctr">
              <a:defRPr/>
            </a:pPr>
            <a:r>
              <a:rPr lang="en-US" dirty="0">
                <a:latin typeface="Verdana" pitchFamily="34" charset="0"/>
              </a:rPr>
              <a:t>M.I.T</a:t>
            </a:r>
            <a:r>
              <a:rPr lang="en-US" dirty="0" smtClean="0">
                <a:latin typeface="Verdana" pitchFamily="34" charset="0"/>
              </a:rPr>
              <a:t>.</a:t>
            </a:r>
          </a:p>
          <a:p>
            <a:pPr algn="ctr">
              <a:defRPr/>
            </a:pPr>
            <a:r>
              <a:rPr lang="en-US" sz="2000" dirty="0" smtClean="0">
                <a:latin typeface="Verdana" pitchFamily="34" charset="0"/>
              </a:rPr>
              <a:t>With slides from </a:t>
            </a:r>
            <a:r>
              <a:rPr lang="en-US" sz="2000" dirty="0" err="1" smtClean="0">
                <a:latin typeface="Verdana" pitchFamily="34" charset="0"/>
              </a:rPr>
              <a:t>Arvind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Rectangle 45"/>
          <p:cNvSpPr>
            <a:spLocks noChangeArrowheads="1"/>
          </p:cNvSpPr>
          <p:nvPr userDrawn="1"/>
        </p:nvSpPr>
        <p:spPr bwMode="auto">
          <a:xfrm>
            <a:off x="8001000" y="6610350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smtClean="0">
                <a:latin typeface="Verdana" pitchFamily="34" charset="0"/>
              </a:rPr>
              <a:t>L07-</a:t>
            </a:r>
            <a:fld id="{ED0BAA49-FDB8-4B3A-9E07-39F0545D5A53}" type="slidenum">
              <a:rPr lang="en-US" sz="1200">
                <a:latin typeface="Verdana" pitchFamily="34" charset="0"/>
              </a:rPr>
              <a:pPr algn="r">
                <a:defRPr/>
              </a:pPr>
              <a:t>‹#›</a:t>
            </a:fld>
            <a:endParaRPr lang="en-US" sz="1200" dirty="0">
              <a:latin typeface="Verdana" pitchFamily="34" charset="0"/>
            </a:endParaRPr>
          </a:p>
        </p:txBody>
      </p:sp>
      <p:sp>
        <p:nvSpPr>
          <p:cNvPr id="6" name="Text Box 46"/>
          <p:cNvSpPr txBox="1">
            <a:spLocks noChangeArrowheads="1"/>
          </p:cNvSpPr>
          <p:nvPr userDrawn="1"/>
        </p:nvSpPr>
        <p:spPr bwMode="auto">
          <a:xfrm>
            <a:off x="0" y="6583363"/>
            <a:ext cx="1784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Verdana" pitchFamily="34" charset="0"/>
              </a:rPr>
              <a:t>September 29, 2011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2744788" y="6581775"/>
            <a:ext cx="3668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+mn-lt"/>
              </a:rPr>
              <a:t>http://stellar.mit.edu/S/course/6/fa11/6.820</a:t>
            </a:r>
            <a:endParaRPr lang="en-US" sz="1200" dirty="0">
              <a:latin typeface="+mn-lt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003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9650" y="341313"/>
            <a:ext cx="1911350" cy="5651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341313"/>
            <a:ext cx="5584825" cy="5651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5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23812-F36B-4731-A0D3-8170B554A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3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042AE-7F3D-435D-A1D6-0F5A38D14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28CBF-2CC6-420F-BC80-81EEE6109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EF69-712E-4E50-B92E-AB7D7AC97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5E04-AA9D-48B5-9A64-555D316C6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FBA4A-8495-419A-8B78-40333AE27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25354-67DE-475C-9961-4BFAD02DC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0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19A11-0EF8-4ECD-BAEC-5A59CC3CA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37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0726-8437-44A0-A0DE-7102456A9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8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1989-B888-4320-B97F-3C6832877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6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41444-B75D-4CDF-A94A-F0EEF8E32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6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89D68-9930-42B4-8896-46B165FF3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2F36-6FE0-497F-A5E8-39441ABB4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7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157B0-46BC-4A77-A1CB-08DF3CCA3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9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2B8A1-69EB-4489-9E0C-236D90B7F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8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B4110-341D-4507-92C5-E7F42AA82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0E929-0CAA-4C36-B796-CBD2F35E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7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717D2-62E6-41C6-B776-A21CEE60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103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4A2AE-9B1F-4BAB-BCC4-A57C3813D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6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2F1E-C652-4422-BECE-2F5224CE4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2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BC56-2789-4659-B489-B25FB19B8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1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9EE2-8C37-487B-A735-9B3A092CA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8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9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341313"/>
            <a:ext cx="7648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314450"/>
            <a:ext cx="6907212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781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330200" y="1219200"/>
            <a:ext cx="853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 userDrawn="1"/>
        </p:nvSpPr>
        <p:spPr bwMode="auto">
          <a:xfrm>
            <a:off x="8001000" y="6610350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>
                <a:latin typeface="Verdana" pitchFamily="34" charset="0"/>
              </a:rPr>
              <a:t> L06-</a:t>
            </a:r>
            <a:fld id="{944D4F16-9BF3-403A-B4B1-6A7E61A916FB}" type="slidenum">
              <a:rPr lang="en-US" sz="1200">
                <a:latin typeface="Verdana" pitchFamily="34" charset="0"/>
              </a:rPr>
              <a:pPr algn="r">
                <a:defRPr/>
              </a:pPr>
              <a:t>‹#›</a:t>
            </a:fld>
            <a:endParaRPr lang="en-US" sz="120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56127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6309D5-B39C-41EB-859F-8C1835E0B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60367B-C6D2-415A-8785-1F9C641F2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55775"/>
            <a:ext cx="7772400" cy="11430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Type Inference and the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Hindley</a:t>
            </a:r>
            <a:r>
              <a:rPr lang="en-US" dirty="0" smtClean="0">
                <a:solidFill>
                  <a:srgbClr val="FF0000"/>
                </a:solidFill>
              </a:rPr>
              <a:t>-Milner Type System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34000"/>
            <a:ext cx="6400800" cy="53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September 29,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Simple Type Substitutions</a:t>
            </a:r>
            <a:br>
              <a:rPr lang="en-US" sz="3200" smtClean="0"/>
            </a:br>
            <a:r>
              <a:rPr lang="en-US" sz="2400" i="1" smtClean="0"/>
              <a:t>needed to define type unification</a:t>
            </a:r>
            <a:endParaRPr lang="en-US" sz="3200" i="1" smtClean="0"/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2678113"/>
            <a:ext cx="7913688" cy="40179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A substitution is a map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	S : Type Variables  </a:t>
            </a:r>
            <a:r>
              <a:rPr lang="en-US" sz="2000" smtClean="0">
                <a:sym typeface="Symbol" panose="05050102010706020507" pitchFamily="18" charset="2"/>
              </a:rPr>
              <a:t></a:t>
            </a:r>
            <a:r>
              <a:rPr lang="en-US" sz="2000" smtClean="0"/>
              <a:t> Types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	S = [</a:t>
            </a:r>
            <a:r>
              <a:rPr lang="en-US" sz="2000" smtClean="0">
                <a:latin typeface="Symbol" panose="05050102010706020507" pitchFamily="18" charset="2"/>
              </a:rPr>
              <a:t></a:t>
            </a:r>
            <a:r>
              <a:rPr lang="en-US" sz="2000" baseline="-25000" smtClean="0"/>
              <a:t>1 </a:t>
            </a:r>
            <a:r>
              <a:rPr lang="en-US" sz="2000" smtClean="0"/>
              <a:t>/ t</a:t>
            </a:r>
            <a:r>
              <a:rPr lang="en-US" sz="2000" baseline="-25000" smtClean="0"/>
              <a:t>1</a:t>
            </a:r>
            <a:r>
              <a:rPr lang="en-US" sz="2000" smtClean="0"/>
              <a:t>,..., </a:t>
            </a:r>
            <a:r>
              <a:rPr lang="en-US" sz="2000" smtClean="0">
                <a:latin typeface="Symbol" panose="05050102010706020507" pitchFamily="18" charset="2"/>
              </a:rPr>
              <a:t></a:t>
            </a:r>
            <a:r>
              <a:rPr lang="en-US" sz="2000" baseline="-25000" smtClean="0"/>
              <a:t>n</a:t>
            </a:r>
            <a:r>
              <a:rPr lang="en-US" sz="2000" smtClean="0"/>
              <a:t> / t</a:t>
            </a:r>
            <a:r>
              <a:rPr lang="en-US" sz="2000" baseline="-25000" smtClean="0"/>
              <a:t>n</a:t>
            </a:r>
            <a:r>
              <a:rPr lang="en-US" sz="2000" smtClean="0"/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latin typeface="Symbol" panose="05050102010706020507" pitchFamily="18" charset="2"/>
              </a:rPr>
              <a:t>	</a:t>
            </a:r>
            <a:r>
              <a:rPr lang="en-US" sz="2000" baseline="30000" smtClean="0"/>
              <a:t>’ </a:t>
            </a:r>
            <a:r>
              <a:rPr lang="en-US" sz="2000" smtClean="0"/>
              <a:t>= S </a:t>
            </a:r>
            <a:r>
              <a:rPr lang="en-US" sz="2000" smtClean="0">
                <a:latin typeface="Symbol" panose="05050102010706020507" pitchFamily="18" charset="2"/>
              </a:rPr>
              <a:t>	</a:t>
            </a:r>
            <a:r>
              <a:rPr lang="en-US" sz="2000" baseline="30000" smtClean="0"/>
              <a:t>’  </a:t>
            </a:r>
            <a:r>
              <a:rPr lang="en-US" sz="2000" smtClean="0"/>
              <a:t>is a </a:t>
            </a:r>
            <a:r>
              <a:rPr lang="en-US" sz="2000" i="1" smtClean="0"/>
              <a:t>Substitution Instance of </a:t>
            </a:r>
            <a:r>
              <a:rPr lang="en-US" sz="2000" smtClean="0">
                <a:latin typeface="Symbol" panose="05050102010706020507" pitchFamily="18" charset="2"/>
              </a:rPr>
              <a:t></a:t>
            </a:r>
            <a:endParaRPr lang="en-US" sz="2000" i="1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Example: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7030A0"/>
                </a:solidFill>
              </a:rPr>
              <a:t>S = [(t </a:t>
            </a:r>
            <a:r>
              <a:rPr lang="en-US" sz="2000" smtClean="0">
                <a:solidFill>
                  <a:srgbClr val="7030A0"/>
                </a:solidFill>
                <a:sym typeface="Wingdings" panose="05000000000000000000" pitchFamily="2" charset="2"/>
              </a:rPr>
              <a:t>-&gt;</a:t>
            </a:r>
            <a:r>
              <a:rPr lang="en-US" sz="2000" smtClean="0">
                <a:solidFill>
                  <a:srgbClr val="7030A0"/>
                </a:solidFill>
              </a:rPr>
              <a:t> Bool) / t</a:t>
            </a:r>
            <a:r>
              <a:rPr lang="en-US" sz="2000" baseline="-25000" smtClean="0">
                <a:solidFill>
                  <a:srgbClr val="7030A0"/>
                </a:solidFill>
              </a:rPr>
              <a:t>1</a:t>
            </a:r>
            <a:r>
              <a:rPr lang="en-US" sz="2000" smtClean="0">
                <a:solidFill>
                  <a:srgbClr val="7030A0"/>
                </a:solidFill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7030A0"/>
                </a:solidFill>
              </a:rPr>
              <a:t>	S ( t</a:t>
            </a:r>
            <a:r>
              <a:rPr lang="en-US" sz="2000" baseline="-25000" smtClean="0">
                <a:solidFill>
                  <a:srgbClr val="7030A0"/>
                </a:solidFill>
              </a:rPr>
              <a:t>1 </a:t>
            </a:r>
            <a:r>
              <a:rPr lang="en-US" sz="2000" smtClean="0">
                <a:solidFill>
                  <a:srgbClr val="7030A0"/>
                </a:solidFill>
              </a:rPr>
              <a:t>-&gt; t</a:t>
            </a:r>
            <a:r>
              <a:rPr lang="en-US" sz="2000" baseline="-25000" smtClean="0">
                <a:solidFill>
                  <a:srgbClr val="7030A0"/>
                </a:solidFill>
              </a:rPr>
              <a:t>1</a:t>
            </a:r>
            <a:r>
              <a:rPr lang="en-US" sz="2000" smtClean="0">
                <a:solidFill>
                  <a:srgbClr val="7030A0"/>
                </a:solidFill>
              </a:rPr>
              <a:t>) =	</a:t>
            </a:r>
            <a:r>
              <a:rPr lang="en-US" sz="2000" smtClean="0"/>
              <a:t>			        </a:t>
            </a:r>
            <a:r>
              <a:rPr lang="en-US" sz="2000" smtClean="0">
                <a:solidFill>
                  <a:srgbClr val="FF0000"/>
                </a:solidFill>
              </a:rPr>
              <a:t>?</a:t>
            </a:r>
            <a:endParaRPr lang="en-US" sz="200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Substitutions can be </a:t>
            </a:r>
            <a:r>
              <a:rPr lang="en-US" sz="2000" i="1" smtClean="0"/>
              <a:t>composed, </a:t>
            </a:r>
            <a:r>
              <a:rPr lang="en-US" sz="2000" smtClean="0"/>
              <a:t> i.e., S</a:t>
            </a:r>
            <a:r>
              <a:rPr lang="en-US" sz="2000" baseline="-25000" smtClean="0"/>
              <a:t>2</a:t>
            </a:r>
            <a:r>
              <a:rPr lang="en-US" sz="2000" smtClean="0"/>
              <a:t> S</a:t>
            </a:r>
            <a:r>
              <a:rPr lang="en-US" sz="2000" baseline="-25000" smtClean="0"/>
              <a:t>1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Example:</a:t>
            </a:r>
            <a:r>
              <a:rPr lang="en-US" sz="2000" smtClean="0">
                <a:solidFill>
                  <a:srgbClr val="56127A"/>
                </a:solidFill>
              </a:rPr>
              <a:t>     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56127A"/>
                </a:solidFill>
              </a:rPr>
              <a:t>		S</a:t>
            </a:r>
            <a:r>
              <a:rPr lang="en-US" sz="2000" baseline="-25000" smtClean="0">
                <a:solidFill>
                  <a:srgbClr val="56127A"/>
                </a:solidFill>
              </a:rPr>
              <a:t>1</a:t>
            </a:r>
            <a:r>
              <a:rPr lang="en-US" sz="2000" smtClean="0">
                <a:solidFill>
                  <a:srgbClr val="56127A"/>
                </a:solidFill>
              </a:rPr>
              <a:t> = [(t </a:t>
            </a:r>
            <a:r>
              <a:rPr lang="en-US" sz="2000" smtClean="0">
                <a:solidFill>
                  <a:srgbClr val="56127A"/>
                </a:solidFill>
                <a:sym typeface="Wingdings" panose="05000000000000000000" pitchFamily="2" charset="2"/>
              </a:rPr>
              <a:t>-&gt;</a:t>
            </a:r>
            <a:r>
              <a:rPr lang="en-US" sz="2000" smtClean="0">
                <a:solidFill>
                  <a:srgbClr val="56127A"/>
                </a:solidFill>
              </a:rPr>
              <a:t> Bool) / t</a:t>
            </a:r>
            <a:r>
              <a:rPr lang="en-US" sz="2000" baseline="-25000" smtClean="0">
                <a:solidFill>
                  <a:srgbClr val="56127A"/>
                </a:solidFill>
              </a:rPr>
              <a:t>1</a:t>
            </a:r>
            <a:r>
              <a:rPr lang="en-US" sz="2000" smtClean="0">
                <a:solidFill>
                  <a:srgbClr val="56127A"/>
                </a:solidFill>
              </a:rPr>
              <a:t>] ; S</a:t>
            </a:r>
            <a:r>
              <a:rPr lang="en-US" sz="2000" baseline="-25000" smtClean="0">
                <a:solidFill>
                  <a:srgbClr val="56127A"/>
                </a:solidFill>
              </a:rPr>
              <a:t>2</a:t>
            </a:r>
            <a:r>
              <a:rPr lang="en-US" sz="2000" smtClean="0">
                <a:solidFill>
                  <a:srgbClr val="56127A"/>
                </a:solidFill>
              </a:rPr>
              <a:t> = [Int / t] </a:t>
            </a:r>
          </a:p>
          <a:p>
            <a:pPr>
              <a:buFontTx/>
              <a:buNone/>
            </a:pPr>
            <a:r>
              <a:rPr lang="en-US" sz="2000" smtClean="0">
                <a:solidFill>
                  <a:srgbClr val="56127A"/>
                </a:solidFill>
              </a:rPr>
              <a:t>        	S</a:t>
            </a:r>
            <a:r>
              <a:rPr lang="en-US" sz="2000" baseline="-25000" smtClean="0">
                <a:solidFill>
                  <a:srgbClr val="56127A"/>
                </a:solidFill>
              </a:rPr>
              <a:t>2</a:t>
            </a:r>
            <a:r>
              <a:rPr lang="en-US" sz="2000" smtClean="0">
                <a:solidFill>
                  <a:srgbClr val="56127A"/>
                </a:solidFill>
              </a:rPr>
              <a:t> S</a:t>
            </a:r>
            <a:r>
              <a:rPr lang="en-US" sz="2000" baseline="-25000" smtClean="0">
                <a:solidFill>
                  <a:srgbClr val="56127A"/>
                </a:solidFill>
              </a:rPr>
              <a:t>1</a:t>
            </a:r>
            <a:r>
              <a:rPr lang="en-US" sz="2000" smtClean="0">
                <a:solidFill>
                  <a:srgbClr val="56127A"/>
                </a:solidFill>
              </a:rPr>
              <a:t> ( t</a:t>
            </a:r>
            <a:r>
              <a:rPr lang="en-US" sz="2000" baseline="-25000" smtClean="0">
                <a:solidFill>
                  <a:srgbClr val="56127A"/>
                </a:solidFill>
              </a:rPr>
              <a:t>1 </a:t>
            </a:r>
            <a:r>
              <a:rPr lang="en-US" sz="2000" smtClean="0">
                <a:solidFill>
                  <a:srgbClr val="56127A"/>
                </a:solidFill>
              </a:rPr>
              <a:t>-&gt; t</a:t>
            </a:r>
            <a:r>
              <a:rPr lang="en-US" sz="2000" baseline="-25000" smtClean="0">
                <a:solidFill>
                  <a:srgbClr val="56127A"/>
                </a:solidFill>
              </a:rPr>
              <a:t>1</a:t>
            </a:r>
            <a:r>
              <a:rPr lang="en-US" sz="2000" smtClean="0">
                <a:solidFill>
                  <a:srgbClr val="56127A"/>
                </a:solidFill>
              </a:rPr>
              <a:t>)					</a:t>
            </a:r>
            <a:r>
              <a:rPr lang="en-US" sz="200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47800" y="1316038"/>
            <a:ext cx="605155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2000" i="1">
                <a:solidFill>
                  <a:srgbClr val="56127A"/>
                </a:solidFill>
                <a:latin typeface="Verdana" panose="020B0604030504040204" pitchFamily="34" charset="0"/>
              </a:rPr>
              <a:t>Types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</a:p>
          <a:p>
            <a:pPr lvl="1"/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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::=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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		base types (Int, Bool ..)</a:t>
            </a:r>
          </a:p>
          <a:p>
            <a:pPr lvl="2"/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|  t  		type variables</a:t>
            </a:r>
          </a:p>
          <a:p>
            <a:pPr lvl="2"/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| 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Symbol" panose="05050102010706020507" pitchFamily="18" charset="2"/>
              </a:rPr>
              <a:t>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Symbol" panose="05050102010706020507" pitchFamily="18" charset="2"/>
              </a:rPr>
              <a:t>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	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Function types</a:t>
            </a:r>
          </a:p>
        </p:txBody>
      </p:sp>
      <p:sp>
        <p:nvSpPr>
          <p:cNvPr id="960518" name="Text Box 6"/>
          <p:cNvSpPr txBox="1">
            <a:spLocks noChangeArrowheads="1"/>
          </p:cNvSpPr>
          <p:nvPr/>
        </p:nvSpPr>
        <p:spPr bwMode="auto">
          <a:xfrm>
            <a:off x="3302000" y="4513263"/>
            <a:ext cx="3673475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( 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Bool)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-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&gt; ( 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Bool)</a:t>
            </a:r>
            <a:r>
              <a:rPr lang="en-US" sz="200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960519" name="Text Box 7"/>
          <p:cNvSpPr txBox="1">
            <a:spLocks noChangeArrowheads="1"/>
          </p:cNvSpPr>
          <p:nvPr/>
        </p:nvSpPr>
        <p:spPr bwMode="auto">
          <a:xfrm>
            <a:off x="4016375" y="5940425"/>
            <a:ext cx="4449763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= S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(( 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Bool)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-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&gt; ( 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Bool))</a:t>
            </a:r>
          </a:p>
          <a:p>
            <a:pPr eaLnBrk="1" hangingPunct="1"/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= ( Int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Bool)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-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&gt; ( Int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Bool)</a:t>
            </a:r>
            <a:endParaRPr lang="en-US" sz="2000">
              <a:latin typeface="Verdana" panose="020B060403050404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  <p:extLst>
      <p:ext uri="{BB962C8B-B14F-4D97-AF65-F5344CB8AC3E}">
        <p14:creationId xmlns:p14="http://schemas.microsoft.com/office/powerpoint/2010/main" val="4521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 autoUpdateAnimBg="0"/>
      <p:bldP spid="960518" grpId="0" animBg="1" autoUpdateAnimBg="0"/>
      <p:bldP spid="96051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7488"/>
            <a:ext cx="7162800" cy="960437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Unification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i="1" smtClean="0"/>
              <a:t>An essential subroutine for type inference</a:t>
            </a:r>
            <a:endParaRPr lang="en-US" smtClean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33388" y="18891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763" y="2290763"/>
            <a:ext cx="62642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26" tIns="44960" rIns="91526" bIns="44960">
            <a:spAutoFit/>
          </a:bodyPr>
          <a:lstStyle>
            <a:lvl1pPr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6355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925513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1849438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3066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7638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2210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6782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2000" i="1" dirty="0" err="1">
                <a:solidFill>
                  <a:srgbClr val="56127A"/>
                </a:solidFill>
                <a:latin typeface="Verdana" panose="020B0604030504040204" pitchFamily="34" charset="0"/>
              </a:rPr>
              <a:t>def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Unify(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 =</a:t>
            </a:r>
          </a:p>
          <a:p>
            <a:pPr lvl="1"/>
            <a:r>
              <a:rPr lang="en-US" sz="2000" i="1" dirty="0">
                <a:solidFill>
                  <a:srgbClr val="56127A"/>
                </a:solidFill>
                <a:latin typeface="Verdana" panose="020B0604030504040204" pitchFamily="34" charset="0"/>
              </a:rPr>
              <a:t>case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 (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2000" i="1" dirty="0">
                <a:solidFill>
                  <a:srgbClr val="56127A"/>
                </a:solidFill>
                <a:latin typeface="Verdana" panose="020B0604030504040204" pitchFamily="34" charset="0"/>
              </a:rPr>
              <a:t>of</a:t>
            </a:r>
          </a:p>
          <a:p>
            <a:pPr lvl="2"/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, t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	= [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/ t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]  provided t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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FV(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</a:t>
            </a:r>
          </a:p>
          <a:p>
            <a:pPr lvl="2"/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(t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	= [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/ t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]  provided t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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FV(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</a:t>
            </a:r>
          </a:p>
          <a:p>
            <a:pPr lvl="2"/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	= </a:t>
            </a:r>
            <a:r>
              <a:rPr lang="en-US" sz="2000" i="1" dirty="0">
                <a:solidFill>
                  <a:srgbClr val="56127A"/>
                </a:solidFill>
                <a:latin typeface="Verdana" panose="020B0604030504040204" pitchFamily="34" charset="0"/>
              </a:rPr>
              <a:t>if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(</a:t>
            </a:r>
            <a:r>
              <a:rPr lang="en-US" sz="2000" u="sng" dirty="0" err="1">
                <a:solidFill>
                  <a:srgbClr val="56127A"/>
                </a:solidFill>
                <a:latin typeface="Verdana" panose="020B0604030504040204" pitchFamily="34" charset="0"/>
              </a:rPr>
              <a:t>eq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? 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2000" i="1" dirty="0">
                <a:solidFill>
                  <a:srgbClr val="56127A"/>
                </a:solidFill>
                <a:latin typeface="Verdana" panose="020B0604030504040204" pitchFamily="34" charset="0"/>
              </a:rPr>
              <a:t>then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[ ]</a:t>
            </a:r>
          </a:p>
          <a:p>
            <a:pPr lvl="4"/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             	</a:t>
            </a:r>
            <a:r>
              <a:rPr lang="en-US" sz="2000" i="1" dirty="0">
                <a:solidFill>
                  <a:srgbClr val="56127A"/>
                </a:solidFill>
                <a:latin typeface="Verdana" panose="020B0604030504040204" pitchFamily="34" charset="0"/>
              </a:rPr>
              <a:t>else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  </a:t>
            </a:r>
            <a:r>
              <a:rPr lang="en-US" sz="2000" i="1" dirty="0">
                <a:solidFill>
                  <a:srgbClr val="56127A"/>
                </a:solidFill>
                <a:latin typeface="Verdana" panose="020B0604030504040204" pitchFamily="34" charset="0"/>
              </a:rPr>
              <a:t>fail</a:t>
            </a:r>
            <a:endParaRPr lang="en-US" sz="2000" dirty="0">
              <a:solidFill>
                <a:srgbClr val="56127A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	(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11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-&gt;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21 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-&gt;</a:t>
            </a:r>
            <a:r>
              <a:rPr lang="en-US" sz="20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22</a:t>
            </a:r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)	</a:t>
            </a:r>
          </a:p>
          <a:p>
            <a:r>
              <a:rPr lang="en-US" sz="2000" dirty="0">
                <a:solidFill>
                  <a:srgbClr val="56127A"/>
                </a:solidFill>
                <a:latin typeface="Verdana" panose="020B0604030504040204" pitchFamily="34" charset="0"/>
              </a:rPr>
              <a:t>		=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30238" y="1319213"/>
            <a:ext cx="7783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>
                <a:latin typeface="Verdana" panose="020B0604030504040204" pitchFamily="34" charset="0"/>
              </a:rPr>
              <a:t>Unify(</a:t>
            </a:r>
            <a:r>
              <a:rPr lang="en-US">
                <a:latin typeface="Symbol" panose="05050102010706020507" pitchFamily="18" charset="2"/>
              </a:rPr>
              <a:t></a:t>
            </a:r>
            <a:r>
              <a:rPr lang="en-US" baseline="-25000">
                <a:latin typeface="Verdana" panose="020B0604030504040204" pitchFamily="34" charset="0"/>
              </a:rPr>
              <a:t>1</a:t>
            </a:r>
            <a:r>
              <a:rPr lang="en-US">
                <a:latin typeface="Verdana" panose="020B0604030504040204" pitchFamily="34" charset="0"/>
              </a:rPr>
              <a:t>, </a:t>
            </a:r>
            <a:r>
              <a:rPr lang="en-US">
                <a:latin typeface="Symbol" panose="05050102010706020507" pitchFamily="18" charset="2"/>
              </a:rPr>
              <a:t></a:t>
            </a:r>
            <a:r>
              <a:rPr lang="en-US" baseline="-25000">
                <a:latin typeface="Verdana" panose="020B0604030504040204" pitchFamily="34" charset="0"/>
              </a:rPr>
              <a:t>2</a:t>
            </a:r>
            <a:r>
              <a:rPr lang="en-US">
                <a:latin typeface="Verdana" panose="020B0604030504040204" pitchFamily="34" charset="0"/>
              </a:rPr>
              <a:t>)  tries to unify </a:t>
            </a:r>
            <a:r>
              <a:rPr lang="en-US">
                <a:latin typeface="Symbol" panose="05050102010706020507" pitchFamily="18" charset="2"/>
              </a:rPr>
              <a:t></a:t>
            </a:r>
            <a:r>
              <a:rPr lang="en-US" baseline="-25000">
                <a:latin typeface="Verdana" panose="020B0604030504040204" pitchFamily="34" charset="0"/>
              </a:rPr>
              <a:t>1 </a:t>
            </a:r>
            <a:r>
              <a:rPr lang="en-US">
                <a:latin typeface="Verdana" panose="020B0604030504040204" pitchFamily="34" charset="0"/>
              </a:rPr>
              <a:t>and </a:t>
            </a:r>
            <a:r>
              <a:rPr lang="en-US">
                <a:latin typeface="Symbol" panose="05050102010706020507" pitchFamily="18" charset="2"/>
              </a:rPr>
              <a:t></a:t>
            </a:r>
            <a:r>
              <a:rPr lang="en-US" baseline="-25000">
                <a:latin typeface="Verdana" panose="020B0604030504040204" pitchFamily="34" charset="0"/>
              </a:rPr>
              <a:t>2 </a:t>
            </a:r>
            <a:r>
              <a:rPr lang="en-US">
                <a:latin typeface="Verdana" panose="020B0604030504040204" pitchFamily="34" charset="0"/>
              </a:rPr>
              <a:t>and returns a substitution if successful </a:t>
            </a:r>
            <a:endParaRPr lang="en-US">
              <a:latin typeface="Symbol" panose="05050102010706020507" pitchFamily="18" charset="2"/>
            </a:endParaRPr>
          </a:p>
        </p:txBody>
      </p:sp>
      <p:sp>
        <p:nvSpPr>
          <p:cNvPr id="961542" name="Text Box 6"/>
          <p:cNvSpPr txBox="1">
            <a:spLocks noChangeArrowheads="1"/>
          </p:cNvSpPr>
          <p:nvPr/>
        </p:nvSpPr>
        <p:spPr bwMode="auto">
          <a:xfrm>
            <a:off x="3711575" y="6089650"/>
            <a:ext cx="322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Does the order matter?</a:t>
            </a:r>
          </a:p>
        </p:txBody>
      </p:sp>
      <p:sp>
        <p:nvSpPr>
          <p:cNvPr id="961543" name="Text Box 7"/>
          <p:cNvSpPr txBox="1">
            <a:spLocks noChangeArrowheads="1"/>
          </p:cNvSpPr>
          <p:nvPr/>
        </p:nvSpPr>
        <p:spPr bwMode="auto">
          <a:xfrm>
            <a:off x="3636963" y="4492625"/>
            <a:ext cx="43338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2000" i="1">
                <a:solidFill>
                  <a:srgbClr val="56127A"/>
                </a:solidFill>
                <a:latin typeface="Verdana" panose="020B0604030504040204" pitchFamily="34" charset="0"/>
              </a:rPr>
              <a:t>let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	S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=Unify(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11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21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</a:p>
          <a:p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	S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=Unify(S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12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), S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22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))</a:t>
            </a:r>
          </a:p>
          <a:p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2000" i="1">
                <a:solidFill>
                  <a:srgbClr val="56127A"/>
                </a:solidFill>
                <a:latin typeface="Verdana" panose="020B0604030504040204" pitchFamily="34" charset="0"/>
              </a:rPr>
              <a:t>in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 S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S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endParaRPr lang="en-US"/>
          </a:p>
        </p:txBody>
      </p:sp>
      <p:sp>
        <p:nvSpPr>
          <p:cNvPr id="961544" name="Text Box 8"/>
          <p:cNvSpPr txBox="1">
            <a:spLocks noChangeArrowheads="1"/>
          </p:cNvSpPr>
          <p:nvPr/>
        </p:nvSpPr>
        <p:spPr bwMode="auto">
          <a:xfrm>
            <a:off x="1370013" y="5608638"/>
            <a:ext cx="3217862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56127A"/>
                </a:solidFill>
                <a:latin typeface="Verdana" panose="020B0604030504040204" pitchFamily="34" charset="0"/>
              </a:rPr>
              <a:t>	otherwise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= </a:t>
            </a:r>
            <a:r>
              <a:rPr lang="en-US" sz="2000" i="1">
                <a:solidFill>
                  <a:srgbClr val="56127A"/>
                </a:solidFill>
                <a:latin typeface="Verdana" panose="020B0604030504040204" pitchFamily="34" charset="0"/>
              </a:rPr>
              <a:t>fail </a:t>
            </a:r>
          </a:p>
        </p:txBody>
      </p:sp>
      <p:sp>
        <p:nvSpPr>
          <p:cNvPr id="961545" name="Text Box 9"/>
          <p:cNvSpPr txBox="1">
            <a:spLocks noChangeArrowheads="1"/>
          </p:cNvSpPr>
          <p:nvPr/>
        </p:nvSpPr>
        <p:spPr bwMode="auto">
          <a:xfrm>
            <a:off x="7239000" y="6065838"/>
            <a:ext cx="59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Verdana" panose="020B0604030504040204" pitchFamily="34" charset="0"/>
              </a:rPr>
              <a:t>No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  <p:extLst>
      <p:ext uri="{BB962C8B-B14F-4D97-AF65-F5344CB8AC3E}">
        <p14:creationId xmlns:p14="http://schemas.microsoft.com/office/powerpoint/2010/main" val="1544848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615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6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6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2" grpId="0" autoUpdateAnimBg="0"/>
      <p:bldP spid="961543" grpId="0" build="p" animBg="1"/>
      <p:bldP spid="961544" grpId="0" animBg="1"/>
      <p:bldP spid="9615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 strategy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strategy 1, but we solve the constraints as we see them</a:t>
            </a:r>
          </a:p>
          <a:p>
            <a:pPr lvl="1"/>
            <a:r>
              <a:rPr lang="en-US" dirty="0" smtClean="0"/>
              <a:t>Build the substitution map incrementally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479425"/>
            <a:ext cx="7162800" cy="712788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Simple Inference Algorithm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3388" y="18891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35000" y="1339850"/>
            <a:ext cx="8002588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26" tIns="44960" rIns="91526" bIns="44960">
            <a:spAutoFit/>
          </a:bodyPr>
          <a:lstStyle>
            <a:lvl1pPr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6355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latin typeface="Verdana" panose="020B0604030504040204" pitchFamily="34" charset="0"/>
              </a:rPr>
              <a:t>W(TE, e) returns (S,</a:t>
            </a:r>
            <a:r>
              <a:rPr lang="en-US" dirty="0">
                <a:latin typeface="Symbol" panose="05050102010706020507" pitchFamily="18" charset="2"/>
              </a:rPr>
              <a:t></a:t>
            </a:r>
            <a:r>
              <a:rPr lang="en-US" dirty="0">
                <a:latin typeface="Verdana" panose="020B0604030504040204" pitchFamily="34" charset="0"/>
              </a:rPr>
              <a:t>) such that S (TE) </a:t>
            </a:r>
            <a:r>
              <a:rPr lang="en-US" dirty="0"/>
              <a:t>├ </a:t>
            </a:r>
            <a:r>
              <a:rPr lang="en-US" dirty="0">
                <a:latin typeface="Verdana" panose="020B0604030504040204" pitchFamily="34" charset="0"/>
              </a:rPr>
              <a:t>e : </a:t>
            </a:r>
            <a:r>
              <a:rPr lang="en-US" dirty="0">
                <a:latin typeface="Symbol" panose="05050102010706020507" pitchFamily="18" charset="2"/>
              </a:rPr>
              <a:t></a:t>
            </a:r>
          </a:p>
          <a:p>
            <a:pPr lvl="1"/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</a:rPr>
              <a:t>The type environment TE records the most general type of each identifier while the substitution S records the changes in the type variables 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200275" y="3794125"/>
            <a:ext cx="4156907" cy="22467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sz="2000" i="1" dirty="0" err="1">
                <a:latin typeface="Verdana" panose="020B0604030504040204" pitchFamily="34" charset="0"/>
              </a:rPr>
              <a:t>Def</a:t>
            </a:r>
            <a:r>
              <a:rPr lang="en-US" sz="2000" dirty="0">
                <a:latin typeface="Verdana" panose="020B0604030504040204" pitchFamily="34" charset="0"/>
              </a:rPr>
              <a:t> W(TE, e) =</a:t>
            </a:r>
          </a:p>
          <a:p>
            <a:pPr lvl="1"/>
            <a:r>
              <a:rPr lang="en-US" sz="2000" i="1" dirty="0">
                <a:latin typeface="Verdana" panose="020B0604030504040204" pitchFamily="34" charset="0"/>
              </a:rPr>
              <a:t>Case </a:t>
            </a:r>
            <a:r>
              <a:rPr lang="en-US" sz="2000" dirty="0">
                <a:latin typeface="Verdana" panose="020B0604030504040204" pitchFamily="34" charset="0"/>
              </a:rPr>
              <a:t>e </a:t>
            </a:r>
            <a:r>
              <a:rPr lang="en-US" sz="2000" i="1" dirty="0">
                <a:latin typeface="Verdana" panose="020B0604030504040204" pitchFamily="34" charset="0"/>
              </a:rPr>
              <a:t>of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</a:rPr>
              <a:t>  x  		=	</a:t>
            </a:r>
            <a:r>
              <a:rPr lang="en-US" sz="2000" i="1" dirty="0" smtClean="0">
                <a:latin typeface="Verdana" panose="020B0604030504040204" pitchFamily="34" charset="0"/>
              </a:rPr>
              <a:t>...</a:t>
            </a:r>
          </a:p>
          <a:p>
            <a:pPr lvl="1"/>
            <a:r>
              <a:rPr lang="en-US" sz="2000" i="1" dirty="0">
                <a:latin typeface="Verdana" panose="020B0604030504040204" pitchFamily="34" charset="0"/>
              </a:rPr>
              <a:t> </a:t>
            </a:r>
            <a:r>
              <a:rPr lang="en-US" sz="2000" i="1" dirty="0" smtClean="0">
                <a:latin typeface="Verdana" panose="020B0604030504040204" pitchFamily="34" charset="0"/>
              </a:rPr>
              <a:t> n                      =        ...</a:t>
            </a:r>
            <a:endParaRPr lang="en-US" sz="2000" dirty="0">
              <a:latin typeface="Verdana" panose="020B0604030504040204" pitchFamily="34" charset="0"/>
            </a:endParaRPr>
          </a:p>
          <a:p>
            <a:pPr lvl="1"/>
            <a:r>
              <a:rPr lang="en-US" sz="2000" dirty="0">
                <a:latin typeface="Symbol" panose="05050102010706020507" pitchFamily="18" charset="2"/>
              </a:rPr>
              <a:t>  </a:t>
            </a:r>
            <a:r>
              <a:rPr lang="en-US" sz="2000" dirty="0" err="1">
                <a:latin typeface="Verdana" panose="020B0604030504040204" pitchFamily="34" charset="0"/>
              </a:rPr>
              <a:t>x.e</a:t>
            </a:r>
            <a:r>
              <a:rPr lang="en-US" sz="2000" dirty="0">
                <a:latin typeface="Verdana" panose="020B0604030504040204" pitchFamily="34" charset="0"/>
              </a:rPr>
              <a:t>  		=	</a:t>
            </a:r>
            <a:r>
              <a:rPr lang="en-US" sz="2000" i="1" dirty="0">
                <a:latin typeface="Verdana" panose="020B0604030504040204" pitchFamily="34" charset="0"/>
              </a:rPr>
              <a:t>...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</a:rPr>
              <a:t>  (e</a:t>
            </a:r>
            <a:r>
              <a:rPr lang="en-US" sz="2000" baseline="-25000" dirty="0">
                <a:latin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</a:rPr>
              <a:t> e</a:t>
            </a:r>
            <a:r>
              <a:rPr lang="en-US" sz="2000" baseline="-25000" dirty="0">
                <a:latin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</a:rPr>
              <a:t>) 		=	</a:t>
            </a:r>
            <a:r>
              <a:rPr lang="en-US" sz="2000" i="1" dirty="0">
                <a:latin typeface="Verdana" panose="020B0604030504040204" pitchFamily="34" charset="0"/>
              </a:rPr>
              <a:t>...</a:t>
            </a:r>
          </a:p>
          <a:p>
            <a:pPr lvl="1"/>
            <a:r>
              <a:rPr lang="en-US" sz="2000" i="1" dirty="0" smtClean="0">
                <a:latin typeface="Verdana" panose="020B0604030504040204" pitchFamily="34" charset="0"/>
              </a:rPr>
              <a:t>...</a:t>
            </a:r>
            <a:endParaRPr lang="en-US" sz="2000" i="1" dirty="0">
              <a:latin typeface="Verdan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ular Callout 1"/>
              <p:cNvSpPr/>
              <p:nvPr/>
            </p:nvSpPr>
            <p:spPr bwMode="auto">
              <a:xfrm>
                <a:off x="1522095" y="1889125"/>
                <a:ext cx="3842385" cy="229235"/>
              </a:xfrm>
              <a:prstGeom prst="wedgeRoundRectCallout">
                <a:avLst>
                  <a:gd name="adj1" fmla="val -49890"/>
                  <a:gd name="adj2" fmla="val -117002"/>
                  <a:gd name="adj3" fmla="val 16667"/>
                </a:avLst>
              </a:prstGeom>
              <a:ln w="952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This is just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(it’s hard to 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 in code)</a:t>
                </a:r>
              </a:p>
            </p:txBody>
          </p:sp>
        </mc:Choice>
        <mc:Fallback xmlns="">
          <p:sp>
            <p:nvSpPr>
              <p:cNvPr id="2" name="Rounded 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2095" y="1889125"/>
                <a:ext cx="3842385" cy="229235"/>
              </a:xfrm>
              <a:prstGeom prst="wedgeRoundRectCallout">
                <a:avLst>
                  <a:gd name="adj1" fmla="val -49890"/>
                  <a:gd name="adj2" fmla="val -117002"/>
                  <a:gd name="adj3" fmla="val 16667"/>
                </a:avLst>
              </a:prstGeom>
              <a:blipFill rotWithShape="0">
                <a:blip r:embed="rId3"/>
                <a:stretch>
                  <a:fillRect b="-15152"/>
                </a:stretch>
              </a:blipFill>
              <a:ln w="952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51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153988"/>
            <a:ext cx="7975600" cy="1173162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Simple Inference Algorithm </a:t>
            </a:r>
            <a:r>
              <a:rPr lang="en-US" sz="2400" i="1" smtClean="0"/>
              <a:t>(cont-1)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99148" y="18891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57923" y="1290638"/>
            <a:ext cx="2354344" cy="50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6" tIns="44960" rIns="91526" bIns="44960">
            <a:spAutoFit/>
          </a:bodyPr>
          <a:lstStyle/>
          <a:p>
            <a:pPr defTabSz="925513" eaLnBrk="0" hangingPunct="0"/>
            <a:r>
              <a:rPr lang="en-US" sz="2000" i="1" dirty="0" err="1">
                <a:latin typeface="Verdana" pitchFamily="34" charset="0"/>
              </a:rPr>
              <a:t>Def</a:t>
            </a:r>
            <a:r>
              <a:rPr lang="en-US" sz="2000" dirty="0">
                <a:latin typeface="Verdana" pitchFamily="34" charset="0"/>
              </a:rPr>
              <a:t> W(TE, e)	= </a:t>
            </a:r>
          </a:p>
          <a:p>
            <a:pPr defTabSz="925513" eaLnBrk="0" hangingPunct="0"/>
            <a:r>
              <a:rPr lang="en-US" sz="2000" i="1" dirty="0">
                <a:latin typeface="Verdana" pitchFamily="34" charset="0"/>
              </a:rPr>
              <a:t>  Case </a:t>
            </a:r>
            <a:r>
              <a:rPr lang="en-US" sz="2000" dirty="0">
                <a:latin typeface="Verdana" pitchFamily="34" charset="0"/>
              </a:rPr>
              <a:t>e </a:t>
            </a:r>
            <a:r>
              <a:rPr lang="en-US" sz="2000" i="1" dirty="0">
                <a:latin typeface="Verdana" pitchFamily="34" charset="0"/>
              </a:rPr>
              <a:t>of</a:t>
            </a:r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 dirty="0" smtClean="0">
                <a:latin typeface="Verdana" pitchFamily="34" charset="0"/>
              </a:rPr>
              <a:t>N  </a:t>
            </a:r>
            <a:r>
              <a:rPr lang="en-US" sz="2000" dirty="0">
                <a:latin typeface="Verdana" pitchFamily="34" charset="0"/>
              </a:rPr>
              <a:t>	    	=</a:t>
            </a:r>
          </a:p>
          <a:p>
            <a:pPr marL="463550" lvl="1" defTabSz="925513" eaLnBrk="0" hangingPunct="0"/>
            <a:r>
              <a:rPr lang="en-US" sz="2000" dirty="0">
                <a:latin typeface="Verdana" pitchFamily="34" charset="0"/>
              </a:rPr>
              <a:t>x  	    	= </a:t>
            </a: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endParaRPr lang="en-US" sz="2000" dirty="0" smtClean="0">
              <a:latin typeface="Symbol" pitchFamily="18" charset="2"/>
            </a:endParaRPr>
          </a:p>
          <a:p>
            <a:pPr marL="463550" lvl="1" defTabSz="925513" eaLnBrk="0" hangingPunct="0"/>
            <a:endParaRPr lang="en-US" sz="2000" dirty="0">
              <a:latin typeface="Symbol" pitchFamily="18" charset="2"/>
            </a:endParaRPr>
          </a:p>
          <a:p>
            <a:pPr marL="463550" lvl="1" defTabSz="925513" eaLnBrk="0" hangingPunct="0"/>
            <a:r>
              <a:rPr lang="en-US" sz="2000" dirty="0" smtClean="0">
                <a:latin typeface="Symbol" pitchFamily="18" charset="2"/>
              </a:rPr>
              <a:t></a:t>
            </a:r>
            <a:r>
              <a:rPr lang="en-US" sz="2000" dirty="0" err="1">
                <a:latin typeface="Verdana" pitchFamily="34" charset="0"/>
              </a:rPr>
              <a:t>x.e</a:t>
            </a:r>
            <a:r>
              <a:rPr lang="en-US" sz="2000" dirty="0">
                <a:latin typeface="Verdana" pitchFamily="34" charset="0"/>
              </a:rPr>
              <a:t>  	=</a:t>
            </a: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endParaRPr lang="en-US" sz="2000" dirty="0" smtClean="0">
              <a:latin typeface="Verdana" pitchFamily="34" charset="0"/>
            </a:endParaRP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 dirty="0" smtClean="0">
                <a:latin typeface="Verdana" pitchFamily="34" charset="0"/>
              </a:rPr>
              <a:t>(</a:t>
            </a:r>
            <a:r>
              <a:rPr lang="en-US" sz="2000" dirty="0">
                <a:latin typeface="Verdana" pitchFamily="34" charset="0"/>
              </a:rPr>
              <a:t>e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 e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) 	=</a:t>
            </a: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defTabSz="925513" eaLnBrk="0" hangingPunct="0"/>
            <a:r>
              <a:rPr lang="en-US" sz="2000" i="1" dirty="0">
                <a:latin typeface="Verdana" pitchFamily="34" charset="0"/>
              </a:rPr>
              <a:t>     </a:t>
            </a:r>
          </a:p>
          <a:p>
            <a:pPr defTabSz="925513" eaLnBrk="0" hangingPunct="0"/>
            <a:endParaRPr lang="en-US" sz="2000" i="1" dirty="0">
              <a:latin typeface="Verdana" pitchFamily="34" charset="0"/>
            </a:endParaRPr>
          </a:p>
        </p:txBody>
      </p:sp>
      <p:sp>
        <p:nvSpPr>
          <p:cNvPr id="990214" name="Text Box 6"/>
          <p:cNvSpPr txBox="1">
            <a:spLocks noChangeArrowheads="1"/>
          </p:cNvSpPr>
          <p:nvPr/>
        </p:nvSpPr>
        <p:spPr bwMode="auto">
          <a:xfrm>
            <a:off x="3296285" y="4984115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 dirty="0">
                <a:latin typeface="Verdana" pitchFamily="34" charset="0"/>
              </a:rPr>
              <a:t>let </a:t>
            </a:r>
            <a:r>
              <a:rPr lang="en-US" sz="2000" dirty="0">
                <a:latin typeface="Verdana" pitchFamily="34" charset="0"/>
              </a:rPr>
              <a:t>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 = W(TE, e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);</a:t>
            </a:r>
          </a:p>
          <a:p>
            <a:r>
              <a:rPr lang="en-US" sz="2000" dirty="0">
                <a:latin typeface="Verdana" pitchFamily="34" charset="0"/>
              </a:rPr>
              <a:t>     (S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) = W(S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(TE), e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);</a:t>
            </a:r>
          </a:p>
          <a:p>
            <a:r>
              <a:rPr lang="en-US" sz="2000" dirty="0">
                <a:latin typeface="Verdana" pitchFamily="34" charset="0"/>
              </a:rPr>
              <a:t>	S</a:t>
            </a:r>
            <a:r>
              <a:rPr lang="en-US" sz="2000" baseline="-25000" dirty="0">
                <a:latin typeface="Verdana" pitchFamily="34" charset="0"/>
              </a:rPr>
              <a:t>3</a:t>
            </a:r>
            <a:r>
              <a:rPr lang="en-US" sz="2000" dirty="0">
                <a:latin typeface="Verdana" pitchFamily="34" charset="0"/>
              </a:rPr>
              <a:t>   = Unify(S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2 </a:t>
            </a:r>
            <a:r>
              <a:rPr lang="en-US" sz="2000" dirty="0">
                <a:latin typeface="Verdana" pitchFamily="34" charset="0"/>
              </a:rPr>
              <a:t>-&gt; u);</a:t>
            </a:r>
          </a:p>
          <a:p>
            <a:r>
              <a:rPr lang="en-US" sz="2000" i="1" dirty="0">
                <a:latin typeface="Verdana" pitchFamily="34" charset="0"/>
              </a:rPr>
              <a:t>in </a:t>
            </a:r>
            <a:r>
              <a:rPr lang="en-US" sz="2000" dirty="0">
                <a:latin typeface="Verdana" pitchFamily="34" charset="0"/>
              </a:rPr>
              <a:t>  (S</a:t>
            </a:r>
            <a:r>
              <a:rPr lang="en-US" sz="2000" baseline="-25000" dirty="0">
                <a:latin typeface="Verdana" pitchFamily="34" charset="0"/>
              </a:rPr>
              <a:t>3 </a:t>
            </a:r>
            <a:r>
              <a:rPr lang="en-US" sz="2000" dirty="0">
                <a:latin typeface="Verdana" pitchFamily="34" charset="0"/>
              </a:rPr>
              <a:t>S</a:t>
            </a:r>
            <a:r>
              <a:rPr lang="en-US" sz="2000" baseline="-25000" dirty="0">
                <a:latin typeface="Verdana" pitchFamily="34" charset="0"/>
              </a:rPr>
              <a:t>2 </a:t>
            </a:r>
            <a:r>
              <a:rPr lang="en-US" sz="2000" dirty="0">
                <a:latin typeface="Verdana" pitchFamily="34" charset="0"/>
              </a:rPr>
              <a:t>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S</a:t>
            </a:r>
            <a:r>
              <a:rPr lang="en-US" sz="2000" baseline="-25000" dirty="0">
                <a:latin typeface="Verdana" pitchFamily="34" charset="0"/>
              </a:rPr>
              <a:t>3</a:t>
            </a:r>
            <a:r>
              <a:rPr lang="en-US" sz="2000" dirty="0">
                <a:latin typeface="Verdana" pitchFamily="34" charset="0"/>
              </a:rPr>
              <a:t>(u))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96285" y="3722370"/>
            <a:ext cx="465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3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 dirty="0">
                <a:latin typeface="Verdana" pitchFamily="34" charset="0"/>
              </a:rPr>
              <a:t>let </a:t>
            </a:r>
            <a:r>
              <a:rPr lang="en-US" sz="2000" dirty="0">
                <a:latin typeface="Verdana" pitchFamily="34" charset="0"/>
              </a:rPr>
              <a:t> 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 smtClean="0">
                <a:latin typeface="Symbol" pitchFamily="18" charset="2"/>
              </a:rPr>
              <a:t></a:t>
            </a:r>
            <a:r>
              <a:rPr lang="en-US" sz="2000" baseline="-25000" dirty="0" smtClean="0">
                <a:latin typeface="Verdana" pitchFamily="34" charset="0"/>
              </a:rPr>
              <a:t>2</a:t>
            </a:r>
            <a:r>
              <a:rPr lang="en-US" sz="2000" dirty="0" smtClean="0">
                <a:latin typeface="Verdana" pitchFamily="34" charset="0"/>
              </a:rPr>
              <a:t>)= </a:t>
            </a:r>
            <a:r>
              <a:rPr lang="en-US" sz="2000" dirty="0">
                <a:latin typeface="Verdana" pitchFamily="34" charset="0"/>
              </a:rPr>
              <a:t>W(TE + { x : u }, e)</a:t>
            </a:r>
          </a:p>
          <a:p>
            <a:r>
              <a:rPr lang="en-US" sz="2000" i="1" dirty="0">
                <a:latin typeface="Verdana" pitchFamily="34" charset="0"/>
              </a:rPr>
              <a:t>in</a:t>
            </a:r>
            <a:r>
              <a:rPr lang="en-US" sz="2000" dirty="0">
                <a:latin typeface="Verdana" pitchFamily="34" charset="0"/>
              </a:rPr>
              <a:t>   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(u) -&gt; </a:t>
            </a:r>
            <a:r>
              <a:rPr lang="en-US" sz="2000" dirty="0" smtClean="0">
                <a:latin typeface="Symbol" pitchFamily="18" charset="2"/>
              </a:rPr>
              <a:t></a:t>
            </a:r>
            <a:r>
              <a:rPr lang="en-US" sz="2000" baseline="-25000" dirty="0" smtClean="0">
                <a:latin typeface="Verdana" pitchFamily="34" charset="0"/>
              </a:rPr>
              <a:t>2</a:t>
            </a:r>
            <a:r>
              <a:rPr lang="en-US" sz="2000" dirty="0" smtClean="0">
                <a:latin typeface="Verdana" pitchFamily="34" charset="0"/>
              </a:rPr>
              <a:t>)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96285" y="2219325"/>
            <a:ext cx="362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3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 dirty="0">
                <a:latin typeface="Verdana" pitchFamily="34" charset="0"/>
              </a:rPr>
              <a:t>if </a:t>
            </a:r>
            <a:r>
              <a:rPr lang="en-US" sz="2000" dirty="0">
                <a:latin typeface="Verdana" pitchFamily="34" charset="0"/>
              </a:rPr>
              <a:t> (x </a:t>
            </a:r>
            <a:r>
              <a:rPr lang="en-US" sz="2000" dirty="0">
                <a:latin typeface="Symbol" pitchFamily="18" charset="2"/>
              </a:rPr>
              <a:t></a:t>
            </a:r>
            <a:r>
              <a:rPr lang="en-US" sz="2000" dirty="0">
                <a:latin typeface="Verdana" pitchFamily="34" charset="0"/>
              </a:rPr>
              <a:t> Dom(TE)) </a:t>
            </a:r>
            <a:r>
              <a:rPr lang="en-US" sz="2000" i="1" dirty="0">
                <a:latin typeface="Verdana" pitchFamily="34" charset="0"/>
              </a:rPr>
              <a:t>then</a:t>
            </a:r>
            <a:r>
              <a:rPr lang="en-US" sz="2000" dirty="0">
                <a:latin typeface="Verdana" pitchFamily="34" charset="0"/>
              </a:rPr>
              <a:t> Fail</a:t>
            </a:r>
          </a:p>
          <a:p>
            <a:r>
              <a:rPr lang="en-US" sz="2000" i="1" dirty="0">
                <a:latin typeface="Verdana" pitchFamily="34" charset="0"/>
              </a:rPr>
              <a:t>else  let</a:t>
            </a:r>
            <a:r>
              <a:rPr lang="en-US" sz="2000" dirty="0">
                <a:latin typeface="Verdana" pitchFamily="34" charset="0"/>
              </a:rPr>
              <a:t>  </a:t>
            </a:r>
            <a:r>
              <a:rPr lang="en-US" sz="2000" dirty="0">
                <a:latin typeface="Symbol" pitchFamily="18" charset="2"/>
              </a:rPr>
              <a:t></a:t>
            </a:r>
            <a:r>
              <a:rPr lang="en-US" sz="2000" dirty="0">
                <a:latin typeface="Verdana" pitchFamily="34" charset="0"/>
              </a:rPr>
              <a:t>= TE(x);</a:t>
            </a:r>
          </a:p>
          <a:p>
            <a:r>
              <a:rPr lang="en-US" sz="2000" i="1" dirty="0">
                <a:latin typeface="Verdana" pitchFamily="34" charset="0"/>
              </a:rPr>
              <a:t>        in </a:t>
            </a:r>
            <a:r>
              <a:rPr lang="en-US" sz="2000" dirty="0">
                <a:latin typeface="Verdana" pitchFamily="34" charset="0"/>
              </a:rPr>
              <a:t>  ({},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dirty="0">
                <a:latin typeface="Verdana" pitchFamily="34" charset="0"/>
              </a:rPr>
              <a:t> 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96285" y="1895475"/>
            <a:ext cx="2198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 dirty="0">
                <a:latin typeface="Verdana" pitchFamily="34" charset="0"/>
              </a:rPr>
              <a:t>({}, </a:t>
            </a:r>
            <a:r>
              <a:rPr lang="en-US" sz="2000" dirty="0" err="1" smtClean="0">
                <a:latin typeface="Verdana" pitchFamily="34" charset="0"/>
              </a:rPr>
              <a:t>Typeof</a:t>
            </a:r>
            <a:r>
              <a:rPr lang="en-US" sz="2000" dirty="0" smtClean="0">
                <a:latin typeface="Verdana" pitchFamily="34" charset="0"/>
              </a:rPr>
              <a:t>(N))</a:t>
            </a:r>
            <a:endParaRPr lang="en-US" sz="2000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355" y="3414854"/>
            <a:ext cx="4990477" cy="274286"/>
          </a:xfrm>
          <a:prstGeom prst="rect">
            <a:avLst/>
          </a:prstGeom>
          <a:noFill/>
        </p:spPr>
      </p:pic>
      <p:pic>
        <p:nvPicPr>
          <p:cNvPr id="14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355" y="4660407"/>
            <a:ext cx="4297143" cy="274286"/>
          </a:xfrm>
          <a:prstGeom prst="rect">
            <a:avLst/>
          </a:prstGeom>
          <a:noFill/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258050" y="1347788"/>
            <a:ext cx="1663700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u’s represent new type variables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15" y="2307329"/>
            <a:ext cx="1511465" cy="218525"/>
          </a:xfrm>
          <a:prstGeom prst="rect">
            <a:avLst/>
          </a:prstGeom>
          <a:noFill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15" y="2019143"/>
            <a:ext cx="1511465" cy="22119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 bwMode="auto">
          <a:xfrm>
            <a:off x="4450080" y="4084320"/>
            <a:ext cx="1432560" cy="346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15740" y="4091940"/>
            <a:ext cx="281940" cy="346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49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4" grpId="0"/>
      <p:bldP spid="10" grpId="0"/>
      <p:bldP spid="11" grpId="0"/>
      <p:bldP spid="12" grpId="0"/>
      <p:bldP spid="2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153988"/>
            <a:ext cx="7975600" cy="1173162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Simple Inference Algorithm </a:t>
            </a:r>
            <a:r>
              <a:rPr lang="en-US" sz="2400" i="1" smtClean="0"/>
              <a:t>(cont-1)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33388" y="18891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96963" y="1290638"/>
            <a:ext cx="2989262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6" tIns="44960" rIns="91526" bIns="44960">
            <a:spAutoFit/>
          </a:bodyPr>
          <a:lstStyle/>
          <a:p>
            <a:pPr defTabSz="925513" eaLnBrk="0" hangingPunct="0"/>
            <a:r>
              <a:rPr lang="en-US" sz="2000" i="1" dirty="0" err="1">
                <a:latin typeface="Verdana" pitchFamily="34" charset="0"/>
              </a:rPr>
              <a:t>Def</a:t>
            </a:r>
            <a:r>
              <a:rPr lang="en-US" sz="2000" dirty="0">
                <a:latin typeface="Verdana" pitchFamily="34" charset="0"/>
              </a:rPr>
              <a:t> W(TE, e)	= </a:t>
            </a:r>
          </a:p>
          <a:p>
            <a:pPr defTabSz="925513" eaLnBrk="0" hangingPunct="0"/>
            <a:r>
              <a:rPr lang="en-US" sz="2000" i="1" dirty="0">
                <a:latin typeface="Verdana" pitchFamily="34" charset="0"/>
              </a:rPr>
              <a:t>  Case </a:t>
            </a:r>
            <a:r>
              <a:rPr lang="en-US" sz="2000" dirty="0">
                <a:latin typeface="Verdana" pitchFamily="34" charset="0"/>
              </a:rPr>
              <a:t>e </a:t>
            </a:r>
            <a:r>
              <a:rPr lang="en-US" sz="2000" i="1" dirty="0">
                <a:latin typeface="Verdana" pitchFamily="34" charset="0"/>
              </a:rPr>
              <a:t>of</a:t>
            </a:r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 dirty="0">
                <a:latin typeface="Verdana" pitchFamily="34" charset="0"/>
              </a:rPr>
              <a:t>c  	    	=</a:t>
            </a:r>
          </a:p>
          <a:p>
            <a:pPr marL="463550" lvl="1" defTabSz="925513" eaLnBrk="0" hangingPunct="0"/>
            <a:r>
              <a:rPr lang="en-US" sz="2000" dirty="0">
                <a:latin typeface="Verdana" pitchFamily="34" charset="0"/>
              </a:rPr>
              <a:t>x  	    	= </a:t>
            </a: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 dirty="0">
                <a:latin typeface="Symbol" pitchFamily="18" charset="2"/>
              </a:rPr>
              <a:t></a:t>
            </a:r>
            <a:r>
              <a:rPr lang="en-US" sz="2000" dirty="0" err="1">
                <a:latin typeface="Verdana" pitchFamily="34" charset="0"/>
              </a:rPr>
              <a:t>x.e</a:t>
            </a:r>
            <a:r>
              <a:rPr lang="en-US" sz="2000" dirty="0">
                <a:latin typeface="Verdana" pitchFamily="34" charset="0"/>
              </a:rPr>
              <a:t>  	=</a:t>
            </a: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 dirty="0">
                <a:latin typeface="Verdana" pitchFamily="34" charset="0"/>
              </a:rPr>
              <a:t>(e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 e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) 	=</a:t>
            </a:r>
          </a:p>
          <a:p>
            <a:pPr marL="463550" lvl="1" defTabSz="925513" eaLnBrk="0" hangingPunct="0"/>
            <a:endParaRPr lang="en-US" sz="2000" dirty="0">
              <a:latin typeface="Verdana" pitchFamily="34" charset="0"/>
            </a:endParaRPr>
          </a:p>
          <a:p>
            <a:pPr defTabSz="925513" eaLnBrk="0" hangingPunct="0"/>
            <a:r>
              <a:rPr lang="en-US" sz="2000" i="1" dirty="0">
                <a:latin typeface="Verdana" pitchFamily="34" charset="0"/>
              </a:rPr>
              <a:t>     </a:t>
            </a:r>
          </a:p>
          <a:p>
            <a:pPr defTabSz="925513" eaLnBrk="0" hangingPunct="0"/>
            <a:endParaRPr lang="en-US" sz="2000" i="1" dirty="0">
              <a:latin typeface="Verdana" pitchFamily="34" charset="0"/>
            </a:endParaRPr>
          </a:p>
          <a:p>
            <a:pPr defTabSz="925513" eaLnBrk="0" hangingPunct="0"/>
            <a:r>
              <a:rPr lang="en-US" sz="2000" i="1" dirty="0">
                <a:latin typeface="Verdana" pitchFamily="34" charset="0"/>
              </a:rPr>
              <a:t>      let  </a:t>
            </a:r>
            <a:r>
              <a:rPr lang="en-US" sz="2000" dirty="0">
                <a:latin typeface="Verdana" pitchFamily="34" charset="0"/>
              </a:rPr>
              <a:t>x = e</a:t>
            </a:r>
            <a:r>
              <a:rPr lang="en-US" sz="2000" baseline="-25000" dirty="0">
                <a:latin typeface="Verdana" pitchFamily="34" charset="0"/>
              </a:rPr>
              <a:t>1 </a:t>
            </a:r>
            <a:r>
              <a:rPr lang="en-US" sz="2000" i="1" dirty="0">
                <a:latin typeface="Verdana" pitchFamily="34" charset="0"/>
              </a:rPr>
              <a:t>in  </a:t>
            </a:r>
            <a:r>
              <a:rPr lang="en-US" sz="2000" dirty="0">
                <a:latin typeface="Verdana" pitchFamily="34" charset="0"/>
              </a:rPr>
              <a:t>e</a:t>
            </a:r>
            <a:r>
              <a:rPr lang="en-US" sz="2000" baseline="-25000" dirty="0">
                <a:latin typeface="Verdana" pitchFamily="34" charset="0"/>
              </a:rPr>
              <a:t>2</a:t>
            </a:r>
            <a:endParaRPr lang="en-US" sz="2000" i="1" dirty="0">
              <a:latin typeface="Verdana" pitchFamily="34" charset="0"/>
            </a:endParaRPr>
          </a:p>
          <a:p>
            <a:pPr defTabSz="925513" eaLnBrk="0" hangingPunct="0"/>
            <a:r>
              <a:rPr lang="en-US" sz="2000" i="1" dirty="0">
                <a:latin typeface="Verdana" pitchFamily="34" charset="0"/>
              </a:rPr>
              <a:t>	      	</a:t>
            </a:r>
            <a:r>
              <a:rPr lang="en-US" sz="2000" dirty="0">
                <a:latin typeface="Verdana" pitchFamily="34" charset="0"/>
              </a:rPr>
              <a:t>= 	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258050" y="1347788"/>
            <a:ext cx="1663700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u’s represent new type variables</a:t>
            </a:r>
          </a:p>
        </p:txBody>
      </p:sp>
      <p:sp>
        <p:nvSpPr>
          <p:cNvPr id="990214" name="Text Box 6"/>
          <p:cNvSpPr txBox="1">
            <a:spLocks noChangeArrowheads="1"/>
          </p:cNvSpPr>
          <p:nvPr/>
        </p:nvSpPr>
        <p:spPr bwMode="auto">
          <a:xfrm>
            <a:off x="3235325" y="3749675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 dirty="0">
                <a:latin typeface="Verdana" pitchFamily="34" charset="0"/>
              </a:rPr>
              <a:t>let </a:t>
            </a:r>
            <a:r>
              <a:rPr lang="en-US" sz="2000" dirty="0">
                <a:latin typeface="Verdana" pitchFamily="34" charset="0"/>
              </a:rPr>
              <a:t>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 = W(TE, e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);</a:t>
            </a:r>
          </a:p>
          <a:p>
            <a:r>
              <a:rPr lang="en-US" sz="2000" dirty="0">
                <a:latin typeface="Verdana" pitchFamily="34" charset="0"/>
              </a:rPr>
              <a:t>     (S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) = W(S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(TE), e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);</a:t>
            </a:r>
          </a:p>
          <a:p>
            <a:r>
              <a:rPr lang="en-US" sz="2000" dirty="0">
                <a:latin typeface="Verdana" pitchFamily="34" charset="0"/>
              </a:rPr>
              <a:t>	S</a:t>
            </a:r>
            <a:r>
              <a:rPr lang="en-US" sz="2000" baseline="-25000" dirty="0">
                <a:latin typeface="Verdana" pitchFamily="34" charset="0"/>
              </a:rPr>
              <a:t>3</a:t>
            </a:r>
            <a:r>
              <a:rPr lang="en-US" sz="2000" dirty="0">
                <a:latin typeface="Verdana" pitchFamily="34" charset="0"/>
              </a:rPr>
              <a:t>   = Unify(S</a:t>
            </a:r>
            <a:r>
              <a:rPr lang="en-US" sz="2000" baseline="-25000" dirty="0">
                <a:latin typeface="Verdana" pitchFamily="34" charset="0"/>
              </a:rPr>
              <a:t>2</a:t>
            </a: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2 </a:t>
            </a:r>
            <a:r>
              <a:rPr lang="en-US" sz="2000" dirty="0">
                <a:latin typeface="Verdana" pitchFamily="34" charset="0"/>
              </a:rPr>
              <a:t>-&gt; u);</a:t>
            </a:r>
          </a:p>
          <a:p>
            <a:r>
              <a:rPr lang="en-US" sz="2000" i="1" dirty="0">
                <a:latin typeface="Verdana" pitchFamily="34" charset="0"/>
              </a:rPr>
              <a:t>in </a:t>
            </a:r>
            <a:r>
              <a:rPr lang="en-US" sz="2000" dirty="0">
                <a:latin typeface="Verdana" pitchFamily="34" charset="0"/>
              </a:rPr>
              <a:t>  (S</a:t>
            </a:r>
            <a:r>
              <a:rPr lang="en-US" sz="2000" baseline="-25000" dirty="0">
                <a:latin typeface="Verdana" pitchFamily="34" charset="0"/>
              </a:rPr>
              <a:t>3 </a:t>
            </a:r>
            <a:r>
              <a:rPr lang="en-US" sz="2000" dirty="0">
                <a:latin typeface="Verdana" pitchFamily="34" charset="0"/>
              </a:rPr>
              <a:t>S</a:t>
            </a:r>
            <a:r>
              <a:rPr lang="en-US" sz="2000" baseline="-25000" dirty="0">
                <a:latin typeface="Verdana" pitchFamily="34" charset="0"/>
              </a:rPr>
              <a:t>2 </a:t>
            </a:r>
            <a:r>
              <a:rPr lang="en-US" sz="2000" dirty="0">
                <a:latin typeface="Verdana" pitchFamily="34" charset="0"/>
              </a:rPr>
              <a:t>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S</a:t>
            </a:r>
            <a:r>
              <a:rPr lang="en-US" sz="2000" baseline="-25000" dirty="0">
                <a:latin typeface="Verdana" pitchFamily="34" charset="0"/>
              </a:rPr>
              <a:t>3</a:t>
            </a:r>
            <a:r>
              <a:rPr lang="en-US" sz="2000" dirty="0">
                <a:latin typeface="Verdana" pitchFamily="34" charset="0"/>
              </a:rPr>
              <a:t>(u)) </a:t>
            </a:r>
            <a:endParaRPr lang="en-US" dirty="0"/>
          </a:p>
        </p:txBody>
      </p: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235325" y="5281613"/>
            <a:ext cx="5538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latin typeface="Verdana" pitchFamily="34" charset="0"/>
              </a:rPr>
              <a:t>let </a:t>
            </a:r>
            <a:r>
              <a:rPr lang="en-US" sz="2000">
                <a:latin typeface="Verdana" pitchFamily="34" charset="0"/>
              </a:rPr>
              <a:t>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= W(TE + {x : u}, e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>
                <a:latin typeface="Verdana" pitchFamily="34" charset="0"/>
              </a:rPr>
              <a:t>       S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      = Unify(S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(u),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>
                <a:latin typeface="Verdana" pitchFamily="34" charset="0"/>
              </a:rPr>
              <a:t>     (S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 = W(S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(TE) + {x : </a:t>
            </a:r>
            <a:r>
              <a:rPr lang="en-US" sz="2000">
                <a:latin typeface="Symbol" pitchFamily="18" charset="2"/>
              </a:rPr>
              <a:t>t</a:t>
            </a:r>
            <a:r>
              <a:rPr lang="en-US" sz="2000" baseline="-25000">
                <a:latin typeface="Symbol" pitchFamily="18" charset="2"/>
              </a:rPr>
              <a:t>1</a:t>
            </a:r>
            <a:r>
              <a:rPr lang="en-US" sz="2000">
                <a:latin typeface="Verdana" pitchFamily="34" charset="0"/>
              </a:rPr>
              <a:t>}, e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 i="1">
                <a:latin typeface="Verdana" pitchFamily="34" charset="0"/>
              </a:rPr>
              <a:t>in</a:t>
            </a:r>
            <a:r>
              <a:rPr lang="en-US" sz="2000">
                <a:latin typeface="Verdana" pitchFamily="34" charset="0"/>
              </a:rPr>
              <a:t>   (S</a:t>
            </a:r>
            <a:r>
              <a:rPr lang="en-US" sz="2000" baseline="-25000">
                <a:latin typeface="Verdana" pitchFamily="34" charset="0"/>
              </a:rPr>
              <a:t>3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5325" y="3143250"/>
            <a:ext cx="465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3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 dirty="0">
                <a:latin typeface="Verdana" pitchFamily="34" charset="0"/>
              </a:rPr>
              <a:t>let </a:t>
            </a:r>
            <a:r>
              <a:rPr lang="en-US" sz="2000" dirty="0">
                <a:latin typeface="Verdana" pitchFamily="34" charset="0"/>
              </a:rPr>
              <a:t> 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 = W(TE + { x : u }, e)</a:t>
            </a:r>
          </a:p>
          <a:p>
            <a:r>
              <a:rPr lang="en-US" sz="2000" i="1" dirty="0">
                <a:latin typeface="Verdana" pitchFamily="34" charset="0"/>
              </a:rPr>
              <a:t>in</a:t>
            </a:r>
            <a:r>
              <a:rPr lang="en-US" sz="2000" dirty="0">
                <a:latin typeface="Verdana" pitchFamily="34" charset="0"/>
              </a:rPr>
              <a:t>   (S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, S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(u) -&gt;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baseline="-25000" dirty="0">
                <a:latin typeface="Verdana" pitchFamily="34" charset="0"/>
              </a:rPr>
              <a:t>1</a:t>
            </a:r>
            <a:r>
              <a:rPr lang="en-US" sz="2000" dirty="0">
                <a:latin typeface="Verdana" pitchFamily="34" charset="0"/>
              </a:rPr>
              <a:t>)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35325" y="2219325"/>
            <a:ext cx="362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3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 dirty="0">
                <a:latin typeface="Verdana" pitchFamily="34" charset="0"/>
              </a:rPr>
              <a:t>if </a:t>
            </a:r>
            <a:r>
              <a:rPr lang="en-US" sz="2000" dirty="0">
                <a:latin typeface="Verdana" pitchFamily="34" charset="0"/>
              </a:rPr>
              <a:t> (x </a:t>
            </a:r>
            <a:r>
              <a:rPr lang="en-US" sz="2000" dirty="0">
                <a:latin typeface="Symbol" pitchFamily="18" charset="2"/>
              </a:rPr>
              <a:t></a:t>
            </a:r>
            <a:r>
              <a:rPr lang="en-US" sz="2000" dirty="0">
                <a:latin typeface="Verdana" pitchFamily="34" charset="0"/>
              </a:rPr>
              <a:t> Dom(TE)) </a:t>
            </a:r>
            <a:r>
              <a:rPr lang="en-US" sz="2000" i="1" dirty="0">
                <a:latin typeface="Verdana" pitchFamily="34" charset="0"/>
              </a:rPr>
              <a:t>then</a:t>
            </a:r>
            <a:r>
              <a:rPr lang="en-US" sz="2000" dirty="0">
                <a:latin typeface="Verdana" pitchFamily="34" charset="0"/>
              </a:rPr>
              <a:t> Fail</a:t>
            </a:r>
          </a:p>
          <a:p>
            <a:r>
              <a:rPr lang="en-US" sz="2000" i="1" dirty="0">
                <a:latin typeface="Verdana" pitchFamily="34" charset="0"/>
              </a:rPr>
              <a:t>else  let</a:t>
            </a:r>
            <a:r>
              <a:rPr lang="en-US" sz="2000" dirty="0">
                <a:latin typeface="Verdana" pitchFamily="34" charset="0"/>
              </a:rPr>
              <a:t>  </a:t>
            </a:r>
            <a:r>
              <a:rPr lang="en-US" sz="2000" dirty="0">
                <a:latin typeface="Symbol" pitchFamily="18" charset="2"/>
              </a:rPr>
              <a:t></a:t>
            </a:r>
            <a:r>
              <a:rPr lang="en-US" sz="2000" dirty="0">
                <a:latin typeface="Verdana" pitchFamily="34" charset="0"/>
              </a:rPr>
              <a:t>= TE(x);</a:t>
            </a:r>
          </a:p>
          <a:p>
            <a:r>
              <a:rPr lang="en-US" sz="2000" i="1" dirty="0">
                <a:latin typeface="Verdana" pitchFamily="34" charset="0"/>
              </a:rPr>
              <a:t>        in </a:t>
            </a:r>
            <a:r>
              <a:rPr lang="en-US" sz="2000" dirty="0">
                <a:latin typeface="Verdana" pitchFamily="34" charset="0"/>
              </a:rPr>
              <a:t>  ({}, </a:t>
            </a:r>
            <a:r>
              <a:rPr lang="en-US" sz="2000" dirty="0">
                <a:latin typeface="Symbol" pitchFamily="18" charset="2"/>
              </a:rPr>
              <a:t></a:t>
            </a:r>
            <a:r>
              <a:rPr lang="en-US" sz="2000" dirty="0">
                <a:latin typeface="Verdana" pitchFamily="34" charset="0"/>
              </a:rPr>
              <a:t> 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35325" y="1895475"/>
            <a:ext cx="213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 dirty="0">
                <a:latin typeface="Verdana" pitchFamily="34" charset="0"/>
              </a:rPr>
              <a:t>({}, </a:t>
            </a:r>
            <a:r>
              <a:rPr lang="en-US" sz="2000" dirty="0" err="1">
                <a:latin typeface="Verdana" pitchFamily="34" charset="0"/>
              </a:rPr>
              <a:t>Typeof</a:t>
            </a:r>
            <a:r>
              <a:rPr lang="en-US" sz="2000" dirty="0">
                <a:latin typeface="Verdana" pitchFamily="34" charset="0"/>
              </a:rPr>
              <a:t>(c))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1167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4" grpId="0"/>
      <p:bldP spid="990215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59579" y="130493"/>
            <a:ext cx="4800601" cy="23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26" tIns="44960" rIns="91526" bIns="44960">
            <a:spAutoFit/>
          </a:bodyPr>
          <a:lstStyle/>
          <a:p>
            <a:pPr defTabSz="925513" eaLnBrk="0" hangingPunct="0">
              <a:spcBef>
                <a:spcPts val="600"/>
              </a:spcBef>
            </a:pPr>
            <a:r>
              <a:rPr lang="en-US" sz="1400" i="1" dirty="0" err="1">
                <a:latin typeface="Verdana" pitchFamily="34" charset="0"/>
              </a:rPr>
              <a:t>Def</a:t>
            </a:r>
            <a:r>
              <a:rPr lang="en-US" sz="1400" dirty="0">
                <a:latin typeface="Verdana" pitchFamily="34" charset="0"/>
              </a:rPr>
              <a:t> W(TE, e)	= </a:t>
            </a:r>
          </a:p>
          <a:p>
            <a:pPr defTabSz="925513" eaLnBrk="0" hangingPunct="0">
              <a:spcBef>
                <a:spcPts val="600"/>
              </a:spcBef>
            </a:pPr>
            <a:r>
              <a:rPr lang="en-US" sz="1400" i="1" dirty="0">
                <a:latin typeface="Verdana" pitchFamily="34" charset="0"/>
              </a:rPr>
              <a:t>  Case </a:t>
            </a:r>
            <a:r>
              <a:rPr lang="en-US" sz="1400" dirty="0">
                <a:latin typeface="Verdana" pitchFamily="34" charset="0"/>
              </a:rPr>
              <a:t>e </a:t>
            </a:r>
            <a:r>
              <a:rPr lang="en-US" sz="1400" i="1" dirty="0">
                <a:latin typeface="Verdana" pitchFamily="34" charset="0"/>
              </a:rPr>
              <a:t>of</a:t>
            </a:r>
            <a:endParaRPr lang="en-US" sz="1400" dirty="0">
              <a:latin typeface="Verdana" pitchFamily="34" charset="0"/>
            </a:endParaRPr>
          </a:p>
          <a:p>
            <a:pPr marL="463550" lvl="1" defTabSz="925513" eaLnBrk="0" hangingPunct="0"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…</a:t>
            </a:r>
            <a:endParaRPr lang="en-US" sz="1400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buFont typeface="Symbol" panose="05050102010706020507" pitchFamily="18" charset="2"/>
              <a:buChar char=" "/>
            </a:pPr>
            <a:r>
              <a:rPr lang="en-US" sz="1400" dirty="0" smtClean="0">
                <a:latin typeface="Symbol" pitchFamily="18" charset="2"/>
              </a:rPr>
              <a:t></a:t>
            </a:r>
            <a:r>
              <a:rPr lang="en-US" sz="1400" dirty="0" err="1">
                <a:latin typeface="Verdana" pitchFamily="34" charset="0"/>
              </a:rPr>
              <a:t>x.e</a:t>
            </a:r>
            <a:r>
              <a:rPr lang="en-US" sz="1400" dirty="0">
                <a:latin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</a:rPr>
              <a:t>   =  </a:t>
            </a:r>
            <a:r>
              <a:rPr lang="en-US" sz="1400" i="1" dirty="0" smtClean="0">
                <a:latin typeface="Verdana" pitchFamily="34" charset="0"/>
              </a:rPr>
              <a:t>let </a:t>
            </a:r>
            <a:r>
              <a:rPr lang="en-US" sz="1400" dirty="0" smtClean="0">
                <a:latin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 + { x : u }, e</a:t>
            </a:r>
            <a:r>
              <a:rPr lang="en-US" sz="1400" dirty="0" smtClean="0">
                <a:latin typeface="Verdana" pitchFamily="34" charset="0"/>
              </a:rPr>
              <a:t>)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</a:t>
            </a:r>
            <a:r>
              <a:rPr lang="en-US" sz="1400" i="1" dirty="0" smtClean="0">
                <a:latin typeface="Verdana" pitchFamily="34" charset="0"/>
              </a:rPr>
              <a:t>in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(u) -&gt;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</a:t>
            </a:r>
            <a:endParaRPr lang="en-US" sz="1400" dirty="0">
              <a:latin typeface="Verdana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    (</a:t>
            </a:r>
            <a:r>
              <a:rPr lang="en-US" sz="1400" dirty="0">
                <a:latin typeface="Verdana" pitchFamily="34" charset="0"/>
              </a:rPr>
              <a:t>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</a:t>
            </a:r>
            <a:r>
              <a:rPr lang="en-US" sz="1400" dirty="0" smtClean="0">
                <a:latin typeface="Verdana" pitchFamily="34" charset="0"/>
              </a:rPr>
              <a:t>= </a:t>
            </a:r>
            <a:r>
              <a:rPr lang="en-US" sz="1400" i="1" dirty="0">
                <a:latin typeface="Verdana" pitchFamily="34" charset="0"/>
              </a:rPr>
              <a:t>let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W(TE, 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(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= W(S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(TE),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     S</a:t>
            </a:r>
            <a:r>
              <a:rPr lang="en-US" sz="1400" baseline="-25000" dirty="0" smtClean="0">
                <a:latin typeface="Verdana" pitchFamily="34" charset="0"/>
              </a:rPr>
              <a:t>3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= Unify(S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(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-&gt; u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</a:t>
            </a:r>
            <a:r>
              <a:rPr lang="en-US" sz="1400" i="1" dirty="0" smtClean="0">
                <a:latin typeface="Verdana" pitchFamily="34" charset="0"/>
              </a:rPr>
              <a:t>in </a:t>
            </a:r>
            <a:r>
              <a:rPr lang="en-US" sz="1400" dirty="0" smtClean="0">
                <a:latin typeface="Verdana" pitchFamily="34" charset="0"/>
              </a:rPr>
              <a:t>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3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3</a:t>
            </a:r>
            <a:r>
              <a:rPr lang="en-US" sz="1400" dirty="0">
                <a:latin typeface="Verdana" pitchFamily="34" charset="0"/>
              </a:rPr>
              <a:t>(u))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3347" y="5394025"/>
                <a:ext cx="227972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47" y="5394025"/>
                <a:ext cx="2279727" cy="439736"/>
              </a:xfrm>
              <a:prstGeom prst="rect">
                <a:avLst/>
              </a:prstGeom>
              <a:blipFill rotWithShape="0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2425" y="4732903"/>
                <a:ext cx="2236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4732903"/>
                <a:ext cx="223612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3350174"/>
                <a:ext cx="20722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0174"/>
                <a:ext cx="207221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90684" y="3335978"/>
                <a:ext cx="1073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84" y="3335978"/>
                <a:ext cx="1073243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9425" y="3342554"/>
                <a:ext cx="20722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25" y="3342554"/>
                <a:ext cx="2072215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66861" y="3336769"/>
                <a:ext cx="1158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(∅,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61" y="3336769"/>
                <a:ext cx="115865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66526" y="3991775"/>
                <a:ext cx="28440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𝑈𝑛𝑖𝑓𝑦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26" y="3991775"/>
                <a:ext cx="284404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91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3347" y="5394025"/>
                <a:ext cx="227972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47" y="5394025"/>
                <a:ext cx="2279727" cy="439736"/>
              </a:xfrm>
              <a:prstGeom prst="rect">
                <a:avLst/>
              </a:prstGeom>
              <a:blipFill rotWithShape="0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2425" y="4732903"/>
                <a:ext cx="2236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4732903"/>
                <a:ext cx="223612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3350174"/>
                <a:ext cx="20722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0174"/>
                <a:ext cx="207221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90684" y="3335978"/>
                <a:ext cx="1073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84" y="3335978"/>
                <a:ext cx="1073243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9425" y="3342554"/>
                <a:ext cx="20722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25" y="3342554"/>
                <a:ext cx="2072215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66861" y="3336769"/>
                <a:ext cx="1158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(∅,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61" y="3336769"/>
                <a:ext cx="115865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66526" y="3991775"/>
                <a:ext cx="28440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26" y="3991775"/>
                <a:ext cx="2844048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857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62923" y="181610"/>
            <a:ext cx="6264275" cy="270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26" tIns="44960" rIns="91526" bIns="44960">
            <a:spAutoFit/>
          </a:bodyPr>
          <a:lstStyle>
            <a:lvl1pPr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6355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925513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1849438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3066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7638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2210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6782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i="1" dirty="0" err="1">
                <a:solidFill>
                  <a:srgbClr val="56127A"/>
                </a:solidFill>
                <a:latin typeface="Verdana" panose="020B0604030504040204" pitchFamily="34" charset="0"/>
              </a:rPr>
              <a:t>def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Unify(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=</a:t>
            </a:r>
            <a:b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 </a:t>
            </a:r>
            <a:r>
              <a:rPr lang="en-US" sz="1400" i="1" dirty="0" smtClean="0">
                <a:solidFill>
                  <a:srgbClr val="56127A"/>
                </a:solidFill>
                <a:latin typeface="Verdana" panose="020B0604030504040204" pitchFamily="34" charset="0"/>
              </a:rPr>
              <a:t>case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of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= [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/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]  provided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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FV(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= [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/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]  provided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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FV(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=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if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(</a:t>
            </a:r>
            <a:r>
              <a:rPr lang="en-US" sz="1400" u="sng" dirty="0" err="1">
                <a:solidFill>
                  <a:srgbClr val="56127A"/>
                </a:solidFill>
                <a:latin typeface="Verdana" panose="020B0604030504040204" pitchFamily="34" charset="0"/>
              </a:rPr>
              <a:t>eq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?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then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[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]</a:t>
            </a:r>
            <a:b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           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else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fail</a:t>
            </a:r>
            <a:endParaRPr lang="en-US" sz="1400" dirty="0">
              <a:solidFill>
                <a:srgbClr val="56127A"/>
              </a:solidFill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-&gt;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21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-&gt;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/>
            </a:r>
            <a:b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	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=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let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S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=Unify(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b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                                           S</a:t>
            </a:r>
            <a:r>
              <a:rPr lang="en-US" sz="1400" baseline="-250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=Unify(S</a:t>
            </a:r>
            <a:r>
              <a:rPr lang="en-US" sz="1400" baseline="-250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), S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in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 S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S</a:t>
            </a:r>
            <a:r>
              <a:rPr lang="en-US" sz="1400" baseline="-250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58266" y="3968616"/>
                <a:ext cx="21098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type m:val="li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266" y="3968616"/>
                <a:ext cx="2109808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119697" r="-13006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3347" y="5394025"/>
                <a:ext cx="227972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47" y="5394025"/>
                <a:ext cx="2279727" cy="439736"/>
              </a:xfrm>
              <a:prstGeom prst="rect">
                <a:avLst/>
              </a:prstGeom>
              <a:blipFill rotWithShape="0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2425" y="4732903"/>
                <a:ext cx="2236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4732903"/>
                <a:ext cx="223612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3350174"/>
                <a:ext cx="20722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0174"/>
                <a:ext cx="207221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90684" y="3335978"/>
                <a:ext cx="1073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84" y="3335978"/>
                <a:ext cx="1073243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9425" y="3342554"/>
                <a:ext cx="20722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25" y="3342554"/>
                <a:ext cx="2072215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66861" y="3336769"/>
                <a:ext cx="1158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(∅,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61" y="3336769"/>
                <a:ext cx="115865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66526" y="3991775"/>
                <a:ext cx="28440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26" y="3991775"/>
                <a:ext cx="2844048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857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58266" y="3968616"/>
                <a:ext cx="21098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type m:val="li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266" y="3968616"/>
                <a:ext cx="2109808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119697" r="-13006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59579" y="130493"/>
            <a:ext cx="4800601" cy="23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26" tIns="44960" rIns="91526" bIns="44960">
            <a:spAutoFit/>
          </a:bodyPr>
          <a:lstStyle/>
          <a:p>
            <a:pPr defTabSz="925513" eaLnBrk="0" hangingPunct="0">
              <a:spcBef>
                <a:spcPts val="600"/>
              </a:spcBef>
            </a:pPr>
            <a:r>
              <a:rPr lang="en-US" sz="1400" i="1" dirty="0" err="1">
                <a:latin typeface="Verdana" pitchFamily="34" charset="0"/>
              </a:rPr>
              <a:t>Def</a:t>
            </a:r>
            <a:r>
              <a:rPr lang="en-US" sz="1400" dirty="0">
                <a:latin typeface="Verdana" pitchFamily="34" charset="0"/>
              </a:rPr>
              <a:t> W(TE, e)	= </a:t>
            </a:r>
          </a:p>
          <a:p>
            <a:pPr defTabSz="925513" eaLnBrk="0" hangingPunct="0">
              <a:spcBef>
                <a:spcPts val="600"/>
              </a:spcBef>
            </a:pPr>
            <a:r>
              <a:rPr lang="en-US" sz="1400" i="1" dirty="0">
                <a:latin typeface="Verdana" pitchFamily="34" charset="0"/>
              </a:rPr>
              <a:t>  Case </a:t>
            </a:r>
            <a:r>
              <a:rPr lang="en-US" sz="1400" dirty="0">
                <a:latin typeface="Verdana" pitchFamily="34" charset="0"/>
              </a:rPr>
              <a:t>e </a:t>
            </a:r>
            <a:r>
              <a:rPr lang="en-US" sz="1400" i="1" dirty="0">
                <a:latin typeface="Verdana" pitchFamily="34" charset="0"/>
              </a:rPr>
              <a:t>of</a:t>
            </a:r>
            <a:endParaRPr lang="en-US" sz="1400" dirty="0">
              <a:latin typeface="Verdana" pitchFamily="34" charset="0"/>
            </a:endParaRPr>
          </a:p>
          <a:p>
            <a:pPr marL="463550" lvl="1" defTabSz="925513" eaLnBrk="0" hangingPunct="0"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…</a:t>
            </a:r>
            <a:endParaRPr lang="en-US" sz="1400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buFont typeface="Symbol" panose="05050102010706020507" pitchFamily="18" charset="2"/>
              <a:buChar char=" "/>
            </a:pPr>
            <a:r>
              <a:rPr lang="en-US" sz="1400" dirty="0" smtClean="0">
                <a:latin typeface="Symbol" pitchFamily="18" charset="2"/>
              </a:rPr>
              <a:t></a:t>
            </a:r>
            <a:r>
              <a:rPr lang="en-US" sz="1400" dirty="0" err="1">
                <a:latin typeface="Verdana" pitchFamily="34" charset="0"/>
              </a:rPr>
              <a:t>x.e</a:t>
            </a:r>
            <a:r>
              <a:rPr lang="en-US" sz="1400" dirty="0">
                <a:latin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</a:rPr>
              <a:t>   =  </a:t>
            </a:r>
            <a:r>
              <a:rPr lang="en-US" sz="1400" i="1" dirty="0" smtClean="0">
                <a:latin typeface="Verdana" pitchFamily="34" charset="0"/>
              </a:rPr>
              <a:t>let </a:t>
            </a:r>
            <a:r>
              <a:rPr lang="en-US" sz="1400" dirty="0" smtClean="0">
                <a:latin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 + { x : u }, e</a:t>
            </a:r>
            <a:r>
              <a:rPr lang="en-US" sz="1400" dirty="0" smtClean="0">
                <a:latin typeface="Verdana" pitchFamily="34" charset="0"/>
              </a:rPr>
              <a:t>)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</a:t>
            </a:r>
            <a:r>
              <a:rPr lang="en-US" sz="1400" i="1" dirty="0" smtClean="0">
                <a:latin typeface="Verdana" pitchFamily="34" charset="0"/>
              </a:rPr>
              <a:t>in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(u) -&gt;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</a:t>
            </a:r>
            <a:endParaRPr lang="en-US" sz="1400" dirty="0">
              <a:latin typeface="Verdana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    (</a:t>
            </a:r>
            <a:r>
              <a:rPr lang="en-US" sz="1400" dirty="0">
                <a:latin typeface="Verdana" pitchFamily="34" charset="0"/>
              </a:rPr>
              <a:t>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</a:t>
            </a:r>
            <a:r>
              <a:rPr lang="en-US" sz="1400" dirty="0" smtClean="0">
                <a:latin typeface="Verdana" pitchFamily="34" charset="0"/>
              </a:rPr>
              <a:t>= </a:t>
            </a:r>
            <a:r>
              <a:rPr lang="en-US" sz="1400" i="1" dirty="0">
                <a:latin typeface="Verdana" pitchFamily="34" charset="0"/>
              </a:rPr>
              <a:t>let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W(TE, 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(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= W(S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(TE),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     S</a:t>
            </a:r>
            <a:r>
              <a:rPr lang="en-US" sz="1400" baseline="-25000" dirty="0" smtClean="0">
                <a:latin typeface="Verdana" pitchFamily="34" charset="0"/>
              </a:rPr>
              <a:t>3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= Unify(S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(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-&gt; u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</a:t>
            </a:r>
            <a:r>
              <a:rPr lang="en-US" sz="1400" i="1" dirty="0" smtClean="0">
                <a:latin typeface="Verdana" pitchFamily="34" charset="0"/>
              </a:rPr>
              <a:t>in </a:t>
            </a:r>
            <a:r>
              <a:rPr lang="en-US" sz="1400" dirty="0" smtClean="0">
                <a:latin typeface="Verdana" pitchFamily="34" charset="0"/>
              </a:rPr>
              <a:t>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3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3</a:t>
            </a:r>
            <a:r>
              <a:rPr lang="en-US" sz="1400" dirty="0">
                <a:latin typeface="Verdana" pitchFamily="34" charset="0"/>
              </a:rPr>
              <a:t>(u))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35780" y="4732903"/>
                <a:ext cx="24246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type m:val="li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80" y="4732903"/>
                <a:ext cx="242465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19697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93952" y="5433651"/>
                <a:ext cx="41458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2" y="5433651"/>
                <a:ext cx="4145817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119697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4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4227964"/>
                <a:ext cx="227972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7964"/>
                <a:ext cx="2279727" cy="439736"/>
              </a:xfrm>
              <a:prstGeom prst="rect">
                <a:avLst/>
              </a:prstGeom>
              <a:blipFill rotWithShape="0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59579" y="130493"/>
            <a:ext cx="4800601" cy="23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26" tIns="44960" rIns="91526" bIns="44960">
            <a:spAutoFit/>
          </a:bodyPr>
          <a:lstStyle/>
          <a:p>
            <a:pPr defTabSz="925513" eaLnBrk="0" hangingPunct="0">
              <a:spcBef>
                <a:spcPts val="600"/>
              </a:spcBef>
            </a:pPr>
            <a:r>
              <a:rPr lang="en-US" sz="1400" i="1" dirty="0" err="1">
                <a:latin typeface="Verdana" pitchFamily="34" charset="0"/>
              </a:rPr>
              <a:t>Def</a:t>
            </a:r>
            <a:r>
              <a:rPr lang="en-US" sz="1400" dirty="0">
                <a:latin typeface="Verdana" pitchFamily="34" charset="0"/>
              </a:rPr>
              <a:t> W(TE, e)	= </a:t>
            </a:r>
          </a:p>
          <a:p>
            <a:pPr defTabSz="925513" eaLnBrk="0" hangingPunct="0">
              <a:spcBef>
                <a:spcPts val="600"/>
              </a:spcBef>
            </a:pPr>
            <a:r>
              <a:rPr lang="en-US" sz="1400" i="1" dirty="0">
                <a:latin typeface="Verdana" pitchFamily="34" charset="0"/>
              </a:rPr>
              <a:t>  Case </a:t>
            </a:r>
            <a:r>
              <a:rPr lang="en-US" sz="1400" dirty="0">
                <a:latin typeface="Verdana" pitchFamily="34" charset="0"/>
              </a:rPr>
              <a:t>e </a:t>
            </a:r>
            <a:r>
              <a:rPr lang="en-US" sz="1400" i="1" dirty="0">
                <a:latin typeface="Verdana" pitchFamily="34" charset="0"/>
              </a:rPr>
              <a:t>of</a:t>
            </a:r>
            <a:endParaRPr lang="en-US" sz="1400" dirty="0">
              <a:latin typeface="Verdana" pitchFamily="34" charset="0"/>
            </a:endParaRPr>
          </a:p>
          <a:p>
            <a:pPr marL="463550" lvl="1" defTabSz="925513" eaLnBrk="0" hangingPunct="0"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…</a:t>
            </a:r>
            <a:endParaRPr lang="en-US" sz="1400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buFont typeface="Symbol" panose="05050102010706020507" pitchFamily="18" charset="2"/>
              <a:buChar char=" "/>
            </a:pPr>
            <a:r>
              <a:rPr lang="en-US" sz="1400" dirty="0" smtClean="0">
                <a:latin typeface="Symbol" pitchFamily="18" charset="2"/>
              </a:rPr>
              <a:t></a:t>
            </a:r>
            <a:r>
              <a:rPr lang="en-US" sz="1400" dirty="0" err="1">
                <a:latin typeface="Verdana" pitchFamily="34" charset="0"/>
              </a:rPr>
              <a:t>x.e</a:t>
            </a:r>
            <a:r>
              <a:rPr lang="en-US" sz="1400" dirty="0">
                <a:latin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</a:rPr>
              <a:t>   =  </a:t>
            </a:r>
            <a:r>
              <a:rPr lang="en-US" sz="1400" i="1" dirty="0" smtClean="0">
                <a:latin typeface="Verdana" pitchFamily="34" charset="0"/>
              </a:rPr>
              <a:t>let </a:t>
            </a:r>
            <a:r>
              <a:rPr lang="en-US" sz="1400" dirty="0" smtClean="0">
                <a:latin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 + { x : u }, e</a:t>
            </a:r>
            <a:r>
              <a:rPr lang="en-US" sz="1400" dirty="0" smtClean="0">
                <a:latin typeface="Verdana" pitchFamily="34" charset="0"/>
              </a:rPr>
              <a:t>)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</a:t>
            </a:r>
            <a:r>
              <a:rPr lang="en-US" sz="1400" i="1" dirty="0" smtClean="0">
                <a:latin typeface="Verdana" pitchFamily="34" charset="0"/>
              </a:rPr>
              <a:t>in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(u) -&gt;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</a:t>
            </a:r>
            <a:endParaRPr lang="en-US" sz="1400" dirty="0">
              <a:latin typeface="Verdana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    (</a:t>
            </a:r>
            <a:r>
              <a:rPr lang="en-US" sz="1400" dirty="0">
                <a:latin typeface="Verdana" pitchFamily="34" charset="0"/>
              </a:rPr>
              <a:t>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</a:t>
            </a:r>
            <a:r>
              <a:rPr lang="en-US" sz="1400" dirty="0" smtClean="0">
                <a:latin typeface="Verdana" pitchFamily="34" charset="0"/>
              </a:rPr>
              <a:t>= </a:t>
            </a:r>
            <a:r>
              <a:rPr lang="en-US" sz="1400" i="1" dirty="0">
                <a:latin typeface="Verdana" pitchFamily="34" charset="0"/>
              </a:rPr>
              <a:t>let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W(TE, 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(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= W(S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(TE),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     S</a:t>
            </a:r>
            <a:r>
              <a:rPr lang="en-US" sz="1400" baseline="-25000" dirty="0" smtClean="0">
                <a:latin typeface="Verdana" pitchFamily="34" charset="0"/>
              </a:rPr>
              <a:t>3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= Unify(S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(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-&gt; u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</a:t>
            </a:r>
            <a:r>
              <a:rPr lang="en-US" sz="1400" i="1" dirty="0" smtClean="0">
                <a:latin typeface="Verdana" pitchFamily="34" charset="0"/>
              </a:rPr>
              <a:t>in </a:t>
            </a:r>
            <a:r>
              <a:rPr lang="en-US" sz="1400" dirty="0" smtClean="0">
                <a:latin typeface="Verdana" pitchFamily="34" charset="0"/>
              </a:rPr>
              <a:t>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3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3</a:t>
            </a:r>
            <a:r>
              <a:rPr lang="en-US" sz="1400" dirty="0">
                <a:latin typeface="Verdana" pitchFamily="34" charset="0"/>
              </a:rPr>
              <a:t>(u))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50605" y="4267590"/>
                <a:ext cx="41458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05" y="4267590"/>
                <a:ext cx="4145817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19697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4680336"/>
                <a:ext cx="207184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680336"/>
                <a:ext cx="2071849" cy="4397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26805" y="4719962"/>
                <a:ext cx="1585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805" y="4719962"/>
                <a:ext cx="158507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8581" y="5249075"/>
                <a:ext cx="533485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81" y="5249075"/>
                <a:ext cx="5334858" cy="439736"/>
              </a:xfrm>
              <a:prstGeom prst="rect">
                <a:avLst/>
              </a:prstGeom>
              <a:blipFill rotWithShape="0">
                <a:blip r:embed="rId7"/>
                <a:stretch>
                  <a:fillRect l="-571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the following expression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𝜆</a:t>
            </a:r>
            <a:r>
              <a:rPr lang="en-US" dirty="0" smtClean="0"/>
              <a:t>f:int</a:t>
            </a:r>
            <a:r>
              <a:rPr lang="en-US" dirty="0" smtClean="0">
                <a:sym typeface="Wingdings" pitchFamily="2" charset="2"/>
              </a:rPr>
              <a:t> int</a:t>
            </a:r>
            <a:r>
              <a:rPr lang="en-US" dirty="0" smtClean="0"/>
              <a:t>. f 5) (</a:t>
            </a:r>
            <a:r>
              <a:rPr lang="en-US" dirty="0" smtClean="0">
                <a:latin typeface="Cambria Math"/>
                <a:ea typeface="Cambria Math"/>
              </a:rPr>
              <a:t>𝜆</a:t>
            </a:r>
            <a:r>
              <a:rPr lang="en-US" dirty="0" smtClean="0"/>
              <a:t>x:int. x + 1)</a:t>
            </a:r>
          </a:p>
          <a:p>
            <a:pPr lvl="2"/>
            <a:r>
              <a:rPr lang="en-US" dirty="0" smtClean="0"/>
              <a:t>Is it well typed in F</a:t>
            </a:r>
            <a:r>
              <a:rPr lang="en-US" baseline="-25000" dirty="0" smtClean="0"/>
              <a:t>1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276600"/>
            <a:ext cx="792381" cy="495238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3276600"/>
            <a:ext cx="1958095" cy="533334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429000"/>
            <a:ext cx="2201905" cy="548571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419600"/>
            <a:ext cx="998095" cy="51809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4419600"/>
            <a:ext cx="2605714" cy="495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2180"/>
                <a:ext cx="272690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5471197"/>
                <a:ext cx="533485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1197"/>
                <a:ext cx="5334858" cy="439736"/>
              </a:xfrm>
              <a:prstGeom prst="rect">
                <a:avLst/>
              </a:prstGeom>
              <a:blipFill rotWithShape="0">
                <a:blip r:embed="rId3"/>
                <a:stretch>
                  <a:fillRect l="-457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62923" y="181610"/>
            <a:ext cx="6264275" cy="270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26" tIns="44960" rIns="91526" bIns="44960">
            <a:spAutoFit/>
          </a:bodyPr>
          <a:lstStyle>
            <a:lvl1pPr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6355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925513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1849438" defTabSz="9255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3066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7638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2210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678238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i="1" dirty="0" err="1">
                <a:solidFill>
                  <a:srgbClr val="56127A"/>
                </a:solidFill>
                <a:latin typeface="Verdana" panose="020B0604030504040204" pitchFamily="34" charset="0"/>
              </a:rPr>
              <a:t>def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Unify(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=</a:t>
            </a:r>
            <a:b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 </a:t>
            </a:r>
            <a:r>
              <a:rPr lang="en-US" sz="1400" i="1" dirty="0" smtClean="0">
                <a:solidFill>
                  <a:srgbClr val="56127A"/>
                </a:solidFill>
                <a:latin typeface="Verdana" panose="020B0604030504040204" pitchFamily="34" charset="0"/>
              </a:rPr>
              <a:t>case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of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= [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/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]  provided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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FV(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= [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/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]  provided t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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FV(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=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if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(</a:t>
            </a:r>
            <a:r>
              <a:rPr lang="en-US" sz="1400" u="sng" dirty="0" err="1">
                <a:solidFill>
                  <a:srgbClr val="56127A"/>
                </a:solidFill>
                <a:latin typeface="Verdana" panose="020B0604030504040204" pitchFamily="34" charset="0"/>
              </a:rPr>
              <a:t>eq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?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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then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[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]</a:t>
            </a:r>
            <a:b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           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else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fail</a:t>
            </a:r>
            <a:endParaRPr lang="en-US" sz="1400" dirty="0">
              <a:solidFill>
                <a:srgbClr val="56127A"/>
              </a:solidFill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-&gt;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21 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-&gt;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	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/>
            </a:r>
            <a:b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	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=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let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	S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=Unify(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 </a:t>
            </a:r>
            <a:b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</a:b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                                             S</a:t>
            </a:r>
            <a:r>
              <a:rPr lang="en-US" sz="1400" baseline="-250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=Unify(S</a:t>
            </a:r>
            <a:r>
              <a:rPr lang="en-US" sz="1400" baseline="-250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), S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22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  <a:r>
              <a:rPr lang="en-US" sz="1400" i="1" dirty="0">
                <a:solidFill>
                  <a:srgbClr val="56127A"/>
                </a:solidFill>
                <a:latin typeface="Verdana" panose="020B0604030504040204" pitchFamily="34" charset="0"/>
              </a:rPr>
              <a:t>in</a:t>
            </a:r>
            <a:r>
              <a:rPr lang="en-US" sz="1400" dirty="0">
                <a:solidFill>
                  <a:srgbClr val="56127A"/>
                </a:solidFill>
                <a:latin typeface="Verdana" panose="020B0604030504040204" pitchFamily="34" charset="0"/>
              </a:rPr>
              <a:t>  S</a:t>
            </a:r>
            <a:r>
              <a:rPr lang="en-US" sz="1400" baseline="-25000" dirty="0">
                <a:solidFill>
                  <a:srgbClr val="56127A"/>
                </a:solidFill>
                <a:latin typeface="Verdana" panose="020B0604030504040204" pitchFamily="34" charset="0"/>
              </a:rPr>
              <a:t>2 </a:t>
            </a:r>
            <a:r>
              <a:rPr lang="en-US" sz="14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S</a:t>
            </a:r>
            <a:r>
              <a:rPr lang="en-US" sz="1400" baseline="-25000" dirty="0" smtClean="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0797" y="4531304"/>
                <a:ext cx="32380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𝑈𝑛𝑖𝑓𝑦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97" y="4531304"/>
                <a:ext cx="3238066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19697" r="-8098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2691" y="3934897"/>
                <a:ext cx="374275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=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91" y="3934897"/>
                <a:ext cx="3742756" cy="439736"/>
              </a:xfrm>
              <a:prstGeom prst="rect">
                <a:avLst/>
              </a:prstGeom>
              <a:blipFill rotWithShape="0">
                <a:blip r:embed="rId5"/>
                <a:stretch>
                  <a:fillRect l="-814" t="-4110" r="-651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4446" y="3991522"/>
                <a:ext cx="21943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46" y="3991522"/>
                <a:ext cx="2194319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1538" r="-12222" b="-17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58886" y="5510823"/>
                <a:ext cx="3085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86" y="5510823"/>
                <a:ext cx="308590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19697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5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5930" y="5814060"/>
                <a:ext cx="3009350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0" y="5814060"/>
                <a:ext cx="3009350" cy="439736"/>
              </a:xfrm>
              <a:prstGeom prst="rect">
                <a:avLst/>
              </a:prstGeom>
              <a:blipFill rotWithShape="0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4227964"/>
                <a:ext cx="227972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7964"/>
                <a:ext cx="2279727" cy="439736"/>
              </a:xfrm>
              <a:prstGeom prst="rect">
                <a:avLst/>
              </a:prstGeom>
              <a:blipFill rotWithShape="0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59579" y="130493"/>
            <a:ext cx="4800601" cy="23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26" tIns="44960" rIns="91526" bIns="44960">
            <a:spAutoFit/>
          </a:bodyPr>
          <a:lstStyle/>
          <a:p>
            <a:pPr defTabSz="925513" eaLnBrk="0" hangingPunct="0">
              <a:spcBef>
                <a:spcPts val="600"/>
              </a:spcBef>
            </a:pPr>
            <a:r>
              <a:rPr lang="en-US" sz="1400" i="1" dirty="0" err="1">
                <a:latin typeface="Verdana" pitchFamily="34" charset="0"/>
              </a:rPr>
              <a:t>Def</a:t>
            </a:r>
            <a:r>
              <a:rPr lang="en-US" sz="1400" dirty="0">
                <a:latin typeface="Verdana" pitchFamily="34" charset="0"/>
              </a:rPr>
              <a:t> W(TE, e)	= </a:t>
            </a:r>
          </a:p>
          <a:p>
            <a:pPr defTabSz="925513" eaLnBrk="0" hangingPunct="0">
              <a:spcBef>
                <a:spcPts val="600"/>
              </a:spcBef>
            </a:pPr>
            <a:r>
              <a:rPr lang="en-US" sz="1400" i="1" dirty="0">
                <a:latin typeface="Verdana" pitchFamily="34" charset="0"/>
              </a:rPr>
              <a:t>  Case </a:t>
            </a:r>
            <a:r>
              <a:rPr lang="en-US" sz="1400" dirty="0">
                <a:latin typeface="Verdana" pitchFamily="34" charset="0"/>
              </a:rPr>
              <a:t>e </a:t>
            </a:r>
            <a:r>
              <a:rPr lang="en-US" sz="1400" i="1" dirty="0">
                <a:latin typeface="Verdana" pitchFamily="34" charset="0"/>
              </a:rPr>
              <a:t>of</a:t>
            </a:r>
            <a:endParaRPr lang="en-US" sz="1400" dirty="0">
              <a:latin typeface="Verdana" pitchFamily="34" charset="0"/>
            </a:endParaRPr>
          </a:p>
          <a:p>
            <a:pPr marL="463550" lvl="1" defTabSz="925513" eaLnBrk="0" hangingPunct="0"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…</a:t>
            </a:r>
            <a:endParaRPr lang="en-US" sz="1400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buFont typeface="Symbol" panose="05050102010706020507" pitchFamily="18" charset="2"/>
              <a:buChar char=" "/>
            </a:pPr>
            <a:r>
              <a:rPr lang="en-US" sz="1400" dirty="0" smtClean="0">
                <a:latin typeface="Symbol" pitchFamily="18" charset="2"/>
              </a:rPr>
              <a:t></a:t>
            </a:r>
            <a:r>
              <a:rPr lang="en-US" sz="1400" dirty="0" err="1">
                <a:latin typeface="Verdana" pitchFamily="34" charset="0"/>
              </a:rPr>
              <a:t>x.e</a:t>
            </a:r>
            <a:r>
              <a:rPr lang="en-US" sz="1400" dirty="0">
                <a:latin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</a:rPr>
              <a:t>   =  </a:t>
            </a:r>
            <a:r>
              <a:rPr lang="en-US" sz="1400" i="1" dirty="0" smtClean="0">
                <a:latin typeface="Verdana" pitchFamily="34" charset="0"/>
              </a:rPr>
              <a:t>let </a:t>
            </a:r>
            <a:r>
              <a:rPr lang="en-US" sz="1400" dirty="0" smtClean="0">
                <a:latin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 + { x : u }, e</a:t>
            </a:r>
            <a:r>
              <a:rPr lang="en-US" sz="1400" dirty="0" smtClean="0">
                <a:latin typeface="Verdana" pitchFamily="34" charset="0"/>
              </a:rPr>
              <a:t>)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</a:t>
            </a:r>
            <a:r>
              <a:rPr lang="en-US" sz="1400" i="1" dirty="0" smtClean="0">
                <a:latin typeface="Verdana" pitchFamily="34" charset="0"/>
              </a:rPr>
              <a:t>in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(u) -&gt;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</a:t>
            </a:r>
            <a:endParaRPr lang="en-US" sz="1400" dirty="0">
              <a:latin typeface="Verdana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Verdana" pitchFamily="34" charset="0"/>
              </a:rPr>
              <a:t>    (</a:t>
            </a:r>
            <a:r>
              <a:rPr lang="en-US" sz="1400" dirty="0">
                <a:latin typeface="Verdana" pitchFamily="34" charset="0"/>
              </a:rPr>
              <a:t>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</a:t>
            </a:r>
            <a:r>
              <a:rPr lang="en-US" sz="1400" dirty="0" smtClean="0">
                <a:latin typeface="Verdana" pitchFamily="34" charset="0"/>
              </a:rPr>
              <a:t>= </a:t>
            </a:r>
            <a:r>
              <a:rPr lang="en-US" sz="1400" i="1" dirty="0">
                <a:latin typeface="Verdana" pitchFamily="34" charset="0"/>
              </a:rPr>
              <a:t>let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 = W(TE, e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(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) = W(S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(TE), e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          S</a:t>
            </a:r>
            <a:r>
              <a:rPr lang="en-US" sz="1400" baseline="-25000" dirty="0" smtClean="0">
                <a:latin typeface="Verdana" pitchFamily="34" charset="0"/>
              </a:rPr>
              <a:t>3</a:t>
            </a:r>
            <a:r>
              <a:rPr lang="en-US" sz="1400" dirty="0" smtClean="0">
                <a:latin typeface="Verdana" pitchFamily="34" charset="0"/>
              </a:rPr>
              <a:t>   </a:t>
            </a:r>
            <a:r>
              <a:rPr lang="en-US" sz="1400" dirty="0">
                <a:latin typeface="Verdana" pitchFamily="34" charset="0"/>
              </a:rPr>
              <a:t>= Unify(S</a:t>
            </a:r>
            <a:r>
              <a:rPr lang="en-US" sz="1400" baseline="-25000" dirty="0">
                <a:latin typeface="Verdana" pitchFamily="34" charset="0"/>
              </a:rPr>
              <a:t>2</a:t>
            </a:r>
            <a:r>
              <a:rPr lang="en-US" sz="1400" dirty="0">
                <a:latin typeface="Verdana" pitchFamily="34" charset="0"/>
              </a:rPr>
              <a:t>(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), </a:t>
            </a:r>
            <a:r>
              <a:rPr lang="en-US" sz="1400" dirty="0">
                <a:latin typeface="Symbol" pitchFamily="18" charset="2"/>
              </a:rPr>
              <a:t>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-&gt; u</a:t>
            </a:r>
            <a:r>
              <a:rPr lang="en-US" sz="1400" dirty="0" smtClean="0">
                <a:latin typeface="Verdana" pitchFamily="34" charset="0"/>
              </a:rPr>
              <a:t>);</a:t>
            </a:r>
            <a:br>
              <a:rPr lang="en-US" sz="1400" dirty="0" smtClean="0">
                <a:latin typeface="Verdana" pitchFamily="34" charset="0"/>
              </a:rPr>
            </a:br>
            <a:r>
              <a:rPr lang="en-US" sz="1400" dirty="0" smtClean="0">
                <a:latin typeface="Verdana" pitchFamily="34" charset="0"/>
              </a:rPr>
              <a:t>                  </a:t>
            </a:r>
            <a:r>
              <a:rPr lang="en-US" sz="1400" i="1" dirty="0" smtClean="0">
                <a:latin typeface="Verdana" pitchFamily="34" charset="0"/>
              </a:rPr>
              <a:t>in </a:t>
            </a:r>
            <a:r>
              <a:rPr lang="en-US" sz="1400" dirty="0" smtClean="0">
                <a:latin typeface="Verdana" pitchFamily="34" charset="0"/>
              </a:rPr>
              <a:t>  </a:t>
            </a:r>
            <a:r>
              <a:rPr lang="en-US" sz="1400" dirty="0">
                <a:latin typeface="Verdana" pitchFamily="34" charset="0"/>
              </a:rPr>
              <a:t>(S</a:t>
            </a:r>
            <a:r>
              <a:rPr lang="en-US" sz="1400" baseline="-25000" dirty="0">
                <a:latin typeface="Verdana" pitchFamily="34" charset="0"/>
              </a:rPr>
              <a:t>3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2 </a:t>
            </a:r>
            <a:r>
              <a:rPr lang="en-US" sz="1400" dirty="0">
                <a:latin typeface="Verdana" pitchFamily="34" charset="0"/>
              </a:rPr>
              <a:t>S</a:t>
            </a:r>
            <a:r>
              <a:rPr lang="en-US" sz="1400" baseline="-25000" dirty="0">
                <a:latin typeface="Verdana" pitchFamily="34" charset="0"/>
              </a:rPr>
              <a:t>1</a:t>
            </a:r>
            <a:r>
              <a:rPr lang="en-US" sz="1400" dirty="0">
                <a:latin typeface="Verdana" pitchFamily="34" charset="0"/>
              </a:rPr>
              <a:t>, S</a:t>
            </a:r>
            <a:r>
              <a:rPr lang="en-US" sz="1400" baseline="-25000" dirty="0">
                <a:latin typeface="Verdana" pitchFamily="34" charset="0"/>
              </a:rPr>
              <a:t>3</a:t>
            </a:r>
            <a:r>
              <a:rPr lang="en-US" sz="1400" dirty="0">
                <a:latin typeface="Verdana" pitchFamily="34" charset="0"/>
              </a:rPr>
              <a:t>(u))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50605" y="4267590"/>
                <a:ext cx="41458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05" y="4267590"/>
                <a:ext cx="4145817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19697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4680336"/>
                <a:ext cx="207184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680336"/>
                <a:ext cx="2071849" cy="4397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26805" y="4719962"/>
                <a:ext cx="1585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805" y="4719962"/>
                <a:ext cx="158507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0921" y="5180495"/>
                <a:ext cx="533485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21" y="5180495"/>
                <a:ext cx="5334858" cy="439736"/>
              </a:xfrm>
              <a:prstGeom prst="rect">
                <a:avLst/>
              </a:prstGeom>
              <a:blipFill rotWithShape="0">
                <a:blip r:embed="rId7"/>
                <a:stretch>
                  <a:fillRect l="-571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0040" y="5220121"/>
                <a:ext cx="3085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40" y="5220121"/>
                <a:ext cx="3085908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19697" b="-17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81395" y="5814060"/>
                <a:ext cx="5589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95" y="5814060"/>
                <a:ext cx="5589225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121538" b="-17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4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Let?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Typing rule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2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7913" y="2879725"/>
            <a:ext cx="7648575" cy="831850"/>
          </a:xfrm>
        </p:spPr>
        <p:txBody>
          <a:bodyPr/>
          <a:lstStyle/>
          <a:p>
            <a:r>
              <a:rPr lang="en-US" dirty="0" smtClean="0"/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  <p:extLst>
      <p:ext uri="{BB962C8B-B14F-4D97-AF65-F5344CB8AC3E}">
        <p14:creationId xmlns:p14="http://schemas.microsoft.com/office/powerpoint/2010/main" val="29341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observations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type system restricts the class of programs that are considered “legal”</a:t>
            </a:r>
          </a:p>
          <a:p>
            <a:pPr eaLnBrk="1" hangingPunct="1"/>
            <a:r>
              <a:rPr lang="en-US" smtClean="0"/>
              <a:t>It is possible a term in the untyped </a:t>
            </a:r>
            <a:r>
              <a:rPr lang="en-US" smtClean="0">
                <a:sym typeface="Symbol" pitchFamily="18" charset="2"/>
              </a:rPr>
              <a:t></a:t>
            </a:r>
            <a:r>
              <a:rPr lang="en-US" smtClean="0"/>
              <a:t>–calculus may be reducible to a value but may not be typeable in a particular type system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449513" y="3856038"/>
            <a:ext cx="3671887" cy="1162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let 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87000"/>
              </a:lnSpc>
            </a:pP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     id =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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x. x </a:t>
            </a:r>
          </a:p>
          <a:p>
            <a:pPr>
              <a:lnSpc>
                <a:spcPct val="87000"/>
              </a:lnSpc>
            </a:pPr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in</a:t>
            </a:r>
          </a:p>
          <a:p>
            <a:pPr lvl="1">
              <a:lnSpc>
                <a:spcPct val="87000"/>
              </a:lnSpc>
            </a:pP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... (id True) ... (id 1) ...</a:t>
            </a:r>
            <a:endParaRPr lang="en-US">
              <a:latin typeface="Symbol" pitchFamily="18" charset="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466850" y="5268913"/>
            <a:ext cx="6924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i="1">
                <a:latin typeface="Verdana" pitchFamily="34" charset="0"/>
              </a:rPr>
              <a:t>This term is not typeable in the simple type system we have discussed so far. However, it is typeable in the Hindley-Milner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 animBg="1"/>
      <p:bldP spid="256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polymorphism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You’ve seen this before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How do we formalize this?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Example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043" b="-1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http://stellar.mit.edu/S/course/6/fa11/6.820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905000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List&lt;E&gt;{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add(E x);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E get();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2165" y="202811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List&lt;String&gt;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...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 hello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(0);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1999" y="3886200"/>
                <a:ext cx="2552237" cy="793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⊢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:∀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3886200"/>
                <a:ext cx="2552237" cy="7937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5151" y="3886200"/>
                <a:ext cx="2929072" cy="880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:∀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 :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/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51" y="3886200"/>
                <a:ext cx="2929072" cy="8807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1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Styles of Polymorphism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r>
                  <a:rPr lang="en-US" dirty="0" smtClean="0">
                    <a:latin typeface="Cambria Math"/>
                    <a:ea typeface="Cambria Math"/>
                  </a:rPr>
                  <a:t>Impredicative Polymorphism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	𝜏 ::=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|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	e ::=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ΛT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Very powerful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Although you still can’t express recursion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Type inference is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undecidable</a:t>
                </a:r>
                <a:r>
                  <a:rPr lang="en-US" dirty="0" smtClean="0">
                    <a:latin typeface="Cambria Math"/>
                    <a:ea typeface="Cambria Math"/>
                  </a:rPr>
                  <a:t> 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2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1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Styles of Polymorphism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r>
                  <a:rPr lang="en-US" dirty="0" smtClean="0">
                    <a:latin typeface="Cambria Math"/>
                    <a:ea typeface="Cambria Math"/>
                  </a:rPr>
                  <a:t>Predicative Polymorphism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	𝜏 ::=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∷=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	e ::=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ΛT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e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Still very powerful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But you can no longer instantiate with a polymorphic type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Type inference is still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undecidable</a:t>
                </a:r>
                <a:r>
                  <a:rPr lang="en-US" dirty="0" smtClean="0">
                    <a:latin typeface="Cambria Math"/>
                    <a:ea typeface="Cambria Math"/>
                  </a:rPr>
                  <a:t> 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2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Styles of Polymorphism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r>
                  <a:rPr lang="en-US" dirty="0" smtClean="0">
                    <a:latin typeface="Cambria Math"/>
                    <a:ea typeface="Cambria Math"/>
                  </a:rPr>
                  <a:t>Prenex Predicative Polymorphism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	𝜏 ::=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∷=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|∀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	e ::=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ΛT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e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Now we have decidable type inference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But polymorphism is now very limited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We can’t pass polymorphic functions as arguments!!</a:t>
                </a:r>
              </a:p>
              <a:p>
                <a:pPr lvl="1"/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.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𝑖𝑛𝑡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𝑏𝑜𝑜𝑙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𝑐𝑜𝑑𝑒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𝑠𝑜𝑟𝑡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2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6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polymorphism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Introduce let x = e1 in e2</a:t>
                </a:r>
              </a:p>
              <a:p>
                <a:pPr lvl="1"/>
                <a:r>
                  <a:rPr lang="en-US" dirty="0" smtClean="0"/>
                  <a:t>Just like saying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1 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Except x can be polymorphic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Good engineering compromise</a:t>
                </a:r>
              </a:p>
              <a:p>
                <a:pPr lvl="1"/>
                <a:r>
                  <a:rPr lang="en-US" dirty="0" smtClean="0"/>
                  <a:t>Enhance expressiveness</a:t>
                </a:r>
              </a:p>
              <a:p>
                <a:pPr lvl="1"/>
                <a:r>
                  <a:rPr lang="en-US" dirty="0" smtClean="0"/>
                  <a:t>Preserve decidability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12" y="1314450"/>
            <a:ext cx="7352347" cy="4678363"/>
          </a:xfrm>
        </p:spPr>
        <p:txBody>
          <a:bodyPr/>
          <a:lstStyle/>
          <a:p>
            <a:r>
              <a:rPr lang="en-US" dirty="0" smtClean="0"/>
              <a:t>There wasn’t a single point in the derivation where we had to look at the type labels in order to know what rule to apply!</a:t>
            </a:r>
          </a:p>
          <a:p>
            <a:pPr lvl="1"/>
            <a:r>
              <a:rPr lang="en-US" dirty="0" smtClean="0"/>
              <a:t>we could have written the derivation without the labels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labels helped us determine the actual types for all the </a:t>
            </a:r>
            <a:r>
              <a:rPr lang="en-US" dirty="0" smtClean="0">
                <a:latin typeface="Cambria Math"/>
                <a:ea typeface="Cambria Math"/>
              </a:rPr>
              <a:t>𝜏s in the typing rules.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we could have figured these out even without the labels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  <a:latin typeface="Cambria Math"/>
                <a:ea typeface="Cambria Math"/>
              </a:rPr>
              <a:t>this is the key idea behind type inference!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7913" y="2879725"/>
            <a:ext cx="7648575" cy="831850"/>
          </a:xfrm>
        </p:spPr>
        <p:txBody>
          <a:bodyPr/>
          <a:lstStyle/>
          <a:p>
            <a:r>
              <a:rPr lang="en-US" dirty="0" smtClean="0"/>
              <a:t>Type inference with 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  <p:extLst>
      <p:ext uri="{BB962C8B-B14F-4D97-AF65-F5344CB8AC3E}">
        <p14:creationId xmlns:p14="http://schemas.microsoft.com/office/powerpoint/2010/main" val="16465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31800"/>
            <a:ext cx="7162800" cy="7413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Polymorphic Types</a:t>
            </a:r>
          </a:p>
        </p:txBody>
      </p:sp>
      <p:sp>
        <p:nvSpPr>
          <p:cNvPr id="1045507" name="Rectangle 3"/>
          <p:cNvSpPr>
            <a:spLocks noChangeArrowheads="1"/>
          </p:cNvSpPr>
          <p:nvPr/>
        </p:nvSpPr>
        <p:spPr bwMode="auto">
          <a:xfrm>
            <a:off x="965200" y="2636838"/>
            <a:ext cx="2222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7000"/>
              </a:lnSpc>
            </a:pPr>
            <a:r>
              <a:rPr lang="en-US" i="1">
                <a:latin typeface="Verdana" pitchFamily="34" charset="0"/>
              </a:rPr>
              <a:t>Constraints: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651125" y="1389063"/>
            <a:ext cx="3671888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let 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</a:t>
            </a:r>
          </a:p>
          <a:p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     id =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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x. x </a:t>
            </a:r>
          </a:p>
          <a:p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in</a:t>
            </a:r>
          </a:p>
          <a:p>
            <a:pPr lvl="1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... (id True) ... (id 1) ...</a:t>
            </a:r>
            <a:endParaRPr lang="en-US">
              <a:latin typeface="Symbol" pitchFamily="18" charset="2"/>
            </a:endParaRPr>
          </a:p>
        </p:txBody>
      </p:sp>
      <p:sp>
        <p:nvSpPr>
          <p:cNvPr id="1045509" name="Text Box 5"/>
          <p:cNvSpPr txBox="1">
            <a:spLocks noChangeArrowheads="1"/>
          </p:cNvSpPr>
          <p:nvPr/>
        </p:nvSpPr>
        <p:spPr bwMode="auto">
          <a:xfrm>
            <a:off x="3216275" y="2963863"/>
            <a:ext cx="2220913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id ::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      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--&gt;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endParaRPr lang="en-US" sz="2000">
              <a:solidFill>
                <a:srgbClr val="56127A"/>
              </a:solidFill>
              <a:latin typeface="Verdana" pitchFamily="34" charset="0"/>
            </a:endParaRPr>
          </a:p>
          <a:p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id :: Int   --&gt;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  <a:endParaRPr lang="en-US" sz="2000">
              <a:solidFill>
                <a:srgbClr val="56127A"/>
              </a:solidFill>
              <a:latin typeface="Verdana" pitchFamily="34" charset="0"/>
            </a:endParaRPr>
          </a:p>
          <a:p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id :: Bool --&gt;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1045510" name="Text Box 6"/>
          <p:cNvSpPr txBox="1">
            <a:spLocks noChangeArrowheads="1"/>
          </p:cNvSpPr>
          <p:nvPr/>
        </p:nvSpPr>
        <p:spPr bwMode="auto">
          <a:xfrm>
            <a:off x="6391275" y="3241675"/>
            <a:ext cx="22764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Does not unify!!</a:t>
            </a:r>
            <a:endParaRPr lang="en-US">
              <a:latin typeface="Symbol" pitchFamily="18" charset="2"/>
            </a:endParaRPr>
          </a:p>
        </p:txBody>
      </p:sp>
      <p:sp>
        <p:nvSpPr>
          <p:cNvPr id="1045511" name="Text Box 7"/>
          <p:cNvSpPr txBox="1">
            <a:spLocks noChangeArrowheads="1"/>
          </p:cNvSpPr>
          <p:nvPr/>
        </p:nvSpPr>
        <p:spPr bwMode="auto">
          <a:xfrm>
            <a:off x="3201988" y="4584700"/>
            <a:ext cx="2419350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id ::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.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--&gt;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endParaRPr lang="en-US" sz="2000">
              <a:solidFill>
                <a:srgbClr val="56127A"/>
              </a:solidFill>
              <a:latin typeface="Symbol" pitchFamily="18" charset="2"/>
            </a:endParaRPr>
          </a:p>
        </p:txBody>
      </p:sp>
      <p:sp>
        <p:nvSpPr>
          <p:cNvPr id="1045512" name="Text Box 8"/>
          <p:cNvSpPr txBox="1">
            <a:spLocks noChangeArrowheads="1"/>
          </p:cNvSpPr>
          <p:nvPr/>
        </p:nvSpPr>
        <p:spPr bwMode="auto">
          <a:xfrm>
            <a:off x="965200" y="5076825"/>
            <a:ext cx="715168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Different uses of a generalized type variable </a:t>
            </a:r>
          </a:p>
          <a:p>
            <a:r>
              <a:rPr lang="en-US">
                <a:latin typeface="Verdana" pitchFamily="34" charset="0"/>
              </a:rPr>
              <a:t>may be </a:t>
            </a:r>
            <a:r>
              <a:rPr lang="en-US" i="1">
                <a:latin typeface="Verdana" pitchFamily="34" charset="0"/>
              </a:rPr>
              <a:t>instantiated  </a:t>
            </a:r>
            <a:r>
              <a:rPr lang="en-US">
                <a:latin typeface="Verdana" pitchFamily="34" charset="0"/>
              </a:rPr>
              <a:t>differently</a:t>
            </a:r>
          </a:p>
          <a:p>
            <a:pPr lvl="4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id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: Bool --&gt; Bool</a:t>
            </a:r>
          </a:p>
          <a:p>
            <a:pPr lvl="4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id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: Int --&gt; Int</a:t>
            </a:r>
            <a:endParaRPr lang="en-US">
              <a:latin typeface="Verdana" pitchFamily="34" charset="0"/>
            </a:endParaRPr>
          </a:p>
        </p:txBody>
      </p:sp>
      <p:sp>
        <p:nvSpPr>
          <p:cNvPr id="1045513" name="Text Box 9"/>
          <p:cNvSpPr txBox="1">
            <a:spLocks noChangeArrowheads="1"/>
          </p:cNvSpPr>
          <p:nvPr/>
        </p:nvSpPr>
        <p:spPr bwMode="auto">
          <a:xfrm>
            <a:off x="965200" y="4079875"/>
            <a:ext cx="60055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i="1">
                <a:latin typeface="Verdana" pitchFamily="34" charset="0"/>
              </a:rPr>
              <a:t>Solution: </a:t>
            </a:r>
            <a:r>
              <a:rPr lang="en-US" i="1">
                <a:solidFill>
                  <a:srgbClr val="FF0000"/>
                </a:solidFill>
                <a:latin typeface="Verdana" pitchFamily="34" charset="0"/>
              </a:rPr>
              <a:t>Generalize the type variable</a:t>
            </a:r>
            <a:endParaRPr lang="en-US">
              <a:latin typeface="Symbol" pitchFamily="18" charset="2"/>
            </a:endParaRPr>
          </a:p>
        </p:txBody>
      </p:sp>
      <p:sp>
        <p:nvSpPr>
          <p:cNvPr id="1045514" name="Text Box 10"/>
          <p:cNvSpPr txBox="1">
            <a:spLocks noChangeArrowheads="1"/>
          </p:cNvSpPr>
          <p:nvPr/>
        </p:nvSpPr>
        <p:spPr bwMode="auto">
          <a:xfrm>
            <a:off x="6353175" y="5651500"/>
            <a:ext cx="2395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When can we generalize?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autoUpdateAnimBg="0"/>
      <p:bldP spid="1045509" grpId="0" animBg="1" autoUpdateAnimBg="0"/>
      <p:bldP spid="1045510" grpId="0" autoUpdateAnimBg="0"/>
      <p:bldP spid="1045511" grpId="0" animBg="1" autoUpdateAnimBg="0"/>
      <p:bldP spid="1045512" grpId="0" autoUpdateAnimBg="0"/>
      <p:bldP spid="1045513" grpId="0" autoUpdateAnimBg="0"/>
      <p:bldP spid="10455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mini Language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to study Hindley-Milner Types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713" y="3957638"/>
            <a:ext cx="7296150" cy="13112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smtClean="0"/>
              <a:t>There are no types in the syntax of the language!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  <a:p>
            <a:pPr>
              <a:spcBef>
                <a:spcPct val="0"/>
              </a:spcBef>
            </a:pPr>
            <a:r>
              <a:rPr lang="en-US" sz="2000" smtClean="0"/>
              <a:t>The type of each subexpression is derived by </a:t>
            </a:r>
            <a:r>
              <a:rPr lang="en-US" sz="2000" i="1" smtClean="0"/>
              <a:t>the Hindley-Milner type inference algorithm.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785938" y="1477963"/>
            <a:ext cx="5395912" cy="22463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Expressions </a:t>
            </a:r>
            <a:endParaRPr lang="en-US" sz="2000">
              <a:solidFill>
                <a:srgbClr val="56127A"/>
              </a:solidFill>
              <a:latin typeface="Verdana" pitchFamily="34" charset="0"/>
            </a:endParaRPr>
          </a:p>
          <a:p>
            <a:pPr lvl="1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E ::= c			 constant </a:t>
            </a:r>
          </a:p>
          <a:p>
            <a:pPr lvl="2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|  x			 variable</a:t>
            </a:r>
          </a:p>
          <a:p>
            <a:pPr lvl="2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| 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l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x. E		 abstraction</a:t>
            </a:r>
          </a:p>
          <a:p>
            <a:pPr lvl="2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|  (E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E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)		 application</a:t>
            </a:r>
            <a:endParaRPr lang="en-US" sz="2000" i="1">
              <a:solidFill>
                <a:srgbClr val="56127A"/>
              </a:solidFill>
              <a:latin typeface="Verdana" pitchFamily="34" charset="0"/>
            </a:endParaRPr>
          </a:p>
          <a:p>
            <a:pPr lvl="2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|</a:t>
            </a:r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  let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x = E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</a:t>
            </a:r>
            <a:r>
              <a:rPr lang="en-US" sz="2000" i="1">
                <a:solidFill>
                  <a:srgbClr val="56127A"/>
                </a:solidFill>
                <a:latin typeface="Verdana" pitchFamily="34" charset="0"/>
              </a:rPr>
              <a:t>in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E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	 let-block</a:t>
            </a:r>
          </a:p>
          <a:p>
            <a:pPr eaLnBrk="1" hangingPunct="1"/>
            <a:endParaRPr lang="en-US" sz="2000">
              <a:solidFill>
                <a:srgbClr val="56127A"/>
              </a:solidFill>
              <a:latin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388938"/>
            <a:ext cx="7162800" cy="81121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 Formal Type System</a:t>
            </a:r>
          </a:p>
        </p:txBody>
      </p:sp>
      <p:sp>
        <p:nvSpPr>
          <p:cNvPr id="995331" name="Rectangle 3"/>
          <p:cNvSpPr>
            <a:spLocks noChangeArrowheads="1"/>
          </p:cNvSpPr>
          <p:nvPr/>
        </p:nvSpPr>
        <p:spPr bwMode="auto">
          <a:xfrm>
            <a:off x="1114425" y="5622925"/>
            <a:ext cx="76898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7000"/>
              </a:lnSpc>
            </a:pPr>
            <a:r>
              <a:rPr lang="en-US" sz="2000">
                <a:latin typeface="Verdana" pitchFamily="34" charset="0"/>
              </a:rPr>
              <a:t>Note, all the </a:t>
            </a:r>
            <a:r>
              <a:rPr lang="en-US" sz="2000">
                <a:latin typeface="Verdana" pitchFamily="34" charset="0"/>
                <a:sym typeface="Symbol" pitchFamily="18" charset="2"/>
              </a:rPr>
              <a:t></a:t>
            </a:r>
            <a:r>
              <a:rPr lang="en-US" sz="2000">
                <a:latin typeface="Verdana" pitchFamily="34" charset="0"/>
              </a:rPr>
              <a:t>’s occur in the beginning of a type scheme, i.e., a type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>
                <a:latin typeface="Verdana" pitchFamily="34" charset="0"/>
              </a:rPr>
              <a:t> cannot contain a type scheme </a:t>
            </a:r>
            <a:r>
              <a:rPr lang="en-US" sz="2000">
                <a:latin typeface="Symbol" pitchFamily="18" charset="2"/>
              </a:rPr>
              <a:t>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674813" y="1617663"/>
            <a:ext cx="5757862" cy="3724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i="1">
                <a:latin typeface="Verdana" pitchFamily="34" charset="0"/>
              </a:rPr>
              <a:t>Types</a:t>
            </a:r>
            <a:r>
              <a:rPr lang="en-US">
                <a:latin typeface="Verdana" pitchFamily="34" charset="0"/>
              </a:rPr>
              <a:t> </a:t>
            </a:r>
          </a:p>
          <a:p>
            <a:pPr lvl="1"/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t  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::=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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			base types </a:t>
            </a:r>
          </a:p>
          <a:p>
            <a:pPr lvl="2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 | t  			type variables</a:t>
            </a:r>
          </a:p>
          <a:p>
            <a:pPr lvl="2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 |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</a:t>
            </a:r>
            <a:r>
              <a:rPr lang="en-US" sz="18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-&gt;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</a:t>
            </a:r>
            <a:r>
              <a:rPr lang="en-US" sz="1800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		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Function types</a:t>
            </a:r>
          </a:p>
          <a:p>
            <a:pPr lvl="1"/>
            <a:endParaRPr lang="en-US" sz="2000">
              <a:solidFill>
                <a:srgbClr val="56127A"/>
              </a:solidFill>
              <a:latin typeface="Verdana" pitchFamily="34" charset="0"/>
            </a:endParaRPr>
          </a:p>
          <a:p>
            <a:r>
              <a:rPr lang="en-US" i="1">
                <a:latin typeface="Verdana" pitchFamily="34" charset="0"/>
              </a:rPr>
              <a:t>Type Schemes </a:t>
            </a:r>
          </a:p>
          <a:p>
            <a:pPr lvl="1"/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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::=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t</a:t>
            </a:r>
            <a:endParaRPr lang="en-US" sz="2000">
              <a:solidFill>
                <a:srgbClr val="56127A"/>
              </a:solidFill>
              <a:latin typeface="Verdana" pitchFamily="34" charset="0"/>
            </a:endParaRPr>
          </a:p>
          <a:p>
            <a:pPr lvl="1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      |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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t.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</a:t>
            </a:r>
            <a:endParaRPr lang="en-US" sz="2000" baseline="-25000">
              <a:solidFill>
                <a:srgbClr val="56127A"/>
              </a:solidFill>
              <a:latin typeface="Verdana" pitchFamily="34" charset="0"/>
            </a:endParaRPr>
          </a:p>
          <a:p>
            <a:endParaRPr lang="en-US" sz="2000">
              <a:solidFill>
                <a:srgbClr val="56127A"/>
              </a:solidFill>
              <a:latin typeface="Verdana" pitchFamily="34" charset="0"/>
            </a:endParaRPr>
          </a:p>
          <a:p>
            <a:r>
              <a:rPr lang="en-US" i="1">
                <a:latin typeface="Verdana" pitchFamily="34" charset="0"/>
              </a:rPr>
              <a:t>Type Environments </a:t>
            </a:r>
            <a:endParaRPr lang="en-US">
              <a:latin typeface="Verdana" pitchFamily="34" charset="0"/>
            </a:endParaRPr>
          </a:p>
          <a:p>
            <a:pPr lvl="1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TE ::= Identifiers </a:t>
            </a:r>
            <a:r>
              <a:rPr lang="en-US">
                <a:solidFill>
                  <a:srgbClr val="56127A"/>
                </a:solidFill>
                <a:sym typeface="Symbol" pitchFamily="18" charset="2"/>
              </a:rPr>
              <a:t>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Type Schemes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403225"/>
            <a:ext cx="7648575" cy="769938"/>
          </a:xfrm>
        </p:spPr>
        <p:txBody>
          <a:bodyPr/>
          <a:lstStyle/>
          <a:p>
            <a:pPr eaLnBrk="1" hangingPunct="1"/>
            <a:r>
              <a:rPr lang="en-US" smtClean="0"/>
              <a:t>Instantiations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1987550"/>
            <a:ext cx="7308850" cy="29479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smtClean="0"/>
              <a:t>Type scheme </a:t>
            </a:r>
            <a:r>
              <a:rPr lang="en-US" sz="2000" smtClean="0">
                <a:solidFill>
                  <a:srgbClr val="56127A"/>
                </a:solidFill>
                <a:latin typeface="Symbol" pitchFamily="18" charset="2"/>
              </a:rPr>
              <a:t>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can be </a:t>
            </a:r>
            <a:r>
              <a:rPr lang="en-US" sz="2000" i="1" smtClean="0"/>
              <a:t>instantiated</a:t>
            </a:r>
            <a:r>
              <a:rPr lang="en-US" sz="2000" smtClean="0"/>
              <a:t> into a type </a:t>
            </a:r>
            <a:r>
              <a:rPr lang="en-US" sz="2000" smtClean="0">
                <a:solidFill>
                  <a:srgbClr val="56127A"/>
                </a:solidFill>
                <a:latin typeface="Symbol" pitchFamily="18" charset="2"/>
              </a:rPr>
              <a:t></a:t>
            </a:r>
            <a:r>
              <a:rPr lang="en-US" sz="2000" baseline="30000" smtClean="0">
                <a:solidFill>
                  <a:srgbClr val="56127A"/>
                </a:solidFill>
              </a:rPr>
              <a:t>’</a:t>
            </a:r>
            <a:r>
              <a:rPr lang="en-US" sz="2000" smtClean="0"/>
              <a:t> by </a:t>
            </a:r>
            <a:r>
              <a:rPr lang="en-US" sz="2000" i="1" smtClean="0"/>
              <a:t>substituting types for </a:t>
            </a:r>
            <a:r>
              <a:rPr lang="en-US" sz="2000" i="1" smtClean="0">
                <a:solidFill>
                  <a:srgbClr val="FF0000"/>
                </a:solidFill>
              </a:rPr>
              <a:t>the bound variables</a:t>
            </a:r>
            <a:r>
              <a:rPr lang="en-US" sz="2000" i="1" smtClean="0"/>
              <a:t> of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6127A"/>
                </a:solidFill>
                <a:latin typeface="Symbol" pitchFamily="18" charset="2"/>
              </a:rPr>
              <a:t></a:t>
            </a:r>
            <a:r>
              <a:rPr lang="en-US" sz="2000" smtClean="0"/>
              <a:t>, i.e.,</a:t>
            </a:r>
          </a:p>
          <a:p>
            <a:pPr>
              <a:spcBef>
                <a:spcPct val="0"/>
              </a:spcBef>
            </a:pPr>
            <a:endParaRPr lang="en-US" sz="2000" smtClean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    </a:t>
            </a:r>
            <a:r>
              <a:rPr lang="en-US" sz="2000" smtClean="0">
                <a:latin typeface="Symbol" pitchFamily="18" charset="2"/>
              </a:rPr>
              <a:t></a:t>
            </a:r>
            <a:r>
              <a:rPr lang="en-US" sz="2000" baseline="30000" smtClean="0"/>
              <a:t>’ </a:t>
            </a:r>
            <a:r>
              <a:rPr lang="en-US" sz="2000" smtClean="0"/>
              <a:t>= S </a:t>
            </a:r>
            <a:r>
              <a:rPr lang="en-US" sz="2000" smtClean="0">
                <a:latin typeface="Symbol" pitchFamily="18" charset="2"/>
              </a:rPr>
              <a:t></a:t>
            </a:r>
            <a:r>
              <a:rPr lang="en-US" sz="2000" smtClean="0">
                <a:solidFill>
                  <a:schemeClr val="tx1"/>
                </a:solidFill>
              </a:rPr>
              <a:t>  	for some </a:t>
            </a:r>
            <a:r>
              <a:rPr lang="en-US" sz="2000" smtClean="0"/>
              <a:t>S</a:t>
            </a:r>
            <a:r>
              <a:rPr lang="en-US" sz="2000" smtClean="0">
                <a:solidFill>
                  <a:schemeClr val="tx1"/>
                </a:solidFill>
              </a:rPr>
              <a:t> s.t. Dom(</a:t>
            </a:r>
            <a:r>
              <a:rPr lang="en-US" sz="2000" smtClean="0"/>
              <a:t>S</a:t>
            </a:r>
            <a:r>
              <a:rPr lang="en-US" sz="2000" smtClean="0">
                <a:solidFill>
                  <a:schemeClr val="tx1"/>
                </a:solidFill>
              </a:rPr>
              <a:t>)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 </a:t>
            </a:r>
            <a:r>
              <a:rPr lang="en-US" sz="2000" smtClean="0">
                <a:solidFill>
                  <a:schemeClr val="tx1"/>
                </a:solidFill>
              </a:rPr>
              <a:t>BV(</a:t>
            </a:r>
            <a:r>
              <a:rPr lang="en-US" sz="2000" smtClean="0">
                <a:latin typeface="Symbol" pitchFamily="18" charset="2"/>
              </a:rPr>
              <a:t></a:t>
            </a:r>
            <a:r>
              <a:rPr lang="en-US" sz="200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smtClean="0"/>
              <a:t> - </a:t>
            </a:r>
            <a:r>
              <a:rPr lang="en-US" sz="2000" smtClean="0">
                <a:latin typeface="Symbol" pitchFamily="18" charset="2"/>
              </a:rPr>
              <a:t></a:t>
            </a:r>
            <a:r>
              <a:rPr lang="en-US" sz="2000" baseline="30000" smtClean="0"/>
              <a:t>’</a:t>
            </a:r>
            <a:r>
              <a:rPr lang="en-US" sz="2000" smtClean="0"/>
              <a:t> is said to be an </a:t>
            </a:r>
            <a:r>
              <a:rPr lang="en-US" sz="2000" i="1" smtClean="0"/>
              <a:t>instance of </a:t>
            </a:r>
            <a:r>
              <a:rPr lang="en-US" sz="2000" smtClean="0">
                <a:latin typeface="Symbol" pitchFamily="18" charset="2"/>
              </a:rPr>
              <a:t></a:t>
            </a:r>
            <a:r>
              <a:rPr lang="en-US" sz="2000" smtClean="0"/>
              <a:t>(</a:t>
            </a:r>
            <a:r>
              <a:rPr lang="en-US" sz="2000" smtClean="0">
                <a:latin typeface="Symbol" pitchFamily="18" charset="2"/>
              </a:rPr>
              <a:t></a:t>
            </a:r>
            <a:r>
              <a:rPr lang="en-US" sz="2000" smtClean="0"/>
              <a:t>&gt;</a:t>
            </a:r>
            <a:r>
              <a:rPr lang="en-US" sz="2000" smtClean="0">
                <a:latin typeface="Symbol" pitchFamily="18" charset="2"/>
              </a:rPr>
              <a:t></a:t>
            </a:r>
            <a:r>
              <a:rPr lang="en-US" sz="2000" baseline="30000" smtClean="0"/>
              <a:t>’</a:t>
            </a:r>
            <a:r>
              <a:rPr lang="en-US" sz="2000" smtClean="0"/>
              <a:t>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000" smtClean="0"/>
              <a:t>	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smtClean="0"/>
              <a:t> - </a:t>
            </a:r>
            <a:r>
              <a:rPr lang="en-US" sz="2000" smtClean="0">
                <a:latin typeface="Symbol" pitchFamily="18" charset="2"/>
              </a:rPr>
              <a:t></a:t>
            </a:r>
            <a:r>
              <a:rPr lang="en-US" sz="2000" baseline="30000" smtClean="0"/>
              <a:t>’</a:t>
            </a:r>
            <a:r>
              <a:rPr lang="en-US" sz="2000" smtClean="0"/>
              <a:t> is said to be a </a:t>
            </a:r>
            <a:r>
              <a:rPr lang="en-US" sz="2000" i="1" smtClean="0"/>
              <a:t>generic instance of </a:t>
            </a:r>
            <a:r>
              <a:rPr lang="en-US" sz="2000" smtClean="0">
                <a:latin typeface="Symbol" pitchFamily="18" charset="2"/>
              </a:rPr>
              <a:t>s </a:t>
            </a:r>
            <a:r>
              <a:rPr lang="en-US" sz="2000" smtClean="0"/>
              <a:t>when S maps variables to new variables.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smtClean="0">
              <a:solidFill>
                <a:srgbClr val="56127A"/>
              </a:solidFill>
            </a:endParaRPr>
          </a:p>
          <a:p>
            <a:pPr eaLnBrk="1" hangingPunct="1"/>
            <a:endParaRPr lang="en-US" sz="2000" smtClean="0">
              <a:solidFill>
                <a:srgbClr val="56127A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101975" y="1431925"/>
            <a:ext cx="218122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solidFill>
                  <a:srgbClr val="56127A"/>
                </a:solidFill>
                <a:latin typeface="Symbol" pitchFamily="18" charset="2"/>
              </a:rPr>
              <a:t>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=</a:t>
            </a:r>
            <a:r>
              <a:rPr lang="en-US">
                <a:solidFill>
                  <a:srgbClr val="56127A"/>
                </a:solidFill>
                <a:latin typeface="Symbol" pitchFamily="18" charset="2"/>
              </a:rPr>
              <a:t>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t</a:t>
            </a:r>
            <a:r>
              <a:rPr lang="en-US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...t</a:t>
            </a:r>
            <a:r>
              <a:rPr lang="en-US" baseline="-25000">
                <a:solidFill>
                  <a:srgbClr val="56127A"/>
                </a:solidFill>
                <a:latin typeface="Verdana" pitchFamily="34" charset="0"/>
              </a:rPr>
              <a:t>n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. </a:t>
            </a:r>
            <a:r>
              <a:rPr lang="en-US">
                <a:solidFill>
                  <a:srgbClr val="56127A"/>
                </a:solidFill>
                <a:latin typeface="Symbol" pitchFamily="18" charset="2"/>
              </a:rPr>
              <a:t></a:t>
            </a:r>
          </a:p>
        </p:txBody>
      </p:sp>
      <p:sp>
        <p:nvSpPr>
          <p:cNvPr id="997381" name="Text Box 5"/>
          <p:cNvSpPr txBox="1">
            <a:spLocks noChangeArrowheads="1"/>
          </p:cNvSpPr>
          <p:nvPr/>
        </p:nvSpPr>
        <p:spPr bwMode="auto">
          <a:xfrm>
            <a:off x="1360488" y="5006975"/>
            <a:ext cx="63738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Example: 	</a:t>
            </a:r>
          </a:p>
          <a:p>
            <a:r>
              <a:rPr lang="en-US">
                <a:latin typeface="Symbol" pitchFamily="18" charset="2"/>
              </a:rPr>
              <a:t>		</a:t>
            </a:r>
            <a:r>
              <a:rPr lang="en-US">
                <a:solidFill>
                  <a:srgbClr val="56127A"/>
                </a:solidFill>
                <a:latin typeface="Symbol" pitchFamily="18" charset="2"/>
              </a:rPr>
              <a:t>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=</a:t>
            </a:r>
            <a:r>
              <a:rPr lang="en-US">
                <a:solidFill>
                  <a:srgbClr val="56127A"/>
                </a:solidFill>
                <a:latin typeface="Symbol" pitchFamily="18" charset="2"/>
              </a:rPr>
              <a:t>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t</a:t>
            </a:r>
            <a:r>
              <a:rPr lang="en-US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. t</a:t>
            </a:r>
            <a:r>
              <a:rPr lang="en-US" baseline="-25000">
                <a:solidFill>
                  <a:srgbClr val="56127A"/>
                </a:solidFill>
                <a:latin typeface="Verdana" pitchFamily="34" charset="0"/>
              </a:rPr>
              <a:t>1 </a:t>
            </a:r>
            <a:r>
              <a:rPr lang="en-US">
                <a:solidFill>
                  <a:srgbClr val="56127A"/>
                </a:solidFill>
                <a:latin typeface="Verdana" pitchFamily="34" charset="0"/>
              </a:rPr>
              <a:t>-&gt; t</a:t>
            </a:r>
            <a:r>
              <a:rPr lang="en-US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</a:p>
          <a:p>
            <a:pPr lvl="1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3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-&gt;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  <a:r>
              <a:rPr lang="en-US">
                <a:latin typeface="Verdana" pitchFamily="34" charset="0"/>
              </a:rPr>
              <a:t>  is a generic instance of</a:t>
            </a:r>
            <a:r>
              <a:rPr lang="en-US">
                <a:latin typeface="Symbol" pitchFamily="18" charset="2"/>
              </a:rPr>
              <a:t> </a:t>
            </a:r>
            <a:r>
              <a:rPr lang="en-US">
                <a:solidFill>
                  <a:srgbClr val="56127A"/>
                </a:solidFill>
                <a:latin typeface="Symbol" pitchFamily="18" charset="2"/>
              </a:rPr>
              <a:t>s</a:t>
            </a:r>
            <a:endParaRPr lang="en-US">
              <a:solidFill>
                <a:srgbClr val="56127A"/>
              </a:solidFill>
              <a:latin typeface="Verdana" pitchFamily="34" charset="0"/>
            </a:endParaRPr>
          </a:p>
          <a:p>
            <a:pPr lvl="1"/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Int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-&gt;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2</a:t>
            </a:r>
            <a:r>
              <a:rPr lang="en-US">
                <a:latin typeface="Verdana" pitchFamily="34" charset="0"/>
              </a:rPr>
              <a:t> is a non generic instance of </a:t>
            </a:r>
            <a:r>
              <a:rPr lang="en-US">
                <a:solidFill>
                  <a:srgbClr val="56127A"/>
                </a:solidFill>
                <a:latin typeface="Symbol" pitchFamily="18" charset="2"/>
              </a:rPr>
              <a:t>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 autoUpdateAnimBg="0"/>
      <p:bldP spid="99738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  <a:r>
              <a:rPr lang="en-US" sz="2400" i="1" smtClean="0"/>
              <a:t> aka Closing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25" y="2706688"/>
            <a:ext cx="7170738" cy="29495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i="1" smtClean="0"/>
              <a:t>Generalization</a:t>
            </a:r>
            <a:r>
              <a:rPr lang="en-US" smtClean="0"/>
              <a:t> introduces polymorphism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Quantify type variables that are free in </a:t>
            </a:r>
            <a:r>
              <a:rPr lang="en-US" smtClean="0">
                <a:latin typeface="Symbol" pitchFamily="18" charset="2"/>
              </a:rPr>
              <a:t></a:t>
            </a:r>
            <a:r>
              <a:rPr lang="en-US" smtClean="0"/>
              <a:t> but not </a:t>
            </a:r>
            <a:r>
              <a:rPr lang="en-US" i="1" smtClean="0"/>
              <a:t>free </a:t>
            </a:r>
            <a:r>
              <a:rPr lang="en-US" smtClean="0"/>
              <a:t>in the type environment (TE)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Captures the notion of </a:t>
            </a:r>
            <a:r>
              <a:rPr lang="en-US" i="1" smtClean="0"/>
              <a:t>new </a:t>
            </a:r>
            <a:r>
              <a:rPr lang="en-US" smtClean="0"/>
              <a:t>type variables of </a:t>
            </a:r>
            <a:r>
              <a:rPr lang="en-US" smtClean="0">
                <a:latin typeface="Symbol" pitchFamily="18" charset="2"/>
              </a:rPr>
              <a:t>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39838" y="1444625"/>
            <a:ext cx="6434137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Gen(TE,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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) =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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...t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n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. 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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 </a:t>
            </a:r>
          </a:p>
          <a:p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		 where  { 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...t</a:t>
            </a:r>
            <a:r>
              <a:rPr lang="en-US" sz="2000" baseline="-25000">
                <a:solidFill>
                  <a:srgbClr val="56127A"/>
                </a:solidFill>
                <a:latin typeface="Verdana" pitchFamily="34" charset="0"/>
              </a:rPr>
              <a:t>n 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} = FV(</a:t>
            </a:r>
            <a:r>
              <a:rPr lang="en-US" sz="2000">
                <a:solidFill>
                  <a:srgbClr val="56127A"/>
                </a:solidFill>
                <a:latin typeface="Symbol" pitchFamily="18" charset="2"/>
              </a:rPr>
              <a:t></a:t>
            </a:r>
            <a:r>
              <a:rPr lang="en-US" sz="2000">
                <a:solidFill>
                  <a:srgbClr val="56127A"/>
                </a:solidFill>
                <a:latin typeface="Verdana" pitchFamily="34" charset="0"/>
              </a:rPr>
              <a:t>) - FV(TE)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450850"/>
            <a:ext cx="7251700" cy="723900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HM Type Inference Rules</a:t>
            </a:r>
          </a:p>
        </p:txBody>
      </p:sp>
      <p:grpSp>
        <p:nvGrpSpPr>
          <p:cNvPr id="12291" name="Group 19"/>
          <p:cNvGrpSpPr>
            <a:grpSpLocks/>
          </p:cNvGrpSpPr>
          <p:nvPr/>
        </p:nvGrpSpPr>
        <p:grpSpPr bwMode="auto">
          <a:xfrm>
            <a:off x="533400" y="1363663"/>
            <a:ext cx="8234363" cy="5183187"/>
            <a:chOff x="533400" y="1363663"/>
            <a:chExt cx="8234363" cy="5183187"/>
          </a:xfrm>
        </p:grpSpPr>
        <p:sp>
          <p:nvSpPr>
            <p:cNvPr id="12298" name="Rectangle 4"/>
            <p:cNvSpPr>
              <a:spLocks noChangeArrowheads="1"/>
            </p:cNvSpPr>
            <p:nvPr/>
          </p:nvSpPr>
          <p:spPr bwMode="auto">
            <a:xfrm>
              <a:off x="533400" y="1363663"/>
              <a:ext cx="6454775" cy="518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26" tIns="44960" rIns="91526" bIns="44960">
              <a:spAutoFit/>
            </a:bodyPr>
            <a:lstStyle/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Typing: 	TE </a:t>
              </a:r>
              <a:r>
                <a:rPr lang="en-US"/>
                <a:t>├ </a:t>
              </a:r>
              <a:r>
                <a:rPr lang="en-US" sz="2000">
                  <a:latin typeface="Verdana" pitchFamily="34" charset="0"/>
                </a:rPr>
                <a:t>	e : </a:t>
              </a:r>
              <a:r>
                <a:rPr lang="en-US" sz="2000">
                  <a:latin typeface="Symbol" pitchFamily="18" charset="2"/>
                </a:rPr>
                <a:t></a:t>
              </a:r>
            </a:p>
            <a:p>
              <a:pPr defTabSz="925513" eaLnBrk="0" hangingPunct="0">
                <a:lnSpc>
                  <a:spcPct val="95000"/>
                </a:lnSpc>
              </a:pPr>
              <a:endParaRPr lang="en-US" sz="2000">
                <a:latin typeface="Verdana" pitchFamily="34" charset="0"/>
              </a:endParaRP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(App)	  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e</a:t>
              </a:r>
              <a:r>
                <a:rPr lang="en-US" sz="2000" baseline="-25000">
                  <a:latin typeface="Verdana" pitchFamily="34" charset="0"/>
                </a:rPr>
                <a:t>1</a:t>
              </a:r>
              <a:r>
                <a:rPr lang="en-US" sz="2000">
                  <a:latin typeface="Verdana" pitchFamily="34" charset="0"/>
                </a:rPr>
                <a:t> : 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>
                  <a:latin typeface="Verdana" pitchFamily="34" charset="0"/>
                </a:rPr>
                <a:t> -&gt; 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 baseline="30000">
                  <a:latin typeface="Verdana" pitchFamily="34" charset="0"/>
                </a:rPr>
                <a:t>’</a:t>
              </a:r>
              <a:r>
                <a:rPr lang="en-US" sz="2000">
                  <a:latin typeface="Verdana" pitchFamily="34" charset="0"/>
                </a:rPr>
                <a:t>	   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e</a:t>
              </a:r>
              <a:r>
                <a:rPr lang="en-US" sz="2000" baseline="-25000">
                  <a:latin typeface="Verdana" pitchFamily="34" charset="0"/>
                </a:rPr>
                <a:t>2 </a:t>
              </a:r>
              <a:r>
                <a:rPr lang="en-US" sz="2000">
                  <a:latin typeface="Verdana" pitchFamily="34" charset="0"/>
                </a:rPr>
                <a:t>: </a:t>
              </a:r>
              <a:r>
                <a:rPr lang="en-US" sz="2000">
                  <a:latin typeface="Symbol" pitchFamily="18" charset="2"/>
                </a:rPr>
                <a:t></a:t>
              </a: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(e</a:t>
              </a:r>
              <a:r>
                <a:rPr lang="en-US" sz="2000" baseline="-25000">
                  <a:latin typeface="Verdana" pitchFamily="34" charset="0"/>
                </a:rPr>
                <a:t>1</a:t>
              </a:r>
              <a:r>
                <a:rPr lang="en-US" sz="2000">
                  <a:latin typeface="Verdana" pitchFamily="34" charset="0"/>
                </a:rPr>
                <a:t> e</a:t>
              </a:r>
              <a:r>
                <a:rPr lang="en-US" sz="2000" baseline="-25000">
                  <a:latin typeface="Verdana" pitchFamily="34" charset="0"/>
                </a:rPr>
                <a:t>2</a:t>
              </a:r>
              <a:r>
                <a:rPr lang="en-US" sz="2000">
                  <a:latin typeface="Verdana" pitchFamily="34" charset="0"/>
                </a:rPr>
                <a:t>) : 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 baseline="30000">
                  <a:latin typeface="Verdana" pitchFamily="34" charset="0"/>
                </a:rPr>
                <a:t>’</a:t>
              </a:r>
              <a:endParaRPr lang="en-US" sz="2000">
                <a:latin typeface="Verdana" pitchFamily="34" charset="0"/>
              </a:endParaRPr>
            </a:p>
            <a:p>
              <a:pPr defTabSz="925513" eaLnBrk="0" hangingPunct="0">
                <a:lnSpc>
                  <a:spcPct val="95000"/>
                </a:lnSpc>
              </a:pPr>
              <a:endParaRPr lang="en-US" sz="2000">
                <a:latin typeface="Verdana" pitchFamily="34" charset="0"/>
              </a:endParaRP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(Abs)		</a:t>
              </a: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</a:t>
              </a:r>
              <a:r>
                <a:rPr lang="en-US" sz="2000">
                  <a:latin typeface="Symbol" pitchFamily="18" charset="2"/>
                </a:rPr>
                <a:t></a:t>
              </a:r>
              <a:r>
                <a:rPr lang="en-US" sz="2000">
                  <a:latin typeface="Verdana" pitchFamily="34" charset="0"/>
                </a:rPr>
                <a:t>x.e :</a:t>
              </a:r>
              <a:r>
                <a:rPr lang="en-US" sz="2000">
                  <a:latin typeface="Symbol" pitchFamily="18" charset="2"/>
                </a:rPr>
                <a:t> </a:t>
              </a:r>
              <a:r>
                <a:rPr lang="en-US" sz="2000">
                  <a:latin typeface="Verdana" pitchFamily="34" charset="0"/>
                </a:rPr>
                <a:t> -&gt; 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 baseline="30000">
                  <a:latin typeface="Verdana" pitchFamily="34" charset="0"/>
                </a:rPr>
                <a:t>’</a:t>
              </a:r>
            </a:p>
            <a:p>
              <a:pPr defTabSz="925513" eaLnBrk="0" hangingPunct="0">
                <a:lnSpc>
                  <a:spcPct val="95000"/>
                </a:lnSpc>
              </a:pPr>
              <a:endParaRPr lang="en-US" sz="2000">
                <a:latin typeface="Verdana" pitchFamily="34" charset="0"/>
              </a:endParaRP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(Var)		</a:t>
              </a: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x : </a:t>
              </a:r>
              <a:r>
                <a:rPr lang="en-US" sz="2000">
                  <a:latin typeface="Symbol" pitchFamily="18" charset="2"/>
                </a:rPr>
                <a:t></a:t>
              </a:r>
            </a:p>
            <a:p>
              <a:pPr defTabSz="925513" eaLnBrk="0" hangingPunct="0">
                <a:lnSpc>
                  <a:spcPct val="95000"/>
                </a:lnSpc>
              </a:pPr>
              <a:endParaRPr lang="en-US" sz="2000">
                <a:latin typeface="Verdana" pitchFamily="34" charset="0"/>
              </a:endParaRP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(Const)	</a:t>
              </a: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c : </a:t>
              </a:r>
              <a:r>
                <a:rPr lang="en-US" sz="2000">
                  <a:latin typeface="Symbol" pitchFamily="18" charset="2"/>
                  <a:sym typeface="Symbol" pitchFamily="18" charset="2"/>
                </a:rPr>
                <a:t>t</a:t>
              </a:r>
              <a:endParaRPr lang="en-US" sz="2000">
                <a:latin typeface="Verdana" pitchFamily="34" charset="0"/>
              </a:endParaRPr>
            </a:p>
            <a:p>
              <a:pPr marL="1849438" lvl="4" defTabSz="925513" eaLnBrk="0" hangingPunct="0">
                <a:lnSpc>
                  <a:spcPct val="95000"/>
                </a:lnSpc>
              </a:pPr>
              <a:endParaRPr lang="en-US" sz="2000">
                <a:latin typeface="Verdana" pitchFamily="34" charset="0"/>
              </a:endParaRP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(Let)	          </a:t>
              </a:r>
            </a:p>
            <a:p>
              <a:pPr defTabSz="925513" eaLnBrk="0" hangingPunct="0">
                <a:lnSpc>
                  <a:spcPct val="95000"/>
                </a:lnSpc>
              </a:pPr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(</a:t>
              </a:r>
              <a:r>
                <a:rPr lang="en-US" sz="2000" i="1">
                  <a:latin typeface="Verdana" pitchFamily="34" charset="0"/>
                </a:rPr>
                <a:t>let </a:t>
              </a:r>
              <a:r>
                <a:rPr lang="en-US" sz="2000">
                  <a:latin typeface="Verdana" pitchFamily="34" charset="0"/>
                </a:rPr>
                <a:t>x = e</a:t>
              </a:r>
              <a:r>
                <a:rPr lang="en-US" sz="2000" baseline="-25000">
                  <a:latin typeface="Verdana" pitchFamily="34" charset="0"/>
                </a:rPr>
                <a:t>1</a:t>
              </a:r>
              <a:r>
                <a:rPr lang="en-US" sz="2000">
                  <a:latin typeface="Verdana" pitchFamily="34" charset="0"/>
                </a:rPr>
                <a:t> </a:t>
              </a:r>
              <a:r>
                <a:rPr lang="en-US" sz="2000" i="1">
                  <a:latin typeface="Verdana" pitchFamily="34" charset="0"/>
                </a:rPr>
                <a:t>in</a:t>
              </a:r>
              <a:r>
                <a:rPr lang="en-US" sz="2000">
                  <a:latin typeface="Verdana" pitchFamily="34" charset="0"/>
                </a:rPr>
                <a:t> e</a:t>
              </a:r>
              <a:r>
                <a:rPr lang="en-US" sz="2000" baseline="-25000">
                  <a:latin typeface="Verdana" pitchFamily="34" charset="0"/>
                </a:rPr>
                <a:t>2</a:t>
              </a:r>
              <a:r>
                <a:rPr lang="en-US" sz="2000">
                  <a:latin typeface="Verdana" pitchFamily="34" charset="0"/>
                </a:rPr>
                <a:t>) : 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 baseline="30000">
                  <a:latin typeface="Verdana" pitchFamily="34" charset="0"/>
                </a:rPr>
                <a:t>’</a:t>
              </a:r>
            </a:p>
          </p:txBody>
        </p:sp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 flipV="1">
              <a:off x="2214563" y="2406650"/>
              <a:ext cx="494347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 flipV="1">
              <a:off x="2214563" y="3254375"/>
              <a:ext cx="3143250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  <p:sp>
          <p:nvSpPr>
            <p:cNvPr id="12301" name="Line 7"/>
            <p:cNvSpPr>
              <a:spLocks noChangeShapeType="1"/>
            </p:cNvSpPr>
            <p:nvPr/>
          </p:nvSpPr>
          <p:spPr bwMode="auto">
            <a:xfrm>
              <a:off x="2214563" y="4189411"/>
              <a:ext cx="2705780" cy="52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  <p:sp>
          <p:nvSpPr>
            <p:cNvPr id="12302" name="Line 8"/>
            <p:cNvSpPr>
              <a:spLocks noChangeShapeType="1"/>
            </p:cNvSpPr>
            <p:nvPr/>
          </p:nvSpPr>
          <p:spPr bwMode="auto">
            <a:xfrm flipV="1">
              <a:off x="2214563" y="5121275"/>
              <a:ext cx="2300288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  <p:sp>
          <p:nvSpPr>
            <p:cNvPr id="12303" name="Line 9"/>
            <p:cNvSpPr>
              <a:spLocks noChangeShapeType="1"/>
            </p:cNvSpPr>
            <p:nvPr/>
          </p:nvSpPr>
          <p:spPr bwMode="auto">
            <a:xfrm flipV="1">
              <a:off x="2214563" y="6069013"/>
              <a:ext cx="6553200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</p:grpSp>
      <p:sp>
        <p:nvSpPr>
          <p:cNvPr id="12292" name="Text Box 10"/>
          <p:cNvSpPr txBox="1">
            <a:spLocks noChangeArrowheads="1"/>
          </p:cNvSpPr>
          <p:nvPr/>
        </p:nvSpPr>
        <p:spPr bwMode="auto">
          <a:xfrm>
            <a:off x="2362200" y="2835275"/>
            <a:ext cx="272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>
                <a:latin typeface="Verdana" pitchFamily="34" charset="0"/>
              </a:rPr>
              <a:t>TE + {x :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>
                <a:latin typeface="Verdana" pitchFamily="34" charset="0"/>
              </a:rPr>
              <a:t>} </a:t>
            </a:r>
            <a:r>
              <a:rPr lang="en-US"/>
              <a:t>├</a:t>
            </a:r>
            <a:r>
              <a:rPr lang="en-US" sz="2000">
                <a:latin typeface="Verdana" pitchFamily="34" charset="0"/>
              </a:rPr>
              <a:t> e :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30000">
                <a:latin typeface="Verdana" pitchFamily="34" charset="0"/>
              </a:rPr>
              <a:t>’</a:t>
            </a:r>
          </a:p>
        </p:txBody>
      </p:sp>
      <p:sp>
        <p:nvSpPr>
          <p:cNvPr id="1049611" name="Text Box 11"/>
          <p:cNvSpPr txBox="1">
            <a:spLocks noChangeArrowheads="1"/>
          </p:cNvSpPr>
          <p:nvPr/>
        </p:nvSpPr>
        <p:spPr bwMode="auto">
          <a:xfrm>
            <a:off x="2362200" y="3770313"/>
            <a:ext cx="279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>
                <a:latin typeface="Verdana" pitchFamily="34" charset="0"/>
              </a:rPr>
              <a:t>(x : </a:t>
            </a:r>
            <a:r>
              <a:rPr lang="en-US" sz="2000">
                <a:latin typeface="Symbol" pitchFamily="18" charset="2"/>
              </a:rPr>
              <a:t></a:t>
            </a:r>
            <a:r>
              <a:rPr lang="en-US" sz="2000">
                <a:latin typeface="Verdana" pitchFamily="34" charset="0"/>
              </a:rPr>
              <a:t>)</a:t>
            </a:r>
            <a:r>
              <a:rPr lang="en-US" sz="2000">
                <a:latin typeface="Symbol" pitchFamily="18" charset="2"/>
              </a:rPr>
              <a:t> </a:t>
            </a:r>
            <a:r>
              <a:rPr lang="en-US" sz="2000">
                <a:latin typeface="Symbol" pitchFamily="18" charset="2"/>
                <a:sym typeface="Symbol" pitchFamily="18" charset="2"/>
              </a:rPr>
              <a:t></a:t>
            </a:r>
            <a:r>
              <a:rPr lang="en-US" sz="2000">
                <a:latin typeface="Symbol" pitchFamily="18" charset="2"/>
              </a:rPr>
              <a:t>  </a:t>
            </a:r>
            <a:r>
              <a:rPr lang="en-US" sz="2000">
                <a:latin typeface="Verdana" pitchFamily="34" charset="0"/>
              </a:rPr>
              <a:t>TE    </a:t>
            </a:r>
            <a:r>
              <a:rPr lang="en-US" sz="2000">
                <a:latin typeface="Symbol" pitchFamily="18" charset="2"/>
              </a:rPr>
              <a:t>s</a:t>
            </a:r>
            <a:r>
              <a:rPr lang="en-US" sz="2000">
                <a:latin typeface="Verdana" pitchFamily="34" charset="0"/>
              </a:rPr>
              <a:t> </a:t>
            </a:r>
            <a:r>
              <a:rPr lang="en-US" sz="2000">
                <a:latin typeface="Verdana" pitchFamily="34" charset="0"/>
                <a:sym typeface="Symbol" pitchFamily="18" charset="2"/>
              </a:rPr>
              <a:t></a:t>
            </a:r>
            <a:r>
              <a:rPr lang="en-US" sz="2000">
                <a:latin typeface="Verdana" pitchFamily="34" charset="0"/>
              </a:rPr>
              <a:t> </a:t>
            </a:r>
            <a:r>
              <a:rPr lang="en-US" sz="2000">
                <a:latin typeface="Symbol" pitchFamily="18" charset="2"/>
              </a:rPr>
              <a:t> 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1049612" name="Text Box 12"/>
          <p:cNvSpPr txBox="1">
            <a:spLocks noChangeArrowheads="1"/>
          </p:cNvSpPr>
          <p:nvPr/>
        </p:nvSpPr>
        <p:spPr bwMode="auto">
          <a:xfrm>
            <a:off x="2362200" y="4665663"/>
            <a:ext cx="180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>
                <a:latin typeface="Verdana" pitchFamily="34" charset="0"/>
              </a:rPr>
              <a:t>typeof(c) </a:t>
            </a:r>
            <a:r>
              <a:rPr lang="en-US">
                <a:sym typeface="Symbol" pitchFamily="18" charset="2"/>
              </a:rPr>
              <a:t></a:t>
            </a:r>
            <a:r>
              <a:rPr lang="en-US" sz="2000">
                <a:latin typeface="Verdana" pitchFamily="34" charset="0"/>
                <a:sym typeface="Symbol" pitchFamily="18" charset="2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t</a:t>
            </a:r>
          </a:p>
        </p:txBody>
      </p:sp>
      <p:sp>
        <p:nvSpPr>
          <p:cNvPr id="1049613" name="Text Box 13"/>
          <p:cNvSpPr txBox="1">
            <a:spLocks noChangeArrowheads="1"/>
          </p:cNvSpPr>
          <p:nvPr/>
        </p:nvSpPr>
        <p:spPr bwMode="auto">
          <a:xfrm>
            <a:off x="2376488" y="5624513"/>
            <a:ext cx="637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>
                <a:latin typeface="Verdana" pitchFamily="34" charset="0"/>
              </a:rPr>
              <a:t>TE+{x :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>
                <a:latin typeface="Verdana" pitchFamily="34" charset="0"/>
              </a:rPr>
              <a:t>} </a:t>
            </a:r>
            <a:r>
              <a:rPr lang="en-US"/>
              <a:t>├</a:t>
            </a:r>
            <a:r>
              <a:rPr lang="en-US" sz="2000">
                <a:latin typeface="Verdana" pitchFamily="34" charset="0"/>
              </a:rPr>
              <a:t> e</a:t>
            </a:r>
            <a:r>
              <a:rPr lang="en-US" sz="2000" baseline="-25000">
                <a:latin typeface="Verdana" pitchFamily="34" charset="0"/>
              </a:rPr>
              <a:t>1 </a:t>
            </a:r>
            <a:r>
              <a:rPr lang="en-US" sz="2000">
                <a:latin typeface="Verdana" pitchFamily="34" charset="0"/>
              </a:rPr>
              <a:t>: </a:t>
            </a:r>
            <a:r>
              <a:rPr lang="en-US" sz="2000">
                <a:latin typeface="Symbol" pitchFamily="18" charset="2"/>
              </a:rPr>
              <a:t></a:t>
            </a:r>
            <a:r>
              <a:rPr lang="en-US" sz="2000">
                <a:latin typeface="Verdana" pitchFamily="34" charset="0"/>
              </a:rPr>
              <a:t>TE+{x:Gen(TE,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>
                <a:latin typeface="Verdana" pitchFamily="34" charset="0"/>
              </a:rPr>
              <a:t>)} </a:t>
            </a:r>
            <a:r>
              <a:rPr lang="en-US"/>
              <a:t>├</a:t>
            </a:r>
            <a:r>
              <a:rPr lang="en-US" sz="2000">
                <a:latin typeface="Verdana" pitchFamily="34" charset="0"/>
              </a:rPr>
              <a:t> e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: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30000">
                <a:latin typeface="Verdana" pitchFamily="34" charset="0"/>
              </a:rPr>
              <a:t>’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11" grpId="0"/>
      <p:bldP spid="1049612" grpId="0"/>
      <p:bldP spid="10496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153988"/>
            <a:ext cx="7975600" cy="1173162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HM Inference Algorithm</a:t>
            </a:r>
            <a:endParaRPr lang="en-US" sz="2400" i="1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96963" y="1290638"/>
            <a:ext cx="430847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6" tIns="44960" rIns="91526" bIns="44960">
            <a:spAutoFit/>
          </a:bodyPr>
          <a:lstStyle/>
          <a:p>
            <a:pPr defTabSz="925513" eaLnBrk="0" hangingPunct="0"/>
            <a:r>
              <a:rPr lang="en-US" sz="2000" i="1">
                <a:latin typeface="Verdana" pitchFamily="34" charset="0"/>
              </a:rPr>
              <a:t>Def</a:t>
            </a:r>
            <a:r>
              <a:rPr lang="en-US" sz="2000">
                <a:latin typeface="Verdana" pitchFamily="34" charset="0"/>
              </a:rPr>
              <a:t> W(TE, e)	= </a:t>
            </a:r>
            <a:r>
              <a:rPr lang="en-US" sz="2000" i="1">
                <a:latin typeface="Verdana" pitchFamily="34" charset="0"/>
              </a:rPr>
              <a:t>Case </a:t>
            </a:r>
            <a:r>
              <a:rPr lang="en-US" sz="2000">
                <a:latin typeface="Verdana" pitchFamily="34" charset="0"/>
              </a:rPr>
              <a:t>e </a:t>
            </a:r>
            <a:r>
              <a:rPr lang="en-US" sz="2000" i="1">
                <a:latin typeface="Verdana" pitchFamily="34" charset="0"/>
              </a:rPr>
              <a:t>of</a:t>
            </a:r>
            <a:endParaRPr lang="en-US" sz="200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>
                <a:latin typeface="Verdana" pitchFamily="34" charset="0"/>
              </a:rPr>
              <a:t>c  	    	= ({}, Typeof(c))</a:t>
            </a:r>
          </a:p>
          <a:p>
            <a:pPr marL="463550" lvl="1" defTabSz="925513" eaLnBrk="0" hangingPunct="0"/>
            <a:r>
              <a:rPr lang="en-US" sz="2000">
                <a:latin typeface="Verdana" pitchFamily="34" charset="0"/>
              </a:rPr>
              <a:t>x  	    	=</a:t>
            </a:r>
          </a:p>
          <a:p>
            <a:pPr marL="463550" lvl="1" defTabSz="925513" eaLnBrk="0" hangingPunct="0"/>
            <a:endParaRPr lang="en-US" sz="2000">
              <a:latin typeface="Verdana" pitchFamily="34" charset="0"/>
            </a:endParaRPr>
          </a:p>
          <a:p>
            <a:pPr marL="463550" lvl="1" defTabSz="925513" eaLnBrk="0" hangingPunct="0"/>
            <a:endParaRPr lang="en-US" sz="200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>
                <a:latin typeface="Symbol" pitchFamily="18" charset="2"/>
              </a:rPr>
              <a:t></a:t>
            </a:r>
            <a:r>
              <a:rPr lang="en-US" sz="2000">
                <a:latin typeface="Verdana" pitchFamily="34" charset="0"/>
              </a:rPr>
              <a:t>x.e 	=</a:t>
            </a:r>
          </a:p>
          <a:p>
            <a:pPr marL="463550" lvl="1" defTabSz="925513" eaLnBrk="0" hangingPunct="0"/>
            <a:endParaRPr lang="en-US" sz="2000">
              <a:latin typeface="Verdana" pitchFamily="34" charset="0"/>
            </a:endParaRPr>
          </a:p>
          <a:p>
            <a:pPr marL="463550" lvl="1" defTabSz="925513" eaLnBrk="0" hangingPunct="0"/>
            <a:r>
              <a:rPr lang="en-US" sz="2000">
                <a:latin typeface="Verdana" pitchFamily="34" charset="0"/>
              </a:rPr>
              <a:t>(e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 e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 	=</a:t>
            </a:r>
          </a:p>
          <a:p>
            <a:pPr marL="463550" lvl="1" defTabSz="925513" eaLnBrk="0" hangingPunct="0"/>
            <a:endParaRPr lang="en-US" sz="2000">
              <a:latin typeface="Verdana" pitchFamily="34" charset="0"/>
            </a:endParaRPr>
          </a:p>
          <a:p>
            <a:pPr defTabSz="925513" eaLnBrk="0" hangingPunct="0"/>
            <a:r>
              <a:rPr lang="en-US" sz="2000" i="1">
                <a:latin typeface="Verdana" pitchFamily="34" charset="0"/>
              </a:rPr>
              <a:t>     </a:t>
            </a:r>
          </a:p>
          <a:p>
            <a:pPr defTabSz="925513" eaLnBrk="0" hangingPunct="0"/>
            <a:endParaRPr lang="en-US" sz="2000" i="1">
              <a:latin typeface="Verdana" pitchFamily="34" charset="0"/>
            </a:endParaRPr>
          </a:p>
          <a:p>
            <a:pPr defTabSz="925513" eaLnBrk="0" hangingPunct="0"/>
            <a:r>
              <a:rPr lang="en-US" sz="2000" i="1">
                <a:latin typeface="Verdana" pitchFamily="34" charset="0"/>
              </a:rPr>
              <a:t>      let  </a:t>
            </a:r>
            <a:r>
              <a:rPr lang="en-US" sz="2000">
                <a:latin typeface="Verdana" pitchFamily="34" charset="0"/>
              </a:rPr>
              <a:t>x = e</a:t>
            </a:r>
            <a:r>
              <a:rPr lang="en-US" sz="2000" baseline="-25000">
                <a:latin typeface="Verdana" pitchFamily="34" charset="0"/>
              </a:rPr>
              <a:t>1 </a:t>
            </a:r>
            <a:r>
              <a:rPr lang="en-US" sz="2000" i="1">
                <a:latin typeface="Verdana" pitchFamily="34" charset="0"/>
              </a:rPr>
              <a:t>in  </a:t>
            </a:r>
            <a:r>
              <a:rPr lang="en-US" sz="2000">
                <a:latin typeface="Verdana" pitchFamily="34" charset="0"/>
              </a:rPr>
              <a:t>e</a:t>
            </a:r>
            <a:r>
              <a:rPr lang="en-US" sz="2000" baseline="-25000">
                <a:latin typeface="Verdana" pitchFamily="34" charset="0"/>
              </a:rPr>
              <a:t>2</a:t>
            </a:r>
            <a:endParaRPr lang="en-US" sz="2000" i="1">
              <a:latin typeface="Verdana" pitchFamily="34" charset="0"/>
            </a:endParaRPr>
          </a:p>
          <a:p>
            <a:pPr defTabSz="925513" eaLnBrk="0" hangingPunct="0"/>
            <a:r>
              <a:rPr lang="en-US" sz="2000" i="1">
                <a:latin typeface="Verdana" pitchFamily="34" charset="0"/>
              </a:rPr>
              <a:t>	      	</a:t>
            </a:r>
            <a:r>
              <a:rPr lang="en-US" sz="2000">
                <a:latin typeface="Verdana" pitchFamily="34" charset="0"/>
              </a:rPr>
              <a:t>= 	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7258050" y="1347788"/>
            <a:ext cx="1663700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u’s represent new type variables</a:t>
            </a:r>
          </a:p>
        </p:txBody>
      </p:sp>
      <p:sp>
        <p:nvSpPr>
          <p:cNvPr id="1050630" name="Text Box 6"/>
          <p:cNvSpPr txBox="1">
            <a:spLocks noChangeArrowheads="1"/>
          </p:cNvSpPr>
          <p:nvPr/>
        </p:nvSpPr>
        <p:spPr bwMode="auto">
          <a:xfrm>
            <a:off x="3235325" y="3440113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latin typeface="Verdana" pitchFamily="34" charset="0"/>
              </a:rPr>
              <a:t>let </a:t>
            </a:r>
            <a:r>
              <a:rPr lang="en-US" sz="2000">
                <a:latin typeface="Verdana" pitchFamily="34" charset="0"/>
              </a:rPr>
              <a:t>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= W(TE, e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>
                <a:latin typeface="Verdana" pitchFamily="34" charset="0"/>
              </a:rPr>
              <a:t>     (S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 = W(S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(TE), e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>
                <a:latin typeface="Verdana" pitchFamily="34" charset="0"/>
              </a:rPr>
              <a:t>	S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>
                <a:latin typeface="Verdana" pitchFamily="34" charset="0"/>
              </a:rPr>
              <a:t>   = Unify(S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(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-&gt; u);</a:t>
            </a:r>
          </a:p>
          <a:p>
            <a:r>
              <a:rPr lang="en-US" sz="2000" i="1">
                <a:latin typeface="Verdana" pitchFamily="34" charset="0"/>
              </a:rPr>
              <a:t>in </a:t>
            </a:r>
            <a:r>
              <a:rPr lang="en-US" sz="2000">
                <a:latin typeface="Verdana" pitchFamily="34" charset="0"/>
              </a:rPr>
              <a:t>  (S</a:t>
            </a:r>
            <a:r>
              <a:rPr lang="en-US" sz="2000" baseline="-25000">
                <a:latin typeface="Verdana" pitchFamily="34" charset="0"/>
              </a:rPr>
              <a:t>3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S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>
                <a:latin typeface="Verdana" pitchFamily="34" charset="0"/>
              </a:rPr>
              <a:t>(u)) </a:t>
            </a:r>
            <a:endParaRPr lang="en-US"/>
          </a:p>
        </p:txBody>
      </p:sp>
      <p:sp>
        <p:nvSpPr>
          <p:cNvPr id="1050632" name="Text Box 8"/>
          <p:cNvSpPr txBox="1">
            <a:spLocks noChangeArrowheads="1"/>
          </p:cNvSpPr>
          <p:nvPr/>
        </p:nvSpPr>
        <p:spPr bwMode="auto">
          <a:xfrm>
            <a:off x="3235325" y="1922463"/>
            <a:ext cx="3714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latin typeface="Verdana" pitchFamily="34" charset="0"/>
              </a:rPr>
              <a:t>if </a:t>
            </a:r>
            <a:r>
              <a:rPr lang="en-US" sz="2000">
                <a:latin typeface="Verdana" pitchFamily="34" charset="0"/>
              </a:rPr>
              <a:t> (x </a:t>
            </a:r>
            <a:r>
              <a:rPr lang="en-US" sz="2000">
                <a:latin typeface="Symbol" pitchFamily="18" charset="2"/>
              </a:rPr>
              <a:t></a:t>
            </a:r>
            <a:r>
              <a:rPr lang="en-US" sz="2000">
                <a:latin typeface="Verdana" pitchFamily="34" charset="0"/>
              </a:rPr>
              <a:t> Dom(TE)) </a:t>
            </a:r>
            <a:r>
              <a:rPr lang="en-US" sz="2000" i="1">
                <a:latin typeface="Verdana" pitchFamily="34" charset="0"/>
              </a:rPr>
              <a:t>then</a:t>
            </a:r>
            <a:r>
              <a:rPr lang="en-US" sz="2000">
                <a:latin typeface="Verdana" pitchFamily="34" charset="0"/>
              </a:rPr>
              <a:t> Fail</a:t>
            </a:r>
          </a:p>
          <a:p>
            <a:r>
              <a:rPr lang="en-US" sz="2000" i="1">
                <a:latin typeface="Verdana" pitchFamily="34" charset="0"/>
              </a:rPr>
              <a:t>else  let</a:t>
            </a:r>
            <a:r>
              <a:rPr lang="en-US" sz="2000">
                <a:latin typeface="Verdana" pitchFamily="34" charset="0"/>
              </a:rPr>
              <a:t>  </a:t>
            </a:r>
            <a:r>
              <a:rPr lang="en-US" sz="2000">
                <a:latin typeface="Verdana" pitchFamily="34" charset="0"/>
                <a:sym typeface="Symbol" pitchFamily="18" charset="2"/>
              </a:rPr>
              <a:t></a:t>
            </a:r>
            <a:r>
              <a:rPr lang="en-US" sz="2000">
                <a:latin typeface="Verdana" pitchFamily="34" charset="0"/>
              </a:rPr>
              <a:t>t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...t</a:t>
            </a:r>
            <a:r>
              <a:rPr lang="en-US" sz="2000" baseline="-25000">
                <a:latin typeface="Verdana" pitchFamily="34" charset="0"/>
              </a:rPr>
              <a:t>n</a:t>
            </a:r>
            <a:r>
              <a:rPr lang="en-US" sz="2000">
                <a:latin typeface="Verdana" pitchFamily="34" charset="0"/>
              </a:rPr>
              <a:t>.</a:t>
            </a:r>
            <a:r>
              <a:rPr lang="en-US" sz="2000">
                <a:latin typeface="Symbol" pitchFamily="18" charset="2"/>
              </a:rPr>
              <a:t></a:t>
            </a:r>
            <a:r>
              <a:rPr lang="en-US" sz="2000">
                <a:latin typeface="Verdana" pitchFamily="34" charset="0"/>
              </a:rPr>
              <a:t>= TE(x);</a:t>
            </a:r>
          </a:p>
          <a:p>
            <a:r>
              <a:rPr lang="en-US" sz="2000">
                <a:latin typeface="Verdana" pitchFamily="34" charset="0"/>
              </a:rPr>
              <a:t>         </a:t>
            </a:r>
            <a:r>
              <a:rPr lang="en-US" sz="2000" i="1">
                <a:latin typeface="Verdana" pitchFamily="34" charset="0"/>
              </a:rPr>
              <a:t>in </a:t>
            </a:r>
            <a:r>
              <a:rPr lang="en-US" sz="2000">
                <a:latin typeface="Verdana" pitchFamily="34" charset="0"/>
              </a:rPr>
              <a:t>  ( { }, [u</a:t>
            </a:r>
            <a:r>
              <a:rPr lang="en-US" sz="2000" baseline="-25000">
                <a:latin typeface="Verdana" pitchFamily="34" charset="0"/>
              </a:rPr>
              <a:t>i </a:t>
            </a:r>
            <a:r>
              <a:rPr lang="en-US" sz="2000">
                <a:latin typeface="Verdana" pitchFamily="34" charset="0"/>
              </a:rPr>
              <a:t>/ t</a:t>
            </a:r>
            <a:r>
              <a:rPr lang="en-US" sz="2000" baseline="-25000">
                <a:latin typeface="Verdana" pitchFamily="34" charset="0"/>
              </a:rPr>
              <a:t>i</a:t>
            </a:r>
            <a:r>
              <a:rPr lang="en-US" sz="2000">
                <a:latin typeface="Verdana" pitchFamily="34" charset="0"/>
              </a:rPr>
              <a:t>]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>
                <a:latin typeface="Verdana" pitchFamily="34" charset="0"/>
              </a:rPr>
              <a:t>)</a:t>
            </a:r>
            <a:endParaRPr lang="en-US"/>
          </a:p>
        </p:txBody>
      </p:sp>
      <p:sp>
        <p:nvSpPr>
          <p:cNvPr id="1050633" name="Text Box 9"/>
          <p:cNvSpPr txBox="1">
            <a:spLocks noChangeArrowheads="1"/>
          </p:cNvSpPr>
          <p:nvPr/>
        </p:nvSpPr>
        <p:spPr bwMode="auto">
          <a:xfrm>
            <a:off x="3235325" y="2836863"/>
            <a:ext cx="4765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latin typeface="Verdana" pitchFamily="34" charset="0"/>
              </a:rPr>
              <a:t>let </a:t>
            </a:r>
            <a:r>
              <a:rPr lang="en-US" sz="2000">
                <a:latin typeface="Verdana" pitchFamily="34" charset="0"/>
              </a:rPr>
              <a:t> 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= W(TE + { x : u }, e);</a:t>
            </a:r>
          </a:p>
          <a:p>
            <a:r>
              <a:rPr lang="en-US" sz="2000" i="1">
                <a:latin typeface="Verdana" pitchFamily="34" charset="0"/>
              </a:rPr>
              <a:t>in</a:t>
            </a:r>
            <a:r>
              <a:rPr lang="en-US" sz="2000">
                <a:latin typeface="Verdana" pitchFamily="34" charset="0"/>
              </a:rPr>
              <a:t>   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(u) -&gt;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</a:t>
            </a:r>
            <a:endParaRPr lang="en-US"/>
          </a:p>
        </p:txBody>
      </p:sp>
      <p:sp>
        <p:nvSpPr>
          <p:cNvPr id="1050635" name="Text Box 11"/>
          <p:cNvSpPr txBox="1">
            <a:spLocks noChangeArrowheads="1"/>
          </p:cNvSpPr>
          <p:nvPr/>
        </p:nvSpPr>
        <p:spPr bwMode="auto">
          <a:xfrm>
            <a:off x="3235325" y="4979988"/>
            <a:ext cx="542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latin typeface="Verdana" pitchFamily="34" charset="0"/>
              </a:rPr>
              <a:t>let </a:t>
            </a:r>
            <a:r>
              <a:rPr lang="en-US" sz="2000">
                <a:latin typeface="Verdana" pitchFamily="34" charset="0"/>
              </a:rPr>
              <a:t>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= W(TE + {x : u}, e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>
                <a:latin typeface="Verdana" pitchFamily="34" charset="0"/>
              </a:rPr>
              <a:t>      S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       = Unify(S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(u),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>
                <a:latin typeface="Verdana" pitchFamily="34" charset="0"/>
              </a:rPr>
              <a:t>      </a:t>
            </a:r>
            <a:r>
              <a:rPr lang="en-US" sz="2000">
                <a:latin typeface="Symbol" pitchFamily="18" charset="2"/>
              </a:rPr>
              <a:t></a:t>
            </a:r>
            <a:r>
              <a:rPr lang="en-US" sz="2000">
                <a:latin typeface="Verdana" pitchFamily="34" charset="0"/>
              </a:rPr>
              <a:t>         = Gen(S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(TE), S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(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);</a:t>
            </a:r>
          </a:p>
          <a:p>
            <a:r>
              <a:rPr lang="en-US" sz="2000">
                <a:latin typeface="Verdana" pitchFamily="34" charset="0"/>
              </a:rPr>
              <a:t>     (S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 = W(S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(TE) + {x : </a:t>
            </a:r>
            <a:r>
              <a:rPr lang="en-US" sz="2000">
                <a:latin typeface="Symbol" pitchFamily="18" charset="2"/>
              </a:rPr>
              <a:t></a:t>
            </a:r>
            <a:r>
              <a:rPr lang="en-US" sz="2000">
                <a:latin typeface="Verdana" pitchFamily="34" charset="0"/>
              </a:rPr>
              <a:t>}, e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);</a:t>
            </a:r>
          </a:p>
          <a:p>
            <a:r>
              <a:rPr lang="en-US" sz="2000" i="1">
                <a:latin typeface="Verdana" pitchFamily="34" charset="0"/>
              </a:rPr>
              <a:t>in</a:t>
            </a:r>
            <a:r>
              <a:rPr lang="en-US" sz="2000">
                <a:latin typeface="Verdana" pitchFamily="34" charset="0"/>
              </a:rPr>
              <a:t>   (S</a:t>
            </a:r>
            <a:r>
              <a:rPr lang="en-US" sz="2000" baseline="-25000">
                <a:latin typeface="Verdana" pitchFamily="34" charset="0"/>
              </a:rPr>
              <a:t>3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S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latin typeface="Symbol" pitchFamily="18" charset="2"/>
              </a:rPr>
              <a:t>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)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30" grpId="0"/>
      <p:bldP spid="1050632" grpId="0"/>
      <p:bldP spid="1050633" grpId="0"/>
      <p:bldP spid="10506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355600"/>
            <a:ext cx="7648575" cy="831850"/>
          </a:xfrm>
        </p:spPr>
        <p:txBody>
          <a:bodyPr/>
          <a:lstStyle/>
          <a:p>
            <a:pPr eaLnBrk="1" hangingPunct="1"/>
            <a:r>
              <a:rPr lang="en-US" smtClean="0"/>
              <a:t>Hindley-Milner: Example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38225" y="1362075"/>
            <a:ext cx="4727575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56127A"/>
                </a:solidFill>
                <a:latin typeface="Symbol" pitchFamily="18" charset="2"/>
              </a:rPr>
              <a:t></a:t>
            </a:r>
            <a:r>
              <a:rPr lang="en-US" b="1">
                <a:solidFill>
                  <a:srgbClr val="56127A"/>
                </a:solidFill>
              </a:rPr>
              <a:t>x. </a:t>
            </a:r>
            <a:r>
              <a:rPr lang="en-US" b="1" i="1">
                <a:solidFill>
                  <a:srgbClr val="56127A"/>
                </a:solidFill>
              </a:rPr>
              <a:t>let</a:t>
            </a:r>
            <a:r>
              <a:rPr lang="en-US" b="1">
                <a:solidFill>
                  <a:srgbClr val="56127A"/>
                </a:solidFill>
              </a:rPr>
              <a:t> f = </a:t>
            </a:r>
            <a:r>
              <a:rPr lang="en-US" b="1">
                <a:solidFill>
                  <a:srgbClr val="56127A"/>
                </a:solidFill>
                <a:latin typeface="Symbol" pitchFamily="18" charset="2"/>
              </a:rPr>
              <a:t></a:t>
            </a:r>
            <a:r>
              <a:rPr lang="en-US" b="1">
                <a:solidFill>
                  <a:srgbClr val="56127A"/>
                </a:solidFill>
              </a:rPr>
              <a:t>y.x</a:t>
            </a:r>
          </a:p>
          <a:p>
            <a:pPr eaLnBrk="1" hangingPunct="1"/>
            <a:r>
              <a:rPr lang="en-US" b="1">
                <a:solidFill>
                  <a:srgbClr val="56127A"/>
                </a:solidFill>
              </a:rPr>
              <a:t>    </a:t>
            </a:r>
            <a:r>
              <a:rPr lang="en-US" b="1" i="1">
                <a:solidFill>
                  <a:srgbClr val="56127A"/>
                </a:solidFill>
              </a:rPr>
              <a:t>in</a:t>
            </a:r>
            <a:r>
              <a:rPr lang="en-US" b="1">
                <a:solidFill>
                  <a:srgbClr val="56127A"/>
                </a:solidFill>
              </a:rPr>
              <a:t> (f 1, f True)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752600" y="1447800"/>
            <a:ext cx="3073400" cy="673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88925" y="2282825"/>
            <a:ext cx="156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W(</a:t>
            </a:r>
            <a:r>
              <a:rPr lang="en-US">
                <a:sym typeface="Symbol" pitchFamily="18" charset="2"/>
              </a:rPr>
              <a:t>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sz="2000">
                <a:latin typeface="Verdana" pitchFamily="34" charset="0"/>
              </a:rPr>
              <a:t>) =</a:t>
            </a:r>
          </a:p>
        </p:txBody>
      </p:sp>
      <p:sp>
        <p:nvSpPr>
          <p:cNvPr id="1052678" name="Text Box 6"/>
          <p:cNvSpPr txBox="1">
            <a:spLocks noChangeArrowheads="1"/>
          </p:cNvSpPr>
          <p:nvPr/>
        </p:nvSpPr>
        <p:spPr bwMode="auto">
          <a:xfrm>
            <a:off x="644525" y="2725738"/>
            <a:ext cx="2352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W({x :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},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sz="2000">
                <a:latin typeface="Verdana" pitchFamily="34" charset="0"/>
              </a:rPr>
              <a:t>) =</a:t>
            </a:r>
          </a:p>
        </p:txBody>
      </p:sp>
      <p:sp>
        <p:nvSpPr>
          <p:cNvPr id="1052679" name="Text Box 7"/>
          <p:cNvSpPr txBox="1">
            <a:spLocks noChangeArrowheads="1"/>
          </p:cNvSpPr>
          <p:nvPr/>
        </p:nvSpPr>
        <p:spPr bwMode="auto">
          <a:xfrm>
            <a:off x="5340350" y="3471863"/>
            <a:ext cx="150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( [ ] ,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 b="1" baseline="-25000"/>
              <a:t> </a:t>
            </a:r>
            <a:r>
              <a:rPr lang="en-US" sz="2000">
                <a:latin typeface="Verdana" pitchFamily="34" charset="0"/>
              </a:rPr>
              <a:t>)</a:t>
            </a:r>
          </a:p>
        </p:txBody>
      </p:sp>
      <p:sp>
        <p:nvSpPr>
          <p:cNvPr id="1052680" name="Text Box 8"/>
          <p:cNvSpPr txBox="1">
            <a:spLocks noChangeArrowheads="1"/>
          </p:cNvSpPr>
          <p:nvPr/>
        </p:nvSpPr>
        <p:spPr bwMode="auto">
          <a:xfrm>
            <a:off x="4471988" y="3098800"/>
            <a:ext cx="256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( [ ] , 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 b="1" baseline="-25000"/>
              <a:t>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 b="1" baseline="-25000"/>
              <a:t> </a:t>
            </a:r>
            <a:r>
              <a:rPr lang="en-US" sz="2000">
                <a:latin typeface="Verdana" pitchFamily="34" charset="0"/>
              </a:rPr>
              <a:t>)</a:t>
            </a:r>
          </a:p>
        </p:txBody>
      </p:sp>
      <p:sp>
        <p:nvSpPr>
          <p:cNvPr id="1052681" name="Text Box 9"/>
          <p:cNvSpPr txBox="1">
            <a:spLocks noChangeArrowheads="1"/>
          </p:cNvSpPr>
          <p:nvPr/>
        </p:nvSpPr>
        <p:spPr bwMode="auto">
          <a:xfrm>
            <a:off x="4514850" y="4279900"/>
            <a:ext cx="180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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>
                <a:latin typeface="Verdana" pitchFamily="34" charset="0"/>
                <a:sym typeface="Symbol" pitchFamily="18" charset="2"/>
              </a:rPr>
              <a:t>.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 b="1" baseline="-25000"/>
              <a:t>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</a:p>
        </p:txBody>
      </p:sp>
      <p:sp>
        <p:nvSpPr>
          <p:cNvPr id="1052682" name="Text Box 10"/>
          <p:cNvSpPr txBox="1">
            <a:spLocks noChangeArrowheads="1"/>
          </p:cNvSpPr>
          <p:nvPr/>
        </p:nvSpPr>
        <p:spPr bwMode="auto">
          <a:xfrm>
            <a:off x="935038" y="4673600"/>
            <a:ext cx="5119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TE = {x :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f : </a:t>
            </a:r>
            <a:r>
              <a:rPr lang="en-US" sz="2000" b="1">
                <a:sym typeface="Symbol" pitchFamily="18" charset="2"/>
              </a:rPr>
              <a:t>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>
                <a:latin typeface="Verdana" pitchFamily="34" charset="0"/>
                <a:sym typeface="Symbol" pitchFamily="18" charset="2"/>
              </a:rPr>
              <a:t>.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 b="1" baseline="-25000"/>
              <a:t>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}</a:t>
            </a:r>
          </a:p>
        </p:txBody>
      </p:sp>
      <p:sp>
        <p:nvSpPr>
          <p:cNvPr id="1052683" name="Text Box 11"/>
          <p:cNvSpPr txBox="1">
            <a:spLocks noChangeArrowheads="1"/>
          </p:cNvSpPr>
          <p:nvPr/>
        </p:nvSpPr>
        <p:spPr bwMode="auto">
          <a:xfrm>
            <a:off x="2911475" y="5457825"/>
            <a:ext cx="239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( [ ] , u</a:t>
            </a:r>
            <a:r>
              <a:rPr lang="en-US" sz="2000" baseline="-25000">
                <a:latin typeface="Verdana" pitchFamily="34" charset="0"/>
              </a:rPr>
              <a:t>4</a:t>
            </a:r>
            <a:r>
              <a:rPr lang="en-US" sz="2000" b="1" baseline="-25000"/>
              <a:t>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 b="1" baseline="-25000"/>
              <a:t> </a:t>
            </a:r>
            <a:r>
              <a:rPr lang="en-US" sz="2000">
                <a:latin typeface="Verdana" pitchFamily="34" charset="0"/>
              </a:rPr>
              <a:t>)</a:t>
            </a:r>
          </a:p>
        </p:txBody>
      </p:sp>
      <p:sp>
        <p:nvSpPr>
          <p:cNvPr id="1052684" name="Text Box 12"/>
          <p:cNvSpPr txBox="1">
            <a:spLocks noChangeArrowheads="1"/>
          </p:cNvSpPr>
          <p:nvPr/>
        </p:nvSpPr>
        <p:spPr bwMode="auto">
          <a:xfrm>
            <a:off x="1304925" y="5843588"/>
            <a:ext cx="3322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W(TE,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=  ( [ ] , </a:t>
            </a:r>
            <a:r>
              <a:rPr lang="en-US" sz="2000" b="1"/>
              <a:t>Int </a:t>
            </a:r>
            <a:r>
              <a:rPr lang="en-US" sz="2000">
                <a:latin typeface="Verdana" pitchFamily="34" charset="0"/>
              </a:rPr>
              <a:t>)</a:t>
            </a:r>
          </a:p>
        </p:txBody>
      </p:sp>
      <p:sp>
        <p:nvSpPr>
          <p:cNvPr id="1052685" name="Text Box 13"/>
          <p:cNvSpPr txBox="1">
            <a:spLocks noChangeArrowheads="1"/>
          </p:cNvSpPr>
          <p:nvPr/>
        </p:nvSpPr>
        <p:spPr bwMode="auto">
          <a:xfrm>
            <a:off x="5289550" y="6149975"/>
            <a:ext cx="272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[ </a:t>
            </a:r>
            <a:r>
              <a:rPr lang="en-US" sz="2000" b="1"/>
              <a:t>Int </a:t>
            </a:r>
            <a:r>
              <a:rPr lang="en-US" sz="2000">
                <a:latin typeface="Verdana" pitchFamily="34" charset="0"/>
              </a:rPr>
              <a:t>/ u</a:t>
            </a:r>
            <a:r>
              <a:rPr lang="en-US" sz="2000" baseline="-25000">
                <a:latin typeface="Verdana" pitchFamily="34" charset="0"/>
              </a:rPr>
              <a:t>4</a:t>
            </a:r>
            <a:r>
              <a:rPr lang="en-US" sz="2000" b="1" baseline="-25000"/>
              <a:t> </a:t>
            </a:r>
            <a:r>
              <a:rPr lang="en-US" sz="2000" b="1">
                <a:latin typeface="Verdana" pitchFamily="34" charset="0"/>
              </a:rPr>
              <a:t>,</a:t>
            </a:r>
            <a:r>
              <a:rPr lang="en-US" sz="2000" b="1" baseline="-25000"/>
              <a:t>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 </a:t>
            </a:r>
            <a:r>
              <a:rPr lang="en-US" sz="2000">
                <a:latin typeface="Verdana" pitchFamily="34" charset="0"/>
              </a:rPr>
              <a:t>/ u</a:t>
            </a:r>
            <a:r>
              <a:rPr lang="en-US" sz="2000" baseline="-25000">
                <a:latin typeface="Verdana" pitchFamily="34" charset="0"/>
              </a:rPr>
              <a:t>5 </a:t>
            </a:r>
            <a:r>
              <a:rPr lang="en-US" sz="2000">
                <a:latin typeface="Verdana" pitchFamily="34" charset="0"/>
              </a:rPr>
              <a:t>]</a:t>
            </a:r>
            <a:endParaRPr lang="en-US" sz="2000"/>
          </a:p>
        </p:txBody>
      </p:sp>
      <p:sp>
        <p:nvSpPr>
          <p:cNvPr id="1052686" name="Text Box 14"/>
          <p:cNvSpPr txBox="1">
            <a:spLocks noChangeArrowheads="1"/>
          </p:cNvSpPr>
          <p:nvPr/>
        </p:nvSpPr>
        <p:spPr bwMode="auto">
          <a:xfrm>
            <a:off x="3203575" y="5053013"/>
            <a:ext cx="1522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( [ ] ,</a:t>
            </a:r>
            <a:r>
              <a:rPr lang="en-US" sz="2000"/>
              <a:t>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 b="1" baseline="-25000"/>
              <a:t> </a:t>
            </a:r>
            <a:r>
              <a:rPr lang="en-US" sz="2000">
                <a:latin typeface="Verdana" pitchFamily="34" charset="0"/>
              </a:rPr>
              <a:t>)</a:t>
            </a:r>
          </a:p>
        </p:txBody>
      </p:sp>
      <p:sp>
        <p:nvSpPr>
          <p:cNvPr id="1052688" name="Text Box 16"/>
          <p:cNvSpPr txBox="1">
            <a:spLocks noChangeArrowheads="1"/>
          </p:cNvSpPr>
          <p:nvPr/>
        </p:nvSpPr>
        <p:spPr bwMode="auto">
          <a:xfrm>
            <a:off x="2979738" y="2705100"/>
            <a:ext cx="209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( [ ] , (u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/>
              <a:t>,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)</a:t>
            </a:r>
          </a:p>
        </p:txBody>
      </p:sp>
      <p:sp>
        <p:nvSpPr>
          <p:cNvPr id="1052691" name="Text Box 19"/>
          <p:cNvSpPr txBox="1">
            <a:spLocks noChangeArrowheads="1"/>
          </p:cNvSpPr>
          <p:nvPr/>
        </p:nvSpPr>
        <p:spPr bwMode="auto">
          <a:xfrm>
            <a:off x="1304925" y="6157913"/>
            <a:ext cx="3997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Unify(u</a:t>
            </a:r>
            <a:r>
              <a:rPr lang="en-US" sz="2000" baseline="-25000">
                <a:latin typeface="Verdana" pitchFamily="34" charset="0"/>
              </a:rPr>
              <a:t>4 </a:t>
            </a:r>
            <a:r>
              <a:rPr lang="en-US" sz="2000" b="1"/>
              <a:t>-&gt;</a:t>
            </a:r>
            <a:r>
              <a:rPr lang="en-US" sz="2000">
                <a:latin typeface="Verdana" pitchFamily="34" charset="0"/>
              </a:rPr>
              <a:t>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 b="1" baseline="-25000"/>
              <a:t> </a:t>
            </a:r>
            <a:r>
              <a:rPr lang="en-US" sz="2000">
                <a:latin typeface="Verdana" pitchFamily="34" charset="0"/>
              </a:rPr>
              <a:t>, </a:t>
            </a:r>
            <a:r>
              <a:rPr lang="en-US" sz="2000" b="1"/>
              <a:t>Int</a:t>
            </a:r>
            <a:r>
              <a:rPr lang="en-US" sz="2000" b="1" baseline="-25000"/>
              <a:t>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5</a:t>
            </a:r>
            <a:r>
              <a:rPr lang="en-US" sz="2000">
                <a:latin typeface="Verdana" pitchFamily="34" charset="0"/>
              </a:rPr>
              <a:t>)  =</a:t>
            </a:r>
          </a:p>
        </p:txBody>
      </p:sp>
      <p:sp>
        <p:nvSpPr>
          <p:cNvPr id="1052694" name="Text Box 22"/>
          <p:cNvSpPr txBox="1">
            <a:spLocks noChangeArrowheads="1"/>
          </p:cNvSpPr>
          <p:nvPr/>
        </p:nvSpPr>
        <p:spPr bwMode="auto">
          <a:xfrm>
            <a:off x="1304925" y="3465513"/>
            <a:ext cx="4049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W({x :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f : u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, y : 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>
                <a:latin typeface="Verdana" pitchFamily="34" charset="0"/>
              </a:rPr>
              <a:t>}, 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>
                <a:latin typeface="Verdana" pitchFamily="34" charset="0"/>
              </a:rPr>
              <a:t>) =</a:t>
            </a:r>
          </a:p>
        </p:txBody>
      </p:sp>
      <p:sp>
        <p:nvSpPr>
          <p:cNvPr id="1052696" name="Text Box 24"/>
          <p:cNvSpPr txBox="1">
            <a:spLocks noChangeArrowheads="1"/>
          </p:cNvSpPr>
          <p:nvPr/>
        </p:nvSpPr>
        <p:spPr bwMode="auto">
          <a:xfrm>
            <a:off x="935038" y="3117850"/>
            <a:ext cx="360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W({x :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, f : u</a:t>
            </a:r>
            <a:r>
              <a:rPr lang="en-US" sz="2000" baseline="-25000">
                <a:latin typeface="Verdana" pitchFamily="34" charset="0"/>
              </a:rPr>
              <a:t>2</a:t>
            </a:r>
            <a:r>
              <a:rPr lang="en-US" sz="2000">
                <a:latin typeface="Verdana" pitchFamily="34" charset="0"/>
              </a:rPr>
              <a:t>}, </a:t>
            </a:r>
            <a:r>
              <a:rPr lang="en-US" sz="2000" b="1">
                <a:solidFill>
                  <a:srgbClr val="FF0000"/>
                </a:solidFill>
                <a:latin typeface="Symbol" pitchFamily="18" charset="2"/>
              </a:rPr>
              <a:t></a:t>
            </a:r>
            <a:r>
              <a:rPr lang="en-US" sz="2000" b="1">
                <a:solidFill>
                  <a:srgbClr val="FF0000"/>
                </a:solidFill>
              </a:rPr>
              <a:t>y.x</a:t>
            </a:r>
            <a:r>
              <a:rPr lang="en-US" sz="2000">
                <a:latin typeface="Verdana" pitchFamily="34" charset="0"/>
              </a:rPr>
              <a:t>) =</a:t>
            </a:r>
          </a:p>
        </p:txBody>
      </p:sp>
      <p:sp>
        <p:nvSpPr>
          <p:cNvPr id="1052701" name="Text Box 29"/>
          <p:cNvSpPr txBox="1">
            <a:spLocks noChangeArrowheads="1"/>
          </p:cNvSpPr>
          <p:nvPr/>
        </p:nvSpPr>
        <p:spPr bwMode="auto">
          <a:xfrm>
            <a:off x="935038" y="4279900"/>
            <a:ext cx="358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Gen({x :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}, u</a:t>
            </a:r>
            <a:r>
              <a:rPr lang="en-US" sz="2000" baseline="-25000">
                <a:latin typeface="Verdana" pitchFamily="34" charset="0"/>
              </a:rPr>
              <a:t>3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 =</a:t>
            </a:r>
          </a:p>
        </p:txBody>
      </p:sp>
      <p:sp>
        <p:nvSpPr>
          <p:cNvPr id="1052703" name="Text Box 31"/>
          <p:cNvSpPr txBox="1">
            <a:spLocks noChangeArrowheads="1"/>
          </p:cNvSpPr>
          <p:nvPr/>
        </p:nvSpPr>
        <p:spPr bwMode="auto">
          <a:xfrm>
            <a:off x="935038" y="5059363"/>
            <a:ext cx="2312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W(TE, </a:t>
            </a:r>
            <a:r>
              <a:rPr lang="en-US" sz="2000" b="1">
                <a:solidFill>
                  <a:srgbClr val="FF0000"/>
                </a:solidFill>
              </a:rPr>
              <a:t>(f 1)</a:t>
            </a:r>
            <a:r>
              <a:rPr lang="en-US" sz="2000">
                <a:latin typeface="Verdana" pitchFamily="34" charset="0"/>
              </a:rPr>
              <a:t> ) =</a:t>
            </a:r>
          </a:p>
        </p:txBody>
      </p:sp>
      <p:sp>
        <p:nvSpPr>
          <p:cNvPr id="1052708" name="Text Box 36"/>
          <p:cNvSpPr txBox="1">
            <a:spLocks noChangeArrowheads="1"/>
          </p:cNvSpPr>
          <p:nvPr/>
        </p:nvSpPr>
        <p:spPr bwMode="auto">
          <a:xfrm>
            <a:off x="1808163" y="2338388"/>
            <a:ext cx="297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( [ ] , 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 b="1"/>
              <a:t> -&gt; </a:t>
            </a:r>
            <a:r>
              <a:rPr lang="en-US" sz="2000">
                <a:latin typeface="Verdana" pitchFamily="34" charset="0"/>
              </a:rPr>
              <a:t>(u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/>
              <a:t>,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)</a:t>
            </a:r>
          </a:p>
        </p:txBody>
      </p:sp>
      <p:sp>
        <p:nvSpPr>
          <p:cNvPr id="1052711" name="Text Box 39"/>
          <p:cNvSpPr txBox="1">
            <a:spLocks noChangeArrowheads="1"/>
          </p:cNvSpPr>
          <p:nvPr/>
        </p:nvSpPr>
        <p:spPr bwMode="auto">
          <a:xfrm>
            <a:off x="1304925" y="5465763"/>
            <a:ext cx="161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W(TE, </a:t>
            </a:r>
            <a:r>
              <a:rPr lang="en-US" sz="2000" b="1">
                <a:solidFill>
                  <a:srgbClr val="FF0000"/>
                </a:solidFill>
              </a:rPr>
              <a:t>f</a:t>
            </a:r>
            <a:r>
              <a:rPr lang="en-US" sz="2000">
                <a:latin typeface="Verdana" pitchFamily="34" charset="0"/>
              </a:rPr>
              <a:t>) =</a:t>
            </a:r>
          </a:p>
        </p:txBody>
      </p:sp>
      <p:sp>
        <p:nvSpPr>
          <p:cNvPr id="1052713" name="Text Box 41"/>
          <p:cNvSpPr txBox="1">
            <a:spLocks noChangeArrowheads="1"/>
          </p:cNvSpPr>
          <p:nvPr/>
        </p:nvSpPr>
        <p:spPr bwMode="auto">
          <a:xfrm>
            <a:off x="935038" y="3897313"/>
            <a:ext cx="311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Unify(u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, 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 b="1" baseline="-25000"/>
              <a:t>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  =</a:t>
            </a:r>
          </a:p>
        </p:txBody>
      </p:sp>
      <p:sp>
        <p:nvSpPr>
          <p:cNvPr id="14360" name="Text Box 42"/>
          <p:cNvSpPr txBox="1">
            <a:spLocks noChangeArrowheads="1"/>
          </p:cNvSpPr>
          <p:nvPr/>
        </p:nvSpPr>
        <p:spPr bwMode="auto">
          <a:xfrm>
            <a:off x="5464175" y="1300163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14361" name="Text Box 43"/>
          <p:cNvSpPr txBox="1">
            <a:spLocks noChangeArrowheads="1"/>
          </p:cNvSpPr>
          <p:nvPr/>
        </p:nvSpPr>
        <p:spPr bwMode="auto">
          <a:xfrm>
            <a:off x="4543425" y="13795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1052716" name="Text Box 44"/>
          <p:cNvSpPr txBox="1">
            <a:spLocks noChangeArrowheads="1"/>
          </p:cNvSpPr>
          <p:nvPr/>
        </p:nvSpPr>
        <p:spPr bwMode="auto">
          <a:xfrm>
            <a:off x="3983038" y="3905250"/>
            <a:ext cx="3109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latin typeface="Verdana" pitchFamily="34" charset="0"/>
              </a:rPr>
              <a:t>[ (u</a:t>
            </a:r>
            <a:r>
              <a:rPr lang="en-US" sz="2000" baseline="-25000">
                <a:latin typeface="Verdana" pitchFamily="34" charset="0"/>
              </a:rPr>
              <a:t>3</a:t>
            </a:r>
            <a:r>
              <a:rPr lang="en-US" sz="2000" b="1" baseline="-25000"/>
              <a:t> </a:t>
            </a:r>
            <a:r>
              <a:rPr lang="en-US" sz="2000" b="1"/>
              <a:t>-&gt;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1</a:t>
            </a:r>
            <a:r>
              <a:rPr lang="en-US" sz="2000">
                <a:latin typeface="Verdana" pitchFamily="34" charset="0"/>
              </a:rPr>
              <a:t>)</a:t>
            </a:r>
            <a:r>
              <a:rPr lang="en-US" sz="2000" b="1"/>
              <a:t> / </a:t>
            </a:r>
            <a:r>
              <a:rPr lang="en-US" sz="2000">
                <a:latin typeface="Verdana" pitchFamily="34" charset="0"/>
              </a:rPr>
              <a:t>u</a:t>
            </a:r>
            <a:r>
              <a:rPr lang="en-US" sz="2000" baseline="-25000">
                <a:latin typeface="Verdana" pitchFamily="34" charset="0"/>
              </a:rPr>
              <a:t>2 </a:t>
            </a:r>
            <a:r>
              <a:rPr lang="en-US" sz="2000">
                <a:latin typeface="Verdana" pitchFamily="34" charset="0"/>
              </a:rPr>
              <a:t>]</a:t>
            </a:r>
          </a:p>
        </p:txBody>
      </p:sp>
      <p:sp>
        <p:nvSpPr>
          <p:cNvPr id="1052717" name="Text Box 45"/>
          <p:cNvSpPr txBox="1">
            <a:spLocks noChangeArrowheads="1"/>
          </p:cNvSpPr>
          <p:nvPr/>
        </p:nvSpPr>
        <p:spPr bwMode="auto">
          <a:xfrm>
            <a:off x="982663" y="626903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>
                <a:latin typeface="Verdana" pitchFamily="34" charset="0"/>
              </a:rPr>
              <a:t>...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8" grpId="0" autoUpdateAnimBg="0"/>
      <p:bldP spid="1052679" grpId="0" autoUpdateAnimBg="0"/>
      <p:bldP spid="1052680" grpId="0" autoUpdateAnimBg="0"/>
      <p:bldP spid="1052681" grpId="0" autoUpdateAnimBg="0"/>
      <p:bldP spid="1052682" grpId="0" autoUpdateAnimBg="0"/>
      <p:bldP spid="1052683" grpId="0" autoUpdateAnimBg="0"/>
      <p:bldP spid="1052684" grpId="0" autoUpdateAnimBg="0"/>
      <p:bldP spid="1052685" grpId="0" autoUpdateAnimBg="0"/>
      <p:bldP spid="1052686" grpId="0" autoUpdateAnimBg="0"/>
      <p:bldP spid="1052688" grpId="0"/>
      <p:bldP spid="1052691" grpId="0"/>
      <p:bldP spid="1052694" grpId="0"/>
      <p:bldP spid="1052696" grpId="0" autoUpdateAnimBg="0"/>
      <p:bldP spid="1052701" grpId="0"/>
      <p:bldP spid="1052703" grpId="0" autoUpdateAnimBg="0"/>
      <p:bldP spid="1052708" grpId="0"/>
      <p:bldP spid="1052711" grpId="0"/>
      <p:bldP spid="1052713" grpId="0" autoUpdateAnimBg="0"/>
      <p:bldP spid="1052716" grpId="0" autoUpdateAnimBg="0"/>
      <p:bldP spid="10527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Observations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619250"/>
            <a:ext cx="7897812" cy="5046663"/>
          </a:xfrm>
        </p:spPr>
        <p:txBody>
          <a:bodyPr/>
          <a:lstStyle/>
          <a:p>
            <a:pPr eaLnBrk="1" hangingPunct="1"/>
            <a:r>
              <a:rPr lang="en-US" smtClean="0"/>
              <a:t>Do not generalize over type variables used elsewhere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Let is the only way of defining polymorphic constructs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Generalize the types of let-bound identifiers only after processing their definitions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	Strategy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Use the typing rules to define constraints on the possible types of expressions</a:t>
            </a:r>
          </a:p>
          <a:p>
            <a:endParaRPr lang="en-US" dirty="0" smtClean="0"/>
          </a:p>
          <a:p>
            <a:r>
              <a:rPr lang="en-US" dirty="0" smtClean="0"/>
              <a:t>2. Solve the resulting constraint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452438"/>
            <a:ext cx="7802563" cy="711200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Properties of HM Type Inference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63613" y="1555750"/>
            <a:ext cx="7883037" cy="341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6" tIns="44960" rIns="91526" bIns="44960">
            <a:spAutoFit/>
          </a:bodyPr>
          <a:lstStyle/>
          <a:p>
            <a:pPr defTabSz="925513" eaLnBrk="0" hangingPunct="0">
              <a:buFontTx/>
              <a:buChar char="•"/>
            </a:pPr>
            <a:r>
              <a:rPr lang="en-US" dirty="0">
                <a:latin typeface="Verdana" pitchFamily="34" charset="0"/>
              </a:rPr>
              <a:t> It is sound with respect to the type system.</a:t>
            </a:r>
          </a:p>
          <a:p>
            <a:pPr defTabSz="925513" eaLnBrk="0" hangingPunct="0"/>
            <a:r>
              <a:rPr lang="en-US" dirty="0">
                <a:latin typeface="Verdana" pitchFamily="34" charset="0"/>
              </a:rPr>
              <a:t>	An inferred type is verifiable.</a:t>
            </a:r>
          </a:p>
          <a:p>
            <a:pPr marL="463550" lvl="1" defTabSz="925513" eaLnBrk="0" hangingPunct="0"/>
            <a:endParaRPr lang="en-US" dirty="0">
              <a:latin typeface="Verdana" pitchFamily="34" charset="0"/>
            </a:endParaRPr>
          </a:p>
          <a:p>
            <a:pPr defTabSz="925513" eaLnBrk="0" hangingPunct="0">
              <a:buFontTx/>
              <a:buChar char="•"/>
            </a:pPr>
            <a:r>
              <a:rPr lang="en-US" dirty="0">
                <a:latin typeface="Verdana" pitchFamily="34" charset="0"/>
              </a:rPr>
              <a:t> It generates most general types of expressions.</a:t>
            </a:r>
          </a:p>
          <a:p>
            <a:pPr defTabSz="925513" eaLnBrk="0" hangingPunct="0"/>
            <a:r>
              <a:rPr lang="en-US" dirty="0">
                <a:latin typeface="Verdana" pitchFamily="34" charset="0"/>
              </a:rPr>
              <a:t>	Any verifiable type is inferred.</a:t>
            </a:r>
          </a:p>
          <a:p>
            <a:pPr marL="463550" lvl="1" defTabSz="925513" eaLnBrk="0" hangingPunct="0"/>
            <a:endParaRPr lang="en-US" dirty="0">
              <a:latin typeface="Verdana" pitchFamily="34" charset="0"/>
            </a:endParaRPr>
          </a:p>
          <a:p>
            <a:pPr defTabSz="925513" eaLnBrk="0" hangingPunct="0">
              <a:buFontTx/>
              <a:buChar char="•"/>
            </a:pPr>
            <a:r>
              <a:rPr lang="en-US" dirty="0">
                <a:latin typeface="Verdana" pitchFamily="34" charset="0"/>
              </a:rPr>
              <a:t> Complexity</a:t>
            </a:r>
          </a:p>
          <a:p>
            <a:pPr marL="925513" lvl="2" defTabSz="925513" eaLnBrk="0" hangingPunct="0"/>
            <a:r>
              <a:rPr lang="en-US" dirty="0">
                <a:latin typeface="Verdana" pitchFamily="34" charset="0"/>
              </a:rPr>
              <a:t>PSPACE-Hard</a:t>
            </a:r>
          </a:p>
          <a:p>
            <a:pPr marL="925513" lvl="2" defTabSz="925513" eaLnBrk="0" hangingPunct="0"/>
            <a:r>
              <a:rPr lang="en-US" dirty="0" smtClean="0">
                <a:latin typeface="Verdana" pitchFamily="34" charset="0"/>
              </a:rPr>
              <a:t>Nested </a:t>
            </a:r>
            <a:r>
              <a:rPr lang="en-US" i="1" dirty="0">
                <a:latin typeface="Verdana" pitchFamily="34" charset="0"/>
              </a:rPr>
              <a:t>let </a:t>
            </a:r>
            <a:r>
              <a:rPr lang="en-US" dirty="0">
                <a:latin typeface="Verdana" pitchFamily="34" charset="0"/>
              </a:rPr>
              <a:t>blocks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352425"/>
            <a:ext cx="7162800" cy="796925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mtClean="0"/>
              <a:t>Extensions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33388" y="18891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23888" y="1306513"/>
            <a:ext cx="8164512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26" tIns="44960" rIns="91526" bIns="44960">
            <a:spAutoFit/>
          </a:bodyPr>
          <a:lstStyle/>
          <a:p>
            <a:pPr defTabSz="925513" eaLnBrk="0" hangingPunct="0">
              <a:buFontTx/>
              <a:buChar char="•"/>
            </a:pPr>
            <a:r>
              <a:rPr lang="en-US">
                <a:latin typeface="Verdana" pitchFamily="34" charset="0"/>
              </a:rPr>
              <a:t> Type Declarations</a:t>
            </a:r>
          </a:p>
          <a:p>
            <a:pPr marL="463550" lvl="1" defTabSz="925513" eaLnBrk="0" hangingPunct="0"/>
            <a:r>
              <a:rPr lang="en-US">
                <a:latin typeface="Verdana" pitchFamily="34" charset="0"/>
              </a:rPr>
              <a:t>	Sanity check; can relax restrictions</a:t>
            </a:r>
          </a:p>
          <a:p>
            <a:pPr defTabSz="925513" eaLnBrk="0" hangingPunct="0"/>
            <a:endParaRPr lang="en-US">
              <a:latin typeface="Verdana" pitchFamily="34" charset="0"/>
            </a:endParaRPr>
          </a:p>
          <a:p>
            <a:pPr defTabSz="925513" eaLnBrk="0" hangingPunct="0">
              <a:buFontTx/>
              <a:buChar char="•"/>
            </a:pPr>
            <a:r>
              <a:rPr lang="en-US">
                <a:latin typeface="Verdana" pitchFamily="34" charset="0"/>
              </a:rPr>
              <a:t> Incremental Type checking</a:t>
            </a:r>
          </a:p>
          <a:p>
            <a:pPr defTabSz="925513" eaLnBrk="0" hangingPunct="0"/>
            <a:r>
              <a:rPr lang="en-US">
                <a:latin typeface="Verdana" pitchFamily="34" charset="0"/>
              </a:rPr>
              <a:t>	The whole program is not given at the same 	time, 	sound inferencing when types of some 	functions are not known</a:t>
            </a:r>
          </a:p>
          <a:p>
            <a:pPr marL="463550" lvl="1" defTabSz="925513" eaLnBrk="0" hangingPunct="0"/>
            <a:endParaRPr lang="en-US">
              <a:latin typeface="Verdana" pitchFamily="34" charset="0"/>
            </a:endParaRPr>
          </a:p>
          <a:p>
            <a:pPr defTabSz="925513" eaLnBrk="0" hangingPunct="0">
              <a:buFontTx/>
              <a:buChar char="•"/>
            </a:pPr>
            <a:r>
              <a:rPr lang="en-US">
                <a:latin typeface="Verdana" pitchFamily="34" charset="0"/>
              </a:rPr>
              <a:t> Typing references to mutable objects</a:t>
            </a:r>
          </a:p>
          <a:p>
            <a:pPr defTabSz="925513" eaLnBrk="0" hangingPunct="0"/>
            <a:r>
              <a:rPr lang="en-US">
                <a:latin typeface="Verdana" pitchFamily="34" charset="0"/>
              </a:rPr>
              <a:t>	Hindley-Milner system is unsound for a</a:t>
            </a:r>
          </a:p>
          <a:p>
            <a:pPr defTabSz="925513" eaLnBrk="0" hangingPunct="0"/>
            <a:r>
              <a:rPr lang="en-US">
                <a:latin typeface="Verdana" pitchFamily="34" charset="0"/>
              </a:rPr>
              <a:t>	language with refs (mutable locations)</a:t>
            </a:r>
          </a:p>
          <a:p>
            <a:pPr defTabSz="925513" eaLnBrk="0" hangingPunct="0"/>
            <a:endParaRPr lang="en-US">
              <a:latin typeface="Verdana" pitchFamily="34" charset="0"/>
            </a:endParaRPr>
          </a:p>
          <a:p>
            <a:pPr defTabSz="925513" eaLnBrk="0" hangingPunct="0">
              <a:buFontTx/>
              <a:buChar char="•"/>
            </a:pPr>
            <a:r>
              <a:rPr lang="en-US">
                <a:latin typeface="Verdana" pitchFamily="34" charset="0"/>
              </a:rPr>
              <a:t> Overloading Resolution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71475"/>
            <a:ext cx="5119687" cy="782638"/>
          </a:xfrm>
          <a:noFill/>
        </p:spPr>
        <p:txBody>
          <a:bodyPr wrap="none" lIns="62675" tIns="25070" rIns="62675" bIns="25070" anchor="t">
            <a:spAutoFit/>
          </a:bodyPr>
          <a:lstStyle/>
          <a:p>
            <a:pPr eaLnBrk="1" hangingPunct="1"/>
            <a:r>
              <a:rPr lang="en-US" smtClean="0"/>
              <a:t>HM Limitations: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l</a:t>
            </a:r>
            <a:r>
              <a:rPr lang="en-US" sz="2400" smtClean="0"/>
              <a:t>-bound vs Let-bound Variables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03263" y="1498600"/>
            <a:ext cx="7756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675" tIns="25070" rIns="62675" bIns="25070">
            <a:spAutoFit/>
          </a:bodyPr>
          <a:lstStyle/>
          <a:p>
            <a:pPr defTabSz="903288" eaLnBrk="0" hangingPunct="0">
              <a:lnSpc>
                <a:spcPct val="87000"/>
              </a:lnSpc>
            </a:pPr>
            <a:r>
              <a:rPr lang="en-US">
                <a:latin typeface="Verdana" pitchFamily="34" charset="0"/>
              </a:rPr>
              <a:t>Only let-bound identifiers can be instantiated differently.</a:t>
            </a:r>
          </a:p>
          <a:p>
            <a:pPr defTabSz="903288" eaLnBrk="0" hangingPunct="0">
              <a:lnSpc>
                <a:spcPct val="87000"/>
              </a:lnSpc>
            </a:pPr>
            <a:endParaRPr lang="en-US" b="1" i="1"/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 i="1">
                <a:solidFill>
                  <a:srgbClr val="56127A"/>
                </a:solidFill>
              </a:rPr>
              <a:t>let </a:t>
            </a:r>
            <a:r>
              <a:rPr lang="en-US" sz="2000" b="1">
                <a:solidFill>
                  <a:srgbClr val="56127A"/>
                </a:solidFill>
              </a:rPr>
              <a:t> </a:t>
            </a: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>
                <a:solidFill>
                  <a:srgbClr val="56127A"/>
                </a:solidFill>
              </a:rPr>
              <a:t>    twice f x = f (f x)</a:t>
            </a: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 i="1">
                <a:solidFill>
                  <a:srgbClr val="56127A"/>
                </a:solidFill>
              </a:rPr>
              <a:t>in</a:t>
            </a: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>
                <a:solidFill>
                  <a:srgbClr val="56127A"/>
                </a:solidFill>
              </a:rPr>
              <a:t>    twice twice succ 4</a:t>
            </a:r>
          </a:p>
          <a:p>
            <a:pPr marL="903288" lvl="2" defTabSz="903288" eaLnBrk="0" hangingPunct="0">
              <a:lnSpc>
                <a:spcPct val="85000"/>
              </a:lnSpc>
            </a:pPr>
            <a:endParaRPr lang="en-US" sz="2000" b="1">
              <a:solidFill>
                <a:srgbClr val="56127A"/>
              </a:solidFill>
            </a:endParaRP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b="1"/>
              <a:t>           </a:t>
            </a:r>
            <a:r>
              <a:rPr lang="en-US">
                <a:latin typeface="Verdana" pitchFamily="34" charset="0"/>
              </a:rPr>
              <a:t>versus</a:t>
            </a:r>
          </a:p>
          <a:p>
            <a:pPr marL="903288" lvl="2" defTabSz="903288" eaLnBrk="0" hangingPunct="0">
              <a:lnSpc>
                <a:spcPct val="85000"/>
              </a:lnSpc>
            </a:pPr>
            <a:endParaRPr lang="en-US" b="1">
              <a:latin typeface="Verdana" pitchFamily="34" charset="0"/>
            </a:endParaRP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 i="1">
                <a:solidFill>
                  <a:srgbClr val="56127A"/>
                </a:solidFill>
              </a:rPr>
              <a:t>let </a:t>
            </a:r>
            <a:r>
              <a:rPr lang="en-US" sz="2000" b="1">
                <a:solidFill>
                  <a:srgbClr val="56127A"/>
                </a:solidFill>
              </a:rPr>
              <a:t> </a:t>
            </a: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>
                <a:solidFill>
                  <a:srgbClr val="56127A"/>
                </a:solidFill>
              </a:rPr>
              <a:t>    twice f x = f (f x)</a:t>
            </a: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>
                <a:solidFill>
                  <a:srgbClr val="56127A"/>
                </a:solidFill>
              </a:rPr>
              <a:t> </a:t>
            </a:r>
            <a:r>
              <a:rPr lang="en-US" sz="2000" b="1" i="1">
                <a:solidFill>
                  <a:srgbClr val="56127A"/>
                </a:solidFill>
              </a:rPr>
              <a:t> </a:t>
            </a:r>
            <a:r>
              <a:rPr lang="en-US" sz="2000" b="1">
                <a:solidFill>
                  <a:srgbClr val="56127A"/>
                </a:solidFill>
              </a:rPr>
              <a:t>  foo g = (g g succ) 4 </a:t>
            </a: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 i="1">
                <a:solidFill>
                  <a:srgbClr val="56127A"/>
                </a:solidFill>
              </a:rPr>
              <a:t>in</a:t>
            </a:r>
          </a:p>
          <a:p>
            <a:pPr marL="903288" lvl="2" defTabSz="903288" eaLnBrk="0" hangingPunct="0">
              <a:lnSpc>
                <a:spcPct val="85000"/>
              </a:lnSpc>
            </a:pPr>
            <a:r>
              <a:rPr lang="en-US" sz="2000" b="1">
                <a:solidFill>
                  <a:srgbClr val="56127A"/>
                </a:solidFill>
              </a:rPr>
              <a:t>   foo twice</a:t>
            </a:r>
            <a:endParaRPr lang="en-US" sz="2000" b="1" i="1">
              <a:solidFill>
                <a:srgbClr val="56127A"/>
              </a:solidFill>
              <a:latin typeface="Verdana" pitchFamily="34" charset="0"/>
            </a:endParaRP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6946900" y="4672013"/>
            <a:ext cx="2012950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i="1">
                <a:solidFill>
                  <a:srgbClr val="FF0000"/>
                </a:solidFill>
                <a:latin typeface="Verdana" pitchFamily="34" charset="0"/>
              </a:rPr>
              <a:t>foo is not type correct 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60425" y="3524250"/>
            <a:ext cx="6138863" cy="2827338"/>
            <a:chOff x="542" y="2220"/>
            <a:chExt cx="3867" cy="1781"/>
          </a:xfrm>
        </p:grpSpPr>
        <p:grpSp>
          <p:nvGrpSpPr>
            <p:cNvPr id="18440" name="Group 6"/>
            <p:cNvGrpSpPr>
              <a:grpSpLocks/>
            </p:cNvGrpSpPr>
            <p:nvPr/>
          </p:nvGrpSpPr>
          <p:grpSpPr bwMode="auto">
            <a:xfrm>
              <a:off x="1916" y="3279"/>
              <a:ext cx="618" cy="481"/>
              <a:chOff x="2350" y="3355"/>
              <a:chExt cx="760" cy="560"/>
            </a:xfrm>
          </p:grpSpPr>
          <p:sp>
            <p:nvSpPr>
              <p:cNvPr id="18445" name="Freeform 7"/>
              <p:cNvSpPr>
                <a:spLocks/>
              </p:cNvSpPr>
              <p:nvPr/>
            </p:nvSpPr>
            <p:spPr bwMode="auto">
              <a:xfrm>
                <a:off x="2350" y="3355"/>
                <a:ext cx="760" cy="560"/>
              </a:xfrm>
              <a:custGeom>
                <a:avLst/>
                <a:gdLst>
                  <a:gd name="T0" fmla="*/ 3214 w 530"/>
                  <a:gd name="T1" fmla="*/ 0 h 560"/>
                  <a:gd name="T2" fmla="*/ 3214 w 530"/>
                  <a:gd name="T3" fmla="*/ 420 h 560"/>
                  <a:gd name="T4" fmla="*/ 0 w 530"/>
                  <a:gd name="T5" fmla="*/ 420 h 560"/>
                  <a:gd name="T6" fmla="*/ 0 w 530"/>
                  <a:gd name="T7" fmla="*/ 560 h 5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0"/>
                  <a:gd name="T13" fmla="*/ 0 h 560"/>
                  <a:gd name="T14" fmla="*/ 530 w 530"/>
                  <a:gd name="T15" fmla="*/ 560 h 5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0" h="560">
                    <a:moveTo>
                      <a:pt x="530" y="0"/>
                    </a:moveTo>
                    <a:lnTo>
                      <a:pt x="530" y="420"/>
                    </a:lnTo>
                    <a:lnTo>
                      <a:pt x="0" y="420"/>
                    </a:lnTo>
                    <a:lnTo>
                      <a:pt x="0" y="560"/>
                    </a:lnTo>
                  </a:path>
                </a:pathLst>
              </a:custGeom>
              <a:noFill/>
              <a:ln w="254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Line 8"/>
              <p:cNvSpPr>
                <a:spLocks noChangeShapeType="1"/>
              </p:cNvSpPr>
              <p:nvPr/>
            </p:nvSpPr>
            <p:spPr bwMode="auto">
              <a:xfrm>
                <a:off x="2880" y="3360"/>
                <a:ext cx="0" cy="415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1" name="Group 9"/>
            <p:cNvGrpSpPr>
              <a:grpSpLocks/>
            </p:cNvGrpSpPr>
            <p:nvPr/>
          </p:nvGrpSpPr>
          <p:grpSpPr bwMode="auto">
            <a:xfrm>
              <a:off x="674" y="2220"/>
              <a:ext cx="1555" cy="1540"/>
              <a:chOff x="1050" y="2140"/>
              <a:chExt cx="1555" cy="1745"/>
            </a:xfrm>
          </p:grpSpPr>
          <p:sp>
            <p:nvSpPr>
              <p:cNvPr id="18443" name="Freeform 10"/>
              <p:cNvSpPr>
                <a:spLocks/>
              </p:cNvSpPr>
              <p:nvPr/>
            </p:nvSpPr>
            <p:spPr bwMode="auto">
              <a:xfrm>
                <a:off x="1050" y="2140"/>
                <a:ext cx="1555" cy="1745"/>
              </a:xfrm>
              <a:custGeom>
                <a:avLst/>
                <a:gdLst>
                  <a:gd name="T0" fmla="*/ 0 w 1555"/>
                  <a:gd name="T1" fmla="*/ 1745 h 1745"/>
                  <a:gd name="T2" fmla="*/ 0 w 1555"/>
                  <a:gd name="T3" fmla="*/ 215 h 1745"/>
                  <a:gd name="T4" fmla="*/ 1555 w 1555"/>
                  <a:gd name="T5" fmla="*/ 215 h 1745"/>
                  <a:gd name="T6" fmla="*/ 1555 w 1555"/>
                  <a:gd name="T7" fmla="*/ 0 h 17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5"/>
                  <a:gd name="T13" fmla="*/ 0 h 1745"/>
                  <a:gd name="T14" fmla="*/ 1555 w 1555"/>
                  <a:gd name="T15" fmla="*/ 1745 h 17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5" h="1745">
                    <a:moveTo>
                      <a:pt x="0" y="1745"/>
                    </a:moveTo>
                    <a:lnTo>
                      <a:pt x="0" y="215"/>
                    </a:lnTo>
                    <a:lnTo>
                      <a:pt x="1555" y="215"/>
                    </a:lnTo>
                    <a:lnTo>
                      <a:pt x="1555" y="0"/>
                    </a:lnTo>
                  </a:path>
                </a:pathLst>
              </a:custGeom>
              <a:noFill/>
              <a:ln w="254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Line 11"/>
              <p:cNvSpPr>
                <a:spLocks noChangeShapeType="1"/>
              </p:cNvSpPr>
              <p:nvPr/>
            </p:nvSpPr>
            <p:spPr bwMode="auto">
              <a:xfrm flipH="1">
                <a:off x="2070" y="2142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2" name="Text Box 12"/>
            <p:cNvSpPr txBox="1">
              <a:spLocks noChangeArrowheads="1"/>
            </p:cNvSpPr>
            <p:nvPr/>
          </p:nvSpPr>
          <p:spPr bwMode="auto">
            <a:xfrm>
              <a:off x="542" y="3747"/>
              <a:ext cx="386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i="1">
                  <a:latin typeface="Verdana" pitchFamily="34" charset="0"/>
                </a:rPr>
                <a:t>Generic vs. Non-generic type variables</a:t>
              </a:r>
              <a:endParaRPr lang="en-US">
                <a:latin typeface="Verdana" pitchFamily="34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450850"/>
            <a:ext cx="8204200" cy="723900"/>
          </a:xfrm>
          <a:noFill/>
        </p:spPr>
        <p:txBody>
          <a:bodyPr lIns="91526" tIns="44960" rIns="91526" bIns="44960"/>
          <a:lstStyle/>
          <a:p>
            <a:pPr eaLnBrk="1" hangingPunct="1"/>
            <a:r>
              <a:rPr lang="en-US" sz="3200" smtClean="0"/>
              <a:t>Puzzle: Another set of Inference rules</a:t>
            </a:r>
          </a:p>
        </p:txBody>
      </p:sp>
      <p:grpSp>
        <p:nvGrpSpPr>
          <p:cNvPr id="19459" name="Group 15"/>
          <p:cNvGrpSpPr>
            <a:grpSpLocks/>
          </p:cNvGrpSpPr>
          <p:nvPr/>
        </p:nvGrpSpPr>
        <p:grpSpPr bwMode="auto">
          <a:xfrm>
            <a:off x="511175" y="1431925"/>
            <a:ext cx="6699250" cy="4543425"/>
            <a:chOff x="322" y="902"/>
            <a:chExt cx="4220" cy="2862"/>
          </a:xfrm>
        </p:grpSpPr>
        <p:sp>
          <p:nvSpPr>
            <p:cNvPr id="19463" name="Rectangle 8"/>
            <p:cNvSpPr>
              <a:spLocks noChangeArrowheads="1"/>
            </p:cNvSpPr>
            <p:nvPr/>
          </p:nvSpPr>
          <p:spPr bwMode="auto">
            <a:xfrm>
              <a:off x="322" y="902"/>
              <a:ext cx="4220" cy="286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526" tIns="44960" rIns="91526" bIns="44960">
              <a:spAutoFit/>
            </a:bodyPr>
            <a:lstStyle/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(Gen) 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e : </a:t>
              </a:r>
              <a:r>
                <a:rPr lang="en-US" sz="2000">
                  <a:latin typeface="Symbol" pitchFamily="18" charset="2"/>
                </a:rPr>
                <a:t></a:t>
              </a:r>
              <a:r>
                <a:rPr lang="en-US" sz="2000">
                  <a:latin typeface="Verdana" pitchFamily="34" charset="0"/>
                </a:rPr>
                <a:t>t </a:t>
              </a:r>
              <a:r>
                <a:rPr lang="en-US" sz="2000">
                  <a:latin typeface="Symbol" pitchFamily="18" charset="2"/>
                </a:rPr>
                <a:t></a:t>
              </a:r>
              <a:r>
                <a:rPr lang="en-US" sz="2000">
                  <a:latin typeface="Verdana" pitchFamily="34" charset="0"/>
                </a:rPr>
                <a:t> FV(TE)</a:t>
              </a: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e : </a:t>
              </a:r>
              <a:r>
                <a:rPr lang="en-US" sz="2000">
                  <a:latin typeface="Verdana" pitchFamily="34" charset="0"/>
                  <a:sym typeface="Symbol" pitchFamily="18" charset="2"/>
                </a:rPr>
                <a:t></a:t>
              </a:r>
              <a:r>
                <a:rPr lang="en-US" sz="2000">
                  <a:latin typeface="Verdana" pitchFamily="34" charset="0"/>
                </a:rPr>
                <a:t>t.</a:t>
              </a:r>
              <a:r>
                <a:rPr lang="en-US" sz="2000">
                  <a:latin typeface="Symbol" pitchFamily="18" charset="2"/>
                </a:rPr>
                <a:t></a:t>
              </a:r>
            </a:p>
            <a:p>
              <a:pPr defTabSz="925513" eaLnBrk="0" hangingPunct="0"/>
              <a:endParaRPr lang="en-US" sz="2000">
                <a:latin typeface="Symbol" pitchFamily="18" charset="2"/>
              </a:endParaRP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(Spec) 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e : </a:t>
              </a:r>
              <a:r>
                <a:rPr lang="en-US" sz="2000">
                  <a:latin typeface="Verdana" pitchFamily="34" charset="0"/>
                  <a:sym typeface="Symbol" pitchFamily="18" charset="2"/>
                </a:rPr>
                <a:t></a:t>
              </a:r>
              <a:r>
                <a:rPr lang="en-US" sz="2000">
                  <a:latin typeface="Verdana" pitchFamily="34" charset="0"/>
                </a:rPr>
                <a:t>t.</a:t>
              </a:r>
              <a:r>
                <a:rPr lang="en-US" sz="2000">
                  <a:latin typeface="Symbol" pitchFamily="18" charset="2"/>
                </a:rPr>
                <a:t></a:t>
              </a:r>
              <a:endParaRPr lang="en-US" sz="2000">
                <a:latin typeface="Verdana" pitchFamily="34" charset="0"/>
              </a:endParaRP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>
                  <a:latin typeface="Verdana" pitchFamily="34" charset="0"/>
                </a:rPr>
                <a:t> </a:t>
              </a:r>
              <a:r>
                <a:rPr lang="en-US" sz="2000">
                  <a:latin typeface="Verdana" pitchFamily="34" charset="0"/>
                </a:rPr>
                <a:t>e : </a:t>
              </a:r>
              <a:r>
                <a:rPr lang="en-US" sz="2000">
                  <a:latin typeface="Symbol" pitchFamily="18" charset="2"/>
                </a:rPr>
                <a:t> </a:t>
              </a:r>
              <a:r>
                <a:rPr lang="en-US" sz="2000">
                  <a:latin typeface="Verdana" pitchFamily="34" charset="0"/>
                </a:rPr>
                <a:t>[u/t]</a:t>
              </a:r>
              <a:r>
                <a:rPr lang="en-US" sz="2000">
                  <a:latin typeface="Symbol" pitchFamily="18" charset="2"/>
                </a:rPr>
                <a:t></a:t>
              </a:r>
              <a:r>
                <a:rPr lang="en-US" sz="2000">
                  <a:latin typeface="Verdana" pitchFamily="34" charset="0"/>
                </a:rPr>
                <a:t> </a:t>
              </a:r>
            </a:p>
            <a:p>
              <a:pPr defTabSz="925513" eaLnBrk="0" hangingPunct="0"/>
              <a:endParaRPr lang="en-US" sz="2000">
                <a:latin typeface="Verdana" pitchFamily="34" charset="0"/>
              </a:endParaRP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(Var)		(x : </a:t>
              </a:r>
              <a:r>
                <a:rPr lang="en-US" sz="2000">
                  <a:latin typeface="Symbol" pitchFamily="18" charset="2"/>
                </a:rPr>
                <a:t>t</a:t>
              </a:r>
              <a:r>
                <a:rPr lang="en-US" sz="2000">
                  <a:latin typeface="Verdana" pitchFamily="34" charset="0"/>
                </a:rPr>
                <a:t>)</a:t>
              </a:r>
              <a:r>
                <a:rPr lang="en-US" sz="2000">
                  <a:latin typeface="Symbol" pitchFamily="18" charset="2"/>
                </a:rPr>
                <a:t> </a:t>
              </a:r>
              <a:r>
                <a:rPr lang="en-US">
                  <a:sym typeface="Symbol" pitchFamily="18" charset="2"/>
                </a:rPr>
                <a:t></a:t>
              </a:r>
              <a:r>
                <a:rPr lang="en-US" sz="2000">
                  <a:latin typeface="Symbol" pitchFamily="18" charset="2"/>
                </a:rPr>
                <a:t> </a:t>
              </a:r>
              <a:r>
                <a:rPr lang="en-US" sz="2000">
                  <a:latin typeface="Verdana" pitchFamily="34" charset="0"/>
                </a:rPr>
                <a:t>TE</a:t>
              </a: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x : </a:t>
              </a:r>
              <a:r>
                <a:rPr lang="en-US" sz="2000">
                  <a:latin typeface="Symbol" pitchFamily="18" charset="2"/>
                </a:rPr>
                <a:t></a:t>
              </a:r>
            </a:p>
            <a:p>
              <a:pPr defTabSz="925513" eaLnBrk="0" hangingPunct="0"/>
              <a:endParaRPr lang="en-US" sz="2000">
                <a:latin typeface="Verdana" pitchFamily="34" charset="0"/>
              </a:endParaRP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(Let)		TE+{x: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>
                  <a:latin typeface="Verdana" pitchFamily="34" charset="0"/>
                </a:rPr>
                <a:t>}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e</a:t>
              </a:r>
              <a:r>
                <a:rPr lang="en-US" sz="2000" baseline="-25000">
                  <a:latin typeface="Verdana" pitchFamily="34" charset="0"/>
                </a:rPr>
                <a:t>1</a:t>
              </a:r>
              <a:r>
                <a:rPr lang="en-US" sz="2000">
                  <a:latin typeface="Verdana" pitchFamily="34" charset="0"/>
                </a:rPr>
                <a:t>: </a:t>
              </a:r>
              <a:r>
                <a:rPr lang="en-US" sz="2000">
                  <a:latin typeface="Symbol" pitchFamily="18" charset="2"/>
                </a:rPr>
                <a:t></a:t>
              </a:r>
              <a:r>
                <a:rPr lang="en-US" sz="2000">
                  <a:latin typeface="Verdana" pitchFamily="34" charset="0"/>
                </a:rPr>
                <a:t>TE+{x: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>
                  <a:latin typeface="Verdana" pitchFamily="34" charset="0"/>
                </a:rPr>
                <a:t>}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e</a:t>
              </a:r>
              <a:r>
                <a:rPr lang="en-US" sz="2000" baseline="-25000">
                  <a:latin typeface="Verdana" pitchFamily="34" charset="0"/>
                </a:rPr>
                <a:t>2</a:t>
              </a:r>
              <a:r>
                <a:rPr lang="en-US" sz="2000">
                  <a:latin typeface="Verdana" pitchFamily="34" charset="0"/>
                </a:rPr>
                <a:t>: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 baseline="30000">
                  <a:latin typeface="Verdana" pitchFamily="34" charset="0"/>
                </a:rPr>
                <a:t>’</a:t>
              </a:r>
              <a:endParaRPr lang="en-US" sz="2000">
                <a:latin typeface="Verdana" pitchFamily="34" charset="0"/>
              </a:endParaRP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		TE </a:t>
              </a:r>
              <a:r>
                <a:rPr lang="en-US"/>
                <a:t>├</a:t>
              </a:r>
              <a:r>
                <a:rPr lang="en-US" sz="2000">
                  <a:latin typeface="Verdana" pitchFamily="34" charset="0"/>
                </a:rPr>
                <a:t> (</a:t>
              </a:r>
              <a:r>
                <a:rPr lang="en-US" sz="2000" i="1">
                  <a:latin typeface="Verdana" pitchFamily="34" charset="0"/>
                </a:rPr>
                <a:t>let </a:t>
              </a:r>
              <a:r>
                <a:rPr lang="en-US" sz="2000">
                  <a:latin typeface="Verdana" pitchFamily="34" charset="0"/>
                </a:rPr>
                <a:t>x = e</a:t>
              </a:r>
              <a:r>
                <a:rPr lang="en-US" sz="2000" baseline="-25000">
                  <a:latin typeface="Verdana" pitchFamily="34" charset="0"/>
                </a:rPr>
                <a:t>1</a:t>
              </a:r>
              <a:r>
                <a:rPr lang="en-US" sz="2000">
                  <a:latin typeface="Verdana" pitchFamily="34" charset="0"/>
                </a:rPr>
                <a:t> </a:t>
              </a:r>
              <a:r>
                <a:rPr lang="en-US" sz="2000" i="1">
                  <a:latin typeface="Verdana" pitchFamily="34" charset="0"/>
                </a:rPr>
                <a:t>in</a:t>
              </a:r>
              <a:r>
                <a:rPr lang="en-US" sz="2000">
                  <a:latin typeface="Verdana" pitchFamily="34" charset="0"/>
                </a:rPr>
                <a:t> e</a:t>
              </a:r>
              <a:r>
                <a:rPr lang="en-US" sz="2000" baseline="-25000">
                  <a:latin typeface="Verdana" pitchFamily="34" charset="0"/>
                </a:rPr>
                <a:t>2</a:t>
              </a:r>
              <a:r>
                <a:rPr lang="en-US" sz="2000">
                  <a:latin typeface="Verdana" pitchFamily="34" charset="0"/>
                </a:rPr>
                <a:t>) : </a:t>
              </a:r>
              <a:r>
                <a:rPr lang="en-US" sz="2000">
                  <a:latin typeface="Symbol" pitchFamily="18" charset="2"/>
                </a:rPr>
                <a:t></a:t>
              </a:r>
              <a:r>
                <a:rPr lang="en-US" sz="2000" baseline="30000">
                  <a:latin typeface="Verdana" pitchFamily="34" charset="0"/>
                </a:rPr>
                <a:t>’</a:t>
              </a:r>
              <a:r>
                <a:rPr lang="en-US" sz="2000">
                  <a:latin typeface="Verdana" pitchFamily="34" charset="0"/>
                </a:rPr>
                <a:t>	</a:t>
              </a:r>
            </a:p>
            <a:p>
              <a:pPr defTabSz="925513" eaLnBrk="0" hangingPunct="0"/>
              <a:endParaRPr lang="en-US" sz="2000">
                <a:latin typeface="Verdana" pitchFamily="34" charset="0"/>
              </a:endParaRPr>
            </a:p>
            <a:p>
              <a:pPr defTabSz="925513" eaLnBrk="0" hangingPunct="0"/>
              <a:r>
                <a:rPr lang="en-US" sz="2000">
                  <a:latin typeface="Verdana" pitchFamily="34" charset="0"/>
                </a:rPr>
                <a:t>(App) and (Abs) rules remain unchanged.	</a:t>
              </a:r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 flipV="1">
              <a:off x="1406" y="1136"/>
              <a:ext cx="2262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>
              <a:off x="1406" y="1825"/>
              <a:ext cx="1488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 flipV="1">
              <a:off x="1406" y="2479"/>
              <a:ext cx="1185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  <p:sp>
          <p:nvSpPr>
            <p:cNvPr id="19467" name="Line 12"/>
            <p:cNvSpPr>
              <a:spLocks noChangeShapeType="1"/>
            </p:cNvSpPr>
            <p:nvPr/>
          </p:nvSpPr>
          <p:spPr bwMode="auto">
            <a:xfrm flipV="1">
              <a:off x="1361" y="3130"/>
              <a:ext cx="3137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673" tIns="45032" rIns="91673" bIns="45032">
              <a:spAutoFit/>
            </a:bodyPr>
            <a:lstStyle/>
            <a:p>
              <a:endParaRPr lang="en-US"/>
            </a:p>
          </p:txBody>
        </p:sp>
      </p:grpSp>
      <p:sp>
        <p:nvSpPr>
          <p:cNvPr id="1000462" name="Text Box 14"/>
          <p:cNvSpPr txBox="1">
            <a:spLocks noChangeArrowheads="1"/>
          </p:cNvSpPr>
          <p:nvPr/>
        </p:nvSpPr>
        <p:spPr bwMode="auto">
          <a:xfrm>
            <a:off x="7453313" y="2449513"/>
            <a:ext cx="16446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Verdana" pitchFamily="34" charset="0"/>
              </a:rPr>
              <a:t>Sound but no inference algorithm !</a:t>
            </a:r>
          </a:p>
          <a:p>
            <a:pPr eaLnBrk="1" hangingPunct="1"/>
            <a:endParaRPr lang="en-US">
              <a:latin typeface="Symbol" pitchFamily="18" charset="2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29, 2011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http://stellar.mit.edu/S/course/6/fa11/6.820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6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512763"/>
            <a:ext cx="3768725" cy="490537"/>
          </a:xfrm>
          <a:noFill/>
        </p:spPr>
        <p:txBody>
          <a:bodyPr wrap="none" lIns="63398" tIns="25359" rIns="63398" bIns="25359" anchor="t">
            <a:spAutoFit/>
          </a:bodyPr>
          <a:lstStyle/>
          <a:p>
            <a:pPr eaLnBrk="1" hangingPunct="1"/>
            <a:r>
              <a:rPr lang="en-US" smtClean="0"/>
              <a:t>Deducing Types</a:t>
            </a:r>
          </a:p>
        </p:txBody>
      </p:sp>
      <p:sp>
        <p:nvSpPr>
          <p:cNvPr id="855043" name="Rectangle 3"/>
          <p:cNvSpPr>
            <a:spLocks noChangeArrowheads="1"/>
          </p:cNvSpPr>
          <p:nvPr/>
        </p:nvSpPr>
        <p:spPr bwMode="auto">
          <a:xfrm>
            <a:off x="549275" y="2325688"/>
            <a:ext cx="7437438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398" tIns="25359" rIns="63398" bIns="25359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>
                <a:latin typeface="Verdana" panose="020B0604030504040204" pitchFamily="34" charset="0"/>
              </a:rPr>
              <a:t>     1.  Assign types to every subexpression</a:t>
            </a:r>
          </a:p>
          <a:p>
            <a:pPr lvl="4"/>
            <a:r>
              <a:rPr lang="en-US" b="1">
                <a:solidFill>
                  <a:srgbClr val="7030A0"/>
                </a:solidFill>
              </a:rPr>
              <a:t>x :: t0           f :: t1</a:t>
            </a:r>
          </a:p>
          <a:p>
            <a:pPr lvl="2"/>
            <a:r>
              <a:rPr lang="en-US" b="1">
                <a:solidFill>
                  <a:srgbClr val="7030A0"/>
                </a:solidFill>
              </a:rPr>
              <a:t>   f x :: t2     f (f x) :: t3</a:t>
            </a:r>
          </a:p>
          <a:p>
            <a:pPr lvl="1"/>
            <a:r>
              <a:rPr lang="en-US" b="1">
                <a:latin typeface="Symbol" panose="05050102010706020507" pitchFamily="18" charset="2"/>
              </a:rPr>
              <a:t>	</a:t>
            </a:r>
            <a:r>
              <a:rPr lang="en-US" b="1"/>
              <a:t> </a:t>
            </a:r>
            <a:r>
              <a:rPr lang="en-US" b="1">
                <a:solidFill>
                  <a:srgbClr val="7030A0"/>
                </a:solidFill>
              </a:rPr>
              <a:t>twice ::                       </a:t>
            </a:r>
            <a:r>
              <a:rPr lang="en-US" b="1">
                <a:solidFill>
                  <a:srgbClr val="FF0000"/>
                </a:solidFill>
              </a:rPr>
              <a:t>?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35050" y="1370013"/>
            <a:ext cx="6727825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i="1"/>
              <a:t>		</a:t>
            </a:r>
            <a:r>
              <a:rPr lang="en-US" b="1">
                <a:solidFill>
                  <a:srgbClr val="7030A0"/>
                </a:solidFill>
              </a:rPr>
              <a:t>twice f x = f (f x)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en-US">
                <a:latin typeface="Verdana" panose="020B0604030504040204" pitchFamily="34" charset="0"/>
              </a:rPr>
              <a:t>What is the most "general type" for twice?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549275" y="3906838"/>
            <a:ext cx="8394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1"/>
            <a:r>
              <a:rPr lang="en-US">
                <a:latin typeface="Verdana" panose="020B0604030504040204" pitchFamily="34" charset="0"/>
              </a:rPr>
              <a:t>2.  Set up the constraints</a:t>
            </a:r>
          </a:p>
          <a:p>
            <a:pPr lvl="3"/>
            <a:r>
              <a:rPr lang="en-US" b="1">
                <a:solidFill>
                  <a:srgbClr val="7030A0"/>
                </a:solidFill>
              </a:rPr>
              <a:t>t1 =                </a:t>
            </a:r>
            <a:r>
              <a:rPr lang="en-US">
                <a:latin typeface="Verdana" panose="020B0604030504040204" pitchFamily="34" charset="0"/>
              </a:rPr>
              <a:t>because of</a:t>
            </a:r>
            <a:r>
              <a:rPr lang="en-US" b="1"/>
              <a:t> </a:t>
            </a:r>
            <a:r>
              <a:rPr lang="en-US" b="1">
                <a:solidFill>
                  <a:srgbClr val="7030A0"/>
                </a:solidFill>
              </a:rPr>
              <a:t>(f x)</a:t>
            </a:r>
          </a:p>
          <a:p>
            <a:pPr lvl="3"/>
            <a:r>
              <a:rPr lang="en-US" b="1">
                <a:solidFill>
                  <a:srgbClr val="7030A0"/>
                </a:solidFill>
              </a:rPr>
              <a:t>t1 =                </a:t>
            </a:r>
            <a:r>
              <a:rPr lang="en-US">
                <a:latin typeface="Verdana" panose="020B0604030504040204" pitchFamily="34" charset="0"/>
              </a:rPr>
              <a:t>because of</a:t>
            </a:r>
            <a:r>
              <a:rPr lang="en-US" b="1"/>
              <a:t> </a:t>
            </a:r>
            <a:r>
              <a:rPr lang="en-US" b="1">
                <a:solidFill>
                  <a:srgbClr val="7030A0"/>
                </a:solidFill>
              </a:rPr>
              <a:t>f (f x)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855046" name="Text Box 6"/>
          <p:cNvSpPr txBox="1">
            <a:spLocks noChangeArrowheads="1"/>
          </p:cNvSpPr>
          <p:nvPr/>
        </p:nvSpPr>
        <p:spPr bwMode="auto">
          <a:xfrm>
            <a:off x="549275" y="5106988"/>
            <a:ext cx="8169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1"/>
            <a:r>
              <a:rPr lang="en-US">
                <a:latin typeface="Verdana" panose="020B0604030504040204" pitchFamily="34" charset="0"/>
              </a:rPr>
              <a:t>3.  Resolve the constraints</a:t>
            </a:r>
          </a:p>
          <a:p>
            <a:pPr lvl="2"/>
            <a:r>
              <a:rPr lang="en-US" b="1"/>
              <a:t>	</a:t>
            </a:r>
            <a:r>
              <a:rPr lang="en-US" b="1">
                <a:solidFill>
                  <a:srgbClr val="7030A0"/>
                </a:solidFill>
              </a:rPr>
              <a:t>t0 -&gt; t2 = t2 -&gt; t3 </a:t>
            </a:r>
          </a:p>
          <a:p>
            <a:pPr lvl="1"/>
            <a:r>
              <a:rPr lang="en-US" b="1"/>
              <a:t> 	</a:t>
            </a:r>
            <a:r>
              <a:rPr lang="en-US" b="1">
                <a:latin typeface="Symbol" panose="05050102010706020507" pitchFamily="18" charset="2"/>
              </a:rPr>
              <a:t></a:t>
            </a:r>
            <a:r>
              <a:rPr lang="en-US" b="1"/>
              <a:t> </a:t>
            </a:r>
            <a:r>
              <a:rPr lang="en-US" b="1">
                <a:solidFill>
                  <a:srgbClr val="7030A0"/>
                </a:solidFill>
              </a:rPr>
              <a:t>t0 = t2 and  t2 = t3 </a:t>
            </a:r>
            <a:r>
              <a:rPr lang="en-US" b="1">
                <a:solidFill>
                  <a:srgbClr val="7030A0"/>
                </a:solidFill>
                <a:latin typeface="Symbol" panose="05050102010706020507" pitchFamily="18" charset="2"/>
              </a:rPr>
              <a:t></a:t>
            </a:r>
            <a:r>
              <a:rPr lang="en-US" b="1">
                <a:solidFill>
                  <a:srgbClr val="7030A0"/>
                </a:solidFill>
              </a:rPr>
              <a:t> t0 = t2 = t3</a:t>
            </a:r>
          </a:p>
          <a:p>
            <a:pPr lvl="1"/>
            <a:r>
              <a:rPr lang="en-US" b="1"/>
              <a:t> 	</a:t>
            </a:r>
            <a:r>
              <a:rPr lang="en-US" b="1">
                <a:latin typeface="Symbol" panose="05050102010706020507" pitchFamily="18" charset="2"/>
              </a:rPr>
              <a:t></a:t>
            </a:r>
            <a:r>
              <a:rPr lang="en-US" b="1"/>
              <a:t> </a:t>
            </a:r>
            <a:r>
              <a:rPr lang="en-US" b="1">
                <a:solidFill>
                  <a:srgbClr val="7030A0"/>
                </a:solidFill>
              </a:rPr>
              <a:t>twice :: (t0 -&gt; t0) -&gt;</a:t>
            </a:r>
            <a:r>
              <a:rPr lang="en-US" b="1">
                <a:solidFill>
                  <a:srgbClr val="7030A0"/>
                </a:solidFill>
                <a:latin typeface="Symbol" panose="05050102010706020507" pitchFamily="18" charset="2"/>
              </a:rPr>
              <a:t></a:t>
            </a:r>
            <a:r>
              <a:rPr lang="en-US" b="1">
                <a:solidFill>
                  <a:srgbClr val="7030A0"/>
                </a:solidFill>
              </a:rPr>
              <a:t>t0 -&gt; t0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638550" y="3438525"/>
            <a:ext cx="276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7030A0"/>
                </a:solidFill>
              </a:rPr>
              <a:t>t1 -&gt; t0 -&gt; t3</a:t>
            </a: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47975" y="4276725"/>
            <a:ext cx="165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7030A0"/>
                </a:solidFill>
              </a:rPr>
              <a:t>t0 -&gt; t2</a:t>
            </a: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47975" y="4648200"/>
            <a:ext cx="165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7030A0"/>
                </a:solidFill>
              </a:rPr>
              <a:t>t2 -&gt; t3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8, 2011</a:t>
            </a:r>
          </a:p>
        </p:txBody>
      </p:sp>
      <p:sp>
        <p:nvSpPr>
          <p:cNvPr id="23563" name="Footer Placeholder 1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sz="1200" smtClean="0">
                <a:latin typeface="Verdana" panose="020B0604030504040204" pitchFamily="34" charset="0"/>
              </a:rPr>
              <a:t>http://stellar.mit.edu/S/course/6/fa11/6.820</a:t>
            </a:r>
          </a:p>
        </p:txBody>
      </p:sp>
    </p:spTree>
    <p:extLst>
      <p:ext uri="{BB962C8B-B14F-4D97-AF65-F5344CB8AC3E}">
        <p14:creationId xmlns:p14="http://schemas.microsoft.com/office/powerpoint/2010/main" val="1234089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5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5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build="p" autoUpdateAnimBg="0"/>
      <p:bldP spid="855045" grpId="0" autoUpdateAnimBg="0"/>
      <p:bldP spid="855046" grpId="0" build="p" autoUpdateAnimBg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6688"/>
            <a:ext cx="8743950" cy="1096962"/>
          </a:xfrm>
        </p:spPr>
        <p:txBody>
          <a:bodyPr/>
          <a:lstStyle/>
          <a:p>
            <a:r>
              <a:rPr lang="en-US" dirty="0" smtClean="0"/>
              <a:t>The language of Equality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Language of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Constraints in this language have a lot of good properties</a:t>
            </a:r>
          </a:p>
          <a:p>
            <a:pPr lvl="1"/>
            <a:r>
              <a:rPr lang="en-US" dirty="0" smtClean="0"/>
              <a:t>Nice and compositional</a:t>
            </a:r>
          </a:p>
          <a:p>
            <a:pPr lvl="1"/>
            <a:r>
              <a:rPr lang="en-US" dirty="0" smtClean="0"/>
              <a:t>Linear time solution algorithm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225040"/>
            <a:ext cx="3105150" cy="34290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6688"/>
            <a:ext cx="8972550" cy="1096962"/>
          </a:xfrm>
        </p:spPr>
        <p:txBody>
          <a:bodyPr/>
          <a:lstStyle/>
          <a:p>
            <a:r>
              <a:rPr lang="en-US" dirty="0" smtClean="0"/>
              <a:t>Building Constraints from Typing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constraints on the right ensure that the judgment on the left holds</a:t>
            </a:r>
          </a:p>
          <a:p>
            <a:pPr lvl="1"/>
            <a:r>
              <a:rPr lang="en-US" dirty="0" smtClean="0"/>
              <a:t>This mapping is defined recursively.</a:t>
            </a:r>
          </a:p>
          <a:p>
            <a:r>
              <a:rPr lang="en-US" dirty="0" smtClean="0"/>
              <a:t>Base cases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Inductive Cases  </a:t>
            </a:r>
          </a:p>
          <a:p>
            <a:endParaRPr 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752600"/>
            <a:ext cx="3048000" cy="342900"/>
          </a:xfrm>
          <a:prstGeom prst="rect">
            <a:avLst/>
          </a:prstGeom>
          <a:noFill/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596640"/>
            <a:ext cx="2371725" cy="342900"/>
          </a:xfrm>
          <a:prstGeom prst="rect">
            <a:avLst/>
          </a:prstGeom>
          <a:noFill/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3596640"/>
            <a:ext cx="2343150" cy="342900"/>
          </a:xfrm>
          <a:prstGeom prst="rect">
            <a:avLst/>
          </a:prstGeom>
          <a:noFill/>
        </p:spPr>
      </p:pic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86400"/>
            <a:ext cx="6238875" cy="342900"/>
          </a:xfrm>
          <a:prstGeom prst="rect">
            <a:avLst/>
          </a:prstGeom>
          <a:noFill/>
        </p:spPr>
      </p:pic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72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8387" y="6172200"/>
            <a:ext cx="5219700" cy="342900"/>
          </a:xfrm>
          <a:prstGeom prst="rect">
            <a:avLst/>
          </a:prstGeom>
          <a:noFill/>
        </p:spPr>
      </p:pic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75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2187" y="4648200"/>
            <a:ext cx="5372100" cy="342900"/>
          </a:xfrm>
          <a:prstGeom prst="rect">
            <a:avLst/>
          </a:prstGeom>
          <a:noFill/>
        </p:spPr>
      </p:pic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-91440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FFFF"/>
              </a:buClr>
              <a:buSzPct val="25000"/>
              <a:buFont typeface="Courier New" pitchFamily="49" charset="0"/>
              <a:buChar char="o"/>
            </a:pPr>
            <a:r>
              <a:rPr lang="en-US" dirty="0" smtClean="0"/>
              <a:t>                     (</a:t>
            </a:r>
            <a:r>
              <a:rPr lang="en-US" dirty="0" smtClean="0">
                <a:latin typeface="Cambria Math"/>
                <a:ea typeface="Cambria Math"/>
              </a:rPr>
              <a:t>𝜆</a:t>
            </a:r>
            <a:r>
              <a:rPr lang="en-US" dirty="0" smtClean="0"/>
              <a:t>f. f 5) (</a:t>
            </a:r>
            <a:r>
              <a:rPr lang="en-US" dirty="0" smtClean="0">
                <a:latin typeface="Cambria Math"/>
                <a:ea typeface="Cambria Math"/>
              </a:rPr>
              <a:t>𝜆</a:t>
            </a:r>
            <a:r>
              <a:rPr lang="en-US" dirty="0" smtClean="0"/>
              <a:t>x. x + 1)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057400"/>
            <a:ext cx="1897143" cy="274286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514600"/>
            <a:ext cx="1874286" cy="274286"/>
          </a:xfrm>
          <a:prstGeom prst="rect">
            <a:avLst/>
          </a:prstGeom>
          <a:noFill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2438400"/>
            <a:ext cx="4990477" cy="274286"/>
          </a:xfrm>
          <a:prstGeom prst="rect">
            <a:avLst/>
          </a:prstGeom>
          <a:noFill/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971800"/>
            <a:ext cx="4175238" cy="274286"/>
          </a:xfrm>
          <a:prstGeom prst="rect">
            <a:avLst/>
          </a:prstGeom>
          <a:noFill/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981200"/>
            <a:ext cx="4297143" cy="274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Equality and Unification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339850"/>
            <a:ext cx="7545387" cy="21463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mtClean="0"/>
              <a:t>What does it mean for two types </a:t>
            </a:r>
            <a:r>
              <a:rPr lang="en-US" smtClean="0">
                <a:latin typeface="Symbol" panose="05050102010706020507" pitchFamily="18" charset="2"/>
              </a:rPr>
              <a:t></a:t>
            </a:r>
            <a:r>
              <a:rPr lang="en-US" baseline="-25000" smtClean="0"/>
              <a:t>a</a:t>
            </a:r>
            <a:r>
              <a:rPr lang="en-US" smtClean="0">
                <a:latin typeface="Symbol" panose="05050102010706020507" pitchFamily="18" charset="2"/>
              </a:rPr>
              <a:t> </a:t>
            </a:r>
            <a:r>
              <a:rPr lang="en-US" smtClean="0"/>
              <a:t>and </a:t>
            </a:r>
            <a:r>
              <a:rPr lang="en-US" smtClean="0">
                <a:latin typeface="Symbol" panose="05050102010706020507" pitchFamily="18" charset="2"/>
              </a:rPr>
              <a:t></a:t>
            </a:r>
            <a:r>
              <a:rPr lang="en-US" baseline="-25000" smtClean="0"/>
              <a:t>b</a:t>
            </a:r>
            <a:r>
              <a:rPr lang="en-US" smtClean="0"/>
              <a:t> to be equal?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i="1" smtClean="0"/>
              <a:t>Structural Equality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    Suppose</a:t>
            </a:r>
            <a:r>
              <a:rPr lang="en-US" sz="2000" smtClean="0">
                <a:latin typeface="Symbol" panose="05050102010706020507" pitchFamily="18" charset="2"/>
              </a:rPr>
              <a:t>	</a:t>
            </a:r>
            <a:r>
              <a:rPr lang="en-US" sz="2000" baseline="-25000" smtClean="0"/>
              <a:t>a</a:t>
            </a:r>
            <a:r>
              <a:rPr lang="en-US" sz="2000" smtClean="0">
                <a:latin typeface="Symbol" panose="05050102010706020507" pitchFamily="18" charset="2"/>
              </a:rPr>
              <a:t> </a:t>
            </a:r>
            <a:r>
              <a:rPr lang="en-US" sz="2000" smtClean="0"/>
              <a:t>=</a:t>
            </a:r>
            <a:r>
              <a:rPr lang="en-US" sz="2000" smtClean="0">
                <a:latin typeface="Symbol" panose="05050102010706020507" pitchFamily="18" charset="2"/>
              </a:rPr>
              <a:t> </a:t>
            </a:r>
            <a:r>
              <a:rPr lang="en-US" sz="2000" baseline="-25000" smtClean="0"/>
              <a:t>1 </a:t>
            </a:r>
            <a:r>
              <a:rPr lang="en-US" sz="2000" smtClean="0"/>
              <a:t>-&gt; </a:t>
            </a:r>
            <a:r>
              <a:rPr lang="en-US" sz="2000" smtClean="0">
                <a:latin typeface="Symbol" panose="05050102010706020507" pitchFamily="18" charset="2"/>
              </a:rPr>
              <a:t></a:t>
            </a:r>
            <a:r>
              <a:rPr lang="en-US" sz="2000" baseline="-25000" smtClean="0"/>
              <a:t>2</a:t>
            </a:r>
            <a:r>
              <a:rPr lang="en-US" sz="2000" smtClean="0">
                <a:latin typeface="Symbol" panose="05050102010706020507" pitchFamily="18" charset="2"/>
              </a:rPr>
              <a:t> </a:t>
            </a:r>
            <a:r>
              <a:rPr lang="en-US" sz="2000" smtClean="0"/>
              <a:t>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Symbol" panose="05050102010706020507" pitchFamily="18" charset="2"/>
              </a:rPr>
              <a:t>			               </a:t>
            </a:r>
            <a:r>
              <a:rPr lang="en-US" sz="2000" baseline="-25000" smtClean="0"/>
              <a:t>b</a:t>
            </a:r>
            <a:r>
              <a:rPr lang="en-US" sz="2000" smtClean="0">
                <a:latin typeface="Symbol" panose="05050102010706020507" pitchFamily="18" charset="2"/>
              </a:rPr>
              <a:t> </a:t>
            </a:r>
            <a:r>
              <a:rPr lang="en-US" sz="2000" smtClean="0"/>
              <a:t>=</a:t>
            </a:r>
            <a:r>
              <a:rPr lang="en-US" sz="2000" smtClean="0">
                <a:latin typeface="Symbol" panose="05050102010706020507" pitchFamily="18" charset="2"/>
              </a:rPr>
              <a:t> </a:t>
            </a:r>
            <a:r>
              <a:rPr lang="en-US" sz="2000" baseline="-25000" smtClean="0"/>
              <a:t>3</a:t>
            </a:r>
            <a:r>
              <a:rPr lang="en-US" sz="2000" smtClean="0"/>
              <a:t> -&gt; </a:t>
            </a:r>
            <a:r>
              <a:rPr lang="en-US" sz="2000" smtClean="0">
                <a:latin typeface="Symbol" panose="05050102010706020507" pitchFamily="18" charset="2"/>
              </a:rPr>
              <a:t></a:t>
            </a:r>
            <a:r>
              <a:rPr lang="en-US" sz="2000" baseline="-25000" smtClean="0"/>
              <a:t>4</a:t>
            </a:r>
            <a:endParaRPr lang="en-US" sz="2000" smtClean="0"/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    Is </a:t>
            </a:r>
            <a:r>
              <a:rPr lang="en-US" sz="2000" smtClean="0">
                <a:latin typeface="Symbol" panose="05050102010706020507" pitchFamily="18" charset="2"/>
              </a:rPr>
              <a:t></a:t>
            </a:r>
            <a:r>
              <a:rPr lang="en-US" sz="2000" baseline="-25000" smtClean="0"/>
              <a:t>a</a:t>
            </a:r>
            <a:r>
              <a:rPr lang="en-US" sz="2000" smtClean="0">
                <a:latin typeface="Symbol" panose="05050102010706020507" pitchFamily="18" charset="2"/>
              </a:rPr>
              <a:t> </a:t>
            </a:r>
            <a:r>
              <a:rPr lang="en-US" sz="2000" smtClean="0"/>
              <a:t>=</a:t>
            </a:r>
            <a:r>
              <a:rPr lang="en-US" sz="2000" smtClean="0">
                <a:latin typeface="Symbol" panose="05050102010706020507" pitchFamily="18" charset="2"/>
              </a:rPr>
              <a:t> </a:t>
            </a:r>
            <a:r>
              <a:rPr lang="en-US" sz="2000" baseline="-25000" smtClean="0"/>
              <a:t>b</a:t>
            </a:r>
            <a:r>
              <a:rPr lang="en-US" sz="2000" smtClean="0">
                <a:latin typeface="Symbol" panose="05050102010706020507" pitchFamily="18" charset="2"/>
              </a:rPr>
              <a:t>  </a:t>
            </a:r>
            <a:r>
              <a:rPr lang="en-US" sz="2000" smtClean="0">
                <a:solidFill>
                  <a:srgbClr val="FF0000"/>
                </a:solidFill>
              </a:rPr>
              <a:t>?</a:t>
            </a:r>
            <a:r>
              <a:rPr lang="en-US" sz="2000" smtClean="0">
                <a:latin typeface="Symbol" panose="05050102010706020507" pitchFamily="18" charset="2"/>
              </a:rPr>
              <a:t>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600" smtClean="0"/>
          </a:p>
        </p:txBody>
      </p:sp>
      <p:sp>
        <p:nvSpPr>
          <p:cNvPr id="959492" name="Text Box 4"/>
          <p:cNvSpPr txBox="1">
            <a:spLocks noChangeArrowheads="1"/>
          </p:cNvSpPr>
          <p:nvPr/>
        </p:nvSpPr>
        <p:spPr bwMode="auto">
          <a:xfrm>
            <a:off x="5881688" y="2863850"/>
            <a:ext cx="2614612" cy="366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iff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= 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3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and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= 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4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endParaRPr lang="en-US" sz="2800">
              <a:latin typeface="Verdana" panose="020B0604030504040204" pitchFamily="34" charset="0"/>
            </a:endParaRP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863600" y="3362325"/>
            <a:ext cx="7545388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>
                <a:latin typeface="Verdana" panose="020B0604030504040204" pitchFamily="34" charset="0"/>
              </a:rPr>
              <a:t>Can two types be made equal by choosing appropriate substitutions for their type variables?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 i="1">
                <a:solidFill>
                  <a:srgbClr val="56127A"/>
                </a:solidFill>
                <a:latin typeface="Verdana" panose="020B0604030504040204" pitchFamily="34" charset="0"/>
              </a:rPr>
              <a:t>Robinson’s unification algorithm</a:t>
            </a:r>
            <a:endParaRPr lang="en-US" sz="2000">
              <a:solidFill>
                <a:srgbClr val="56127A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   Suppose 	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a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=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   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endParaRPr lang="en-US" sz="2000">
              <a:solidFill>
                <a:srgbClr val="56127A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			  	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b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 =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Int -&gt; 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endParaRPr lang="en-US" sz="2000">
              <a:solidFill>
                <a:srgbClr val="56127A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   Are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a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and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b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unifiable </a:t>
            </a:r>
            <a:r>
              <a:rPr lang="en-US" sz="2000">
                <a:solidFill>
                  <a:srgbClr val="FF0000"/>
                </a:solidFill>
                <a:latin typeface="Verdana" panose="020B0604030504040204" pitchFamily="34" charset="0"/>
              </a:rPr>
              <a:t>?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959494" name="Text Box 6"/>
          <p:cNvSpPr txBox="1">
            <a:spLocks noChangeArrowheads="1"/>
          </p:cNvSpPr>
          <p:nvPr/>
        </p:nvSpPr>
        <p:spPr bwMode="auto">
          <a:xfrm>
            <a:off x="5881688" y="5168900"/>
            <a:ext cx="3013075" cy="366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if 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= Int and 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2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= Bool</a:t>
            </a:r>
            <a:endParaRPr lang="en-US" sz="3200">
              <a:latin typeface="Verdana" panose="020B0604030504040204" pitchFamily="34" charset="0"/>
            </a:endParaRPr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1658938" y="5689600"/>
            <a:ext cx="37655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Suppose 	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a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=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t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-&gt; Bool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endParaRPr lang="en-US" sz="2000">
              <a:solidFill>
                <a:srgbClr val="56127A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95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	  	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b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=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Int -&gt; Int</a:t>
            </a:r>
          </a:p>
          <a:p>
            <a:pPr>
              <a:lnSpc>
                <a:spcPct val="95000"/>
              </a:lnSpc>
            </a:pP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Are 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a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and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</a:t>
            </a:r>
            <a:r>
              <a:rPr lang="en-US" sz="2000" baseline="-25000">
                <a:solidFill>
                  <a:srgbClr val="56127A"/>
                </a:solidFill>
                <a:latin typeface="Verdana" panose="020B0604030504040204" pitchFamily="34" charset="0"/>
              </a:rPr>
              <a:t>b</a:t>
            </a:r>
            <a:r>
              <a:rPr lang="en-US" sz="2000">
                <a:solidFill>
                  <a:srgbClr val="56127A"/>
                </a:solidFill>
                <a:latin typeface="Symbol" panose="05050102010706020507" pitchFamily="18" charset="2"/>
              </a:rPr>
              <a:t> </a:t>
            </a:r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unifiable </a:t>
            </a:r>
            <a:r>
              <a:rPr lang="en-US" sz="2000">
                <a:solidFill>
                  <a:srgbClr val="FF0000"/>
                </a:solidFill>
                <a:latin typeface="Verdana" panose="020B0604030504040204" pitchFamily="34" charset="0"/>
              </a:rPr>
              <a:t>?</a:t>
            </a:r>
            <a:endParaRPr lang="en-US" sz="32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959496" name="Text Box 8"/>
          <p:cNvSpPr txBox="1">
            <a:spLocks noChangeArrowheads="1"/>
          </p:cNvSpPr>
          <p:nvPr/>
        </p:nvSpPr>
        <p:spPr bwMode="auto">
          <a:xfrm>
            <a:off x="5881688" y="6261100"/>
            <a:ext cx="538162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56127A"/>
                </a:solidFill>
                <a:latin typeface="Verdana" panose="020B0604030504040204" pitchFamily="34" charset="0"/>
              </a:rPr>
              <a:t>No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September 27, 2011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http://stellar.mit.edu/S/course/6/fa11/6.820</a:t>
            </a:r>
          </a:p>
        </p:txBody>
      </p:sp>
    </p:spTree>
    <p:extLst>
      <p:ext uri="{BB962C8B-B14F-4D97-AF65-F5344CB8AC3E}">
        <p14:creationId xmlns:p14="http://schemas.microsoft.com/office/powerpoint/2010/main" val="13888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2" grpId="0" animBg="1" autoUpdateAnimBg="0"/>
      <p:bldP spid="959493" grpId="0" autoUpdateAnimBg="0"/>
      <p:bldP spid="959494" grpId="0" animBg="1" autoUpdateAnimBg="0"/>
      <p:bldP spid="959495" grpId="0" autoUpdateAnimBg="0"/>
      <p:bldP spid="959496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000000"/>
      </a:accent4>
      <a:accent5>
        <a:srgbClr val="C7D0BF"/>
      </a:accent5>
      <a:accent6>
        <a:srgbClr val="5E6398"/>
      </a:accent6>
      <a:hlink>
        <a:srgbClr val="9E7B91"/>
      </a:hlink>
      <a:folHlink>
        <a:srgbClr val="7F675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63602</TotalTime>
  <Words>2119</Words>
  <Application>Microsoft Office PowerPoint</Application>
  <PresentationFormat>On-screen Show (4:3)</PresentationFormat>
  <Paragraphs>614</Paragraphs>
  <Slides>43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Symbol</vt:lpstr>
      <vt:lpstr>Times</vt:lpstr>
      <vt:lpstr>Times New Roman</vt:lpstr>
      <vt:lpstr>Verdana</vt:lpstr>
      <vt:lpstr>Wingdings</vt:lpstr>
      <vt:lpstr>Default Design</vt:lpstr>
      <vt:lpstr>1_Custom Design</vt:lpstr>
      <vt:lpstr>Custom Design</vt:lpstr>
      <vt:lpstr>Type Inference and the  Hindley-Milner Type System</vt:lpstr>
      <vt:lpstr>Type Inference</vt:lpstr>
      <vt:lpstr>Type Inference</vt:lpstr>
      <vt:lpstr>Type Inference Strategy 1</vt:lpstr>
      <vt:lpstr>Deducing Types</vt:lpstr>
      <vt:lpstr>The language of Equality Constraints</vt:lpstr>
      <vt:lpstr>Building Constraints from Typing Rules</vt:lpstr>
      <vt:lpstr>Back to our example</vt:lpstr>
      <vt:lpstr>Equality and Unification</vt:lpstr>
      <vt:lpstr>Simple Type Substitutions needed to define type unification</vt:lpstr>
      <vt:lpstr>Unification An essential subroutine for type inference</vt:lpstr>
      <vt:lpstr>Type inference strategy 2</vt:lpstr>
      <vt:lpstr>Simple Inference Algorithm</vt:lpstr>
      <vt:lpstr>Simple Inference Algorithm (cont-1)</vt:lpstr>
      <vt:lpstr>Simple Inference Algorithm (cont-1)</vt:lpstr>
      <vt:lpstr>Example</vt:lpstr>
      <vt:lpstr>Example</vt:lpstr>
      <vt:lpstr>Example</vt:lpstr>
      <vt:lpstr>Example</vt:lpstr>
      <vt:lpstr>Example</vt:lpstr>
      <vt:lpstr>Example</vt:lpstr>
      <vt:lpstr>What about Let?</vt:lpstr>
      <vt:lpstr>Polymorphism</vt:lpstr>
      <vt:lpstr>Some observations  </vt:lpstr>
      <vt:lpstr>Explicit polymorphism</vt:lpstr>
      <vt:lpstr>Different Styles of Polymorphism</vt:lpstr>
      <vt:lpstr>Different Styles of Polymorphism</vt:lpstr>
      <vt:lpstr>Different Styles of Polymorphism</vt:lpstr>
      <vt:lpstr>Let polymorphism</vt:lpstr>
      <vt:lpstr>Type inference with polymorphism</vt:lpstr>
      <vt:lpstr>Polymorphic Types</vt:lpstr>
      <vt:lpstr>A mini Language to study Hindley-Milner Types</vt:lpstr>
      <vt:lpstr>A Formal Type System</vt:lpstr>
      <vt:lpstr>Instantiations</vt:lpstr>
      <vt:lpstr>Generalization aka Closing</vt:lpstr>
      <vt:lpstr>HM Type Inference Rules</vt:lpstr>
      <vt:lpstr>HM Inference Algorithm</vt:lpstr>
      <vt:lpstr>Hindley-Milner: Example</vt:lpstr>
      <vt:lpstr>Important Observations</vt:lpstr>
      <vt:lpstr>Properties of HM Type Inference</vt:lpstr>
      <vt:lpstr>Extensions</vt:lpstr>
      <vt:lpstr>HM Limitations:  l-bound vs Let-bound Variables</vt:lpstr>
      <vt:lpstr>Puzzle: Another set of Inference rules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labyex</dc:creator>
  <cp:lastModifiedBy>Armando Solar-Lezama</cp:lastModifiedBy>
  <cp:revision>978</cp:revision>
  <cp:lastPrinted>2000-11-03T14:05:27Z</cp:lastPrinted>
  <dcterms:created xsi:type="dcterms:W3CDTF">2000-10-09T18:23:52Z</dcterms:created>
  <dcterms:modified xsi:type="dcterms:W3CDTF">2013-09-25T16:21:06Z</dcterms:modified>
</cp:coreProperties>
</file>