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sldIdLst>
    <p:sldId id="479" r:id="rId2"/>
    <p:sldId id="585" r:id="rId3"/>
    <p:sldId id="508" r:id="rId4"/>
    <p:sldId id="531" r:id="rId5"/>
    <p:sldId id="586" r:id="rId6"/>
    <p:sldId id="532" r:id="rId7"/>
    <p:sldId id="509" r:id="rId8"/>
    <p:sldId id="510" r:id="rId9"/>
    <p:sldId id="511" r:id="rId10"/>
    <p:sldId id="512" r:id="rId11"/>
    <p:sldId id="514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34" r:id="rId20"/>
    <p:sldId id="533" r:id="rId21"/>
    <p:sldId id="536" r:id="rId22"/>
    <p:sldId id="537" r:id="rId23"/>
    <p:sldId id="535" r:id="rId24"/>
    <p:sldId id="538" r:id="rId25"/>
    <p:sldId id="539" r:id="rId26"/>
    <p:sldId id="540" r:id="rId27"/>
    <p:sldId id="542" r:id="rId28"/>
    <p:sldId id="541" r:id="rId29"/>
    <p:sldId id="584" r:id="rId30"/>
    <p:sldId id="583" r:id="rId31"/>
    <p:sldId id="587" r:id="rId32"/>
    <p:sldId id="588" r:id="rId33"/>
    <p:sldId id="543" r:id="rId34"/>
    <p:sldId id="544" r:id="rId35"/>
    <p:sldId id="545" r:id="rId36"/>
    <p:sldId id="546" r:id="rId37"/>
    <p:sldId id="547" r:id="rId38"/>
    <p:sldId id="548" r:id="rId39"/>
    <p:sldId id="551" r:id="rId40"/>
    <p:sldId id="552" r:id="rId41"/>
    <p:sldId id="553" r:id="rId42"/>
    <p:sldId id="554" r:id="rId43"/>
    <p:sldId id="555" r:id="rId44"/>
    <p:sldId id="55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800000"/>
    <a:srgbClr val="000099"/>
    <a:srgbClr val="FFFFFF"/>
    <a:srgbClr val="F8F8F8"/>
    <a:srgbClr val="DDDDDD"/>
    <a:srgbClr val="00421E"/>
    <a:srgbClr val="BBE0E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7405" autoAdjust="0"/>
    <p:restoredTop sz="87603" autoAdjust="0"/>
  </p:normalViewPr>
  <p:slideViewPr>
    <p:cSldViewPr>
      <p:cViewPr varScale="1">
        <p:scale>
          <a:sx n="92" d="100"/>
          <a:sy n="92" d="100"/>
        </p:scale>
        <p:origin x="1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3BE1D89F-7E71-4B67-8585-18F5E4BA1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475" eaLnBrk="0" hangingPunct="0">
              <a:defRPr sz="2500">
                <a:solidFill>
                  <a:schemeClr val="tx1"/>
                </a:solidFill>
                <a:latin typeface="Courier New" pitchFamily="49" charset="0"/>
              </a:defRPr>
            </a:lvl1pPr>
            <a:lvl2pPr marL="771253" indent="-296636" defTabSz="957475" eaLnBrk="0" hangingPunct="0">
              <a:defRPr sz="2500">
                <a:solidFill>
                  <a:schemeClr val="tx1"/>
                </a:solidFill>
                <a:latin typeface="Courier New" pitchFamily="49" charset="0"/>
              </a:defRPr>
            </a:lvl2pPr>
            <a:lvl3pPr marL="1186542" indent="-237308" defTabSz="957475" eaLnBrk="0" hangingPunct="0">
              <a:defRPr sz="2500">
                <a:solidFill>
                  <a:schemeClr val="tx1"/>
                </a:solidFill>
                <a:latin typeface="Courier New" pitchFamily="49" charset="0"/>
              </a:defRPr>
            </a:lvl3pPr>
            <a:lvl4pPr marL="1661159" indent="-237308" defTabSz="957475" eaLnBrk="0" hangingPunct="0">
              <a:defRPr sz="2500">
                <a:solidFill>
                  <a:schemeClr val="tx1"/>
                </a:solidFill>
                <a:latin typeface="Courier New" pitchFamily="49" charset="0"/>
              </a:defRPr>
            </a:lvl4pPr>
            <a:lvl5pPr marL="2135776" indent="-237308" defTabSz="957475" eaLnBrk="0" hangingPunct="0">
              <a:defRPr sz="2500">
                <a:solidFill>
                  <a:schemeClr val="tx1"/>
                </a:solidFill>
                <a:latin typeface="Courier New" pitchFamily="49" charset="0"/>
              </a:defRPr>
            </a:lvl5pPr>
            <a:lvl6pPr marL="2610393" indent="-237308" defTabSz="9574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urier New" pitchFamily="49" charset="0"/>
              </a:defRPr>
            </a:lvl6pPr>
            <a:lvl7pPr marL="3085011" indent="-237308" defTabSz="9574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urier New" pitchFamily="49" charset="0"/>
              </a:defRPr>
            </a:lvl7pPr>
            <a:lvl8pPr marL="3559628" indent="-237308" defTabSz="9574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urier New" pitchFamily="49" charset="0"/>
              </a:defRPr>
            </a:lvl8pPr>
            <a:lvl9pPr marL="4034245" indent="-237308" defTabSz="9574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098A501-3E3F-45FE-BFC7-2F5A4135331F}" type="slidenum">
              <a:rPr lang="en-US" sz="1200">
                <a:latin typeface="Times New Roman" pitchFamily="18" charset="0"/>
              </a:rPr>
              <a:pPr eaLnBrk="1" hangingPunct="1"/>
              <a:t>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5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Bookman Old Style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682B-937B-4112-AC3E-A57962E0F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02D88-00FA-4D1A-B0C4-616D7E31B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2063" y="166688"/>
            <a:ext cx="2058987" cy="5959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166688"/>
            <a:ext cx="6024563" cy="595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185F-F742-4705-A243-C9E76D8AB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auto">
          <a:xfrm>
            <a:off x="8001000" y="6610350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smtClean="0">
                <a:latin typeface="Arial" charset="0"/>
              </a:rPr>
              <a:t>L17-</a:t>
            </a:r>
            <a:fld id="{BF0E55C6-233A-47AC-B7A9-1821BC334C9B}" type="slidenum">
              <a:rPr lang="en-US" sz="1200">
                <a:latin typeface="Arial" charset="0"/>
              </a:rPr>
              <a:pPr algn="r">
                <a:defRPr/>
              </a:pPr>
              <a:t>‹#›</a:t>
            </a:fld>
            <a:endParaRPr lang="en-US" sz="1200" dirty="0">
              <a:latin typeface="Arial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13, 2011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6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7B937-1050-45C1-AC2D-694747E78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7248-BCD0-4AA0-B075-C7CCF9256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3B66F-86B3-4A25-8A1F-2A6AC3410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F83E-FF68-4A50-95D8-806EA0713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7AD0D-E4A6-4BD6-A922-3FFBE22A0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E796-8970-4748-AF14-E2D022A2A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C88D1-B048-4E48-916A-4D6EE5274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1F70B-21FE-473B-856A-94DB932A7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66688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Sketching Tutorial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394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7FF5DDF-7271-4779-A653-42725BB75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 userDrawn="1"/>
        </p:nvSpPr>
        <p:spPr bwMode="auto">
          <a:xfrm>
            <a:off x="152400" y="1219200"/>
            <a:ext cx="8763000" cy="0"/>
          </a:xfrm>
          <a:prstGeom prst="line">
            <a:avLst/>
          </a:prstGeom>
          <a:noFill/>
          <a:ln w="25400" cmpd="dbl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SzPct val="25000"/>
        <a:buFont typeface="Courier New" pitchFamily="49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975" y="3124200"/>
            <a:ext cx="8763000" cy="1752600"/>
          </a:xfrm>
        </p:spPr>
        <p:txBody>
          <a:bodyPr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Armando Solar-</a:t>
            </a:r>
            <a:r>
              <a:rPr lang="en-US" sz="2400" dirty="0" err="1" smtClean="0">
                <a:solidFill>
                  <a:schemeClr val="tx1"/>
                </a:solidFill>
              </a:rPr>
              <a:t>Lezama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Computer Science and Artificial Intelligence Laboratory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MIT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With some slides from </a:t>
            </a:r>
            <a:r>
              <a:rPr lang="en-US" sz="1800" dirty="0" err="1" smtClean="0">
                <a:solidFill>
                  <a:schemeClr val="tx1"/>
                </a:solidFill>
              </a:rPr>
              <a:t>Saman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Amarasinghe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November </a:t>
            </a:r>
            <a:r>
              <a:rPr lang="en-US" sz="2400" dirty="0" smtClean="0"/>
              <a:t>4, 2013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6275" y="1325563"/>
            <a:ext cx="7772400" cy="1636712"/>
          </a:xfrm>
          <a:noFill/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0000"/>
                </a:solidFill>
              </a:rPr>
              <a:t>Introduction to Abstract Interpretation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86965B4B-2EA5-4754-9146-42D27B6733E8}" type="slidenum">
              <a:rPr lang="en-US" sz="1400" b="0">
                <a:solidFill>
                  <a:schemeClr val="bg1"/>
                </a:solidFill>
              </a:rPr>
              <a:pPr/>
              <a:t>10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</a:t>
            </a:r>
            <a:r>
              <a:rPr lang="en-US" dirty="0" smtClean="0">
                <a:sym typeface="Symbol" charset="2"/>
              </a:rPr>
              <a:t> y if x  y and </a:t>
            </a:r>
            <a:r>
              <a:rPr lang="en-US" dirty="0" err="1" smtClean="0">
                <a:sym typeface="Symbol" charset="2"/>
              </a:rPr>
              <a:t>xy</a:t>
            </a:r>
            <a:r>
              <a:rPr lang="en-US" dirty="0" smtClean="0">
                <a:sym typeface="Symbol" charset="2"/>
              </a:rPr>
              <a:t> </a:t>
            </a:r>
            <a:endParaRPr lang="en-US" dirty="0" smtClean="0"/>
          </a:p>
          <a:p>
            <a:pPr eaLnBrk="1" hangingPunct="1"/>
            <a:r>
              <a:rPr lang="en-US" dirty="0" smtClean="0"/>
              <a:t>x is covered by y (y covers x) if</a:t>
            </a:r>
          </a:p>
          <a:p>
            <a:pPr lvl="1" eaLnBrk="1" hangingPunct="1"/>
            <a:r>
              <a:rPr lang="en-US" dirty="0" smtClean="0"/>
              <a:t>x </a:t>
            </a:r>
            <a:r>
              <a:rPr lang="en-US" dirty="0" smtClean="0">
                <a:sym typeface="Symbol" charset="2"/>
              </a:rPr>
              <a:t></a:t>
            </a:r>
            <a:r>
              <a:rPr lang="en-US" dirty="0" smtClean="0"/>
              <a:t> y, and</a:t>
            </a:r>
          </a:p>
          <a:p>
            <a:pPr lvl="1" eaLnBrk="1" hangingPunct="1"/>
            <a:r>
              <a:rPr lang="en-US" dirty="0" smtClean="0"/>
              <a:t>x </a:t>
            </a:r>
            <a:r>
              <a:rPr lang="en-US" dirty="0" smtClean="0">
                <a:sym typeface="Symbol" charset="2"/>
              </a:rPr>
              <a:t></a:t>
            </a:r>
            <a:r>
              <a:rPr lang="en-US" dirty="0" smtClean="0"/>
              <a:t> z </a:t>
            </a:r>
            <a:r>
              <a:rPr lang="en-US" dirty="0" smtClean="0">
                <a:sym typeface="Symbol" charset="2"/>
              </a:rPr>
              <a:t></a:t>
            </a:r>
            <a:r>
              <a:rPr lang="en-US" dirty="0" smtClean="0"/>
              <a:t> y implies x </a:t>
            </a:r>
            <a:r>
              <a:rPr lang="en-US" dirty="0" smtClean="0">
                <a:sym typeface="Symbol" charset="2"/>
              </a:rPr>
              <a:t> z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Conceptually,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y covers x if there are no elements between x and y</a:t>
            </a:r>
          </a:p>
        </p:txBody>
      </p:sp>
    </p:spTree>
    <p:extLst>
      <p:ext uri="{BB962C8B-B14F-4D97-AF65-F5344CB8AC3E}">
        <p14:creationId xmlns:p14="http://schemas.microsoft.com/office/powerpoint/2010/main" val="18206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5A26A8A5-7EE0-4EE7-8113-141FA979F392}" type="slidenum">
              <a:rPr lang="en-US" sz="1400" b="0">
                <a:solidFill>
                  <a:schemeClr val="bg1"/>
                </a:solidFill>
              </a:rPr>
              <a:pPr/>
              <a:t>11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Lattices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</a:t>
            </a:r>
            <a:r>
              <a:rPr lang="en-US" dirty="0" smtClean="0">
                <a:sym typeface="Symbol" charset="2"/>
              </a:rPr>
              <a:t>x  y</a:t>
            </a:r>
            <a:r>
              <a:rPr lang="en-US" dirty="0" smtClean="0"/>
              <a:t> and </a:t>
            </a:r>
            <a:r>
              <a:rPr lang="en-US" dirty="0" smtClean="0">
                <a:sym typeface="Symbol" charset="2"/>
              </a:rPr>
              <a:t>x  y exist for all </a:t>
            </a:r>
            <a:r>
              <a:rPr lang="en-US" dirty="0" err="1" smtClean="0">
                <a:sym typeface="Symbol" charset="2"/>
              </a:rPr>
              <a:t>x,yP</a:t>
            </a:r>
            <a:endParaRPr lang="en-US" dirty="0" smtClean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then P is a </a:t>
            </a:r>
            <a:r>
              <a:rPr lang="en-US" dirty="0" smtClean="0">
                <a:solidFill>
                  <a:srgbClr val="C00000"/>
                </a:solidFill>
                <a:sym typeface="Symbol" charset="2"/>
              </a:rPr>
              <a:t>lattice</a:t>
            </a:r>
          </a:p>
          <a:p>
            <a:pPr eaLnBrk="1" hangingPunct="1"/>
            <a:endParaRPr lang="en-US" dirty="0" smtClean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If S and S exist for all S  P</a:t>
            </a:r>
          </a:p>
          <a:p>
            <a:pPr eaLnBrk="1" hangingPunct="1"/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then P is a </a:t>
            </a:r>
            <a:r>
              <a:rPr lang="en-US" dirty="0" smtClean="0">
                <a:solidFill>
                  <a:srgbClr val="C00000"/>
                </a:solidFill>
                <a:sym typeface="Symbol" charset="2"/>
              </a:rPr>
              <a:t>complete lattice</a:t>
            </a:r>
          </a:p>
          <a:p>
            <a:pPr eaLnBrk="1" hangingPunct="1"/>
            <a:endParaRPr lang="en-US" dirty="0" smtClean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All finite lattices are complete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Example of a lattice that is not complete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Integers I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For any x, </a:t>
            </a:r>
            <a:r>
              <a:rPr lang="en-US" dirty="0" err="1" smtClean="0">
                <a:sym typeface="Symbol" charset="2"/>
              </a:rPr>
              <a:t>yI</a:t>
            </a:r>
            <a:r>
              <a:rPr lang="en-US" dirty="0" smtClean="0">
                <a:sym typeface="Symbol" charset="2"/>
              </a:rPr>
              <a:t>, x  y = max(</a:t>
            </a:r>
            <a:r>
              <a:rPr lang="en-US" dirty="0" err="1" smtClean="0">
                <a:sym typeface="Symbol" charset="2"/>
              </a:rPr>
              <a:t>x,y</a:t>
            </a:r>
            <a:r>
              <a:rPr lang="en-US" dirty="0" smtClean="0">
                <a:sym typeface="Symbol" charset="2"/>
              </a:rPr>
              <a:t>), x  y = min(</a:t>
            </a:r>
            <a:r>
              <a:rPr lang="en-US" dirty="0" err="1" smtClean="0">
                <a:sym typeface="Symbol" charset="2"/>
              </a:rPr>
              <a:t>x,y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But  I and  I do not exist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  {, } is a complete lattice</a:t>
            </a:r>
          </a:p>
        </p:txBody>
      </p:sp>
    </p:spTree>
    <p:extLst>
      <p:ext uri="{BB962C8B-B14F-4D97-AF65-F5344CB8AC3E}">
        <p14:creationId xmlns:p14="http://schemas.microsoft.com/office/powerpoint/2010/main" val="27395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1EDBCE4A-C503-490E-A269-DA59D3DE6EB2}" type="slidenum">
              <a:rPr lang="en-US" sz="1400" b="0">
                <a:solidFill>
                  <a:schemeClr val="bg1"/>
                </a:solidFill>
              </a:rPr>
              <a:pPr/>
              <a:t>12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 = { 000, 001, 010, 011, 100, 101, 110, 111}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(standard boolean lattice, also called hypercube)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charset="2"/>
              </a:rPr>
              <a:t>x  y if (x bitwise and y) = x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209800" y="34290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111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011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101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895600" y="41910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110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209800" y="51054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010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1524000" y="54864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001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209800" y="60198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000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2895600" y="54864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/>
              <a:t>100</a:t>
            </a:r>
          </a:p>
        </p:txBody>
      </p:sp>
      <p:cxnSp>
        <p:nvCxnSpPr>
          <p:cNvPr id="49165" name="AutoShape 12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 flipH="1">
            <a:off x="1806575" y="3825875"/>
            <a:ext cx="6858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3"/>
          <p:cNvCxnSpPr>
            <a:cxnSpLocks noChangeShapeType="1"/>
            <a:stCxn id="49157" idx="2"/>
            <a:endCxn id="49159" idx="0"/>
          </p:cNvCxnSpPr>
          <p:nvPr/>
        </p:nvCxnSpPr>
        <p:spPr bwMode="auto">
          <a:xfrm>
            <a:off x="2492375" y="3825875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4"/>
          <p:cNvCxnSpPr>
            <a:cxnSpLocks noChangeShapeType="1"/>
            <a:stCxn id="49157" idx="2"/>
            <a:endCxn id="49160" idx="0"/>
          </p:cNvCxnSpPr>
          <p:nvPr/>
        </p:nvCxnSpPr>
        <p:spPr bwMode="auto">
          <a:xfrm>
            <a:off x="2492375" y="3825875"/>
            <a:ext cx="6858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5"/>
          <p:cNvCxnSpPr>
            <a:cxnSpLocks noChangeShapeType="1"/>
            <a:stCxn id="49158" idx="2"/>
            <a:endCxn id="49162" idx="0"/>
          </p:cNvCxnSpPr>
          <p:nvPr/>
        </p:nvCxnSpPr>
        <p:spPr bwMode="auto">
          <a:xfrm>
            <a:off x="1806575" y="4587875"/>
            <a:ext cx="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60" idx="2"/>
            <a:endCxn id="49164" idx="0"/>
          </p:cNvCxnSpPr>
          <p:nvPr/>
        </p:nvCxnSpPr>
        <p:spPr bwMode="auto">
          <a:xfrm>
            <a:off x="3178175" y="4587875"/>
            <a:ext cx="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59" idx="2"/>
            <a:endCxn id="49164" idx="0"/>
          </p:cNvCxnSpPr>
          <p:nvPr/>
        </p:nvCxnSpPr>
        <p:spPr bwMode="auto">
          <a:xfrm>
            <a:off x="2492375" y="4892675"/>
            <a:ext cx="685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9"/>
          <p:cNvCxnSpPr>
            <a:cxnSpLocks noChangeShapeType="1"/>
            <a:stCxn id="49162" idx="0"/>
            <a:endCxn id="49159" idx="2"/>
          </p:cNvCxnSpPr>
          <p:nvPr/>
        </p:nvCxnSpPr>
        <p:spPr bwMode="auto">
          <a:xfrm flipV="1">
            <a:off x="1806575" y="4892675"/>
            <a:ext cx="685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0"/>
          <p:cNvCxnSpPr>
            <a:cxnSpLocks noChangeShapeType="1"/>
            <a:stCxn id="49163" idx="0"/>
            <a:endCxn id="49164" idx="0"/>
          </p:cNvCxnSpPr>
          <p:nvPr/>
        </p:nvCxnSpPr>
        <p:spPr bwMode="auto">
          <a:xfrm flipV="1">
            <a:off x="2492375" y="54864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61" idx="2"/>
            <a:endCxn id="49163" idx="0"/>
          </p:cNvCxnSpPr>
          <p:nvPr/>
        </p:nvCxnSpPr>
        <p:spPr bwMode="auto">
          <a:xfrm>
            <a:off x="2492375" y="5502275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2"/>
          <p:cNvCxnSpPr>
            <a:cxnSpLocks noChangeShapeType="1"/>
            <a:stCxn id="49163" idx="0"/>
            <a:endCxn id="49162" idx="0"/>
          </p:cNvCxnSpPr>
          <p:nvPr/>
        </p:nvCxnSpPr>
        <p:spPr bwMode="auto">
          <a:xfrm flipH="1" flipV="1">
            <a:off x="1806575" y="54864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4"/>
          <p:cNvCxnSpPr>
            <a:cxnSpLocks noChangeShapeType="1"/>
            <a:stCxn id="49161" idx="0"/>
            <a:endCxn id="49160" idx="2"/>
          </p:cNvCxnSpPr>
          <p:nvPr/>
        </p:nvCxnSpPr>
        <p:spPr bwMode="auto">
          <a:xfrm flipV="1">
            <a:off x="2492375" y="4587875"/>
            <a:ext cx="6858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5"/>
          <p:cNvCxnSpPr>
            <a:cxnSpLocks noChangeShapeType="1"/>
            <a:stCxn id="49158" idx="2"/>
            <a:endCxn id="49161" idx="0"/>
          </p:cNvCxnSpPr>
          <p:nvPr/>
        </p:nvCxnSpPr>
        <p:spPr bwMode="auto">
          <a:xfrm>
            <a:off x="1806575" y="4587875"/>
            <a:ext cx="6858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4267200" y="3048000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800" b="0" dirty="0" err="1"/>
              <a:t>Hasse</a:t>
            </a:r>
            <a:r>
              <a:rPr lang="en-US" sz="2800" b="0" dirty="0"/>
              <a:t> Diagram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If y covers x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Line from y to x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y above x in diagram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b="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16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89237086-B3A4-4C7D-BB27-0E6E8B994414}" type="slidenum">
              <a:rPr lang="en-US" sz="1400" b="0">
                <a:solidFill>
                  <a:schemeClr val="bg1"/>
                </a:solidFill>
              </a:rPr>
              <a:pPr/>
              <a:t>13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and Bottom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charset="2"/>
              </a:rPr>
              <a:t>Greatest element of P (if it exists) is top (</a:t>
            </a:r>
            <a:r>
              <a:rPr lang="en-US" sz="2400" smtClean="0">
                <a:latin typeface="Arial Narrow" charset="0"/>
                <a:sym typeface="Symbol" charset="2"/>
              </a:rPr>
              <a:t>T</a:t>
            </a:r>
            <a:r>
              <a:rPr lang="en-US" smtClean="0">
                <a:sym typeface="Symbol" charset="2"/>
              </a:rPr>
              <a:t>)</a:t>
            </a:r>
          </a:p>
          <a:p>
            <a:pPr eaLnBrk="1" hangingPunct="1"/>
            <a:r>
              <a:rPr lang="en-US" smtClean="0">
                <a:sym typeface="Symbol" charset="2"/>
              </a:rPr>
              <a:t>Least element of P (if it exists) is bottom ()</a:t>
            </a:r>
          </a:p>
        </p:txBody>
      </p:sp>
    </p:spTree>
    <p:extLst>
      <p:ext uri="{BB962C8B-B14F-4D97-AF65-F5344CB8AC3E}">
        <p14:creationId xmlns:p14="http://schemas.microsoft.com/office/powerpoint/2010/main" val="1485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C80525D8-5F5E-4021-A658-BC85F77963A3}" type="slidenum">
              <a:rPr lang="en-US" sz="1400" b="0">
                <a:solidFill>
                  <a:schemeClr val="bg1"/>
                </a:solidFill>
              </a:rPr>
              <a:pPr/>
              <a:t>14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Between </a:t>
            </a:r>
            <a:r>
              <a:rPr lang="en-US" smtClean="0">
                <a:sym typeface="Symbol" charset="2"/>
              </a:rPr>
              <a:t>, , and 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3 properties are equivalent: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x  y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x  y </a:t>
            </a:r>
            <a:r>
              <a:rPr lang="en-US" dirty="0" smtClean="0"/>
              <a:t> y</a:t>
            </a:r>
            <a:r>
              <a:rPr lang="en-US" dirty="0" smtClean="0">
                <a:sym typeface="Symbol" charset="2"/>
              </a:rPr>
              <a:t>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x  y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</a:t>
            </a:r>
            <a:r>
              <a:rPr lang="en-US" dirty="0" smtClean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85494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EA652D65-374E-44A1-A7E5-9786029A2F71}" type="slidenum">
              <a:rPr lang="en-US" sz="1400" b="0">
                <a:solidFill>
                  <a:schemeClr val="bg1"/>
                </a:solidFill>
              </a:rPr>
              <a:pPr/>
              <a:t>15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Lattices as Algebraic Structures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Have defined </a:t>
            </a:r>
            <a:r>
              <a:rPr lang="en-US" smtClean="0">
                <a:sym typeface="Symbol" charset="2"/>
              </a:rPr>
              <a:t>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 in terms of </a:t>
            </a:r>
          </a:p>
          <a:p>
            <a:pPr eaLnBrk="1" hangingPunct="1"/>
            <a:r>
              <a:rPr lang="en-US" smtClean="0">
                <a:sym typeface="Symbol" charset="2"/>
              </a:rPr>
              <a:t>Will now define  in terms of 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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Start with 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 as arbitrary algebraic operations that satisfy associative, commutative, idempotence, and absorption laws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Will define  using 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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Will show that  is a partial order</a:t>
            </a:r>
          </a:p>
          <a:p>
            <a:pPr eaLnBrk="1" hangingPunct="1"/>
            <a:r>
              <a:rPr lang="en-US" smtClean="0">
                <a:sym typeface="Symbol" charset="2"/>
              </a:rPr>
              <a:t>Intuitive concept of 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 as information combination operators (or, and)</a:t>
            </a:r>
          </a:p>
        </p:txBody>
      </p:sp>
    </p:spTree>
    <p:extLst>
      <p:ext uri="{BB962C8B-B14F-4D97-AF65-F5344CB8AC3E}">
        <p14:creationId xmlns:p14="http://schemas.microsoft.com/office/powerpoint/2010/main" val="41506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9D86F0BE-B90E-4114-846A-261FCF5B4642}" type="slidenum">
              <a:rPr lang="en-US" sz="1400" b="0">
                <a:solidFill>
                  <a:schemeClr val="bg1"/>
                </a:solidFill>
              </a:rPr>
              <a:pPr/>
              <a:t>16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Algebraic Properties of Lattices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>
              <a:sym typeface="Symbol" charset="2"/>
            </a:endParaRPr>
          </a:p>
          <a:p>
            <a:pPr lvl="1" eaLnBrk="1" hangingPunct="1"/>
            <a:r>
              <a:rPr lang="en-US" dirty="0" smtClean="0">
                <a:sym typeface="Symbol" charset="2"/>
              </a:rPr>
              <a:t>(x  y)  z 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x  (y  z)	(associativity of )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(x  y)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 z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x  (y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 z)	(associativity of )</a:t>
            </a:r>
            <a:endParaRPr lang="en-US" dirty="0" smtClean="0"/>
          </a:p>
          <a:p>
            <a:pPr lvl="1" eaLnBrk="1" hangingPunct="1"/>
            <a:r>
              <a:rPr lang="en-US" dirty="0" smtClean="0">
                <a:sym typeface="Symbol" charset="2"/>
              </a:rPr>
              <a:t>x  y 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y  x			(commutativity of )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x  y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y  x			(commutativity of )</a:t>
            </a:r>
            <a:endParaRPr lang="en-US" dirty="0" smtClean="0"/>
          </a:p>
          <a:p>
            <a:pPr lvl="1" eaLnBrk="1" hangingPunct="1"/>
            <a:r>
              <a:rPr lang="en-US" dirty="0" smtClean="0">
                <a:sym typeface="Symbol" charset="2"/>
              </a:rPr>
              <a:t>x  x  x			(</a:t>
            </a:r>
            <a:r>
              <a:rPr lang="en-US" dirty="0" err="1" smtClean="0">
                <a:sym typeface="Symbol" charset="2"/>
              </a:rPr>
              <a:t>idempotence</a:t>
            </a:r>
            <a:r>
              <a:rPr lang="en-US" dirty="0" smtClean="0">
                <a:sym typeface="Symbol" charset="2"/>
              </a:rPr>
              <a:t> of )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x  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x			(</a:t>
            </a:r>
            <a:r>
              <a:rPr lang="en-US" dirty="0" err="1" smtClean="0">
                <a:sym typeface="Symbol" charset="2"/>
              </a:rPr>
              <a:t>idempotence</a:t>
            </a:r>
            <a:r>
              <a:rPr lang="en-US" dirty="0" smtClean="0">
                <a:sym typeface="Symbol" charset="2"/>
              </a:rPr>
              <a:t> of )</a:t>
            </a:r>
            <a:endParaRPr lang="en-US" dirty="0" smtClean="0"/>
          </a:p>
          <a:p>
            <a:pPr lvl="1" eaLnBrk="1" hangingPunct="1"/>
            <a:r>
              <a:rPr lang="en-US" dirty="0" smtClean="0">
                <a:sym typeface="Symbol" charset="2"/>
              </a:rPr>
              <a:t>x  (x  y)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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x	(absorption of  over )</a:t>
            </a:r>
            <a:endParaRPr lang="en-US" dirty="0" smtClean="0"/>
          </a:p>
          <a:p>
            <a:pPr lvl="1" eaLnBrk="1" hangingPunct="1"/>
            <a:r>
              <a:rPr lang="en-US" dirty="0" smtClean="0">
                <a:sym typeface="Symbol" charset="2"/>
              </a:rPr>
              <a:t>x  (x  y)  x	(absorption of  over )</a:t>
            </a:r>
          </a:p>
        </p:txBody>
      </p:sp>
    </p:spTree>
    <p:extLst>
      <p:ext uri="{BB962C8B-B14F-4D97-AF65-F5344CB8AC3E}">
        <p14:creationId xmlns:p14="http://schemas.microsoft.com/office/powerpoint/2010/main" val="236284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818E3CD2-B2BA-4526-9DB7-61AC2D4BA0C0}" type="slidenum">
              <a:rPr lang="en-US" sz="1400" b="0">
                <a:solidFill>
                  <a:schemeClr val="bg1"/>
                </a:solidFill>
              </a:rPr>
              <a:pPr/>
              <a:t>17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Between </a:t>
            </a:r>
            <a:r>
              <a:rPr lang="en-US" smtClean="0">
                <a:sym typeface="Symbol" charset="2"/>
              </a:rPr>
              <a:t></a:t>
            </a:r>
            <a:r>
              <a:rPr lang="en-US" smtClean="0"/>
              <a:t> and </a:t>
            </a:r>
            <a:r>
              <a:rPr lang="en-US" smtClean="0">
                <a:sym typeface="Symbol" charset="2"/>
              </a:rPr>
              <a:t>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charset="2"/>
              </a:rPr>
              <a:t>x  y 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y if and only if x  y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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x</a:t>
            </a:r>
          </a:p>
          <a:p>
            <a:pPr eaLnBrk="1" hangingPunct="1"/>
            <a:r>
              <a:rPr lang="en-US" smtClean="0">
                <a:sym typeface="Symbol" charset="2"/>
              </a:rPr>
              <a:t>Proof of x  y 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y implies x = x  y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ym typeface="Symbol" charset="2"/>
              </a:rPr>
              <a:t>x = x  (x  y) 	(by absorption)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ym typeface="Symbol" charset="2"/>
              </a:rPr>
              <a:t>   = x  y		(by assumption)</a:t>
            </a:r>
          </a:p>
          <a:p>
            <a:pPr eaLnBrk="1" hangingPunct="1"/>
            <a:r>
              <a:rPr lang="en-US" smtClean="0">
                <a:sym typeface="Symbol" charset="2"/>
              </a:rPr>
              <a:t>Proof of x  y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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x implies y = x  y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ym typeface="Symbol" charset="2"/>
              </a:rPr>
              <a:t>y = y  (y  x)	(by absorption)</a:t>
            </a:r>
            <a:endParaRPr lang="en-US" sz="2400" smtClean="0"/>
          </a:p>
          <a:p>
            <a:pPr lvl="2" eaLnBrk="1" hangingPunct="1">
              <a:buFontTx/>
              <a:buNone/>
            </a:pPr>
            <a:r>
              <a:rPr lang="en-US" sz="2400" smtClean="0"/>
              <a:t>   = y </a:t>
            </a:r>
            <a:r>
              <a:rPr lang="en-US" sz="2400" smtClean="0">
                <a:sym typeface="Symbol" charset="2"/>
              </a:rPr>
              <a:t> (x  y)	(by commutativity)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ym typeface="Symbol" charset="2"/>
              </a:rPr>
              <a:t>   = </a:t>
            </a:r>
            <a:r>
              <a:rPr lang="en-US" sz="2400" smtClean="0"/>
              <a:t>y </a:t>
            </a:r>
            <a:r>
              <a:rPr lang="en-US" sz="2400" smtClean="0">
                <a:sym typeface="Symbol" charset="2"/>
              </a:rPr>
              <a:t> x 		(by assumption)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ym typeface="Symbol" charset="2"/>
              </a:rPr>
              <a:t>   = </a:t>
            </a:r>
            <a:r>
              <a:rPr lang="en-US" sz="2400" smtClean="0"/>
              <a:t>x </a:t>
            </a:r>
            <a:r>
              <a:rPr lang="en-US" sz="2400" smtClean="0">
                <a:sym typeface="Symbol" charset="2"/>
              </a:rPr>
              <a:t> y 		(by commutativity)</a:t>
            </a:r>
          </a:p>
        </p:txBody>
      </p:sp>
    </p:spTree>
    <p:extLst>
      <p:ext uri="{BB962C8B-B14F-4D97-AF65-F5344CB8AC3E}">
        <p14:creationId xmlns:p14="http://schemas.microsoft.com/office/powerpoint/2010/main" val="35236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7E328AD9-F9E0-406E-BF8C-871A2270BFFA}" type="slidenum">
              <a:rPr lang="en-US" sz="1400" b="0">
                <a:solidFill>
                  <a:schemeClr val="bg1"/>
                </a:solidFill>
              </a:rPr>
              <a:pPr/>
              <a:t>18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Chains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set S is a chain if </a:t>
            </a:r>
            <a:r>
              <a:rPr lang="en-US" smtClean="0">
                <a:sym typeface="Symbol" charset="2"/>
              </a:rPr>
              <a:t>x,yS. y  x or x  y </a:t>
            </a:r>
          </a:p>
          <a:p>
            <a:pPr lvl="1" eaLnBrk="1" hangingPunct="1"/>
            <a:endParaRPr lang="en-US" smtClean="0">
              <a:sym typeface="Symbol" charset="2"/>
            </a:endParaRPr>
          </a:p>
          <a:p>
            <a:pPr eaLnBrk="1" hangingPunct="1"/>
            <a:r>
              <a:rPr lang="en-US" smtClean="0">
                <a:sym typeface="Symbol" charset="2"/>
              </a:rPr>
              <a:t>P has no infinite chains if every chain in P is finite</a:t>
            </a:r>
          </a:p>
        </p:txBody>
      </p:sp>
    </p:spTree>
    <p:extLst>
      <p:ext uri="{BB962C8B-B14F-4D97-AF65-F5344CB8AC3E}">
        <p14:creationId xmlns:p14="http://schemas.microsoft.com/office/powerpoint/2010/main" val="17923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Latices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two </a:t>
                </a:r>
                <a:r>
                  <a:rPr lang="en-US" dirty="0" err="1" smtClean="0"/>
                  <a:t>latices</a:t>
                </a:r>
                <a:r>
                  <a:rPr lang="en-US" dirty="0" smtClean="0"/>
                  <a:t> L and Q, the product can easily be made a </a:t>
                </a:r>
                <a:r>
                  <a:rPr lang="en-US" dirty="0" err="1" smtClean="0"/>
                  <a:t>latice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r>
                  <a:rPr lang="en-US" dirty="0" smtClean="0"/>
                  <a:t>For vectors of L, defining a </a:t>
                </a:r>
                <a:r>
                  <a:rPr lang="en-US" dirty="0" err="1" smtClean="0"/>
                  <a:t>latice</a:t>
                </a:r>
                <a:r>
                  <a:rPr lang="en-US" dirty="0" smtClean="0"/>
                  <a:t> is also easy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⊑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82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dirty="0" smtClean="0"/>
              <a:t>What you have learned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3962400"/>
                <a:ext cx="9144000" cy="2286000"/>
              </a:xfrm>
            </p:spPr>
            <p:txBody>
              <a:bodyPr/>
              <a:lstStyle/>
              <a:p>
                <a:r>
                  <a:rPr lang="en-US" sz="2800" dirty="0" smtClean="0"/>
                  <a:t>A </a:t>
                </a:r>
                <a:r>
                  <a:rPr lang="en-US" sz="2800" dirty="0" err="1" smtClean="0"/>
                  <a:t>latice</a:t>
                </a:r>
                <a:r>
                  <a:rPr lang="en-US" sz="2800" dirty="0" smtClean="0"/>
                  <a:t> of predicates:</a:t>
                </a:r>
              </a:p>
              <a:p>
                <a:pPr lvl="1"/>
                <a:r>
                  <a:rPr lang="en-US" dirty="0"/>
                  <a:t>&lt;</a:t>
                </a:r>
                <a:r>
                  <a:rPr lang="en-US" dirty="0" smtClean="0"/>
                  <a:t>(x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⊥, </m:t>
                    </m:r>
                    <m:r>
                      <a:rPr lang="en-US" b="0" i="1" smtClean="0">
                        <a:latin typeface="Cambria Math"/>
                      </a:rPr>
                      <m:t>𝑒𝑣𝑒𝑛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𝑜𝑑𝑑</m:t>
                    </m:r>
                    <m:r>
                      <a:rPr lang="en-US" b="0" i="1" smtClean="0">
                        <a:latin typeface="Cambria Math"/>
                      </a:rPr>
                      <m:t>, ⊤</m:t>
                    </m:r>
                  </m:oMath>
                </a14:m>
                <a:r>
                  <a:rPr lang="en-US" dirty="0" smtClean="0"/>
                  <a:t>)&gt;</a:t>
                </a:r>
              </a:p>
              <a:p>
                <a:pPr lvl="2"/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𝑜𝑑𝑑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⊑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=⊥,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𝑜𝑑𝑑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62400"/>
                <a:ext cx="9144000" cy="2286000"/>
              </a:xfrm>
              <a:blipFill rotWithShape="0"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14400" y="1600200"/>
            <a:ext cx="1704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{true}</a:t>
            </a:r>
          </a:p>
          <a:p>
            <a:r>
              <a:rPr lang="en-US" dirty="0" smtClean="0"/>
              <a:t>y=0;</a:t>
            </a:r>
          </a:p>
          <a:p>
            <a:r>
              <a:rPr lang="en-US" dirty="0" smtClean="0"/>
              <a:t>while(x&lt;10){</a:t>
            </a:r>
          </a:p>
          <a:p>
            <a:r>
              <a:rPr lang="en-US" dirty="0" smtClean="0"/>
              <a:t>  x = x+1;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y = y+2;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{even(y)}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196641" y="2057400"/>
            <a:ext cx="36576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09028" y="2649127"/>
            <a:ext cx="77724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⊤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Could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be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even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𝑜𝑑𝑑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definitely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𝑣𝑒𝑛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efinitely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even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who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cares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259286" y="3706733"/>
            <a:ext cx="2119758" cy="1935997"/>
            <a:chOff x="2545297" y="2026388"/>
            <a:chExt cx="2119758" cy="1935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9993" y="2026388"/>
                  <a:ext cx="5581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993" y="2026388"/>
                  <a:ext cx="55816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545297" y="2738735"/>
                  <a:ext cx="8837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297" y="2738735"/>
                  <a:ext cx="88370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2738735"/>
                  <a:ext cx="10074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𝑒𝑣𝑒𝑛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738735"/>
                  <a:ext cx="1007455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09993" y="3500720"/>
                  <a:ext cx="5581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993" y="3500720"/>
                  <a:ext cx="558165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2"/>
              <a:endCxn id="12" idx="0"/>
            </p:cNvCxnSpPr>
            <p:nvPr/>
          </p:nvCxnSpPr>
          <p:spPr bwMode="auto">
            <a:xfrm flipH="1">
              <a:off x="2987149" y="2488053"/>
              <a:ext cx="601927" cy="2506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 bwMode="auto">
            <a:xfrm>
              <a:off x="3589076" y="2488053"/>
              <a:ext cx="572252" cy="2506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2" idx="2"/>
              <a:endCxn id="15" idx="0"/>
            </p:cNvCxnSpPr>
            <p:nvPr/>
          </p:nvCxnSpPr>
          <p:spPr bwMode="auto">
            <a:xfrm>
              <a:off x="2987149" y="3200400"/>
              <a:ext cx="601927" cy="30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 bwMode="auto">
            <a:xfrm flipH="1">
              <a:off x="3589076" y="3200400"/>
              <a:ext cx="572252" cy="30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56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Latices</a:t>
            </a:r>
            <a:r>
              <a:rPr lang="en-US" dirty="0" smtClean="0"/>
              <a:t> and </a:t>
            </a:r>
            <a:r>
              <a:rPr lang="en-US" dirty="0" err="1" smtClean="0"/>
              <a:t>fixpoints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Order Preserving (Monotonic) Function: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 ⊑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⊑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dirty="0" smtClean="0"/>
                  <a:t> be the least 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By induction,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Also, the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an ascending chain</a:t>
                </a:r>
              </a:p>
              <a:p>
                <a:pPr lvl="1"/>
                <a:r>
                  <a:rPr lang="en-US" dirty="0" smtClean="0"/>
                  <a:t>If L has no infinite ascending chains, sooner or later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Same trick works for greatest fixed point!</a:t>
                </a:r>
              </a:p>
              <a:p>
                <a:pPr lvl="1"/>
                <a:r>
                  <a:rPr lang="en-US" dirty="0" smtClean="0"/>
                  <a:t>But then you have to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62" b="-1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3962400"/>
                <a:ext cx="9144000" cy="2590800"/>
              </a:xfrm>
            </p:spPr>
            <p:txBody>
              <a:bodyPr/>
              <a:lstStyle/>
              <a:p>
                <a:r>
                  <a:rPr lang="en-US" sz="2800" dirty="0" smtClean="0"/>
                  <a:t>A </a:t>
                </a:r>
                <a:r>
                  <a:rPr lang="en-US" sz="2800" dirty="0" err="1" smtClean="0"/>
                  <a:t>latice</a:t>
                </a:r>
                <a:r>
                  <a:rPr lang="en-US" sz="2800" dirty="0" smtClean="0"/>
                  <a:t> of predicates:</a:t>
                </a:r>
              </a:p>
              <a:p>
                <a:pPr lvl="1"/>
                <a:r>
                  <a:rPr lang="en-US" dirty="0"/>
                  <a:t>&lt;</a:t>
                </a:r>
                <a:r>
                  <a:rPr lang="en-US" dirty="0" smtClean="0"/>
                  <a:t>(x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⊥, </m:t>
                    </m:r>
                    <m:r>
                      <a:rPr lang="en-US" b="0" i="1" smtClean="0">
                        <a:latin typeface="Cambria Math"/>
                      </a:rPr>
                      <m:t>𝑒𝑣𝑒𝑛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𝑜𝑑𝑑</m:t>
                    </m:r>
                    <m:r>
                      <a:rPr lang="en-US" b="0" i="1" smtClean="0">
                        <a:latin typeface="Cambria Math"/>
                      </a:rPr>
                      <m:t>, ⊤</m:t>
                    </m:r>
                  </m:oMath>
                </a14:m>
                <a:r>
                  <a:rPr lang="en-US" dirty="0" smtClean="0"/>
                  <a:t>)&gt;</a:t>
                </a:r>
              </a:p>
              <a:p>
                <a:pPr lvl="2"/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𝑜𝑑𝑑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⊑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=⊤,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𝑜𝑑𝑑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62400"/>
                <a:ext cx="9144000" cy="2590800"/>
              </a:xfrm>
              <a:blipFill rotWithShape="0">
                <a:blip r:embed="rId2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14400" y="1600200"/>
            <a:ext cx="1704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{true}</a:t>
            </a:r>
          </a:p>
          <a:p>
            <a:r>
              <a:rPr lang="en-US" dirty="0" smtClean="0"/>
              <a:t>y=0;</a:t>
            </a:r>
          </a:p>
          <a:p>
            <a:r>
              <a:rPr lang="en-US" dirty="0" smtClean="0"/>
              <a:t>while(x&lt;10){</a:t>
            </a:r>
          </a:p>
          <a:p>
            <a:r>
              <a:rPr lang="en-US" dirty="0" smtClean="0"/>
              <a:t>  x = x+1;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y = y+2;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{even(y)}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196641" y="2057400"/>
            <a:ext cx="36576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09028" y="2649127"/>
            <a:ext cx="77724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⊤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Could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be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even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𝑜𝑑𝑑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definitely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𝑣𝑒𝑛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efinitely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even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who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cares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259286" y="3706733"/>
            <a:ext cx="2119758" cy="1935997"/>
            <a:chOff x="2545297" y="2026388"/>
            <a:chExt cx="2119758" cy="1935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9993" y="2026388"/>
                  <a:ext cx="5581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993" y="2026388"/>
                  <a:ext cx="55816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545297" y="2738735"/>
                  <a:ext cx="8837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𝑜𝑑𝑑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297" y="2738735"/>
                  <a:ext cx="88370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2738735"/>
                  <a:ext cx="10074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𝑒𝑣𝑒𝑛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738735"/>
                  <a:ext cx="1007455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09993" y="3500720"/>
                  <a:ext cx="5581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993" y="3500720"/>
                  <a:ext cx="558165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2"/>
              <a:endCxn id="12" idx="0"/>
            </p:cNvCxnSpPr>
            <p:nvPr/>
          </p:nvCxnSpPr>
          <p:spPr bwMode="auto">
            <a:xfrm flipH="1">
              <a:off x="2987149" y="2488053"/>
              <a:ext cx="601927" cy="2506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 bwMode="auto">
            <a:xfrm>
              <a:off x="3589076" y="2488053"/>
              <a:ext cx="572252" cy="2506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2" idx="2"/>
              <a:endCxn id="15" idx="0"/>
            </p:cNvCxnSpPr>
            <p:nvPr/>
          </p:nvCxnSpPr>
          <p:spPr bwMode="auto">
            <a:xfrm>
              <a:off x="2987149" y="3200400"/>
              <a:ext cx="601927" cy="30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 bwMode="auto">
            <a:xfrm flipH="1">
              <a:off x="3589076" y="3200400"/>
              <a:ext cx="572252" cy="300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861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Knaster-Tarski</a:t>
            </a:r>
            <a:r>
              <a:rPr lang="en-US" dirty="0" smtClean="0"/>
              <a:t>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Order Preserving (Monotonic) Function: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 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Let L be a complete </a:t>
                </a:r>
                <a:r>
                  <a:rPr lang="en-US" dirty="0" err="1" smtClean="0"/>
                  <a:t>latice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→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be an order preserving function. Then the set of fixed points of f in L is also a complete </a:t>
                </a:r>
                <a:r>
                  <a:rPr lang="en-US" dirty="0" err="1" smtClean="0"/>
                  <a:t>latice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4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</a:t>
            </a:r>
            <a:r>
              <a:rPr lang="en-US" dirty="0" err="1" smtClean="0"/>
              <a:t>fixpoint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62400"/>
                <a:ext cx="9144000" cy="2286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i="1" dirty="0" err="1">
                        <a:latin typeface="Cambria Math"/>
                      </a:rPr>
                      <m:t>𝑤𝑝𝑐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∧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=⊤,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=⊤}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=⊤,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𝑒𝑣𝑒𝑛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=⊤,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𝑒𝑣𝑒𝑛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Success!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62400"/>
                <a:ext cx="9144000" cy="2286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600200"/>
                <a:ext cx="209063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=⊤</m:t>
                    </m:r>
                  </m:oMath>
                </a14:m>
                <a:r>
                  <a:rPr lang="en-US" b="1" dirty="0" smtClean="0"/>
                  <a:t>}</a:t>
                </a:r>
              </a:p>
              <a:p>
                <a:r>
                  <a:rPr lang="en-US" dirty="0" smtClean="0"/>
                  <a:t>y=0;</a:t>
                </a:r>
              </a:p>
              <a:p>
                <a:r>
                  <a:rPr lang="en-US" dirty="0" smtClean="0"/>
                  <a:t>while(x&lt;10){</a:t>
                </a:r>
              </a:p>
              <a:p>
                <a:r>
                  <a:rPr lang="en-US" dirty="0" smtClean="0"/>
                  <a:t>  x = x+1;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y = y+2;</a:t>
                </a:r>
              </a:p>
              <a:p>
                <a:r>
                  <a:rPr lang="en-US" dirty="0" smtClean="0"/>
                  <a:t>}</a:t>
                </a:r>
              </a:p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𝒆𝒗𝒆𝒏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090637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2332" t="-1502" r="-1166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⊤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Could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be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or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even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𝑜𝑑𝑑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definitely</m:t>
                                </m:r>
                                <m:r>
                                  <a:rPr lang="en-US" sz="2400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odd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𝑣𝑒𝑛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efinitely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even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who</m:t>
                                      </m:r>
                                      <m: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cares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12" y="1318928"/>
                <a:ext cx="5124288" cy="14769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Complicating things a bit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=⊤</m:t>
                    </m:r>
                  </m:oMath>
                </a14:m>
                <a:r>
                  <a:rPr lang="en-US" b="1" dirty="0" smtClean="0"/>
                  <a:t>}</a:t>
                </a:r>
              </a:p>
              <a:p>
                <a:r>
                  <a:rPr lang="en-US" dirty="0" smtClean="0"/>
                  <a:t>y=0; t=1;</a:t>
                </a:r>
              </a:p>
              <a:p>
                <a:r>
                  <a:rPr lang="en-US" dirty="0" smtClean="0"/>
                  <a:t>while(x&lt;10){</a:t>
                </a:r>
              </a:p>
              <a:p>
                <a:r>
                  <a:rPr lang="en-US" dirty="0" smtClean="0"/>
                  <a:t>  x = x+1;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y = y+2;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if(x=5){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t=t+2;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}else{</a:t>
                </a:r>
              </a:p>
              <a:p>
                <a:r>
                  <a:rPr lang="en-US" dirty="0" smtClean="0"/>
                  <a:t>     y = t+1;</a:t>
                </a:r>
                <a:endParaRPr lang="en-US" dirty="0"/>
              </a:p>
              <a:p>
                <a:r>
                  <a:rPr lang="en-US" dirty="0" smtClean="0"/>
                  <a:t>  }</a:t>
                </a:r>
              </a:p>
              <a:p>
                <a:r>
                  <a:rPr lang="en-US" dirty="0" smtClean="0"/>
                  <a:t>}</a:t>
                </a:r>
              </a:p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𝒆𝒗𝒆𝒏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blipFill rotWithShape="1">
                <a:blip r:embed="rId2"/>
                <a:stretch>
                  <a:fillRect t="-914" r="-208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1016" y="1647140"/>
            <a:ext cx="3985113" cy="6693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45146" y="293394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Relaxed Rule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01015" y="3429000"/>
            <a:ext cx="3985113" cy="745515"/>
            <a:chOff x="4301015" y="3429000"/>
            <a:chExt cx="3985113" cy="745515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01015" y="3505200"/>
              <a:ext cx="3985113" cy="66931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 bwMode="auto">
            <a:xfrm>
              <a:off x="4797303" y="3429000"/>
              <a:ext cx="367044" cy="3346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64547" y="3446253"/>
              <a:ext cx="749808" cy="3346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05200" y="4586488"/>
                <a:ext cx="5635004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 </m:t>
                      </m:r>
                      <m:r>
                        <a:rPr lang="en-US" sz="2000" i="1" dirty="0" err="1">
                          <a:latin typeface="Cambria Math"/>
                        </a:rPr>
                        <m:t>𝑤𝑝𝑐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𝑐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∧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𝑃𝑜𝑠𝑡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latin typeface="Cambria Math"/>
                      </a:rPr>
                      <m:t>=  </m:t>
                    </m:r>
                    <m:r>
                      <a:rPr lang="en-US" sz="2000" b="0" i="1" smtClean="0">
                        <a:latin typeface="Cambria Math"/>
                      </a:rPr>
                      <m:t>𝑤𝑝𝑐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𝑤𝑝𝑐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2, 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𝑤𝑝𝑐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3, 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586488"/>
                <a:ext cx="5635004" cy="747512"/>
              </a:xfrm>
              <a:prstGeom prst="rect">
                <a:avLst/>
              </a:prstGeom>
              <a:blipFill rotWithShape="0">
                <a:blip r:embed="rId4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38400" y="1764268"/>
            <a:ext cx="590340" cy="3493532"/>
            <a:chOff x="2438400" y="1764268"/>
            <a:chExt cx="590340" cy="3493532"/>
          </a:xfrm>
        </p:grpSpPr>
        <p:sp>
          <p:nvSpPr>
            <p:cNvPr id="16" name="TextBox 15"/>
            <p:cNvSpPr txBox="1"/>
            <p:nvPr/>
          </p:nvSpPr>
          <p:spPr>
            <a:xfrm>
              <a:off x="2590800" y="291254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0800" y="39373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0800" y="48884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17642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C0</a:t>
              </a:r>
              <a:endParaRPr lang="en-US" dirty="0"/>
            </a:p>
          </p:txBody>
        </p:sp>
        <p:sp>
          <p:nvSpPr>
            <p:cNvPr id="20" name="Right Brace 19"/>
            <p:cNvSpPr/>
            <p:nvPr/>
          </p:nvSpPr>
          <p:spPr bwMode="auto">
            <a:xfrm>
              <a:off x="2438400" y="17642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>
              <a:off x="2438400" y="2754868"/>
              <a:ext cx="152400" cy="6741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22" name="Right Brace 21"/>
            <p:cNvSpPr/>
            <p:nvPr/>
          </p:nvSpPr>
          <p:spPr bwMode="auto">
            <a:xfrm>
              <a:off x="2438400" y="3886200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23" name="Right Brace 22"/>
            <p:cNvSpPr/>
            <p:nvPr/>
          </p:nvSpPr>
          <p:spPr bwMode="auto">
            <a:xfrm>
              <a:off x="2438400" y="48884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=⊤</m:t>
                    </m:r>
                  </m:oMath>
                </a14:m>
                <a:r>
                  <a:rPr lang="en-US" b="1" dirty="0" smtClean="0"/>
                  <a:t>}</a:t>
                </a:r>
              </a:p>
              <a:p>
                <a:r>
                  <a:rPr lang="en-US" dirty="0" smtClean="0"/>
                  <a:t>y=0; t=1;</a:t>
                </a:r>
              </a:p>
              <a:p>
                <a:r>
                  <a:rPr lang="en-US" dirty="0" smtClean="0"/>
                  <a:t>while(x&lt;10){</a:t>
                </a:r>
              </a:p>
              <a:p>
                <a:r>
                  <a:rPr lang="en-US" dirty="0" smtClean="0"/>
                  <a:t>  x = x+1;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y = y+2;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if(x=5){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t=t+2;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}else{</a:t>
                </a:r>
              </a:p>
              <a:p>
                <a:r>
                  <a:rPr lang="en-US" dirty="0" smtClean="0"/>
                  <a:t>     y = t+1;</a:t>
                </a:r>
                <a:endParaRPr lang="en-US" dirty="0"/>
              </a:p>
              <a:p>
                <a:r>
                  <a:rPr lang="en-US" dirty="0" smtClean="0"/>
                  <a:t>  }</a:t>
                </a:r>
              </a:p>
              <a:p>
                <a:r>
                  <a:rPr lang="en-US" dirty="0" smtClean="0"/>
                  <a:t>}</a:t>
                </a:r>
              </a:p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𝒆𝒗𝒆𝒏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blipFill rotWithShape="1">
                <a:blip r:embed="rId2"/>
                <a:stretch>
                  <a:fillRect t="-914" r="-208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23703" y="1490541"/>
                <a:ext cx="5635004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 </m:t>
                      </m:r>
                      <m:r>
                        <a:rPr lang="en-US" sz="2000" i="1" dirty="0" err="1">
                          <a:latin typeface="Cambria Math"/>
                        </a:rPr>
                        <m:t>𝑤𝑝𝑐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𝑐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∧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𝑃𝑜𝑠𝑡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latin typeface="Cambria Math"/>
                      </a:rPr>
                      <m:t>=  </m:t>
                    </m:r>
                    <m:r>
                      <a:rPr lang="en-US" sz="2000" b="0" i="1" smtClean="0">
                        <a:latin typeface="Cambria Math"/>
                      </a:rPr>
                      <m:t>𝑤𝑝𝑐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𝑤𝑝𝑐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2, 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𝑤𝑝𝑐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3, 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03" y="1490541"/>
                <a:ext cx="5635004" cy="74751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438400" y="1764268"/>
            <a:ext cx="590340" cy="3493532"/>
            <a:chOff x="2438400" y="1764268"/>
            <a:chExt cx="590340" cy="3493532"/>
          </a:xfrm>
        </p:grpSpPr>
        <p:sp>
          <p:nvSpPr>
            <p:cNvPr id="12" name="TextBox 11"/>
            <p:cNvSpPr txBox="1"/>
            <p:nvPr/>
          </p:nvSpPr>
          <p:spPr>
            <a:xfrm>
              <a:off x="2590800" y="291254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39373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48884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17642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C0</a:t>
              </a:r>
              <a:endParaRPr lang="en-US" dirty="0"/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2438400" y="17642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6" name="Right Brace 15"/>
            <p:cNvSpPr/>
            <p:nvPr/>
          </p:nvSpPr>
          <p:spPr bwMode="auto">
            <a:xfrm>
              <a:off x="2438400" y="2754868"/>
              <a:ext cx="152400" cy="6741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7" name="Right Brace 16"/>
            <p:cNvSpPr/>
            <p:nvPr/>
          </p:nvSpPr>
          <p:spPr bwMode="auto">
            <a:xfrm>
              <a:off x="2438400" y="3886200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8" name="Right Brace 17"/>
            <p:cNvSpPr/>
            <p:nvPr/>
          </p:nvSpPr>
          <p:spPr bwMode="auto">
            <a:xfrm>
              <a:off x="2438400" y="48884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38400" y="1353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229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3440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81460" y="5421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460" y="6172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77000" y="236494"/>
                <a:ext cx="2635545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Big &lt;=&gt; Weak</a:t>
                </a: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is equivalent to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36494"/>
                <a:ext cx="2635545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843" t="-2513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=⊤</m:t>
                    </m:r>
                  </m:oMath>
                </a14:m>
                <a:r>
                  <a:rPr lang="en-US" b="1" dirty="0" smtClean="0"/>
                  <a:t>}</a:t>
                </a:r>
              </a:p>
              <a:p>
                <a:r>
                  <a:rPr lang="en-US" dirty="0" smtClean="0"/>
                  <a:t>y=0; t=1;</a:t>
                </a:r>
              </a:p>
              <a:p>
                <a:r>
                  <a:rPr lang="en-US" dirty="0" smtClean="0"/>
                  <a:t>while(x&lt;10){</a:t>
                </a:r>
              </a:p>
              <a:p>
                <a:r>
                  <a:rPr lang="en-US" dirty="0" smtClean="0"/>
                  <a:t>  x = x+1;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y = y+2;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if(x=5){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t=t+2;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}else{</a:t>
                </a:r>
              </a:p>
              <a:p>
                <a:r>
                  <a:rPr lang="en-US" dirty="0" smtClean="0"/>
                  <a:t>     y = t+1;</a:t>
                </a:r>
                <a:endParaRPr lang="en-US" dirty="0"/>
              </a:p>
              <a:p>
                <a:r>
                  <a:rPr lang="en-US" dirty="0" smtClean="0"/>
                  <a:t>  }</a:t>
                </a:r>
              </a:p>
              <a:p>
                <a:r>
                  <a:rPr lang="en-US" dirty="0" smtClean="0"/>
                  <a:t>}</a:t>
                </a:r>
              </a:p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𝒆𝒗𝒆𝒏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blipFill rotWithShape="1">
                <a:blip r:embed="rId2"/>
                <a:stretch>
                  <a:fillRect t="-914" r="-208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438400" y="1764268"/>
            <a:ext cx="590340" cy="3493532"/>
            <a:chOff x="2438400" y="1764268"/>
            <a:chExt cx="590340" cy="3493532"/>
          </a:xfrm>
        </p:grpSpPr>
        <p:sp>
          <p:nvSpPr>
            <p:cNvPr id="12" name="TextBox 11"/>
            <p:cNvSpPr txBox="1"/>
            <p:nvPr/>
          </p:nvSpPr>
          <p:spPr>
            <a:xfrm>
              <a:off x="2590800" y="291254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39373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48884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17642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C0</a:t>
              </a:r>
              <a:endParaRPr lang="en-US" dirty="0"/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2438400" y="17642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6" name="Right Brace 15"/>
            <p:cNvSpPr/>
            <p:nvPr/>
          </p:nvSpPr>
          <p:spPr bwMode="auto">
            <a:xfrm>
              <a:off x="2438400" y="2754868"/>
              <a:ext cx="152400" cy="6741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7" name="Right Brace 16"/>
            <p:cNvSpPr/>
            <p:nvPr/>
          </p:nvSpPr>
          <p:spPr bwMode="auto">
            <a:xfrm>
              <a:off x="2438400" y="3886200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8" name="Right Brace 17"/>
            <p:cNvSpPr/>
            <p:nvPr/>
          </p:nvSpPr>
          <p:spPr bwMode="auto">
            <a:xfrm>
              <a:off x="2438400" y="4888468"/>
              <a:ext cx="152400" cy="369332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38400" y="1353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229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3440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81460" y="5421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460" y="6172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9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Analysis Framework 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Kildall</a:t>
            </a:r>
            <a:r>
              <a:rPr lang="en-US" dirty="0" smtClean="0"/>
              <a:t> in 1973</a:t>
            </a:r>
          </a:p>
          <a:p>
            <a:pPr lvl="1"/>
            <a:r>
              <a:rPr lang="en-US" dirty="0" smtClean="0"/>
              <a:t>Traditionally used for compiler optimization</a:t>
            </a:r>
          </a:p>
          <a:p>
            <a:pPr lvl="1"/>
            <a:endParaRPr lang="en-US" dirty="0"/>
          </a:p>
          <a:p>
            <a:r>
              <a:rPr lang="en-US" dirty="0" smtClean="0"/>
              <a:t>Frame analysis question as a set of equations on a </a:t>
            </a:r>
            <a:r>
              <a:rPr lang="en-US" u="sng" dirty="0" smtClean="0">
                <a:solidFill>
                  <a:srgbClr val="C00000"/>
                </a:solidFill>
              </a:rPr>
              <a:t>CFG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=⊤</m:t>
                    </m:r>
                  </m:oMath>
                </a14:m>
                <a:r>
                  <a:rPr lang="en-US" b="1" dirty="0" smtClean="0"/>
                  <a:t>}</a:t>
                </a:r>
              </a:p>
              <a:p>
                <a:r>
                  <a:rPr lang="en-US" dirty="0" smtClean="0"/>
                  <a:t>y=0; t=1;</a:t>
                </a:r>
              </a:p>
              <a:p>
                <a:r>
                  <a:rPr lang="en-US" dirty="0" smtClean="0"/>
                  <a:t>while(x&lt;10){</a:t>
                </a:r>
              </a:p>
              <a:p>
                <a:r>
                  <a:rPr lang="en-US" dirty="0" smtClean="0"/>
                  <a:t>  x = x+1;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y = y+2;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if(x=5){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t=t+2;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}else{</a:t>
                </a:r>
              </a:p>
              <a:p>
                <a:r>
                  <a:rPr lang="en-US" dirty="0" smtClean="0"/>
                  <a:t>     y = t+1;</a:t>
                </a:r>
                <a:endParaRPr lang="en-US" dirty="0"/>
              </a:p>
              <a:p>
                <a:r>
                  <a:rPr lang="en-US" dirty="0" smtClean="0"/>
                  <a:t>  }</a:t>
                </a:r>
              </a:p>
              <a:p>
                <a:r>
                  <a:rPr lang="en-US" dirty="0" smtClean="0"/>
                  <a:t>}</a:t>
                </a:r>
              </a:p>
              <a:p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=⊤,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𝒆𝒗𝒆𝒏</m:t>
                    </m:r>
                  </m:oMath>
                </a14:m>
                <a:r>
                  <a:rPr lang="en-US" b="1" dirty="0" smtClean="0"/>
                  <a:t>}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2926250" cy="5336846"/>
              </a:xfrm>
              <a:prstGeom prst="rect">
                <a:avLst/>
              </a:prstGeom>
              <a:blipFill rotWithShape="1">
                <a:blip r:embed="rId2"/>
                <a:stretch>
                  <a:fillRect t="-914" r="-208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4038600" y="1905000"/>
            <a:ext cx="3992488" cy="3651766"/>
            <a:chOff x="4038600" y="1905000"/>
            <a:chExt cx="3992488" cy="3651766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1905000"/>
              <a:ext cx="691215" cy="646331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y=0;</a:t>
              </a:r>
            </a:p>
            <a:p>
              <a:r>
                <a:rPr lang="en-US" dirty="0" smtClean="0"/>
                <a:t>t=1;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5562" y="3512234"/>
              <a:ext cx="944489" cy="646331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x=x+1;</a:t>
              </a:r>
            </a:p>
            <a:p>
              <a:r>
                <a:rPr lang="en-US" dirty="0" smtClean="0"/>
                <a:t>y=y+2;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6599" y="4583668"/>
              <a:ext cx="944489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t=t+2;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3000" y="4583668"/>
              <a:ext cx="944489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y=t-1;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8600" y="5187434"/>
              <a:ext cx="564578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1" name="Curved Connector 10"/>
            <p:cNvCxnSpPr>
              <a:stCxn id="5" idx="2"/>
              <a:endCxn id="29" idx="0"/>
            </p:cNvCxnSpPr>
            <p:nvPr/>
          </p:nvCxnSpPr>
          <p:spPr bwMode="auto">
            <a:xfrm rot="5400000">
              <a:off x="5360172" y="2592211"/>
              <a:ext cx="360316" cy="278556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2"/>
              <a:endCxn id="8" idx="0"/>
            </p:cNvCxnSpPr>
            <p:nvPr/>
          </p:nvCxnSpPr>
          <p:spPr bwMode="auto">
            <a:xfrm rot="5400000">
              <a:off x="5758975" y="3824835"/>
              <a:ext cx="425103" cy="1092562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6" idx="2"/>
              <a:endCxn id="7" idx="0"/>
            </p:cNvCxnSpPr>
            <p:nvPr/>
          </p:nvCxnSpPr>
          <p:spPr bwMode="auto">
            <a:xfrm rot="16200000" flipH="1">
              <a:off x="6825774" y="3850597"/>
              <a:ext cx="425103" cy="104103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29" idx="2"/>
              <a:endCxn id="9" idx="0"/>
            </p:cNvCxnSpPr>
            <p:nvPr/>
          </p:nvCxnSpPr>
          <p:spPr bwMode="auto">
            <a:xfrm rot="5400000">
              <a:off x="3907744" y="3694125"/>
              <a:ext cx="1906455" cy="1080163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7" idx="2"/>
              <a:endCxn id="29" idx="0"/>
            </p:cNvCxnSpPr>
            <p:nvPr/>
          </p:nvCxnSpPr>
          <p:spPr bwMode="auto">
            <a:xfrm rot="5400000" flipH="1">
              <a:off x="5459271" y="2853428"/>
              <a:ext cx="2041353" cy="2157792"/>
            </a:xfrm>
            <a:prstGeom prst="curvedConnector5">
              <a:avLst>
                <a:gd name="adj1" fmla="val -11198"/>
                <a:gd name="adj2" fmla="val -35060"/>
                <a:gd name="adj3" fmla="val 111198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9" idx="2"/>
              <a:endCxn id="6" idx="0"/>
            </p:cNvCxnSpPr>
            <p:nvPr/>
          </p:nvCxnSpPr>
          <p:spPr bwMode="auto">
            <a:xfrm rot="16200000" flipH="1">
              <a:off x="5843802" y="2838228"/>
              <a:ext cx="231255" cy="11167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18763" y="2911647"/>
              <a:ext cx="564578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</a:t>
              </a:r>
              <a:endParaRPr lang="en-US" dirty="0"/>
            </a:p>
          </p:txBody>
        </p:sp>
        <p:cxnSp>
          <p:nvCxnSpPr>
            <p:cNvPr id="33" name="Curved Connector 32"/>
            <p:cNvCxnSpPr>
              <a:stCxn id="8" idx="2"/>
              <a:endCxn id="29" idx="0"/>
            </p:cNvCxnSpPr>
            <p:nvPr/>
          </p:nvCxnSpPr>
          <p:spPr bwMode="auto">
            <a:xfrm rot="5400000" flipH="1">
              <a:off x="4392472" y="3920228"/>
              <a:ext cx="2041353" cy="24193"/>
            </a:xfrm>
            <a:prstGeom prst="curvedConnector5">
              <a:avLst>
                <a:gd name="adj1" fmla="val -11198"/>
                <a:gd name="adj2" fmla="val 2896892"/>
                <a:gd name="adj3" fmla="val 111198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438400" y="1353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229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3440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81460" y="5421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43460" y="6172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&lt;-P5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5062726" y="2537345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46786" y="1516711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324600" y="4191000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5620099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5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286000"/>
          </a:xfrm>
        </p:spPr>
        <p:txBody>
          <a:bodyPr/>
          <a:lstStyle/>
          <a:p>
            <a:r>
              <a:rPr lang="en-US" sz="2800" dirty="0" smtClean="0"/>
              <a:t>What is the loop invariant?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1704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{true}</a:t>
            </a:r>
          </a:p>
          <a:p>
            <a:r>
              <a:rPr lang="en-US" dirty="0" smtClean="0"/>
              <a:t>y=0;</a:t>
            </a:r>
          </a:p>
          <a:p>
            <a:r>
              <a:rPr lang="en-US" dirty="0" smtClean="0"/>
              <a:t>while(x&lt;10){</a:t>
            </a:r>
          </a:p>
          <a:p>
            <a:r>
              <a:rPr lang="en-US" dirty="0" smtClean="0"/>
              <a:t>  x = x+1;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y = y+2;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{even(y)}</a:t>
            </a:r>
            <a:endParaRPr lang="en-US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281204"/>
            <a:ext cx="3108080" cy="669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general program representation</a:t>
            </a:r>
          </a:p>
          <a:p>
            <a:pPr lvl="1"/>
            <a:r>
              <a:rPr lang="en-US" dirty="0" smtClean="0"/>
              <a:t>Easy to represent unstructured control flow</a:t>
            </a:r>
          </a:p>
          <a:p>
            <a:pPr lvl="1"/>
            <a:r>
              <a:rPr lang="en-US" dirty="0" smtClean="0"/>
              <a:t>Widely used by most program analysis tools for imperative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5100" y="1600200"/>
                <a:ext cx="4653982" cy="4953000"/>
              </a:xfrm>
            </p:spPr>
            <p:txBody>
              <a:bodyPr/>
              <a:lstStyle/>
              <a:p>
                <a:r>
                  <a:rPr lang="en-US" sz="2000" dirty="0" smtClean="0"/>
                  <a:t>For every basic block we have an equation of the 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Use meet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 smtClean="0"/>
                  <a:t>) when many edges meet together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000" dirty="0" smtClean="0"/>
                  <a:t>We can solve through </a:t>
                </a:r>
                <a:br>
                  <a:rPr lang="en-US" sz="2000" dirty="0" smtClean="0"/>
                </a:br>
                <a:r>
                  <a:rPr lang="en-US" sz="2000" dirty="0" smtClean="0"/>
                  <a:t>“Chaotic Iteration”</a:t>
                </a:r>
              </a:p>
              <a:p>
                <a:pPr lvl="1"/>
                <a:r>
                  <a:rPr lang="en-US" sz="2000" dirty="0" smtClean="0"/>
                  <a:t>Keep a list of nodes to update</a:t>
                </a:r>
              </a:p>
              <a:p>
                <a:pPr lvl="1"/>
                <a:r>
                  <a:rPr lang="en-US" sz="2000" dirty="0" smtClean="0"/>
                  <a:t>Pick one CFG node at a time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Update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000" dirty="0" smtClean="0"/>
                  <a:t> from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If out changed, add its children to the list</a:t>
                </a:r>
                <a:endParaRPr lang="en-US" sz="2000" dirty="0"/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5100" y="1600200"/>
                <a:ext cx="4653982" cy="4953000"/>
              </a:xfrm>
              <a:blipFill rotWithShape="0">
                <a:blip r:embed="rId2"/>
                <a:stretch>
                  <a:fillRect t="-73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24400" y="2362200"/>
            <a:ext cx="3992488" cy="3651766"/>
            <a:chOff x="4038600" y="1905000"/>
            <a:chExt cx="3992488" cy="3651766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1905000"/>
              <a:ext cx="691215" cy="646331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y=0;</a:t>
              </a:r>
            </a:p>
            <a:p>
              <a:r>
                <a:rPr lang="en-US" dirty="0" smtClean="0"/>
                <a:t>t=1;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5562" y="3512234"/>
              <a:ext cx="944489" cy="646331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x=x+1;</a:t>
              </a:r>
            </a:p>
            <a:p>
              <a:r>
                <a:rPr lang="en-US" dirty="0" smtClean="0"/>
                <a:t>y=y+2;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599" y="4583668"/>
              <a:ext cx="944489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t=t+2;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4583668"/>
              <a:ext cx="944489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y=t-1;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00" y="5187434"/>
              <a:ext cx="564578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1" name="Curved Connector 10"/>
            <p:cNvCxnSpPr>
              <a:stCxn id="6" idx="2"/>
              <a:endCxn id="17" idx="0"/>
            </p:cNvCxnSpPr>
            <p:nvPr/>
          </p:nvCxnSpPr>
          <p:spPr bwMode="auto">
            <a:xfrm rot="5400000">
              <a:off x="5360172" y="2592211"/>
              <a:ext cx="360316" cy="278556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2"/>
              <a:endCxn id="9" idx="0"/>
            </p:cNvCxnSpPr>
            <p:nvPr/>
          </p:nvCxnSpPr>
          <p:spPr bwMode="auto">
            <a:xfrm rot="5400000">
              <a:off x="5758975" y="3824835"/>
              <a:ext cx="425103" cy="1092562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6825774" y="3850597"/>
              <a:ext cx="425103" cy="104103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7" idx="2"/>
              <a:endCxn id="10" idx="0"/>
            </p:cNvCxnSpPr>
            <p:nvPr/>
          </p:nvCxnSpPr>
          <p:spPr bwMode="auto">
            <a:xfrm rot="5400000">
              <a:off x="3907744" y="3694125"/>
              <a:ext cx="1906455" cy="1080163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8" idx="2"/>
              <a:endCxn id="17" idx="0"/>
            </p:cNvCxnSpPr>
            <p:nvPr/>
          </p:nvCxnSpPr>
          <p:spPr bwMode="auto">
            <a:xfrm rot="5400000" flipH="1">
              <a:off x="5459271" y="2853428"/>
              <a:ext cx="2041353" cy="2157792"/>
            </a:xfrm>
            <a:prstGeom prst="curvedConnector5">
              <a:avLst>
                <a:gd name="adj1" fmla="val -11198"/>
                <a:gd name="adj2" fmla="val -35060"/>
                <a:gd name="adj3" fmla="val 111198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7" idx="2"/>
              <a:endCxn id="7" idx="0"/>
            </p:cNvCxnSpPr>
            <p:nvPr/>
          </p:nvCxnSpPr>
          <p:spPr bwMode="auto">
            <a:xfrm rot="16200000" flipH="1">
              <a:off x="5843802" y="2838228"/>
              <a:ext cx="231255" cy="11167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18763" y="2911647"/>
              <a:ext cx="564578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</a:t>
              </a:r>
              <a:endParaRPr lang="en-US" dirty="0"/>
            </a:p>
          </p:txBody>
        </p:sp>
        <p:cxnSp>
          <p:nvCxnSpPr>
            <p:cNvPr id="18" name="Curved Connector 17"/>
            <p:cNvCxnSpPr>
              <a:stCxn id="9" idx="2"/>
              <a:endCxn id="17" idx="0"/>
            </p:cNvCxnSpPr>
            <p:nvPr/>
          </p:nvCxnSpPr>
          <p:spPr bwMode="auto">
            <a:xfrm rot="5400000" flipH="1">
              <a:off x="4392472" y="3920228"/>
              <a:ext cx="2041353" cy="24193"/>
            </a:xfrm>
            <a:prstGeom prst="curvedConnector5">
              <a:avLst>
                <a:gd name="adj1" fmla="val -11198"/>
                <a:gd name="adj2" fmla="val 2896892"/>
                <a:gd name="adj3" fmla="val 111198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 bwMode="auto">
          <a:xfrm>
            <a:off x="6030271" y="3839782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132586" y="1973911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010400" y="4648200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800600" y="6077299"/>
            <a:ext cx="304800" cy="3235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P5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transfer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defined it in terms of weakest precondition.</a:t>
            </a:r>
          </a:p>
          <a:p>
            <a:pPr lvl="1"/>
            <a:r>
              <a:rPr lang="en-US" dirty="0" smtClean="0"/>
              <a:t>Or alternatively, strongest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pPr lvl="1"/>
            <a:r>
              <a:rPr lang="en-US" dirty="0" smtClean="0"/>
              <a:t>Too general and expensive!</a:t>
            </a:r>
          </a:p>
          <a:p>
            <a:r>
              <a:rPr lang="en-US" dirty="0" smtClean="0"/>
              <a:t>We can hard-code a transfer function specific to the lattice</a:t>
            </a:r>
          </a:p>
          <a:p>
            <a:pPr lvl="1"/>
            <a:r>
              <a:rPr lang="en-US" dirty="0" smtClean="0"/>
              <a:t>For finite lattices they can be implemented cheaply in terms of </a:t>
            </a:r>
            <a:r>
              <a:rPr lang="en-US" dirty="0" err="1" smtClean="0"/>
              <a:t>bitvector</a:t>
            </a:r>
            <a:r>
              <a:rPr lang="en-US" dirty="0" smtClean="0"/>
              <a:t> operations</a:t>
            </a:r>
          </a:p>
          <a:p>
            <a:pPr lvl="1"/>
            <a:endParaRPr lang="en-US" dirty="0"/>
          </a:p>
          <a:p>
            <a:r>
              <a:rPr lang="en-US" dirty="0" smtClean="0"/>
              <a:t>We can build lattices for arbitrary facts about the program</a:t>
            </a:r>
          </a:p>
          <a:p>
            <a:pPr lvl="1"/>
            <a:r>
              <a:rPr lang="en-US" dirty="0" smtClean="0"/>
              <a:t>Need to make sure our transfer functions are monotonic</a:t>
            </a:r>
          </a:p>
        </p:txBody>
      </p:sp>
    </p:spTree>
    <p:extLst>
      <p:ext uri="{BB962C8B-B14F-4D97-AF65-F5344CB8AC3E}">
        <p14:creationId xmlns:p14="http://schemas.microsoft.com/office/powerpoint/2010/main" val="735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1E35BBCC-0615-47EB-8D8D-68873CF94D93}" type="slidenum">
              <a:rPr lang="en-US" sz="1400">
                <a:solidFill>
                  <a:schemeClr val="bg1"/>
                </a:solidFill>
              </a:rPr>
              <a:pPr/>
              <a:t>33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Reaching Definitions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Concept of definition and use</a:t>
            </a:r>
          </a:p>
          <a:p>
            <a:pPr lvl="1"/>
            <a:r>
              <a:rPr lang="en-US" smtClean="0"/>
              <a:t>a = x+y</a:t>
            </a:r>
          </a:p>
          <a:p>
            <a:pPr lvl="1"/>
            <a:r>
              <a:rPr lang="en-US" smtClean="0"/>
              <a:t>is a definition of a</a:t>
            </a:r>
          </a:p>
          <a:p>
            <a:pPr lvl="1"/>
            <a:r>
              <a:rPr lang="en-US" smtClean="0"/>
              <a:t>is a use of x and y</a:t>
            </a:r>
          </a:p>
          <a:p>
            <a:r>
              <a:rPr lang="en-US" smtClean="0"/>
              <a:t>A definition reaches a use if </a:t>
            </a:r>
          </a:p>
          <a:p>
            <a:pPr lvl="1"/>
            <a:r>
              <a:rPr lang="en-US" smtClean="0"/>
              <a:t>value written by definition</a:t>
            </a:r>
          </a:p>
          <a:p>
            <a:pPr lvl="1"/>
            <a:r>
              <a:rPr lang="en-US" smtClean="0"/>
              <a:t>may be read by use</a:t>
            </a:r>
          </a:p>
        </p:txBody>
      </p:sp>
    </p:spTree>
    <p:extLst>
      <p:ext uri="{BB962C8B-B14F-4D97-AF65-F5344CB8AC3E}">
        <p14:creationId xmlns:p14="http://schemas.microsoft.com/office/powerpoint/2010/main" val="22490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dirty="0" smtClean="0">
                <a:solidFill>
                  <a:schemeClr val="bg2"/>
                </a:solidFill>
              </a:rPr>
              <a:t>Example by 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err="1" smtClean="0">
                <a:solidFill>
                  <a:schemeClr val="bg2"/>
                </a:solidFill>
              </a:rPr>
              <a:t>Saman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Amarasinghe</a:t>
            </a:r>
            <a:r>
              <a:rPr lang="en-US" sz="1400" dirty="0">
                <a:solidFill>
                  <a:schemeClr val="bg2"/>
                </a:solidFill>
              </a:rPr>
              <a:t>   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Reaching Definitions</a:t>
            </a: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2209800" y="1371600"/>
            <a:ext cx="4800600" cy="4495800"/>
            <a:chOff x="1392" y="864"/>
            <a:chExt cx="3024" cy="2832"/>
          </a:xfrm>
        </p:grpSpPr>
        <p:sp>
          <p:nvSpPr>
            <p:cNvPr id="64528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 s = 0; </a:t>
              </a:r>
            </a:p>
            <a:p>
              <a:pPr algn="ctr" eaLnBrk="0" hangingPunct="0"/>
              <a:r>
                <a:rPr lang="en-US"/>
                <a:t>a = 4; </a:t>
              </a:r>
            </a:p>
            <a:p>
              <a:pPr algn="ctr" eaLnBrk="0" hangingPunct="0"/>
              <a:r>
                <a:rPr lang="en-US"/>
                <a:t>i = 0;</a:t>
              </a:r>
            </a:p>
            <a:p>
              <a:pPr algn="ctr" eaLnBrk="0" hangingPunct="0"/>
              <a:r>
                <a:rPr lang="en-US"/>
                <a:t>k == 0 </a:t>
              </a:r>
            </a:p>
          </p:txBody>
        </p:sp>
        <p:sp>
          <p:nvSpPr>
            <p:cNvPr id="64529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b = 1;</a:t>
              </a:r>
            </a:p>
          </p:txBody>
        </p:sp>
        <p:sp>
          <p:nvSpPr>
            <p:cNvPr id="64530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b = 2;</a:t>
              </a:r>
            </a:p>
          </p:txBody>
        </p:sp>
        <p:sp>
          <p:nvSpPr>
            <p:cNvPr id="64531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i &lt; n</a:t>
              </a:r>
            </a:p>
          </p:txBody>
        </p:sp>
        <p:sp>
          <p:nvSpPr>
            <p:cNvPr id="64532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 = s + a*b;</a:t>
              </a:r>
            </a:p>
            <a:p>
              <a:pPr algn="ctr" eaLnBrk="0" hangingPunct="0"/>
              <a:r>
                <a:rPr lang="en-US"/>
                <a:t>i = i + 1; </a:t>
              </a:r>
            </a:p>
          </p:txBody>
        </p:sp>
        <p:sp>
          <p:nvSpPr>
            <p:cNvPr id="64533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return s</a:t>
              </a:r>
            </a:p>
          </p:txBody>
        </p:sp>
        <p:sp>
          <p:nvSpPr>
            <p:cNvPr id="64534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5619D0B8-1D36-4C1D-8C5E-4363D784D219}" type="slidenum">
              <a:rPr lang="en-US" sz="1400">
                <a:solidFill>
                  <a:schemeClr val="bg1"/>
                </a:solidFill>
              </a:rPr>
              <a:pPr/>
              <a:t>35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66688"/>
            <a:ext cx="8972550" cy="1096962"/>
          </a:xfrm>
        </p:spPr>
        <p:txBody>
          <a:bodyPr/>
          <a:lstStyle/>
          <a:p>
            <a:r>
              <a:rPr lang="en-US" sz="3200" dirty="0" smtClean="0"/>
              <a:t>Reaching Definitions and Constant Propagation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a use of a variable a constant?</a:t>
            </a:r>
          </a:p>
          <a:p>
            <a:pPr lvl="1"/>
            <a:r>
              <a:rPr lang="en-US" smtClean="0"/>
              <a:t>Check all reaching definitions</a:t>
            </a:r>
          </a:p>
          <a:p>
            <a:pPr lvl="1"/>
            <a:r>
              <a:rPr lang="en-US" smtClean="0"/>
              <a:t>If all assign variable to same constant</a:t>
            </a:r>
          </a:p>
          <a:p>
            <a:pPr lvl="1"/>
            <a:r>
              <a:rPr lang="en-US" smtClean="0"/>
              <a:t>Then use is in fact a constant</a:t>
            </a:r>
          </a:p>
          <a:p>
            <a:r>
              <a:rPr lang="en-US" smtClean="0"/>
              <a:t>Can replace variable with constant</a:t>
            </a:r>
          </a:p>
        </p:txBody>
      </p:sp>
    </p:spTree>
    <p:extLst>
      <p:ext uri="{BB962C8B-B14F-4D97-AF65-F5344CB8AC3E}">
        <p14:creationId xmlns:p14="http://schemas.microsoft.com/office/powerpoint/2010/main" val="5516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1" dirty="0">
                <a:latin typeface="Tahoma" pitchFamily="34" charset="0"/>
              </a:rPr>
              <a:t>Is a Constant in s = </a:t>
            </a:r>
            <a:r>
              <a:rPr lang="en-US" sz="3600" b="1" dirty="0" err="1">
                <a:latin typeface="Tahoma" pitchFamily="34" charset="0"/>
              </a:rPr>
              <a:t>s+a</a:t>
            </a:r>
            <a:r>
              <a:rPr lang="en-US" sz="3600" b="1" dirty="0">
                <a:latin typeface="Tahoma" pitchFamily="34" charset="0"/>
              </a:rPr>
              <a:t>*b?</a:t>
            </a:r>
          </a:p>
        </p:txBody>
      </p:sp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66567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 s = 0; </a:t>
              </a:r>
            </a:p>
            <a:p>
              <a:pPr algn="ctr" eaLnBrk="0" hangingPunct="0"/>
              <a:r>
                <a:rPr lang="en-US" dirty="0"/>
                <a:t>a = 4; </a:t>
              </a:r>
            </a:p>
            <a:p>
              <a:pPr algn="ctr" eaLnBrk="0" hangingPunct="0"/>
              <a:r>
                <a:rPr lang="en-US" dirty="0"/>
                <a:t>i = 0;</a:t>
              </a:r>
            </a:p>
            <a:p>
              <a:pPr algn="ctr" eaLnBrk="0" hangingPunct="0"/>
              <a:r>
                <a:rPr lang="en-US" dirty="0"/>
                <a:t>k == 0 </a:t>
              </a:r>
            </a:p>
          </p:txBody>
        </p:sp>
        <p:sp>
          <p:nvSpPr>
            <p:cNvPr id="66568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1;</a:t>
              </a:r>
            </a:p>
          </p:txBody>
        </p:sp>
        <p:sp>
          <p:nvSpPr>
            <p:cNvPr id="66569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2;</a:t>
              </a:r>
            </a:p>
          </p:txBody>
        </p:sp>
        <p:sp>
          <p:nvSpPr>
            <p:cNvPr id="66570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i &lt; n</a:t>
              </a:r>
            </a:p>
          </p:txBody>
        </p:sp>
        <p:sp>
          <p:nvSpPr>
            <p:cNvPr id="66571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 = s + a*b;</a:t>
              </a:r>
            </a:p>
            <a:p>
              <a:pPr algn="ctr" eaLnBrk="0" hangingPunct="0"/>
              <a:r>
                <a:rPr lang="en-US"/>
                <a:t>i = i + 1; </a:t>
              </a:r>
            </a:p>
          </p:txBody>
        </p:sp>
        <p:sp>
          <p:nvSpPr>
            <p:cNvPr id="66572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return s</a:t>
              </a:r>
            </a:p>
          </p:txBody>
        </p:sp>
        <p:sp>
          <p:nvSpPr>
            <p:cNvPr id="66573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>
                <a:gd name="T0" fmla="*/ 1088 w 1664"/>
                <a:gd name="T1" fmla="*/ 1104 h 1544"/>
                <a:gd name="T2" fmla="*/ 320 w 1664"/>
                <a:gd name="T3" fmla="*/ 1392 h 1544"/>
                <a:gd name="T4" fmla="*/ 224 w 1664"/>
                <a:gd name="T5" fmla="*/ 192 h 1544"/>
                <a:gd name="T6" fmla="*/ 1664 w 1664"/>
                <a:gd name="T7" fmla="*/ 240 h 1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4"/>
                <a:gd name="T13" fmla="*/ 0 h 1544"/>
                <a:gd name="T14" fmla="*/ 1664 w 1664"/>
                <a:gd name="T15" fmla="*/ 1544 h 1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813073" name="Freeform 17"/>
          <p:cNvSpPr>
            <a:spLocks/>
          </p:cNvSpPr>
          <p:nvPr/>
        </p:nvSpPr>
        <p:spPr bwMode="auto">
          <a:xfrm>
            <a:off x="1708150" y="2139950"/>
            <a:ext cx="1466850" cy="3178175"/>
          </a:xfrm>
          <a:custGeom>
            <a:avLst/>
            <a:gdLst>
              <a:gd name="T0" fmla="*/ 924 w 924"/>
              <a:gd name="T1" fmla="*/ 44 h 2002"/>
              <a:gd name="T2" fmla="*/ 139 w 924"/>
              <a:gd name="T3" fmla="*/ 177 h 2002"/>
              <a:gd name="T4" fmla="*/ 88 w 924"/>
              <a:gd name="T5" fmla="*/ 1109 h 2002"/>
              <a:gd name="T6" fmla="*/ 569 w 924"/>
              <a:gd name="T7" fmla="*/ 2002 h 2002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2002"/>
              <a:gd name="T14" fmla="*/ 924 w 924"/>
              <a:gd name="T15" fmla="*/ 2002 h 2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2002">
                <a:moveTo>
                  <a:pt x="924" y="44"/>
                </a:moveTo>
                <a:cubicBezTo>
                  <a:pt x="793" y="66"/>
                  <a:pt x="278" y="0"/>
                  <a:pt x="139" y="177"/>
                </a:cubicBezTo>
                <a:cubicBezTo>
                  <a:pt x="0" y="354"/>
                  <a:pt x="16" y="805"/>
                  <a:pt x="88" y="1109"/>
                </a:cubicBezTo>
                <a:cubicBezTo>
                  <a:pt x="160" y="1413"/>
                  <a:pt x="469" y="1816"/>
                  <a:pt x="569" y="2002"/>
                </a:cubicBezTo>
              </a:path>
            </a:pathLst>
          </a:cu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b="1" dirty="0">
                <a:latin typeface="Tahoma" pitchFamily="34" charset="0"/>
              </a:rPr>
              <a:t>Constant Propagation Transform</a:t>
            </a:r>
          </a:p>
        </p:txBody>
      </p:sp>
      <p:grpSp>
        <p:nvGrpSpPr>
          <p:cNvPr id="67588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67591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 s = 0; </a:t>
              </a:r>
            </a:p>
            <a:p>
              <a:pPr algn="ctr" eaLnBrk="0" hangingPunct="0"/>
              <a:r>
                <a:rPr lang="en-US" dirty="0"/>
                <a:t>a = 4; </a:t>
              </a:r>
            </a:p>
            <a:p>
              <a:pPr algn="ctr" eaLnBrk="0" hangingPunct="0"/>
              <a:r>
                <a:rPr lang="en-US" dirty="0"/>
                <a:t>i = 0;</a:t>
              </a:r>
            </a:p>
            <a:p>
              <a:pPr algn="ctr" eaLnBrk="0" hangingPunct="0"/>
              <a:r>
                <a:rPr lang="en-US" dirty="0"/>
                <a:t>k == 0 </a:t>
              </a:r>
            </a:p>
          </p:txBody>
        </p:sp>
        <p:sp>
          <p:nvSpPr>
            <p:cNvPr id="67592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1;</a:t>
              </a:r>
            </a:p>
          </p:txBody>
        </p:sp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2;</a:t>
              </a:r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i &lt; n</a:t>
              </a:r>
            </a:p>
          </p:txBody>
        </p:sp>
        <p:sp>
          <p:nvSpPr>
            <p:cNvPr id="67595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s = s + </a:t>
              </a:r>
              <a:r>
                <a:rPr lang="en-US" dirty="0">
                  <a:solidFill>
                    <a:srgbClr val="C00000"/>
                  </a:solidFill>
                </a:rPr>
                <a:t>4</a:t>
              </a:r>
              <a:r>
                <a:rPr lang="en-US" dirty="0"/>
                <a:t>*b;</a:t>
              </a:r>
            </a:p>
            <a:p>
              <a:pPr algn="ctr" eaLnBrk="0" hangingPunct="0"/>
              <a:r>
                <a:rPr lang="en-US" dirty="0"/>
                <a:t>i = i + 1; </a:t>
              </a:r>
            </a:p>
          </p:txBody>
        </p:sp>
        <p:sp>
          <p:nvSpPr>
            <p:cNvPr id="67596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return s</a:t>
              </a:r>
            </a:p>
          </p:txBody>
        </p:sp>
        <p:sp>
          <p:nvSpPr>
            <p:cNvPr id="67597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>
                <a:gd name="T0" fmla="*/ 1088 w 1664"/>
                <a:gd name="T1" fmla="*/ 1104 h 1544"/>
                <a:gd name="T2" fmla="*/ 320 w 1664"/>
                <a:gd name="T3" fmla="*/ 1392 h 1544"/>
                <a:gd name="T4" fmla="*/ 224 w 1664"/>
                <a:gd name="T5" fmla="*/ 192 h 1544"/>
                <a:gd name="T6" fmla="*/ 1664 w 1664"/>
                <a:gd name="T7" fmla="*/ 240 h 1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4"/>
                <a:gd name="T13" fmla="*/ 0 h 1544"/>
                <a:gd name="T14" fmla="*/ 1664 w 1664"/>
                <a:gd name="T15" fmla="*/ 1544 h 1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67589" name="Freeform 17"/>
          <p:cNvSpPr>
            <a:spLocks/>
          </p:cNvSpPr>
          <p:nvPr/>
        </p:nvSpPr>
        <p:spPr bwMode="auto">
          <a:xfrm>
            <a:off x="1708150" y="2139950"/>
            <a:ext cx="1466850" cy="3178175"/>
          </a:xfrm>
          <a:custGeom>
            <a:avLst/>
            <a:gdLst>
              <a:gd name="T0" fmla="*/ 924 w 924"/>
              <a:gd name="T1" fmla="*/ 44 h 2002"/>
              <a:gd name="T2" fmla="*/ 139 w 924"/>
              <a:gd name="T3" fmla="*/ 177 h 2002"/>
              <a:gd name="T4" fmla="*/ 88 w 924"/>
              <a:gd name="T5" fmla="*/ 1109 h 2002"/>
              <a:gd name="T6" fmla="*/ 569 w 924"/>
              <a:gd name="T7" fmla="*/ 2002 h 2002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2002"/>
              <a:gd name="T14" fmla="*/ 924 w 924"/>
              <a:gd name="T15" fmla="*/ 2002 h 2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2002">
                <a:moveTo>
                  <a:pt x="924" y="44"/>
                </a:moveTo>
                <a:cubicBezTo>
                  <a:pt x="793" y="66"/>
                  <a:pt x="278" y="0"/>
                  <a:pt x="139" y="177"/>
                </a:cubicBezTo>
                <a:cubicBezTo>
                  <a:pt x="0" y="354"/>
                  <a:pt x="16" y="805"/>
                  <a:pt x="88" y="1109"/>
                </a:cubicBezTo>
                <a:cubicBezTo>
                  <a:pt x="160" y="1413"/>
                  <a:pt x="469" y="1816"/>
                  <a:pt x="569" y="2002"/>
                </a:cubicBezTo>
              </a:path>
            </a:pathLst>
          </a:cu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b="1" dirty="0">
                <a:latin typeface="Tahoma" pitchFamily="34" charset="0"/>
              </a:rPr>
              <a:t>Is b Constant in s = </a:t>
            </a:r>
            <a:r>
              <a:rPr lang="en-US" sz="4000" b="1" dirty="0" err="1">
                <a:latin typeface="Tahoma" pitchFamily="34" charset="0"/>
              </a:rPr>
              <a:t>s+a</a:t>
            </a:r>
            <a:r>
              <a:rPr lang="en-US" sz="4000" b="1" dirty="0">
                <a:latin typeface="Tahoma" pitchFamily="34" charset="0"/>
              </a:rPr>
              <a:t>*b?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68616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 s = 0; </a:t>
              </a:r>
            </a:p>
            <a:p>
              <a:pPr algn="ctr" eaLnBrk="0" hangingPunct="0"/>
              <a:r>
                <a:rPr lang="en-US" dirty="0"/>
                <a:t>a = 4; </a:t>
              </a:r>
            </a:p>
            <a:p>
              <a:pPr algn="ctr" eaLnBrk="0" hangingPunct="0"/>
              <a:r>
                <a:rPr lang="en-US" dirty="0"/>
                <a:t>i = 0;</a:t>
              </a:r>
            </a:p>
            <a:p>
              <a:pPr algn="ctr" eaLnBrk="0" hangingPunct="0"/>
              <a:r>
                <a:rPr lang="en-US" dirty="0"/>
                <a:t>k == 0 </a:t>
              </a:r>
            </a:p>
          </p:txBody>
        </p:sp>
        <p:sp>
          <p:nvSpPr>
            <p:cNvPr id="68617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1;</a:t>
              </a:r>
            </a:p>
          </p:txBody>
        </p:sp>
        <p:sp>
          <p:nvSpPr>
            <p:cNvPr id="68618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 = 2;</a:t>
              </a:r>
            </a:p>
          </p:txBody>
        </p:sp>
        <p:sp>
          <p:nvSpPr>
            <p:cNvPr id="68619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i &lt; n</a:t>
              </a:r>
            </a:p>
          </p:txBody>
        </p:sp>
        <p:sp>
          <p:nvSpPr>
            <p:cNvPr id="68620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 = s + a*b;</a:t>
              </a:r>
            </a:p>
            <a:p>
              <a:pPr algn="ctr" eaLnBrk="0" hangingPunct="0"/>
              <a:r>
                <a:rPr lang="en-US"/>
                <a:t>i = i + 1; </a:t>
              </a:r>
            </a:p>
          </p:txBody>
        </p:sp>
        <p:sp>
          <p:nvSpPr>
            <p:cNvPr id="68621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return s</a:t>
              </a:r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>
                <a:gd name="T0" fmla="*/ 1088 w 1664"/>
                <a:gd name="T1" fmla="*/ 1104 h 1544"/>
                <a:gd name="T2" fmla="*/ 320 w 1664"/>
                <a:gd name="T3" fmla="*/ 1392 h 1544"/>
                <a:gd name="T4" fmla="*/ 224 w 1664"/>
                <a:gd name="T5" fmla="*/ 192 h 1544"/>
                <a:gd name="T6" fmla="*/ 1664 w 1664"/>
                <a:gd name="T7" fmla="*/ 240 h 1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4"/>
                <a:gd name="T13" fmla="*/ 0 h 1544"/>
                <a:gd name="T14" fmla="*/ 1664 w 1664"/>
                <a:gd name="T15" fmla="*/ 1544 h 1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815122" name="Line 18"/>
          <p:cNvSpPr>
            <a:spLocks noChangeShapeType="1"/>
          </p:cNvSpPr>
          <p:nvPr/>
        </p:nvSpPr>
        <p:spPr bwMode="auto">
          <a:xfrm>
            <a:off x="2452688" y="3962400"/>
            <a:ext cx="457200" cy="129540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5123" name="Freeform 19"/>
          <p:cNvSpPr>
            <a:spLocks/>
          </p:cNvSpPr>
          <p:nvPr/>
        </p:nvSpPr>
        <p:spPr bwMode="auto">
          <a:xfrm>
            <a:off x="3124200" y="3886200"/>
            <a:ext cx="2109788" cy="1506538"/>
          </a:xfrm>
          <a:custGeom>
            <a:avLst/>
            <a:gdLst>
              <a:gd name="T0" fmla="*/ 719 w 1329"/>
              <a:gd name="T1" fmla="*/ 0 h 949"/>
              <a:gd name="T2" fmla="*/ 1209 w 1329"/>
              <a:gd name="T3" fmla="*/ 576 h 949"/>
              <a:gd name="T4" fmla="*/ 0 w 1329"/>
              <a:gd name="T5" fmla="*/ 949 h 949"/>
              <a:gd name="T6" fmla="*/ 0 60000 65536"/>
              <a:gd name="T7" fmla="*/ 0 60000 65536"/>
              <a:gd name="T8" fmla="*/ 0 60000 65536"/>
              <a:gd name="T9" fmla="*/ 0 w 1329"/>
              <a:gd name="T10" fmla="*/ 0 h 949"/>
              <a:gd name="T11" fmla="*/ 1329 w 1329"/>
              <a:gd name="T12" fmla="*/ 949 h 9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9" h="949">
                <a:moveTo>
                  <a:pt x="719" y="0"/>
                </a:moveTo>
                <a:cubicBezTo>
                  <a:pt x="800" y="96"/>
                  <a:pt x="1329" y="418"/>
                  <a:pt x="1209" y="576"/>
                </a:cubicBezTo>
                <a:cubicBezTo>
                  <a:pt x="1089" y="734"/>
                  <a:pt x="252" y="871"/>
                  <a:pt x="0" y="949"/>
                </a:cubicBezTo>
              </a:path>
            </a:pathLst>
          </a:cu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2" grpId="0" animBg="1"/>
      <p:bldP spid="8151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6DF22EB3-DE3F-4584-9356-62A69927DFDB}" type="slidenum">
              <a:rPr lang="en-US" sz="1400">
                <a:solidFill>
                  <a:schemeClr val="bg1"/>
                </a:solidFill>
              </a:rPr>
              <a:pPr/>
              <a:t>39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Reaching Definitions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 with sets of definitions</a:t>
            </a:r>
          </a:p>
          <a:p>
            <a:pPr lvl="1"/>
            <a:r>
              <a:rPr lang="en-US" smtClean="0"/>
              <a:t>represent sets using bit vectors</a:t>
            </a:r>
          </a:p>
          <a:p>
            <a:pPr lvl="1"/>
            <a:r>
              <a:rPr lang="en-US" smtClean="0"/>
              <a:t>each definition has a position in bit vector</a:t>
            </a:r>
          </a:p>
          <a:p>
            <a:r>
              <a:rPr lang="en-US" smtClean="0"/>
              <a:t>At each basic block, compute</a:t>
            </a:r>
          </a:p>
          <a:p>
            <a:pPr lvl="1"/>
            <a:r>
              <a:rPr lang="en-US" smtClean="0"/>
              <a:t>definitions that reach start of block</a:t>
            </a:r>
          </a:p>
          <a:p>
            <a:pPr lvl="1"/>
            <a:r>
              <a:rPr lang="en-US" smtClean="0"/>
              <a:t>definitions that reach end of block</a:t>
            </a:r>
          </a:p>
          <a:p>
            <a:r>
              <a:rPr lang="en-US" smtClean="0"/>
              <a:t>Do computation by simulating execution of program until reach fixed point</a:t>
            </a:r>
          </a:p>
        </p:txBody>
      </p:sp>
    </p:spTree>
    <p:extLst>
      <p:ext uri="{BB962C8B-B14F-4D97-AF65-F5344CB8AC3E}">
        <p14:creationId xmlns:p14="http://schemas.microsoft.com/office/powerpoint/2010/main" val="40924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1704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{true}</a:t>
            </a:r>
          </a:p>
          <a:p>
            <a:r>
              <a:rPr lang="en-US" dirty="0" smtClean="0"/>
              <a:t>y=0;</a:t>
            </a:r>
          </a:p>
          <a:p>
            <a:r>
              <a:rPr lang="en-US" dirty="0" smtClean="0"/>
              <a:t>while(x&lt;10){</a:t>
            </a:r>
          </a:p>
          <a:p>
            <a:r>
              <a:rPr lang="en-US" dirty="0" smtClean="0"/>
              <a:t>  x = x+1;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y = y+2;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{even(y</a:t>
            </a:r>
            <a:r>
              <a:rPr lang="en-US" b="1" dirty="0" smtClean="0"/>
              <a:t>)}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196641" y="2057400"/>
            <a:ext cx="36576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09028" y="2649127"/>
            <a:ext cx="777240" cy="4822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rgbClr val="008000"/>
                </a:solidFill>
              </a:rPr>
              <a:t>Saman Amarasinghe</a:t>
            </a:r>
            <a:r>
              <a:rPr lang="en-US" sz="1400">
                <a:solidFill>
                  <a:srgbClr val="008000"/>
                </a:solidFill>
              </a:rPr>
              <a:t>         			</a:t>
            </a:r>
            <a:fld id="{2F64F9FB-44FD-49B9-A38C-28C8112084BB}" type="slidenum">
              <a:rPr lang="en-US" sz="1400">
                <a:solidFill>
                  <a:srgbClr val="008000"/>
                </a:solidFill>
              </a:rPr>
              <a:pPr/>
              <a:t>40</a:t>
            </a:fld>
            <a:r>
              <a:rPr lang="en-US" sz="1400">
                <a:solidFill>
                  <a:srgbClr val="008000"/>
                </a:solidFill>
              </a:rPr>
              <a:t>			</a:t>
            </a:r>
            <a:r>
              <a:rPr lang="en-US" sz="1400" b="1">
                <a:solidFill>
                  <a:srgbClr val="008000"/>
                </a:solidFill>
              </a:rPr>
              <a:t>6.035</a:t>
            </a:r>
            <a:r>
              <a:rPr lang="en-US" sz="1400">
                <a:solidFill>
                  <a:srgbClr val="008000"/>
                </a:solidFill>
              </a:rPr>
              <a:t>      </a:t>
            </a:r>
            <a:r>
              <a:rPr lang="en-US" sz="1400">
                <a:solidFill>
                  <a:srgbClr val="008000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rgbClr val="008000"/>
                </a:solidFill>
              </a:rPr>
              <a:t>Fall 2006</a:t>
            </a:r>
            <a:endParaRPr lang="en-US" sz="1400">
              <a:solidFill>
                <a:srgbClr val="008000"/>
              </a:solidFill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10000" y="533400"/>
            <a:ext cx="1600200" cy="17526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1: s = 0; </a:t>
            </a:r>
          </a:p>
          <a:p>
            <a:pPr algn="ctr" eaLnBrk="0" hangingPunct="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2: a = 4; </a:t>
            </a:r>
          </a:p>
          <a:p>
            <a:pPr algn="ctr" eaLnBrk="0" hangingPunct="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3: i = 0;</a:t>
            </a:r>
          </a:p>
          <a:p>
            <a:pPr algn="ctr" eaLnBrk="0" hangingPunct="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k == 0 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2997200" y="3200400"/>
            <a:ext cx="1270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4: b = 1;</a:t>
            </a:r>
          </a:p>
          <a:p>
            <a:pPr algn="ctr" eaLnBrk="0" hangingPunct="0"/>
            <a:endParaRPr lang="en-US" sz="8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4876800" y="3200400"/>
            <a:ext cx="13208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5: b = 2;</a:t>
            </a:r>
          </a:p>
          <a:p>
            <a:pPr algn="ctr" eaLnBrk="0" hangingPunct="0"/>
            <a:endParaRPr lang="en-US" sz="80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72710" name="Line 8"/>
          <p:cNvSpPr>
            <a:spLocks noChangeShapeType="1"/>
          </p:cNvSpPr>
          <p:nvPr/>
        </p:nvSpPr>
        <p:spPr bwMode="auto">
          <a:xfrm flipH="1">
            <a:off x="3810000" y="2286000"/>
            <a:ext cx="762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9"/>
          <p:cNvSpPr>
            <a:spLocks noChangeShapeType="1"/>
          </p:cNvSpPr>
          <p:nvPr/>
        </p:nvSpPr>
        <p:spPr bwMode="auto">
          <a:xfrm>
            <a:off x="4572000" y="2286000"/>
            <a:ext cx="838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>
            <a:off x="3886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11"/>
          <p:cNvSpPr>
            <a:spLocks noChangeShapeType="1"/>
          </p:cNvSpPr>
          <p:nvPr/>
        </p:nvSpPr>
        <p:spPr bwMode="auto">
          <a:xfrm flipH="1">
            <a:off x="4572000" y="37338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2"/>
          <p:cNvSpPr>
            <a:spLocks noChangeShapeType="1"/>
          </p:cNvSpPr>
          <p:nvPr/>
        </p:nvSpPr>
        <p:spPr bwMode="auto">
          <a:xfrm flipH="1">
            <a:off x="4038600" y="5029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3"/>
          <p:cNvSpPr>
            <a:spLocks noChangeShapeType="1"/>
          </p:cNvSpPr>
          <p:nvPr/>
        </p:nvSpPr>
        <p:spPr bwMode="auto">
          <a:xfrm>
            <a:off x="4953000" y="5029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Freeform 14"/>
          <p:cNvSpPr>
            <a:spLocks/>
          </p:cNvSpPr>
          <p:nvPr/>
        </p:nvSpPr>
        <p:spPr bwMode="auto">
          <a:xfrm>
            <a:off x="1397000" y="4483100"/>
            <a:ext cx="2641600" cy="2451100"/>
          </a:xfrm>
          <a:custGeom>
            <a:avLst/>
            <a:gdLst>
              <a:gd name="T0" fmla="*/ 1088 w 1664"/>
              <a:gd name="T1" fmla="*/ 1104 h 1544"/>
              <a:gd name="T2" fmla="*/ 320 w 1664"/>
              <a:gd name="T3" fmla="*/ 1392 h 1544"/>
              <a:gd name="T4" fmla="*/ 224 w 1664"/>
              <a:gd name="T5" fmla="*/ 192 h 1544"/>
              <a:gd name="T6" fmla="*/ 1664 w 1664"/>
              <a:gd name="T7" fmla="*/ 240 h 1544"/>
              <a:gd name="T8" fmla="*/ 0 60000 65536"/>
              <a:gd name="T9" fmla="*/ 0 60000 65536"/>
              <a:gd name="T10" fmla="*/ 0 60000 65536"/>
              <a:gd name="T11" fmla="*/ 0 60000 65536"/>
              <a:gd name="T12" fmla="*/ 0 w 1664"/>
              <a:gd name="T13" fmla="*/ 0 h 1544"/>
              <a:gd name="T14" fmla="*/ 1664 w 1664"/>
              <a:gd name="T15" fmla="*/ 1544 h 1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4" h="1544">
                <a:moveTo>
                  <a:pt x="1088" y="1104"/>
                </a:moveTo>
                <a:cubicBezTo>
                  <a:pt x="776" y="1324"/>
                  <a:pt x="464" y="1544"/>
                  <a:pt x="320" y="1392"/>
                </a:cubicBezTo>
                <a:cubicBezTo>
                  <a:pt x="176" y="1240"/>
                  <a:pt x="0" y="384"/>
                  <a:pt x="224" y="192"/>
                </a:cubicBezTo>
                <a:cubicBezTo>
                  <a:pt x="448" y="0"/>
                  <a:pt x="1424" y="232"/>
                  <a:pt x="1664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4038600" y="762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0000000</a:t>
            </a:r>
            <a:endParaRPr lang="en-US"/>
          </a:p>
        </p:txBody>
      </p:sp>
      <p:sp>
        <p:nvSpPr>
          <p:cNvPr id="819216" name="Text Box 16"/>
          <p:cNvSpPr txBox="1">
            <a:spLocks noChangeArrowheads="1"/>
          </p:cNvSpPr>
          <p:nvPr/>
        </p:nvSpPr>
        <p:spPr bwMode="auto">
          <a:xfrm>
            <a:off x="5257800" y="27432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7" name="Text Box 17"/>
          <p:cNvSpPr txBox="1">
            <a:spLocks noChangeArrowheads="1"/>
          </p:cNvSpPr>
          <p:nvPr/>
        </p:nvSpPr>
        <p:spPr bwMode="auto">
          <a:xfrm>
            <a:off x="2711450" y="27432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solidFill>
            <a:srgbClr val="0033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solidFill>
            <a:srgbClr val="0033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3" name="Text Box 23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solidFill>
            <a:srgbClr val="0033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4" name="Text Box 24"/>
          <p:cNvSpPr txBox="1">
            <a:spLocks noChangeArrowheads="1"/>
          </p:cNvSpPr>
          <p:nvPr/>
        </p:nvSpPr>
        <p:spPr bwMode="auto">
          <a:xfrm>
            <a:off x="4038600" y="-762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25" name="Text Box 25"/>
          <p:cNvSpPr txBox="1">
            <a:spLocks noChangeArrowheads="1"/>
          </p:cNvSpPr>
          <p:nvPr/>
        </p:nvSpPr>
        <p:spPr bwMode="auto">
          <a:xfrm>
            <a:off x="2762250" y="25908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26" name="Text Box 26"/>
          <p:cNvSpPr txBox="1">
            <a:spLocks noChangeArrowheads="1"/>
          </p:cNvSpPr>
          <p:nvPr/>
        </p:nvSpPr>
        <p:spPr bwMode="auto">
          <a:xfrm>
            <a:off x="5257800" y="25908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27" name="Text Box 27"/>
          <p:cNvSpPr txBox="1">
            <a:spLocks noChangeArrowheads="1"/>
          </p:cNvSpPr>
          <p:nvPr/>
        </p:nvSpPr>
        <p:spPr bwMode="auto">
          <a:xfrm>
            <a:off x="2254250" y="48006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4692650" y="39624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5638800" y="4953000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09900"/>
                </a:solidFill>
                <a:latin typeface="Arial" pitchFamily="34" charset="0"/>
              </a:rPr>
              <a:t>1 2 3 4 5 6 7</a:t>
            </a:r>
          </a:p>
        </p:txBody>
      </p:sp>
      <p:sp>
        <p:nvSpPr>
          <p:cNvPr id="819230" name="Text Box 30"/>
          <p:cNvSpPr txBox="1">
            <a:spLocks noChangeArrowheads="1"/>
          </p:cNvSpPr>
          <p:nvPr/>
        </p:nvSpPr>
        <p:spPr bwMode="auto">
          <a:xfrm>
            <a:off x="4079875" y="19812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1110000</a:t>
            </a:r>
          </a:p>
        </p:txBody>
      </p:sp>
      <p:sp>
        <p:nvSpPr>
          <p:cNvPr id="819231" name="Text Box 31"/>
          <p:cNvSpPr txBox="1">
            <a:spLocks noChangeArrowheads="1"/>
          </p:cNvSpPr>
          <p:nvPr/>
        </p:nvSpPr>
        <p:spPr bwMode="auto">
          <a:xfrm>
            <a:off x="3124200" y="34432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1111000</a:t>
            </a:r>
          </a:p>
        </p:txBody>
      </p:sp>
      <p:sp>
        <p:nvSpPr>
          <p:cNvPr id="819232" name="Text Box 32"/>
          <p:cNvSpPr txBox="1">
            <a:spLocks noChangeArrowheads="1"/>
          </p:cNvSpPr>
          <p:nvPr/>
        </p:nvSpPr>
        <p:spPr bwMode="auto">
          <a:xfrm>
            <a:off x="5029200" y="34432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1110100</a:t>
            </a:r>
          </a:p>
        </p:txBody>
      </p:sp>
      <p:sp>
        <p:nvSpPr>
          <p:cNvPr id="819233" name="Text Box 33"/>
          <p:cNvSpPr txBox="1">
            <a:spLocks noChangeArrowheads="1"/>
          </p:cNvSpPr>
          <p:nvPr/>
        </p:nvSpPr>
        <p:spPr bwMode="auto">
          <a:xfrm>
            <a:off x="4079875" y="47386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4" name="Text Box 34"/>
          <p:cNvSpPr txBox="1">
            <a:spLocks noChangeArrowheads="1"/>
          </p:cNvSpPr>
          <p:nvPr/>
        </p:nvSpPr>
        <p:spPr bwMode="auto">
          <a:xfrm>
            <a:off x="2825750" y="59436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0101111</a:t>
            </a:r>
          </a:p>
        </p:txBody>
      </p:sp>
      <p:sp>
        <p:nvSpPr>
          <p:cNvPr id="819235" name="Text Box 35"/>
          <p:cNvSpPr txBox="1">
            <a:spLocks noChangeArrowheads="1"/>
          </p:cNvSpPr>
          <p:nvPr/>
        </p:nvSpPr>
        <p:spPr bwMode="auto">
          <a:xfrm>
            <a:off x="5486400" y="57150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6" name="Text Box 36"/>
          <p:cNvSpPr txBox="1">
            <a:spLocks noChangeArrowheads="1"/>
          </p:cNvSpPr>
          <p:nvPr/>
        </p:nvSpPr>
        <p:spPr bwMode="auto">
          <a:xfrm>
            <a:off x="4114800" y="4724400"/>
            <a:ext cx="984250" cy="366713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72739" name="Rectangle 5"/>
          <p:cNvSpPr>
            <a:spLocks noChangeArrowheads="1"/>
          </p:cNvSpPr>
          <p:nvPr/>
        </p:nvSpPr>
        <p:spPr bwMode="auto">
          <a:xfrm>
            <a:off x="4038600" y="4495800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i &lt; n</a:t>
            </a:r>
          </a:p>
          <a:p>
            <a:pPr algn="ctr" eaLnBrk="0" hangingPunct="0"/>
            <a:endParaRPr lang="en-US" sz="8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819237" name="Text Box 37"/>
          <p:cNvSpPr txBox="1">
            <a:spLocks noChangeArrowheads="1"/>
          </p:cNvSpPr>
          <p:nvPr/>
        </p:nvSpPr>
        <p:spPr bwMode="auto">
          <a:xfrm>
            <a:off x="5410200" y="5715000"/>
            <a:ext cx="984250" cy="366713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72741" name="Rectangle 7"/>
          <p:cNvSpPr>
            <a:spLocks noChangeArrowheads="1"/>
          </p:cNvSpPr>
          <p:nvPr/>
        </p:nvSpPr>
        <p:spPr bwMode="auto">
          <a:xfrm>
            <a:off x="5029200" y="54864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return s</a:t>
            </a:r>
          </a:p>
          <a:p>
            <a:pPr algn="ctr" eaLnBrk="0" hangingPunct="0"/>
            <a:endParaRPr lang="en-US" sz="8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72742" name="Rectangle 6"/>
          <p:cNvSpPr>
            <a:spLocks noChangeArrowheads="1"/>
          </p:cNvSpPr>
          <p:nvPr/>
        </p:nvSpPr>
        <p:spPr bwMode="auto">
          <a:xfrm>
            <a:off x="2209800" y="5334000"/>
            <a:ext cx="2438400" cy="914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6: s = s + a*b;</a:t>
            </a:r>
          </a:p>
          <a:p>
            <a:pPr algn="ctr" eaLnBrk="0" hangingPunct="0"/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7: i = i + 1;</a:t>
            </a:r>
          </a:p>
          <a:p>
            <a:pPr algn="ctr" eaLnBrk="0" hangingPunct="0"/>
            <a:r>
              <a:rPr lang="en-US" sz="80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4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2377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3.88889E-6 -0.0842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5.55556E-7 -0.09537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10648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2.77778E-6 -0.17107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3.88889E-6 -0.11551 " pathEditMode="relative" rAng="0" ptsTypes="AA">
                                      <p:cBhvr>
                                        <p:cTn id="92" dur="1000" spd="-100000" fill="hold"/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2.77778E-6 -0.09329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3.88889E-6 -0.12662 " pathEditMode="relative" rAng="0" ptsTypes="AA">
                                      <p:cBhvr>
                                        <p:cTn id="118" dur="1000" spd="-100000" fill="hold"/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5" grpId="0" autoUpdateAnimBg="0"/>
      <p:bldP spid="819216" grpId="0" autoUpdateAnimBg="0"/>
      <p:bldP spid="819217" grpId="0" autoUpdateAnimBg="0"/>
      <p:bldP spid="819218" grpId="0" autoUpdateAnimBg="0"/>
      <p:bldP spid="819219" grpId="0" autoUpdateAnimBg="0"/>
      <p:bldP spid="819220" grpId="0" autoUpdateAnimBg="0"/>
      <p:bldP spid="819221" grpId="0" animBg="1" autoUpdateAnimBg="0"/>
      <p:bldP spid="819222" grpId="0" animBg="1" autoUpdateAnimBg="0"/>
      <p:bldP spid="819223" grpId="0" animBg="1" autoUpdateAnimBg="0"/>
      <p:bldP spid="819224" grpId="0" autoUpdateAnimBg="0"/>
      <p:bldP spid="819225" grpId="0" autoUpdateAnimBg="0"/>
      <p:bldP spid="819226" grpId="0" autoUpdateAnimBg="0"/>
      <p:bldP spid="819227" grpId="0" autoUpdateAnimBg="0"/>
      <p:bldP spid="819228" grpId="0" autoUpdateAnimBg="0"/>
      <p:bldP spid="819229" grpId="0" autoUpdateAnimBg="0"/>
      <p:bldP spid="819230" grpId="0" autoUpdateAnimBg="0"/>
      <p:bldP spid="819230" grpId="1"/>
      <p:bldP spid="819231" grpId="0" autoUpdateAnimBg="0"/>
      <p:bldP spid="819231" grpId="1"/>
      <p:bldP spid="819232" grpId="0" autoUpdateAnimBg="0"/>
      <p:bldP spid="819232" grpId="1"/>
      <p:bldP spid="819233" grpId="0" autoUpdateAnimBg="0"/>
      <p:bldP spid="819233" grpId="1"/>
      <p:bldP spid="819234" grpId="0" autoUpdateAnimBg="0"/>
      <p:bldP spid="819234" grpId="1"/>
      <p:bldP spid="819235" grpId="0" autoUpdateAnimBg="0"/>
      <p:bldP spid="819235" grpId="1"/>
      <p:bldP spid="819236" grpId="0" animBg="1" autoUpdateAnimBg="0"/>
      <p:bldP spid="819236" grpId="1" animBg="1"/>
      <p:bldP spid="819237" grpId="0" animBg="1" autoUpdateAnimBg="0"/>
      <p:bldP spid="81923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8C08875D-8255-4FC3-94E7-F6EF4BC63D87}" type="slidenum">
              <a:rPr lang="en-US" sz="1400">
                <a:solidFill>
                  <a:schemeClr val="bg1"/>
                </a:solidFill>
              </a:rPr>
              <a:pPr/>
              <a:t>41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functions</a:t>
            </a:r>
            <a:endParaRPr lang="en-US" dirty="0" smtClean="0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Each basic block has</a:t>
            </a:r>
          </a:p>
          <a:p>
            <a:pPr lvl="1"/>
            <a:r>
              <a:rPr lang="en-US" sz="2400" dirty="0" smtClean="0"/>
              <a:t>IN - set of definitions that reach beginning of block</a:t>
            </a:r>
          </a:p>
          <a:p>
            <a:pPr lvl="1"/>
            <a:r>
              <a:rPr lang="en-US" sz="2400" dirty="0" smtClean="0"/>
              <a:t>OUT - set of definitions that reach end of block</a:t>
            </a:r>
          </a:p>
          <a:p>
            <a:pPr lvl="1"/>
            <a:r>
              <a:rPr lang="en-US" sz="2400" dirty="0" smtClean="0"/>
              <a:t>GEN - set of definitions generated in block</a:t>
            </a:r>
          </a:p>
          <a:p>
            <a:pPr lvl="1"/>
            <a:r>
              <a:rPr lang="en-US" sz="2400" dirty="0" smtClean="0"/>
              <a:t>KILL - set of definitions killed in block</a:t>
            </a:r>
          </a:p>
          <a:p>
            <a:r>
              <a:rPr lang="en-US" sz="2800" dirty="0" smtClean="0"/>
              <a:t>GEN[s = s + a*b;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i</a:t>
            </a:r>
            <a:r>
              <a:rPr lang="en-US" sz="2800" dirty="0" smtClean="0"/>
              <a:t> + 1;] = 0000011</a:t>
            </a:r>
          </a:p>
          <a:p>
            <a:r>
              <a:rPr lang="en-US" sz="2800" dirty="0" smtClean="0"/>
              <a:t>KILL[s = s + a*b;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i</a:t>
            </a:r>
            <a:r>
              <a:rPr lang="en-US" sz="2800" dirty="0" smtClean="0"/>
              <a:t> + 1;] = 1010000</a:t>
            </a:r>
          </a:p>
          <a:p>
            <a:r>
              <a:rPr lang="en-US" sz="2800" dirty="0" smtClean="0"/>
              <a:t>Analyzer scans </a:t>
            </a:r>
            <a:r>
              <a:rPr lang="en-US" sz="2800" dirty="0" smtClean="0"/>
              <a:t>each basic block to derive GEN and KILL </a:t>
            </a:r>
            <a:r>
              <a:rPr lang="en-US" sz="2800" dirty="0" smtClean="0"/>
              <a:t>sets for each function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9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11A31562-3315-4C96-93D2-82457C35415C}" type="slidenum">
              <a:rPr lang="en-US" sz="1400">
                <a:solidFill>
                  <a:schemeClr val="bg1"/>
                </a:solidFill>
              </a:rPr>
              <a:pPr/>
              <a:t>42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Dataflow Equations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IN[b] = OUT[b1] U ... U OUT[bn]</a:t>
            </a:r>
          </a:p>
          <a:p>
            <a:pPr lvl="1"/>
            <a:r>
              <a:rPr lang="en-US" sz="2400" smtClean="0"/>
              <a:t>where b1, ..., bn are predecessors of b in CFG</a:t>
            </a:r>
          </a:p>
          <a:p>
            <a:r>
              <a:rPr lang="en-US" sz="2800" smtClean="0"/>
              <a:t>OUT[b] = (IN[b] - KILL[b]) U GEN[b]</a:t>
            </a:r>
          </a:p>
          <a:p>
            <a:r>
              <a:rPr lang="en-US" sz="2800" smtClean="0"/>
              <a:t>IN[entry] = 0000000</a:t>
            </a:r>
          </a:p>
          <a:p>
            <a:r>
              <a:rPr lang="en-US" sz="2800" smtClean="0"/>
              <a:t>Result: system of equations</a:t>
            </a:r>
          </a:p>
        </p:txBody>
      </p:sp>
    </p:spTree>
    <p:extLst>
      <p:ext uri="{BB962C8B-B14F-4D97-AF65-F5344CB8AC3E}">
        <p14:creationId xmlns:p14="http://schemas.microsoft.com/office/powerpoint/2010/main" val="22183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439806BD-9378-4EB4-84D5-4B5433515E10}" type="slidenum">
              <a:rPr lang="en-US" sz="1400">
                <a:solidFill>
                  <a:schemeClr val="bg1"/>
                </a:solidFill>
              </a:rPr>
              <a:pPr/>
              <a:t>43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Equations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sz="2800" smtClean="0"/>
              <a:t>Use fixed point algorithm</a:t>
            </a:r>
          </a:p>
          <a:p>
            <a:r>
              <a:rPr lang="en-US" sz="2800" smtClean="0"/>
              <a:t>Initialize with solution of OUT[b] = 0000000</a:t>
            </a:r>
          </a:p>
          <a:p>
            <a:r>
              <a:rPr lang="en-US" sz="2800" smtClean="0"/>
              <a:t>Repeatedly apply equations</a:t>
            </a:r>
          </a:p>
          <a:p>
            <a:pPr lvl="1"/>
            <a:r>
              <a:rPr lang="en-US" sz="2400" smtClean="0"/>
              <a:t>IN[b] = OUT[b1] U ... U OUT[bn]</a:t>
            </a:r>
          </a:p>
          <a:p>
            <a:pPr lvl="1"/>
            <a:r>
              <a:rPr lang="en-US" sz="2400" smtClean="0"/>
              <a:t>OUT[b] = (IN[b] - KILL[b]) U GEN[b]</a:t>
            </a:r>
          </a:p>
          <a:p>
            <a:r>
              <a:rPr lang="en-US" sz="2800" smtClean="0"/>
              <a:t>Until reach fixed point </a:t>
            </a:r>
          </a:p>
          <a:p>
            <a:r>
              <a:rPr lang="en-US" sz="2800" smtClean="0"/>
              <a:t>Until equation application has no further effect</a:t>
            </a:r>
          </a:p>
          <a:p>
            <a:r>
              <a:rPr lang="en-US" sz="2800" smtClean="0"/>
              <a:t>Use a worklist to track which equation applications may have a further effect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3115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Saman Amarasinghe</a:t>
            </a:r>
            <a:r>
              <a:rPr lang="en-US" sz="1400">
                <a:solidFill>
                  <a:schemeClr val="bg1"/>
                </a:solidFill>
              </a:rPr>
              <a:t>         			</a:t>
            </a:r>
            <a:fld id="{E034BD9B-BBF8-4C0F-9D0B-17B14FD83695}" type="slidenum">
              <a:rPr lang="en-US" sz="1400">
                <a:solidFill>
                  <a:schemeClr val="bg1"/>
                </a:solidFill>
              </a:rPr>
              <a:pPr/>
              <a:t>44</a:t>
            </a:fld>
            <a:r>
              <a:rPr lang="en-US" sz="1400">
                <a:solidFill>
                  <a:schemeClr val="bg1"/>
                </a:solidFill>
              </a:rPr>
              <a:t>			</a:t>
            </a:r>
            <a:r>
              <a:rPr lang="en-US" sz="1400" b="1">
                <a:solidFill>
                  <a:schemeClr val="bg1"/>
                </a:solidFill>
              </a:rPr>
              <a:t>6.035</a:t>
            </a:r>
            <a:r>
              <a:rPr lang="en-US" sz="1400">
                <a:solidFill>
                  <a:schemeClr val="bg1"/>
                </a:solidFill>
              </a:rPr>
              <a:t>      </a:t>
            </a:r>
            <a:r>
              <a:rPr lang="en-US" sz="1400">
                <a:solidFill>
                  <a:schemeClr val="bg1"/>
                </a:solidFill>
                <a:latin typeface="Lucida Sans Unicode" pitchFamily="34" charset="0"/>
              </a:rPr>
              <a:t>©MIT </a:t>
            </a:r>
            <a:r>
              <a:rPr lang="en-US" sz="1200">
                <a:solidFill>
                  <a:schemeClr val="bg1"/>
                </a:solidFill>
              </a:rPr>
              <a:t>Fall 1998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Does the algorithm halt?</a:t>
            </a:r>
          </a:p>
          <a:p>
            <a:pPr lvl="1"/>
            <a:r>
              <a:rPr lang="en-US" sz="2400" smtClean="0"/>
              <a:t>yes, because transfer function is monotonic</a:t>
            </a:r>
          </a:p>
          <a:p>
            <a:pPr lvl="1"/>
            <a:r>
              <a:rPr lang="en-US" sz="2400" smtClean="0"/>
              <a:t>if increase IN, increase OUT</a:t>
            </a:r>
          </a:p>
          <a:p>
            <a:pPr lvl="1"/>
            <a:r>
              <a:rPr lang="en-US" sz="2400" smtClean="0"/>
              <a:t>in limit, all bits are 1</a:t>
            </a:r>
          </a:p>
          <a:p>
            <a:pPr lvl="2"/>
            <a:endParaRPr lang="en-US" sz="2000" smtClean="0"/>
          </a:p>
          <a:p>
            <a:r>
              <a:rPr lang="en-US" sz="2800" smtClean="0"/>
              <a:t>If bit is 0, does the corresponding definition ever reach basic block?</a:t>
            </a:r>
          </a:p>
          <a:p>
            <a:r>
              <a:rPr lang="en-US" sz="2800" smtClean="0"/>
              <a:t>If bit is 1, is does the corresponding definition always reach the basic block?</a:t>
            </a:r>
          </a:p>
        </p:txBody>
      </p:sp>
    </p:spTree>
    <p:extLst>
      <p:ext uri="{BB962C8B-B14F-4D97-AF65-F5344CB8AC3E}">
        <p14:creationId xmlns:p14="http://schemas.microsoft.com/office/powerpoint/2010/main" val="19911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the invariant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/>
              <a:lstStyle/>
              <a:p>
                <a:r>
                  <a:rPr lang="en-US" dirty="0" smtClean="0"/>
                  <a:t>We want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⊣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It should be small enough to prove the </a:t>
                </a:r>
                <a:r>
                  <a:rPr lang="en-US" dirty="0" err="1" smtClean="0"/>
                  <a:t>postcondition</a:t>
                </a:r>
                <a:r>
                  <a:rPr lang="en-US" dirty="0" smtClean="0"/>
                  <a:t> (strong)</a:t>
                </a:r>
              </a:p>
              <a:p>
                <a:pPr lvl="1"/>
                <a:r>
                  <a:rPr lang="en-US" dirty="0" smtClean="0"/>
                  <a:t>But big enough to prove the precondition (weak)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err="1" smtClean="0">
                        <a:latin typeface="Cambria Math"/>
                      </a:rPr>
                      <m:t>𝑤𝑝𝑐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 smtClean="0"/>
                  <a:t>what we want is a </a:t>
                </a:r>
                <a:r>
                  <a:rPr lang="en-US" u="sng" dirty="0" smtClean="0"/>
                  <a:t>greatest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fixpoint</a:t>
                </a:r>
                <a:r>
                  <a:rPr lang="en-US" dirty="0" smtClean="0"/>
                  <a:t> solution of A=F(A)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 rotWithShape="0">
                <a:blip r:embed="rId2"/>
                <a:stretch>
                  <a:fillRect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>
                <a:solidFill>
                  <a:schemeClr val="bg1"/>
                </a:solidFill>
              </a:rPr>
              <a:t>Saman Amarasinghe</a:t>
            </a:r>
            <a:r>
              <a:rPr lang="en-US" sz="1400" b="0">
                <a:solidFill>
                  <a:schemeClr val="bg1"/>
                </a:solidFill>
              </a:rPr>
              <a:t>         			</a:t>
            </a:r>
            <a:fld id="{B261E5F7-CC9C-4F00-930B-E08320CDD63C}" type="slidenum">
              <a:rPr lang="en-US" sz="1400" b="0">
                <a:solidFill>
                  <a:schemeClr val="bg1"/>
                </a:solidFill>
              </a:rPr>
              <a:pPr/>
              <a:t>7</a:t>
            </a:fld>
            <a:r>
              <a:rPr lang="en-US" sz="1400" b="0">
                <a:solidFill>
                  <a:schemeClr val="bg1"/>
                </a:solidFill>
              </a:rPr>
              <a:t>			</a:t>
            </a:r>
            <a:r>
              <a:rPr lang="en-US" sz="1400">
                <a:solidFill>
                  <a:schemeClr val="bg1"/>
                </a:solidFill>
              </a:rPr>
              <a:t>6.035</a:t>
            </a:r>
            <a:r>
              <a:rPr lang="en-US" sz="1400" b="0">
                <a:solidFill>
                  <a:schemeClr val="bg1"/>
                </a:solidFill>
              </a:rPr>
              <a:t>      </a:t>
            </a:r>
            <a:r>
              <a:rPr lang="en-US" sz="1400" b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>
                <a:solidFill>
                  <a:schemeClr val="bg1"/>
                </a:solidFill>
              </a:rPr>
              <a:t>Fall 1998</a:t>
            </a: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 Orders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charset="2"/>
              </a:rPr>
              <a:t>Set P</a:t>
            </a:r>
          </a:p>
          <a:p>
            <a:pPr eaLnBrk="1" hangingPunct="1"/>
            <a:r>
              <a:rPr lang="en-US" smtClean="0">
                <a:sym typeface="Symbol" charset="2"/>
              </a:rPr>
              <a:t>Partial order  such that x,y,zP</a:t>
            </a:r>
          </a:p>
          <a:p>
            <a:pPr lvl="1" eaLnBrk="1" hangingPunct="1"/>
            <a:r>
              <a:rPr lang="en-US" smtClean="0"/>
              <a:t>x </a:t>
            </a:r>
            <a:r>
              <a:rPr lang="en-US" smtClean="0">
                <a:sym typeface="Symbol" charset="2"/>
              </a:rPr>
              <a:t> x 					(reflexive)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x  y and y  x implies x  y 	(asymmetric)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x  y and y  z implies x  z		(transitive)</a:t>
            </a:r>
          </a:p>
          <a:p>
            <a:pPr eaLnBrk="1" hangingPunct="1"/>
            <a:r>
              <a:rPr lang="en-US" smtClean="0">
                <a:sym typeface="Symbol" charset="2"/>
              </a:rPr>
              <a:t>Can use partial order to define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Upper and lower bounds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Least upper bound</a:t>
            </a:r>
          </a:p>
          <a:p>
            <a:pPr lvl="1" eaLnBrk="1" hangingPunct="1"/>
            <a:r>
              <a:rPr lang="en-US" smtClean="0">
                <a:sym typeface="Symbol" charset="2"/>
              </a:rPr>
              <a:t>Greatest lower bound</a:t>
            </a:r>
          </a:p>
        </p:txBody>
      </p:sp>
    </p:spTree>
    <p:extLst>
      <p:ext uri="{BB962C8B-B14F-4D97-AF65-F5344CB8AC3E}">
        <p14:creationId xmlns:p14="http://schemas.microsoft.com/office/powerpoint/2010/main" val="42623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 dirty="0" err="1">
                <a:solidFill>
                  <a:schemeClr val="bg1"/>
                </a:solidFill>
              </a:rPr>
              <a:t>Saman</a:t>
            </a:r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err="1">
                <a:solidFill>
                  <a:schemeClr val="bg1"/>
                </a:solidFill>
              </a:rPr>
              <a:t>Amarasinghe</a:t>
            </a:r>
            <a:r>
              <a:rPr lang="en-US" sz="1400" b="0" dirty="0">
                <a:solidFill>
                  <a:schemeClr val="bg1"/>
                </a:solidFill>
              </a:rPr>
              <a:t>         			</a:t>
            </a:r>
            <a:fld id="{F43D47A6-918B-4321-98E3-D2FDC2F2380B}" type="slidenum">
              <a:rPr lang="en-US" sz="1400" b="0">
                <a:solidFill>
                  <a:schemeClr val="bg1"/>
                </a:solidFill>
              </a:rPr>
              <a:pPr/>
              <a:t>8</a:t>
            </a:fld>
            <a:r>
              <a:rPr lang="en-US" sz="1400" b="0" dirty="0">
                <a:solidFill>
                  <a:schemeClr val="bg1"/>
                </a:solidFill>
              </a:rPr>
              <a:t>			</a:t>
            </a:r>
            <a:r>
              <a:rPr lang="en-US" sz="1400" dirty="0">
                <a:solidFill>
                  <a:schemeClr val="bg1"/>
                </a:solidFill>
              </a:rPr>
              <a:t>6.035</a:t>
            </a:r>
            <a:r>
              <a:rPr lang="en-US" sz="1400" b="0" dirty="0">
                <a:solidFill>
                  <a:schemeClr val="bg1"/>
                </a:solidFill>
              </a:rPr>
              <a:t>      </a:t>
            </a:r>
            <a:r>
              <a:rPr lang="en-US" sz="1400" b="0" dirty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 dirty="0">
                <a:solidFill>
                  <a:schemeClr val="bg1"/>
                </a:solidFill>
              </a:rPr>
              <a:t>Fall 1998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Upper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>
                    <a:sym typeface="Symbol" charset="2"/>
                  </a:rPr>
                  <a:t>If S  P then</a:t>
                </a:r>
              </a:p>
              <a:p>
                <a:pPr lvl="1" eaLnBrk="1" hangingPunct="1"/>
                <a:r>
                  <a:rPr lang="en-US" dirty="0" err="1" smtClean="0">
                    <a:sym typeface="Symbol" charset="2"/>
                  </a:rPr>
                  <a:t>xP</a:t>
                </a:r>
                <a:r>
                  <a:rPr lang="en-US" dirty="0" smtClean="0">
                    <a:sym typeface="Symbol" charset="2"/>
                  </a:rPr>
                  <a:t> is an upper bound of S if </a:t>
                </a:r>
                <a:r>
                  <a:rPr lang="en-US" dirty="0" err="1" smtClean="0">
                    <a:sym typeface="Symbol" charset="2"/>
                  </a:rPr>
                  <a:t>yS</a:t>
                </a:r>
                <a:r>
                  <a:rPr lang="en-US" dirty="0" smtClean="0">
                    <a:sym typeface="Symbol" charset="2"/>
                  </a:rPr>
                  <a:t>. y  x</a:t>
                </a:r>
              </a:p>
              <a:p>
                <a:pPr lvl="1" eaLnBrk="1" hangingPunct="1"/>
                <a:r>
                  <a:rPr lang="en-US" dirty="0" err="1" smtClean="0">
                    <a:sym typeface="Symbol" charset="2"/>
                  </a:rPr>
                  <a:t>xP</a:t>
                </a:r>
                <a:r>
                  <a:rPr lang="en-US" dirty="0" smtClean="0">
                    <a:sym typeface="Symbol" charset="2"/>
                  </a:rPr>
                  <a:t> is the least upper bound of S if</a:t>
                </a:r>
              </a:p>
              <a:p>
                <a:pPr lvl="2" eaLnBrk="1" hangingPunct="1"/>
                <a:r>
                  <a:rPr lang="en-US" dirty="0" smtClean="0">
                    <a:sym typeface="Symbol" charset="2"/>
                  </a:rPr>
                  <a:t>x is an upper bound of S, and </a:t>
                </a:r>
              </a:p>
              <a:p>
                <a:pPr lvl="2" eaLnBrk="1" hangingPunct="1"/>
                <a:r>
                  <a:rPr lang="en-US" dirty="0" smtClean="0">
                    <a:sym typeface="Symbol" charset="2"/>
                  </a:rPr>
                  <a:t>x  y for all upper bounds y of S</a:t>
                </a:r>
              </a:p>
              <a:p>
                <a:pPr lvl="1" eaLnBrk="1" hangingPunct="1"/>
                <a:r>
                  <a:rPr lang="en-US" dirty="0" smtClean="0">
                    <a:sym typeface="Symbol" charset="2"/>
                  </a:rPr>
                  <a:t> - join, least upper bound, </a:t>
                </a:r>
                <a:r>
                  <a:rPr lang="en-US" dirty="0" err="1" smtClean="0">
                    <a:sym typeface="Symbol" charset="2"/>
                  </a:rPr>
                  <a:t>lub</a:t>
                </a:r>
                <a:r>
                  <a:rPr lang="en-US" dirty="0" smtClean="0">
                    <a:sym typeface="Symbol" charset="2"/>
                  </a:rPr>
                  <a:t>, </a:t>
                </a:r>
                <a:r>
                  <a:rPr lang="en-US" dirty="0" err="1" smtClean="0">
                    <a:sym typeface="Symbol" charset="2"/>
                  </a:rPr>
                  <a:t>supremum</a:t>
                </a:r>
                <a:r>
                  <a:rPr lang="en-US" dirty="0" smtClean="0">
                    <a:sym typeface="Symbol" charset="2"/>
                  </a:rPr>
                  <a:t>, sup</a:t>
                </a:r>
              </a:p>
              <a:p>
                <a:pPr lvl="2" eaLnBrk="1" hangingPunct="1"/>
                <a:r>
                  <a:rPr lang="en-US" dirty="0" smtClean="0">
                    <a:sym typeface="Symbol" charset="2"/>
                  </a:rPr>
                  <a:t> S is the least upper bound of S</a:t>
                </a:r>
              </a:p>
              <a:p>
                <a:pPr lvl="2" eaLnBrk="1" hangingPunct="1"/>
                <a:r>
                  <a:rPr lang="en-US" dirty="0" smtClean="0">
                    <a:sym typeface="Symbol" charset="2"/>
                  </a:rPr>
                  <a:t>x  y is the least upper bound of {</a:t>
                </a:r>
                <a:r>
                  <a:rPr lang="en-US" dirty="0" err="1" smtClean="0">
                    <a:sym typeface="Symbol" charset="2"/>
                  </a:rPr>
                  <a:t>x,y</a:t>
                </a:r>
                <a:r>
                  <a:rPr lang="en-US" dirty="0" smtClean="0">
                    <a:sym typeface="Symbol" charset="2"/>
                  </a:rPr>
                  <a:t>}</a:t>
                </a:r>
              </a:p>
              <a:p>
                <a:pPr lvl="1" eaLnBrk="1" hangingPunct="1"/>
                <a:r>
                  <a:rPr lang="en-US" dirty="0" smtClean="0">
                    <a:sym typeface="Symbol" charset="2"/>
                  </a:rPr>
                  <a:t>Often written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Symbol" charset="2"/>
                      </a:rPr>
                      <m:t>⊔</m:t>
                    </m:r>
                  </m:oMath>
                </a14:m>
                <a:r>
                  <a:rPr lang="en-US" dirty="0" smtClean="0"/>
                  <a:t> as well</a:t>
                </a:r>
              </a:p>
            </p:txBody>
          </p:sp>
        </mc:Choice>
        <mc:Fallback xmlns="">
          <p:sp>
            <p:nvSpPr>
              <p:cNvPr id="141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Lower </a:t>
            </a:r>
            <a:r>
              <a:rPr lang="en-US" dirty="0" smtClean="0">
                <a:latin typeface="Tahoma" charset="0"/>
              </a:rPr>
              <a:t>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sz="2800" dirty="0">
                    <a:latin typeface="Tahoma" charset="0"/>
                    <a:sym typeface="Symbol" charset="2"/>
                  </a:rPr>
                  <a:t>If S  P then</a:t>
                </a:r>
              </a:p>
              <a:p>
                <a:pPr lvl="1">
                  <a:buFontTx/>
                  <a:buChar char="–"/>
                </a:pPr>
                <a:r>
                  <a:rPr lang="en-US" dirty="0" err="1">
                    <a:latin typeface="Tahoma" charset="0"/>
                    <a:sym typeface="Symbol" charset="2"/>
                  </a:rPr>
                  <a:t>xP</a:t>
                </a:r>
                <a:r>
                  <a:rPr lang="en-US" dirty="0">
                    <a:latin typeface="Tahoma" charset="0"/>
                    <a:sym typeface="Symbol" charset="2"/>
                  </a:rPr>
                  <a:t> is a lower bound of S if </a:t>
                </a:r>
                <a:r>
                  <a:rPr lang="en-US" dirty="0" err="1">
                    <a:latin typeface="Tahoma" charset="0"/>
                    <a:sym typeface="Symbol" charset="2"/>
                  </a:rPr>
                  <a:t>yS</a:t>
                </a:r>
                <a:r>
                  <a:rPr lang="en-US" dirty="0">
                    <a:latin typeface="Tahoma" charset="0"/>
                    <a:sym typeface="Symbol" charset="2"/>
                  </a:rPr>
                  <a:t>. x  y</a:t>
                </a:r>
              </a:p>
              <a:p>
                <a:pPr lvl="1">
                  <a:buFontTx/>
                  <a:buChar char="–"/>
                </a:pPr>
                <a:r>
                  <a:rPr lang="en-US" dirty="0" err="1">
                    <a:latin typeface="Tahoma" charset="0"/>
                    <a:sym typeface="Symbol" charset="2"/>
                  </a:rPr>
                  <a:t>xP</a:t>
                </a:r>
                <a:r>
                  <a:rPr lang="en-US" dirty="0">
                    <a:latin typeface="Tahoma" charset="0"/>
                    <a:sym typeface="Symbol" charset="2"/>
                  </a:rPr>
                  <a:t> is the greatest lower bound of S if</a:t>
                </a:r>
              </a:p>
              <a:p>
                <a:pPr lvl="2"/>
                <a:r>
                  <a:rPr lang="en-US" sz="2000" dirty="0">
                    <a:latin typeface="Tahoma" charset="0"/>
                    <a:sym typeface="Symbol" charset="2"/>
                  </a:rPr>
                  <a:t>x is a lower bound of S, and </a:t>
                </a:r>
              </a:p>
              <a:p>
                <a:pPr lvl="2"/>
                <a:r>
                  <a:rPr lang="en-US" sz="2000" dirty="0">
                    <a:latin typeface="Tahoma" charset="0"/>
                    <a:sym typeface="Symbol" charset="2"/>
                  </a:rPr>
                  <a:t>y  x for all lower bounds y of S</a:t>
                </a:r>
              </a:p>
              <a:p>
                <a:pPr lvl="1">
                  <a:buFontTx/>
                  <a:buChar char="–"/>
                </a:pPr>
                <a:r>
                  <a:rPr lang="en-US" sz="2800" dirty="0">
                    <a:latin typeface="Tahoma" charset="0"/>
                    <a:sym typeface="Symbol" charset="2"/>
                  </a:rPr>
                  <a:t></a:t>
                </a:r>
                <a:r>
                  <a:rPr lang="en-US" dirty="0">
                    <a:latin typeface="Tahoma" charset="0"/>
                    <a:sym typeface="Symbol" charset="2"/>
                  </a:rPr>
                  <a:t> - meet, greatest lower bound, </a:t>
                </a:r>
                <a:r>
                  <a:rPr lang="en-US" dirty="0" err="1">
                    <a:latin typeface="Tahoma" charset="0"/>
                    <a:sym typeface="Symbol" charset="2"/>
                  </a:rPr>
                  <a:t>glb</a:t>
                </a:r>
                <a:r>
                  <a:rPr lang="en-US" dirty="0">
                    <a:latin typeface="Tahoma" charset="0"/>
                    <a:sym typeface="Symbol" charset="2"/>
                  </a:rPr>
                  <a:t>, </a:t>
                </a:r>
                <a:r>
                  <a:rPr lang="en-US" dirty="0" err="1">
                    <a:latin typeface="Tahoma" charset="0"/>
                    <a:sym typeface="Symbol" charset="2"/>
                  </a:rPr>
                  <a:t>infimum</a:t>
                </a:r>
                <a:r>
                  <a:rPr lang="en-US" dirty="0">
                    <a:latin typeface="Tahoma" charset="0"/>
                    <a:sym typeface="Symbol" charset="2"/>
                  </a:rPr>
                  <a:t>, </a:t>
                </a:r>
                <a:r>
                  <a:rPr lang="en-US" dirty="0" err="1">
                    <a:latin typeface="Tahoma" charset="0"/>
                    <a:sym typeface="Symbol" charset="2"/>
                  </a:rPr>
                  <a:t>inf</a:t>
                </a:r>
                <a:endParaRPr lang="en-US" dirty="0">
                  <a:latin typeface="Tahoma" charset="0"/>
                  <a:sym typeface="Symbol" charset="2"/>
                </a:endParaRPr>
              </a:p>
              <a:p>
                <a:pPr lvl="2"/>
                <a:r>
                  <a:rPr lang="en-US" sz="2000" dirty="0">
                    <a:latin typeface="Tahoma" charset="0"/>
                    <a:sym typeface="Symbol" charset="2"/>
                  </a:rPr>
                  <a:t> S is the greatest lower bound of S</a:t>
                </a:r>
              </a:p>
              <a:p>
                <a:pPr lvl="2"/>
                <a:r>
                  <a:rPr lang="en-US" sz="2000" dirty="0">
                    <a:latin typeface="Tahoma" charset="0"/>
                    <a:sym typeface="Symbol" charset="2"/>
                  </a:rPr>
                  <a:t>x  y is the greatest lower bound of {</a:t>
                </a:r>
                <a:r>
                  <a:rPr lang="en-US" sz="2000" dirty="0" err="1">
                    <a:latin typeface="Tahoma" charset="0"/>
                    <a:sym typeface="Symbol" charset="2"/>
                  </a:rPr>
                  <a:t>x,y</a:t>
                </a:r>
                <a:r>
                  <a:rPr lang="en-US" sz="2000" dirty="0">
                    <a:latin typeface="Tahoma" charset="0"/>
                    <a:sym typeface="Symbol" charset="2"/>
                  </a:rPr>
                  <a:t>}</a:t>
                </a:r>
              </a:p>
              <a:p>
                <a:pPr marL="685800" lvl="1" indent="-228600">
                  <a:buFontTx/>
                  <a:buChar char="•"/>
                </a:pPr>
                <a:r>
                  <a:rPr lang="en-US" dirty="0">
                    <a:latin typeface="Tahoma" charset="0"/>
                    <a:sym typeface="Symbol" charset="2"/>
                  </a:rPr>
                  <a:t>Often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 charset="2"/>
                      </a:rPr>
                      <m:t>⊓</m:t>
                    </m:r>
                  </m:oMath>
                </a14:m>
                <a:r>
                  <a:rPr lang="en-US" dirty="0">
                    <a:latin typeface="Tahoma" charset="0"/>
                    <a:sym typeface="Symbol" charset="2"/>
                  </a:rPr>
                  <a:t> as well</a:t>
                </a:r>
                <a:endParaRPr lang="en-US" dirty="0">
                  <a:latin typeface="Tahoma" charset="0"/>
                  <a:sym typeface="Symbol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 b="0" dirty="0" err="1">
                <a:solidFill>
                  <a:schemeClr val="bg1"/>
                </a:solidFill>
              </a:rPr>
              <a:t>Saman</a:t>
            </a:r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err="1">
                <a:solidFill>
                  <a:schemeClr val="bg1"/>
                </a:solidFill>
              </a:rPr>
              <a:t>Amarasinghe</a:t>
            </a:r>
            <a:r>
              <a:rPr lang="en-US" sz="1400" b="0" dirty="0">
                <a:solidFill>
                  <a:schemeClr val="bg1"/>
                </a:solidFill>
              </a:rPr>
              <a:t>         			</a:t>
            </a:r>
            <a:fld id="{F03C4EF5-944C-4A38-B482-861C148E69C4}" type="slidenum">
              <a:rPr lang="en-US" sz="1400" b="0">
                <a:solidFill>
                  <a:schemeClr val="bg1"/>
                </a:solidFill>
              </a:rPr>
              <a:pPr/>
              <a:t>9</a:t>
            </a:fld>
            <a:r>
              <a:rPr lang="en-US" sz="1400" b="0" dirty="0">
                <a:solidFill>
                  <a:schemeClr val="bg1"/>
                </a:solidFill>
              </a:rPr>
              <a:t>			</a:t>
            </a:r>
            <a:r>
              <a:rPr lang="en-US" sz="1400" dirty="0">
                <a:solidFill>
                  <a:schemeClr val="bg1"/>
                </a:solidFill>
              </a:rPr>
              <a:t>6.035</a:t>
            </a:r>
            <a:r>
              <a:rPr lang="en-US" sz="1400" b="0" dirty="0">
                <a:solidFill>
                  <a:schemeClr val="bg1"/>
                </a:solidFill>
              </a:rPr>
              <a:t>      </a:t>
            </a:r>
            <a:r>
              <a:rPr lang="en-US" sz="1400" b="0" dirty="0">
                <a:solidFill>
                  <a:schemeClr val="bg1"/>
                </a:solidFill>
                <a:latin typeface="Lucida Sans Unicode" charset="-52"/>
              </a:rPr>
              <a:t>©MIT </a:t>
            </a:r>
            <a:r>
              <a:rPr lang="en-US" sz="1200" b="0" dirty="0">
                <a:solidFill>
                  <a:schemeClr val="bg1"/>
                </a:solidFill>
              </a:rPr>
              <a:t>Fall 1998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endParaRPr lang="en-US" sz="4000" dirty="0">
              <a:solidFill>
                <a:schemeClr val="tx2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78897</TotalTime>
  <Words>2083</Words>
  <Application>Microsoft Office PowerPoint</Application>
  <PresentationFormat>On-screen Show (4:3)</PresentationFormat>
  <Paragraphs>512</Paragraphs>
  <Slides>44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ＭＳ Ｐゴシック</vt:lpstr>
      <vt:lpstr>Arial</vt:lpstr>
      <vt:lpstr>Arial Narrow</vt:lpstr>
      <vt:lpstr>Bookman Old Style</vt:lpstr>
      <vt:lpstr>Cambria Math</vt:lpstr>
      <vt:lpstr>Consolas</vt:lpstr>
      <vt:lpstr>Courier New</vt:lpstr>
      <vt:lpstr>Lucida Sans Unicode</vt:lpstr>
      <vt:lpstr>Symbol</vt:lpstr>
      <vt:lpstr>Tahoma</vt:lpstr>
      <vt:lpstr>Times</vt:lpstr>
      <vt:lpstr>Times New Roman</vt:lpstr>
      <vt:lpstr>Default Design</vt:lpstr>
      <vt:lpstr>Introduction to Abstract Interpretation </vt:lpstr>
      <vt:lpstr>Course Recap</vt:lpstr>
      <vt:lpstr>Some motivation</vt:lpstr>
      <vt:lpstr>Simplifying the problem</vt:lpstr>
      <vt:lpstr>Discovering the invariant</vt:lpstr>
      <vt:lpstr>Discovering the invariant</vt:lpstr>
      <vt:lpstr>Partial Orders</vt:lpstr>
      <vt:lpstr>Upper Bounds</vt:lpstr>
      <vt:lpstr>Lower Bounds</vt:lpstr>
      <vt:lpstr>Covering</vt:lpstr>
      <vt:lpstr>Lattices</vt:lpstr>
      <vt:lpstr>Example</vt:lpstr>
      <vt:lpstr>Top and Bottom</vt:lpstr>
      <vt:lpstr>Connection Between , , and </vt:lpstr>
      <vt:lpstr>Lattices as Algebraic Structures</vt:lpstr>
      <vt:lpstr>Algebraic Properties of Lattices</vt:lpstr>
      <vt:lpstr>Connection Between  and  </vt:lpstr>
      <vt:lpstr>Chains</vt:lpstr>
      <vt:lpstr>Product Latices</vt:lpstr>
      <vt:lpstr>Back to our problem</vt:lpstr>
      <vt:lpstr>Latices and fixpoints</vt:lpstr>
      <vt:lpstr>Back to our problem</vt:lpstr>
      <vt:lpstr>Knaster-Tarski Theorem</vt:lpstr>
      <vt:lpstr>Finding a fixpoint</vt:lpstr>
      <vt:lpstr>Complicating things a bit</vt:lpstr>
      <vt:lpstr>Dataflow equations</vt:lpstr>
      <vt:lpstr>Dataflow equations</vt:lpstr>
      <vt:lpstr>Dataflow Analysis</vt:lpstr>
      <vt:lpstr>Control Flow Graph</vt:lpstr>
      <vt:lpstr>Control Flow Graph</vt:lpstr>
      <vt:lpstr>Solution strategy</vt:lpstr>
      <vt:lpstr>Computing transfer function</vt:lpstr>
      <vt:lpstr>Example: Reaching Definitions</vt:lpstr>
      <vt:lpstr>Reaching Definitions</vt:lpstr>
      <vt:lpstr>Reaching Definitions and Constant Propagation</vt:lpstr>
      <vt:lpstr>PowerPoint Presentation</vt:lpstr>
      <vt:lpstr>PowerPoint Presentation</vt:lpstr>
      <vt:lpstr>PowerPoint Presentation</vt:lpstr>
      <vt:lpstr>Computing Reaching Definitions</vt:lpstr>
      <vt:lpstr>PowerPoint Presentation</vt:lpstr>
      <vt:lpstr>Transfer functions</vt:lpstr>
      <vt:lpstr>Dataflow Equations</vt:lpstr>
      <vt:lpstr>Solving Equations</vt:lpstr>
      <vt:lpstr>Questions</vt:lpstr>
    </vt:vector>
  </TitlesOfParts>
  <Company>EECS - University of California,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Sketching</dc:title>
  <dc:creator>asolar</dc:creator>
  <cp:lastModifiedBy>Armando Solar-Lezama</cp:lastModifiedBy>
  <cp:revision>235</cp:revision>
  <cp:lastPrinted>2011-11-24T08:09:18Z</cp:lastPrinted>
  <dcterms:created xsi:type="dcterms:W3CDTF">2009-01-07T19:09:33Z</dcterms:created>
  <dcterms:modified xsi:type="dcterms:W3CDTF">2013-11-04T17:40:26Z</dcterms:modified>
</cp:coreProperties>
</file>