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4"/>
  </p:notesMasterIdLst>
  <p:sldIdLst>
    <p:sldId id="310" r:id="rId2"/>
    <p:sldId id="311" r:id="rId3"/>
    <p:sldId id="281" r:id="rId4"/>
    <p:sldId id="259" r:id="rId5"/>
    <p:sldId id="264" r:id="rId6"/>
    <p:sldId id="312" r:id="rId7"/>
    <p:sldId id="314" r:id="rId8"/>
    <p:sldId id="315" r:id="rId9"/>
    <p:sldId id="262" r:id="rId10"/>
    <p:sldId id="260" r:id="rId11"/>
    <p:sldId id="309" r:id="rId12"/>
    <p:sldId id="269" r:id="rId13"/>
    <p:sldId id="270" r:id="rId14"/>
    <p:sldId id="343" r:id="rId15"/>
    <p:sldId id="344" r:id="rId16"/>
    <p:sldId id="271" r:id="rId17"/>
    <p:sldId id="273" r:id="rId18"/>
    <p:sldId id="316" r:id="rId19"/>
    <p:sldId id="317" r:id="rId20"/>
    <p:sldId id="318" r:id="rId21"/>
    <p:sldId id="320" r:id="rId22"/>
    <p:sldId id="321" r:id="rId23"/>
    <p:sldId id="322" r:id="rId24"/>
    <p:sldId id="295"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9" r:id="rId40"/>
    <p:sldId id="340" r:id="rId41"/>
    <p:sldId id="338" r:id="rId42"/>
    <p:sldId id="342"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nsolas" pitchFamily="49" charset="0"/>
        <a:ea typeface="+mn-ea"/>
        <a:cs typeface="+mn-cs"/>
      </a:defRPr>
    </a:lvl1pPr>
    <a:lvl2pPr marL="457200" algn="l" rtl="0" eaLnBrk="0" fontAlgn="base" hangingPunct="0">
      <a:spcBef>
        <a:spcPct val="0"/>
      </a:spcBef>
      <a:spcAft>
        <a:spcPct val="0"/>
      </a:spcAft>
      <a:defRPr kern="1200">
        <a:solidFill>
          <a:schemeClr val="tx1"/>
        </a:solidFill>
        <a:latin typeface="Consolas" pitchFamily="49" charset="0"/>
        <a:ea typeface="+mn-ea"/>
        <a:cs typeface="+mn-cs"/>
      </a:defRPr>
    </a:lvl2pPr>
    <a:lvl3pPr marL="914400" algn="l" rtl="0" eaLnBrk="0" fontAlgn="base" hangingPunct="0">
      <a:spcBef>
        <a:spcPct val="0"/>
      </a:spcBef>
      <a:spcAft>
        <a:spcPct val="0"/>
      </a:spcAft>
      <a:defRPr kern="1200">
        <a:solidFill>
          <a:schemeClr val="tx1"/>
        </a:solidFill>
        <a:latin typeface="Consolas" pitchFamily="49" charset="0"/>
        <a:ea typeface="+mn-ea"/>
        <a:cs typeface="+mn-cs"/>
      </a:defRPr>
    </a:lvl3pPr>
    <a:lvl4pPr marL="1371600" algn="l" rtl="0" eaLnBrk="0" fontAlgn="base" hangingPunct="0">
      <a:spcBef>
        <a:spcPct val="0"/>
      </a:spcBef>
      <a:spcAft>
        <a:spcPct val="0"/>
      </a:spcAft>
      <a:defRPr kern="1200">
        <a:solidFill>
          <a:schemeClr val="tx1"/>
        </a:solidFill>
        <a:latin typeface="Consolas" pitchFamily="49" charset="0"/>
        <a:ea typeface="+mn-ea"/>
        <a:cs typeface="+mn-cs"/>
      </a:defRPr>
    </a:lvl4pPr>
    <a:lvl5pPr marL="1828800" algn="l" rtl="0" eaLnBrk="0" fontAlgn="base" hangingPunct="0">
      <a:spcBef>
        <a:spcPct val="0"/>
      </a:spcBef>
      <a:spcAft>
        <a:spcPct val="0"/>
      </a:spcAft>
      <a:defRPr kern="1200">
        <a:solidFill>
          <a:schemeClr val="tx1"/>
        </a:solidFill>
        <a:latin typeface="Consolas" pitchFamily="49" charset="0"/>
        <a:ea typeface="+mn-ea"/>
        <a:cs typeface="+mn-cs"/>
      </a:defRPr>
    </a:lvl5pPr>
    <a:lvl6pPr marL="2286000" algn="l" defTabSz="914400" rtl="0" eaLnBrk="1" latinLnBrk="0" hangingPunct="1">
      <a:defRPr kern="1200">
        <a:solidFill>
          <a:schemeClr val="tx1"/>
        </a:solidFill>
        <a:latin typeface="Consolas" pitchFamily="49" charset="0"/>
        <a:ea typeface="+mn-ea"/>
        <a:cs typeface="+mn-cs"/>
      </a:defRPr>
    </a:lvl6pPr>
    <a:lvl7pPr marL="2743200" algn="l" defTabSz="914400" rtl="0" eaLnBrk="1" latinLnBrk="0" hangingPunct="1">
      <a:defRPr kern="1200">
        <a:solidFill>
          <a:schemeClr val="tx1"/>
        </a:solidFill>
        <a:latin typeface="Consolas" pitchFamily="49" charset="0"/>
        <a:ea typeface="+mn-ea"/>
        <a:cs typeface="+mn-cs"/>
      </a:defRPr>
    </a:lvl7pPr>
    <a:lvl8pPr marL="3200400" algn="l" defTabSz="914400" rtl="0" eaLnBrk="1" latinLnBrk="0" hangingPunct="1">
      <a:defRPr kern="1200">
        <a:solidFill>
          <a:schemeClr val="tx1"/>
        </a:solidFill>
        <a:latin typeface="Consolas" pitchFamily="49" charset="0"/>
        <a:ea typeface="+mn-ea"/>
        <a:cs typeface="+mn-cs"/>
      </a:defRPr>
    </a:lvl8pPr>
    <a:lvl9pPr marL="3657600" algn="l" defTabSz="914400" rtl="0" eaLnBrk="1" latinLnBrk="0" hangingPunct="1">
      <a:defRPr kern="1200">
        <a:solidFill>
          <a:schemeClr val="tx1"/>
        </a:solidFill>
        <a:latin typeface="Consolas"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15"/>
    <a:srgbClr val="006600"/>
    <a:srgbClr val="CC0000"/>
    <a:srgbClr val="800000"/>
    <a:srgbClr val="00CCFF"/>
    <a:srgbClr val="336699"/>
    <a:srgbClr val="3333CC"/>
    <a:srgbClr val="000099"/>
    <a:srgbClr val="DDDDDD"/>
    <a:srgbClr val="20395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19" autoAdjust="0"/>
    <p:restoredTop sz="94660"/>
  </p:normalViewPr>
  <p:slideViewPr>
    <p:cSldViewPr>
      <p:cViewPr varScale="1">
        <p:scale>
          <a:sx n="41" d="100"/>
          <a:sy n="41" d="100"/>
        </p:scale>
        <p:origin x="-9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B461E4C-118F-4461-86BB-11C09CE7E7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5BFEB8E-7B55-4D2E-9217-89769BB78866}" type="slidenum">
              <a:rPr lang="en-US" smtClean="0">
                <a:latin typeface="Arial" pitchFamily="34" charset="0"/>
              </a:rPr>
              <a:pPr/>
              <a:t>4</a:t>
            </a:fld>
            <a:endParaRPr lang="en-US" smtClean="0">
              <a:latin typeface="Arial"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B8D34C2-8ED8-468C-BB22-F274F64EE7AB}" type="slidenum">
              <a:rPr lang="en-US" smtClean="0">
                <a:latin typeface="Arial" pitchFamily="34" charset="0"/>
              </a:rPr>
              <a:pPr/>
              <a:t>16</a:t>
            </a:fld>
            <a:endParaRPr lang="en-US" smtClean="0">
              <a:latin typeface="Arial"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71E193E-0676-4CAB-8CF9-91B9CA2F3E1B}" type="slidenum">
              <a:rPr lang="en-US" smtClean="0">
                <a:latin typeface="Arial" pitchFamily="34" charset="0"/>
              </a:rPr>
              <a:pPr/>
              <a:t>17</a:t>
            </a:fld>
            <a:endParaRPr lang="en-US" smtClean="0">
              <a:latin typeface="Arial"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3A32B-C211-4C43-A8CE-0CC9F6839296}" type="slidenum">
              <a:rPr lang="en-US"/>
              <a:pPr/>
              <a:t>21</a:t>
            </a:fld>
            <a:endParaRPr lang="en-US"/>
          </a:p>
        </p:txBody>
      </p:sp>
      <p:sp>
        <p:nvSpPr>
          <p:cNvPr id="1201154" name="Rectangle 2"/>
          <p:cNvSpPr>
            <a:spLocks noGrp="1" noRot="1" noChangeAspect="1" noChangeArrowheads="1" noTextEdit="1"/>
          </p:cNvSpPr>
          <p:nvPr>
            <p:ph type="sldImg"/>
          </p:nvPr>
        </p:nvSpPr>
        <p:spPr>
          <a:xfrm>
            <a:off x="1143000" y="685800"/>
            <a:ext cx="4572000" cy="3429000"/>
          </a:xfrm>
          <a:ln/>
        </p:spPr>
      </p:sp>
      <p:sp>
        <p:nvSpPr>
          <p:cNvPr id="1201155" name="Rectangle 3"/>
          <p:cNvSpPr>
            <a:spLocks noGrp="1" noChangeArrowheads="1"/>
          </p:cNvSpPr>
          <p:nvPr>
            <p:ph type="body" idx="1"/>
          </p:nvPr>
        </p:nvSpPr>
        <p:spPr>
          <a:xfrm>
            <a:off x="686421" y="4344025"/>
            <a:ext cx="5485158" cy="4114488"/>
          </a:xfrm>
        </p:spPr>
        <p:txBody>
          <a:bodyPr/>
          <a:lstStyle/>
          <a:p>
            <a:r>
              <a:rPr lang="en-US"/>
              <a:t>  |…&gt; we want to implement a [HIGHLY?] concurrent remove() method for a set data type with the following implementation</a:t>
            </a:r>
          </a:p>
          <a:p>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C5B2C-0E90-4D62-B4CC-4A95584BEE93}" type="slidenum">
              <a:rPr lang="en-US"/>
              <a:pPr/>
              <a:t>22</a:t>
            </a:fld>
            <a:endParaRPr lang="en-US"/>
          </a:p>
        </p:txBody>
      </p:sp>
      <p:sp>
        <p:nvSpPr>
          <p:cNvPr id="1203202" name="Rectangle 2"/>
          <p:cNvSpPr>
            <a:spLocks noGrp="1" noRot="1" noChangeAspect="1" noChangeArrowheads="1" noTextEdit="1"/>
          </p:cNvSpPr>
          <p:nvPr>
            <p:ph type="sldImg"/>
          </p:nvPr>
        </p:nvSpPr>
        <p:spPr>
          <a:xfrm>
            <a:off x="1143000" y="685800"/>
            <a:ext cx="4572000" cy="3429000"/>
          </a:xfrm>
          <a:ln/>
        </p:spPr>
      </p:sp>
      <p:sp>
        <p:nvSpPr>
          <p:cNvPr id="1203203" name="Rectangle 3"/>
          <p:cNvSpPr>
            <a:spLocks noGrp="1" noChangeArrowheads="1"/>
          </p:cNvSpPr>
          <p:nvPr>
            <p:ph type="body" idx="1"/>
          </p:nvPr>
        </p:nvSpPr>
        <p:spPr>
          <a:xfrm>
            <a:off x="686421" y="4344025"/>
            <a:ext cx="5485158" cy="4114488"/>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0B1D5AE-8576-479D-B50F-67938DE68614}" type="slidenum">
              <a:rPr lang="en-US" smtClean="0">
                <a:latin typeface="Arial" pitchFamily="34" charset="0"/>
              </a:rPr>
              <a:pPr/>
              <a:t>5</a:t>
            </a:fld>
            <a:endParaRPr lang="en-US" smtClean="0">
              <a:latin typeface="Arial"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05E452E-B9FF-4704-8792-40D505089A24}" type="slidenum">
              <a:rPr lang="en-US" smtClean="0"/>
              <a:pPr/>
              <a:t>30</a:t>
            </a:fld>
            <a:endParaRPr lang="en-US" smtClean="0"/>
          </a:p>
        </p:txBody>
      </p:sp>
      <p:sp>
        <p:nvSpPr>
          <p:cNvPr id="55299" name="Rectangle 2"/>
          <p:cNvSpPr>
            <a:spLocks noGrp="1" noRot="1" noChangeAspect="1" noChangeArrowheads="1" noTextEdit="1"/>
          </p:cNvSpPr>
          <p:nvPr>
            <p:ph type="sldImg"/>
          </p:nvPr>
        </p:nvSpPr>
        <p:spPr>
          <a:xfrm>
            <a:off x="1143000" y="684213"/>
            <a:ext cx="4572000" cy="3429000"/>
          </a:xfrm>
          <a:ln/>
        </p:spPr>
      </p:sp>
      <p:sp>
        <p:nvSpPr>
          <p:cNvPr id="55300" name="Rectangle 3"/>
          <p:cNvSpPr>
            <a:spLocks noGrp="1" noChangeArrowheads="1"/>
          </p:cNvSpPr>
          <p:nvPr>
            <p:ph type="body" idx="1"/>
          </p:nvPr>
        </p:nvSpPr>
        <p:spPr>
          <a:xfrm>
            <a:off x="684213" y="4343400"/>
            <a:ext cx="5489575" cy="4116388"/>
          </a:xfrm>
          <a:noFill/>
          <a:ln/>
        </p:spPr>
        <p:txBody>
          <a:bodyPr/>
          <a:lstStyle/>
          <a:p>
            <a:pPr>
              <a:buFontTx/>
              <a:buChar char="•"/>
            </a:pPr>
            <a:r>
              <a:rPr lang="en-US" smtClean="0"/>
              <a:t>The idea behind inductive synthesis is that rather than looking for a candidate that is correct for all inputs, we want to look for a candidate which works correctly for all inputs in a small set of observations E.</a:t>
            </a:r>
          </a:p>
          <a:p>
            <a:pPr>
              <a:buFontTx/>
              <a:buChar char="•"/>
            </a:pPr>
            <a:endParaRPr lang="en-US" smtClean="0"/>
          </a:p>
          <a:p>
            <a:pPr>
              <a:buFontTx/>
              <a:buChar char="•"/>
            </a:pPr>
            <a:r>
              <a:rPr lang="en-US" smtClean="0"/>
              <a:t>If no such candidate exists, then clearly the sketch must be buggy. </a:t>
            </a:r>
          </a:p>
          <a:p>
            <a:pPr>
              <a:buFontTx/>
              <a:buChar char="•"/>
            </a:pPr>
            <a:endParaRPr lang="en-US" smtClean="0"/>
          </a:p>
          <a:p>
            <a:pPr>
              <a:buFontTx/>
              <a:buChar char="•"/>
            </a:pPr>
            <a:r>
              <a:rPr lang="en-US" smtClean="0"/>
              <a:t>If we find such a candidate, then we want to know if it generalizes to all inputs, so we pass it to an automated validation procedure; a bounded-model checker in our case. </a:t>
            </a:r>
          </a:p>
          <a:p>
            <a:pPr>
              <a:buFontTx/>
              <a:buChar char="•"/>
            </a:pPr>
            <a:endParaRPr lang="en-US" smtClean="0"/>
          </a:p>
          <a:p>
            <a:pPr>
              <a:buFontTx/>
              <a:buChar char="•"/>
            </a:pPr>
            <a:r>
              <a:rPr lang="en-US" smtClean="0"/>
              <a:t>If the validation succeeds, then we are done; but if it doesn’t, the validator produces something really valuable, a new observation which covers a corner-case in the sketch not covered by any of the previous observations.</a:t>
            </a:r>
          </a:p>
          <a:p>
            <a:pPr>
              <a:buFontTx/>
              <a:buChar char="•"/>
            </a:pPr>
            <a:endParaRPr lang="en-US" smtClean="0"/>
          </a:p>
          <a:p>
            <a:pPr>
              <a:buFontTx/>
              <a:buChar char="•"/>
            </a:pPr>
            <a:r>
              <a:rPr lang="en-US" smtClean="0"/>
              <a:t>By adding this counterexample to our observation set, we can very quickly converge on an observation which works for all inputs. In the sequential case, we were able to search spaces of over 30000 bits in about 600 iterations.</a:t>
            </a:r>
          </a:p>
          <a:p>
            <a:pPr>
              <a:buFontTx/>
              <a:buChar char="•"/>
            </a:pPr>
            <a:endParaRPr lang="en-US" smtClean="0"/>
          </a:p>
          <a:p>
            <a:pPr>
              <a:buFontTx/>
              <a:buChar char="•"/>
            </a:pPr>
            <a:r>
              <a:rPr lang="en-US" smtClean="0"/>
              <a:t>In order to extend this algorithm to handle concurrency we must address several problems.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8FA427E-71DE-49B5-92BE-60C9ABBB8910}" type="slidenum">
              <a:rPr lang="en-US" smtClean="0"/>
              <a:pPr/>
              <a:t>33</a:t>
            </a:fld>
            <a:endParaRPr lang="en-US" smtClean="0"/>
          </a:p>
        </p:txBody>
      </p:sp>
      <p:sp>
        <p:nvSpPr>
          <p:cNvPr id="56323" name="Rectangle 2"/>
          <p:cNvSpPr>
            <a:spLocks noGrp="1" noRot="1" noChangeAspect="1" noChangeArrowheads="1" noTextEdit="1"/>
          </p:cNvSpPr>
          <p:nvPr>
            <p:ph type="sldImg"/>
          </p:nvPr>
        </p:nvSpPr>
        <p:spPr>
          <a:xfrm>
            <a:off x="1143000" y="684213"/>
            <a:ext cx="4572000" cy="3429000"/>
          </a:xfrm>
          <a:ln/>
        </p:spPr>
      </p:sp>
      <p:sp>
        <p:nvSpPr>
          <p:cNvPr id="56324" name="Rectangle 3"/>
          <p:cNvSpPr>
            <a:spLocks noGrp="1" noChangeArrowheads="1"/>
          </p:cNvSpPr>
          <p:nvPr>
            <p:ph type="body" idx="1"/>
          </p:nvPr>
        </p:nvSpPr>
        <p:spPr>
          <a:xfrm>
            <a:off x="684213" y="4343400"/>
            <a:ext cx="5489575" cy="4116388"/>
          </a:xfrm>
          <a:noFill/>
          <a:ln/>
        </p:spPr>
        <p:txBody>
          <a:bodyPr/>
          <a:lstStyle/>
          <a:p>
            <a:pPr>
              <a:buFontTx/>
              <a:buChar char="•"/>
            </a:pPr>
            <a:r>
              <a:rPr lang="en-US" smtClean="0"/>
              <a:t>First, we need a validation procedure which understands concurrency. In our case we use the bounded model checker SPIN.</a:t>
            </a:r>
          </a:p>
          <a:p>
            <a:pPr>
              <a:buFontTx/>
              <a:buChar char="•"/>
            </a:pPr>
            <a:endParaRPr lang="en-US" smtClean="0"/>
          </a:p>
          <a:p>
            <a:pPr>
              <a:buFontTx/>
              <a:buChar char="•"/>
            </a:pPr>
            <a:r>
              <a:rPr lang="en-US" smtClean="0"/>
              <a:t>But the biggest problem is that the counterexample is no longer an input, but a trace showing a bug with a specific thread interleaving. The problem with these counterexamples is that, unlike inputs, traces are very specific to the particular candidate that produced them.</a:t>
            </a:r>
          </a:p>
          <a:p>
            <a:pPr>
              <a:buFontTx/>
              <a:buChar char="•"/>
            </a:pPr>
            <a:endParaRPr lang="en-US" smtClean="0"/>
          </a:p>
          <a:p>
            <a:pPr>
              <a:buFontTx/>
              <a:buChar char="•"/>
            </a:pPr>
            <a:r>
              <a:rPr lang="en-US" smtClean="0"/>
              <a:t>So the inductive synthesizer is left with the task of producing a candidate implementation that avoids the bugs exposed by traces from several different candidate implementations.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3000" y="687388"/>
            <a:ext cx="4572000" cy="3429000"/>
          </a:xfrm>
          <a:ln/>
        </p:spPr>
      </p:sp>
      <p:sp>
        <p:nvSpPr>
          <p:cNvPr id="57347" name="Rectangle 3"/>
          <p:cNvSpPr>
            <a:spLocks noGrp="1" noChangeArrowheads="1"/>
          </p:cNvSpPr>
          <p:nvPr>
            <p:ph type="body" idx="1"/>
          </p:nvPr>
        </p:nvSpPr>
        <p:spPr>
          <a:xfrm>
            <a:off x="685800" y="4343400"/>
            <a:ext cx="5486400" cy="4113213"/>
          </a:xfrm>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3000" y="687388"/>
            <a:ext cx="4572000" cy="3429000"/>
          </a:xfrm>
          <a:ln/>
        </p:spPr>
      </p:sp>
      <p:sp>
        <p:nvSpPr>
          <p:cNvPr id="59395" name="Rectangle 3"/>
          <p:cNvSpPr>
            <a:spLocks noGrp="1" noChangeArrowheads="1"/>
          </p:cNvSpPr>
          <p:nvPr>
            <p:ph type="body" idx="1"/>
          </p:nvPr>
        </p:nvSpPr>
        <p:spPr>
          <a:xfrm>
            <a:off x="685800" y="4343400"/>
            <a:ext cx="5486400" cy="4113213"/>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7B6934E-2675-403F-AB1F-55C9A1424A5E}" type="slidenum">
              <a:rPr lang="en-US" smtClean="0">
                <a:latin typeface="Arial" pitchFamily="34" charset="0"/>
              </a:rPr>
              <a:pPr/>
              <a:t>9</a:t>
            </a:fld>
            <a:endParaRPr lang="en-US" smtClean="0">
              <a:latin typeface="Arial"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F1252A5-5717-42C1-B05D-76ECCD79DA66}" type="slidenum">
              <a:rPr lang="en-US" smtClean="0">
                <a:latin typeface="Arial" pitchFamily="34" charset="0"/>
              </a:rPr>
              <a:pPr/>
              <a:t>10</a:t>
            </a:fld>
            <a:endParaRPr lang="en-US" smtClean="0">
              <a:latin typeface="Arial"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E31B4B-414A-449B-9C0B-9E3AD2098C04}" type="slidenum">
              <a:rPr lang="en-US" smtClean="0">
                <a:latin typeface="Arial" pitchFamily="34" charset="0"/>
              </a:rPr>
              <a:pPr/>
              <a:t>11</a:t>
            </a:fld>
            <a:endParaRPr lang="en-US" smtClean="0">
              <a:latin typeface="Arial"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E38F41C-4984-44B9-8873-7F964542F23C}" type="slidenum">
              <a:rPr lang="en-US" smtClean="0">
                <a:latin typeface="Arial" pitchFamily="34" charset="0"/>
              </a:rPr>
              <a:pPr/>
              <a:t>12</a:t>
            </a:fld>
            <a:endParaRPr lang="en-US" smtClean="0">
              <a:latin typeface="Arial" pitchFamily="34"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C975055-40DE-437E-BD30-0EEECB6BA113}" type="slidenum">
              <a:rPr lang="en-US" smtClean="0">
                <a:latin typeface="Arial" pitchFamily="34" charset="0"/>
              </a:rPr>
              <a:pPr/>
              <a:t>13</a:t>
            </a:fld>
            <a:endParaRPr lang="en-US" smtClean="0">
              <a:latin typeface="Arial"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0DECD22-70BF-436C-924A-59E11499AB0B}" type="slidenum">
              <a:rPr lang="en-US" smtClean="0">
                <a:latin typeface="Arial" pitchFamily="34" charset="0"/>
              </a:rPr>
              <a:pPr/>
              <a:t>14</a:t>
            </a:fld>
            <a:endParaRPr lang="en-US" smtClean="0">
              <a:latin typeface="Arial"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E5F5BE9-1113-4A1F-9207-CCE6D9429A58}" type="slidenum">
              <a:rPr lang="en-US" smtClean="0">
                <a:latin typeface="Arial" pitchFamily="34" charset="0"/>
              </a:rPr>
              <a:pPr/>
              <a:t>15</a:t>
            </a:fld>
            <a:endParaRPr lang="en-US" smtClean="0">
              <a:latin typeface="Arial"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6867" name="Rectangle 3"/>
          <p:cNvSpPr>
            <a:spLocks noGrp="1" noChangeArrowheads="1"/>
          </p:cNvSpPr>
          <p:nvPr>
            <p:ph type="subTitle" idx="1"/>
          </p:nvPr>
        </p:nvSpPr>
        <p:spPr>
          <a:xfrm>
            <a:off x="1371600" y="3886200"/>
            <a:ext cx="6400800" cy="1752600"/>
          </a:xfrm>
        </p:spPr>
        <p:txBody>
          <a:bodyPr/>
          <a:lstStyle>
            <a:lvl1pPr marL="0" indent="0" algn="ctr">
              <a:buFont typeface="Bookman Old Style" pitchFamily="18" charset="0"/>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D490C4F-A412-49AD-B5D6-D18619AE08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E7E55E-9AAC-4303-A86E-6220C769A43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2063" y="166688"/>
            <a:ext cx="2058987" cy="5959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5100" y="166688"/>
            <a:ext cx="6024563" cy="5959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19E577-604A-48E3-A774-D56D0C7EE65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588E7-8928-4328-93D1-1569F2FEB3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A1B149-410A-42C3-8B43-39CCF68D28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51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561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84C75C-6297-4618-82FE-E685ABC958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3A5C7F5-36D1-4397-9F18-E22746A7E7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F15A4E8-0067-4676-9F84-1356B507F2E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C4F9F91-5E1C-4F54-B7E3-8D36F90FFC3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8CC562-5317-4D1D-AEF6-3BCE7FEA5E6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39A22D-B841-48BC-A254-8302A3D675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1450" y="166688"/>
            <a:ext cx="8229600" cy="1096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Sketching Tutorial</a:t>
            </a:r>
          </a:p>
        </p:txBody>
      </p:sp>
      <p:sp>
        <p:nvSpPr>
          <p:cNvPr id="1027" name="Rectangle 3"/>
          <p:cNvSpPr>
            <a:spLocks noGrp="1" noChangeArrowheads="1"/>
          </p:cNvSpPr>
          <p:nvPr>
            <p:ph type="body" idx="1"/>
          </p:nvPr>
        </p:nvSpPr>
        <p:spPr bwMode="auto">
          <a:xfrm>
            <a:off x="1651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35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6B9F8D4A-4BB2-48ED-96BE-42CB8D5109FD}" type="slidenum">
              <a:rPr lang="en-US"/>
              <a:pPr>
                <a:defRPr/>
              </a:pPr>
              <a:t>‹#›</a:t>
            </a:fld>
            <a:endParaRPr lang="en-US"/>
          </a:p>
        </p:txBody>
      </p:sp>
      <p:sp>
        <p:nvSpPr>
          <p:cNvPr id="35848" name="Line 8"/>
          <p:cNvSpPr>
            <a:spLocks noChangeShapeType="1"/>
          </p:cNvSpPr>
          <p:nvPr userDrawn="1"/>
        </p:nvSpPr>
        <p:spPr bwMode="auto">
          <a:xfrm>
            <a:off x="152400" y="1219200"/>
            <a:ext cx="8763000" cy="0"/>
          </a:xfrm>
          <a:prstGeom prst="line">
            <a:avLst/>
          </a:prstGeom>
          <a:noFill/>
          <a:ln w="25400" cmpd="dbl">
            <a:solidFill>
              <a:srgbClr val="336699"/>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defRPr>
      </a:lvl2pPr>
      <a:lvl3pPr algn="l" rtl="0" eaLnBrk="0" fontAlgn="base" hangingPunct="0">
        <a:spcBef>
          <a:spcPct val="0"/>
        </a:spcBef>
        <a:spcAft>
          <a:spcPct val="0"/>
        </a:spcAft>
        <a:defRPr sz="4000">
          <a:solidFill>
            <a:schemeClr val="tx2"/>
          </a:solidFill>
          <a:latin typeface="Tahoma" pitchFamily="34" charset="0"/>
        </a:defRPr>
      </a:lvl3pPr>
      <a:lvl4pPr algn="l" rtl="0" eaLnBrk="0" fontAlgn="base" hangingPunct="0">
        <a:spcBef>
          <a:spcPct val="0"/>
        </a:spcBef>
        <a:spcAft>
          <a:spcPct val="0"/>
        </a:spcAft>
        <a:defRPr sz="4000">
          <a:solidFill>
            <a:schemeClr val="tx2"/>
          </a:solidFill>
          <a:latin typeface="Tahoma" pitchFamily="34" charset="0"/>
        </a:defRPr>
      </a:lvl4pPr>
      <a:lvl5pPr algn="l" rtl="0" eaLnBrk="0" fontAlgn="base" hangingPunct="0">
        <a:spcBef>
          <a:spcPct val="0"/>
        </a:spcBef>
        <a:spcAft>
          <a:spcPct val="0"/>
        </a:spcAft>
        <a:defRPr sz="4000">
          <a:solidFill>
            <a:schemeClr val="tx2"/>
          </a:solidFill>
          <a:latin typeface="Tahoma" pitchFamily="34" charset="0"/>
        </a:defRPr>
      </a:lvl5pPr>
      <a:lvl6pPr marL="457200" algn="l" rtl="0" fontAlgn="base">
        <a:spcBef>
          <a:spcPct val="0"/>
        </a:spcBef>
        <a:spcAft>
          <a:spcPct val="0"/>
        </a:spcAft>
        <a:defRPr sz="4000">
          <a:solidFill>
            <a:schemeClr val="tx2"/>
          </a:solidFill>
          <a:latin typeface="Tahoma" pitchFamily="34" charset="0"/>
        </a:defRPr>
      </a:lvl6pPr>
      <a:lvl7pPr marL="914400" algn="l" rtl="0" fontAlgn="base">
        <a:spcBef>
          <a:spcPct val="0"/>
        </a:spcBef>
        <a:spcAft>
          <a:spcPct val="0"/>
        </a:spcAft>
        <a:defRPr sz="4000">
          <a:solidFill>
            <a:schemeClr val="tx2"/>
          </a:solidFill>
          <a:latin typeface="Tahoma" pitchFamily="34" charset="0"/>
        </a:defRPr>
      </a:lvl7pPr>
      <a:lvl8pPr marL="1371600" algn="l" rtl="0" fontAlgn="base">
        <a:spcBef>
          <a:spcPct val="0"/>
        </a:spcBef>
        <a:spcAft>
          <a:spcPct val="0"/>
        </a:spcAft>
        <a:defRPr sz="4000">
          <a:solidFill>
            <a:schemeClr val="tx2"/>
          </a:solidFill>
          <a:latin typeface="Tahoma" pitchFamily="34" charset="0"/>
        </a:defRPr>
      </a:lvl8pPr>
      <a:lvl9pPr marL="1828800" algn="l" rtl="0" fontAlgn="base">
        <a:spcBef>
          <a:spcPct val="0"/>
        </a:spcBef>
        <a:spcAft>
          <a:spcPct val="0"/>
        </a:spcAft>
        <a:defRPr sz="4000">
          <a:solidFill>
            <a:schemeClr val="tx2"/>
          </a:solidFill>
          <a:latin typeface="Tahoma" pitchFamily="34" charset="0"/>
        </a:defRPr>
      </a:lvl9pPr>
    </p:titleStyle>
    <p:bodyStyle>
      <a:lvl1pPr marL="342900" indent="-342900" algn="l" rtl="0" eaLnBrk="0" fontAlgn="base" hangingPunct="0">
        <a:spcBef>
          <a:spcPct val="20000"/>
        </a:spcBef>
        <a:spcAft>
          <a:spcPct val="0"/>
        </a:spcAft>
        <a:buFont typeface="Bookman Old Style" pitchFamily="18"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rgbClr val="000099"/>
          </a:solidFill>
          <a:latin typeface="+mn-lt"/>
        </a:defRPr>
      </a:lvl2pPr>
      <a:lvl3pPr marL="1143000" indent="-228600" algn="l" rtl="0" eaLnBrk="0" fontAlgn="base" hangingPunct="0">
        <a:spcBef>
          <a:spcPct val="20000"/>
        </a:spcBef>
        <a:spcAft>
          <a:spcPct val="0"/>
        </a:spcAft>
        <a:buClr>
          <a:schemeClr val="tx1"/>
        </a:buClr>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Office_Word_Document4.docx"/><Relationship Id="rId5" Type="http://schemas.openxmlformats.org/officeDocument/2006/relationships/package" Target="../embeddings/Microsoft_Office_Word_Document3.docx"/><Relationship Id="rId4" Type="http://schemas.openxmlformats.org/officeDocument/2006/relationships/package" Target="../embeddings/Microsoft_Office_Word_Document2.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Sketching Approach to Program Synthesis</a:t>
            </a:r>
            <a:endParaRPr lang="en-US" dirty="0"/>
          </a:p>
        </p:txBody>
      </p:sp>
      <p:sp>
        <p:nvSpPr>
          <p:cNvPr id="5" name="Subtitle 4"/>
          <p:cNvSpPr>
            <a:spLocks noGrp="1"/>
          </p:cNvSpPr>
          <p:nvPr>
            <p:ph type="subTitle" idx="1"/>
          </p:nvPr>
        </p:nvSpPr>
        <p:spPr/>
        <p:txBody>
          <a:bodyPr/>
          <a:lstStyle/>
          <a:p>
            <a:r>
              <a:rPr lang="en-US" dirty="0" smtClean="0"/>
              <a:t>Armando Solar-Lezama</a:t>
            </a:r>
            <a:endParaRPr lang="en-US" dirty="0"/>
          </a:p>
        </p:txBody>
      </p:sp>
      <p:pic>
        <p:nvPicPr>
          <p:cNvPr id="6" name="Picture 2" descr="mit_csai_top"/>
          <p:cNvPicPr>
            <a:picLocks noChangeAspect="1" noChangeArrowheads="1"/>
          </p:cNvPicPr>
          <p:nvPr/>
        </p:nvPicPr>
        <p:blipFill>
          <a:blip r:embed="rId2" cstate="print"/>
          <a:srcRect t="17308" r="49430" b="43750"/>
          <a:stretch>
            <a:fillRect/>
          </a:stretch>
        </p:blipFill>
        <p:spPr bwMode="auto">
          <a:xfrm>
            <a:off x="228600" y="5715000"/>
            <a:ext cx="5147733" cy="685800"/>
          </a:xfrm>
          <a:prstGeom prst="rect">
            <a:avLst/>
          </a:prstGeom>
          <a:noFill/>
          <a:ln w="9525">
            <a:noFill/>
            <a:miter lim="800000"/>
            <a:headEnd/>
            <a:tailEnd/>
          </a:ln>
        </p:spPr>
      </p:pic>
      <p:pic>
        <p:nvPicPr>
          <p:cNvPr id="7" name="Picture 2" descr="mit_csai_top"/>
          <p:cNvPicPr>
            <a:picLocks noChangeAspect="1" noChangeArrowheads="1"/>
          </p:cNvPicPr>
          <p:nvPr/>
        </p:nvPicPr>
        <p:blipFill>
          <a:blip r:embed="rId2" cstate="print"/>
          <a:srcRect l="71862"/>
          <a:stretch>
            <a:fillRect/>
          </a:stretch>
        </p:blipFill>
        <p:spPr bwMode="auto">
          <a:xfrm>
            <a:off x="7239000" y="5562600"/>
            <a:ext cx="1611147"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Integer hole</a:t>
            </a:r>
          </a:p>
        </p:txBody>
      </p:sp>
      <p:sp>
        <p:nvSpPr>
          <p:cNvPr id="11267" name="Rectangle 3"/>
          <p:cNvSpPr>
            <a:spLocks noGrp="1" noChangeArrowheads="1"/>
          </p:cNvSpPr>
          <p:nvPr>
            <p:ph type="body" idx="1"/>
          </p:nvPr>
        </p:nvSpPr>
        <p:spPr>
          <a:xfrm>
            <a:off x="165100" y="1600200"/>
            <a:ext cx="8229600" cy="3810000"/>
          </a:xfrm>
        </p:spPr>
        <p:txBody>
          <a:bodyPr/>
          <a:lstStyle/>
          <a:p>
            <a:pPr eaLnBrk="1" hangingPunct="1">
              <a:buNone/>
            </a:pPr>
            <a:r>
              <a:rPr lang="en-US" dirty="0" smtClean="0"/>
              <a:t>Define sets of integer constants</a:t>
            </a:r>
          </a:p>
          <a:p>
            <a:pPr eaLnBrk="1" hangingPunct="1">
              <a:buFont typeface="Bookman Old Style" pitchFamily="18" charset="0"/>
              <a:buNone/>
            </a:pPr>
            <a:endParaRPr lang="en-US" dirty="0" smtClean="0"/>
          </a:p>
          <a:p>
            <a:pPr eaLnBrk="1" hangingPunct="1">
              <a:buFont typeface="Bookman Old Style" pitchFamily="18" charset="0"/>
              <a:buNone/>
            </a:pPr>
            <a:r>
              <a:rPr lang="en-US" sz="2000" dirty="0" smtClean="0"/>
              <a:t>Example: Hello World of Sketching</a:t>
            </a:r>
          </a:p>
        </p:txBody>
      </p:sp>
      <p:sp>
        <p:nvSpPr>
          <p:cNvPr id="5" name="TextBox 4"/>
          <p:cNvSpPr txBox="1"/>
          <p:nvPr/>
        </p:nvSpPr>
        <p:spPr>
          <a:xfrm>
            <a:off x="304800" y="3429000"/>
            <a:ext cx="3124200" cy="1920875"/>
          </a:xfrm>
          <a:prstGeom prst="rect">
            <a:avLst/>
          </a:prstGeom>
          <a:solidFill>
            <a:srgbClr val="DDDDDD"/>
          </a:solidFill>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en-US" sz="2000" i="1">
                <a:solidFill>
                  <a:srgbClr val="000000"/>
                </a:solidFill>
                <a:latin typeface="Consolas" pitchFamily="49" charset="0"/>
                <a:cs typeface="Arial" charset="0"/>
              </a:rPr>
              <a:t>spec:</a:t>
            </a:r>
          </a:p>
          <a:p>
            <a:pPr eaLnBrk="1" hangingPunct="1">
              <a:defRPr/>
            </a:pPr>
            <a:endParaRPr lang="en-US" sz="2000">
              <a:solidFill>
                <a:srgbClr val="000000"/>
              </a:solidFill>
              <a:latin typeface="Consolas" pitchFamily="49" charset="0"/>
              <a:cs typeface="Arial" charset="0"/>
            </a:endParaRPr>
          </a:p>
          <a:p>
            <a:pPr eaLnBrk="1" hangingPunct="1">
              <a:defRPr/>
            </a:pPr>
            <a:r>
              <a:rPr lang="en-US" sz="2000" b="1">
                <a:solidFill>
                  <a:srgbClr val="000000"/>
                </a:solidFill>
                <a:latin typeface="Consolas" pitchFamily="49" charset="0"/>
                <a:cs typeface="Arial" charset="0"/>
              </a:rPr>
              <a:t>int foo (int x) </a:t>
            </a:r>
          </a:p>
          <a:p>
            <a:pPr eaLnBrk="1" hangingPunct="1">
              <a:defRPr/>
            </a:pPr>
            <a:r>
              <a:rPr lang="en-US" sz="2000" b="1">
                <a:solidFill>
                  <a:srgbClr val="000000"/>
                </a:solidFill>
                <a:latin typeface="Consolas" pitchFamily="49" charset="0"/>
                <a:cs typeface="Arial" charset="0"/>
              </a:rPr>
              <a:t>{</a:t>
            </a:r>
          </a:p>
          <a:p>
            <a:pPr eaLnBrk="1" hangingPunct="1">
              <a:defRPr/>
            </a:pPr>
            <a:r>
              <a:rPr lang="en-US" sz="2000" b="1">
                <a:solidFill>
                  <a:srgbClr val="000000"/>
                </a:solidFill>
                <a:latin typeface="Consolas" pitchFamily="49" charset="0"/>
                <a:cs typeface="Arial" charset="0"/>
              </a:rPr>
              <a:t>    return x + x;</a:t>
            </a:r>
          </a:p>
          <a:p>
            <a:pPr eaLnBrk="1" hangingPunct="1">
              <a:defRPr/>
            </a:pPr>
            <a:r>
              <a:rPr lang="en-US" sz="2000" b="1">
                <a:solidFill>
                  <a:srgbClr val="000000"/>
                </a:solidFill>
                <a:latin typeface="Consolas" pitchFamily="49" charset="0"/>
                <a:cs typeface="Arial" charset="0"/>
              </a:rPr>
              <a:t>} </a:t>
            </a:r>
          </a:p>
        </p:txBody>
      </p:sp>
      <p:sp>
        <p:nvSpPr>
          <p:cNvPr id="6" name="TextBox 5"/>
          <p:cNvSpPr txBox="1"/>
          <p:nvPr/>
        </p:nvSpPr>
        <p:spPr>
          <a:xfrm>
            <a:off x="3657600" y="3429000"/>
            <a:ext cx="5334000" cy="1920875"/>
          </a:xfrm>
          <a:prstGeom prst="rect">
            <a:avLst/>
          </a:prstGeom>
          <a:solidFill>
            <a:srgbClr val="DDDDDD"/>
          </a:solidFill>
          <a:ln>
            <a:noFill/>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en-US" sz="2000" i="1" dirty="0">
                <a:solidFill>
                  <a:srgbClr val="000000"/>
                </a:solidFill>
                <a:latin typeface="Consolas" pitchFamily="49" charset="0"/>
                <a:cs typeface="Arial" charset="0"/>
              </a:rPr>
              <a:t>sketch:</a:t>
            </a:r>
          </a:p>
          <a:p>
            <a:pPr eaLnBrk="1" hangingPunct="1">
              <a:defRPr/>
            </a:pPr>
            <a:endParaRPr lang="en-US" sz="2000" dirty="0">
              <a:solidFill>
                <a:srgbClr val="000000"/>
              </a:solidFill>
              <a:latin typeface="Consolas" pitchFamily="49" charset="0"/>
              <a:cs typeface="Arial" charset="0"/>
            </a:endParaRPr>
          </a:p>
          <a:p>
            <a:pPr eaLnBrk="1" hangingPunct="1">
              <a:defRPr/>
            </a:pPr>
            <a:r>
              <a:rPr lang="en-US" sz="2000" b="1" dirty="0" err="1">
                <a:solidFill>
                  <a:srgbClr val="000000"/>
                </a:solidFill>
                <a:latin typeface="Consolas" pitchFamily="49" charset="0"/>
                <a:cs typeface="Arial" charset="0"/>
              </a:rPr>
              <a:t>int</a:t>
            </a:r>
            <a:r>
              <a:rPr lang="en-US" sz="2000" b="1" dirty="0">
                <a:solidFill>
                  <a:srgbClr val="000000"/>
                </a:solidFill>
                <a:latin typeface="Consolas" pitchFamily="49" charset="0"/>
                <a:cs typeface="Arial" charset="0"/>
              </a:rPr>
              <a:t> bar (</a:t>
            </a:r>
            <a:r>
              <a:rPr lang="en-US" sz="2000" b="1" dirty="0" err="1">
                <a:solidFill>
                  <a:srgbClr val="000000"/>
                </a:solidFill>
                <a:latin typeface="Consolas" pitchFamily="49" charset="0"/>
                <a:cs typeface="Arial" charset="0"/>
              </a:rPr>
              <a:t>int</a:t>
            </a:r>
            <a:r>
              <a:rPr lang="en-US" sz="2000" b="1" dirty="0">
                <a:solidFill>
                  <a:srgbClr val="000000"/>
                </a:solidFill>
                <a:latin typeface="Consolas" pitchFamily="49" charset="0"/>
                <a:cs typeface="Arial" charset="0"/>
              </a:rPr>
              <a:t> x) </a:t>
            </a:r>
            <a:r>
              <a:rPr lang="en-US" sz="2000" b="1" dirty="0">
                <a:solidFill>
                  <a:srgbClr val="C00000"/>
                </a:solidFill>
                <a:latin typeface="Consolas" pitchFamily="49" charset="0"/>
                <a:cs typeface="Arial" charset="0"/>
              </a:rPr>
              <a:t>implements</a:t>
            </a:r>
            <a:r>
              <a:rPr lang="en-US" sz="2000" b="1" dirty="0">
                <a:solidFill>
                  <a:srgbClr val="000000"/>
                </a:solidFill>
                <a:latin typeface="Consolas" pitchFamily="49" charset="0"/>
                <a:cs typeface="Arial" charset="0"/>
              </a:rPr>
              <a:t> </a:t>
            </a:r>
            <a:r>
              <a:rPr lang="en-US" sz="2000" b="1" dirty="0" err="1">
                <a:solidFill>
                  <a:srgbClr val="000000"/>
                </a:solidFill>
                <a:latin typeface="Consolas" pitchFamily="49" charset="0"/>
                <a:cs typeface="Arial" charset="0"/>
              </a:rPr>
              <a:t>foo</a:t>
            </a:r>
            <a:r>
              <a:rPr lang="en-US" sz="2000" b="1" dirty="0">
                <a:solidFill>
                  <a:srgbClr val="000000"/>
                </a:solidFill>
                <a:latin typeface="Consolas" pitchFamily="49" charset="0"/>
                <a:cs typeface="Arial" charset="0"/>
              </a:rPr>
              <a:t> </a:t>
            </a:r>
          </a:p>
          <a:p>
            <a:pPr eaLnBrk="1" hangingPunct="1">
              <a:defRPr/>
            </a:pPr>
            <a:r>
              <a:rPr lang="en-US" sz="2000" b="1" dirty="0">
                <a:solidFill>
                  <a:srgbClr val="000000"/>
                </a:solidFill>
                <a:latin typeface="Consolas" pitchFamily="49" charset="0"/>
                <a:cs typeface="Arial" charset="0"/>
              </a:rPr>
              <a:t>{</a:t>
            </a:r>
          </a:p>
          <a:p>
            <a:pPr eaLnBrk="1" hangingPunct="1">
              <a:defRPr/>
            </a:pPr>
            <a:r>
              <a:rPr lang="en-US" sz="2000" b="1" dirty="0">
                <a:solidFill>
                  <a:srgbClr val="000000"/>
                </a:solidFill>
                <a:latin typeface="Consolas" pitchFamily="49" charset="0"/>
                <a:cs typeface="Arial" charset="0"/>
              </a:rPr>
              <a:t>    return x * </a:t>
            </a:r>
            <a:r>
              <a:rPr lang="en-US" sz="2000" b="1" dirty="0">
                <a:solidFill>
                  <a:srgbClr val="32946A"/>
                </a:solidFill>
                <a:latin typeface="Consolas" pitchFamily="49" charset="0"/>
                <a:cs typeface="Arial" charset="0"/>
              </a:rPr>
              <a:t>??</a:t>
            </a:r>
            <a:r>
              <a:rPr lang="en-US" sz="2000" b="1" dirty="0">
                <a:solidFill>
                  <a:srgbClr val="000000"/>
                </a:solidFill>
                <a:latin typeface="Consolas" pitchFamily="49" charset="0"/>
                <a:cs typeface="Arial" charset="0"/>
              </a:rPr>
              <a:t>;</a:t>
            </a:r>
          </a:p>
          <a:p>
            <a:pPr eaLnBrk="1" hangingPunct="1">
              <a:defRPr/>
            </a:pPr>
            <a:r>
              <a:rPr lang="en-US" sz="2000" b="1" dirty="0">
                <a:solidFill>
                  <a:srgbClr val="000000"/>
                </a:solidFill>
                <a:latin typeface="Consolas" pitchFamily="49" charset="0"/>
                <a:cs typeface="Arial" charset="0"/>
              </a:rPr>
              <a:t>} </a:t>
            </a:r>
          </a:p>
        </p:txBody>
      </p:sp>
      <p:sp>
        <p:nvSpPr>
          <p:cNvPr id="12294" name="Rectangle 6"/>
          <p:cNvSpPr>
            <a:spLocks noChangeArrowheads="1"/>
          </p:cNvSpPr>
          <p:nvPr/>
        </p:nvSpPr>
        <p:spPr bwMode="auto">
          <a:xfrm>
            <a:off x="5791200" y="4686300"/>
            <a:ext cx="381000" cy="304800"/>
          </a:xfrm>
          <a:prstGeom prst="rect">
            <a:avLst/>
          </a:prstGeom>
          <a:noFill/>
          <a:ln w="9525">
            <a:solidFill>
              <a:srgbClr val="CC0000"/>
            </a:solidFill>
            <a:miter lim="800000"/>
            <a:headEnd/>
            <a:tailEnd/>
          </a:ln>
        </p:spPr>
        <p:txBody>
          <a:bodyPr wrap="none" anchor="ctr"/>
          <a:lstStyle/>
          <a:p>
            <a:endParaRPr lang="en-US"/>
          </a:p>
        </p:txBody>
      </p:sp>
      <p:sp>
        <p:nvSpPr>
          <p:cNvPr id="12295" name="Text Box 7"/>
          <p:cNvSpPr txBox="1">
            <a:spLocks noChangeArrowheads="1"/>
          </p:cNvSpPr>
          <p:nvPr/>
        </p:nvSpPr>
        <p:spPr bwMode="auto">
          <a:xfrm>
            <a:off x="5486400" y="5867400"/>
            <a:ext cx="1446213" cy="366713"/>
          </a:xfrm>
          <a:prstGeom prst="rect">
            <a:avLst/>
          </a:prstGeom>
          <a:noFill/>
          <a:ln w="9525">
            <a:noFill/>
            <a:miter lim="800000"/>
            <a:headEnd/>
            <a:tailEnd/>
          </a:ln>
        </p:spPr>
        <p:txBody>
          <a:bodyPr wrap="none">
            <a:spAutoFit/>
          </a:bodyPr>
          <a:lstStyle/>
          <a:p>
            <a:r>
              <a:rPr lang="en-US">
                <a:latin typeface="Tahoma" pitchFamily="34" charset="0"/>
              </a:rPr>
              <a:t>Integer Hole</a:t>
            </a:r>
          </a:p>
        </p:txBody>
      </p:sp>
      <p:cxnSp>
        <p:nvCxnSpPr>
          <p:cNvPr id="12296" name="AutoShape 8"/>
          <p:cNvCxnSpPr>
            <a:cxnSpLocks noChangeShapeType="1"/>
            <a:stCxn id="12295" idx="0"/>
            <a:endCxn id="12294" idx="2"/>
          </p:cNvCxnSpPr>
          <p:nvPr/>
        </p:nvCxnSpPr>
        <p:spPr bwMode="auto">
          <a:xfrm flipH="1" flipV="1">
            <a:off x="5981700" y="4991100"/>
            <a:ext cx="228600" cy="8763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294" grpId="0" animBg="1"/>
      <p:bldP spid="122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600" smtClean="0"/>
              <a:t>Integer Holes </a:t>
            </a:r>
            <a:r>
              <a:rPr lang="en-US" sz="3600" smtClean="0">
                <a:sym typeface="Wingdings" pitchFamily="2" charset="2"/>
              </a:rPr>
              <a:t> </a:t>
            </a:r>
            <a:r>
              <a:rPr lang="en-US" sz="3600" smtClean="0"/>
              <a:t>Sets of Expressions</a:t>
            </a:r>
          </a:p>
        </p:txBody>
      </p:sp>
      <p:sp>
        <p:nvSpPr>
          <p:cNvPr id="12291" name="Rectangle 3"/>
          <p:cNvSpPr>
            <a:spLocks noGrp="1" noChangeArrowheads="1"/>
          </p:cNvSpPr>
          <p:nvPr>
            <p:ph type="body" idx="1"/>
          </p:nvPr>
        </p:nvSpPr>
        <p:spPr>
          <a:xfrm>
            <a:off x="165100" y="1600200"/>
            <a:ext cx="8826500" cy="4525963"/>
          </a:xfrm>
        </p:spPr>
        <p:txBody>
          <a:bodyPr/>
          <a:lstStyle/>
          <a:p>
            <a:pPr eaLnBrk="1" hangingPunct="1">
              <a:buNone/>
            </a:pPr>
            <a:r>
              <a:rPr lang="en-US" dirty="0" smtClean="0"/>
              <a:t>Expressions with </a:t>
            </a:r>
            <a:r>
              <a:rPr lang="en-US" sz="2400" b="1" dirty="0" smtClean="0">
                <a:solidFill>
                  <a:srgbClr val="C00000"/>
                </a:solidFill>
                <a:latin typeface="Consolas" pitchFamily="49" charset="0"/>
              </a:rPr>
              <a:t>??</a:t>
            </a:r>
            <a:r>
              <a:rPr lang="en-US" dirty="0" smtClean="0"/>
              <a:t>  == sets of expressions</a:t>
            </a:r>
          </a:p>
          <a:p>
            <a:pPr lvl="1" eaLnBrk="1" hangingPunct="1"/>
            <a:r>
              <a:rPr lang="en-US" dirty="0" smtClean="0"/>
              <a:t>linear expressions		</a:t>
            </a:r>
            <a:r>
              <a:rPr lang="en-US" dirty="0" smtClean="0">
                <a:solidFill>
                  <a:schemeClr val="tx1"/>
                </a:solidFill>
                <a:latin typeface="Consolas" pitchFamily="49" charset="0"/>
              </a:rPr>
              <a:t>x*</a:t>
            </a:r>
            <a:r>
              <a:rPr lang="en-US" b="1" dirty="0" smtClean="0">
                <a:solidFill>
                  <a:srgbClr val="CC0000"/>
                </a:solidFill>
                <a:latin typeface="Consolas" pitchFamily="49" charset="0"/>
              </a:rPr>
              <a:t>??</a:t>
            </a:r>
            <a:r>
              <a:rPr lang="en-US" dirty="0" smtClean="0">
                <a:solidFill>
                  <a:schemeClr val="tx1"/>
                </a:solidFill>
                <a:latin typeface="Consolas" pitchFamily="49" charset="0"/>
              </a:rPr>
              <a:t> + y*</a:t>
            </a:r>
            <a:r>
              <a:rPr lang="en-US" b="1" dirty="0" smtClean="0">
                <a:solidFill>
                  <a:srgbClr val="CC0000"/>
                </a:solidFill>
                <a:latin typeface="Consolas" pitchFamily="49" charset="0"/>
              </a:rPr>
              <a:t>??</a:t>
            </a:r>
            <a:r>
              <a:rPr lang="en-US" dirty="0" smtClean="0">
                <a:solidFill>
                  <a:schemeClr val="tx1"/>
                </a:solidFill>
                <a:latin typeface="Consolas" pitchFamily="49" charset="0"/>
              </a:rPr>
              <a:t> </a:t>
            </a:r>
            <a:endParaRPr lang="en-US" b="1" dirty="0" smtClean="0">
              <a:solidFill>
                <a:srgbClr val="CC0000"/>
              </a:solidFill>
              <a:latin typeface="Consolas" pitchFamily="49" charset="0"/>
            </a:endParaRPr>
          </a:p>
          <a:p>
            <a:pPr lvl="1" eaLnBrk="1" hangingPunct="1"/>
            <a:r>
              <a:rPr lang="en-US" dirty="0" smtClean="0"/>
              <a:t>polynomials			</a:t>
            </a:r>
            <a:r>
              <a:rPr lang="en-US" dirty="0" smtClean="0">
                <a:solidFill>
                  <a:schemeClr val="tx1"/>
                </a:solidFill>
                <a:latin typeface="Consolas" pitchFamily="49" charset="0"/>
              </a:rPr>
              <a:t>x*x*</a:t>
            </a:r>
            <a:r>
              <a:rPr lang="en-US" b="1" dirty="0" smtClean="0">
                <a:solidFill>
                  <a:srgbClr val="CC0000"/>
                </a:solidFill>
                <a:latin typeface="Consolas" pitchFamily="49" charset="0"/>
              </a:rPr>
              <a:t>??</a:t>
            </a:r>
            <a:r>
              <a:rPr lang="en-US" dirty="0" smtClean="0">
                <a:solidFill>
                  <a:schemeClr val="tx1"/>
                </a:solidFill>
                <a:latin typeface="Consolas" pitchFamily="49" charset="0"/>
              </a:rPr>
              <a:t> + x*</a:t>
            </a:r>
            <a:r>
              <a:rPr lang="en-US" b="1" dirty="0" smtClean="0">
                <a:solidFill>
                  <a:srgbClr val="CC0000"/>
                </a:solidFill>
                <a:latin typeface="Consolas" pitchFamily="49" charset="0"/>
              </a:rPr>
              <a:t>??</a:t>
            </a:r>
            <a:r>
              <a:rPr lang="en-US" dirty="0" smtClean="0">
                <a:solidFill>
                  <a:schemeClr val="tx1"/>
                </a:solidFill>
                <a:latin typeface="Consolas" pitchFamily="49" charset="0"/>
              </a:rPr>
              <a:t> + </a:t>
            </a:r>
            <a:r>
              <a:rPr lang="en-US" b="1" dirty="0" smtClean="0">
                <a:solidFill>
                  <a:srgbClr val="CC0000"/>
                </a:solidFill>
                <a:latin typeface="Consolas" pitchFamily="49" charset="0"/>
              </a:rPr>
              <a:t>?? </a:t>
            </a:r>
          </a:p>
          <a:p>
            <a:pPr lvl="1" eaLnBrk="1" hangingPunct="1"/>
            <a:r>
              <a:rPr lang="en-US" dirty="0" smtClean="0"/>
              <a:t>sets of variables			</a:t>
            </a:r>
            <a:r>
              <a:rPr lang="en-US" b="1" dirty="0" smtClean="0">
                <a:solidFill>
                  <a:srgbClr val="CC0000"/>
                </a:solidFill>
                <a:latin typeface="Consolas" pitchFamily="49" charset="0"/>
              </a:rPr>
              <a:t>??</a:t>
            </a:r>
            <a:r>
              <a:rPr lang="en-US" dirty="0" smtClean="0">
                <a:solidFill>
                  <a:schemeClr val="tx1"/>
                </a:solidFill>
                <a:latin typeface="Consolas" pitchFamily="49" charset="0"/>
              </a:rPr>
              <a:t> ?</a:t>
            </a:r>
            <a:r>
              <a:rPr lang="en-US" b="1" dirty="0" smtClean="0">
                <a:solidFill>
                  <a:srgbClr val="CC0000"/>
                </a:solidFill>
                <a:latin typeface="Consolas" pitchFamily="49" charset="0"/>
              </a:rPr>
              <a:t> x </a:t>
            </a:r>
            <a:r>
              <a:rPr lang="en-US" dirty="0" smtClean="0">
                <a:solidFill>
                  <a:schemeClr val="tx1"/>
                </a:solidFill>
                <a:latin typeface="Consolas" pitchFamily="49" charset="0"/>
              </a:rPr>
              <a:t>:</a:t>
            </a:r>
            <a:r>
              <a:rPr lang="en-US" b="1" dirty="0" smtClean="0">
                <a:solidFill>
                  <a:srgbClr val="CC0000"/>
                </a:solidFill>
                <a:latin typeface="Consolas" pitchFamily="49" charset="0"/>
              </a:rPr>
              <a:t> y </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Integer Holes </a:t>
            </a:r>
            <a:r>
              <a:rPr lang="en-US" sz="3600" smtClean="0">
                <a:sym typeface="Wingdings" pitchFamily="2" charset="2"/>
              </a:rPr>
              <a:t> </a:t>
            </a:r>
            <a:r>
              <a:rPr lang="en-US" sz="3600" smtClean="0"/>
              <a:t>Sets of Expressions</a:t>
            </a:r>
          </a:p>
        </p:txBody>
      </p:sp>
      <p:sp>
        <p:nvSpPr>
          <p:cNvPr id="15363" name="Rectangle 3"/>
          <p:cNvSpPr>
            <a:spLocks noGrp="1" noChangeArrowheads="1"/>
          </p:cNvSpPr>
          <p:nvPr>
            <p:ph type="body" idx="1"/>
          </p:nvPr>
        </p:nvSpPr>
        <p:spPr>
          <a:xfrm>
            <a:off x="165100" y="1600200"/>
            <a:ext cx="8826500" cy="4525963"/>
          </a:xfrm>
        </p:spPr>
        <p:txBody>
          <a:bodyPr/>
          <a:lstStyle/>
          <a:p>
            <a:pPr eaLnBrk="1" hangingPunct="1">
              <a:buNone/>
            </a:pPr>
            <a:r>
              <a:rPr lang="en-US" dirty="0" smtClean="0"/>
              <a:t>Expressions with </a:t>
            </a:r>
            <a:r>
              <a:rPr lang="en-US" sz="2400" b="1" dirty="0" smtClean="0">
                <a:solidFill>
                  <a:srgbClr val="CC0000"/>
                </a:solidFill>
                <a:latin typeface="Consolas" pitchFamily="49" charset="0"/>
              </a:rPr>
              <a:t>??</a:t>
            </a:r>
            <a:r>
              <a:rPr lang="en-US" dirty="0" smtClean="0"/>
              <a:t>  == sets of expressions</a:t>
            </a:r>
          </a:p>
          <a:p>
            <a:pPr lvl="1" eaLnBrk="1" hangingPunct="1"/>
            <a:r>
              <a:rPr lang="en-US" dirty="0" smtClean="0"/>
              <a:t>linear expressions		</a:t>
            </a:r>
            <a:r>
              <a:rPr lang="en-US" dirty="0" smtClean="0">
                <a:solidFill>
                  <a:schemeClr val="tx1"/>
                </a:solidFill>
                <a:latin typeface="Consolas" pitchFamily="49" charset="0"/>
              </a:rPr>
              <a:t>x*</a:t>
            </a:r>
            <a:r>
              <a:rPr lang="en-US" b="1" dirty="0" smtClean="0">
                <a:solidFill>
                  <a:srgbClr val="CC0000"/>
                </a:solidFill>
                <a:latin typeface="Consolas" pitchFamily="49" charset="0"/>
              </a:rPr>
              <a:t>??</a:t>
            </a:r>
            <a:r>
              <a:rPr lang="en-US" dirty="0" smtClean="0">
                <a:solidFill>
                  <a:schemeClr val="tx1"/>
                </a:solidFill>
                <a:latin typeface="Consolas" pitchFamily="49" charset="0"/>
              </a:rPr>
              <a:t> + y*</a:t>
            </a:r>
            <a:r>
              <a:rPr lang="en-US" b="1" dirty="0" smtClean="0">
                <a:solidFill>
                  <a:srgbClr val="CC0000"/>
                </a:solidFill>
                <a:latin typeface="Consolas" pitchFamily="49" charset="0"/>
              </a:rPr>
              <a:t>??</a:t>
            </a:r>
            <a:r>
              <a:rPr lang="en-US" dirty="0" smtClean="0">
                <a:solidFill>
                  <a:schemeClr val="tx1"/>
                </a:solidFill>
                <a:latin typeface="Consolas" pitchFamily="49" charset="0"/>
              </a:rPr>
              <a:t> </a:t>
            </a:r>
            <a:endParaRPr lang="en-US" b="1" dirty="0" smtClean="0">
              <a:solidFill>
                <a:srgbClr val="CC0000"/>
              </a:solidFill>
              <a:latin typeface="Consolas" pitchFamily="49" charset="0"/>
            </a:endParaRPr>
          </a:p>
          <a:p>
            <a:pPr lvl="1" eaLnBrk="1" hangingPunct="1"/>
            <a:r>
              <a:rPr lang="en-US" dirty="0" smtClean="0"/>
              <a:t>polynomials			</a:t>
            </a:r>
            <a:r>
              <a:rPr lang="en-US" dirty="0" smtClean="0">
                <a:solidFill>
                  <a:schemeClr val="tx1"/>
                </a:solidFill>
                <a:latin typeface="Consolas" pitchFamily="49" charset="0"/>
              </a:rPr>
              <a:t>x*x*</a:t>
            </a:r>
            <a:r>
              <a:rPr lang="en-US" b="1" dirty="0" smtClean="0">
                <a:solidFill>
                  <a:srgbClr val="CC0000"/>
                </a:solidFill>
                <a:latin typeface="Consolas" pitchFamily="49" charset="0"/>
              </a:rPr>
              <a:t>??</a:t>
            </a:r>
            <a:r>
              <a:rPr lang="en-US" dirty="0" smtClean="0">
                <a:solidFill>
                  <a:schemeClr val="tx1"/>
                </a:solidFill>
                <a:latin typeface="Consolas" pitchFamily="49" charset="0"/>
              </a:rPr>
              <a:t> + x*</a:t>
            </a:r>
            <a:r>
              <a:rPr lang="en-US" b="1" dirty="0" smtClean="0">
                <a:solidFill>
                  <a:srgbClr val="CC0000"/>
                </a:solidFill>
                <a:latin typeface="Consolas" pitchFamily="49" charset="0"/>
              </a:rPr>
              <a:t>??</a:t>
            </a:r>
            <a:r>
              <a:rPr lang="en-US" dirty="0" smtClean="0">
                <a:solidFill>
                  <a:schemeClr val="tx1"/>
                </a:solidFill>
                <a:latin typeface="Consolas" pitchFamily="49" charset="0"/>
              </a:rPr>
              <a:t> + </a:t>
            </a:r>
            <a:r>
              <a:rPr lang="en-US" b="1" dirty="0" smtClean="0">
                <a:solidFill>
                  <a:srgbClr val="CC0000"/>
                </a:solidFill>
                <a:latin typeface="Consolas" pitchFamily="49" charset="0"/>
              </a:rPr>
              <a:t>?? </a:t>
            </a:r>
          </a:p>
          <a:p>
            <a:pPr lvl="1" eaLnBrk="1" hangingPunct="1"/>
            <a:r>
              <a:rPr lang="en-US" dirty="0" smtClean="0"/>
              <a:t>sets of variables			</a:t>
            </a:r>
            <a:r>
              <a:rPr lang="en-US" b="1" dirty="0" smtClean="0">
                <a:solidFill>
                  <a:srgbClr val="CC0000"/>
                </a:solidFill>
                <a:latin typeface="Consolas" pitchFamily="49" charset="0"/>
              </a:rPr>
              <a:t>??</a:t>
            </a:r>
            <a:r>
              <a:rPr lang="en-US" dirty="0" smtClean="0">
                <a:solidFill>
                  <a:schemeClr val="tx1"/>
                </a:solidFill>
                <a:latin typeface="Consolas" pitchFamily="49" charset="0"/>
              </a:rPr>
              <a:t> ?</a:t>
            </a:r>
            <a:r>
              <a:rPr lang="en-US" b="1" dirty="0" smtClean="0">
                <a:solidFill>
                  <a:srgbClr val="CC0000"/>
                </a:solidFill>
                <a:latin typeface="Consolas" pitchFamily="49" charset="0"/>
              </a:rPr>
              <a:t> x </a:t>
            </a:r>
            <a:r>
              <a:rPr lang="en-US" dirty="0" smtClean="0">
                <a:solidFill>
                  <a:schemeClr val="tx1"/>
                </a:solidFill>
                <a:latin typeface="Consolas" pitchFamily="49" charset="0"/>
              </a:rPr>
              <a:t>:</a:t>
            </a:r>
            <a:r>
              <a:rPr lang="en-US" b="1" dirty="0" smtClean="0">
                <a:solidFill>
                  <a:srgbClr val="CC0000"/>
                </a:solidFill>
                <a:latin typeface="Consolas" pitchFamily="49" charset="0"/>
              </a:rPr>
              <a:t> y </a:t>
            </a:r>
            <a:endParaRPr lang="en-US" dirty="0" smtClean="0"/>
          </a:p>
          <a:p>
            <a:pPr eaLnBrk="1" hangingPunct="1"/>
            <a:endParaRPr lang="en-US" dirty="0" smtClean="0"/>
          </a:p>
          <a:p>
            <a:pPr eaLnBrk="1" hangingPunct="1">
              <a:buNone/>
            </a:pPr>
            <a:r>
              <a:rPr lang="en-US" dirty="0" smtClean="0"/>
              <a:t>Semantically powerful but syntactically </a:t>
            </a:r>
            <a:r>
              <a:rPr lang="en-US" dirty="0" smtClean="0"/>
              <a:t>awkward</a:t>
            </a:r>
            <a:endParaRPr lang="en-US" dirty="0" smtClean="0"/>
          </a:p>
          <a:p>
            <a:pPr lvl="1" eaLnBrk="1" hangingPunct="1"/>
            <a:r>
              <a:rPr lang="en-US" dirty="0" smtClean="0"/>
              <a:t>Regular Expressions are a more convenient way of defining sets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Regular Expression Generators</a:t>
            </a:r>
          </a:p>
        </p:txBody>
      </p:sp>
      <p:sp>
        <p:nvSpPr>
          <p:cNvPr id="16387" name="Rectangle 3"/>
          <p:cNvSpPr>
            <a:spLocks noGrp="1" noChangeArrowheads="1"/>
          </p:cNvSpPr>
          <p:nvPr>
            <p:ph type="body" idx="1"/>
          </p:nvPr>
        </p:nvSpPr>
        <p:spPr/>
        <p:txBody>
          <a:bodyPr/>
          <a:lstStyle/>
          <a:p>
            <a:pPr eaLnBrk="1" hangingPunct="1">
              <a:buNone/>
            </a:pPr>
            <a:r>
              <a:rPr lang="en-US" sz="2400" dirty="0" smtClean="0"/>
              <a:t>{|   </a:t>
            </a:r>
            <a:r>
              <a:rPr lang="en-US" sz="2400" dirty="0" err="1" smtClean="0"/>
              <a:t>RegExp</a:t>
            </a:r>
            <a:r>
              <a:rPr lang="en-US" sz="2400" dirty="0" smtClean="0"/>
              <a:t>  |}</a:t>
            </a:r>
          </a:p>
          <a:p>
            <a:pPr eaLnBrk="1" hangingPunct="1"/>
            <a:endParaRPr lang="en-US" sz="2400" dirty="0" smtClean="0"/>
          </a:p>
          <a:p>
            <a:pPr eaLnBrk="1" hangingPunct="1">
              <a:buNone/>
            </a:pPr>
            <a:r>
              <a:rPr lang="en-US" sz="2400" dirty="0" err="1" smtClean="0"/>
              <a:t>RegExp</a:t>
            </a:r>
            <a:r>
              <a:rPr lang="en-US" sz="2400" dirty="0" smtClean="0"/>
              <a:t> supports choice ‘|’ and optional ‘?’</a:t>
            </a:r>
          </a:p>
          <a:p>
            <a:pPr lvl="1" eaLnBrk="1" hangingPunct="1"/>
            <a:r>
              <a:rPr lang="en-US" sz="1800" dirty="0" smtClean="0"/>
              <a:t>can be used arbitrarily within an expression</a:t>
            </a:r>
          </a:p>
          <a:p>
            <a:pPr lvl="2" eaLnBrk="1" hangingPunct="1"/>
            <a:r>
              <a:rPr lang="en-US" sz="1600" dirty="0" smtClean="0"/>
              <a:t>to select operands 	</a:t>
            </a:r>
            <a:r>
              <a:rPr lang="en-US" sz="1600" dirty="0" smtClean="0">
                <a:latin typeface="Consolas" pitchFamily="49" charset="0"/>
              </a:rPr>
              <a:t>{|  </a:t>
            </a:r>
            <a:r>
              <a:rPr lang="en-US" sz="1600" b="1" dirty="0" smtClean="0">
                <a:solidFill>
                  <a:srgbClr val="CC0000"/>
                </a:solidFill>
                <a:latin typeface="Consolas" pitchFamily="49" charset="0"/>
              </a:rPr>
              <a:t>(</a:t>
            </a:r>
            <a:r>
              <a:rPr lang="en-US" sz="1600" dirty="0" smtClean="0">
                <a:latin typeface="Consolas" pitchFamily="49" charset="0"/>
              </a:rPr>
              <a:t>x </a:t>
            </a:r>
            <a:r>
              <a:rPr lang="en-US" sz="1600" b="1" dirty="0" smtClean="0">
                <a:solidFill>
                  <a:srgbClr val="CC0000"/>
                </a:solidFill>
                <a:latin typeface="Consolas" pitchFamily="49" charset="0"/>
              </a:rPr>
              <a:t>|</a:t>
            </a:r>
            <a:r>
              <a:rPr lang="en-US" sz="1600" dirty="0" smtClean="0">
                <a:latin typeface="Consolas" pitchFamily="49" charset="0"/>
              </a:rPr>
              <a:t> y </a:t>
            </a:r>
            <a:r>
              <a:rPr lang="en-US" sz="1600" b="1" dirty="0" smtClean="0">
                <a:solidFill>
                  <a:srgbClr val="CC0000"/>
                </a:solidFill>
                <a:latin typeface="Consolas" pitchFamily="49" charset="0"/>
              </a:rPr>
              <a:t>|</a:t>
            </a:r>
            <a:r>
              <a:rPr lang="en-US" sz="1600" dirty="0" smtClean="0">
                <a:latin typeface="Consolas" pitchFamily="49" charset="0"/>
              </a:rPr>
              <a:t> z</a:t>
            </a:r>
            <a:r>
              <a:rPr lang="en-US" sz="1600" b="1" dirty="0" smtClean="0">
                <a:solidFill>
                  <a:srgbClr val="CC0000"/>
                </a:solidFill>
                <a:latin typeface="Consolas" pitchFamily="49" charset="0"/>
              </a:rPr>
              <a:t>)</a:t>
            </a:r>
            <a:r>
              <a:rPr lang="en-US" sz="1600" dirty="0" smtClean="0">
                <a:latin typeface="Consolas" pitchFamily="49" charset="0"/>
              </a:rPr>
              <a:t> + 1 |}</a:t>
            </a:r>
          </a:p>
          <a:p>
            <a:pPr lvl="2" eaLnBrk="1" hangingPunct="1"/>
            <a:r>
              <a:rPr lang="en-US" sz="1600" dirty="0" smtClean="0"/>
              <a:t>to select operators 	</a:t>
            </a:r>
            <a:r>
              <a:rPr lang="en-US" sz="1600" dirty="0" smtClean="0">
                <a:latin typeface="Consolas" pitchFamily="49" charset="0"/>
              </a:rPr>
              <a:t>{|  x </a:t>
            </a:r>
            <a:r>
              <a:rPr lang="en-US" sz="1600" b="1" dirty="0" smtClean="0">
                <a:solidFill>
                  <a:srgbClr val="CC0000"/>
                </a:solidFill>
                <a:latin typeface="Consolas" pitchFamily="49" charset="0"/>
              </a:rPr>
              <a:t>(</a:t>
            </a:r>
            <a:r>
              <a:rPr lang="en-US" sz="1600" dirty="0" smtClean="0">
                <a:latin typeface="Consolas" pitchFamily="49" charset="0"/>
              </a:rPr>
              <a:t>+ </a:t>
            </a:r>
            <a:r>
              <a:rPr lang="en-US" sz="1600" b="1" dirty="0" smtClean="0">
                <a:solidFill>
                  <a:srgbClr val="CC0000"/>
                </a:solidFill>
                <a:latin typeface="Consolas" pitchFamily="49" charset="0"/>
              </a:rPr>
              <a:t>|</a:t>
            </a:r>
            <a:r>
              <a:rPr lang="en-US" sz="1600" dirty="0" smtClean="0">
                <a:latin typeface="Consolas" pitchFamily="49" charset="0"/>
              </a:rPr>
              <a:t> -</a:t>
            </a:r>
            <a:r>
              <a:rPr lang="en-US" sz="1600" b="1" dirty="0" smtClean="0">
                <a:solidFill>
                  <a:srgbClr val="CC0000"/>
                </a:solidFill>
                <a:latin typeface="Consolas" pitchFamily="49" charset="0"/>
              </a:rPr>
              <a:t>)</a:t>
            </a:r>
            <a:r>
              <a:rPr lang="en-US" sz="1600" dirty="0" smtClean="0">
                <a:latin typeface="Consolas" pitchFamily="49" charset="0"/>
              </a:rPr>
              <a:t> y |}</a:t>
            </a:r>
          </a:p>
          <a:p>
            <a:pPr lvl="2" eaLnBrk="1" hangingPunct="1"/>
            <a:r>
              <a:rPr lang="en-US" sz="1600" dirty="0" smtClean="0"/>
              <a:t>to select fields		</a:t>
            </a:r>
            <a:r>
              <a:rPr lang="en-US" sz="1600" dirty="0" smtClean="0">
                <a:latin typeface="Consolas" pitchFamily="49" charset="0"/>
              </a:rPr>
              <a:t>{| n</a:t>
            </a:r>
            <a:r>
              <a:rPr lang="en-US" sz="1600" b="1" dirty="0" smtClean="0">
                <a:solidFill>
                  <a:srgbClr val="CC0000"/>
                </a:solidFill>
                <a:latin typeface="Consolas" pitchFamily="49" charset="0"/>
              </a:rPr>
              <a:t>(</a:t>
            </a:r>
            <a:r>
              <a:rPr lang="en-US" sz="1600" dirty="0" smtClean="0">
                <a:latin typeface="Consolas" pitchFamily="49" charset="0"/>
              </a:rPr>
              <a:t>.</a:t>
            </a:r>
            <a:r>
              <a:rPr lang="en-US" sz="1600" dirty="0" err="1" smtClean="0">
                <a:latin typeface="Consolas" pitchFamily="49" charset="0"/>
              </a:rPr>
              <a:t>prev</a:t>
            </a:r>
            <a:r>
              <a:rPr lang="en-US" sz="1600" dirty="0" smtClean="0">
                <a:latin typeface="Consolas" pitchFamily="49" charset="0"/>
              </a:rPr>
              <a:t> </a:t>
            </a:r>
            <a:r>
              <a:rPr lang="en-US" sz="1600" b="1" dirty="0" smtClean="0">
                <a:solidFill>
                  <a:srgbClr val="CC0000"/>
                </a:solidFill>
                <a:latin typeface="Consolas" pitchFamily="49" charset="0"/>
              </a:rPr>
              <a:t>|</a:t>
            </a:r>
            <a:r>
              <a:rPr lang="en-US" sz="1600" dirty="0" smtClean="0">
                <a:latin typeface="Consolas" pitchFamily="49" charset="0"/>
              </a:rPr>
              <a:t> .next</a:t>
            </a:r>
            <a:r>
              <a:rPr lang="en-US" sz="1600" b="1" dirty="0" smtClean="0">
                <a:solidFill>
                  <a:srgbClr val="CC0000"/>
                </a:solidFill>
                <a:latin typeface="Consolas" pitchFamily="49" charset="0"/>
              </a:rPr>
              <a:t>)?</a:t>
            </a:r>
            <a:r>
              <a:rPr lang="en-US" sz="1600" dirty="0" smtClean="0">
                <a:latin typeface="Consolas" pitchFamily="49" charset="0"/>
              </a:rPr>
              <a:t> |}</a:t>
            </a:r>
          </a:p>
          <a:p>
            <a:pPr lvl="2" eaLnBrk="1" hangingPunct="1"/>
            <a:r>
              <a:rPr lang="en-US" sz="1600" dirty="0" smtClean="0"/>
              <a:t>to select arguments	</a:t>
            </a:r>
            <a:r>
              <a:rPr lang="en-US" sz="1600" dirty="0" smtClean="0">
                <a:latin typeface="Consolas" pitchFamily="49" charset="0"/>
              </a:rPr>
              <a:t>{| </a:t>
            </a:r>
            <a:r>
              <a:rPr lang="en-US" sz="1600" dirty="0" err="1" smtClean="0">
                <a:latin typeface="Consolas" pitchFamily="49" charset="0"/>
              </a:rPr>
              <a:t>foo</a:t>
            </a:r>
            <a:r>
              <a:rPr lang="en-US" sz="1600" dirty="0" smtClean="0">
                <a:latin typeface="Consolas" pitchFamily="49" charset="0"/>
              </a:rPr>
              <a:t>( x </a:t>
            </a:r>
            <a:r>
              <a:rPr lang="en-US" sz="1600" b="1" dirty="0" smtClean="0">
                <a:solidFill>
                  <a:srgbClr val="CC0000"/>
                </a:solidFill>
                <a:latin typeface="Consolas" pitchFamily="49" charset="0"/>
              </a:rPr>
              <a:t>|</a:t>
            </a:r>
            <a:r>
              <a:rPr lang="en-US" sz="1600" dirty="0" smtClean="0">
                <a:latin typeface="Consolas" pitchFamily="49" charset="0"/>
              </a:rPr>
              <a:t> y, z) |}</a:t>
            </a:r>
          </a:p>
          <a:p>
            <a:pPr eaLnBrk="1" hangingPunct="1"/>
            <a:endParaRPr lang="en-US" sz="2400" dirty="0" smtClean="0"/>
          </a:p>
          <a:p>
            <a:pPr eaLnBrk="1" hangingPunct="1">
              <a:buNone/>
            </a:pPr>
            <a:r>
              <a:rPr lang="en-US" sz="2400" dirty="0" smtClean="0"/>
              <a:t>Set must respect the type system</a:t>
            </a:r>
          </a:p>
          <a:p>
            <a:pPr lvl="1" eaLnBrk="1" hangingPunct="1"/>
            <a:r>
              <a:rPr lang="en-US" sz="1800" dirty="0" smtClean="0"/>
              <a:t>all expressions in the set must type-check</a:t>
            </a:r>
          </a:p>
          <a:p>
            <a:pPr lvl="1" eaLnBrk="1" hangingPunct="1"/>
            <a:r>
              <a:rPr lang="en-US" sz="1800" dirty="0" smtClean="0"/>
              <a:t>all must be of the same type</a:t>
            </a:r>
          </a:p>
          <a:p>
            <a:pPr lvl="1" eaLnBrk="1" hangingPunct="1"/>
            <a:endParaRPr lang="en-US" sz="1800" dirty="0" smtClean="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1450" y="166688"/>
            <a:ext cx="8743950" cy="1096962"/>
          </a:xfrm>
        </p:spPr>
        <p:txBody>
          <a:bodyPr/>
          <a:lstStyle/>
          <a:p>
            <a:pPr eaLnBrk="1" hangingPunct="1"/>
            <a:r>
              <a:rPr lang="en-US" dirty="0" smtClean="0"/>
              <a:t>Least Significant Zero Bit</a:t>
            </a:r>
            <a:endParaRPr lang="en-US" dirty="0" smtClean="0"/>
          </a:p>
        </p:txBody>
      </p:sp>
      <p:sp>
        <p:nvSpPr>
          <p:cNvPr id="13315" name="Rectangle 3"/>
          <p:cNvSpPr>
            <a:spLocks noGrp="1" noChangeArrowheads="1"/>
          </p:cNvSpPr>
          <p:nvPr>
            <p:ph type="body" idx="1"/>
          </p:nvPr>
        </p:nvSpPr>
        <p:spPr>
          <a:xfrm>
            <a:off x="165100" y="1322388"/>
            <a:ext cx="8229600" cy="4525962"/>
          </a:xfrm>
        </p:spPr>
        <p:txBody>
          <a:bodyPr/>
          <a:lstStyle/>
          <a:p>
            <a:pPr eaLnBrk="1" hangingPunct="1">
              <a:buNone/>
            </a:pPr>
            <a:r>
              <a:rPr lang="en-US" dirty="0" smtClean="0"/>
              <a:t>Example: Least Significant Zero Bit</a:t>
            </a:r>
          </a:p>
          <a:p>
            <a:pPr lvl="1" eaLnBrk="1" hangingPunct="1"/>
            <a:r>
              <a:rPr lang="en-US" dirty="0" smtClean="0"/>
              <a:t>0010 </a:t>
            </a:r>
            <a:r>
              <a:rPr lang="en-US" dirty="0" smtClean="0"/>
              <a:t>0101  </a:t>
            </a:r>
            <a:r>
              <a:rPr lang="en-US" dirty="0" smtClean="0">
                <a:sym typeface="Wingdings" pitchFamily="2" charset="2"/>
              </a:rPr>
              <a:t> 0000 0010</a:t>
            </a: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eaLnBrk="1" hangingPunct="1"/>
            <a:endParaRPr lang="en-US" sz="1000" dirty="0" smtClean="0"/>
          </a:p>
          <a:p>
            <a:pPr eaLnBrk="1" hangingPunct="1"/>
            <a:endParaRPr lang="en-US" sz="2000" dirty="0" smtClean="0"/>
          </a:p>
          <a:p>
            <a:pPr eaLnBrk="1" hangingPunct="1">
              <a:buNone/>
            </a:pPr>
            <a:r>
              <a:rPr lang="en-US" dirty="0" smtClean="0"/>
              <a:t>Trick: </a:t>
            </a:r>
          </a:p>
          <a:p>
            <a:pPr lvl="1" eaLnBrk="1" hangingPunct="1"/>
            <a:r>
              <a:rPr lang="en-US" dirty="0" smtClean="0"/>
              <a:t>Adding 1 to a string of ones turns the next zero to a 1</a:t>
            </a:r>
          </a:p>
          <a:p>
            <a:pPr lvl="1" eaLnBrk="1" hangingPunct="1"/>
            <a:r>
              <a:rPr lang="en-US" dirty="0" smtClean="0"/>
              <a:t>i.e. 000111 + 1 = 001000</a:t>
            </a:r>
          </a:p>
        </p:txBody>
      </p:sp>
      <p:sp>
        <p:nvSpPr>
          <p:cNvPr id="13316" name="Text Box 4"/>
          <p:cNvSpPr txBox="1">
            <a:spLocks noChangeArrowheads="1"/>
          </p:cNvSpPr>
          <p:nvPr/>
        </p:nvSpPr>
        <p:spPr bwMode="auto">
          <a:xfrm>
            <a:off x="1276350" y="2362200"/>
            <a:ext cx="7029450" cy="2120900"/>
          </a:xfrm>
          <a:prstGeom prst="rect">
            <a:avLst/>
          </a:prstGeom>
          <a:noFill/>
          <a:ln w="9525">
            <a:noFill/>
            <a:miter lim="800000"/>
            <a:headEnd/>
            <a:tailEnd/>
          </a:ln>
        </p:spPr>
        <p:txBody>
          <a:bodyPr wrap="none">
            <a:spAutoFit/>
          </a:bodyPr>
          <a:lstStyle/>
          <a:p>
            <a:r>
              <a:rPr lang="en-US" b="1">
                <a:solidFill>
                  <a:srgbClr val="800000"/>
                </a:solidFill>
              </a:rPr>
              <a:t>int</a:t>
            </a:r>
            <a:r>
              <a:rPr lang="en-US"/>
              <a:t> W = 32;</a:t>
            </a:r>
          </a:p>
          <a:p>
            <a:endParaRPr lang="en-US" sz="700"/>
          </a:p>
          <a:p>
            <a:r>
              <a:rPr lang="en-US" b="1">
                <a:solidFill>
                  <a:srgbClr val="800000"/>
                </a:solidFill>
              </a:rPr>
              <a:t>bit</a:t>
            </a:r>
            <a:r>
              <a:rPr lang="en-US"/>
              <a:t>[W] isolate0 (</a:t>
            </a:r>
            <a:r>
              <a:rPr lang="en-US" b="1">
                <a:solidFill>
                  <a:srgbClr val="800000"/>
                </a:solidFill>
              </a:rPr>
              <a:t>bit</a:t>
            </a:r>
            <a:r>
              <a:rPr lang="en-US"/>
              <a:t>[W] x) {      // W: word size</a:t>
            </a:r>
          </a:p>
          <a:p>
            <a:r>
              <a:rPr lang="en-US" b="1">
                <a:solidFill>
                  <a:srgbClr val="800000"/>
                </a:solidFill>
              </a:rPr>
              <a:t>	bit</a:t>
            </a:r>
            <a:r>
              <a:rPr lang="en-US"/>
              <a:t>[W] ret = 0;</a:t>
            </a:r>
          </a:p>
          <a:p>
            <a:r>
              <a:rPr lang="en-US" b="1">
                <a:solidFill>
                  <a:srgbClr val="800000"/>
                </a:solidFill>
              </a:rPr>
              <a:t>	for</a:t>
            </a:r>
            <a:r>
              <a:rPr lang="en-US"/>
              <a:t> (</a:t>
            </a:r>
            <a:r>
              <a:rPr lang="en-US" b="1">
                <a:solidFill>
                  <a:srgbClr val="800000"/>
                </a:solidFill>
              </a:rPr>
              <a:t>int</a:t>
            </a:r>
            <a:r>
              <a:rPr lang="en-US"/>
              <a:t> i = 0; i &lt; W; i++)  </a:t>
            </a:r>
          </a:p>
          <a:p>
            <a:r>
              <a:rPr lang="en-US" b="1">
                <a:solidFill>
                  <a:srgbClr val="800000"/>
                </a:solidFill>
              </a:rPr>
              <a:t>		if</a:t>
            </a:r>
            <a:r>
              <a:rPr lang="en-US"/>
              <a:t> (!x[i]) { ret[i] = 1; </a:t>
            </a:r>
            <a:r>
              <a:rPr lang="en-US" b="1">
                <a:solidFill>
                  <a:srgbClr val="800000"/>
                </a:solidFill>
              </a:rPr>
              <a:t>return</a:t>
            </a:r>
            <a:r>
              <a:rPr lang="en-US"/>
              <a:t> ret;  } </a:t>
            </a:r>
          </a:p>
          <a:p>
            <a:r>
              <a:rPr lang="en-US"/>
              <a:t>}</a:t>
            </a:r>
          </a:p>
          <a:p>
            <a:endParaRPr lang="en-US"/>
          </a:p>
        </p:txBody>
      </p:sp>
      <p:sp>
        <p:nvSpPr>
          <p:cNvPr id="13317" name="Text Box 5"/>
          <p:cNvSpPr txBox="1">
            <a:spLocks noChangeArrowheads="1"/>
          </p:cNvSpPr>
          <p:nvPr/>
        </p:nvSpPr>
        <p:spPr bwMode="auto">
          <a:xfrm>
            <a:off x="228600" y="6081713"/>
            <a:ext cx="2895600" cy="366712"/>
          </a:xfrm>
          <a:prstGeom prst="rect">
            <a:avLst/>
          </a:prstGeom>
          <a:solidFill>
            <a:srgbClr val="DDDDDD"/>
          </a:solidFill>
          <a:ln w="9525">
            <a:noFill/>
            <a:miter lim="800000"/>
            <a:headEnd/>
            <a:tailEnd/>
          </a:ln>
        </p:spPr>
        <p:txBody>
          <a:bodyPr>
            <a:spAutoFit/>
          </a:bodyPr>
          <a:lstStyle/>
          <a:p>
            <a:r>
              <a:rPr lang="en-US"/>
              <a:t>!(x + ??) &amp; (x + ??) </a:t>
            </a:r>
          </a:p>
        </p:txBody>
      </p:sp>
      <p:sp>
        <p:nvSpPr>
          <p:cNvPr id="13318" name="Text Box 6"/>
          <p:cNvSpPr txBox="1">
            <a:spLocks noChangeArrowheads="1"/>
          </p:cNvSpPr>
          <p:nvPr/>
        </p:nvSpPr>
        <p:spPr bwMode="auto">
          <a:xfrm>
            <a:off x="4267200" y="5929313"/>
            <a:ext cx="2057400" cy="304800"/>
          </a:xfrm>
          <a:prstGeom prst="rect">
            <a:avLst/>
          </a:prstGeom>
          <a:solidFill>
            <a:srgbClr val="DDDDDD"/>
          </a:solidFill>
          <a:ln w="9525">
            <a:noFill/>
            <a:miter lim="800000"/>
            <a:headEnd/>
            <a:tailEnd/>
          </a:ln>
        </p:spPr>
        <p:txBody>
          <a:bodyPr>
            <a:spAutoFit/>
          </a:bodyPr>
          <a:lstStyle/>
          <a:p>
            <a:pPr algn="ctr"/>
            <a:r>
              <a:rPr lang="en-US" sz="1400"/>
              <a:t>!(x + 1) &amp; (x + 0) </a:t>
            </a:r>
          </a:p>
        </p:txBody>
      </p:sp>
      <p:sp>
        <p:nvSpPr>
          <p:cNvPr id="13319" name="Text Box 7"/>
          <p:cNvSpPr txBox="1">
            <a:spLocks noChangeArrowheads="1"/>
          </p:cNvSpPr>
          <p:nvPr/>
        </p:nvSpPr>
        <p:spPr bwMode="auto">
          <a:xfrm>
            <a:off x="4267200" y="6400800"/>
            <a:ext cx="2057400" cy="304800"/>
          </a:xfrm>
          <a:prstGeom prst="rect">
            <a:avLst/>
          </a:prstGeom>
          <a:solidFill>
            <a:srgbClr val="DDDDDD"/>
          </a:solidFill>
          <a:ln w="9525">
            <a:noFill/>
            <a:miter lim="800000"/>
            <a:headEnd/>
            <a:tailEnd/>
          </a:ln>
        </p:spPr>
        <p:txBody>
          <a:bodyPr>
            <a:spAutoFit/>
          </a:bodyPr>
          <a:lstStyle/>
          <a:p>
            <a:pPr algn="ctr"/>
            <a:r>
              <a:rPr lang="en-US" sz="1400"/>
              <a:t>!(x + 0) &amp; (x + 1) </a:t>
            </a:r>
          </a:p>
        </p:txBody>
      </p:sp>
      <p:sp>
        <p:nvSpPr>
          <p:cNvPr id="13320" name="Text Box 8"/>
          <p:cNvSpPr txBox="1">
            <a:spLocks noChangeArrowheads="1"/>
          </p:cNvSpPr>
          <p:nvPr/>
        </p:nvSpPr>
        <p:spPr bwMode="auto">
          <a:xfrm>
            <a:off x="6477000" y="5929313"/>
            <a:ext cx="2514600" cy="304800"/>
          </a:xfrm>
          <a:prstGeom prst="rect">
            <a:avLst/>
          </a:prstGeom>
          <a:solidFill>
            <a:srgbClr val="DDDDDD"/>
          </a:solidFill>
          <a:ln w="9525">
            <a:noFill/>
            <a:miter lim="800000"/>
            <a:headEnd/>
            <a:tailEnd/>
          </a:ln>
        </p:spPr>
        <p:txBody>
          <a:bodyPr>
            <a:spAutoFit/>
          </a:bodyPr>
          <a:lstStyle/>
          <a:p>
            <a:pPr algn="ctr"/>
            <a:r>
              <a:rPr lang="en-US" sz="1400"/>
              <a:t>!(x + 1) &amp; (x + 0xFFFF) </a:t>
            </a:r>
          </a:p>
        </p:txBody>
      </p:sp>
      <p:sp>
        <p:nvSpPr>
          <p:cNvPr id="13321" name="Text Box 9"/>
          <p:cNvSpPr txBox="1">
            <a:spLocks noChangeArrowheads="1"/>
          </p:cNvSpPr>
          <p:nvPr/>
        </p:nvSpPr>
        <p:spPr bwMode="auto">
          <a:xfrm>
            <a:off x="6477000" y="6400800"/>
            <a:ext cx="2514600" cy="304800"/>
          </a:xfrm>
          <a:prstGeom prst="rect">
            <a:avLst/>
          </a:prstGeom>
          <a:solidFill>
            <a:srgbClr val="DDDDDD"/>
          </a:solidFill>
          <a:ln w="9525">
            <a:noFill/>
            <a:miter lim="800000"/>
            <a:headEnd/>
            <a:tailEnd/>
          </a:ln>
        </p:spPr>
        <p:txBody>
          <a:bodyPr>
            <a:spAutoFit/>
          </a:bodyPr>
          <a:lstStyle/>
          <a:p>
            <a:pPr algn="ctr"/>
            <a:r>
              <a:rPr lang="en-US" sz="1400"/>
              <a:t>!(x + 0xFFFF) &amp; (x + 1)</a:t>
            </a:r>
          </a:p>
        </p:txBody>
      </p:sp>
      <p:sp>
        <p:nvSpPr>
          <p:cNvPr id="13322" name="Text Box 10"/>
          <p:cNvSpPr txBox="1">
            <a:spLocks noChangeArrowheads="1"/>
          </p:cNvSpPr>
          <p:nvPr/>
        </p:nvSpPr>
        <p:spPr bwMode="auto">
          <a:xfrm>
            <a:off x="3352800" y="6081713"/>
            <a:ext cx="407988" cy="366712"/>
          </a:xfrm>
          <a:prstGeom prst="rect">
            <a:avLst/>
          </a:prstGeom>
          <a:noFill/>
          <a:ln w="9525">
            <a:noFill/>
            <a:miter lim="800000"/>
            <a:headEnd/>
            <a:tailEnd/>
          </a:ln>
        </p:spPr>
        <p:txBody>
          <a:bodyPr wrap="none">
            <a:spAutoFit/>
          </a:bodyPr>
          <a:lstStyle/>
          <a:p>
            <a:r>
              <a:rPr lang="en-US">
                <a:sym typeface="Wingdings" pitchFamily="2"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7" grpId="0" animBg="1"/>
      <p:bldP spid="13318" grpId="0" animBg="1"/>
      <p:bldP spid="13319" grpId="0" animBg="1"/>
      <p:bldP spid="13320" grpId="0" animBg="1"/>
      <p:bldP spid="13321" grpId="0" animBg="1"/>
      <p:bldP spid="133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1450" y="166688"/>
            <a:ext cx="8743950" cy="1096962"/>
          </a:xfrm>
        </p:spPr>
        <p:txBody>
          <a:bodyPr/>
          <a:lstStyle/>
          <a:p>
            <a:pPr eaLnBrk="1" hangingPunct="1"/>
            <a:r>
              <a:rPr lang="en-US" sz="3600" smtClean="0"/>
              <a:t>Integer Holes </a:t>
            </a:r>
            <a:r>
              <a:rPr lang="en-US" sz="3600" smtClean="0">
                <a:sym typeface="Wingdings" pitchFamily="2" charset="2"/>
              </a:rPr>
              <a:t> </a:t>
            </a:r>
            <a:r>
              <a:rPr lang="en-US" sz="3600" smtClean="0"/>
              <a:t>Sets of Expressions</a:t>
            </a:r>
          </a:p>
        </p:txBody>
      </p:sp>
      <p:sp>
        <p:nvSpPr>
          <p:cNvPr id="14339" name="Rectangle 3"/>
          <p:cNvSpPr>
            <a:spLocks noGrp="1" noChangeArrowheads="1"/>
          </p:cNvSpPr>
          <p:nvPr>
            <p:ph type="body" idx="1"/>
          </p:nvPr>
        </p:nvSpPr>
        <p:spPr>
          <a:xfrm>
            <a:off x="165100" y="1322388"/>
            <a:ext cx="8229600" cy="4525962"/>
          </a:xfrm>
        </p:spPr>
        <p:txBody>
          <a:bodyPr/>
          <a:lstStyle/>
          <a:p>
            <a:pPr eaLnBrk="1" hangingPunct="1"/>
            <a:r>
              <a:rPr lang="en-US" smtClean="0"/>
              <a:t>Example: Least Significant Zero Bit</a:t>
            </a:r>
          </a:p>
          <a:p>
            <a:pPr lvl="1" eaLnBrk="1" hangingPunct="1"/>
            <a:r>
              <a:rPr lang="en-US" smtClean="0"/>
              <a:t>0010 0101  </a:t>
            </a:r>
            <a:r>
              <a:rPr lang="en-US" smtClean="0">
                <a:sym typeface="Wingdings" pitchFamily="2" charset="2"/>
              </a:rPr>
              <a:t> 0000 0010</a:t>
            </a:r>
          </a:p>
          <a:p>
            <a:pPr lvl="1" eaLnBrk="1" hangingPunct="1"/>
            <a:endParaRPr lang="en-US" smtClean="0">
              <a:sym typeface="Wingdings" pitchFamily="2" charset="2"/>
            </a:endParaRPr>
          </a:p>
          <a:p>
            <a:pPr lvl="1" eaLnBrk="1" hangingPunct="1"/>
            <a:endParaRPr lang="en-US" smtClean="0">
              <a:sym typeface="Wingdings" pitchFamily="2" charset="2"/>
            </a:endParaRPr>
          </a:p>
          <a:p>
            <a:pPr lvl="1" eaLnBrk="1" hangingPunct="1"/>
            <a:endParaRPr lang="en-US" smtClean="0">
              <a:sym typeface="Wingdings" pitchFamily="2" charset="2"/>
            </a:endParaRPr>
          </a:p>
          <a:p>
            <a:pPr lvl="1" eaLnBrk="1" hangingPunct="1"/>
            <a:endParaRPr lang="en-US" smtClean="0">
              <a:sym typeface="Wingdings" pitchFamily="2" charset="2"/>
            </a:endParaRPr>
          </a:p>
          <a:p>
            <a:pPr lvl="1" eaLnBrk="1" hangingPunct="1"/>
            <a:endParaRPr lang="en-US" smtClean="0">
              <a:sym typeface="Wingdings" pitchFamily="2" charset="2"/>
            </a:endParaRPr>
          </a:p>
          <a:p>
            <a:pPr eaLnBrk="1" hangingPunct="1"/>
            <a:endParaRPr lang="en-US" sz="1000" smtClean="0"/>
          </a:p>
        </p:txBody>
      </p:sp>
      <p:sp>
        <p:nvSpPr>
          <p:cNvPr id="14340" name="Text Box 4"/>
          <p:cNvSpPr txBox="1">
            <a:spLocks noChangeArrowheads="1"/>
          </p:cNvSpPr>
          <p:nvPr/>
        </p:nvSpPr>
        <p:spPr bwMode="auto">
          <a:xfrm>
            <a:off x="1066800" y="2525713"/>
            <a:ext cx="7029450" cy="3494087"/>
          </a:xfrm>
          <a:prstGeom prst="rect">
            <a:avLst/>
          </a:prstGeom>
          <a:noFill/>
          <a:ln w="9525">
            <a:noFill/>
            <a:miter lim="800000"/>
            <a:headEnd/>
            <a:tailEnd/>
          </a:ln>
        </p:spPr>
        <p:txBody>
          <a:bodyPr wrap="none">
            <a:spAutoFit/>
          </a:bodyPr>
          <a:lstStyle/>
          <a:p>
            <a:r>
              <a:rPr lang="en-US" b="1">
                <a:solidFill>
                  <a:srgbClr val="800000"/>
                </a:solidFill>
              </a:rPr>
              <a:t>int</a:t>
            </a:r>
            <a:r>
              <a:rPr lang="en-US"/>
              <a:t> W = 32;</a:t>
            </a:r>
          </a:p>
          <a:p>
            <a:endParaRPr lang="en-US" sz="700"/>
          </a:p>
          <a:p>
            <a:r>
              <a:rPr lang="en-US" b="1">
                <a:solidFill>
                  <a:srgbClr val="800000"/>
                </a:solidFill>
              </a:rPr>
              <a:t>bit</a:t>
            </a:r>
            <a:r>
              <a:rPr lang="en-US"/>
              <a:t>[W] isolate0 (</a:t>
            </a:r>
            <a:r>
              <a:rPr lang="en-US" b="1">
                <a:solidFill>
                  <a:srgbClr val="800000"/>
                </a:solidFill>
              </a:rPr>
              <a:t>bit</a:t>
            </a:r>
            <a:r>
              <a:rPr lang="en-US"/>
              <a:t>[W] x) {      // W: word size</a:t>
            </a:r>
          </a:p>
          <a:p>
            <a:r>
              <a:rPr lang="en-US" b="1">
                <a:solidFill>
                  <a:srgbClr val="800000"/>
                </a:solidFill>
              </a:rPr>
              <a:t>	bit</a:t>
            </a:r>
            <a:r>
              <a:rPr lang="en-US"/>
              <a:t>[W] ret = 0;</a:t>
            </a:r>
          </a:p>
          <a:p>
            <a:r>
              <a:rPr lang="en-US" b="1">
                <a:solidFill>
                  <a:srgbClr val="800000"/>
                </a:solidFill>
              </a:rPr>
              <a:t>	for</a:t>
            </a:r>
            <a:r>
              <a:rPr lang="en-US"/>
              <a:t> (</a:t>
            </a:r>
            <a:r>
              <a:rPr lang="en-US" b="1">
                <a:solidFill>
                  <a:srgbClr val="800000"/>
                </a:solidFill>
              </a:rPr>
              <a:t>int</a:t>
            </a:r>
            <a:r>
              <a:rPr lang="en-US"/>
              <a:t> i = 0; i &lt; W; i++)  </a:t>
            </a:r>
          </a:p>
          <a:p>
            <a:r>
              <a:rPr lang="en-US" b="1">
                <a:solidFill>
                  <a:srgbClr val="800000"/>
                </a:solidFill>
              </a:rPr>
              <a:t>		if</a:t>
            </a:r>
            <a:r>
              <a:rPr lang="en-US"/>
              <a:t> (!x[i]) { ret[i] = 1; </a:t>
            </a:r>
            <a:r>
              <a:rPr lang="en-US" b="1">
                <a:solidFill>
                  <a:srgbClr val="800000"/>
                </a:solidFill>
              </a:rPr>
              <a:t>return</a:t>
            </a:r>
            <a:r>
              <a:rPr lang="en-US"/>
              <a:t> ret;  } </a:t>
            </a:r>
          </a:p>
          <a:p>
            <a:r>
              <a:rPr lang="en-US"/>
              <a:t>}</a:t>
            </a:r>
          </a:p>
          <a:p>
            <a:endParaRPr lang="en-US"/>
          </a:p>
          <a:p>
            <a:r>
              <a:rPr lang="en-US" b="1">
                <a:solidFill>
                  <a:srgbClr val="800000"/>
                </a:solidFill>
              </a:rPr>
              <a:t>bit</a:t>
            </a:r>
            <a:r>
              <a:rPr lang="en-US"/>
              <a:t>[W] isolateSk (</a:t>
            </a:r>
            <a:r>
              <a:rPr lang="en-US" b="1">
                <a:solidFill>
                  <a:srgbClr val="800000"/>
                </a:solidFill>
              </a:rPr>
              <a:t>bit</a:t>
            </a:r>
            <a:r>
              <a:rPr lang="en-US"/>
              <a:t>[W] x) implements isolate0 {</a:t>
            </a:r>
          </a:p>
          <a:p>
            <a:r>
              <a:rPr lang="en-US"/>
              <a:t>	</a:t>
            </a:r>
          </a:p>
          <a:p>
            <a:r>
              <a:rPr lang="en-US"/>
              <a:t>	return !(x + ??) &amp; (x + ??) ;</a:t>
            </a:r>
          </a:p>
          <a:p>
            <a:r>
              <a:rPr lang="en-US"/>
              <a:t>}</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Least Significant </a:t>
            </a:r>
            <a:r>
              <a:rPr lang="en-US" dirty="0" smtClean="0"/>
              <a:t>Zero bit</a:t>
            </a:r>
            <a:endParaRPr lang="en-US" dirty="0" smtClean="0"/>
          </a:p>
        </p:txBody>
      </p:sp>
      <p:sp>
        <p:nvSpPr>
          <p:cNvPr id="17411" name="Rectangle 3"/>
          <p:cNvSpPr>
            <a:spLocks noGrp="1" noChangeArrowheads="1"/>
          </p:cNvSpPr>
          <p:nvPr>
            <p:ph type="body" idx="1"/>
          </p:nvPr>
        </p:nvSpPr>
        <p:spPr>
          <a:xfrm>
            <a:off x="165100" y="1600200"/>
            <a:ext cx="8229600" cy="1905000"/>
          </a:xfrm>
        </p:spPr>
        <p:txBody>
          <a:bodyPr/>
          <a:lstStyle/>
          <a:p>
            <a:pPr eaLnBrk="1" hangingPunct="1">
              <a:lnSpc>
                <a:spcPct val="80000"/>
              </a:lnSpc>
            </a:pPr>
            <a:r>
              <a:rPr lang="en-US" sz="2400" smtClean="0"/>
              <a:t>How did I know the solution would take the form</a:t>
            </a:r>
          </a:p>
          <a:p>
            <a:pPr algn="ctr" eaLnBrk="1" hangingPunct="1">
              <a:lnSpc>
                <a:spcPct val="80000"/>
              </a:lnSpc>
              <a:buFont typeface="Bookman Old Style" pitchFamily="18" charset="0"/>
              <a:buNone/>
            </a:pPr>
            <a:r>
              <a:rPr lang="en-US" sz="2400" smtClean="0"/>
              <a:t> </a:t>
            </a:r>
            <a:r>
              <a:rPr lang="en-US" sz="2000" smtClean="0">
                <a:latin typeface="Consolas" pitchFamily="49" charset="0"/>
              </a:rPr>
              <a:t>!(x + </a:t>
            </a:r>
            <a:r>
              <a:rPr lang="en-US" sz="2000" b="1" smtClean="0">
                <a:solidFill>
                  <a:srgbClr val="CC0000"/>
                </a:solidFill>
                <a:latin typeface="Consolas" pitchFamily="49" charset="0"/>
              </a:rPr>
              <a:t>??</a:t>
            </a:r>
            <a:r>
              <a:rPr lang="en-US" sz="2000" smtClean="0">
                <a:latin typeface="Consolas" pitchFamily="49" charset="0"/>
              </a:rPr>
              <a:t>) &amp; (x + </a:t>
            </a:r>
            <a:r>
              <a:rPr lang="en-US" sz="2000" b="1" smtClean="0">
                <a:solidFill>
                  <a:srgbClr val="CC0000"/>
                </a:solidFill>
                <a:latin typeface="Consolas" pitchFamily="49" charset="0"/>
              </a:rPr>
              <a:t>??</a:t>
            </a:r>
            <a:r>
              <a:rPr lang="en-US" sz="2000" smtClean="0">
                <a:latin typeface="Consolas" pitchFamily="49" charset="0"/>
              </a:rPr>
              <a:t>)</a:t>
            </a:r>
            <a:r>
              <a:rPr lang="en-US" sz="2400" smtClean="0"/>
              <a:t> .</a:t>
            </a:r>
          </a:p>
          <a:p>
            <a:pPr eaLnBrk="1" hangingPunct="1">
              <a:lnSpc>
                <a:spcPct val="80000"/>
              </a:lnSpc>
            </a:pPr>
            <a:endParaRPr lang="en-US" sz="2400" smtClean="0"/>
          </a:p>
          <a:p>
            <a:pPr eaLnBrk="1" hangingPunct="1">
              <a:lnSpc>
                <a:spcPct val="80000"/>
              </a:lnSpc>
            </a:pPr>
            <a:r>
              <a:rPr lang="en-US" sz="2400" smtClean="0"/>
              <a:t>What if all you know is that the solution involves </a:t>
            </a:r>
            <a:r>
              <a:rPr lang="en-US" sz="2000" smtClean="0">
                <a:latin typeface="Consolas" pitchFamily="49" charset="0"/>
              </a:rPr>
              <a:t>x</a:t>
            </a:r>
            <a:r>
              <a:rPr lang="en-US" sz="2400" smtClean="0"/>
              <a:t>, </a:t>
            </a:r>
            <a:r>
              <a:rPr lang="en-US" sz="2000" smtClean="0">
                <a:latin typeface="Consolas" pitchFamily="49" charset="0"/>
              </a:rPr>
              <a:t>+</a:t>
            </a:r>
            <a:r>
              <a:rPr lang="en-US" sz="2400" smtClean="0"/>
              <a:t>, </a:t>
            </a:r>
            <a:r>
              <a:rPr lang="en-US" sz="2000" smtClean="0">
                <a:latin typeface="Consolas" pitchFamily="49" charset="0"/>
              </a:rPr>
              <a:t>&amp;</a:t>
            </a:r>
            <a:r>
              <a:rPr lang="en-US" sz="2400" smtClean="0"/>
              <a:t> and </a:t>
            </a:r>
            <a:r>
              <a:rPr lang="en-US" sz="2000" smtClean="0">
                <a:latin typeface="Consolas" pitchFamily="49" charset="0"/>
              </a:rPr>
              <a:t>!</a:t>
            </a:r>
            <a:r>
              <a:rPr lang="en-US" sz="2400" smtClean="0"/>
              <a:t>.</a:t>
            </a:r>
          </a:p>
        </p:txBody>
      </p:sp>
      <p:sp>
        <p:nvSpPr>
          <p:cNvPr id="18436" name="Text Box 4"/>
          <p:cNvSpPr txBox="1">
            <a:spLocks noChangeArrowheads="1"/>
          </p:cNvSpPr>
          <p:nvPr/>
        </p:nvSpPr>
        <p:spPr bwMode="auto">
          <a:xfrm>
            <a:off x="533400" y="3835400"/>
            <a:ext cx="7834313" cy="1190625"/>
          </a:xfrm>
          <a:prstGeom prst="rect">
            <a:avLst/>
          </a:prstGeom>
          <a:noFill/>
          <a:ln w="9525">
            <a:noFill/>
            <a:miter lim="800000"/>
            <a:headEnd/>
            <a:tailEnd/>
          </a:ln>
        </p:spPr>
        <p:txBody>
          <a:bodyPr wrap="none">
            <a:spAutoFit/>
          </a:bodyPr>
          <a:lstStyle/>
          <a:p>
            <a:r>
              <a:rPr lang="en-US"/>
              <a:t>bit[W] tmp=0;</a:t>
            </a:r>
          </a:p>
          <a:p>
            <a:r>
              <a:rPr lang="en-US"/>
              <a:t>{| x | tmp |} = {| (!)?((x | tmp) (&amp; | +) (x | tmp | ??)) |};</a:t>
            </a:r>
          </a:p>
          <a:p>
            <a:r>
              <a:rPr lang="en-US"/>
              <a:t>{| x | tmp |} = {| (!)?((x | tmp) (&amp; | +) (x | tmp | ??)) |};</a:t>
            </a:r>
          </a:p>
          <a:p>
            <a:r>
              <a:rPr lang="en-US"/>
              <a:t>return tmp;</a:t>
            </a:r>
          </a:p>
        </p:txBody>
      </p:sp>
      <p:sp>
        <p:nvSpPr>
          <p:cNvPr id="18437" name="Rectangle 6"/>
          <p:cNvSpPr>
            <a:spLocks noChangeArrowheads="1"/>
          </p:cNvSpPr>
          <p:nvPr/>
        </p:nvSpPr>
        <p:spPr bwMode="auto">
          <a:xfrm>
            <a:off x="457200" y="4419600"/>
            <a:ext cx="8001000" cy="304800"/>
          </a:xfrm>
          <a:prstGeom prst="rect">
            <a:avLst/>
          </a:prstGeom>
          <a:noFill/>
          <a:ln w="9525">
            <a:solidFill>
              <a:srgbClr val="CC0000"/>
            </a:solidFill>
            <a:miter lim="800000"/>
            <a:headEnd/>
            <a:tailEnd/>
          </a:ln>
        </p:spPr>
        <p:txBody>
          <a:bodyPr wrap="none" anchor="ctr"/>
          <a:lstStyle/>
          <a:p>
            <a:endParaRPr lang="en-US"/>
          </a:p>
        </p:txBody>
      </p:sp>
      <p:sp>
        <p:nvSpPr>
          <p:cNvPr id="18438" name="Text Box 7"/>
          <p:cNvSpPr txBox="1">
            <a:spLocks noChangeArrowheads="1"/>
          </p:cNvSpPr>
          <p:nvPr/>
        </p:nvSpPr>
        <p:spPr bwMode="auto">
          <a:xfrm>
            <a:off x="2438400" y="5181600"/>
            <a:ext cx="4071938" cy="641350"/>
          </a:xfrm>
          <a:prstGeom prst="rect">
            <a:avLst/>
          </a:prstGeom>
          <a:noFill/>
          <a:ln w="9525">
            <a:noFill/>
            <a:miter lim="800000"/>
            <a:headEnd/>
            <a:tailEnd/>
          </a:ln>
        </p:spPr>
        <p:txBody>
          <a:bodyPr wrap="none">
            <a:spAutoFit/>
          </a:bodyPr>
          <a:lstStyle/>
          <a:p>
            <a:pPr algn="ctr"/>
            <a:r>
              <a:rPr lang="en-US"/>
              <a:t>This is now a set of statements</a:t>
            </a:r>
          </a:p>
          <a:p>
            <a:pPr algn="ctr"/>
            <a:r>
              <a:rPr lang="en-US"/>
              <a:t>(and a really big one too)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animBg="1"/>
      <p:bldP spid="184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More Constructs:</a:t>
            </a:r>
            <a:r>
              <a:rPr lang="en-US" dirty="0" smtClean="0">
                <a:latin typeface="Consolas" pitchFamily="49" charset="0"/>
              </a:rPr>
              <a:t> repeat</a:t>
            </a:r>
            <a:endParaRPr lang="en-US" dirty="0" smtClean="0">
              <a:latin typeface="Consolas" pitchFamily="49" charset="0"/>
            </a:endParaRPr>
          </a:p>
        </p:txBody>
      </p:sp>
      <p:sp>
        <p:nvSpPr>
          <p:cNvPr id="19459" name="Rectangle 3"/>
          <p:cNvSpPr>
            <a:spLocks noGrp="1" noChangeArrowheads="1"/>
          </p:cNvSpPr>
          <p:nvPr>
            <p:ph type="body" idx="1"/>
          </p:nvPr>
        </p:nvSpPr>
        <p:spPr>
          <a:xfrm>
            <a:off x="165100" y="1493838"/>
            <a:ext cx="8229600" cy="5135562"/>
          </a:xfrm>
        </p:spPr>
        <p:txBody>
          <a:bodyPr/>
          <a:lstStyle/>
          <a:p>
            <a:pPr eaLnBrk="1" hangingPunct="1">
              <a:buNone/>
            </a:pPr>
            <a:r>
              <a:rPr lang="en-US" dirty="0" smtClean="0"/>
              <a:t>Avoid copying and pasting</a:t>
            </a:r>
          </a:p>
          <a:p>
            <a:pPr lvl="1" eaLnBrk="1" hangingPunct="1"/>
            <a:r>
              <a:rPr lang="en-US" dirty="0" smtClean="0">
                <a:latin typeface="Consolas" pitchFamily="49" charset="0"/>
              </a:rPr>
              <a:t>repeat(n){ s}  </a:t>
            </a:r>
            <a:r>
              <a:rPr lang="en-US" dirty="0" smtClean="0">
                <a:latin typeface="Consolas" pitchFamily="49" charset="0"/>
                <a:sym typeface="Wingdings" pitchFamily="2" charset="2"/>
              </a:rPr>
              <a:t> </a:t>
            </a:r>
            <a:r>
              <a:rPr lang="en-US" dirty="0" err="1" smtClean="0">
                <a:latin typeface="Consolas" pitchFamily="49" charset="0"/>
                <a:sym typeface="Wingdings" pitchFamily="2" charset="2"/>
              </a:rPr>
              <a:t>s;s</a:t>
            </a:r>
            <a:r>
              <a:rPr lang="en-US" dirty="0" smtClean="0">
                <a:latin typeface="Consolas" pitchFamily="49" charset="0"/>
                <a:sym typeface="Wingdings" pitchFamily="2" charset="2"/>
              </a:rPr>
              <a:t>;…s;</a:t>
            </a:r>
          </a:p>
          <a:p>
            <a:pPr lvl="1" eaLnBrk="1" hangingPunct="1"/>
            <a:endParaRPr lang="en-US" dirty="0" smtClean="0">
              <a:latin typeface="Consolas" pitchFamily="49" charset="0"/>
              <a:sym typeface="Wingdings" pitchFamily="2" charset="2"/>
            </a:endParaRPr>
          </a:p>
          <a:p>
            <a:pPr lvl="1" eaLnBrk="1" hangingPunct="1"/>
            <a:r>
              <a:rPr lang="en-US" dirty="0" smtClean="0">
                <a:sym typeface="Wingdings" pitchFamily="2" charset="2"/>
              </a:rPr>
              <a:t>each of the n copies may resolve to a distinct stmt</a:t>
            </a:r>
          </a:p>
          <a:p>
            <a:pPr lvl="1" eaLnBrk="1" hangingPunct="1"/>
            <a:r>
              <a:rPr lang="en-US" dirty="0" smtClean="0">
                <a:latin typeface="Consolas" pitchFamily="49" charset="0"/>
                <a:sym typeface="Wingdings" pitchFamily="2" charset="2"/>
              </a:rPr>
              <a:t>n</a:t>
            </a:r>
            <a:r>
              <a:rPr lang="en-US" dirty="0" smtClean="0">
                <a:sym typeface="Wingdings" pitchFamily="2" charset="2"/>
              </a:rPr>
              <a:t> can be a hole too.</a:t>
            </a: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lvl="1" eaLnBrk="1" hangingPunct="1"/>
            <a:endParaRPr lang="en-US" dirty="0" smtClean="0">
              <a:sym typeface="Wingdings" pitchFamily="2" charset="2"/>
            </a:endParaRPr>
          </a:p>
          <a:p>
            <a:pPr eaLnBrk="1" hangingPunct="1">
              <a:buNone/>
            </a:pPr>
            <a:r>
              <a:rPr lang="en-US" dirty="0" smtClean="0">
                <a:sym typeface="Wingdings" pitchFamily="2" charset="2"/>
              </a:rPr>
              <a:t>Keep in mind:</a:t>
            </a:r>
          </a:p>
          <a:p>
            <a:pPr lvl="1" eaLnBrk="1" hangingPunct="1"/>
            <a:r>
              <a:rPr lang="en-US" dirty="0" smtClean="0"/>
              <a:t>the synthesizer won’t try to minimize </a:t>
            </a:r>
            <a:r>
              <a:rPr lang="en-US" dirty="0" smtClean="0">
                <a:latin typeface="Consolas" pitchFamily="49" charset="0"/>
              </a:rPr>
              <a:t>n</a:t>
            </a:r>
          </a:p>
        </p:txBody>
      </p:sp>
      <p:sp>
        <p:nvSpPr>
          <p:cNvPr id="19460" name="AutoShape 5"/>
          <p:cNvSpPr>
            <a:spLocks/>
          </p:cNvSpPr>
          <p:nvPr/>
        </p:nvSpPr>
        <p:spPr bwMode="auto">
          <a:xfrm rot="-5400000">
            <a:off x="3886200" y="1908175"/>
            <a:ext cx="152400" cy="914400"/>
          </a:xfrm>
          <a:prstGeom prst="leftBrace">
            <a:avLst>
              <a:gd name="adj1" fmla="val 50000"/>
              <a:gd name="adj2" fmla="val 50000"/>
            </a:avLst>
          </a:prstGeom>
          <a:noFill/>
          <a:ln w="19050">
            <a:solidFill>
              <a:srgbClr val="000099"/>
            </a:solidFill>
            <a:round/>
            <a:headEnd/>
            <a:tailEnd/>
          </a:ln>
        </p:spPr>
        <p:txBody>
          <a:bodyPr wrap="none" anchor="ctr"/>
          <a:lstStyle/>
          <a:p>
            <a:endParaRPr lang="en-US"/>
          </a:p>
        </p:txBody>
      </p:sp>
      <p:sp>
        <p:nvSpPr>
          <p:cNvPr id="19461" name="Text Box 6"/>
          <p:cNvSpPr txBox="1">
            <a:spLocks noChangeArrowheads="1"/>
          </p:cNvSpPr>
          <p:nvPr/>
        </p:nvSpPr>
        <p:spPr bwMode="auto">
          <a:xfrm>
            <a:off x="3817938" y="2376488"/>
            <a:ext cx="309562" cy="366712"/>
          </a:xfrm>
          <a:prstGeom prst="rect">
            <a:avLst/>
          </a:prstGeom>
          <a:noFill/>
          <a:ln w="9525">
            <a:noFill/>
            <a:miter lim="800000"/>
            <a:headEnd/>
            <a:tailEnd/>
          </a:ln>
        </p:spPr>
        <p:txBody>
          <a:bodyPr wrap="none">
            <a:spAutoFit/>
          </a:bodyPr>
          <a:lstStyle/>
          <a:p>
            <a:r>
              <a:rPr lang="en-US">
                <a:solidFill>
                  <a:srgbClr val="000099"/>
                </a:solidFill>
              </a:rPr>
              <a:t>n</a:t>
            </a:r>
          </a:p>
        </p:txBody>
      </p:sp>
      <p:sp>
        <p:nvSpPr>
          <p:cNvPr id="19462" name="Text Box 9"/>
          <p:cNvSpPr txBox="1">
            <a:spLocks noChangeArrowheads="1"/>
          </p:cNvSpPr>
          <p:nvPr/>
        </p:nvSpPr>
        <p:spPr bwMode="auto">
          <a:xfrm>
            <a:off x="381000" y="3633788"/>
            <a:ext cx="8335963" cy="1465262"/>
          </a:xfrm>
          <a:prstGeom prst="rect">
            <a:avLst/>
          </a:prstGeom>
          <a:noFill/>
          <a:ln w="9525">
            <a:noFill/>
            <a:miter lim="800000"/>
            <a:headEnd/>
            <a:tailEnd/>
          </a:ln>
        </p:spPr>
        <p:txBody>
          <a:bodyPr wrap="none">
            <a:spAutoFit/>
          </a:bodyPr>
          <a:lstStyle/>
          <a:p>
            <a:r>
              <a:rPr lang="en-US"/>
              <a:t>bit[W] tmp=0;</a:t>
            </a:r>
          </a:p>
          <a:p>
            <a:r>
              <a:rPr lang="en-US"/>
              <a:t>repeat(??){</a:t>
            </a:r>
          </a:p>
          <a:p>
            <a:r>
              <a:rPr lang="en-US"/>
              <a:t>    {| x | tmp |} = {| (!)?((x | tmp) (&amp; | +) (x | tmp | ??)) |};</a:t>
            </a:r>
          </a:p>
          <a:p>
            <a:r>
              <a:rPr lang="en-US"/>
              <a:t>}</a:t>
            </a:r>
          </a:p>
          <a:p>
            <a:r>
              <a:rPr lang="en-US"/>
              <a:t>return tmp;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0"/>
          </p:nvPr>
        </p:nvSpPr>
        <p:spPr>
          <a:ln/>
        </p:spPr>
        <p:txBody>
          <a:bodyPr/>
          <a:lstStyle/>
          <a:p>
            <a:pPr>
              <a:defRPr/>
            </a:pPr>
            <a:fld id="{AB42867C-BF18-4288-9751-91DDD1659ABA}" type="slidenum">
              <a:rPr lang="en-US"/>
              <a:pPr>
                <a:defRPr/>
              </a:pPr>
              <a:t>18</a:t>
            </a:fld>
            <a:endParaRPr lang="en-US"/>
          </a:p>
        </p:txBody>
      </p:sp>
      <p:sp>
        <p:nvSpPr>
          <p:cNvPr id="507906" name="Rectangle 2"/>
          <p:cNvSpPr>
            <a:spLocks noGrp="1" noChangeArrowheads="1"/>
          </p:cNvSpPr>
          <p:nvPr>
            <p:ph type="title"/>
          </p:nvPr>
        </p:nvSpPr>
        <p:spPr>
          <a:xfrm>
            <a:off x="171450" y="166688"/>
            <a:ext cx="8972550" cy="1096962"/>
          </a:xfrm>
        </p:spPr>
        <p:txBody>
          <a:bodyPr/>
          <a:lstStyle/>
          <a:p>
            <a:r>
              <a:rPr lang="en-US" dirty="0" smtClean="0"/>
              <a:t>Putting it together: Linked List Reverse</a:t>
            </a:r>
            <a:endParaRPr lang="en-US" dirty="0" smtClean="0"/>
          </a:p>
        </p:txBody>
      </p:sp>
      <p:sp>
        <p:nvSpPr>
          <p:cNvPr id="507907" name="Rectangle 3"/>
          <p:cNvSpPr>
            <a:spLocks noGrp="1" noChangeArrowheads="1"/>
          </p:cNvSpPr>
          <p:nvPr>
            <p:ph type="body" idx="1"/>
          </p:nvPr>
        </p:nvSpPr>
        <p:spPr>
          <a:xfrm>
            <a:off x="152400" y="1371600"/>
            <a:ext cx="8610600" cy="762000"/>
          </a:xfrm>
        </p:spPr>
        <p:txBody>
          <a:bodyPr/>
          <a:lstStyle/>
          <a:p>
            <a:pPr algn="ctr">
              <a:buNone/>
            </a:pPr>
            <a:r>
              <a:rPr lang="en-US" dirty="0" smtClean="0"/>
              <a:t>Efficient implementation uses imperative updates and a </a:t>
            </a:r>
            <a:r>
              <a:rPr lang="en-US" sz="2400" b="1" dirty="0" smtClean="0">
                <a:solidFill>
                  <a:srgbClr val="700015"/>
                </a:solidFill>
                <a:latin typeface="Consolas" pitchFamily="49" charset="0"/>
              </a:rPr>
              <a:t>while</a:t>
            </a:r>
            <a:r>
              <a:rPr lang="en-US" dirty="0" smtClean="0"/>
              <a:t> loop</a:t>
            </a:r>
          </a:p>
        </p:txBody>
      </p:sp>
      <p:sp>
        <p:nvSpPr>
          <p:cNvPr id="507908" name="Text Box 4"/>
          <p:cNvSpPr txBox="1">
            <a:spLocks noChangeArrowheads="1"/>
          </p:cNvSpPr>
          <p:nvPr/>
        </p:nvSpPr>
        <p:spPr bwMode="auto">
          <a:xfrm>
            <a:off x="2743200" y="2879725"/>
            <a:ext cx="3536950" cy="2530475"/>
          </a:xfrm>
          <a:prstGeom prst="rect">
            <a:avLst/>
          </a:prstGeom>
          <a:noFill/>
          <a:ln w="9525">
            <a:noFill/>
            <a:miter lim="800000"/>
            <a:headEnd/>
            <a:tailEnd/>
          </a:ln>
          <a:effectLst/>
        </p:spPr>
        <p:txBody>
          <a:bodyPr wrap="none">
            <a:spAutoFit/>
          </a:bodyPr>
          <a:lstStyle/>
          <a:p>
            <a:pPr algn="l"/>
            <a:r>
              <a:rPr lang="en-US" sz="2000">
                <a:latin typeface="Consolas" pitchFamily="49" charset="0"/>
              </a:rPr>
              <a:t>list reverse(list l){</a:t>
            </a:r>
          </a:p>
          <a:p>
            <a:pPr algn="l"/>
            <a:r>
              <a:rPr lang="en-US" sz="2000">
                <a:latin typeface="Consolas" pitchFamily="49" charset="0"/>
              </a:rPr>
              <a:t>   list nl = new list();</a:t>
            </a:r>
          </a:p>
          <a:p>
            <a:pPr algn="l"/>
            <a:r>
              <a:rPr lang="en-US" sz="2000">
                <a:latin typeface="Consolas" pitchFamily="49" charset="0"/>
              </a:rPr>
              <a:t>   node tmp = null;</a:t>
            </a:r>
          </a:p>
          <a:p>
            <a:pPr algn="l"/>
            <a:r>
              <a:rPr lang="en-US" sz="2000">
                <a:latin typeface="Consolas" pitchFamily="49" charset="0"/>
              </a:rPr>
              <a:t>   </a:t>
            </a:r>
            <a:r>
              <a:rPr lang="en-US" sz="2000" b="1">
                <a:solidFill>
                  <a:srgbClr val="700015"/>
                </a:solidFill>
                <a:latin typeface="Consolas" pitchFamily="49" charset="0"/>
              </a:rPr>
              <a:t>while</a:t>
            </a:r>
            <a:r>
              <a:rPr lang="en-US" sz="2000">
                <a:latin typeface="Consolas" pitchFamily="49" charset="0"/>
              </a:rPr>
              <a:t>( </a:t>
            </a:r>
            <a:r>
              <a:rPr lang="en-US" sz="2000">
                <a:latin typeface="Wingdings" pitchFamily="2" charset="2"/>
              </a:rPr>
              <a:t>l</a:t>
            </a:r>
            <a:r>
              <a:rPr lang="en-US" sz="2000">
                <a:latin typeface="Consolas" pitchFamily="49" charset="0"/>
              </a:rPr>
              <a:t> ){</a:t>
            </a:r>
          </a:p>
          <a:p>
            <a:pPr algn="l"/>
            <a:r>
              <a:rPr lang="en-US" sz="2000">
                <a:latin typeface="Consolas" pitchFamily="49" charset="0"/>
              </a:rPr>
              <a:t>	 </a:t>
            </a:r>
            <a:r>
              <a:rPr lang="en-US" sz="2000">
                <a:latin typeface="Wingdings" pitchFamily="2" charset="2"/>
              </a:rPr>
              <a:t>l</a:t>
            </a:r>
            <a:endParaRPr lang="en-US" sz="2000">
              <a:latin typeface="Consolas" pitchFamily="49" charset="0"/>
            </a:endParaRPr>
          </a:p>
          <a:p>
            <a:pPr algn="l"/>
            <a:r>
              <a:rPr lang="en-US" sz="2000">
                <a:latin typeface="Consolas" pitchFamily="49" charset="0"/>
              </a:rPr>
              <a:t>   }</a:t>
            </a:r>
          </a:p>
          <a:p>
            <a:pPr algn="l"/>
            <a:r>
              <a:rPr lang="en-US" sz="2000">
                <a:latin typeface="Consolas" pitchFamily="49" charset="0"/>
              </a:rPr>
              <a:t>   </a:t>
            </a:r>
            <a:r>
              <a:rPr lang="en-US" sz="2000" b="1">
                <a:solidFill>
                  <a:srgbClr val="700015"/>
                </a:solidFill>
                <a:latin typeface="Consolas" pitchFamily="49" charset="0"/>
              </a:rPr>
              <a:t>return</a:t>
            </a:r>
            <a:r>
              <a:rPr lang="en-US" sz="2000">
                <a:latin typeface="Consolas" pitchFamily="49" charset="0"/>
              </a:rPr>
              <a:t> nl;</a:t>
            </a:r>
          </a:p>
          <a:p>
            <a:pPr algn="l"/>
            <a:r>
              <a:rPr lang="en-US" sz="2000">
                <a:latin typeface="Consolas" pitchFamily="49" charset="0"/>
              </a:rPr>
              <a:t>}</a:t>
            </a:r>
          </a:p>
        </p:txBody>
      </p:sp>
      <p:sp>
        <p:nvSpPr>
          <p:cNvPr id="507909" name="Line 5"/>
          <p:cNvSpPr>
            <a:spLocks noChangeShapeType="1"/>
          </p:cNvSpPr>
          <p:nvPr/>
        </p:nvSpPr>
        <p:spPr bwMode="auto">
          <a:xfrm flipH="1" flipV="1">
            <a:off x="4419600" y="4038600"/>
            <a:ext cx="1371600" cy="974725"/>
          </a:xfrm>
          <a:prstGeom prst="line">
            <a:avLst/>
          </a:prstGeom>
          <a:noFill/>
          <a:ln w="38100">
            <a:solidFill>
              <a:schemeClr val="tx1"/>
            </a:solidFill>
            <a:round/>
            <a:headEnd/>
            <a:tailEnd type="triangle" w="med" len="med"/>
          </a:ln>
          <a:effectLst/>
        </p:spPr>
        <p:txBody>
          <a:bodyPr/>
          <a:lstStyle/>
          <a:p>
            <a:endParaRPr lang="en-US"/>
          </a:p>
        </p:txBody>
      </p:sp>
      <p:sp>
        <p:nvSpPr>
          <p:cNvPr id="507910" name="Text Box 6"/>
          <p:cNvSpPr txBox="1">
            <a:spLocks noChangeArrowheads="1"/>
          </p:cNvSpPr>
          <p:nvPr/>
        </p:nvSpPr>
        <p:spPr bwMode="auto">
          <a:xfrm>
            <a:off x="4191000" y="5165725"/>
            <a:ext cx="4387850" cy="457200"/>
          </a:xfrm>
          <a:prstGeom prst="rect">
            <a:avLst/>
          </a:prstGeom>
          <a:noFill/>
          <a:ln w="9525">
            <a:noFill/>
            <a:miter lim="800000"/>
            <a:headEnd/>
            <a:tailEnd/>
          </a:ln>
          <a:effectLst/>
        </p:spPr>
        <p:txBody>
          <a:bodyPr wrap="none">
            <a:spAutoFit/>
          </a:bodyPr>
          <a:lstStyle/>
          <a:p>
            <a:pPr algn="l"/>
            <a:r>
              <a:rPr lang="en-US">
                <a:latin typeface="Montara Std Gothic" pitchFamily="34" charset="0"/>
              </a:rPr>
              <a:t>This should be a pointer comparison</a:t>
            </a:r>
          </a:p>
        </p:txBody>
      </p:sp>
      <p:sp>
        <p:nvSpPr>
          <p:cNvPr id="507911" name="Text Box 7"/>
          <p:cNvSpPr txBox="1">
            <a:spLocks noChangeArrowheads="1"/>
          </p:cNvSpPr>
          <p:nvPr/>
        </p:nvSpPr>
        <p:spPr bwMode="auto">
          <a:xfrm>
            <a:off x="3371850" y="5622925"/>
            <a:ext cx="5772150" cy="396875"/>
          </a:xfrm>
          <a:prstGeom prst="rect">
            <a:avLst/>
          </a:prstGeom>
          <a:noFill/>
          <a:ln w="9525">
            <a:noFill/>
            <a:miter lim="800000"/>
            <a:headEnd/>
            <a:tailEnd/>
          </a:ln>
          <a:effectLst/>
        </p:spPr>
        <p:txBody>
          <a:bodyPr wrap="none">
            <a:spAutoFit/>
          </a:bodyPr>
          <a:lstStyle/>
          <a:p>
            <a:pPr algn="l"/>
            <a:r>
              <a:rPr lang="en-US" sz="2000">
                <a:latin typeface="Consolas" pitchFamily="49" charset="0"/>
              </a:rPr>
              <a:t>(nl | l) (.head | .tail)(.next)? | null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7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p:bldP spid="507909" grpId="0" animBg="1"/>
      <p:bldP spid="507910" grpId="0"/>
      <p:bldP spid="5079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a:ln/>
        </p:spPr>
        <p:txBody>
          <a:bodyPr/>
          <a:lstStyle/>
          <a:p>
            <a:pPr>
              <a:defRPr/>
            </a:pPr>
            <a:fld id="{289C70AE-8AC1-4970-8273-572822F31B4C}" type="slidenum">
              <a:rPr lang="en-US"/>
              <a:pPr>
                <a:defRPr/>
              </a:pPr>
              <a:t>19</a:t>
            </a:fld>
            <a:endParaRPr lang="en-US"/>
          </a:p>
        </p:txBody>
      </p:sp>
      <p:sp>
        <p:nvSpPr>
          <p:cNvPr id="512002" name="Rectangle 2"/>
          <p:cNvSpPr>
            <a:spLocks noGrp="1" noChangeArrowheads="1"/>
          </p:cNvSpPr>
          <p:nvPr>
            <p:ph type="title"/>
          </p:nvPr>
        </p:nvSpPr>
        <p:spPr>
          <a:xfrm>
            <a:off x="171450" y="166688"/>
            <a:ext cx="8972550" cy="1096962"/>
          </a:xfrm>
        </p:spPr>
        <p:txBody>
          <a:bodyPr/>
          <a:lstStyle/>
          <a:p>
            <a:r>
              <a:rPr lang="en-US" dirty="0" smtClean="0"/>
              <a:t>Putting it together: Linked List Reverse</a:t>
            </a:r>
            <a:endParaRPr lang="en-US" dirty="0" smtClean="0"/>
          </a:p>
        </p:txBody>
      </p:sp>
      <p:sp>
        <p:nvSpPr>
          <p:cNvPr id="512004" name="Text Box 4"/>
          <p:cNvSpPr txBox="1">
            <a:spLocks noChangeArrowheads="1"/>
          </p:cNvSpPr>
          <p:nvPr/>
        </p:nvSpPr>
        <p:spPr bwMode="auto">
          <a:xfrm>
            <a:off x="685800" y="2438400"/>
            <a:ext cx="8229600" cy="3444875"/>
          </a:xfrm>
          <a:prstGeom prst="rect">
            <a:avLst/>
          </a:prstGeom>
          <a:noFill/>
          <a:ln w="9525">
            <a:noFill/>
            <a:miter lim="800000"/>
            <a:headEnd/>
            <a:tailEnd/>
          </a:ln>
          <a:effectLst/>
        </p:spPr>
        <p:txBody>
          <a:bodyPr>
            <a:spAutoFit/>
          </a:bodyPr>
          <a:lstStyle/>
          <a:p>
            <a:pPr algn="l"/>
            <a:r>
              <a:rPr lang="en-US" sz="2000" dirty="0">
                <a:latin typeface="Consolas" pitchFamily="49" charset="0"/>
              </a:rPr>
              <a:t>#define LOC {| (</a:t>
            </a:r>
            <a:r>
              <a:rPr lang="en-US" sz="2000" dirty="0" err="1">
                <a:latin typeface="Consolas" pitchFamily="49" charset="0"/>
              </a:rPr>
              <a:t>nl</a:t>
            </a:r>
            <a:r>
              <a:rPr lang="en-US" sz="2000" dirty="0">
                <a:latin typeface="Consolas" pitchFamily="49" charset="0"/>
              </a:rPr>
              <a:t> | l) (.head | .tail)(.next)? | null |}</a:t>
            </a:r>
          </a:p>
          <a:p>
            <a:pPr algn="l"/>
            <a:r>
              <a:rPr lang="en-US" sz="2000" dirty="0">
                <a:latin typeface="Consolas" pitchFamily="49" charset="0"/>
              </a:rPr>
              <a:t>#define CMP {| LOC ( == | != ) LOC |}</a:t>
            </a:r>
          </a:p>
          <a:p>
            <a:pPr algn="l"/>
            <a:endParaRPr lang="en-US" sz="2000" dirty="0">
              <a:latin typeface="Consolas" pitchFamily="49" charset="0"/>
            </a:endParaRPr>
          </a:p>
          <a:p>
            <a:pPr algn="l"/>
            <a:r>
              <a:rPr lang="en-US" sz="2000" dirty="0">
                <a:latin typeface="Consolas" pitchFamily="49" charset="0"/>
              </a:rPr>
              <a:t>list reverse(list l){</a:t>
            </a:r>
          </a:p>
          <a:p>
            <a:pPr algn="l"/>
            <a:r>
              <a:rPr lang="en-US" sz="2000" dirty="0">
                <a:latin typeface="Consolas" pitchFamily="49" charset="0"/>
              </a:rPr>
              <a:t>   list </a:t>
            </a:r>
            <a:r>
              <a:rPr lang="en-US" sz="2000" dirty="0" err="1">
                <a:latin typeface="Consolas" pitchFamily="49" charset="0"/>
              </a:rPr>
              <a:t>nl</a:t>
            </a:r>
            <a:r>
              <a:rPr lang="en-US" sz="2000" dirty="0">
                <a:latin typeface="Consolas" pitchFamily="49" charset="0"/>
              </a:rPr>
              <a:t> = new list();</a:t>
            </a:r>
          </a:p>
          <a:p>
            <a:pPr algn="l"/>
            <a:r>
              <a:rPr lang="en-US" sz="2000" dirty="0">
                <a:latin typeface="Consolas" pitchFamily="49" charset="0"/>
              </a:rPr>
              <a:t>   node </a:t>
            </a:r>
            <a:r>
              <a:rPr lang="en-US" sz="2000" dirty="0" err="1">
                <a:latin typeface="Consolas" pitchFamily="49" charset="0"/>
              </a:rPr>
              <a:t>tmp</a:t>
            </a:r>
            <a:r>
              <a:rPr lang="en-US" sz="2000" dirty="0">
                <a:latin typeface="Consolas" pitchFamily="49" charset="0"/>
              </a:rPr>
              <a:t> = null;</a:t>
            </a:r>
          </a:p>
          <a:p>
            <a:pPr algn="l"/>
            <a:r>
              <a:rPr lang="en-US" sz="2000" dirty="0">
                <a:latin typeface="Consolas" pitchFamily="49" charset="0"/>
              </a:rPr>
              <a:t>   </a:t>
            </a:r>
            <a:r>
              <a:rPr lang="en-US" sz="2000" b="1" dirty="0">
                <a:solidFill>
                  <a:srgbClr val="700015"/>
                </a:solidFill>
                <a:latin typeface="Consolas" pitchFamily="49" charset="0"/>
              </a:rPr>
              <a:t>while</a:t>
            </a:r>
            <a:r>
              <a:rPr lang="en-US" sz="2000" dirty="0">
                <a:latin typeface="Consolas" pitchFamily="49" charset="0"/>
              </a:rPr>
              <a:t>( CMP ){</a:t>
            </a:r>
          </a:p>
          <a:p>
            <a:pPr algn="l"/>
            <a:r>
              <a:rPr lang="en-US" sz="2000" dirty="0">
                <a:latin typeface="Consolas" pitchFamily="49" charset="0"/>
              </a:rPr>
              <a:t>	 </a:t>
            </a:r>
            <a:r>
              <a:rPr lang="en-US" sz="2000" dirty="0">
                <a:latin typeface="Wingdings" pitchFamily="2" charset="2"/>
              </a:rPr>
              <a:t>l</a:t>
            </a:r>
            <a:endParaRPr lang="en-US" sz="2000" dirty="0">
              <a:latin typeface="Consolas" pitchFamily="49" charset="0"/>
            </a:endParaRPr>
          </a:p>
          <a:p>
            <a:pPr algn="l"/>
            <a:r>
              <a:rPr lang="en-US" sz="2000" dirty="0">
                <a:latin typeface="Consolas" pitchFamily="49" charset="0"/>
              </a:rPr>
              <a:t>   }</a:t>
            </a:r>
          </a:p>
          <a:p>
            <a:pPr algn="l"/>
            <a:r>
              <a:rPr lang="en-US" sz="2000" dirty="0">
                <a:latin typeface="Consolas" pitchFamily="49" charset="0"/>
              </a:rPr>
              <a:t>   </a:t>
            </a:r>
            <a:r>
              <a:rPr lang="en-US" sz="2000" b="1" dirty="0">
                <a:solidFill>
                  <a:srgbClr val="700015"/>
                </a:solidFill>
                <a:latin typeface="Consolas" pitchFamily="49" charset="0"/>
              </a:rPr>
              <a:t>return</a:t>
            </a:r>
            <a:r>
              <a:rPr lang="en-US" sz="2000" dirty="0">
                <a:latin typeface="Consolas" pitchFamily="49" charset="0"/>
              </a:rPr>
              <a:t> </a:t>
            </a:r>
            <a:r>
              <a:rPr lang="en-US" sz="2000" dirty="0" err="1">
                <a:latin typeface="Consolas" pitchFamily="49" charset="0"/>
              </a:rPr>
              <a:t>nl</a:t>
            </a:r>
            <a:r>
              <a:rPr lang="en-US" sz="2000" dirty="0">
                <a:latin typeface="Consolas" pitchFamily="49" charset="0"/>
              </a:rPr>
              <a:t>;</a:t>
            </a:r>
          </a:p>
          <a:p>
            <a:pPr algn="l"/>
            <a:r>
              <a:rPr lang="en-US" sz="2000" dirty="0">
                <a:latin typeface="Consolas" pitchFamily="49" charset="0"/>
              </a:rPr>
              <a:t>}</a:t>
            </a:r>
          </a:p>
        </p:txBody>
      </p:sp>
      <p:sp>
        <p:nvSpPr>
          <p:cNvPr id="512009" name="Text Box 9"/>
          <p:cNvSpPr txBox="1">
            <a:spLocks noChangeArrowheads="1"/>
          </p:cNvSpPr>
          <p:nvPr/>
        </p:nvSpPr>
        <p:spPr bwMode="auto">
          <a:xfrm>
            <a:off x="2895600" y="5622925"/>
            <a:ext cx="5511800" cy="822325"/>
          </a:xfrm>
          <a:prstGeom prst="rect">
            <a:avLst/>
          </a:prstGeom>
          <a:noFill/>
          <a:ln w="9525">
            <a:noFill/>
            <a:miter lim="800000"/>
            <a:headEnd/>
            <a:tailEnd/>
          </a:ln>
          <a:effectLst/>
        </p:spPr>
        <p:txBody>
          <a:bodyPr wrap="none">
            <a:spAutoFit/>
          </a:bodyPr>
          <a:lstStyle/>
          <a:p>
            <a:pPr algn="l"/>
            <a:r>
              <a:rPr lang="en-US">
                <a:latin typeface="Montara Std Gothic" pitchFamily="34" charset="0"/>
              </a:rPr>
              <a:t>This should be a series of pointer assignments</a:t>
            </a:r>
          </a:p>
          <a:p>
            <a:pPr algn="l"/>
            <a:r>
              <a:rPr lang="en-US">
                <a:latin typeface="Montara Std Gothic" pitchFamily="34" charset="0"/>
              </a:rPr>
              <a:t>	possibly guarded by conditions</a:t>
            </a:r>
          </a:p>
        </p:txBody>
      </p:sp>
      <p:sp>
        <p:nvSpPr>
          <p:cNvPr id="512010" name="Line 10"/>
          <p:cNvSpPr>
            <a:spLocks noChangeShapeType="1"/>
          </p:cNvSpPr>
          <p:nvPr/>
        </p:nvSpPr>
        <p:spPr bwMode="auto">
          <a:xfrm flipH="1" flipV="1">
            <a:off x="2133600" y="4800600"/>
            <a:ext cx="2057400" cy="746125"/>
          </a:xfrm>
          <a:prstGeom prst="line">
            <a:avLst/>
          </a:prstGeom>
          <a:noFill/>
          <a:ln w="38100">
            <a:solidFill>
              <a:schemeClr val="tx1"/>
            </a:solidFill>
            <a:round/>
            <a:headEnd/>
            <a:tailEnd type="triangle" w="med" len="med"/>
          </a:ln>
          <a:effectLst/>
        </p:spPr>
        <p:txBody>
          <a:bodyPr/>
          <a:lstStyle/>
          <a:p>
            <a:endParaRPr lang="en-US"/>
          </a:p>
        </p:txBody>
      </p:sp>
      <p:sp>
        <p:nvSpPr>
          <p:cNvPr id="9" name="Rectangle 3"/>
          <p:cNvSpPr txBox="1">
            <a:spLocks noChangeArrowheads="1"/>
          </p:cNvSpPr>
          <p:nvPr/>
        </p:nvSpPr>
        <p:spPr bwMode="auto">
          <a:xfrm>
            <a:off x="152400" y="1371600"/>
            <a:ext cx="8610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 typeface="Bookman Old Style" pitchFamily="18"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Efficient implementation uses imperative updates and a </a:t>
            </a:r>
            <a:r>
              <a:rPr kumimoji="0" lang="en-US" sz="2400" b="1" i="0" u="none" strike="noStrike" kern="0" cap="none" spc="0" normalizeH="0" baseline="0" noProof="0" smtClean="0">
                <a:ln>
                  <a:noFill/>
                </a:ln>
                <a:solidFill>
                  <a:srgbClr val="700015"/>
                </a:solidFill>
                <a:effectLst/>
                <a:uLnTx/>
                <a:uFillTx/>
                <a:latin typeface="Consolas" pitchFamily="49" charset="0"/>
                <a:ea typeface="+mn-ea"/>
                <a:cs typeface="+mn-cs"/>
              </a:rPr>
              <a:t>while</a:t>
            </a:r>
            <a:r>
              <a:rPr kumimoji="0" lang="en-US" sz="2800" b="0" i="0" u="none" strike="noStrike" kern="0" cap="none" spc="0" normalizeH="0" baseline="0" noProof="0" smtClean="0">
                <a:ln>
                  <a:noFill/>
                </a:ln>
                <a:solidFill>
                  <a:schemeClr val="tx1"/>
                </a:solidFill>
                <a:effectLst/>
                <a:uLnTx/>
                <a:uFillTx/>
                <a:latin typeface="+mn-lt"/>
                <a:ea typeface="+mn-ea"/>
                <a:cs typeface="+mn-cs"/>
              </a:rPr>
              <a:t> loop</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9" grpId="0"/>
      <p:bldP spid="5120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Challenge</a:t>
            </a:r>
            <a:endParaRPr lang="en-US" sz="3600" dirty="0"/>
          </a:p>
        </p:txBody>
      </p:sp>
      <p:sp>
        <p:nvSpPr>
          <p:cNvPr id="3" name="Content Placeholder 2"/>
          <p:cNvSpPr>
            <a:spLocks noGrp="1"/>
          </p:cNvSpPr>
          <p:nvPr>
            <p:ph idx="1"/>
          </p:nvPr>
        </p:nvSpPr>
        <p:spPr/>
        <p:txBody>
          <a:bodyPr/>
          <a:lstStyle/>
          <a:p>
            <a:pPr>
              <a:buNone/>
            </a:pPr>
            <a:r>
              <a:rPr lang="en-US" sz="2400" dirty="0" smtClean="0"/>
              <a:t>Computer should help make programming easier</a:t>
            </a:r>
          </a:p>
          <a:p>
            <a:endParaRPr lang="en-US" sz="2400" dirty="0" smtClean="0"/>
          </a:p>
          <a:p>
            <a:pPr>
              <a:buNone/>
            </a:pPr>
            <a:r>
              <a:rPr lang="en-US" sz="2400" dirty="0" smtClean="0"/>
              <a:t>Problem</a:t>
            </a:r>
          </a:p>
          <a:p>
            <a:pPr lvl="1"/>
            <a:r>
              <a:rPr lang="en-US" sz="1800" dirty="0" smtClean="0"/>
              <a:t>Programming requires insight and experience</a:t>
            </a:r>
          </a:p>
          <a:p>
            <a:pPr lvl="1"/>
            <a:endParaRPr lang="en-US" sz="1600" dirty="0" smtClean="0"/>
          </a:p>
          <a:p>
            <a:pPr lvl="1"/>
            <a:r>
              <a:rPr lang="en-US" sz="1800" dirty="0" smtClean="0"/>
              <a:t>Computers are not that smart</a:t>
            </a:r>
          </a:p>
          <a:p>
            <a:pPr lvl="1"/>
            <a:endParaRPr lang="en-US" sz="1600" dirty="0" smtClean="0"/>
          </a:p>
        </p:txBody>
      </p:sp>
      <p:pic>
        <p:nvPicPr>
          <p:cNvPr id="4" name="Picture 2"/>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5943600" y="2133600"/>
            <a:ext cx="3581400" cy="4876800"/>
          </a:xfrm>
          <a:prstGeom prst="rect">
            <a:avLst/>
          </a:prstGeom>
          <a:noFill/>
          <a:ln w="9525">
            <a:noFill/>
            <a:miter lim="800000"/>
            <a:headEnd/>
            <a:tailEnd/>
          </a:ln>
        </p:spPr>
      </p:pic>
      <p:sp>
        <p:nvSpPr>
          <p:cNvPr id="5" name="Rectangle 4"/>
          <p:cNvSpPr/>
          <p:nvPr/>
        </p:nvSpPr>
        <p:spPr bwMode="auto">
          <a:xfrm>
            <a:off x="7086600" y="2362200"/>
            <a:ext cx="914400" cy="6858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latin typeface="Consolas" pitchFamily="49" charset="0"/>
            </a:endParaRPr>
          </a:p>
        </p:txBody>
      </p:sp>
      <p:pic>
        <p:nvPicPr>
          <p:cNvPr id="6" name="Picture 2"/>
          <p:cNvPicPr>
            <a:picLocks noChangeAspect="1" noChangeArrowheads="1"/>
          </p:cNvPicPr>
          <p:nvPr/>
        </p:nvPicPr>
        <p:blipFill>
          <a:blip r:embed="rId2" cstate="print">
            <a:clrChange>
              <a:clrFrom>
                <a:srgbClr val="FDFDFD"/>
              </a:clrFrom>
              <a:clrTo>
                <a:srgbClr val="FDFDFD">
                  <a:alpha val="0"/>
                </a:srgbClr>
              </a:clrTo>
            </a:clrChange>
          </a:blip>
          <a:srcRect l="27660" t="3125" r="36169" b="78127"/>
          <a:stretch>
            <a:fillRect/>
          </a:stretch>
        </p:blipFill>
        <p:spPr bwMode="auto">
          <a:xfrm>
            <a:off x="6934200" y="2246313"/>
            <a:ext cx="1295400" cy="9144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clrChange>
              <a:clrFrom>
                <a:srgbClr val="FDFDFD"/>
              </a:clrFrom>
              <a:clrTo>
                <a:srgbClr val="FDFDFD">
                  <a:alpha val="0"/>
                </a:srgbClr>
              </a:clrTo>
            </a:clrChange>
          </a:blip>
          <a:srcRect l="27660" t="3125" r="44119" b="78127"/>
          <a:stretch>
            <a:fillRect/>
          </a:stretch>
        </p:blipFill>
        <p:spPr bwMode="auto">
          <a:xfrm rot="17659604">
            <a:off x="6380956" y="2242344"/>
            <a:ext cx="1011238" cy="914400"/>
          </a:xfrm>
          <a:prstGeom prst="rect">
            <a:avLst/>
          </a:prstGeom>
          <a:noFill/>
          <a:ln w="9525">
            <a:noFill/>
            <a:miter lim="800000"/>
            <a:headEnd/>
            <a:tailEnd/>
          </a:ln>
        </p:spPr>
      </p:pic>
      <p:grpSp>
        <p:nvGrpSpPr>
          <p:cNvPr id="8" name="Group 14"/>
          <p:cNvGrpSpPr>
            <a:grpSpLocks/>
          </p:cNvGrpSpPr>
          <p:nvPr/>
        </p:nvGrpSpPr>
        <p:grpSpPr bwMode="auto">
          <a:xfrm>
            <a:off x="7543800" y="2438400"/>
            <a:ext cx="266700" cy="596900"/>
            <a:chOff x="8307138" y="1709530"/>
            <a:chExt cx="267019" cy="596348"/>
          </a:xfrm>
        </p:grpSpPr>
        <p:sp>
          <p:nvSpPr>
            <p:cNvPr id="9" name="Freeform 12"/>
            <p:cNvSpPr>
              <a:spLocks noChangeArrowheads="1"/>
            </p:cNvSpPr>
            <p:nvPr/>
          </p:nvSpPr>
          <p:spPr bwMode="auto">
            <a:xfrm>
              <a:off x="8415130" y="1709530"/>
              <a:ext cx="159027" cy="99392"/>
            </a:xfrm>
            <a:custGeom>
              <a:avLst/>
              <a:gdLst>
                <a:gd name="T0" fmla="*/ 132522 w 159027"/>
                <a:gd name="T1" fmla="*/ 92766 h 99392"/>
                <a:gd name="T2" fmla="*/ 66261 w 159027"/>
                <a:gd name="T3" fmla="*/ 13253 h 99392"/>
                <a:gd name="T4" fmla="*/ 26505 w 159027"/>
                <a:gd name="T5" fmla="*/ 0 h 99392"/>
                <a:gd name="T6" fmla="*/ 0 w 159027"/>
                <a:gd name="T7" fmla="*/ 26505 h 99392"/>
                <a:gd name="T8" fmla="*/ 66261 w 159027"/>
                <a:gd name="T9" fmla="*/ 66261 h 99392"/>
                <a:gd name="T10" fmla="*/ 132522 w 159027"/>
                <a:gd name="T11" fmla="*/ 26505 h 99392"/>
                <a:gd name="T12" fmla="*/ 159027 w 159027"/>
                <a:gd name="T13" fmla="*/ 53009 h 99392"/>
                <a:gd name="T14" fmla="*/ 132522 w 159027"/>
                <a:gd name="T15" fmla="*/ 92766 h 99392"/>
                <a:gd name="T16" fmla="*/ 0 60000 65536"/>
                <a:gd name="T17" fmla="*/ 0 60000 65536"/>
                <a:gd name="T18" fmla="*/ 0 60000 65536"/>
                <a:gd name="T19" fmla="*/ 0 60000 65536"/>
                <a:gd name="T20" fmla="*/ 0 60000 65536"/>
                <a:gd name="T21" fmla="*/ 0 60000 65536"/>
                <a:gd name="T22" fmla="*/ 0 60000 65536"/>
                <a:gd name="T23" fmla="*/ 0 60000 65536"/>
                <a:gd name="T24" fmla="*/ 0 w 159027"/>
                <a:gd name="T25" fmla="*/ 0 h 99392"/>
                <a:gd name="T26" fmla="*/ 159027 w 159027"/>
                <a:gd name="T27" fmla="*/ 99392 h 99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027" h="99392">
                  <a:moveTo>
                    <a:pt x="132522" y="92766"/>
                  </a:moveTo>
                  <a:cubicBezTo>
                    <a:pt x="117061" y="86140"/>
                    <a:pt x="96875" y="33663"/>
                    <a:pt x="66261" y="13253"/>
                  </a:cubicBezTo>
                  <a:cubicBezTo>
                    <a:pt x="54638" y="5504"/>
                    <a:pt x="39757" y="4418"/>
                    <a:pt x="26505" y="0"/>
                  </a:cubicBezTo>
                  <a:cubicBezTo>
                    <a:pt x="17670" y="8835"/>
                    <a:pt x="0" y="14010"/>
                    <a:pt x="0" y="26505"/>
                  </a:cubicBezTo>
                  <a:cubicBezTo>
                    <a:pt x="0" y="50759"/>
                    <a:pt x="55328" y="62617"/>
                    <a:pt x="66261" y="66261"/>
                  </a:cubicBezTo>
                  <a:cubicBezTo>
                    <a:pt x="82127" y="50396"/>
                    <a:pt x="103851" y="20771"/>
                    <a:pt x="132522" y="26505"/>
                  </a:cubicBezTo>
                  <a:cubicBezTo>
                    <a:pt x="144774" y="28955"/>
                    <a:pt x="150192" y="44174"/>
                    <a:pt x="159027" y="53009"/>
                  </a:cubicBezTo>
                  <a:cubicBezTo>
                    <a:pt x="126275" y="85760"/>
                    <a:pt x="147983" y="99392"/>
                    <a:pt x="132522" y="92766"/>
                  </a:cubicBezTo>
                  <a:close/>
                </a:path>
              </a:pathLst>
            </a:custGeom>
            <a:solidFill>
              <a:schemeClr val="accent1"/>
            </a:solidFill>
            <a:ln w="9525" algn="ctr">
              <a:solidFill>
                <a:schemeClr val="tx1"/>
              </a:solidFill>
              <a:round/>
              <a:headEnd/>
              <a:tailEnd/>
            </a:ln>
          </p:spPr>
          <p:txBody>
            <a:bodyPr/>
            <a:lstStyle/>
            <a:p>
              <a:endParaRPr lang="en-US"/>
            </a:p>
          </p:txBody>
        </p:sp>
        <p:sp>
          <p:nvSpPr>
            <p:cNvPr id="10" name="Freeform 13"/>
            <p:cNvSpPr>
              <a:spLocks noChangeArrowheads="1"/>
            </p:cNvSpPr>
            <p:nvPr/>
          </p:nvSpPr>
          <p:spPr bwMode="auto">
            <a:xfrm>
              <a:off x="8307138" y="1855304"/>
              <a:ext cx="174253" cy="450574"/>
            </a:xfrm>
            <a:custGeom>
              <a:avLst/>
              <a:gdLst>
                <a:gd name="T0" fmla="*/ 174253 w 174253"/>
                <a:gd name="T1" fmla="*/ 0 h 450574"/>
                <a:gd name="T2" fmla="*/ 134497 w 174253"/>
                <a:gd name="T3" fmla="*/ 13253 h 450574"/>
                <a:gd name="T4" fmla="*/ 81488 w 174253"/>
                <a:gd name="T5" fmla="*/ 79513 h 450574"/>
                <a:gd name="T6" fmla="*/ 28479 w 174253"/>
                <a:gd name="T7" fmla="*/ 132522 h 450574"/>
                <a:gd name="T8" fmla="*/ 68236 w 174253"/>
                <a:gd name="T9" fmla="*/ 212035 h 450574"/>
                <a:gd name="T10" fmla="*/ 28479 w 174253"/>
                <a:gd name="T11" fmla="*/ 251792 h 450574"/>
                <a:gd name="T12" fmla="*/ 1975 w 174253"/>
                <a:gd name="T13" fmla="*/ 291548 h 450574"/>
                <a:gd name="T14" fmla="*/ 15227 w 174253"/>
                <a:gd name="T15" fmla="*/ 331305 h 450574"/>
                <a:gd name="T16" fmla="*/ 41732 w 174253"/>
                <a:gd name="T17" fmla="*/ 357809 h 450574"/>
                <a:gd name="T18" fmla="*/ 1975 w 174253"/>
                <a:gd name="T19" fmla="*/ 437322 h 450574"/>
                <a:gd name="T20" fmla="*/ 1975 w 174253"/>
                <a:gd name="T21" fmla="*/ 450574 h 4505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253"/>
                <a:gd name="T34" fmla="*/ 0 h 450574"/>
                <a:gd name="T35" fmla="*/ 174253 w 174253"/>
                <a:gd name="T36" fmla="*/ 450574 h 4505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253" h="450574">
                  <a:moveTo>
                    <a:pt x="174253" y="0"/>
                  </a:moveTo>
                  <a:cubicBezTo>
                    <a:pt x="161001" y="4418"/>
                    <a:pt x="146475" y="6066"/>
                    <a:pt x="134497" y="13253"/>
                  </a:cubicBezTo>
                  <a:cubicBezTo>
                    <a:pt x="107957" y="29177"/>
                    <a:pt x="100610" y="57204"/>
                    <a:pt x="81488" y="79513"/>
                  </a:cubicBezTo>
                  <a:cubicBezTo>
                    <a:pt x="65226" y="98486"/>
                    <a:pt x="28479" y="132522"/>
                    <a:pt x="28479" y="132522"/>
                  </a:cubicBezTo>
                  <a:cubicBezTo>
                    <a:pt x="34928" y="142196"/>
                    <a:pt x="74332" y="193746"/>
                    <a:pt x="68236" y="212035"/>
                  </a:cubicBezTo>
                  <a:cubicBezTo>
                    <a:pt x="62309" y="229815"/>
                    <a:pt x="40477" y="237394"/>
                    <a:pt x="28479" y="251792"/>
                  </a:cubicBezTo>
                  <a:cubicBezTo>
                    <a:pt x="18283" y="264027"/>
                    <a:pt x="10810" y="278296"/>
                    <a:pt x="1975" y="291548"/>
                  </a:cubicBezTo>
                  <a:cubicBezTo>
                    <a:pt x="6392" y="304800"/>
                    <a:pt x="8040" y="319327"/>
                    <a:pt x="15227" y="331305"/>
                  </a:cubicBezTo>
                  <a:cubicBezTo>
                    <a:pt x="21655" y="342019"/>
                    <a:pt x="39282" y="345557"/>
                    <a:pt x="41732" y="357809"/>
                  </a:cubicBezTo>
                  <a:cubicBezTo>
                    <a:pt x="46490" y="381601"/>
                    <a:pt x="9950" y="421373"/>
                    <a:pt x="1975" y="437322"/>
                  </a:cubicBezTo>
                  <a:cubicBezTo>
                    <a:pt x="0" y="441273"/>
                    <a:pt x="1975" y="446157"/>
                    <a:pt x="1975" y="450574"/>
                  </a:cubicBezTo>
                </a:path>
              </a:pathLst>
            </a:custGeom>
            <a:noFill/>
            <a:ln w="9525" algn="ctr">
              <a:solidFill>
                <a:schemeClr val="tx1"/>
              </a:solidFill>
              <a:round/>
              <a:headEnd/>
              <a:tailEnd/>
            </a:ln>
          </p:spPr>
          <p:txBody>
            <a:bodyPr/>
            <a:lstStyle/>
            <a:p>
              <a:endParaRPr lang="en-US"/>
            </a:p>
          </p:txBody>
        </p:sp>
      </p:grpSp>
      <p:grpSp>
        <p:nvGrpSpPr>
          <p:cNvPr id="11" name="Group 19"/>
          <p:cNvGrpSpPr/>
          <p:nvPr/>
        </p:nvGrpSpPr>
        <p:grpSpPr>
          <a:xfrm>
            <a:off x="6642652" y="2335696"/>
            <a:ext cx="1676400" cy="1106783"/>
            <a:chOff x="1745517" y="4800600"/>
            <a:chExt cx="1676400" cy="1106783"/>
          </a:xfrm>
        </p:grpSpPr>
        <p:sp>
          <p:nvSpPr>
            <p:cNvPr id="19" name="Rectangle 18"/>
            <p:cNvSpPr/>
            <p:nvPr/>
          </p:nvSpPr>
          <p:spPr bwMode="auto">
            <a:xfrm>
              <a:off x="2286000" y="4800600"/>
              <a:ext cx="6858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4" name="Chord 13"/>
            <p:cNvSpPr/>
            <p:nvPr/>
          </p:nvSpPr>
          <p:spPr bwMode="auto">
            <a:xfrm rot="5248502">
              <a:off x="2200355" y="5137855"/>
              <a:ext cx="853314" cy="685742"/>
            </a:xfrm>
            <a:prstGeom prst="chord">
              <a:avLst>
                <a:gd name="adj1" fmla="val 4991370"/>
                <a:gd name="adj2" fmla="val 16200000"/>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2" name="Trapezoid 11"/>
            <p:cNvSpPr/>
            <p:nvPr/>
          </p:nvSpPr>
          <p:spPr bwMode="auto">
            <a:xfrm rot="21292862">
              <a:off x="1745517" y="5038797"/>
              <a:ext cx="1676400" cy="228025"/>
            </a:xfrm>
            <a:prstGeom prst="trapezoid">
              <a:avLst>
                <a:gd name="adj" fmla="val 52826"/>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5" name="Freeform 14"/>
            <p:cNvSpPr/>
            <p:nvPr/>
          </p:nvSpPr>
          <p:spPr bwMode="auto">
            <a:xfrm>
              <a:off x="2341878" y="5105400"/>
              <a:ext cx="208722" cy="609600"/>
            </a:xfrm>
            <a:custGeom>
              <a:avLst/>
              <a:gdLst>
                <a:gd name="connsiteX0" fmla="*/ 119270 w 119270"/>
                <a:gd name="connsiteY0" fmla="*/ 0 h 609600"/>
                <a:gd name="connsiteX1" fmla="*/ 79513 w 119270"/>
                <a:gd name="connsiteY1" fmla="*/ 13252 h 609600"/>
                <a:gd name="connsiteX2" fmla="*/ 53009 w 119270"/>
                <a:gd name="connsiteY2" fmla="*/ 39757 h 609600"/>
                <a:gd name="connsiteX3" fmla="*/ 26505 w 119270"/>
                <a:gd name="connsiteY3" fmla="*/ 79513 h 609600"/>
                <a:gd name="connsiteX4" fmla="*/ 0 w 119270"/>
                <a:gd name="connsiteY4" fmla="*/ 172278 h 609600"/>
                <a:gd name="connsiteX5" fmla="*/ 13252 w 119270"/>
                <a:gd name="connsiteY5" fmla="*/ 304800 h 609600"/>
                <a:gd name="connsiteX6" fmla="*/ 39757 w 119270"/>
                <a:gd name="connsiteY6" fmla="*/ 384313 h 609600"/>
                <a:gd name="connsiteX7" fmla="*/ 66261 w 119270"/>
                <a:gd name="connsiteY7" fmla="*/ 463826 h 609600"/>
                <a:gd name="connsiteX8" fmla="*/ 92765 w 119270"/>
                <a:gd name="connsiteY8" fmla="*/ 503583 h 609600"/>
                <a:gd name="connsiteX9" fmla="*/ 106018 w 119270"/>
                <a:gd name="connsiteY9"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70" h="609600">
                  <a:moveTo>
                    <a:pt x="119270" y="0"/>
                  </a:moveTo>
                  <a:cubicBezTo>
                    <a:pt x="106018" y="4417"/>
                    <a:pt x="91491" y="6065"/>
                    <a:pt x="79513" y="13252"/>
                  </a:cubicBezTo>
                  <a:cubicBezTo>
                    <a:pt x="68799" y="19680"/>
                    <a:pt x="60814" y="30001"/>
                    <a:pt x="53009" y="39757"/>
                  </a:cubicBezTo>
                  <a:cubicBezTo>
                    <a:pt x="43060" y="52194"/>
                    <a:pt x="33628" y="65268"/>
                    <a:pt x="26505" y="79513"/>
                  </a:cubicBezTo>
                  <a:cubicBezTo>
                    <a:pt x="16997" y="98528"/>
                    <a:pt x="4247" y="155289"/>
                    <a:pt x="0" y="172278"/>
                  </a:cubicBezTo>
                  <a:cubicBezTo>
                    <a:pt x="4417" y="216452"/>
                    <a:pt x="5071" y="261166"/>
                    <a:pt x="13252" y="304800"/>
                  </a:cubicBezTo>
                  <a:cubicBezTo>
                    <a:pt x="18401" y="332260"/>
                    <a:pt x="30922" y="357809"/>
                    <a:pt x="39757" y="384313"/>
                  </a:cubicBezTo>
                  <a:cubicBezTo>
                    <a:pt x="39757" y="384314"/>
                    <a:pt x="66260" y="463825"/>
                    <a:pt x="66261" y="463826"/>
                  </a:cubicBezTo>
                  <a:lnTo>
                    <a:pt x="92765" y="503583"/>
                  </a:lnTo>
                  <a:cubicBezTo>
                    <a:pt x="110304" y="573733"/>
                    <a:pt x="106018" y="538378"/>
                    <a:pt x="106018" y="609600"/>
                  </a:cubicBezTo>
                </a:path>
              </a:pathLst>
            </a:cu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6" name="Freeform 15"/>
            <p:cNvSpPr/>
            <p:nvPr/>
          </p:nvSpPr>
          <p:spPr bwMode="auto">
            <a:xfrm>
              <a:off x="2484339" y="5602372"/>
              <a:ext cx="67827" cy="151626"/>
            </a:xfrm>
            <a:custGeom>
              <a:avLst/>
              <a:gdLst>
                <a:gd name="connsiteX0" fmla="*/ 0 w 67827"/>
                <a:gd name="connsiteY0" fmla="*/ 6611 h 151626"/>
                <a:gd name="connsiteX1" fmla="*/ 13252 w 67827"/>
                <a:gd name="connsiteY1" fmla="*/ 46367 h 151626"/>
                <a:gd name="connsiteX2" fmla="*/ 53009 w 67827"/>
                <a:gd name="connsiteY2" fmla="*/ 112628 h 151626"/>
                <a:gd name="connsiteX3" fmla="*/ 26504 w 67827"/>
                <a:gd name="connsiteY3" fmla="*/ 112628 h 151626"/>
              </a:gdLst>
              <a:ahLst/>
              <a:cxnLst>
                <a:cxn ang="0">
                  <a:pos x="connsiteX0" y="connsiteY0"/>
                </a:cxn>
                <a:cxn ang="0">
                  <a:pos x="connsiteX1" y="connsiteY1"/>
                </a:cxn>
                <a:cxn ang="0">
                  <a:pos x="connsiteX2" y="connsiteY2"/>
                </a:cxn>
                <a:cxn ang="0">
                  <a:pos x="connsiteX3" y="connsiteY3"/>
                </a:cxn>
              </a:cxnLst>
              <a:rect l="l" t="t" r="r" b="b"/>
              <a:pathLst>
                <a:path w="67827" h="151626">
                  <a:moveTo>
                    <a:pt x="0" y="6611"/>
                  </a:moveTo>
                  <a:cubicBezTo>
                    <a:pt x="4417" y="19863"/>
                    <a:pt x="6065" y="34389"/>
                    <a:pt x="13252" y="46367"/>
                  </a:cubicBezTo>
                  <a:cubicBezTo>
                    <a:pt x="67827" y="137327"/>
                    <a:pt x="15464" y="0"/>
                    <a:pt x="53009" y="112628"/>
                  </a:cubicBezTo>
                  <a:cubicBezTo>
                    <a:pt x="20257" y="145379"/>
                    <a:pt x="26504" y="151626"/>
                    <a:pt x="26504" y="112628"/>
                  </a:cubicBezTo>
                </a:path>
              </a:pathLst>
            </a:cu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7" name="Freeform 16"/>
            <p:cNvSpPr/>
            <p:nvPr/>
          </p:nvSpPr>
          <p:spPr bwMode="auto">
            <a:xfrm flipH="1">
              <a:off x="2490846" y="5595730"/>
              <a:ext cx="45719" cy="192157"/>
            </a:xfrm>
            <a:custGeom>
              <a:avLst/>
              <a:gdLst>
                <a:gd name="connsiteX0" fmla="*/ 92766 w 112525"/>
                <a:gd name="connsiteY0" fmla="*/ 0 h 172279"/>
                <a:gd name="connsiteX1" fmla="*/ 0 w 112525"/>
                <a:gd name="connsiteY1" fmla="*/ 66261 h 172279"/>
                <a:gd name="connsiteX2" fmla="*/ 26505 w 112525"/>
                <a:gd name="connsiteY2" fmla="*/ 92766 h 172279"/>
                <a:gd name="connsiteX3" fmla="*/ 92766 w 112525"/>
                <a:gd name="connsiteY3" fmla="*/ 132522 h 172279"/>
                <a:gd name="connsiteX4" fmla="*/ 106018 w 112525"/>
                <a:gd name="connsiteY4" fmla="*/ 172279 h 17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25" h="172279">
                  <a:moveTo>
                    <a:pt x="92766" y="0"/>
                  </a:moveTo>
                  <a:cubicBezTo>
                    <a:pt x="1" y="30922"/>
                    <a:pt x="22088" y="1"/>
                    <a:pt x="0" y="66261"/>
                  </a:cubicBezTo>
                  <a:cubicBezTo>
                    <a:pt x="8835" y="75096"/>
                    <a:pt x="15791" y="86338"/>
                    <a:pt x="26505" y="92766"/>
                  </a:cubicBezTo>
                  <a:cubicBezTo>
                    <a:pt x="112525" y="144378"/>
                    <a:pt x="25605" y="65363"/>
                    <a:pt x="92766" y="132522"/>
                  </a:cubicBezTo>
                  <a:lnTo>
                    <a:pt x="106018" y="172279"/>
                  </a:lnTo>
                </a:path>
              </a:pathLst>
            </a:cu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grpSp>
      <p:sp>
        <p:nvSpPr>
          <p:cNvPr id="18" name="TextBox 17"/>
          <p:cNvSpPr txBox="1"/>
          <p:nvPr/>
        </p:nvSpPr>
        <p:spPr>
          <a:xfrm>
            <a:off x="152400" y="4343400"/>
            <a:ext cx="6458819" cy="400110"/>
          </a:xfrm>
          <a:prstGeom prst="rect">
            <a:avLst/>
          </a:prstGeom>
          <a:noFill/>
        </p:spPr>
        <p:txBody>
          <a:bodyPr wrap="none" rtlCol="0">
            <a:spAutoFit/>
          </a:bodyPr>
          <a:lstStyle/>
          <a:p>
            <a:r>
              <a:rPr lang="en-US" sz="2000" dirty="0" smtClean="0">
                <a:solidFill>
                  <a:srgbClr val="800000"/>
                </a:solidFill>
                <a:latin typeface="+mn-lt"/>
              </a:rPr>
              <a:t>Interaction between programmers and tools is key</a:t>
            </a:r>
            <a:endParaRPr lang="en-US" sz="2000" dirty="0">
              <a:solidFill>
                <a:srgbClr val="8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457200" y="6245225"/>
            <a:ext cx="457200" cy="476250"/>
          </a:xfrm>
          <a:ln/>
        </p:spPr>
        <p:txBody>
          <a:bodyPr/>
          <a:lstStyle/>
          <a:p>
            <a:pPr>
              <a:defRPr/>
            </a:pPr>
            <a:fld id="{B86B90E4-BE1D-44B8-AA13-001514BBEB89}" type="slidenum">
              <a:rPr lang="en-US"/>
              <a:pPr>
                <a:defRPr/>
              </a:pPr>
              <a:t>20</a:t>
            </a:fld>
            <a:endParaRPr lang="en-US" dirty="0"/>
          </a:p>
        </p:txBody>
      </p:sp>
      <p:sp>
        <p:nvSpPr>
          <p:cNvPr id="514050" name="Rectangle 2"/>
          <p:cNvSpPr>
            <a:spLocks noGrp="1" noChangeArrowheads="1"/>
          </p:cNvSpPr>
          <p:nvPr>
            <p:ph type="title"/>
          </p:nvPr>
        </p:nvSpPr>
        <p:spPr>
          <a:xfrm>
            <a:off x="171450" y="166688"/>
            <a:ext cx="8972550" cy="1096962"/>
          </a:xfrm>
        </p:spPr>
        <p:txBody>
          <a:bodyPr/>
          <a:lstStyle/>
          <a:p>
            <a:r>
              <a:rPr lang="en-US" dirty="0" smtClean="0"/>
              <a:t>Putting it together: Linked List Reverse</a:t>
            </a:r>
            <a:endParaRPr lang="en-US" dirty="0" smtClean="0"/>
          </a:p>
        </p:txBody>
      </p:sp>
      <p:sp>
        <p:nvSpPr>
          <p:cNvPr id="514052" name="Text Box 4"/>
          <p:cNvSpPr txBox="1">
            <a:spLocks noChangeArrowheads="1"/>
          </p:cNvSpPr>
          <p:nvPr/>
        </p:nvSpPr>
        <p:spPr bwMode="auto">
          <a:xfrm>
            <a:off x="685800" y="1676400"/>
            <a:ext cx="8229600" cy="4093428"/>
          </a:xfrm>
          <a:prstGeom prst="rect">
            <a:avLst/>
          </a:prstGeom>
          <a:noFill/>
          <a:ln w="9525">
            <a:noFill/>
            <a:miter lim="800000"/>
            <a:headEnd/>
            <a:tailEnd/>
          </a:ln>
          <a:effectLst/>
        </p:spPr>
        <p:txBody>
          <a:bodyPr>
            <a:spAutoFit/>
          </a:bodyPr>
          <a:lstStyle/>
          <a:p>
            <a:pPr algn="l"/>
            <a:r>
              <a:rPr lang="en-US" sz="2000" dirty="0">
                <a:latin typeface="Consolas" pitchFamily="49" charset="0"/>
              </a:rPr>
              <a:t>#define LOC {| (</a:t>
            </a:r>
            <a:r>
              <a:rPr lang="en-US" sz="2000" dirty="0" err="1">
                <a:latin typeface="Consolas" pitchFamily="49" charset="0"/>
              </a:rPr>
              <a:t>nl</a:t>
            </a:r>
            <a:r>
              <a:rPr lang="en-US" sz="2000" dirty="0">
                <a:latin typeface="Consolas" pitchFamily="49" charset="0"/>
              </a:rPr>
              <a:t> | l) (.head | .tail)(.next)? | null |}</a:t>
            </a:r>
          </a:p>
          <a:p>
            <a:pPr algn="l"/>
            <a:r>
              <a:rPr lang="en-US" sz="2000" dirty="0">
                <a:latin typeface="Consolas" pitchFamily="49" charset="0"/>
              </a:rPr>
              <a:t>#define CMP {| LOC ( == | != ) LOC |}</a:t>
            </a:r>
          </a:p>
          <a:p>
            <a:r>
              <a:rPr lang="en-US" sz="2000" dirty="0">
                <a:latin typeface="Consolas" pitchFamily="49" charset="0"/>
              </a:rPr>
              <a:t>#define LHS {| </a:t>
            </a:r>
            <a:r>
              <a:rPr lang="en-US" sz="2000" dirty="0" smtClean="0"/>
              <a:t>(</a:t>
            </a:r>
            <a:r>
              <a:rPr lang="en-US" sz="2000" dirty="0" err="1" smtClean="0"/>
              <a:t>tmp</a:t>
            </a:r>
            <a:r>
              <a:rPr lang="en-US" sz="2000" dirty="0" smtClean="0"/>
              <a:t> | (l | </a:t>
            </a:r>
            <a:r>
              <a:rPr lang="en-US" sz="2000" dirty="0" err="1" smtClean="0"/>
              <a:t>nl</a:t>
            </a:r>
            <a:r>
              <a:rPr lang="en-US" sz="2000" dirty="0" smtClean="0"/>
              <a:t>)(.head | .tail))(.next)? </a:t>
            </a:r>
            <a:r>
              <a:rPr lang="en-US" sz="2000" dirty="0" smtClean="0">
                <a:latin typeface="Consolas" pitchFamily="49" charset="0"/>
              </a:rPr>
              <a:t>|}</a:t>
            </a:r>
            <a:endParaRPr lang="en-US" sz="2000" dirty="0">
              <a:latin typeface="Consolas" pitchFamily="49" charset="0"/>
            </a:endParaRPr>
          </a:p>
          <a:p>
            <a:pPr algn="l"/>
            <a:endParaRPr lang="en-US" sz="2000" dirty="0">
              <a:latin typeface="Consolas" pitchFamily="49" charset="0"/>
            </a:endParaRPr>
          </a:p>
          <a:p>
            <a:pPr algn="l"/>
            <a:r>
              <a:rPr lang="en-US" sz="2000" dirty="0">
                <a:latin typeface="Consolas" pitchFamily="49" charset="0"/>
              </a:rPr>
              <a:t>list reverse(list l){</a:t>
            </a:r>
          </a:p>
          <a:p>
            <a:pPr algn="l"/>
            <a:r>
              <a:rPr lang="en-US" sz="2000" dirty="0">
                <a:latin typeface="Consolas" pitchFamily="49" charset="0"/>
              </a:rPr>
              <a:t>   list </a:t>
            </a:r>
            <a:r>
              <a:rPr lang="en-US" sz="2000" dirty="0" err="1">
                <a:latin typeface="Consolas" pitchFamily="49" charset="0"/>
              </a:rPr>
              <a:t>nl</a:t>
            </a:r>
            <a:r>
              <a:rPr lang="en-US" sz="2000" dirty="0">
                <a:latin typeface="Consolas" pitchFamily="49" charset="0"/>
              </a:rPr>
              <a:t> = new list();</a:t>
            </a:r>
          </a:p>
          <a:p>
            <a:pPr algn="l"/>
            <a:r>
              <a:rPr lang="en-US" sz="2000" dirty="0">
                <a:latin typeface="Consolas" pitchFamily="49" charset="0"/>
              </a:rPr>
              <a:t>   node </a:t>
            </a:r>
            <a:r>
              <a:rPr lang="en-US" sz="2000" dirty="0" err="1">
                <a:latin typeface="Consolas" pitchFamily="49" charset="0"/>
              </a:rPr>
              <a:t>tmp</a:t>
            </a:r>
            <a:r>
              <a:rPr lang="en-US" sz="2000" dirty="0">
                <a:latin typeface="Consolas" pitchFamily="49" charset="0"/>
              </a:rPr>
              <a:t> = null;</a:t>
            </a:r>
          </a:p>
          <a:p>
            <a:pPr algn="l"/>
            <a:r>
              <a:rPr lang="en-US" sz="2000" dirty="0">
                <a:latin typeface="Consolas" pitchFamily="49" charset="0"/>
              </a:rPr>
              <a:t>   </a:t>
            </a:r>
            <a:r>
              <a:rPr lang="en-US" sz="2000" b="1" dirty="0">
                <a:solidFill>
                  <a:srgbClr val="700015"/>
                </a:solidFill>
                <a:latin typeface="Consolas" pitchFamily="49" charset="0"/>
              </a:rPr>
              <a:t>while</a:t>
            </a:r>
            <a:r>
              <a:rPr lang="en-US" sz="2000" dirty="0">
                <a:latin typeface="Consolas" pitchFamily="49" charset="0"/>
              </a:rPr>
              <a:t>( CMP </a:t>
            </a:r>
            <a:r>
              <a:rPr lang="en-US" sz="2000" dirty="0" smtClean="0">
                <a:latin typeface="Consolas" pitchFamily="49" charset="0"/>
              </a:rPr>
              <a:t>){</a:t>
            </a:r>
          </a:p>
          <a:p>
            <a:pPr algn="l"/>
            <a:r>
              <a:rPr lang="en-US" sz="2000" dirty="0" smtClean="0"/>
              <a:t>       </a:t>
            </a:r>
            <a:r>
              <a:rPr lang="en-US" sz="2000" b="1" dirty="0" smtClean="0">
                <a:solidFill>
                  <a:srgbClr val="800000"/>
                </a:solidFill>
              </a:rPr>
              <a:t>repeat</a:t>
            </a:r>
            <a:r>
              <a:rPr lang="en-US" sz="2000" dirty="0" smtClean="0"/>
              <a:t>(??)</a:t>
            </a:r>
            <a:endParaRPr lang="en-US" sz="2000" dirty="0">
              <a:latin typeface="Consolas" pitchFamily="49" charset="0"/>
            </a:endParaRPr>
          </a:p>
          <a:p>
            <a:pPr algn="l"/>
            <a:r>
              <a:rPr lang="en-US" sz="2000" dirty="0" smtClean="0">
                <a:latin typeface="Consolas" pitchFamily="49" charset="0"/>
              </a:rPr>
              <a:t> </a:t>
            </a:r>
            <a:r>
              <a:rPr lang="en-US" sz="2000" dirty="0">
                <a:latin typeface="Consolas" pitchFamily="49" charset="0"/>
              </a:rPr>
              <a:t>	</a:t>
            </a:r>
            <a:r>
              <a:rPr lang="en-US" sz="2000" dirty="0" smtClean="0">
                <a:latin typeface="Consolas" pitchFamily="49" charset="0"/>
              </a:rPr>
              <a:t>   </a:t>
            </a:r>
            <a:r>
              <a:rPr lang="en-US" sz="2000" b="1" dirty="0" smtClean="0">
                <a:solidFill>
                  <a:srgbClr val="700015"/>
                </a:solidFill>
                <a:latin typeface="Consolas" pitchFamily="49" charset="0"/>
              </a:rPr>
              <a:t>if</a:t>
            </a:r>
            <a:r>
              <a:rPr lang="en-US" sz="2000" dirty="0" smtClean="0">
                <a:latin typeface="Consolas" pitchFamily="49" charset="0"/>
              </a:rPr>
              <a:t>(CMP</a:t>
            </a:r>
            <a:r>
              <a:rPr lang="en-US" sz="2000" dirty="0">
                <a:latin typeface="Consolas" pitchFamily="49" charset="0"/>
              </a:rPr>
              <a:t>){ LHS = {| LOC | </a:t>
            </a:r>
            <a:r>
              <a:rPr lang="en-US" sz="2000" dirty="0" err="1">
                <a:latin typeface="Consolas" pitchFamily="49" charset="0"/>
              </a:rPr>
              <a:t>tmp</a:t>
            </a:r>
            <a:r>
              <a:rPr lang="en-US" sz="2000" dirty="0">
                <a:latin typeface="Consolas" pitchFamily="49" charset="0"/>
              </a:rPr>
              <a:t> |}; }</a:t>
            </a:r>
          </a:p>
          <a:p>
            <a:pPr algn="l"/>
            <a:r>
              <a:rPr lang="en-US" sz="2000" dirty="0" smtClean="0">
                <a:latin typeface="Consolas" pitchFamily="49" charset="0"/>
              </a:rPr>
              <a:t>   }</a:t>
            </a:r>
            <a:endParaRPr lang="en-US" sz="2000" dirty="0">
              <a:latin typeface="Consolas" pitchFamily="49" charset="0"/>
            </a:endParaRPr>
          </a:p>
          <a:p>
            <a:pPr algn="l"/>
            <a:r>
              <a:rPr lang="en-US" sz="2000" dirty="0">
                <a:latin typeface="Consolas" pitchFamily="49" charset="0"/>
              </a:rPr>
              <a:t>   </a:t>
            </a:r>
            <a:r>
              <a:rPr lang="en-US" sz="2000" b="1" dirty="0">
                <a:solidFill>
                  <a:srgbClr val="700015"/>
                </a:solidFill>
                <a:latin typeface="Consolas" pitchFamily="49" charset="0"/>
              </a:rPr>
              <a:t>return</a:t>
            </a:r>
            <a:r>
              <a:rPr lang="en-US" sz="2000" dirty="0">
                <a:latin typeface="Consolas" pitchFamily="49" charset="0"/>
              </a:rPr>
              <a:t> </a:t>
            </a:r>
            <a:r>
              <a:rPr lang="en-US" sz="2000" dirty="0" err="1">
                <a:latin typeface="Consolas" pitchFamily="49" charset="0"/>
              </a:rPr>
              <a:t>nl</a:t>
            </a:r>
            <a:r>
              <a:rPr lang="en-US" sz="2000" dirty="0">
                <a:latin typeface="Consolas" pitchFamily="49" charset="0"/>
              </a:rPr>
              <a:t>;</a:t>
            </a:r>
          </a:p>
          <a:p>
            <a:pPr algn="l"/>
            <a:r>
              <a:rPr lang="en-US" sz="2000" dirty="0">
                <a:latin typeface="Consolas" pitchFamily="49" charset="0"/>
              </a:rPr>
              <a:t>}</a:t>
            </a:r>
          </a:p>
        </p:txBody>
      </p:sp>
      <p:sp>
        <p:nvSpPr>
          <p:cNvPr id="5" name="TextBox 4"/>
          <p:cNvSpPr txBox="1"/>
          <p:nvPr/>
        </p:nvSpPr>
        <p:spPr>
          <a:xfrm>
            <a:off x="3352800" y="6019800"/>
            <a:ext cx="4698722" cy="400110"/>
          </a:xfrm>
          <a:prstGeom prst="rect">
            <a:avLst/>
          </a:prstGeom>
          <a:noFill/>
        </p:spPr>
        <p:txBody>
          <a:bodyPr wrap="none" rtlCol="0">
            <a:spAutoFit/>
          </a:bodyPr>
          <a:lstStyle/>
          <a:p>
            <a:r>
              <a:rPr lang="en-US" sz="2000" dirty="0" smtClean="0">
                <a:solidFill>
                  <a:srgbClr val="800000"/>
                </a:solidFill>
              </a:rPr>
              <a:t>This resolves in less than 1 min</a:t>
            </a:r>
            <a:endParaRPr lang="en-US" sz="2000"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8E76E7A9-35D0-4BF7-93F9-E256A15A21F1}" type="slidenum">
              <a:rPr lang="en-US"/>
              <a:pPr/>
              <a:t>21</a:t>
            </a:fld>
            <a:endParaRPr lang="en-US"/>
          </a:p>
        </p:txBody>
      </p:sp>
      <p:sp>
        <p:nvSpPr>
          <p:cNvPr id="1200130" name="Rectangle 2"/>
          <p:cNvSpPr>
            <a:spLocks noGrp="1" noChangeArrowheads="1"/>
          </p:cNvSpPr>
          <p:nvPr>
            <p:ph type="title"/>
          </p:nvPr>
        </p:nvSpPr>
        <p:spPr>
          <a:xfrm>
            <a:off x="171450" y="166688"/>
            <a:ext cx="8820150" cy="1096962"/>
          </a:xfrm>
        </p:spPr>
        <p:txBody>
          <a:bodyPr/>
          <a:lstStyle/>
          <a:p>
            <a:r>
              <a:rPr lang="en-US" sz="3600" dirty="0"/>
              <a:t>Example: remove() for a sorted, linked list</a:t>
            </a:r>
          </a:p>
        </p:txBody>
      </p:sp>
      <p:sp>
        <p:nvSpPr>
          <p:cNvPr id="1200131" name="Rectangle 3"/>
          <p:cNvSpPr>
            <a:spLocks noGrp="1" noChangeArrowheads="1"/>
          </p:cNvSpPr>
          <p:nvPr>
            <p:ph type="body" idx="1"/>
          </p:nvPr>
        </p:nvSpPr>
        <p:spPr>
          <a:xfrm>
            <a:off x="457200" y="1447800"/>
            <a:ext cx="8305800" cy="5257800"/>
          </a:xfrm>
        </p:spPr>
        <p:txBody>
          <a:bodyPr/>
          <a:lstStyle/>
          <a:p>
            <a:pPr>
              <a:buFontTx/>
              <a:buNone/>
            </a:pPr>
            <a:r>
              <a:rPr lang="en-US" b="1"/>
              <a:t>The data structure</a:t>
            </a:r>
            <a:r>
              <a:rPr lang="en-US"/>
              <a:t>:</a:t>
            </a:r>
          </a:p>
          <a:p>
            <a:pPr lvl="1"/>
            <a:r>
              <a:rPr lang="en-US"/>
              <a:t>linked list of </a:t>
            </a:r>
            <a:r>
              <a:rPr lang="en-US" i="1"/>
              <a:t>Node</a:t>
            </a:r>
            <a:r>
              <a:rPr lang="en-US"/>
              <a:t>s</a:t>
            </a:r>
          </a:p>
          <a:p>
            <a:pPr lvl="1"/>
            <a:r>
              <a:rPr lang="en-US"/>
              <a:t>sorted by </a:t>
            </a:r>
            <a:r>
              <a:rPr lang="en-US" i="1"/>
              <a:t>Node</a:t>
            </a:r>
            <a:r>
              <a:rPr lang="en-US"/>
              <a:t>.</a:t>
            </a:r>
            <a:r>
              <a:rPr lang="en-US" i="1"/>
              <a:t>key</a:t>
            </a:r>
          </a:p>
          <a:p>
            <a:pPr lvl="1"/>
            <a:r>
              <a:rPr lang="en-US"/>
              <a:t>with sentries at head and tail</a:t>
            </a:r>
          </a:p>
          <a:p>
            <a:pPr lvl="1"/>
            <a:endParaRPr lang="en-US"/>
          </a:p>
          <a:p>
            <a:pPr lvl="1">
              <a:buFontTx/>
              <a:buNone/>
            </a:pPr>
            <a:endParaRPr lang="en-US"/>
          </a:p>
          <a:p>
            <a:pPr lvl="1"/>
            <a:endParaRPr lang="en-US"/>
          </a:p>
          <a:p>
            <a:endParaRPr lang="en-US"/>
          </a:p>
          <a:p>
            <a:pPr>
              <a:buFontTx/>
              <a:buNone/>
            </a:pPr>
            <a:endParaRPr lang="en-US"/>
          </a:p>
          <a:p>
            <a:pPr>
              <a:buFontTx/>
              <a:buNone/>
            </a:pPr>
            <a:r>
              <a:rPr lang="en-US" b="1"/>
              <a:t>The problem</a:t>
            </a:r>
            <a:r>
              <a:rPr lang="en-US"/>
              <a:t>: implement a concurrent </a:t>
            </a:r>
            <a:r>
              <a:rPr lang="en-US" i="1"/>
              <a:t>remove</a:t>
            </a:r>
            <a:r>
              <a:rPr lang="en-US"/>
              <a:t>() method</a:t>
            </a:r>
          </a:p>
        </p:txBody>
      </p:sp>
      <p:grpSp>
        <p:nvGrpSpPr>
          <p:cNvPr id="2" name="Group 4"/>
          <p:cNvGrpSpPr>
            <a:grpSpLocks/>
          </p:cNvGrpSpPr>
          <p:nvPr/>
        </p:nvGrpSpPr>
        <p:grpSpPr bwMode="auto">
          <a:xfrm>
            <a:off x="1371600" y="4191000"/>
            <a:ext cx="6705600" cy="457200"/>
            <a:chOff x="864" y="2304"/>
            <a:chExt cx="4224" cy="288"/>
          </a:xfrm>
        </p:grpSpPr>
        <p:sp>
          <p:nvSpPr>
            <p:cNvPr id="1200133" name="AutoShape 5"/>
            <p:cNvSpPr>
              <a:spLocks noChangeArrowheads="1"/>
            </p:cNvSpPr>
            <p:nvPr/>
          </p:nvSpPr>
          <p:spPr bwMode="auto">
            <a:xfrm>
              <a:off x="3708" y="2304"/>
              <a:ext cx="432" cy="288"/>
            </a:xfrm>
            <a:prstGeom prst="roundRect">
              <a:avLst>
                <a:gd name="adj" fmla="val 16667"/>
              </a:avLst>
            </a:prstGeom>
            <a:noFill/>
            <a:ln w="9525">
              <a:solidFill>
                <a:schemeClr val="tx1"/>
              </a:solidFill>
              <a:round/>
              <a:headEnd/>
              <a:tailEnd/>
            </a:ln>
            <a:effectLst/>
          </p:spPr>
          <p:txBody>
            <a:bodyPr wrap="none" anchor="ctr"/>
            <a:lstStyle/>
            <a:p>
              <a:pPr algn="ctr"/>
              <a:r>
                <a:rPr lang="en-US">
                  <a:latin typeface="Arial" pitchFamily="34" charset="0"/>
                </a:rPr>
                <a:t>c</a:t>
              </a:r>
            </a:p>
          </p:txBody>
        </p:sp>
        <p:sp>
          <p:nvSpPr>
            <p:cNvPr id="1200134" name="AutoShape 6"/>
            <p:cNvSpPr>
              <a:spLocks noChangeArrowheads="1"/>
            </p:cNvSpPr>
            <p:nvPr/>
          </p:nvSpPr>
          <p:spPr bwMode="auto">
            <a:xfrm>
              <a:off x="864" y="2304"/>
              <a:ext cx="432" cy="288"/>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latin typeface="Arial" pitchFamily="34" charset="0"/>
                </a:rPr>
                <a:t>-∞</a:t>
              </a:r>
            </a:p>
          </p:txBody>
        </p:sp>
        <p:sp>
          <p:nvSpPr>
            <p:cNvPr id="1200135" name="AutoShape 7"/>
            <p:cNvSpPr>
              <a:spLocks noChangeArrowheads="1"/>
            </p:cNvSpPr>
            <p:nvPr/>
          </p:nvSpPr>
          <p:spPr bwMode="auto">
            <a:xfrm>
              <a:off x="4656" y="2304"/>
              <a:ext cx="432" cy="288"/>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latin typeface="Arial" pitchFamily="34" charset="0"/>
                </a:rPr>
                <a:t>+∞</a:t>
              </a:r>
            </a:p>
          </p:txBody>
        </p:sp>
        <p:sp>
          <p:nvSpPr>
            <p:cNvPr id="1200136" name="AutoShape 8"/>
            <p:cNvSpPr>
              <a:spLocks noChangeArrowheads="1"/>
            </p:cNvSpPr>
            <p:nvPr/>
          </p:nvSpPr>
          <p:spPr bwMode="auto">
            <a:xfrm>
              <a:off x="2760" y="2304"/>
              <a:ext cx="432" cy="288"/>
            </a:xfrm>
            <a:prstGeom prst="roundRect">
              <a:avLst>
                <a:gd name="adj" fmla="val 16667"/>
              </a:avLst>
            </a:prstGeom>
            <a:noFill/>
            <a:ln w="9525">
              <a:solidFill>
                <a:schemeClr val="tx1"/>
              </a:solidFill>
              <a:round/>
              <a:headEnd/>
              <a:tailEnd/>
            </a:ln>
            <a:effectLst/>
          </p:spPr>
          <p:txBody>
            <a:bodyPr wrap="none" anchor="ctr"/>
            <a:lstStyle/>
            <a:p>
              <a:pPr algn="ctr"/>
              <a:r>
                <a:rPr lang="en-US">
                  <a:latin typeface="Arial" pitchFamily="34" charset="0"/>
                </a:rPr>
                <a:t>b</a:t>
              </a:r>
            </a:p>
          </p:txBody>
        </p:sp>
        <p:sp>
          <p:nvSpPr>
            <p:cNvPr id="1200137" name="AutoShape 9"/>
            <p:cNvSpPr>
              <a:spLocks noChangeArrowheads="1"/>
            </p:cNvSpPr>
            <p:nvPr/>
          </p:nvSpPr>
          <p:spPr bwMode="auto">
            <a:xfrm>
              <a:off x="1812" y="2304"/>
              <a:ext cx="432" cy="288"/>
            </a:xfrm>
            <a:prstGeom prst="roundRect">
              <a:avLst>
                <a:gd name="adj" fmla="val 16667"/>
              </a:avLst>
            </a:prstGeom>
            <a:noFill/>
            <a:ln w="9525">
              <a:solidFill>
                <a:schemeClr val="tx1"/>
              </a:solidFill>
              <a:round/>
              <a:headEnd/>
              <a:tailEnd/>
            </a:ln>
            <a:effectLst/>
          </p:spPr>
          <p:txBody>
            <a:bodyPr wrap="none" anchor="ctr"/>
            <a:lstStyle/>
            <a:p>
              <a:pPr algn="ctr"/>
              <a:r>
                <a:rPr lang="en-US">
                  <a:latin typeface="Arial" pitchFamily="34" charset="0"/>
                </a:rPr>
                <a:t>a</a:t>
              </a:r>
            </a:p>
          </p:txBody>
        </p:sp>
        <p:cxnSp>
          <p:nvCxnSpPr>
            <p:cNvPr id="1200138" name="AutoShape 10"/>
            <p:cNvCxnSpPr>
              <a:cxnSpLocks noChangeShapeType="1"/>
              <a:stCxn id="1200134" idx="3"/>
              <a:endCxn id="1200137" idx="1"/>
            </p:cNvCxnSpPr>
            <p:nvPr/>
          </p:nvCxnSpPr>
          <p:spPr bwMode="auto">
            <a:xfrm>
              <a:off x="1296" y="2448"/>
              <a:ext cx="516" cy="0"/>
            </a:xfrm>
            <a:prstGeom prst="straightConnector1">
              <a:avLst/>
            </a:prstGeom>
            <a:noFill/>
            <a:ln w="25400">
              <a:solidFill>
                <a:schemeClr val="tx1"/>
              </a:solidFill>
              <a:round/>
              <a:headEnd/>
              <a:tailEnd type="triangle" w="med" len="med"/>
            </a:ln>
            <a:effectLst/>
          </p:spPr>
        </p:cxnSp>
        <p:cxnSp>
          <p:nvCxnSpPr>
            <p:cNvPr id="1200139" name="AutoShape 11"/>
            <p:cNvCxnSpPr>
              <a:cxnSpLocks noChangeShapeType="1"/>
              <a:stCxn id="1200137" idx="3"/>
              <a:endCxn id="1200136" idx="1"/>
            </p:cNvCxnSpPr>
            <p:nvPr/>
          </p:nvCxnSpPr>
          <p:spPr bwMode="auto">
            <a:xfrm>
              <a:off x="2244" y="2448"/>
              <a:ext cx="516" cy="0"/>
            </a:xfrm>
            <a:prstGeom prst="straightConnector1">
              <a:avLst/>
            </a:prstGeom>
            <a:noFill/>
            <a:ln w="25400">
              <a:solidFill>
                <a:schemeClr val="tx1"/>
              </a:solidFill>
              <a:round/>
              <a:headEnd/>
              <a:tailEnd type="triangle" w="med" len="med"/>
            </a:ln>
            <a:effectLst/>
          </p:spPr>
        </p:cxnSp>
        <p:cxnSp>
          <p:nvCxnSpPr>
            <p:cNvPr id="1200140" name="AutoShape 12"/>
            <p:cNvCxnSpPr>
              <a:cxnSpLocks noChangeShapeType="1"/>
              <a:stCxn id="1200136" idx="3"/>
              <a:endCxn id="1200133" idx="1"/>
            </p:cNvCxnSpPr>
            <p:nvPr/>
          </p:nvCxnSpPr>
          <p:spPr bwMode="auto">
            <a:xfrm>
              <a:off x="3192" y="2448"/>
              <a:ext cx="516" cy="0"/>
            </a:xfrm>
            <a:prstGeom prst="straightConnector1">
              <a:avLst/>
            </a:prstGeom>
            <a:noFill/>
            <a:ln w="25400">
              <a:solidFill>
                <a:schemeClr val="tx1"/>
              </a:solidFill>
              <a:round/>
              <a:headEnd/>
              <a:tailEnd type="triangle" w="med" len="med"/>
            </a:ln>
            <a:effectLst/>
          </p:spPr>
        </p:cxnSp>
        <p:cxnSp>
          <p:nvCxnSpPr>
            <p:cNvPr id="1200141" name="AutoShape 13"/>
            <p:cNvCxnSpPr>
              <a:cxnSpLocks noChangeShapeType="1"/>
              <a:stCxn id="1200133" idx="3"/>
              <a:endCxn id="1200135" idx="1"/>
            </p:cNvCxnSpPr>
            <p:nvPr/>
          </p:nvCxnSpPr>
          <p:spPr bwMode="auto">
            <a:xfrm>
              <a:off x="4140" y="2448"/>
              <a:ext cx="516" cy="0"/>
            </a:xfrm>
            <a:prstGeom prst="straightConnector1">
              <a:avLst/>
            </a:prstGeom>
            <a:noFill/>
            <a:ln w="25400">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2C4A1D72-AD40-4A6A-8779-2D1292457C40}" type="slidenum">
              <a:rPr lang="en-US"/>
              <a:pPr/>
              <a:t>22</a:t>
            </a:fld>
            <a:endParaRPr lang="en-US"/>
          </a:p>
        </p:txBody>
      </p:sp>
      <p:sp>
        <p:nvSpPr>
          <p:cNvPr id="1202178" name="Rectangle 2"/>
          <p:cNvSpPr>
            <a:spLocks noGrp="1" noChangeArrowheads="1"/>
          </p:cNvSpPr>
          <p:nvPr>
            <p:ph type="title"/>
          </p:nvPr>
        </p:nvSpPr>
        <p:spPr/>
        <p:txBody>
          <a:bodyPr/>
          <a:lstStyle/>
          <a:p>
            <a:r>
              <a:rPr lang="en-US"/>
              <a:t>Thinking about the problem</a:t>
            </a:r>
          </a:p>
        </p:txBody>
      </p:sp>
      <p:sp>
        <p:nvSpPr>
          <p:cNvPr id="1202179" name="Rectangle 3"/>
          <p:cNvSpPr>
            <a:spLocks noGrp="1" noChangeArrowheads="1"/>
          </p:cNvSpPr>
          <p:nvPr>
            <p:ph type="body" idx="1"/>
          </p:nvPr>
        </p:nvSpPr>
        <p:spPr>
          <a:xfrm>
            <a:off x="152400" y="1447800"/>
            <a:ext cx="8991600" cy="5181600"/>
          </a:xfrm>
        </p:spPr>
        <p:txBody>
          <a:bodyPr/>
          <a:lstStyle/>
          <a:p>
            <a:pPr>
              <a:buFontTx/>
              <a:buNone/>
            </a:pPr>
            <a:endParaRPr lang="en-US" dirty="0"/>
          </a:p>
          <a:p>
            <a:pPr>
              <a:buFontTx/>
              <a:buNone/>
            </a:pPr>
            <a:r>
              <a:rPr lang="en-US" dirty="0"/>
              <a:t>Sequential </a:t>
            </a:r>
            <a:r>
              <a:rPr lang="en-US" i="1" dirty="0"/>
              <a:t>remove</a:t>
            </a:r>
            <a:r>
              <a:rPr lang="en-US" dirty="0"/>
              <a:t> ():</a:t>
            </a:r>
          </a:p>
          <a:p>
            <a:endParaRPr lang="en-US" b="1" dirty="0"/>
          </a:p>
          <a:p>
            <a:endParaRPr lang="en-US" b="1" dirty="0"/>
          </a:p>
          <a:p>
            <a:endParaRPr lang="en-US" b="1" dirty="0"/>
          </a:p>
          <a:p>
            <a:pPr>
              <a:buNone/>
            </a:pPr>
            <a:r>
              <a:rPr lang="en-US" b="1" dirty="0"/>
              <a:t>Insight 1</a:t>
            </a:r>
            <a:r>
              <a:rPr lang="en-US" dirty="0"/>
              <a:t>: for efficiency, use </a:t>
            </a:r>
            <a:r>
              <a:rPr lang="en-US" i="1" dirty="0"/>
              <a:t>fine-grain</a:t>
            </a:r>
            <a:r>
              <a:rPr lang="en-US" dirty="0"/>
              <a:t> locking</a:t>
            </a:r>
          </a:p>
          <a:p>
            <a:pPr lvl="1"/>
            <a:r>
              <a:rPr lang="en-US" dirty="0"/>
              <a:t>of individual </a:t>
            </a:r>
            <a:r>
              <a:rPr lang="en-US" i="1" dirty="0"/>
              <a:t>Nodes</a:t>
            </a:r>
            <a:r>
              <a:rPr lang="en-US" dirty="0"/>
              <a:t>, rather than the whole list</a:t>
            </a:r>
          </a:p>
          <a:p>
            <a:pPr>
              <a:buNone/>
            </a:pPr>
            <a:r>
              <a:rPr lang="en-US" b="1" dirty="0"/>
              <a:t>Insight 2</a:t>
            </a:r>
            <a:r>
              <a:rPr lang="en-US" dirty="0"/>
              <a:t>: </a:t>
            </a:r>
            <a:r>
              <a:rPr lang="en-US" dirty="0" smtClean="0"/>
              <a:t>Keep </a:t>
            </a:r>
            <a:r>
              <a:rPr lang="en-US" dirty="0"/>
              <a:t>a sliding window with two locks</a:t>
            </a:r>
          </a:p>
        </p:txBody>
      </p:sp>
      <p:sp>
        <p:nvSpPr>
          <p:cNvPr id="1202180" name="AutoShape 4"/>
          <p:cNvSpPr>
            <a:spLocks noChangeArrowheads="1"/>
          </p:cNvSpPr>
          <p:nvPr/>
        </p:nvSpPr>
        <p:spPr bwMode="auto">
          <a:xfrm>
            <a:off x="5734050" y="2971800"/>
            <a:ext cx="685800" cy="457200"/>
          </a:xfrm>
          <a:prstGeom prst="roundRect">
            <a:avLst>
              <a:gd name="adj" fmla="val 16667"/>
            </a:avLst>
          </a:prstGeom>
          <a:solidFill>
            <a:schemeClr val="bg1"/>
          </a:solidFill>
          <a:ln w="19050">
            <a:solidFill>
              <a:srgbClr val="FF0000"/>
            </a:solidFill>
            <a:round/>
            <a:headEnd/>
            <a:tailEnd/>
          </a:ln>
          <a:effectLst/>
        </p:spPr>
        <p:txBody>
          <a:bodyPr wrap="none" anchor="ctr"/>
          <a:lstStyle/>
          <a:p>
            <a:pPr algn="ctr"/>
            <a:r>
              <a:rPr lang="en-US">
                <a:latin typeface="Arial" pitchFamily="34" charset="0"/>
              </a:rPr>
              <a:t>c</a:t>
            </a:r>
          </a:p>
        </p:txBody>
      </p:sp>
      <p:sp>
        <p:nvSpPr>
          <p:cNvPr id="1202181" name="AutoShape 5"/>
          <p:cNvSpPr>
            <a:spLocks noChangeArrowheads="1"/>
          </p:cNvSpPr>
          <p:nvPr/>
        </p:nvSpPr>
        <p:spPr bwMode="auto">
          <a:xfrm>
            <a:off x="1219200" y="2971800"/>
            <a:ext cx="685800" cy="4572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latin typeface="Arial" pitchFamily="34" charset="0"/>
              </a:rPr>
              <a:t>-∞</a:t>
            </a:r>
          </a:p>
        </p:txBody>
      </p:sp>
      <p:sp>
        <p:nvSpPr>
          <p:cNvPr id="1202182" name="AutoShape 6"/>
          <p:cNvSpPr>
            <a:spLocks noChangeArrowheads="1"/>
          </p:cNvSpPr>
          <p:nvPr/>
        </p:nvSpPr>
        <p:spPr bwMode="auto">
          <a:xfrm>
            <a:off x="7239000" y="2971800"/>
            <a:ext cx="685800" cy="4572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latin typeface="Arial" pitchFamily="34" charset="0"/>
              </a:rPr>
              <a:t>+∞</a:t>
            </a:r>
          </a:p>
        </p:txBody>
      </p:sp>
      <p:sp>
        <p:nvSpPr>
          <p:cNvPr id="1202183" name="AutoShape 7"/>
          <p:cNvSpPr>
            <a:spLocks noChangeArrowheads="1"/>
          </p:cNvSpPr>
          <p:nvPr/>
        </p:nvSpPr>
        <p:spPr bwMode="auto">
          <a:xfrm>
            <a:off x="4229100" y="2971800"/>
            <a:ext cx="685800" cy="457200"/>
          </a:xfrm>
          <a:prstGeom prst="roundRect">
            <a:avLst>
              <a:gd name="adj" fmla="val 16667"/>
            </a:avLst>
          </a:prstGeom>
          <a:noFill/>
          <a:ln w="9525">
            <a:solidFill>
              <a:schemeClr val="tx1"/>
            </a:solidFill>
            <a:round/>
            <a:headEnd/>
            <a:tailEnd/>
          </a:ln>
          <a:effectLst/>
        </p:spPr>
        <p:txBody>
          <a:bodyPr wrap="none" anchor="ctr"/>
          <a:lstStyle/>
          <a:p>
            <a:pPr algn="ctr"/>
            <a:r>
              <a:rPr lang="en-US">
                <a:latin typeface="Arial" pitchFamily="34" charset="0"/>
              </a:rPr>
              <a:t>b</a:t>
            </a:r>
          </a:p>
        </p:txBody>
      </p:sp>
      <p:sp>
        <p:nvSpPr>
          <p:cNvPr id="1202184" name="AutoShape 8"/>
          <p:cNvSpPr>
            <a:spLocks noChangeArrowheads="1"/>
          </p:cNvSpPr>
          <p:nvPr/>
        </p:nvSpPr>
        <p:spPr bwMode="auto">
          <a:xfrm>
            <a:off x="2724150" y="2971800"/>
            <a:ext cx="685800" cy="457200"/>
          </a:xfrm>
          <a:prstGeom prst="roundRect">
            <a:avLst>
              <a:gd name="adj" fmla="val 16667"/>
            </a:avLst>
          </a:prstGeom>
          <a:noFill/>
          <a:ln w="9525">
            <a:solidFill>
              <a:schemeClr val="tx1"/>
            </a:solidFill>
            <a:round/>
            <a:headEnd/>
            <a:tailEnd/>
          </a:ln>
          <a:effectLst/>
        </p:spPr>
        <p:txBody>
          <a:bodyPr wrap="none" anchor="ctr"/>
          <a:lstStyle/>
          <a:p>
            <a:pPr algn="ctr"/>
            <a:r>
              <a:rPr lang="en-US">
                <a:latin typeface="Arial" pitchFamily="34" charset="0"/>
              </a:rPr>
              <a:t>a</a:t>
            </a:r>
          </a:p>
        </p:txBody>
      </p:sp>
      <p:cxnSp>
        <p:nvCxnSpPr>
          <p:cNvPr id="1202185" name="AutoShape 9"/>
          <p:cNvCxnSpPr>
            <a:cxnSpLocks noChangeShapeType="1"/>
            <a:stCxn id="1202181" idx="3"/>
            <a:endCxn id="1202184" idx="1"/>
          </p:cNvCxnSpPr>
          <p:nvPr/>
        </p:nvCxnSpPr>
        <p:spPr bwMode="auto">
          <a:xfrm>
            <a:off x="1905000" y="3200400"/>
            <a:ext cx="819150" cy="0"/>
          </a:xfrm>
          <a:prstGeom prst="straightConnector1">
            <a:avLst/>
          </a:prstGeom>
          <a:noFill/>
          <a:ln w="25400">
            <a:solidFill>
              <a:schemeClr val="tx1"/>
            </a:solidFill>
            <a:round/>
            <a:headEnd/>
            <a:tailEnd type="triangle" w="med" len="med"/>
          </a:ln>
          <a:effectLst/>
        </p:spPr>
      </p:cxnSp>
      <p:cxnSp>
        <p:nvCxnSpPr>
          <p:cNvPr id="1202186" name="AutoShape 10"/>
          <p:cNvCxnSpPr>
            <a:cxnSpLocks noChangeShapeType="1"/>
            <a:stCxn id="1202184" idx="3"/>
            <a:endCxn id="1202183" idx="1"/>
          </p:cNvCxnSpPr>
          <p:nvPr/>
        </p:nvCxnSpPr>
        <p:spPr bwMode="auto">
          <a:xfrm>
            <a:off x="3409950" y="3200400"/>
            <a:ext cx="819150" cy="0"/>
          </a:xfrm>
          <a:prstGeom prst="straightConnector1">
            <a:avLst/>
          </a:prstGeom>
          <a:noFill/>
          <a:ln w="25400">
            <a:solidFill>
              <a:schemeClr val="tx1"/>
            </a:solidFill>
            <a:round/>
            <a:headEnd/>
            <a:tailEnd type="triangle" w="med" len="med"/>
          </a:ln>
          <a:effectLst/>
        </p:spPr>
      </p:cxnSp>
      <p:cxnSp>
        <p:nvCxnSpPr>
          <p:cNvPr id="1202187" name="AutoShape 11"/>
          <p:cNvCxnSpPr>
            <a:cxnSpLocks noChangeShapeType="1"/>
            <a:stCxn id="1202183" idx="3"/>
            <a:endCxn id="1202180" idx="1"/>
          </p:cNvCxnSpPr>
          <p:nvPr/>
        </p:nvCxnSpPr>
        <p:spPr bwMode="auto">
          <a:xfrm>
            <a:off x="4914900" y="3200400"/>
            <a:ext cx="809625" cy="0"/>
          </a:xfrm>
          <a:prstGeom prst="straightConnector1">
            <a:avLst/>
          </a:prstGeom>
          <a:noFill/>
          <a:ln w="25400">
            <a:solidFill>
              <a:schemeClr val="tx1"/>
            </a:solidFill>
            <a:round/>
            <a:headEnd/>
            <a:tailEnd type="triangle" w="med" len="med"/>
          </a:ln>
          <a:effectLst/>
        </p:spPr>
      </p:cxnSp>
      <p:cxnSp>
        <p:nvCxnSpPr>
          <p:cNvPr id="1202188" name="AutoShape 12"/>
          <p:cNvCxnSpPr>
            <a:cxnSpLocks noChangeShapeType="1"/>
            <a:stCxn id="1202180" idx="3"/>
            <a:endCxn id="1202182" idx="1"/>
          </p:cNvCxnSpPr>
          <p:nvPr/>
        </p:nvCxnSpPr>
        <p:spPr bwMode="auto">
          <a:xfrm>
            <a:off x="6429375" y="3200400"/>
            <a:ext cx="809625" cy="0"/>
          </a:xfrm>
          <a:prstGeom prst="straightConnector1">
            <a:avLst/>
          </a:prstGeom>
          <a:noFill/>
          <a:ln w="25400">
            <a:solidFill>
              <a:schemeClr val="tx1"/>
            </a:solidFill>
            <a:round/>
            <a:headEnd/>
            <a:tailEnd type="triangle" w="med" len="med"/>
          </a:ln>
          <a:effectLst/>
        </p:spPr>
      </p:cxnSp>
      <p:cxnSp>
        <p:nvCxnSpPr>
          <p:cNvPr id="1202189" name="AutoShape 13"/>
          <p:cNvCxnSpPr>
            <a:cxnSpLocks noChangeShapeType="1"/>
            <a:stCxn id="1202183" idx="3"/>
            <a:endCxn id="1202182" idx="2"/>
          </p:cNvCxnSpPr>
          <p:nvPr/>
        </p:nvCxnSpPr>
        <p:spPr bwMode="auto">
          <a:xfrm>
            <a:off x="4914900" y="3200400"/>
            <a:ext cx="2667000" cy="228600"/>
          </a:xfrm>
          <a:prstGeom prst="curvedConnector4">
            <a:avLst>
              <a:gd name="adj1" fmla="val 16903"/>
              <a:gd name="adj2" fmla="val 212500"/>
            </a:avLst>
          </a:prstGeom>
          <a:noFill/>
          <a:ln w="9525">
            <a:solidFill>
              <a:schemeClr val="tx1"/>
            </a:solidFill>
            <a:round/>
            <a:headEnd/>
            <a:tailEnd type="triangle" w="med" len="med"/>
          </a:ln>
          <a:effectLst/>
        </p:spPr>
      </p:cxnSp>
      <p:sp>
        <p:nvSpPr>
          <p:cNvPr id="1202190" name="Rectangle 14"/>
          <p:cNvSpPr>
            <a:spLocks noChangeArrowheads="1"/>
          </p:cNvSpPr>
          <p:nvPr/>
        </p:nvSpPr>
        <p:spPr bwMode="auto">
          <a:xfrm>
            <a:off x="7967663" y="228600"/>
            <a:ext cx="914400" cy="838200"/>
          </a:xfrm>
          <a:prstGeom prst="rect">
            <a:avLst/>
          </a:prstGeom>
          <a:solidFill>
            <a:srgbClr val="C3D8FB"/>
          </a:solidFill>
          <a:ln w="9525">
            <a:solidFill>
              <a:srgbClr val="000080"/>
            </a:solidFill>
            <a:miter lim="800000"/>
            <a:headEnd/>
            <a:tailEnd/>
          </a:ln>
          <a:effectLst/>
        </p:spPr>
        <p:txBody>
          <a:bodyPr wrap="none" anchor="ctr"/>
          <a:lstStyle/>
          <a:p>
            <a:endParaRPr lang="en-US"/>
          </a:p>
        </p:txBody>
      </p:sp>
      <p:pic>
        <p:nvPicPr>
          <p:cNvPr id="1202191" name="Picture 15"/>
          <p:cNvPicPr>
            <a:picLocks noChangeAspect="1" noChangeArrowheads="1"/>
          </p:cNvPicPr>
          <p:nvPr/>
        </p:nvPicPr>
        <p:blipFill>
          <a:blip r:embed="rId3" cstate="print">
            <a:clrChange>
              <a:clrFrom>
                <a:srgbClr val="0000FF"/>
              </a:clrFrom>
              <a:clrTo>
                <a:srgbClr val="0000FF">
                  <a:alpha val="0"/>
                </a:srgbClr>
              </a:clrTo>
            </a:clrChange>
          </a:blip>
          <a:srcRect/>
          <a:stretch>
            <a:fillRect/>
          </a:stretch>
        </p:blipFill>
        <p:spPr bwMode="auto">
          <a:xfrm>
            <a:off x="8088313" y="273050"/>
            <a:ext cx="744537" cy="76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0218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0218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202180"/>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120218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02179">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Over Hand Locking</a:t>
            </a:r>
            <a:endParaRPr lang="en-US" dirty="0"/>
          </a:p>
        </p:txBody>
      </p:sp>
      <p:sp>
        <p:nvSpPr>
          <p:cNvPr id="4" name="TextBox 3"/>
          <p:cNvSpPr txBox="1"/>
          <p:nvPr/>
        </p:nvSpPr>
        <p:spPr>
          <a:xfrm>
            <a:off x="76200" y="1505664"/>
            <a:ext cx="4343400" cy="4124206"/>
          </a:xfrm>
          <a:prstGeom prst="rect">
            <a:avLst/>
          </a:prstGeom>
          <a:noFill/>
        </p:spPr>
        <p:txBody>
          <a:bodyPr wrap="square" rtlCol="0">
            <a:spAutoFit/>
          </a:bodyPr>
          <a:lstStyle/>
          <a:p>
            <a:r>
              <a:rPr lang="en-US" sz="1400" dirty="0" smtClean="0">
                <a:solidFill>
                  <a:srgbClr val="800000"/>
                </a:solidFill>
              </a:rPr>
              <a:t>bit</a:t>
            </a:r>
            <a:r>
              <a:rPr lang="en-US" sz="1400" dirty="0" smtClean="0"/>
              <a:t> </a:t>
            </a:r>
            <a:r>
              <a:rPr lang="en-US" sz="1400" dirty="0" smtClean="0"/>
              <a:t>add(Set </a:t>
            </a:r>
            <a:r>
              <a:rPr lang="en-US" sz="1400" dirty="0" smtClean="0"/>
              <a:t>S, </a:t>
            </a:r>
            <a:r>
              <a:rPr lang="en-US" sz="1400" dirty="0" err="1" smtClean="0"/>
              <a:t>int</a:t>
            </a:r>
            <a:r>
              <a:rPr lang="en-US" sz="1400" dirty="0" smtClean="0"/>
              <a:t> key) {</a:t>
            </a:r>
          </a:p>
          <a:p>
            <a:r>
              <a:rPr lang="en-US" sz="1400" dirty="0" smtClean="0"/>
              <a:t>    </a:t>
            </a:r>
            <a:r>
              <a:rPr lang="en-US" sz="1400" dirty="0" smtClean="0">
                <a:solidFill>
                  <a:srgbClr val="800000"/>
                </a:solidFill>
              </a:rPr>
              <a:t>bit</a:t>
            </a:r>
            <a:r>
              <a:rPr lang="en-US" sz="1400" dirty="0" smtClean="0"/>
              <a:t> ret = 0;</a:t>
            </a:r>
          </a:p>
          <a:p>
            <a:r>
              <a:rPr lang="en-US" sz="1400" dirty="0" smtClean="0"/>
              <a:t>    Node </a:t>
            </a:r>
            <a:r>
              <a:rPr lang="en-US" sz="1400" dirty="0" err="1" smtClean="0"/>
              <a:t>prev</a:t>
            </a:r>
            <a:r>
              <a:rPr lang="en-US" sz="1400" dirty="0" smtClean="0"/>
              <a:t> = null;</a:t>
            </a:r>
          </a:p>
          <a:p>
            <a:r>
              <a:rPr lang="en-US" sz="1400" dirty="0" smtClean="0"/>
              <a:t>    Node cur = </a:t>
            </a:r>
            <a:r>
              <a:rPr lang="en-US" sz="1400" dirty="0" err="1" smtClean="0"/>
              <a:t>S.head</a:t>
            </a:r>
            <a:r>
              <a:rPr lang="en-US" sz="1400" dirty="0" smtClean="0"/>
              <a:t>;</a:t>
            </a:r>
          </a:p>
          <a:p>
            <a:r>
              <a:rPr lang="en-US" sz="800" dirty="0" err="1" smtClean="0">
                <a:solidFill>
                  <a:schemeClr val="bg1"/>
                </a:solidFill>
              </a:rPr>
              <a:t>aas</a:t>
            </a:r>
            <a:endParaRPr lang="en-US" sz="800" dirty="0" smtClean="0">
              <a:solidFill>
                <a:schemeClr val="bg1"/>
              </a:solidFill>
            </a:endParaRPr>
          </a:p>
          <a:p>
            <a:r>
              <a:rPr lang="en-US" sz="1400" dirty="0" smtClean="0"/>
              <a:t>    </a:t>
            </a:r>
            <a:r>
              <a:rPr lang="en-US" sz="1400" dirty="0" smtClean="0">
                <a:solidFill>
                  <a:srgbClr val="800000"/>
                </a:solidFill>
              </a:rPr>
              <a:t>if</a:t>
            </a:r>
            <a:r>
              <a:rPr lang="en-US" sz="1400" dirty="0" smtClean="0"/>
              <a:t>(??) lock(</a:t>
            </a:r>
            <a:r>
              <a:rPr lang="en-US" sz="1400" b="1" dirty="0" smtClean="0"/>
              <a:t>LOC</a:t>
            </a:r>
            <a:r>
              <a:rPr lang="en-US" sz="1400" dirty="0" smtClean="0"/>
              <a:t>);</a:t>
            </a:r>
          </a:p>
          <a:p>
            <a:r>
              <a:rPr lang="en-US" sz="1400" dirty="0" smtClean="0"/>
              <a:t>    </a:t>
            </a:r>
            <a:r>
              <a:rPr lang="en-US" sz="1400" dirty="0" smtClean="0">
                <a:solidFill>
                  <a:srgbClr val="800000"/>
                </a:solidFill>
              </a:rPr>
              <a:t>if</a:t>
            </a:r>
            <a:r>
              <a:rPr lang="en-US" sz="1400" dirty="0" smtClean="0"/>
              <a:t>(??) lock(</a:t>
            </a:r>
            <a:r>
              <a:rPr lang="en-US" sz="1400" b="1" dirty="0" smtClean="0"/>
              <a:t>LOC</a:t>
            </a:r>
            <a:r>
              <a:rPr lang="en-US" sz="1400" dirty="0" smtClean="0"/>
              <a:t>);</a:t>
            </a:r>
          </a:p>
          <a:p>
            <a:r>
              <a:rPr lang="en-US" sz="800" dirty="0" err="1" smtClean="0">
                <a:solidFill>
                  <a:schemeClr val="bg1"/>
                </a:solidFill>
              </a:rPr>
              <a:t>aas</a:t>
            </a:r>
            <a:endParaRPr lang="en-US" sz="1400" dirty="0" smtClean="0">
              <a:solidFill>
                <a:schemeClr val="bg1"/>
              </a:solidFill>
            </a:endParaRPr>
          </a:p>
          <a:p>
            <a:r>
              <a:rPr lang="en-US" sz="1400" dirty="0" smtClean="0"/>
              <a:t>    find (S, key, </a:t>
            </a:r>
            <a:r>
              <a:rPr lang="en-US" sz="1400" dirty="0" err="1" smtClean="0"/>
              <a:t>prev</a:t>
            </a:r>
            <a:r>
              <a:rPr lang="en-US" sz="1400" dirty="0" smtClean="0"/>
              <a:t>, cur);</a:t>
            </a:r>
          </a:p>
          <a:p>
            <a:r>
              <a:rPr lang="en-US" sz="1400" dirty="0" smtClean="0"/>
              <a:t>    </a:t>
            </a:r>
            <a:r>
              <a:rPr lang="en-US" sz="1400" dirty="0" smtClean="0">
                <a:solidFill>
                  <a:srgbClr val="800000"/>
                </a:solidFill>
              </a:rPr>
              <a:t>if</a:t>
            </a:r>
            <a:r>
              <a:rPr lang="en-US" sz="1400" dirty="0" smtClean="0"/>
              <a:t> (key &lt; </a:t>
            </a:r>
            <a:r>
              <a:rPr lang="en-US" sz="1400" dirty="0" err="1" smtClean="0"/>
              <a:t>cur.key</a:t>
            </a:r>
            <a:r>
              <a:rPr lang="en-US" sz="1400" dirty="0" smtClean="0"/>
              <a:t>) {</a:t>
            </a:r>
          </a:p>
          <a:p>
            <a:r>
              <a:rPr lang="en-US" sz="1400" dirty="0" smtClean="0"/>
              <a:t>        </a:t>
            </a:r>
            <a:r>
              <a:rPr lang="en-US" sz="1400" dirty="0" err="1" smtClean="0"/>
              <a:t>prev.next</a:t>
            </a:r>
            <a:r>
              <a:rPr lang="en-US" sz="1400" dirty="0" smtClean="0"/>
              <a:t> = </a:t>
            </a:r>
            <a:r>
              <a:rPr lang="en-US" sz="1400" dirty="0" err="1" smtClean="0"/>
              <a:t>newNode</a:t>
            </a:r>
            <a:r>
              <a:rPr lang="en-US" sz="1400" dirty="0" smtClean="0"/>
              <a:t> </a:t>
            </a:r>
            <a:r>
              <a:rPr lang="en-US" sz="1400" dirty="0" smtClean="0"/>
              <a:t>(key, cur);</a:t>
            </a:r>
          </a:p>
          <a:p>
            <a:r>
              <a:rPr lang="en-US" sz="1400" dirty="0" smtClean="0"/>
              <a:t>        ret = 1;</a:t>
            </a:r>
          </a:p>
          <a:p>
            <a:r>
              <a:rPr lang="en-US" sz="1400" dirty="0" smtClean="0"/>
              <a:t>    } </a:t>
            </a:r>
            <a:r>
              <a:rPr lang="en-US" sz="1400" dirty="0" smtClean="0">
                <a:solidFill>
                  <a:srgbClr val="800000"/>
                </a:solidFill>
              </a:rPr>
              <a:t>else</a:t>
            </a:r>
            <a:r>
              <a:rPr lang="en-US" sz="1400" dirty="0" smtClean="0"/>
              <a:t> {</a:t>
            </a:r>
          </a:p>
          <a:p>
            <a:r>
              <a:rPr lang="en-US" sz="1400" dirty="0" smtClean="0"/>
              <a:t>        ret = 0;</a:t>
            </a:r>
          </a:p>
          <a:p>
            <a:r>
              <a:rPr lang="en-US" sz="1400" dirty="0" smtClean="0"/>
              <a:t>    }</a:t>
            </a:r>
          </a:p>
          <a:p>
            <a:r>
              <a:rPr lang="en-US" sz="800" dirty="0" err="1" smtClean="0">
                <a:solidFill>
                  <a:schemeClr val="bg1"/>
                </a:solidFill>
              </a:rPr>
              <a:t>aas</a:t>
            </a:r>
            <a:endParaRPr lang="en-US" sz="800" dirty="0" smtClean="0"/>
          </a:p>
          <a:p>
            <a:r>
              <a:rPr lang="en-US" sz="1400" dirty="0" smtClean="0"/>
              <a:t>    </a:t>
            </a:r>
            <a:r>
              <a:rPr lang="en-US" sz="1400" dirty="0" smtClean="0">
                <a:solidFill>
                  <a:srgbClr val="800000"/>
                </a:solidFill>
              </a:rPr>
              <a:t>if</a:t>
            </a:r>
            <a:r>
              <a:rPr lang="en-US" sz="1400" dirty="0" smtClean="0"/>
              <a:t>(??) unlock(</a:t>
            </a:r>
            <a:r>
              <a:rPr lang="en-US" sz="1400" b="1" dirty="0" smtClean="0"/>
              <a:t>LOC</a:t>
            </a:r>
            <a:r>
              <a:rPr lang="en-US" sz="1400" dirty="0" smtClean="0"/>
              <a:t>);</a:t>
            </a:r>
          </a:p>
          <a:p>
            <a:r>
              <a:rPr lang="en-US" sz="1400" dirty="0" smtClean="0"/>
              <a:t>    </a:t>
            </a:r>
            <a:r>
              <a:rPr lang="en-US" sz="1400" dirty="0" smtClean="0">
                <a:solidFill>
                  <a:srgbClr val="800000"/>
                </a:solidFill>
              </a:rPr>
              <a:t>if</a:t>
            </a:r>
            <a:r>
              <a:rPr lang="en-US" sz="1400" dirty="0" smtClean="0"/>
              <a:t>(??) unlock(</a:t>
            </a:r>
            <a:r>
              <a:rPr lang="en-US" sz="1400" b="1" dirty="0" smtClean="0"/>
              <a:t>LOC</a:t>
            </a:r>
            <a:r>
              <a:rPr lang="en-US" sz="1400" dirty="0" smtClean="0"/>
              <a:t>);</a:t>
            </a:r>
          </a:p>
          <a:p>
            <a:r>
              <a:rPr lang="en-US" sz="1400" dirty="0" smtClean="0"/>
              <a:t>    </a:t>
            </a:r>
            <a:r>
              <a:rPr lang="en-US" sz="1400" dirty="0" smtClean="0">
                <a:solidFill>
                  <a:srgbClr val="800000"/>
                </a:solidFill>
              </a:rPr>
              <a:t>return</a:t>
            </a:r>
            <a:r>
              <a:rPr lang="en-US" sz="1400" dirty="0" smtClean="0"/>
              <a:t> ret;</a:t>
            </a:r>
          </a:p>
          <a:p>
            <a:r>
              <a:rPr lang="en-US" sz="1400" dirty="0" smtClean="0"/>
              <a:t>}</a:t>
            </a:r>
            <a:endParaRPr lang="en-US" sz="1400" dirty="0"/>
          </a:p>
        </p:txBody>
      </p:sp>
      <p:sp>
        <p:nvSpPr>
          <p:cNvPr id="5" name="TextBox 4"/>
          <p:cNvSpPr txBox="1"/>
          <p:nvPr/>
        </p:nvSpPr>
        <p:spPr>
          <a:xfrm>
            <a:off x="4876800" y="1676400"/>
            <a:ext cx="3663182" cy="2893100"/>
          </a:xfrm>
          <a:prstGeom prst="rect">
            <a:avLst/>
          </a:prstGeom>
          <a:noFill/>
        </p:spPr>
        <p:txBody>
          <a:bodyPr wrap="none" rtlCol="0">
            <a:spAutoFit/>
          </a:bodyPr>
          <a:lstStyle/>
          <a:p>
            <a:r>
              <a:rPr lang="en-US" sz="1400" dirty="0" smtClean="0">
                <a:solidFill>
                  <a:srgbClr val="800000"/>
                </a:solidFill>
              </a:rPr>
              <a:t>void</a:t>
            </a:r>
            <a:r>
              <a:rPr lang="en-US" sz="1400" dirty="0" smtClean="0"/>
              <a:t> find (Set S, </a:t>
            </a:r>
            <a:r>
              <a:rPr lang="en-US" sz="1400" dirty="0" err="1" smtClean="0">
                <a:solidFill>
                  <a:srgbClr val="800000"/>
                </a:solidFill>
              </a:rPr>
              <a:t>int</a:t>
            </a:r>
            <a:r>
              <a:rPr lang="en-US" sz="1400" dirty="0" smtClean="0"/>
              <a:t> key, </a:t>
            </a:r>
          </a:p>
          <a:p>
            <a:r>
              <a:rPr lang="en-US" sz="1400" dirty="0" smtClean="0"/>
              <a:t>     </a:t>
            </a:r>
            <a:r>
              <a:rPr lang="en-US" sz="1400" dirty="0" smtClean="0">
                <a:solidFill>
                  <a:srgbClr val="800000"/>
                </a:solidFill>
              </a:rPr>
              <a:t>ref</a:t>
            </a:r>
            <a:r>
              <a:rPr lang="en-US" sz="1400" dirty="0" smtClean="0"/>
              <a:t> Node </a:t>
            </a:r>
            <a:r>
              <a:rPr lang="en-US" sz="1400" dirty="0" err="1" smtClean="0"/>
              <a:t>prev</a:t>
            </a:r>
            <a:r>
              <a:rPr lang="en-US" sz="1400" dirty="0" smtClean="0"/>
              <a:t>, </a:t>
            </a:r>
            <a:r>
              <a:rPr lang="en-US" sz="1400" dirty="0" smtClean="0">
                <a:solidFill>
                  <a:srgbClr val="800000"/>
                </a:solidFill>
              </a:rPr>
              <a:t>ref</a:t>
            </a:r>
            <a:r>
              <a:rPr lang="en-US" sz="1400" dirty="0" smtClean="0"/>
              <a:t> Node cur) {</a:t>
            </a:r>
          </a:p>
          <a:p>
            <a:r>
              <a:rPr lang="en-US" sz="1400" dirty="0" smtClean="0"/>
              <a:t>    </a:t>
            </a:r>
            <a:r>
              <a:rPr lang="en-US" sz="1400" dirty="0" smtClean="0">
                <a:solidFill>
                  <a:srgbClr val="800000"/>
                </a:solidFill>
              </a:rPr>
              <a:t>while</a:t>
            </a:r>
            <a:r>
              <a:rPr lang="en-US" sz="1400" dirty="0" smtClean="0"/>
              <a:t> (</a:t>
            </a:r>
            <a:r>
              <a:rPr lang="en-US" sz="1400" dirty="0" err="1" smtClean="0"/>
              <a:t>cur.key</a:t>
            </a:r>
            <a:r>
              <a:rPr lang="en-US" sz="1400" dirty="0" smtClean="0"/>
              <a:t> &lt; key) {</a:t>
            </a:r>
          </a:p>
          <a:p>
            <a:endParaRPr lang="en-US" sz="1400" dirty="0" smtClean="0"/>
          </a:p>
          <a:p>
            <a:r>
              <a:rPr lang="en-US" sz="1400" dirty="0" smtClean="0"/>
              <a:t>        </a:t>
            </a:r>
            <a:r>
              <a:rPr lang="en-US" sz="1400" dirty="0" smtClean="0">
                <a:solidFill>
                  <a:srgbClr val="800000"/>
                </a:solidFill>
              </a:rPr>
              <a:t>reorder</a:t>
            </a:r>
            <a:r>
              <a:rPr lang="en-US" sz="1400" dirty="0" smtClean="0"/>
              <a:t>{</a:t>
            </a:r>
          </a:p>
          <a:p>
            <a:r>
              <a:rPr lang="en-US" sz="1400" dirty="0" smtClean="0"/>
              <a:t>           </a:t>
            </a:r>
            <a:r>
              <a:rPr lang="en-US" sz="1400" dirty="0" smtClean="0">
                <a:solidFill>
                  <a:srgbClr val="800000"/>
                </a:solidFill>
              </a:rPr>
              <a:t>if</a:t>
            </a:r>
            <a:r>
              <a:rPr lang="en-US" sz="1400" dirty="0" smtClean="0"/>
              <a:t>(</a:t>
            </a:r>
            <a:r>
              <a:rPr lang="en-US" sz="1400" b="1" dirty="0" smtClean="0"/>
              <a:t>COMP</a:t>
            </a:r>
            <a:r>
              <a:rPr lang="en-US" sz="1400" dirty="0" smtClean="0"/>
              <a:t>) lock(</a:t>
            </a:r>
            <a:r>
              <a:rPr lang="en-US" sz="1400" b="1" dirty="0" smtClean="0"/>
              <a:t>LOC</a:t>
            </a:r>
            <a:r>
              <a:rPr lang="en-US" sz="1400" dirty="0" smtClean="0"/>
              <a:t>);</a:t>
            </a:r>
          </a:p>
          <a:p>
            <a:r>
              <a:rPr lang="en-US" sz="1400" dirty="0" smtClean="0"/>
              <a:t>           </a:t>
            </a:r>
            <a:r>
              <a:rPr lang="en-US" sz="1400" dirty="0" smtClean="0">
                <a:solidFill>
                  <a:srgbClr val="800000"/>
                </a:solidFill>
              </a:rPr>
              <a:t>if</a:t>
            </a:r>
            <a:r>
              <a:rPr lang="en-US" sz="1400" dirty="0" smtClean="0"/>
              <a:t>(</a:t>
            </a:r>
            <a:r>
              <a:rPr lang="en-US" sz="1400" b="1" dirty="0" smtClean="0"/>
              <a:t>COMP</a:t>
            </a:r>
            <a:r>
              <a:rPr lang="en-US" sz="1400" dirty="0" smtClean="0"/>
              <a:t>) unlock(</a:t>
            </a:r>
            <a:r>
              <a:rPr lang="en-US" sz="1400" b="1" dirty="0" smtClean="0"/>
              <a:t>LOC</a:t>
            </a:r>
            <a:r>
              <a:rPr lang="en-US" sz="1400" dirty="0" smtClean="0"/>
              <a:t>);</a:t>
            </a:r>
          </a:p>
          <a:p>
            <a:endParaRPr lang="en-US" sz="1400" dirty="0" smtClean="0"/>
          </a:p>
          <a:p>
            <a:r>
              <a:rPr lang="en-US" sz="1400" dirty="0" smtClean="0"/>
              <a:t>           {   </a:t>
            </a:r>
            <a:r>
              <a:rPr lang="en-US" sz="1400" dirty="0" err="1" smtClean="0"/>
              <a:t>prev</a:t>
            </a:r>
            <a:r>
              <a:rPr lang="en-US" sz="1400" dirty="0" smtClean="0"/>
              <a:t> = cur;</a:t>
            </a:r>
          </a:p>
          <a:p>
            <a:r>
              <a:rPr lang="en-US" sz="1400" dirty="0" smtClean="0"/>
              <a:t>               cur = </a:t>
            </a:r>
            <a:r>
              <a:rPr lang="en-US" sz="1400" dirty="0" err="1" smtClean="0"/>
              <a:t>cur.next</a:t>
            </a:r>
            <a:r>
              <a:rPr lang="en-US" sz="1400" dirty="0" smtClean="0"/>
              <a:t>;  }</a:t>
            </a:r>
          </a:p>
          <a:p>
            <a:r>
              <a:rPr lang="en-US" sz="1400" dirty="0" smtClean="0"/>
              <a:t>        }</a:t>
            </a:r>
          </a:p>
          <a:p>
            <a:r>
              <a:rPr lang="en-US" sz="1400" dirty="0" smtClean="0"/>
              <a:t>    }</a:t>
            </a:r>
          </a:p>
          <a:p>
            <a:r>
              <a:rPr lang="en-US" sz="1400" dirty="0" smtClean="0"/>
              <a:t>}</a:t>
            </a:r>
            <a:endParaRPr lang="en-US" sz="1400" dirty="0"/>
          </a:p>
        </p:txBody>
      </p:sp>
      <p:sp>
        <p:nvSpPr>
          <p:cNvPr id="6" name="TextBox 5"/>
          <p:cNvSpPr txBox="1"/>
          <p:nvPr/>
        </p:nvSpPr>
        <p:spPr>
          <a:xfrm>
            <a:off x="914400" y="5943600"/>
            <a:ext cx="7738016" cy="523220"/>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smtClean="0">
                <a:latin typeface="Consolas" pitchFamily="49" charset="0"/>
              </a:rPr>
              <a:t>#define COMP {| ((</a:t>
            </a:r>
            <a:r>
              <a:rPr lang="en-US" sz="1400" dirty="0" err="1" smtClean="0">
                <a:latin typeface="Consolas" pitchFamily="49" charset="0"/>
              </a:rPr>
              <a:t>cur|prev</a:t>
            </a:r>
            <a:r>
              <a:rPr lang="en-US" sz="1400" dirty="0" smtClean="0">
                <a:latin typeface="Consolas" pitchFamily="49" charset="0"/>
              </a:rPr>
              <a:t>)(.next)? | null) (== | !=) (</a:t>
            </a:r>
            <a:r>
              <a:rPr lang="en-US" sz="1400" dirty="0" err="1" smtClean="0">
                <a:latin typeface="Consolas" pitchFamily="49" charset="0"/>
              </a:rPr>
              <a:t>cur|prev</a:t>
            </a:r>
            <a:r>
              <a:rPr lang="en-US" sz="1400" dirty="0" smtClean="0">
                <a:latin typeface="Consolas" pitchFamily="49" charset="0"/>
              </a:rPr>
              <a:t>)(.next)?  |}</a:t>
            </a:r>
          </a:p>
          <a:p>
            <a:r>
              <a:rPr lang="en-US" sz="1400" dirty="0" smtClean="0">
                <a:latin typeface="Consolas" pitchFamily="49" charset="0"/>
              </a:rPr>
              <a:t>#define LOC  {| (cur | </a:t>
            </a:r>
            <a:r>
              <a:rPr lang="en-US" sz="1400" dirty="0" err="1" smtClean="0">
                <a:latin typeface="Consolas" pitchFamily="49" charset="0"/>
              </a:rPr>
              <a:t>prev</a:t>
            </a:r>
            <a:r>
              <a:rPr lang="en-US" sz="1400" dirty="0" smtClean="0">
                <a:latin typeface="Consolas" pitchFamily="49" charset="0"/>
              </a:rPr>
              <a:t> )(.next)?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r>
              <a:rPr lang="en-US" smtClean="0"/>
              <a:t>Defining the synthesis problem</a:t>
            </a:r>
          </a:p>
        </p:txBody>
      </p:sp>
      <p:sp>
        <p:nvSpPr>
          <p:cNvPr id="21507"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solution to a sketch</a:t>
            </a:r>
            <a:endParaRPr lang="en-US" dirty="0"/>
          </a:p>
        </p:txBody>
      </p:sp>
      <p:sp>
        <p:nvSpPr>
          <p:cNvPr id="3" name="Content Placeholder 2"/>
          <p:cNvSpPr>
            <a:spLocks noGrp="1"/>
          </p:cNvSpPr>
          <p:nvPr>
            <p:ph idx="1"/>
          </p:nvPr>
        </p:nvSpPr>
        <p:spPr/>
        <p:txBody>
          <a:bodyPr/>
          <a:lstStyle/>
          <a:p>
            <a:pPr>
              <a:buNone/>
            </a:pPr>
            <a:r>
              <a:rPr lang="en-US" dirty="0" smtClean="0"/>
              <a:t>Defined in terms of a control function</a:t>
            </a:r>
          </a:p>
          <a:p>
            <a:pPr lvl="1"/>
            <a:r>
              <a:rPr lang="en-US" dirty="0" smtClean="0"/>
              <a:t>Control defines an integer value for each hole </a:t>
            </a:r>
          </a:p>
          <a:p>
            <a:pPr>
              <a:buNone/>
            </a:pPr>
            <a:endParaRPr lang="en-US" dirty="0" smtClean="0"/>
          </a:p>
          <a:p>
            <a:pPr>
              <a:buNone/>
            </a:pPr>
            <a:r>
              <a:rPr lang="en-US" dirty="0" smtClean="0"/>
              <a:t>Values in the sketch are parameterized by </a:t>
            </a:r>
          </a:p>
          <a:p>
            <a:pPr lvl="1"/>
            <a:r>
              <a:rPr lang="en-US" dirty="0" smtClean="0"/>
              <a:t>i.e. program values depend on the values of holes</a:t>
            </a:r>
          </a:p>
          <a:p>
            <a:endParaRPr lang="en-US" dirty="0" smtClean="0"/>
          </a:p>
          <a:p>
            <a:pPr>
              <a:buNone/>
            </a:pPr>
            <a:r>
              <a:rPr lang="en-US" dirty="0" smtClean="0"/>
              <a:t>Goal:</a:t>
            </a:r>
          </a:p>
          <a:p>
            <a:pPr lvl="1" algn="ctr"/>
            <a:r>
              <a:rPr lang="en-US" dirty="0" smtClean="0"/>
              <a:t>Find a control                    such that all assertions succeed for all inputs</a:t>
            </a:r>
          </a:p>
          <a:p>
            <a:pPr>
              <a:buNone/>
            </a:pPr>
            <a:endParaRPr lang="en-US" dirty="0"/>
          </a:p>
        </p:txBody>
      </p:sp>
      <p:graphicFrame>
        <p:nvGraphicFramePr>
          <p:cNvPr id="113666" name="Object 2"/>
          <p:cNvGraphicFramePr>
            <a:graphicFrameLocks noChangeAspect="1"/>
          </p:cNvGraphicFramePr>
          <p:nvPr/>
        </p:nvGraphicFramePr>
        <p:xfrm>
          <a:off x="6477000" y="1676400"/>
          <a:ext cx="2882900" cy="463550"/>
        </p:xfrm>
        <a:graphic>
          <a:graphicData uri="http://schemas.openxmlformats.org/presentationml/2006/ole">
            <p:oleObj spid="_x0000_s72706" name="Document" r:id="rId3" imgW="5940848" imgH="957170" progId="Word.Document.12">
              <p:embed/>
            </p:oleObj>
          </a:graphicData>
        </a:graphic>
      </p:graphicFrame>
      <p:graphicFrame>
        <p:nvGraphicFramePr>
          <p:cNvPr id="113667" name="Object 3"/>
          <p:cNvGraphicFramePr>
            <a:graphicFrameLocks noChangeAspect="1"/>
          </p:cNvGraphicFramePr>
          <p:nvPr/>
        </p:nvGraphicFramePr>
        <p:xfrm>
          <a:off x="6261100" y="2101850"/>
          <a:ext cx="2882900" cy="463550"/>
        </p:xfrm>
        <a:graphic>
          <a:graphicData uri="http://schemas.openxmlformats.org/presentationml/2006/ole">
            <p:oleObj spid="_x0000_s72707" name="Document" r:id="rId4" imgW="5940848" imgH="958612" progId="Word.Document.12">
              <p:embed/>
            </p:oleObj>
          </a:graphicData>
        </a:graphic>
      </p:graphicFrame>
      <p:graphicFrame>
        <p:nvGraphicFramePr>
          <p:cNvPr id="113668" name="Object 4"/>
          <p:cNvGraphicFramePr>
            <a:graphicFrameLocks noChangeAspect="1"/>
          </p:cNvGraphicFramePr>
          <p:nvPr/>
        </p:nvGraphicFramePr>
        <p:xfrm>
          <a:off x="6629400" y="3041650"/>
          <a:ext cx="2882900" cy="463550"/>
        </p:xfrm>
        <a:graphic>
          <a:graphicData uri="http://schemas.openxmlformats.org/presentationml/2006/ole">
            <p:oleObj spid="_x0000_s72708" name="Document" r:id="rId5" imgW="5940848" imgH="958612" progId="Word.Document.12">
              <p:embed/>
            </p:oleObj>
          </a:graphicData>
        </a:graphic>
      </p:graphicFrame>
      <p:graphicFrame>
        <p:nvGraphicFramePr>
          <p:cNvPr id="113669" name="Object 5"/>
          <p:cNvGraphicFramePr>
            <a:graphicFrameLocks noChangeAspect="1"/>
          </p:cNvGraphicFramePr>
          <p:nvPr/>
        </p:nvGraphicFramePr>
        <p:xfrm>
          <a:off x="2895600" y="4870450"/>
          <a:ext cx="2882900" cy="463550"/>
        </p:xfrm>
        <a:graphic>
          <a:graphicData uri="http://schemas.openxmlformats.org/presentationml/2006/ole">
            <p:oleObj spid="_x0000_s72709" name="Document" r:id="rId6" imgW="5940848" imgH="957170" progId="Word.Document.1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sketches sequentially</a:t>
            </a:r>
            <a:endParaRPr lang="en-US" dirty="0"/>
          </a:p>
        </p:txBody>
      </p:sp>
      <p:sp>
        <p:nvSpPr>
          <p:cNvPr id="3" name="Content Placeholder 2"/>
          <p:cNvSpPr>
            <a:spLocks noGrp="1"/>
          </p:cNvSpPr>
          <p:nvPr>
            <p:ph idx="1"/>
          </p:nvPr>
        </p:nvSpPr>
        <p:spPr>
          <a:xfrm>
            <a:off x="165100" y="1600201"/>
            <a:ext cx="8750300" cy="1066800"/>
          </a:xfrm>
        </p:spPr>
        <p:txBody>
          <a:bodyPr/>
          <a:lstStyle/>
          <a:p>
            <a:pPr>
              <a:buNone/>
            </a:pPr>
            <a:r>
              <a:rPr lang="en-US" dirty="0" smtClean="0"/>
              <a:t>Syntax directed translation finds constraints </a:t>
            </a:r>
            <a:endParaRPr lang="en-US" dirty="0"/>
          </a:p>
        </p:txBody>
      </p:sp>
      <p:sp>
        <p:nvSpPr>
          <p:cNvPr id="4" name="Text Box 5"/>
          <p:cNvSpPr txBox="1">
            <a:spLocks noChangeArrowheads="1"/>
          </p:cNvSpPr>
          <p:nvPr/>
        </p:nvSpPr>
        <p:spPr bwMode="auto">
          <a:xfrm>
            <a:off x="228600" y="2735282"/>
            <a:ext cx="4419600" cy="3970318"/>
          </a:xfrm>
          <a:prstGeom prst="rect">
            <a:avLst/>
          </a:prstGeom>
          <a:noFill/>
          <a:ln w="9525">
            <a:noFill/>
            <a:miter lim="800000"/>
            <a:headEnd/>
            <a:tailEnd/>
          </a:ln>
        </p:spPr>
        <p:txBody>
          <a:bodyPr>
            <a:spAutoFit/>
          </a:bodyPr>
          <a:lstStyle/>
          <a:p>
            <a:r>
              <a:rPr lang="en-US" dirty="0" err="1"/>
              <a:t>int</a:t>
            </a:r>
            <a:r>
              <a:rPr lang="en-US" dirty="0"/>
              <a:t> </a:t>
            </a:r>
            <a:r>
              <a:rPr lang="en-US" dirty="0" err="1"/>
              <a:t>lin</a:t>
            </a:r>
            <a:r>
              <a:rPr lang="en-US" dirty="0"/>
              <a:t>(</a:t>
            </a:r>
            <a:r>
              <a:rPr lang="en-US" dirty="0" err="1"/>
              <a:t>int</a:t>
            </a:r>
            <a:r>
              <a:rPr lang="en-US" dirty="0"/>
              <a:t> x</a:t>
            </a:r>
            <a:r>
              <a:rPr lang="en-US" dirty="0" smtClean="0"/>
              <a:t>){</a:t>
            </a:r>
            <a:endParaRPr lang="en-US" dirty="0"/>
          </a:p>
          <a:p>
            <a:r>
              <a:rPr lang="en-US" dirty="0"/>
              <a:t>   </a:t>
            </a:r>
            <a:r>
              <a:rPr lang="en-US" dirty="0" smtClean="0"/>
              <a:t>return  </a:t>
            </a:r>
            <a:r>
              <a:rPr lang="en-US" dirty="0"/>
              <a:t>??*x + ??;	</a:t>
            </a:r>
          </a:p>
          <a:p>
            <a:r>
              <a:rPr lang="en-US" dirty="0" smtClean="0"/>
              <a:t>}</a:t>
            </a:r>
            <a:endParaRPr lang="en-US" dirty="0"/>
          </a:p>
          <a:p>
            <a:endParaRPr lang="en-US" dirty="0"/>
          </a:p>
          <a:p>
            <a:r>
              <a:rPr lang="en-US" dirty="0"/>
              <a:t>void main(</a:t>
            </a:r>
            <a:r>
              <a:rPr lang="en-US" dirty="0" err="1"/>
              <a:t>int</a:t>
            </a:r>
            <a:r>
              <a:rPr lang="en-US" dirty="0"/>
              <a:t> x){</a:t>
            </a:r>
          </a:p>
          <a:p>
            <a:r>
              <a:rPr lang="en-US" dirty="0"/>
              <a:t>   </a:t>
            </a:r>
            <a:r>
              <a:rPr lang="en-US" dirty="0" err="1"/>
              <a:t>int</a:t>
            </a:r>
            <a:r>
              <a:rPr lang="en-US" dirty="0"/>
              <a:t> t1 = </a:t>
            </a:r>
            <a:r>
              <a:rPr lang="en-US" dirty="0" err="1"/>
              <a:t>lin</a:t>
            </a:r>
            <a:r>
              <a:rPr lang="en-US" dirty="0"/>
              <a:t>(x);</a:t>
            </a:r>
          </a:p>
          <a:p>
            <a:r>
              <a:rPr lang="en-US" dirty="0"/>
              <a:t>   </a:t>
            </a:r>
            <a:r>
              <a:rPr lang="en-US" dirty="0" err="1"/>
              <a:t>int</a:t>
            </a:r>
            <a:r>
              <a:rPr lang="en-US" dirty="0"/>
              <a:t> t2 = </a:t>
            </a:r>
            <a:r>
              <a:rPr lang="en-US" dirty="0" err="1"/>
              <a:t>lin</a:t>
            </a:r>
            <a:r>
              <a:rPr lang="en-US" dirty="0"/>
              <a:t>(x+1);</a:t>
            </a:r>
          </a:p>
          <a:p>
            <a:r>
              <a:rPr lang="en-US" dirty="0"/>
              <a:t>	</a:t>
            </a:r>
          </a:p>
          <a:p>
            <a:r>
              <a:rPr lang="en-US" dirty="0"/>
              <a:t>   assert </a:t>
            </a:r>
            <a:r>
              <a:rPr lang="en-US" dirty="0" err="1"/>
              <a:t>lin</a:t>
            </a:r>
            <a:r>
              <a:rPr lang="en-US" dirty="0"/>
              <a:t>(0) == </a:t>
            </a:r>
            <a:r>
              <a:rPr lang="en-US" dirty="0" smtClean="0"/>
              <a:t>1;</a:t>
            </a:r>
            <a:endParaRPr lang="en-US" dirty="0"/>
          </a:p>
          <a:p>
            <a:r>
              <a:rPr lang="en-US" dirty="0"/>
              <a:t>	</a:t>
            </a:r>
          </a:p>
          <a:p>
            <a:r>
              <a:rPr lang="en-US" dirty="0"/>
              <a:t>   if(x&lt;4) assert t1 &gt;=  x*x</a:t>
            </a:r>
            <a:r>
              <a:rPr lang="en-US" dirty="0" smtClean="0"/>
              <a:t>;</a:t>
            </a:r>
          </a:p>
          <a:p>
            <a:endParaRPr lang="en-US" dirty="0" smtClean="0"/>
          </a:p>
          <a:p>
            <a:r>
              <a:rPr lang="en-US" dirty="0" smtClean="0"/>
              <a:t>   if(x&gt;=3) assert t2-t1 == 3;</a:t>
            </a:r>
            <a:endParaRPr lang="en-US" dirty="0"/>
          </a:p>
          <a:p>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2735282"/>
            <a:ext cx="4419600" cy="3970318"/>
          </a:xfrm>
          <a:prstGeom prst="rect">
            <a:avLst/>
          </a:prstGeom>
          <a:noFill/>
          <a:ln w="9525">
            <a:noFill/>
            <a:miter lim="800000"/>
            <a:headEnd/>
            <a:tailEnd/>
          </a:ln>
        </p:spPr>
        <p:txBody>
          <a:bodyPr>
            <a:spAutoFit/>
          </a:bodyPr>
          <a:lstStyle/>
          <a:p>
            <a:r>
              <a:rPr lang="en-US" dirty="0" err="1"/>
              <a:t>int</a:t>
            </a:r>
            <a:r>
              <a:rPr lang="en-US" dirty="0"/>
              <a:t> </a:t>
            </a:r>
            <a:r>
              <a:rPr lang="en-US" dirty="0" err="1"/>
              <a:t>lin</a:t>
            </a:r>
            <a:r>
              <a:rPr lang="en-US" dirty="0"/>
              <a:t>(</a:t>
            </a:r>
            <a:r>
              <a:rPr lang="en-US" dirty="0" err="1"/>
              <a:t>int</a:t>
            </a:r>
            <a:r>
              <a:rPr lang="en-US" dirty="0"/>
              <a:t> x){</a:t>
            </a:r>
          </a:p>
          <a:p>
            <a:r>
              <a:rPr lang="en-US" dirty="0" smtClean="0"/>
              <a:t>   return </a:t>
            </a:r>
            <a:r>
              <a:rPr lang="el-GR" dirty="0" smtClean="0"/>
              <a:t>φ</a:t>
            </a:r>
            <a:r>
              <a:rPr lang="en-US" dirty="0" smtClean="0"/>
              <a:t>(??</a:t>
            </a:r>
            <a:r>
              <a:rPr lang="en-US" baseline="-25000" dirty="0" smtClean="0"/>
              <a:t>1</a:t>
            </a:r>
            <a:r>
              <a:rPr lang="en-US" dirty="0" smtClean="0"/>
              <a:t>)*</a:t>
            </a:r>
            <a:r>
              <a:rPr lang="en-US" dirty="0"/>
              <a:t>x + </a:t>
            </a:r>
            <a:r>
              <a:rPr lang="el-GR" dirty="0" smtClean="0"/>
              <a:t>φ</a:t>
            </a:r>
            <a:r>
              <a:rPr lang="en-US" dirty="0" smtClean="0"/>
              <a:t>(??</a:t>
            </a:r>
            <a:r>
              <a:rPr lang="en-US" baseline="-25000" dirty="0" smtClean="0"/>
              <a:t>2</a:t>
            </a:r>
            <a:r>
              <a:rPr lang="en-US" dirty="0" smtClean="0"/>
              <a:t>);</a:t>
            </a:r>
            <a:endParaRPr lang="en-US" dirty="0"/>
          </a:p>
          <a:p>
            <a:r>
              <a:rPr lang="en-US" dirty="0" smtClean="0"/>
              <a:t>}</a:t>
            </a:r>
            <a:endParaRPr lang="en-US" dirty="0"/>
          </a:p>
          <a:p>
            <a:endParaRPr lang="en-US" dirty="0"/>
          </a:p>
          <a:p>
            <a:r>
              <a:rPr lang="en-US" dirty="0"/>
              <a:t>void main(</a:t>
            </a:r>
            <a:r>
              <a:rPr lang="en-US" dirty="0" err="1"/>
              <a:t>int</a:t>
            </a:r>
            <a:r>
              <a:rPr lang="en-US" dirty="0"/>
              <a:t> x){</a:t>
            </a:r>
          </a:p>
          <a:p>
            <a:r>
              <a:rPr lang="en-US" dirty="0"/>
              <a:t>   </a:t>
            </a:r>
            <a:r>
              <a:rPr lang="en-US" dirty="0" err="1"/>
              <a:t>int</a:t>
            </a:r>
            <a:r>
              <a:rPr lang="en-US" dirty="0"/>
              <a:t> t1 = </a:t>
            </a:r>
            <a:r>
              <a:rPr lang="en-US" dirty="0" err="1"/>
              <a:t>lin</a:t>
            </a:r>
            <a:r>
              <a:rPr lang="en-US" dirty="0"/>
              <a:t>(x);</a:t>
            </a:r>
          </a:p>
          <a:p>
            <a:r>
              <a:rPr lang="en-US" dirty="0"/>
              <a:t>   </a:t>
            </a:r>
            <a:r>
              <a:rPr lang="en-US" dirty="0" err="1"/>
              <a:t>int</a:t>
            </a:r>
            <a:r>
              <a:rPr lang="en-US" dirty="0"/>
              <a:t> t2 = </a:t>
            </a:r>
            <a:r>
              <a:rPr lang="en-US" dirty="0" err="1"/>
              <a:t>lin</a:t>
            </a:r>
            <a:r>
              <a:rPr lang="en-US" dirty="0"/>
              <a:t>(x+1</a:t>
            </a:r>
            <a:r>
              <a:rPr lang="en-US" dirty="0" smtClean="0"/>
              <a:t>);</a:t>
            </a:r>
          </a:p>
          <a:p>
            <a:r>
              <a:rPr lang="en-US" dirty="0" smtClean="0"/>
              <a:t>  </a:t>
            </a:r>
          </a:p>
          <a:p>
            <a:r>
              <a:rPr lang="en-US" dirty="0" smtClean="0"/>
              <a:t>   assert </a:t>
            </a:r>
            <a:r>
              <a:rPr lang="en-US" dirty="0" err="1" smtClean="0"/>
              <a:t>lin</a:t>
            </a:r>
            <a:r>
              <a:rPr lang="en-US" dirty="0" smtClean="0"/>
              <a:t>(0) == 1;</a:t>
            </a:r>
            <a:endParaRPr lang="en-US" dirty="0"/>
          </a:p>
          <a:p>
            <a:r>
              <a:rPr lang="en-US" dirty="0"/>
              <a:t>	</a:t>
            </a:r>
          </a:p>
          <a:p>
            <a:r>
              <a:rPr lang="en-US" dirty="0"/>
              <a:t>   if(x&lt;4) assert t1 &gt;=  x*x;</a:t>
            </a:r>
          </a:p>
          <a:p>
            <a:r>
              <a:rPr lang="en-US" dirty="0"/>
              <a:t>	</a:t>
            </a:r>
          </a:p>
          <a:p>
            <a:r>
              <a:rPr lang="en-US" dirty="0"/>
              <a:t>   if(x&gt;=3) assert t2-t1 == </a:t>
            </a:r>
            <a:r>
              <a:rPr lang="en-US" dirty="0" smtClean="0"/>
              <a:t>3;</a:t>
            </a:r>
            <a:endParaRPr lang="en-US" dirty="0"/>
          </a:p>
          <a:p>
            <a:r>
              <a:rPr lang="en-US" dirty="0"/>
              <a:t>}</a:t>
            </a:r>
          </a:p>
        </p:txBody>
      </p:sp>
      <p:sp>
        <p:nvSpPr>
          <p:cNvPr id="2" name="Title 1"/>
          <p:cNvSpPr>
            <a:spLocks noGrp="1"/>
          </p:cNvSpPr>
          <p:nvPr>
            <p:ph type="title"/>
          </p:nvPr>
        </p:nvSpPr>
        <p:spPr/>
        <p:txBody>
          <a:bodyPr/>
          <a:lstStyle/>
          <a:p>
            <a:r>
              <a:rPr lang="en-US" dirty="0" smtClean="0"/>
              <a:t>Solving sketches sequentially</a:t>
            </a:r>
            <a:endParaRPr lang="en-US" dirty="0"/>
          </a:p>
        </p:txBody>
      </p:sp>
      <p:sp>
        <p:nvSpPr>
          <p:cNvPr id="3" name="Content Placeholder 2"/>
          <p:cNvSpPr>
            <a:spLocks noGrp="1"/>
          </p:cNvSpPr>
          <p:nvPr>
            <p:ph idx="1"/>
          </p:nvPr>
        </p:nvSpPr>
        <p:spPr>
          <a:xfrm>
            <a:off x="165100" y="1600201"/>
            <a:ext cx="8229600" cy="1066800"/>
          </a:xfrm>
        </p:spPr>
        <p:txBody>
          <a:bodyPr/>
          <a:lstStyle/>
          <a:p>
            <a:pPr>
              <a:buNone/>
            </a:pPr>
            <a:r>
              <a:rPr lang="en-US" dirty="0" smtClean="0"/>
              <a:t>Syntax directed translation finds constraints </a:t>
            </a:r>
          </a:p>
          <a:p>
            <a:endParaRPr lang="en-US" dirty="0"/>
          </a:p>
        </p:txBody>
      </p:sp>
      <p:sp>
        <p:nvSpPr>
          <p:cNvPr id="7" name="Text Box 5"/>
          <p:cNvSpPr txBox="1">
            <a:spLocks noChangeArrowheads="1"/>
          </p:cNvSpPr>
          <p:nvPr/>
        </p:nvSpPr>
        <p:spPr bwMode="auto">
          <a:xfrm>
            <a:off x="5791200" y="3833633"/>
            <a:ext cx="184150" cy="457200"/>
          </a:xfrm>
          <a:prstGeom prst="rect">
            <a:avLst/>
          </a:prstGeom>
          <a:noFill/>
          <a:ln w="9525">
            <a:noFill/>
            <a:miter lim="800000"/>
            <a:headEnd/>
            <a:tailEnd/>
          </a:ln>
        </p:spPr>
        <p:txBody>
          <a:bodyPr wrap="none">
            <a:spAutoFit/>
          </a:bodyPr>
          <a:lstStyle/>
          <a:p>
            <a:endParaRPr lang="en-US"/>
          </a:p>
        </p:txBody>
      </p:sp>
      <p:sp>
        <p:nvSpPr>
          <p:cNvPr id="8" name="Text Box 4"/>
          <p:cNvSpPr txBox="1">
            <a:spLocks noChangeArrowheads="1"/>
          </p:cNvSpPr>
          <p:nvPr/>
        </p:nvSpPr>
        <p:spPr bwMode="auto">
          <a:xfrm>
            <a:off x="4267200" y="4900433"/>
            <a:ext cx="4419600" cy="2031325"/>
          </a:xfrm>
          <a:prstGeom prst="rect">
            <a:avLst/>
          </a:prstGeom>
          <a:noFill/>
          <a:ln w="9525">
            <a:noFill/>
            <a:miter lim="800000"/>
            <a:headEnd/>
            <a:tailEnd/>
          </a:ln>
        </p:spPr>
        <p:txBody>
          <a:bodyPr>
            <a:spAutoFit/>
          </a:bodyPr>
          <a:lstStyle/>
          <a:p>
            <a:r>
              <a:rPr lang="el-GR" dirty="0" smtClean="0"/>
              <a:t>φ</a:t>
            </a:r>
            <a:r>
              <a:rPr lang="en-US" dirty="0" smtClean="0"/>
              <a:t>(??</a:t>
            </a:r>
            <a:r>
              <a:rPr lang="en-US" baseline="-25000" dirty="0" smtClean="0"/>
              <a:t>1</a:t>
            </a:r>
            <a:r>
              <a:rPr lang="en-US" dirty="0" smtClean="0"/>
              <a:t>)*0 + </a:t>
            </a:r>
            <a:r>
              <a:rPr lang="el-GR" dirty="0" smtClean="0"/>
              <a:t>φ</a:t>
            </a:r>
            <a:r>
              <a:rPr lang="en-US" dirty="0" smtClean="0"/>
              <a:t>(??</a:t>
            </a:r>
            <a:r>
              <a:rPr lang="en-US" baseline="-25000" dirty="0" smtClean="0"/>
              <a:t>2</a:t>
            </a:r>
            <a:r>
              <a:rPr lang="en-US" dirty="0" smtClean="0"/>
              <a:t>) == 1</a:t>
            </a:r>
          </a:p>
          <a:p>
            <a:endParaRPr lang="en-US" dirty="0" smtClean="0"/>
          </a:p>
          <a:p>
            <a:r>
              <a:rPr lang="en-US" dirty="0" smtClean="0"/>
              <a:t>x &lt; 4 </a:t>
            </a:r>
            <a:r>
              <a:rPr lang="en-US" dirty="0" smtClean="0">
                <a:sym typeface="Wingdings" pitchFamily="2" charset="2"/>
              </a:rPr>
              <a:t> </a:t>
            </a:r>
            <a:r>
              <a:rPr lang="el-GR" dirty="0" smtClean="0"/>
              <a:t>φ</a:t>
            </a:r>
            <a:r>
              <a:rPr lang="en-US" dirty="0" smtClean="0"/>
              <a:t>(??</a:t>
            </a:r>
            <a:r>
              <a:rPr lang="en-US" baseline="-25000" dirty="0" smtClean="0"/>
              <a:t>1</a:t>
            </a:r>
            <a:r>
              <a:rPr lang="en-US" dirty="0" smtClean="0"/>
              <a:t>)*x + </a:t>
            </a:r>
            <a:r>
              <a:rPr lang="el-GR" dirty="0" smtClean="0"/>
              <a:t>φ</a:t>
            </a:r>
            <a:r>
              <a:rPr lang="en-US" dirty="0" smtClean="0"/>
              <a:t>(??</a:t>
            </a:r>
            <a:r>
              <a:rPr lang="en-US" baseline="-25000" dirty="0" smtClean="0"/>
              <a:t>2</a:t>
            </a:r>
            <a:r>
              <a:rPr lang="en-US" dirty="0" smtClean="0"/>
              <a:t>) &gt;= x*x</a:t>
            </a:r>
          </a:p>
          <a:p>
            <a:endParaRPr lang="en-US" dirty="0" smtClean="0"/>
          </a:p>
          <a:p>
            <a:r>
              <a:rPr lang="en-US" dirty="0" smtClean="0"/>
              <a:t>x &gt;=3 </a:t>
            </a:r>
            <a:r>
              <a:rPr lang="en-US" dirty="0" smtClean="0">
                <a:sym typeface="Wingdings" pitchFamily="2" charset="2"/>
              </a:rPr>
              <a:t> </a:t>
            </a:r>
          </a:p>
          <a:p>
            <a:r>
              <a:rPr lang="en-US" dirty="0" smtClean="0">
                <a:sym typeface="Wingdings" pitchFamily="2" charset="2"/>
              </a:rPr>
              <a:t>      </a:t>
            </a:r>
            <a:r>
              <a:rPr lang="el-GR" dirty="0" smtClean="0"/>
              <a:t>φ</a:t>
            </a:r>
            <a:r>
              <a:rPr lang="en-US" dirty="0" smtClean="0"/>
              <a:t>(??</a:t>
            </a:r>
            <a:r>
              <a:rPr lang="en-US" baseline="-25000" dirty="0" smtClean="0"/>
              <a:t>1</a:t>
            </a:r>
            <a:r>
              <a:rPr lang="en-US" dirty="0" smtClean="0"/>
              <a:t>)*(x+1) - </a:t>
            </a:r>
            <a:r>
              <a:rPr lang="el-GR" dirty="0" smtClean="0"/>
              <a:t>φ</a:t>
            </a:r>
            <a:r>
              <a:rPr lang="en-US" dirty="0" smtClean="0"/>
              <a:t>(??</a:t>
            </a:r>
            <a:r>
              <a:rPr lang="en-US" baseline="-25000" dirty="0" smtClean="0"/>
              <a:t>1</a:t>
            </a:r>
            <a:r>
              <a:rPr lang="en-US" dirty="0" smtClean="0"/>
              <a:t>)*x == 3</a:t>
            </a:r>
          </a:p>
          <a:p>
            <a:endParaRPr lang="en-US" dirty="0" smtClean="0"/>
          </a:p>
        </p:txBody>
      </p:sp>
      <p:sp>
        <p:nvSpPr>
          <p:cNvPr id="9" name="Rectangle 8"/>
          <p:cNvSpPr/>
          <p:nvPr/>
        </p:nvSpPr>
        <p:spPr bwMode="auto">
          <a:xfrm>
            <a:off x="304800" y="4950875"/>
            <a:ext cx="3200400" cy="381000"/>
          </a:xfrm>
          <a:prstGeom prst="rect">
            <a:avLst/>
          </a:prstGeom>
          <a:noFill/>
          <a:ln w="3175">
            <a:solidFill>
              <a:srgbClr val="CC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0" name="Rectangle 9"/>
          <p:cNvSpPr/>
          <p:nvPr/>
        </p:nvSpPr>
        <p:spPr bwMode="auto">
          <a:xfrm>
            <a:off x="4114800" y="4748033"/>
            <a:ext cx="44958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1" name="Rectangle 10"/>
          <p:cNvSpPr/>
          <p:nvPr/>
        </p:nvSpPr>
        <p:spPr bwMode="auto">
          <a:xfrm>
            <a:off x="457200" y="5484275"/>
            <a:ext cx="3505200" cy="381000"/>
          </a:xfrm>
          <a:prstGeom prst="rect">
            <a:avLst/>
          </a:prstGeom>
          <a:noFill/>
          <a:ln w="3175">
            <a:solidFill>
              <a:srgbClr val="CC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2" name="Rectangle 11"/>
          <p:cNvSpPr/>
          <p:nvPr/>
        </p:nvSpPr>
        <p:spPr bwMode="auto">
          <a:xfrm>
            <a:off x="4191000" y="5433833"/>
            <a:ext cx="44958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3" name="Rectangle 12"/>
          <p:cNvSpPr/>
          <p:nvPr/>
        </p:nvSpPr>
        <p:spPr bwMode="auto">
          <a:xfrm>
            <a:off x="609600" y="6017675"/>
            <a:ext cx="3581400" cy="381000"/>
          </a:xfrm>
          <a:prstGeom prst="rect">
            <a:avLst/>
          </a:prstGeom>
          <a:noFill/>
          <a:ln w="3175">
            <a:solidFill>
              <a:srgbClr val="CC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4" name="Rectangle 13"/>
          <p:cNvSpPr/>
          <p:nvPr/>
        </p:nvSpPr>
        <p:spPr bwMode="auto">
          <a:xfrm>
            <a:off x="4267200" y="6043433"/>
            <a:ext cx="44958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nsolas" pitchFamily="49" charset="0"/>
            </a:endParaRPr>
          </a:p>
        </p:txBody>
      </p:sp>
      <p:sp>
        <p:nvSpPr>
          <p:cNvPr id="15" name="Text Box 4"/>
          <p:cNvSpPr txBox="1">
            <a:spLocks noChangeArrowheads="1"/>
          </p:cNvSpPr>
          <p:nvPr/>
        </p:nvSpPr>
        <p:spPr bwMode="auto">
          <a:xfrm>
            <a:off x="5334000" y="2438400"/>
            <a:ext cx="3657600" cy="1292662"/>
          </a:xfrm>
          <a:prstGeom prst="rect">
            <a:avLst/>
          </a:prstGeom>
          <a:noFill/>
          <a:ln w="9525">
            <a:solidFill>
              <a:srgbClr val="CC0000"/>
            </a:solidFill>
            <a:miter lim="800000"/>
            <a:headEnd/>
            <a:tailEnd/>
          </a:ln>
        </p:spPr>
        <p:txBody>
          <a:bodyPr wrap="square">
            <a:spAutoFit/>
          </a:bodyPr>
          <a:lstStyle/>
          <a:p>
            <a:pPr algn="ctr"/>
            <a:endParaRPr lang="en-US" sz="2000" dirty="0" smtClean="0"/>
          </a:p>
          <a:p>
            <a:pPr algn="ctr"/>
            <a:r>
              <a:rPr lang="el-GR" sz="2000" dirty="0" smtClean="0"/>
              <a:t>φ</a:t>
            </a:r>
            <a:r>
              <a:rPr lang="en-US" sz="2000" dirty="0" smtClean="0"/>
              <a:t>(??</a:t>
            </a:r>
            <a:r>
              <a:rPr lang="en-US" sz="2000" baseline="-25000" dirty="0" smtClean="0"/>
              <a:t>1</a:t>
            </a:r>
            <a:r>
              <a:rPr lang="en-US" sz="2000" dirty="0" smtClean="0"/>
              <a:t>) = 3    </a:t>
            </a:r>
            <a:r>
              <a:rPr lang="el-GR" sz="2000" dirty="0" smtClean="0"/>
              <a:t>φ</a:t>
            </a:r>
            <a:r>
              <a:rPr lang="en-US" sz="2000" dirty="0" smtClean="0"/>
              <a:t>(??</a:t>
            </a:r>
            <a:r>
              <a:rPr lang="en-US" sz="2000" baseline="-25000" dirty="0" smtClean="0"/>
              <a:t>2</a:t>
            </a:r>
            <a:r>
              <a:rPr lang="en-US" sz="2000" dirty="0" smtClean="0"/>
              <a:t>) = 1  is a valid solution.</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1" grpId="1" animBg="1"/>
      <p:bldP spid="12" grpId="0" animBg="1"/>
      <p:bldP spid="13" grpId="0" animBg="1"/>
      <p:bldP spid="13" grpId="1"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xfrm>
            <a:off x="457200" y="6245225"/>
            <a:ext cx="2133600" cy="476250"/>
          </a:xfrm>
          <a:noFill/>
        </p:spPr>
        <p:txBody>
          <a:bodyPr/>
          <a:lstStyle/>
          <a:p>
            <a:pPr algn="l"/>
            <a:fld id="{588FD38F-0558-4A18-8EFF-ABFB600A6032}" type="slidenum">
              <a:rPr lang="en-US" smtClean="0"/>
              <a:pPr algn="l"/>
              <a:t>28</a:t>
            </a:fld>
            <a:endParaRPr lang="en-US" smtClean="0"/>
          </a:p>
        </p:txBody>
      </p:sp>
      <p:sp>
        <p:nvSpPr>
          <p:cNvPr id="25603" name="Rectangle 2"/>
          <p:cNvSpPr>
            <a:spLocks noGrp="1" noChangeArrowheads="1"/>
          </p:cNvSpPr>
          <p:nvPr>
            <p:ph type="title"/>
          </p:nvPr>
        </p:nvSpPr>
        <p:spPr/>
        <p:txBody>
          <a:bodyPr/>
          <a:lstStyle/>
          <a:p>
            <a:r>
              <a:rPr lang="en-US" sz="3600" smtClean="0"/>
              <a:t>A Sketch as a constraint system</a:t>
            </a:r>
          </a:p>
        </p:txBody>
      </p:sp>
      <p:sp>
        <p:nvSpPr>
          <p:cNvPr id="549891" name="Rectangle 3"/>
          <p:cNvSpPr>
            <a:spLocks noGrp="1" noChangeArrowheads="1"/>
          </p:cNvSpPr>
          <p:nvPr>
            <p:ph type="body" idx="1"/>
          </p:nvPr>
        </p:nvSpPr>
        <p:spPr>
          <a:xfrm>
            <a:off x="165100" y="1600200"/>
            <a:ext cx="8978900" cy="4525963"/>
          </a:xfrm>
        </p:spPr>
        <p:txBody>
          <a:bodyPr/>
          <a:lstStyle/>
          <a:p>
            <a:pPr>
              <a:buFontTx/>
              <a:buNone/>
            </a:pPr>
            <a:r>
              <a:rPr lang="en-US" dirty="0" smtClean="0"/>
              <a:t>Synthesis reduces to constraint satisfaction</a:t>
            </a:r>
          </a:p>
          <a:p>
            <a:endParaRPr lang="en-US" dirty="0" smtClean="0"/>
          </a:p>
          <a:p>
            <a:endParaRPr lang="en-US" dirty="0" smtClean="0"/>
          </a:p>
          <a:p>
            <a:endParaRPr lang="en-US" dirty="0" smtClean="0"/>
          </a:p>
          <a:p>
            <a:pPr>
              <a:buFontTx/>
              <a:buNone/>
            </a:pPr>
            <a:r>
              <a:rPr lang="en-US" dirty="0" smtClean="0"/>
              <a:t>Constraints are too hard for standard techniques</a:t>
            </a:r>
          </a:p>
          <a:p>
            <a:pPr lvl="1"/>
            <a:r>
              <a:rPr lang="en-US" dirty="0" smtClean="0"/>
              <a:t>Universal quantification over inputs</a:t>
            </a:r>
          </a:p>
          <a:p>
            <a:pPr lvl="1"/>
            <a:r>
              <a:rPr lang="en-US" dirty="0" smtClean="0"/>
              <a:t>Too many inputs</a:t>
            </a:r>
          </a:p>
          <a:p>
            <a:pPr lvl="1"/>
            <a:r>
              <a:rPr lang="en-US" dirty="0" smtClean="0"/>
              <a:t>Too many constraints</a:t>
            </a:r>
          </a:p>
          <a:p>
            <a:pPr lvl="1"/>
            <a:r>
              <a:rPr lang="en-US" dirty="0" smtClean="0"/>
              <a:t>Too many holes</a:t>
            </a:r>
          </a:p>
        </p:txBody>
      </p:sp>
      <p:grpSp>
        <p:nvGrpSpPr>
          <p:cNvPr id="2" name="Group 4"/>
          <p:cNvGrpSpPr>
            <a:grpSpLocks/>
          </p:cNvGrpSpPr>
          <p:nvPr/>
        </p:nvGrpSpPr>
        <p:grpSpPr bwMode="auto">
          <a:xfrm>
            <a:off x="2286000" y="2514600"/>
            <a:ext cx="4600575" cy="660400"/>
            <a:chOff x="1134" y="1248"/>
            <a:chExt cx="2898" cy="416"/>
          </a:xfrm>
        </p:grpSpPr>
        <p:sp>
          <p:nvSpPr>
            <p:cNvPr id="25606" name="Text Box 5"/>
            <p:cNvSpPr txBox="1">
              <a:spLocks noChangeArrowheads="1"/>
            </p:cNvSpPr>
            <p:nvPr/>
          </p:nvSpPr>
          <p:spPr bwMode="auto">
            <a:xfrm>
              <a:off x="2640" y="1309"/>
              <a:ext cx="1392" cy="336"/>
            </a:xfrm>
            <a:prstGeom prst="rect">
              <a:avLst/>
            </a:prstGeom>
            <a:noFill/>
            <a:ln w="9525">
              <a:noFill/>
              <a:miter lim="800000"/>
              <a:headEnd/>
              <a:tailEnd/>
            </a:ln>
          </p:spPr>
          <p:txBody>
            <a:bodyPr wrap="none"/>
            <a:lstStyle/>
            <a:p>
              <a:pPr>
                <a:lnSpc>
                  <a:spcPct val="80000"/>
                </a:lnSpc>
                <a:spcBef>
                  <a:spcPct val="20000"/>
                </a:spcBef>
              </a:pPr>
              <a:r>
                <a:rPr lang="en-US" sz="3200" dirty="0">
                  <a:latin typeface="Montara Std Gothic" pitchFamily="34" charset="0"/>
                  <a:sym typeface="Math C" pitchFamily="2" charset="2"/>
                </a:rPr>
                <a:t>Q(x, </a:t>
              </a:r>
              <a:r>
                <a:rPr lang="el-GR" sz="3200" dirty="0" smtClean="0">
                  <a:solidFill>
                    <a:srgbClr val="700015"/>
                  </a:solidFill>
                </a:rPr>
                <a:t>φ</a:t>
              </a:r>
              <a:r>
                <a:rPr lang="en-US" sz="3200" dirty="0" smtClean="0">
                  <a:solidFill>
                    <a:srgbClr val="700015"/>
                  </a:solidFill>
                  <a:latin typeface="Montara Std Gothic" pitchFamily="34" charset="0"/>
                </a:rPr>
                <a:t>)</a:t>
              </a:r>
              <a:endParaRPr lang="en-US" sz="3200" dirty="0">
                <a:solidFill>
                  <a:srgbClr val="700015"/>
                </a:solidFill>
                <a:latin typeface="Montara Std Gothic" pitchFamily="34" charset="0"/>
              </a:endParaRPr>
            </a:p>
          </p:txBody>
        </p:sp>
        <p:grpSp>
          <p:nvGrpSpPr>
            <p:cNvPr id="3" name="Group 6"/>
            <p:cNvGrpSpPr>
              <a:grpSpLocks/>
            </p:cNvGrpSpPr>
            <p:nvPr/>
          </p:nvGrpSpPr>
          <p:grpSpPr bwMode="auto">
            <a:xfrm>
              <a:off x="1134" y="1248"/>
              <a:ext cx="1266" cy="416"/>
              <a:chOff x="750" y="1811"/>
              <a:chExt cx="1266" cy="416"/>
            </a:xfrm>
          </p:grpSpPr>
          <p:sp>
            <p:nvSpPr>
              <p:cNvPr id="25608" name="Text Box 7"/>
              <p:cNvSpPr txBox="1">
                <a:spLocks noChangeArrowheads="1"/>
              </p:cNvSpPr>
              <p:nvPr/>
            </p:nvSpPr>
            <p:spPr bwMode="auto">
              <a:xfrm>
                <a:off x="1024" y="1824"/>
                <a:ext cx="992" cy="334"/>
              </a:xfrm>
              <a:prstGeom prst="rect">
                <a:avLst/>
              </a:prstGeom>
              <a:noFill/>
              <a:ln w="9525">
                <a:noFill/>
                <a:miter lim="800000"/>
                <a:headEnd/>
                <a:tailEnd/>
              </a:ln>
            </p:spPr>
            <p:txBody>
              <a:bodyPr wrap="none"/>
              <a:lstStyle/>
              <a:p>
                <a:r>
                  <a:rPr lang="el-GR" sz="3200" dirty="0" smtClean="0">
                    <a:solidFill>
                      <a:srgbClr val="700015"/>
                    </a:solidFill>
                  </a:rPr>
                  <a:t>φ</a:t>
                </a:r>
                <a:r>
                  <a:rPr lang="en-US" sz="3200" dirty="0" smtClean="0">
                    <a:latin typeface="Montara Std Gothic" pitchFamily="34" charset="0"/>
                  </a:rPr>
                  <a:t>.             </a:t>
                </a:r>
                <a:r>
                  <a:rPr lang="en-US" sz="3200" dirty="0">
                    <a:latin typeface="Montara Std Gothic" pitchFamily="34" charset="0"/>
                  </a:rPr>
                  <a:t>x.</a:t>
                </a:r>
              </a:p>
            </p:txBody>
          </p:sp>
          <p:sp>
            <p:nvSpPr>
              <p:cNvPr id="25609" name="Text Box 8"/>
              <p:cNvSpPr txBox="1">
                <a:spLocks noChangeArrowheads="1"/>
              </p:cNvSpPr>
              <p:nvPr/>
            </p:nvSpPr>
            <p:spPr bwMode="auto">
              <a:xfrm rot="10800000">
                <a:off x="1454" y="1823"/>
                <a:ext cx="308" cy="404"/>
              </a:xfrm>
              <a:prstGeom prst="rect">
                <a:avLst/>
              </a:prstGeom>
              <a:noFill/>
              <a:ln w="9525">
                <a:noFill/>
                <a:miter lim="800000"/>
                <a:headEnd/>
                <a:tailEnd/>
              </a:ln>
            </p:spPr>
            <p:txBody>
              <a:bodyPr wrap="none">
                <a:spAutoFit/>
              </a:bodyPr>
              <a:lstStyle/>
              <a:p>
                <a:r>
                  <a:rPr lang="en-US" sz="3600" dirty="0">
                    <a:latin typeface="Arial" charset="0"/>
                  </a:rPr>
                  <a:t>A</a:t>
                </a:r>
              </a:p>
            </p:txBody>
          </p:sp>
          <p:sp>
            <p:nvSpPr>
              <p:cNvPr id="25610" name="Text Box 9"/>
              <p:cNvSpPr txBox="1">
                <a:spLocks noChangeArrowheads="1"/>
              </p:cNvSpPr>
              <p:nvPr/>
            </p:nvSpPr>
            <p:spPr bwMode="auto">
              <a:xfrm rot="10800000">
                <a:off x="750" y="1811"/>
                <a:ext cx="388" cy="404"/>
              </a:xfrm>
              <a:prstGeom prst="rect">
                <a:avLst/>
              </a:prstGeom>
              <a:noFill/>
              <a:ln w="9525">
                <a:noFill/>
                <a:miter lim="800000"/>
                <a:headEnd/>
                <a:tailEnd/>
              </a:ln>
            </p:spPr>
            <p:txBody>
              <a:bodyPr wrap="none">
                <a:spAutoFit/>
              </a:bodyPr>
              <a:lstStyle/>
              <a:p>
                <a:r>
                  <a:rPr lang="en-US" sz="3600">
                    <a:latin typeface="Arial" charset="0"/>
                  </a:rPr>
                  <a:t> E</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98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9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9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98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9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xfrm>
            <a:off x="457200" y="6245225"/>
            <a:ext cx="2133600" cy="476250"/>
          </a:xfrm>
          <a:noFill/>
        </p:spPr>
        <p:txBody>
          <a:bodyPr/>
          <a:lstStyle/>
          <a:p>
            <a:pPr algn="l"/>
            <a:fld id="{785C8B04-0394-4B41-97E3-B6EC6DAF3B14}" type="slidenum">
              <a:rPr lang="en-US" smtClean="0"/>
              <a:pPr algn="l"/>
              <a:t>29</a:t>
            </a:fld>
            <a:endParaRPr lang="en-US" smtClean="0"/>
          </a:p>
        </p:txBody>
      </p:sp>
      <p:sp>
        <p:nvSpPr>
          <p:cNvPr id="26627" name="Rectangle 2"/>
          <p:cNvSpPr>
            <a:spLocks noGrp="1" noChangeArrowheads="1"/>
          </p:cNvSpPr>
          <p:nvPr>
            <p:ph type="title"/>
          </p:nvPr>
        </p:nvSpPr>
        <p:spPr/>
        <p:txBody>
          <a:bodyPr/>
          <a:lstStyle/>
          <a:p>
            <a:r>
              <a:rPr lang="en-US" smtClean="0"/>
              <a:t>Insight</a:t>
            </a:r>
          </a:p>
        </p:txBody>
      </p:sp>
      <p:sp>
        <p:nvSpPr>
          <p:cNvPr id="26628" name="Rectangle 3"/>
          <p:cNvSpPr>
            <a:spLocks noGrp="1" noChangeArrowheads="1"/>
          </p:cNvSpPr>
          <p:nvPr>
            <p:ph type="body" idx="1"/>
          </p:nvPr>
        </p:nvSpPr>
        <p:spPr/>
        <p:txBody>
          <a:bodyPr/>
          <a:lstStyle/>
          <a:p>
            <a:pPr>
              <a:buFontTx/>
              <a:buNone/>
            </a:pPr>
            <a:r>
              <a:rPr lang="en-US" dirty="0" smtClean="0"/>
              <a:t>Sketches are not arbitrary constraint systems</a:t>
            </a:r>
          </a:p>
          <a:p>
            <a:pPr lvl="1"/>
            <a:r>
              <a:rPr lang="en-US" dirty="0" smtClean="0"/>
              <a:t>They express the high level structure of a program</a:t>
            </a:r>
          </a:p>
          <a:p>
            <a:pPr lvl="1"/>
            <a:endParaRPr lang="en-US" dirty="0" smtClean="0"/>
          </a:p>
          <a:p>
            <a:pPr>
              <a:buFontTx/>
              <a:buNone/>
            </a:pPr>
            <a:r>
              <a:rPr lang="en-US" dirty="0" smtClean="0"/>
              <a:t>A small number of inputs can be enough</a:t>
            </a:r>
          </a:p>
          <a:p>
            <a:pPr lvl="1"/>
            <a:r>
              <a:rPr lang="en-US" dirty="0" smtClean="0"/>
              <a:t>focus on corner cases</a:t>
            </a:r>
          </a:p>
          <a:p>
            <a:pPr lvl="1"/>
            <a:endParaRPr lang="en-US" dirty="0" smtClean="0"/>
          </a:p>
          <a:p>
            <a:pPr lvl="1"/>
            <a:endParaRPr lang="en-US" dirty="0" smtClean="0"/>
          </a:p>
          <a:p>
            <a:pPr lvl="1"/>
            <a:endParaRPr lang="en-US" dirty="0" smtClean="0"/>
          </a:p>
          <a:p>
            <a:pPr lvl="1"/>
            <a:endParaRPr lang="en-US" dirty="0" smtClean="0"/>
          </a:p>
          <a:p>
            <a:pPr>
              <a:buFontTx/>
              <a:buNone/>
            </a:pPr>
            <a:r>
              <a:rPr lang="en-US" dirty="0" smtClean="0"/>
              <a:t>This is an inductive synthesis problem !</a:t>
            </a:r>
          </a:p>
        </p:txBody>
      </p:sp>
      <p:grpSp>
        <p:nvGrpSpPr>
          <p:cNvPr id="2" name="Group 5"/>
          <p:cNvGrpSpPr>
            <a:grpSpLocks/>
          </p:cNvGrpSpPr>
          <p:nvPr/>
        </p:nvGrpSpPr>
        <p:grpSpPr bwMode="auto">
          <a:xfrm>
            <a:off x="2209800" y="3886200"/>
            <a:ext cx="4829175" cy="965200"/>
            <a:chOff x="990" y="1936"/>
            <a:chExt cx="3042" cy="608"/>
          </a:xfrm>
        </p:grpSpPr>
        <p:sp>
          <p:nvSpPr>
            <p:cNvPr id="26630" name="Text Box 6"/>
            <p:cNvSpPr txBox="1">
              <a:spLocks noChangeArrowheads="1"/>
            </p:cNvSpPr>
            <p:nvPr/>
          </p:nvSpPr>
          <p:spPr bwMode="auto">
            <a:xfrm>
              <a:off x="2640" y="1997"/>
              <a:ext cx="1392" cy="336"/>
            </a:xfrm>
            <a:prstGeom prst="rect">
              <a:avLst/>
            </a:prstGeom>
            <a:noFill/>
            <a:ln w="9525">
              <a:noFill/>
              <a:miter lim="800000"/>
              <a:headEnd/>
              <a:tailEnd/>
            </a:ln>
          </p:spPr>
          <p:txBody>
            <a:bodyPr wrap="none"/>
            <a:lstStyle/>
            <a:p>
              <a:pPr>
                <a:lnSpc>
                  <a:spcPct val="80000"/>
                </a:lnSpc>
                <a:spcBef>
                  <a:spcPct val="20000"/>
                </a:spcBef>
              </a:pPr>
              <a:r>
                <a:rPr lang="en-US" sz="3200" dirty="0">
                  <a:latin typeface="Montara Std Gothic" pitchFamily="34" charset="0"/>
                  <a:sym typeface="Math C" pitchFamily="2" charset="2"/>
                </a:rPr>
                <a:t>Q(x, </a:t>
              </a:r>
              <a:r>
                <a:rPr lang="el-GR" sz="3200" dirty="0" smtClean="0">
                  <a:solidFill>
                    <a:srgbClr val="700015"/>
                  </a:solidFill>
                </a:rPr>
                <a:t>φ</a:t>
              </a:r>
              <a:r>
                <a:rPr lang="en-US" sz="3200" dirty="0" smtClean="0">
                  <a:latin typeface="Montara Std Gothic" pitchFamily="34" charset="0"/>
                </a:rPr>
                <a:t>)</a:t>
              </a:r>
              <a:endParaRPr lang="en-US" sz="3200" dirty="0">
                <a:latin typeface="Montara Std Gothic" pitchFamily="34" charset="0"/>
              </a:endParaRPr>
            </a:p>
          </p:txBody>
        </p:sp>
        <p:grpSp>
          <p:nvGrpSpPr>
            <p:cNvPr id="3" name="Group 7"/>
            <p:cNvGrpSpPr>
              <a:grpSpLocks/>
            </p:cNvGrpSpPr>
            <p:nvPr/>
          </p:nvGrpSpPr>
          <p:grpSpPr bwMode="auto">
            <a:xfrm>
              <a:off x="990" y="1936"/>
              <a:ext cx="1266" cy="416"/>
              <a:chOff x="750" y="1811"/>
              <a:chExt cx="1266" cy="416"/>
            </a:xfrm>
          </p:grpSpPr>
          <p:sp>
            <p:nvSpPr>
              <p:cNvPr id="26633" name="Text Box 8"/>
              <p:cNvSpPr txBox="1">
                <a:spLocks noChangeArrowheads="1"/>
              </p:cNvSpPr>
              <p:nvPr/>
            </p:nvSpPr>
            <p:spPr bwMode="auto">
              <a:xfrm>
                <a:off x="1024" y="1824"/>
                <a:ext cx="992" cy="334"/>
              </a:xfrm>
              <a:prstGeom prst="rect">
                <a:avLst/>
              </a:prstGeom>
              <a:noFill/>
              <a:ln w="9525">
                <a:noFill/>
                <a:miter lim="800000"/>
                <a:headEnd/>
                <a:tailEnd/>
              </a:ln>
            </p:spPr>
            <p:txBody>
              <a:bodyPr wrap="none"/>
              <a:lstStyle/>
              <a:p>
                <a:r>
                  <a:rPr lang="el-GR" sz="3200" dirty="0" smtClean="0">
                    <a:solidFill>
                      <a:srgbClr val="700015"/>
                    </a:solidFill>
                  </a:rPr>
                  <a:t>φ</a:t>
                </a:r>
                <a:r>
                  <a:rPr lang="en-US" sz="3200" dirty="0" smtClean="0">
                    <a:latin typeface="Montara Std Gothic" pitchFamily="34" charset="0"/>
                  </a:rPr>
                  <a:t>.             </a:t>
                </a:r>
                <a:r>
                  <a:rPr lang="en-US" sz="3200" dirty="0">
                    <a:latin typeface="Montara Std Gothic" pitchFamily="34" charset="0"/>
                  </a:rPr>
                  <a:t>x in E.</a:t>
                </a:r>
              </a:p>
            </p:txBody>
          </p:sp>
          <p:sp>
            <p:nvSpPr>
              <p:cNvPr id="26634" name="Text Box 9"/>
              <p:cNvSpPr txBox="1">
                <a:spLocks noChangeArrowheads="1"/>
              </p:cNvSpPr>
              <p:nvPr/>
            </p:nvSpPr>
            <p:spPr bwMode="auto">
              <a:xfrm rot="10800000">
                <a:off x="1454" y="1823"/>
                <a:ext cx="308" cy="404"/>
              </a:xfrm>
              <a:prstGeom prst="rect">
                <a:avLst/>
              </a:prstGeom>
              <a:noFill/>
              <a:ln w="9525">
                <a:noFill/>
                <a:miter lim="800000"/>
                <a:headEnd/>
                <a:tailEnd/>
              </a:ln>
            </p:spPr>
            <p:txBody>
              <a:bodyPr wrap="none">
                <a:spAutoFit/>
              </a:bodyPr>
              <a:lstStyle/>
              <a:p>
                <a:r>
                  <a:rPr lang="en-US" sz="3600">
                    <a:latin typeface="Arial" charset="0"/>
                  </a:rPr>
                  <a:t>A</a:t>
                </a:r>
              </a:p>
            </p:txBody>
          </p:sp>
          <p:sp>
            <p:nvSpPr>
              <p:cNvPr id="26635" name="Text Box 10"/>
              <p:cNvSpPr txBox="1">
                <a:spLocks noChangeArrowheads="1"/>
              </p:cNvSpPr>
              <p:nvPr/>
            </p:nvSpPr>
            <p:spPr bwMode="auto">
              <a:xfrm rot="10800000">
                <a:off x="750" y="1811"/>
                <a:ext cx="388" cy="404"/>
              </a:xfrm>
              <a:prstGeom prst="rect">
                <a:avLst/>
              </a:prstGeom>
              <a:noFill/>
              <a:ln w="9525">
                <a:noFill/>
                <a:miter lim="800000"/>
                <a:headEnd/>
                <a:tailEnd/>
              </a:ln>
            </p:spPr>
            <p:txBody>
              <a:bodyPr wrap="none">
                <a:spAutoFit/>
              </a:bodyPr>
              <a:lstStyle/>
              <a:p>
                <a:r>
                  <a:rPr lang="en-US" sz="3600">
                    <a:latin typeface="Arial" charset="0"/>
                  </a:rPr>
                  <a:t> E</a:t>
                </a:r>
              </a:p>
            </p:txBody>
          </p:sp>
        </p:grpSp>
        <p:sp>
          <p:nvSpPr>
            <p:cNvPr id="26632" name="Text Box 11"/>
            <p:cNvSpPr txBox="1">
              <a:spLocks noChangeArrowheads="1"/>
            </p:cNvSpPr>
            <p:nvPr/>
          </p:nvSpPr>
          <p:spPr bwMode="auto">
            <a:xfrm>
              <a:off x="2200" y="2256"/>
              <a:ext cx="1826" cy="288"/>
            </a:xfrm>
            <a:prstGeom prst="rect">
              <a:avLst/>
            </a:prstGeom>
            <a:noFill/>
            <a:ln w="9525">
              <a:noFill/>
              <a:miter lim="800000"/>
              <a:headEnd/>
              <a:tailEnd/>
            </a:ln>
          </p:spPr>
          <p:txBody>
            <a:bodyPr wrap="none">
              <a:spAutoFit/>
            </a:bodyPr>
            <a:lstStyle/>
            <a:p>
              <a:r>
                <a:rPr lang="en-US">
                  <a:latin typeface="Montara Std Gothic" pitchFamily="34" charset="0"/>
                </a:rPr>
                <a:t>where E  = {x</a:t>
              </a:r>
              <a:r>
                <a:rPr lang="en-US" baseline="-25000">
                  <a:latin typeface="Montara Std Gothic" pitchFamily="34" charset="0"/>
                </a:rPr>
                <a:t>1</a:t>
              </a:r>
              <a:r>
                <a:rPr lang="en-US">
                  <a:latin typeface="Montara Std Gothic" pitchFamily="34" charset="0"/>
                </a:rPr>
                <a:t>, x</a:t>
              </a:r>
              <a:r>
                <a:rPr lang="en-US" baseline="-25000">
                  <a:latin typeface="Montara Std Gothic" pitchFamily="34" charset="0"/>
                </a:rPr>
                <a:t>2</a:t>
              </a:r>
              <a:r>
                <a:rPr lang="en-US">
                  <a:latin typeface="Montara Std Gothic" pitchFamily="34" charset="0"/>
                </a:rPr>
                <a:t>, …, x</a:t>
              </a:r>
              <a:r>
                <a:rPr lang="en-US" baseline="-25000">
                  <a:latin typeface="Montara Std Gothic" pitchFamily="34" charset="0"/>
                </a:rPr>
                <a:t>k</a:t>
              </a:r>
              <a:r>
                <a:rPr lang="en-US">
                  <a:latin typeface="Montara Std Gothic"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The sketching approach</a:t>
            </a:r>
          </a:p>
        </p:txBody>
      </p:sp>
      <p:sp>
        <p:nvSpPr>
          <p:cNvPr id="6147" name="Content Placeholder 2"/>
          <p:cNvSpPr>
            <a:spLocks noGrp="1"/>
          </p:cNvSpPr>
          <p:nvPr>
            <p:ph idx="1"/>
          </p:nvPr>
        </p:nvSpPr>
        <p:spPr>
          <a:xfrm>
            <a:off x="76200" y="1600200"/>
            <a:ext cx="8978900" cy="4525963"/>
          </a:xfrm>
        </p:spPr>
        <p:txBody>
          <a:bodyPr/>
          <a:lstStyle/>
          <a:p>
            <a:pPr eaLnBrk="1" hangingPunct="1">
              <a:buNone/>
            </a:pPr>
            <a:r>
              <a:rPr lang="en-US" sz="2400" dirty="0" smtClean="0"/>
              <a:t>New programming </a:t>
            </a:r>
            <a:r>
              <a:rPr lang="en-US" sz="2400" dirty="0" smtClean="0"/>
              <a:t>model based on </a:t>
            </a:r>
            <a:r>
              <a:rPr lang="en-US" sz="2400" u="sng" dirty="0" smtClean="0">
                <a:solidFill>
                  <a:srgbClr val="CC0000"/>
                </a:solidFill>
              </a:rPr>
              <a:t>localized synthesis</a:t>
            </a:r>
          </a:p>
          <a:p>
            <a:pPr eaLnBrk="1" hangingPunct="1"/>
            <a:endParaRPr lang="en-US" sz="2400" dirty="0" smtClean="0"/>
          </a:p>
          <a:p>
            <a:pPr eaLnBrk="1" hangingPunct="1">
              <a:buNone/>
            </a:pPr>
            <a:r>
              <a:rPr lang="en-US" sz="2400" dirty="0" smtClean="0"/>
              <a:t>Let the programmer control the implementation strategy</a:t>
            </a:r>
          </a:p>
          <a:p>
            <a:pPr eaLnBrk="1" hangingPunct="1"/>
            <a:endParaRPr lang="en-US" sz="2400" dirty="0" smtClean="0"/>
          </a:p>
          <a:p>
            <a:pPr eaLnBrk="1" hangingPunct="1">
              <a:buNone/>
            </a:pPr>
            <a:r>
              <a:rPr lang="en-US" sz="2400" dirty="0" smtClean="0"/>
              <a:t>Focus the synthesizer on the low-level details</a:t>
            </a:r>
          </a:p>
          <a:p>
            <a:pPr eaLnBrk="1" hangingPunct="1"/>
            <a:endParaRPr lang="en-US" sz="2400" dirty="0" smtClean="0"/>
          </a:p>
          <a:p>
            <a:pPr eaLnBrk="1" hangingPunct="1">
              <a:buNone/>
            </a:pPr>
            <a:r>
              <a:rPr lang="en-US" sz="2400" dirty="0" smtClean="0"/>
              <a:t>Key design principle:</a:t>
            </a:r>
          </a:p>
          <a:p>
            <a:pPr lvl="1" eaLnBrk="1" hangingPunct="1"/>
            <a:r>
              <a:rPr lang="en-US" dirty="0" smtClean="0"/>
              <a:t>Exploit familiar programming concepts</a:t>
            </a:r>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inkTgt spid="_x0000_s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xfrm>
            <a:off x="457200" y="6245225"/>
            <a:ext cx="2133600" cy="476250"/>
          </a:xfrm>
          <a:noFill/>
        </p:spPr>
        <p:txBody>
          <a:bodyPr/>
          <a:lstStyle/>
          <a:p>
            <a:pPr algn="l"/>
            <a:fld id="{5C73A475-F2C8-410D-8006-69122AE8BBDA}" type="slidenum">
              <a:rPr lang="en-US" smtClean="0"/>
              <a:pPr algn="l"/>
              <a:t>30</a:t>
            </a:fld>
            <a:endParaRPr lang="en-US" smtClean="0"/>
          </a:p>
        </p:txBody>
      </p:sp>
      <p:sp>
        <p:nvSpPr>
          <p:cNvPr id="27651" name="Rectangle 2"/>
          <p:cNvSpPr>
            <a:spLocks noGrp="1" noChangeArrowheads="1"/>
          </p:cNvSpPr>
          <p:nvPr>
            <p:ph type="title"/>
          </p:nvPr>
        </p:nvSpPr>
        <p:spPr>
          <a:xfrm>
            <a:off x="457200" y="228600"/>
            <a:ext cx="8686800" cy="1143000"/>
          </a:xfrm>
        </p:spPr>
        <p:txBody>
          <a:bodyPr/>
          <a:lstStyle/>
          <a:p>
            <a:r>
              <a:rPr lang="en-US" sz="2800" smtClean="0"/>
              <a:t>Counterexample –Guided Inductive Synthesis (CEGIS)</a:t>
            </a:r>
          </a:p>
        </p:txBody>
      </p:sp>
      <p:sp>
        <p:nvSpPr>
          <p:cNvPr id="1130499" name="Rectangle 3"/>
          <p:cNvSpPr>
            <a:spLocks noChangeArrowheads="1"/>
          </p:cNvSpPr>
          <p:nvPr/>
        </p:nvSpPr>
        <p:spPr bwMode="auto">
          <a:xfrm>
            <a:off x="533400" y="3116263"/>
            <a:ext cx="3124200" cy="1639887"/>
          </a:xfrm>
          <a:prstGeom prst="rect">
            <a:avLst/>
          </a:prstGeom>
          <a:solidFill>
            <a:srgbClr val="FFFF99"/>
          </a:solidFill>
          <a:ln w="9525">
            <a:solidFill>
              <a:schemeClr val="tx1"/>
            </a:solidFill>
            <a:miter lim="800000"/>
            <a:headEnd/>
            <a:tailEnd/>
          </a:ln>
        </p:spPr>
        <p:txBody>
          <a:bodyPr anchor="ctr"/>
          <a:lstStyle/>
          <a:p>
            <a:pPr algn="ctr"/>
            <a:r>
              <a:rPr lang="en-US">
                <a:solidFill>
                  <a:schemeClr val="accent2"/>
                </a:solidFill>
              </a:rPr>
              <a:t>Inductive Synthesizer</a:t>
            </a:r>
          </a:p>
          <a:p>
            <a:endParaRPr lang="en-US" sz="1600"/>
          </a:p>
          <a:p>
            <a:endParaRPr lang="en-US" sz="1600"/>
          </a:p>
          <a:p>
            <a:endParaRPr lang="en-US" sz="1600"/>
          </a:p>
          <a:p>
            <a:r>
              <a:rPr lang="en-US" sz="1600"/>
              <a:t> </a:t>
            </a:r>
          </a:p>
          <a:p>
            <a:pPr>
              <a:buFontTx/>
              <a:buChar char="•"/>
            </a:pPr>
            <a:endParaRPr lang="en-US" sz="1600"/>
          </a:p>
        </p:txBody>
      </p:sp>
      <p:cxnSp>
        <p:nvCxnSpPr>
          <p:cNvPr id="1130500" name="AutoShape 4"/>
          <p:cNvCxnSpPr>
            <a:cxnSpLocks noChangeShapeType="1"/>
            <a:stCxn id="1130499" idx="0"/>
            <a:endCxn id="1130515" idx="0"/>
          </p:cNvCxnSpPr>
          <p:nvPr/>
        </p:nvCxnSpPr>
        <p:spPr bwMode="auto">
          <a:xfrm rot="5400000" flipV="1">
            <a:off x="4399756" y="812007"/>
            <a:ext cx="39687" cy="4648200"/>
          </a:xfrm>
          <a:prstGeom prst="curvedConnector3">
            <a:avLst>
              <a:gd name="adj1" fmla="val -576000"/>
            </a:avLst>
          </a:prstGeom>
          <a:noFill/>
          <a:ln w="9525">
            <a:solidFill>
              <a:schemeClr val="tx1"/>
            </a:solidFill>
            <a:round/>
            <a:headEnd/>
            <a:tailEnd type="triangle" w="med" len="med"/>
          </a:ln>
        </p:spPr>
      </p:cxnSp>
      <p:cxnSp>
        <p:nvCxnSpPr>
          <p:cNvPr id="1130501" name="AutoShape 5"/>
          <p:cNvCxnSpPr>
            <a:cxnSpLocks noChangeShapeType="1"/>
            <a:stCxn id="1130509" idx="0"/>
            <a:endCxn id="1130499" idx="2"/>
          </p:cNvCxnSpPr>
          <p:nvPr/>
        </p:nvCxnSpPr>
        <p:spPr bwMode="auto">
          <a:xfrm rot="5400000" flipH="1" flipV="1">
            <a:off x="1844675" y="5006975"/>
            <a:ext cx="501650" cy="1588"/>
          </a:xfrm>
          <a:prstGeom prst="straightConnector1">
            <a:avLst/>
          </a:prstGeom>
          <a:noFill/>
          <a:ln w="9525">
            <a:solidFill>
              <a:schemeClr val="tx1"/>
            </a:solidFill>
            <a:round/>
            <a:headEnd/>
            <a:tailEnd type="triangle" w="med" len="med"/>
          </a:ln>
        </p:spPr>
      </p:cxnSp>
      <p:sp>
        <p:nvSpPr>
          <p:cNvPr id="1130502" name="Oval 6"/>
          <p:cNvSpPr>
            <a:spLocks noChangeArrowheads="1"/>
          </p:cNvSpPr>
          <p:nvPr/>
        </p:nvSpPr>
        <p:spPr bwMode="auto">
          <a:xfrm>
            <a:off x="3962400" y="3784600"/>
            <a:ext cx="876300" cy="285750"/>
          </a:xfrm>
          <a:prstGeom prst="ellipse">
            <a:avLst/>
          </a:prstGeom>
          <a:solidFill>
            <a:srgbClr val="FFFF99"/>
          </a:solidFill>
          <a:ln w="9525">
            <a:solidFill>
              <a:schemeClr val="tx1"/>
            </a:solidFill>
            <a:round/>
            <a:headEnd/>
            <a:tailEnd/>
          </a:ln>
        </p:spPr>
        <p:txBody>
          <a:bodyPr wrap="none" anchor="ctr"/>
          <a:lstStyle/>
          <a:p>
            <a:pPr algn="ctr"/>
            <a:r>
              <a:rPr lang="en-US" sz="1400">
                <a:solidFill>
                  <a:srgbClr val="CC0000"/>
                </a:solidFill>
              </a:rPr>
              <a:t>buggy</a:t>
            </a:r>
            <a:r>
              <a:rPr lang="en-US" sz="1400" b="1">
                <a:solidFill>
                  <a:srgbClr val="CC0000"/>
                </a:solidFill>
              </a:rPr>
              <a:t> </a:t>
            </a:r>
          </a:p>
        </p:txBody>
      </p:sp>
      <p:cxnSp>
        <p:nvCxnSpPr>
          <p:cNvPr id="1130503" name="AutoShape 7"/>
          <p:cNvCxnSpPr>
            <a:cxnSpLocks noChangeShapeType="1"/>
            <a:stCxn id="1130499" idx="3"/>
            <a:endCxn id="1130502" idx="2"/>
          </p:cNvCxnSpPr>
          <p:nvPr/>
        </p:nvCxnSpPr>
        <p:spPr bwMode="auto">
          <a:xfrm flipV="1">
            <a:off x="3657600" y="3927475"/>
            <a:ext cx="304800" cy="9525"/>
          </a:xfrm>
          <a:prstGeom prst="curvedConnector3">
            <a:avLst>
              <a:gd name="adj1" fmla="val 50000"/>
            </a:avLst>
          </a:prstGeom>
          <a:noFill/>
          <a:ln w="9525">
            <a:solidFill>
              <a:schemeClr val="tx1"/>
            </a:solidFill>
            <a:round/>
            <a:headEnd/>
            <a:tailEnd type="triangle" w="med" len="med"/>
          </a:ln>
        </p:spPr>
      </p:cxnSp>
      <p:sp>
        <p:nvSpPr>
          <p:cNvPr id="1130504" name="Text Box 8"/>
          <p:cNvSpPr txBox="1">
            <a:spLocks noChangeArrowheads="1"/>
          </p:cNvSpPr>
          <p:nvPr/>
        </p:nvSpPr>
        <p:spPr bwMode="auto">
          <a:xfrm>
            <a:off x="3352800" y="2514600"/>
            <a:ext cx="2270125" cy="336550"/>
          </a:xfrm>
          <a:prstGeom prst="rect">
            <a:avLst/>
          </a:prstGeom>
          <a:noFill/>
          <a:ln w="9525">
            <a:noFill/>
            <a:miter lim="800000"/>
            <a:headEnd/>
            <a:tailEnd/>
          </a:ln>
        </p:spPr>
        <p:txBody>
          <a:bodyPr wrap="none">
            <a:spAutoFit/>
          </a:bodyPr>
          <a:lstStyle/>
          <a:p>
            <a:r>
              <a:rPr lang="en-US" sz="1600"/>
              <a:t>candidate implementation</a:t>
            </a:r>
          </a:p>
        </p:txBody>
      </p:sp>
      <p:sp>
        <p:nvSpPr>
          <p:cNvPr id="1130505" name="Text Box 9"/>
          <p:cNvSpPr txBox="1">
            <a:spLocks noChangeArrowheads="1"/>
          </p:cNvSpPr>
          <p:nvPr/>
        </p:nvSpPr>
        <p:spPr bwMode="auto">
          <a:xfrm>
            <a:off x="3124200" y="5073650"/>
            <a:ext cx="1928813" cy="336550"/>
          </a:xfrm>
          <a:prstGeom prst="rect">
            <a:avLst/>
          </a:prstGeom>
          <a:noFill/>
          <a:ln w="9525">
            <a:noFill/>
            <a:miter lim="800000"/>
            <a:headEnd/>
            <a:tailEnd/>
          </a:ln>
        </p:spPr>
        <p:txBody>
          <a:bodyPr wrap="none">
            <a:spAutoFit/>
          </a:bodyPr>
          <a:lstStyle/>
          <a:p>
            <a:r>
              <a:rPr lang="en-US" sz="1600" dirty="0"/>
              <a:t>counterexample input</a:t>
            </a:r>
          </a:p>
        </p:txBody>
      </p:sp>
      <p:sp>
        <p:nvSpPr>
          <p:cNvPr id="1130506" name="Text Box 10"/>
          <p:cNvSpPr txBox="1">
            <a:spLocks noChangeArrowheads="1"/>
          </p:cNvSpPr>
          <p:nvPr/>
        </p:nvSpPr>
        <p:spPr bwMode="auto">
          <a:xfrm>
            <a:off x="1476375" y="2667000"/>
            <a:ext cx="884238" cy="366713"/>
          </a:xfrm>
          <a:prstGeom prst="rect">
            <a:avLst/>
          </a:prstGeom>
          <a:noFill/>
          <a:ln w="9525">
            <a:noFill/>
            <a:miter lim="800000"/>
            <a:headEnd/>
            <a:tailEnd/>
          </a:ln>
        </p:spPr>
        <p:txBody>
          <a:bodyPr wrap="none">
            <a:spAutoFit/>
          </a:bodyPr>
          <a:lstStyle/>
          <a:p>
            <a:r>
              <a:rPr lang="en-US"/>
              <a:t>succeed</a:t>
            </a:r>
          </a:p>
        </p:txBody>
      </p:sp>
      <p:sp>
        <p:nvSpPr>
          <p:cNvPr id="1130507" name="Text Box 11"/>
          <p:cNvSpPr txBox="1">
            <a:spLocks noChangeArrowheads="1"/>
          </p:cNvSpPr>
          <p:nvPr/>
        </p:nvSpPr>
        <p:spPr bwMode="auto">
          <a:xfrm>
            <a:off x="3657600" y="3475038"/>
            <a:ext cx="463550" cy="366712"/>
          </a:xfrm>
          <a:prstGeom prst="rect">
            <a:avLst/>
          </a:prstGeom>
          <a:noFill/>
          <a:ln w="9525">
            <a:noFill/>
            <a:miter lim="800000"/>
            <a:headEnd/>
            <a:tailEnd/>
          </a:ln>
        </p:spPr>
        <p:txBody>
          <a:bodyPr wrap="none">
            <a:spAutoFit/>
          </a:bodyPr>
          <a:lstStyle/>
          <a:p>
            <a:r>
              <a:rPr lang="en-US"/>
              <a:t>fail</a:t>
            </a:r>
          </a:p>
        </p:txBody>
      </p:sp>
      <p:sp>
        <p:nvSpPr>
          <p:cNvPr id="1130508" name="Text Box 12"/>
          <p:cNvSpPr txBox="1">
            <a:spLocks noChangeArrowheads="1"/>
          </p:cNvSpPr>
          <p:nvPr/>
        </p:nvSpPr>
        <p:spPr bwMode="auto">
          <a:xfrm>
            <a:off x="6096000" y="4527550"/>
            <a:ext cx="463550" cy="366713"/>
          </a:xfrm>
          <a:prstGeom prst="rect">
            <a:avLst/>
          </a:prstGeom>
          <a:noFill/>
          <a:ln w="9525">
            <a:noFill/>
            <a:miter lim="800000"/>
            <a:headEnd/>
            <a:tailEnd/>
          </a:ln>
        </p:spPr>
        <p:txBody>
          <a:bodyPr wrap="none">
            <a:spAutoFit/>
          </a:bodyPr>
          <a:lstStyle/>
          <a:p>
            <a:r>
              <a:rPr lang="en-US"/>
              <a:t>fail</a:t>
            </a:r>
          </a:p>
        </p:txBody>
      </p:sp>
      <p:sp>
        <p:nvSpPr>
          <p:cNvPr id="1130509" name="Rectangle 13"/>
          <p:cNvSpPr>
            <a:spLocks noChangeArrowheads="1"/>
          </p:cNvSpPr>
          <p:nvPr/>
        </p:nvSpPr>
        <p:spPr bwMode="auto">
          <a:xfrm>
            <a:off x="1409700" y="5257800"/>
            <a:ext cx="1371600" cy="228600"/>
          </a:xfrm>
          <a:prstGeom prst="rect">
            <a:avLst/>
          </a:prstGeom>
          <a:solidFill>
            <a:srgbClr val="FFFF99"/>
          </a:solidFill>
          <a:ln w="9525">
            <a:solidFill>
              <a:schemeClr val="tx1"/>
            </a:solidFill>
            <a:miter lim="800000"/>
            <a:headEnd/>
            <a:tailEnd/>
          </a:ln>
        </p:spPr>
        <p:txBody>
          <a:bodyPr wrap="none" anchor="ctr"/>
          <a:lstStyle/>
          <a:p>
            <a:pPr algn="ctr"/>
            <a:r>
              <a:rPr lang="en-US" sz="1100"/>
              <a:t>observation set E</a:t>
            </a:r>
          </a:p>
        </p:txBody>
      </p:sp>
      <p:sp>
        <p:nvSpPr>
          <p:cNvPr id="1130510" name="Line 14"/>
          <p:cNvSpPr>
            <a:spLocks noChangeShapeType="1"/>
          </p:cNvSpPr>
          <p:nvPr/>
        </p:nvSpPr>
        <p:spPr bwMode="auto">
          <a:xfrm flipH="1">
            <a:off x="2819400" y="5384663"/>
            <a:ext cx="2435225" cy="0"/>
          </a:xfrm>
          <a:prstGeom prst="line">
            <a:avLst/>
          </a:prstGeom>
          <a:noFill/>
          <a:ln w="9525">
            <a:solidFill>
              <a:schemeClr val="tx1"/>
            </a:solidFill>
            <a:round/>
            <a:headEnd/>
            <a:tailEnd type="triangle" w="med" len="med"/>
          </a:ln>
        </p:spPr>
        <p:txBody>
          <a:bodyPr/>
          <a:lstStyle/>
          <a:p>
            <a:endParaRPr lang="en-US"/>
          </a:p>
        </p:txBody>
      </p:sp>
      <p:cxnSp>
        <p:nvCxnSpPr>
          <p:cNvPr id="1130511" name="AutoShape 15"/>
          <p:cNvCxnSpPr>
            <a:cxnSpLocks noChangeShapeType="1"/>
            <a:stCxn id="1130515" idx="2"/>
            <a:endCxn id="1130510" idx="0"/>
          </p:cNvCxnSpPr>
          <p:nvPr/>
        </p:nvCxnSpPr>
        <p:spPr bwMode="auto">
          <a:xfrm rot="5400000">
            <a:off x="5570607" y="4211569"/>
            <a:ext cx="857113" cy="1489075"/>
          </a:xfrm>
          <a:prstGeom prst="curvedConnector3">
            <a:avLst>
              <a:gd name="adj1" fmla="val 97294"/>
            </a:avLst>
          </a:prstGeom>
          <a:noFill/>
          <a:ln w="9525">
            <a:solidFill>
              <a:schemeClr val="tx1"/>
            </a:solidFill>
            <a:round/>
            <a:headEnd/>
            <a:tailEnd/>
          </a:ln>
        </p:spPr>
      </p:cxnSp>
      <p:sp>
        <p:nvSpPr>
          <p:cNvPr id="1130512" name="Oval 16"/>
          <p:cNvSpPr>
            <a:spLocks noChangeArrowheads="1"/>
          </p:cNvSpPr>
          <p:nvPr/>
        </p:nvSpPr>
        <p:spPr bwMode="auto">
          <a:xfrm>
            <a:off x="8686800" y="3536950"/>
            <a:ext cx="304800" cy="285750"/>
          </a:xfrm>
          <a:prstGeom prst="ellipse">
            <a:avLst/>
          </a:prstGeom>
          <a:solidFill>
            <a:srgbClr val="339966"/>
          </a:solidFill>
          <a:ln w="9525">
            <a:solidFill>
              <a:schemeClr val="tx1"/>
            </a:solidFill>
            <a:round/>
            <a:headEnd/>
            <a:tailEnd/>
          </a:ln>
        </p:spPr>
        <p:txBody>
          <a:bodyPr wrap="none" anchor="ctr"/>
          <a:lstStyle/>
          <a:p>
            <a:pPr algn="ctr"/>
            <a:r>
              <a:rPr lang="en-US" sz="1400">
                <a:solidFill>
                  <a:schemeClr val="bg1"/>
                </a:solidFill>
              </a:rPr>
              <a:t>ok</a:t>
            </a:r>
          </a:p>
        </p:txBody>
      </p:sp>
      <p:cxnSp>
        <p:nvCxnSpPr>
          <p:cNvPr id="1130513" name="AutoShape 17"/>
          <p:cNvCxnSpPr>
            <a:cxnSpLocks noChangeShapeType="1"/>
            <a:stCxn id="1130515" idx="3"/>
            <a:endCxn id="1130512" idx="2"/>
          </p:cNvCxnSpPr>
          <p:nvPr/>
        </p:nvCxnSpPr>
        <p:spPr bwMode="auto">
          <a:xfrm flipV="1">
            <a:off x="8305800" y="3679825"/>
            <a:ext cx="381000" cy="161925"/>
          </a:xfrm>
          <a:prstGeom prst="straightConnector1">
            <a:avLst/>
          </a:prstGeom>
          <a:noFill/>
          <a:ln w="9525">
            <a:solidFill>
              <a:schemeClr val="tx1"/>
            </a:solidFill>
            <a:round/>
            <a:headEnd/>
            <a:tailEnd type="triangle" w="med" len="med"/>
          </a:ln>
        </p:spPr>
      </p:cxnSp>
      <p:sp>
        <p:nvSpPr>
          <p:cNvPr id="1130515" name="Rectangle 19"/>
          <p:cNvSpPr>
            <a:spLocks noChangeArrowheads="1"/>
          </p:cNvSpPr>
          <p:nvPr/>
        </p:nvSpPr>
        <p:spPr bwMode="auto">
          <a:xfrm>
            <a:off x="5181600" y="3155950"/>
            <a:ext cx="3124200" cy="1371600"/>
          </a:xfrm>
          <a:prstGeom prst="rect">
            <a:avLst/>
          </a:prstGeom>
          <a:solidFill>
            <a:srgbClr val="FFFF99"/>
          </a:solidFill>
          <a:ln w="9525">
            <a:solidFill>
              <a:schemeClr val="tx1"/>
            </a:solidFill>
            <a:miter lim="800000"/>
            <a:headEnd/>
            <a:tailEnd/>
          </a:ln>
        </p:spPr>
        <p:txBody>
          <a:bodyPr anchor="ctr"/>
          <a:lstStyle/>
          <a:p>
            <a:pPr algn="ctr"/>
            <a:r>
              <a:rPr lang="en-US">
                <a:solidFill>
                  <a:schemeClr val="accent2"/>
                </a:solidFill>
              </a:rPr>
              <a:t>Automated Validation</a:t>
            </a:r>
          </a:p>
          <a:p>
            <a:pPr>
              <a:buFontTx/>
              <a:buChar char="•"/>
            </a:pPr>
            <a:endParaRPr lang="en-US" sz="1600"/>
          </a:p>
          <a:p>
            <a:pPr>
              <a:buFontTx/>
              <a:buChar char="•"/>
            </a:pPr>
            <a:endParaRPr lang="en-US" sz="1600"/>
          </a:p>
          <a:p>
            <a:pPr>
              <a:buFontTx/>
              <a:buChar char="•"/>
            </a:pPr>
            <a:endParaRPr lang="en-US" sz="1600"/>
          </a:p>
        </p:txBody>
      </p:sp>
      <p:sp>
        <p:nvSpPr>
          <p:cNvPr id="1130516" name="Rectangle 20"/>
          <p:cNvSpPr>
            <a:spLocks noChangeArrowheads="1"/>
          </p:cNvSpPr>
          <p:nvPr/>
        </p:nvSpPr>
        <p:spPr bwMode="auto">
          <a:xfrm>
            <a:off x="5410200" y="3841750"/>
            <a:ext cx="2667000" cy="457200"/>
          </a:xfrm>
          <a:prstGeom prst="rect">
            <a:avLst/>
          </a:prstGeom>
          <a:solidFill>
            <a:schemeClr val="bg1">
              <a:alpha val="54117"/>
            </a:schemeClr>
          </a:solidFill>
          <a:ln w="9525">
            <a:solidFill>
              <a:schemeClr val="tx1"/>
            </a:solidFill>
            <a:prstDash val="dash"/>
            <a:miter lim="800000"/>
            <a:headEnd/>
            <a:tailEnd/>
          </a:ln>
        </p:spPr>
        <p:txBody>
          <a:bodyPr wrap="none" anchor="ctr"/>
          <a:lstStyle/>
          <a:p>
            <a:pPr algn="ctr"/>
            <a:r>
              <a:rPr lang="en-US" sz="1100"/>
              <a:t>Your verifier/checker  goes here</a:t>
            </a:r>
          </a:p>
        </p:txBody>
      </p:sp>
      <p:sp>
        <p:nvSpPr>
          <p:cNvPr id="1130517" name="Rectangle 21"/>
          <p:cNvSpPr>
            <a:spLocks noChangeArrowheads="1"/>
          </p:cNvSpPr>
          <p:nvPr/>
        </p:nvSpPr>
        <p:spPr bwMode="auto">
          <a:xfrm>
            <a:off x="477838" y="3462338"/>
            <a:ext cx="3200400" cy="914400"/>
          </a:xfrm>
          <a:prstGeom prst="rect">
            <a:avLst/>
          </a:prstGeom>
          <a:noFill/>
          <a:ln w="9525">
            <a:noFill/>
            <a:miter lim="800000"/>
            <a:headEnd/>
            <a:tailEnd/>
          </a:ln>
        </p:spPr>
        <p:txBody>
          <a:bodyPr/>
          <a:lstStyle/>
          <a:p>
            <a:pPr marL="342900" indent="-342900">
              <a:spcBef>
                <a:spcPct val="20000"/>
              </a:spcBef>
              <a:buFontTx/>
              <a:buChar char="•"/>
            </a:pPr>
            <a:r>
              <a:rPr lang="en-US" sz="1600"/>
              <a:t>Derive candidate implementation from concrete inputs.</a:t>
            </a:r>
          </a:p>
        </p:txBody>
      </p:sp>
      <p:sp>
        <p:nvSpPr>
          <p:cNvPr id="27670" name="Text Box 23"/>
          <p:cNvSpPr txBox="1">
            <a:spLocks noChangeArrowheads="1"/>
          </p:cNvSpPr>
          <p:nvPr/>
        </p:nvSpPr>
        <p:spPr bwMode="auto">
          <a:xfrm>
            <a:off x="304800" y="1371600"/>
            <a:ext cx="2155825" cy="523875"/>
          </a:xfrm>
          <a:prstGeom prst="rect">
            <a:avLst/>
          </a:prstGeom>
          <a:noFill/>
          <a:ln w="9525">
            <a:noFill/>
            <a:miter lim="800000"/>
            <a:headEnd/>
            <a:tailEnd/>
          </a:ln>
        </p:spPr>
        <p:txBody>
          <a:bodyPr wrap="none">
            <a:spAutoFit/>
          </a:bodyPr>
          <a:lstStyle/>
          <a:p>
            <a:r>
              <a:rPr lang="en-US" sz="2800" u="sng">
                <a:solidFill>
                  <a:srgbClr val="A50021"/>
                </a:solidFill>
              </a:rPr>
              <a:t>Sequential</a:t>
            </a:r>
            <a:endParaRPr lang="en-US" sz="3200" u="sng">
              <a:solidFill>
                <a:srgbClr val="A50021"/>
              </a:solidFill>
            </a:endParaRPr>
          </a:p>
        </p:txBody>
      </p:sp>
      <p:sp>
        <p:nvSpPr>
          <p:cNvPr id="26" name="Text Box 6"/>
          <p:cNvSpPr txBox="1">
            <a:spLocks noChangeArrowheads="1"/>
          </p:cNvSpPr>
          <p:nvPr/>
        </p:nvSpPr>
        <p:spPr bwMode="auto">
          <a:xfrm>
            <a:off x="2604052" y="4316896"/>
            <a:ext cx="2209800" cy="533400"/>
          </a:xfrm>
          <a:prstGeom prst="rect">
            <a:avLst/>
          </a:prstGeom>
          <a:noFill/>
          <a:ln w="9525">
            <a:noFill/>
            <a:miter lim="800000"/>
            <a:headEnd/>
            <a:tailEnd/>
          </a:ln>
        </p:spPr>
        <p:txBody>
          <a:bodyPr wrap="none"/>
          <a:lstStyle/>
          <a:p>
            <a:pPr>
              <a:lnSpc>
                <a:spcPct val="80000"/>
              </a:lnSpc>
              <a:spcBef>
                <a:spcPct val="20000"/>
              </a:spcBef>
            </a:pPr>
            <a:r>
              <a:rPr lang="en-US" sz="2400" dirty="0">
                <a:latin typeface="Montara Std Gothic" pitchFamily="34" charset="0"/>
                <a:sym typeface="Math C" pitchFamily="2" charset="2"/>
              </a:rPr>
              <a:t>Q(x, </a:t>
            </a:r>
            <a:r>
              <a:rPr lang="el-GR" sz="2400" dirty="0" smtClean="0">
                <a:solidFill>
                  <a:srgbClr val="700015"/>
                </a:solidFill>
              </a:rPr>
              <a:t>φ</a:t>
            </a:r>
            <a:r>
              <a:rPr lang="en-US" sz="2400" dirty="0" smtClean="0">
                <a:latin typeface="Montara Std Gothic" pitchFamily="34" charset="0"/>
              </a:rPr>
              <a:t>)</a:t>
            </a:r>
            <a:endParaRPr lang="en-US" sz="2400" dirty="0">
              <a:latin typeface="Montara Std Gothic" pitchFamily="34" charset="0"/>
            </a:endParaRPr>
          </a:p>
        </p:txBody>
      </p:sp>
      <p:sp>
        <p:nvSpPr>
          <p:cNvPr id="29" name="Text Box 8"/>
          <p:cNvSpPr txBox="1">
            <a:spLocks noChangeArrowheads="1"/>
          </p:cNvSpPr>
          <p:nvPr/>
        </p:nvSpPr>
        <p:spPr bwMode="auto">
          <a:xfrm>
            <a:off x="998538" y="4267063"/>
            <a:ext cx="1574800" cy="530225"/>
          </a:xfrm>
          <a:prstGeom prst="rect">
            <a:avLst/>
          </a:prstGeom>
          <a:noFill/>
          <a:ln w="9525">
            <a:noFill/>
            <a:miter lim="800000"/>
            <a:headEnd/>
            <a:tailEnd/>
          </a:ln>
        </p:spPr>
        <p:txBody>
          <a:bodyPr wrap="none"/>
          <a:lstStyle/>
          <a:p>
            <a:r>
              <a:rPr lang="el-GR" sz="2400" dirty="0" smtClean="0">
                <a:solidFill>
                  <a:srgbClr val="700015"/>
                </a:solidFill>
              </a:rPr>
              <a:t>φ</a:t>
            </a:r>
            <a:r>
              <a:rPr lang="en-US" sz="2400" dirty="0" smtClean="0">
                <a:latin typeface="Montara Std Gothic" pitchFamily="34" charset="0"/>
              </a:rPr>
              <a:t>.             </a:t>
            </a:r>
            <a:r>
              <a:rPr lang="en-US" sz="2400" dirty="0">
                <a:latin typeface="Montara Std Gothic" pitchFamily="34" charset="0"/>
              </a:rPr>
              <a:t>x in E.</a:t>
            </a:r>
          </a:p>
        </p:txBody>
      </p:sp>
      <p:sp>
        <p:nvSpPr>
          <p:cNvPr id="30" name="Text Box 9"/>
          <p:cNvSpPr txBox="1">
            <a:spLocks noChangeArrowheads="1"/>
          </p:cNvSpPr>
          <p:nvPr/>
        </p:nvSpPr>
        <p:spPr bwMode="auto">
          <a:xfrm rot="10800000">
            <a:off x="1371600" y="4250084"/>
            <a:ext cx="423863" cy="523875"/>
          </a:xfrm>
          <a:prstGeom prst="rect">
            <a:avLst/>
          </a:prstGeom>
          <a:noFill/>
          <a:ln w="9525">
            <a:noFill/>
            <a:miter lim="800000"/>
            <a:headEnd/>
            <a:tailEnd/>
          </a:ln>
        </p:spPr>
        <p:txBody>
          <a:bodyPr wrap="none">
            <a:spAutoFit/>
          </a:bodyPr>
          <a:lstStyle/>
          <a:p>
            <a:r>
              <a:rPr lang="en-US" sz="2800" dirty="0">
                <a:latin typeface="Arial" charset="0"/>
              </a:rPr>
              <a:t>A</a:t>
            </a:r>
          </a:p>
        </p:txBody>
      </p:sp>
      <p:sp>
        <p:nvSpPr>
          <p:cNvPr id="31" name="Text Box 10"/>
          <p:cNvSpPr txBox="1">
            <a:spLocks noChangeArrowheads="1"/>
          </p:cNvSpPr>
          <p:nvPr/>
        </p:nvSpPr>
        <p:spPr bwMode="auto">
          <a:xfrm rot="10800000">
            <a:off x="609600" y="4267063"/>
            <a:ext cx="522288" cy="523875"/>
          </a:xfrm>
          <a:prstGeom prst="rect">
            <a:avLst/>
          </a:prstGeom>
          <a:noFill/>
          <a:ln w="9525">
            <a:noFill/>
            <a:miter lim="800000"/>
            <a:headEnd/>
            <a:tailEnd/>
          </a:ln>
        </p:spPr>
        <p:txBody>
          <a:bodyPr wrap="none">
            <a:spAutoFit/>
          </a:bodyPr>
          <a:lstStyle/>
          <a:p>
            <a:r>
              <a:rPr lang="en-US" sz="2800" dirty="0">
                <a:latin typeface="Arial" charset="0"/>
              </a:rPr>
              <a:t> 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04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05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05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05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05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05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05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05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05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05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05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05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05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305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305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05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0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99" grpId="0" animBg="1"/>
      <p:bldP spid="1130502" grpId="0" animBg="1"/>
      <p:bldP spid="1130504" grpId="0"/>
      <p:bldP spid="1130505" grpId="0"/>
      <p:bldP spid="1130506" grpId="0"/>
      <p:bldP spid="1130507" grpId="0"/>
      <p:bldP spid="1130508" grpId="0"/>
      <p:bldP spid="1130509" grpId="0" animBg="1"/>
      <p:bldP spid="1130510" grpId="0" animBg="1"/>
      <p:bldP spid="1130512" grpId="0" animBg="1"/>
      <p:bldP spid="1130515" grpId="0" animBg="1"/>
      <p:bldP spid="1130516" grpId="0" animBg="1"/>
      <p:bldP spid="1130517" grpId="0" build="p"/>
      <p:bldP spid="26" grpId="0"/>
      <p:bldP spid="29" grpId="0"/>
      <p:bldP spid="30"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What about concurrency?</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the problem</a:t>
            </a:r>
            <a:endParaRPr lang="en-US" dirty="0"/>
          </a:p>
        </p:txBody>
      </p:sp>
      <p:sp>
        <p:nvSpPr>
          <p:cNvPr id="3" name="Content Placeholder 2"/>
          <p:cNvSpPr>
            <a:spLocks noGrp="1"/>
          </p:cNvSpPr>
          <p:nvPr>
            <p:ph idx="1"/>
          </p:nvPr>
        </p:nvSpPr>
        <p:spPr>
          <a:xfrm>
            <a:off x="165100" y="1600200"/>
            <a:ext cx="8978900" cy="4525963"/>
          </a:xfrm>
        </p:spPr>
        <p:txBody>
          <a:bodyPr/>
          <a:lstStyle/>
          <a:p>
            <a:pPr>
              <a:buNone/>
            </a:pPr>
            <a:r>
              <a:rPr lang="en-US" dirty="0" smtClean="0"/>
              <a:t>Sequential constraints are in terms of inputs</a:t>
            </a:r>
          </a:p>
          <a:p>
            <a:pPr lvl="1"/>
            <a:r>
              <a:rPr lang="en-US" dirty="0" smtClean="0"/>
              <a:t>derived from the sequential semantics of the program</a:t>
            </a:r>
          </a:p>
          <a:p>
            <a:pPr lvl="1"/>
            <a:endParaRPr lang="en-US" dirty="0" smtClean="0"/>
          </a:p>
          <a:p>
            <a:pPr lvl="1"/>
            <a:endParaRPr lang="en-US" dirty="0" smtClean="0"/>
          </a:p>
          <a:p>
            <a:pPr lvl="1"/>
            <a:endParaRPr lang="en-US" dirty="0" smtClean="0"/>
          </a:p>
          <a:p>
            <a:pPr>
              <a:buNone/>
            </a:pPr>
            <a:r>
              <a:rPr lang="en-US" dirty="0" smtClean="0"/>
              <a:t>Concurrent constraints defined in terms of traces</a:t>
            </a:r>
          </a:p>
          <a:p>
            <a:pPr lvl="1"/>
            <a:r>
              <a:rPr lang="en-US" dirty="0" smtClean="0"/>
              <a:t>traces have sequential semantics</a:t>
            </a:r>
            <a:endParaRPr lang="en-US" dirty="0"/>
          </a:p>
        </p:txBody>
      </p:sp>
      <p:grpSp>
        <p:nvGrpSpPr>
          <p:cNvPr id="4" name="Group 4"/>
          <p:cNvGrpSpPr>
            <a:grpSpLocks/>
          </p:cNvGrpSpPr>
          <p:nvPr/>
        </p:nvGrpSpPr>
        <p:grpSpPr bwMode="auto">
          <a:xfrm>
            <a:off x="2286000" y="2616200"/>
            <a:ext cx="4600575" cy="660400"/>
            <a:chOff x="1134" y="1248"/>
            <a:chExt cx="2898" cy="416"/>
          </a:xfrm>
        </p:grpSpPr>
        <p:sp>
          <p:nvSpPr>
            <p:cNvPr id="5" name="Text Box 5"/>
            <p:cNvSpPr txBox="1">
              <a:spLocks noChangeArrowheads="1"/>
            </p:cNvSpPr>
            <p:nvPr/>
          </p:nvSpPr>
          <p:spPr bwMode="auto">
            <a:xfrm>
              <a:off x="2640" y="1309"/>
              <a:ext cx="1392" cy="336"/>
            </a:xfrm>
            <a:prstGeom prst="rect">
              <a:avLst/>
            </a:prstGeom>
            <a:noFill/>
            <a:ln w="9525">
              <a:noFill/>
              <a:miter lim="800000"/>
              <a:headEnd/>
              <a:tailEnd/>
            </a:ln>
          </p:spPr>
          <p:txBody>
            <a:bodyPr wrap="none"/>
            <a:lstStyle/>
            <a:p>
              <a:pPr>
                <a:lnSpc>
                  <a:spcPct val="80000"/>
                </a:lnSpc>
                <a:spcBef>
                  <a:spcPct val="20000"/>
                </a:spcBef>
              </a:pPr>
              <a:r>
                <a:rPr lang="en-US" sz="3200" dirty="0">
                  <a:latin typeface="Montara Std Gothic" pitchFamily="34" charset="0"/>
                  <a:sym typeface="Math C" pitchFamily="2" charset="2"/>
                </a:rPr>
                <a:t>Q(x, </a:t>
              </a:r>
              <a:r>
                <a:rPr lang="el-GR" sz="3200" dirty="0" smtClean="0">
                  <a:solidFill>
                    <a:srgbClr val="700015"/>
                  </a:solidFill>
                </a:rPr>
                <a:t>φ</a:t>
              </a:r>
              <a:r>
                <a:rPr lang="en-US" sz="3200" dirty="0" smtClean="0">
                  <a:solidFill>
                    <a:srgbClr val="700015"/>
                  </a:solidFill>
                  <a:latin typeface="Montara Std Gothic" pitchFamily="34" charset="0"/>
                </a:rPr>
                <a:t>)</a:t>
              </a:r>
              <a:endParaRPr lang="en-US" sz="3200" dirty="0">
                <a:solidFill>
                  <a:srgbClr val="700015"/>
                </a:solidFill>
                <a:latin typeface="Montara Std Gothic" pitchFamily="34" charset="0"/>
              </a:endParaRPr>
            </a:p>
          </p:txBody>
        </p:sp>
        <p:grpSp>
          <p:nvGrpSpPr>
            <p:cNvPr id="6" name="Group 6"/>
            <p:cNvGrpSpPr>
              <a:grpSpLocks/>
            </p:cNvGrpSpPr>
            <p:nvPr/>
          </p:nvGrpSpPr>
          <p:grpSpPr bwMode="auto">
            <a:xfrm>
              <a:off x="1134" y="1248"/>
              <a:ext cx="1266" cy="416"/>
              <a:chOff x="750" y="1811"/>
              <a:chExt cx="1266" cy="416"/>
            </a:xfrm>
          </p:grpSpPr>
          <p:sp>
            <p:nvSpPr>
              <p:cNvPr id="7" name="Text Box 7"/>
              <p:cNvSpPr txBox="1">
                <a:spLocks noChangeArrowheads="1"/>
              </p:cNvSpPr>
              <p:nvPr/>
            </p:nvSpPr>
            <p:spPr bwMode="auto">
              <a:xfrm>
                <a:off x="1024" y="1824"/>
                <a:ext cx="992" cy="334"/>
              </a:xfrm>
              <a:prstGeom prst="rect">
                <a:avLst/>
              </a:prstGeom>
              <a:noFill/>
              <a:ln w="9525">
                <a:noFill/>
                <a:miter lim="800000"/>
                <a:headEnd/>
                <a:tailEnd/>
              </a:ln>
            </p:spPr>
            <p:txBody>
              <a:bodyPr wrap="none"/>
              <a:lstStyle/>
              <a:p>
                <a:r>
                  <a:rPr lang="el-GR" sz="3200" dirty="0" smtClean="0">
                    <a:solidFill>
                      <a:srgbClr val="700015"/>
                    </a:solidFill>
                  </a:rPr>
                  <a:t>φ</a:t>
                </a:r>
                <a:r>
                  <a:rPr lang="en-US" sz="3200" dirty="0" smtClean="0">
                    <a:latin typeface="Montara Std Gothic" pitchFamily="34" charset="0"/>
                  </a:rPr>
                  <a:t>.             </a:t>
                </a:r>
                <a:r>
                  <a:rPr lang="en-US" sz="3200" dirty="0">
                    <a:latin typeface="Montara Std Gothic" pitchFamily="34" charset="0"/>
                  </a:rPr>
                  <a:t>x.</a:t>
                </a:r>
              </a:p>
            </p:txBody>
          </p:sp>
          <p:sp>
            <p:nvSpPr>
              <p:cNvPr id="8" name="Text Box 8"/>
              <p:cNvSpPr txBox="1">
                <a:spLocks noChangeArrowheads="1"/>
              </p:cNvSpPr>
              <p:nvPr/>
            </p:nvSpPr>
            <p:spPr bwMode="auto">
              <a:xfrm rot="10800000">
                <a:off x="1454" y="1823"/>
                <a:ext cx="308" cy="404"/>
              </a:xfrm>
              <a:prstGeom prst="rect">
                <a:avLst/>
              </a:prstGeom>
              <a:noFill/>
              <a:ln w="9525">
                <a:noFill/>
                <a:miter lim="800000"/>
                <a:headEnd/>
                <a:tailEnd/>
              </a:ln>
            </p:spPr>
            <p:txBody>
              <a:bodyPr wrap="none">
                <a:spAutoFit/>
              </a:bodyPr>
              <a:lstStyle/>
              <a:p>
                <a:r>
                  <a:rPr lang="en-US" sz="3600" dirty="0">
                    <a:latin typeface="Arial" charset="0"/>
                  </a:rPr>
                  <a:t>A</a:t>
                </a:r>
              </a:p>
            </p:txBody>
          </p:sp>
          <p:sp>
            <p:nvSpPr>
              <p:cNvPr id="9" name="Text Box 9"/>
              <p:cNvSpPr txBox="1">
                <a:spLocks noChangeArrowheads="1"/>
              </p:cNvSpPr>
              <p:nvPr/>
            </p:nvSpPr>
            <p:spPr bwMode="auto">
              <a:xfrm rot="10800000">
                <a:off x="750" y="1811"/>
                <a:ext cx="388" cy="404"/>
              </a:xfrm>
              <a:prstGeom prst="rect">
                <a:avLst/>
              </a:prstGeom>
              <a:noFill/>
              <a:ln w="9525">
                <a:noFill/>
                <a:miter lim="800000"/>
                <a:headEnd/>
                <a:tailEnd/>
              </a:ln>
            </p:spPr>
            <p:txBody>
              <a:bodyPr wrap="none">
                <a:spAutoFit/>
              </a:bodyPr>
              <a:lstStyle/>
              <a:p>
                <a:r>
                  <a:rPr lang="en-US" sz="3600">
                    <a:latin typeface="Arial" charset="0"/>
                  </a:rPr>
                  <a:t> E</a:t>
                </a:r>
              </a:p>
            </p:txBody>
          </p:sp>
        </p:grpSp>
      </p:grpSp>
      <p:grpSp>
        <p:nvGrpSpPr>
          <p:cNvPr id="10" name="Group 4"/>
          <p:cNvGrpSpPr>
            <a:grpSpLocks/>
          </p:cNvGrpSpPr>
          <p:nvPr/>
        </p:nvGrpSpPr>
        <p:grpSpPr bwMode="auto">
          <a:xfrm>
            <a:off x="1981200" y="5054600"/>
            <a:ext cx="4600575" cy="660400"/>
            <a:chOff x="1134" y="1248"/>
            <a:chExt cx="2898" cy="416"/>
          </a:xfrm>
        </p:grpSpPr>
        <p:sp>
          <p:nvSpPr>
            <p:cNvPr id="11" name="Text Box 5"/>
            <p:cNvSpPr txBox="1">
              <a:spLocks noChangeArrowheads="1"/>
            </p:cNvSpPr>
            <p:nvPr/>
          </p:nvSpPr>
          <p:spPr bwMode="auto">
            <a:xfrm>
              <a:off x="2640" y="1280"/>
              <a:ext cx="1392" cy="336"/>
            </a:xfrm>
            <a:prstGeom prst="rect">
              <a:avLst/>
            </a:prstGeom>
            <a:noFill/>
            <a:ln w="9525">
              <a:noFill/>
              <a:miter lim="800000"/>
              <a:headEnd/>
              <a:tailEnd/>
            </a:ln>
          </p:spPr>
          <p:txBody>
            <a:bodyPr wrap="none"/>
            <a:lstStyle/>
            <a:p>
              <a:pPr>
                <a:lnSpc>
                  <a:spcPct val="80000"/>
                </a:lnSpc>
                <a:spcBef>
                  <a:spcPct val="20000"/>
                </a:spcBef>
              </a:pPr>
              <a:r>
                <a:rPr lang="en-US" sz="3200" dirty="0" smtClean="0">
                  <a:latin typeface="Montara Std Gothic" pitchFamily="34" charset="0"/>
                  <a:sym typeface="Math C" pitchFamily="2" charset="2"/>
                </a:rPr>
                <a:t>             Q(t, </a:t>
              </a:r>
              <a:r>
                <a:rPr lang="el-GR" sz="3200" dirty="0" smtClean="0">
                  <a:solidFill>
                    <a:srgbClr val="700015"/>
                  </a:solidFill>
                </a:rPr>
                <a:t>φ</a:t>
              </a:r>
              <a:r>
                <a:rPr lang="en-US" sz="3200" dirty="0" smtClean="0">
                  <a:solidFill>
                    <a:srgbClr val="700015"/>
                  </a:solidFill>
                  <a:latin typeface="Montara Std Gothic" pitchFamily="34" charset="0"/>
                </a:rPr>
                <a:t>)</a:t>
              </a:r>
              <a:endParaRPr lang="en-US" sz="3200" dirty="0">
                <a:solidFill>
                  <a:srgbClr val="700015"/>
                </a:solidFill>
                <a:latin typeface="Montara Std Gothic" pitchFamily="34" charset="0"/>
              </a:endParaRPr>
            </a:p>
          </p:txBody>
        </p:sp>
        <p:grpSp>
          <p:nvGrpSpPr>
            <p:cNvPr id="12" name="Group 6"/>
            <p:cNvGrpSpPr>
              <a:grpSpLocks/>
            </p:cNvGrpSpPr>
            <p:nvPr/>
          </p:nvGrpSpPr>
          <p:grpSpPr bwMode="auto">
            <a:xfrm>
              <a:off x="1134" y="1248"/>
              <a:ext cx="1266" cy="416"/>
              <a:chOff x="750" y="1811"/>
              <a:chExt cx="1266" cy="416"/>
            </a:xfrm>
          </p:grpSpPr>
          <p:sp>
            <p:nvSpPr>
              <p:cNvPr id="13" name="Text Box 7"/>
              <p:cNvSpPr txBox="1">
                <a:spLocks noChangeArrowheads="1"/>
              </p:cNvSpPr>
              <p:nvPr/>
            </p:nvSpPr>
            <p:spPr bwMode="auto">
              <a:xfrm>
                <a:off x="1024" y="1824"/>
                <a:ext cx="992" cy="334"/>
              </a:xfrm>
              <a:prstGeom prst="rect">
                <a:avLst/>
              </a:prstGeom>
              <a:noFill/>
              <a:ln w="9525">
                <a:noFill/>
                <a:miter lim="800000"/>
                <a:headEnd/>
                <a:tailEnd/>
              </a:ln>
            </p:spPr>
            <p:txBody>
              <a:bodyPr wrap="none"/>
              <a:lstStyle/>
              <a:p>
                <a:r>
                  <a:rPr lang="el-GR" sz="3200" dirty="0" smtClean="0">
                    <a:solidFill>
                      <a:srgbClr val="700015"/>
                    </a:solidFill>
                  </a:rPr>
                  <a:t>φ</a:t>
                </a:r>
                <a:r>
                  <a:rPr lang="en-US" sz="3200" dirty="0" smtClean="0">
                    <a:latin typeface="Montara Std Gothic" pitchFamily="34" charset="0"/>
                  </a:rPr>
                  <a:t>.             t  in </a:t>
                </a:r>
                <a:r>
                  <a:rPr lang="en-US" sz="3200" dirty="0" err="1" smtClean="0">
                    <a:latin typeface="Montara Std Gothic" pitchFamily="34" charset="0"/>
                  </a:rPr>
                  <a:t>tr</a:t>
                </a:r>
                <a:r>
                  <a:rPr lang="en-US" sz="3200" dirty="0" smtClean="0">
                    <a:latin typeface="Montara Std Gothic" pitchFamily="34" charset="0"/>
                  </a:rPr>
                  <a:t>(P).</a:t>
                </a:r>
                <a:endParaRPr lang="en-US" sz="3200" dirty="0">
                  <a:latin typeface="Montara Std Gothic" pitchFamily="34" charset="0"/>
                </a:endParaRPr>
              </a:p>
            </p:txBody>
          </p:sp>
          <p:sp>
            <p:nvSpPr>
              <p:cNvPr id="14" name="Text Box 8"/>
              <p:cNvSpPr txBox="1">
                <a:spLocks noChangeArrowheads="1"/>
              </p:cNvSpPr>
              <p:nvPr/>
            </p:nvSpPr>
            <p:spPr bwMode="auto">
              <a:xfrm rot="10800000">
                <a:off x="1454" y="1823"/>
                <a:ext cx="308" cy="404"/>
              </a:xfrm>
              <a:prstGeom prst="rect">
                <a:avLst/>
              </a:prstGeom>
              <a:noFill/>
              <a:ln w="9525">
                <a:noFill/>
                <a:miter lim="800000"/>
                <a:headEnd/>
                <a:tailEnd/>
              </a:ln>
            </p:spPr>
            <p:txBody>
              <a:bodyPr wrap="none">
                <a:spAutoFit/>
              </a:bodyPr>
              <a:lstStyle/>
              <a:p>
                <a:r>
                  <a:rPr lang="en-US" sz="3600" dirty="0">
                    <a:latin typeface="Arial" charset="0"/>
                  </a:rPr>
                  <a:t>A</a:t>
                </a:r>
              </a:p>
            </p:txBody>
          </p:sp>
          <p:sp>
            <p:nvSpPr>
              <p:cNvPr id="15" name="Text Box 9"/>
              <p:cNvSpPr txBox="1">
                <a:spLocks noChangeArrowheads="1"/>
              </p:cNvSpPr>
              <p:nvPr/>
            </p:nvSpPr>
            <p:spPr bwMode="auto">
              <a:xfrm rot="10800000">
                <a:off x="750" y="1811"/>
                <a:ext cx="388" cy="404"/>
              </a:xfrm>
              <a:prstGeom prst="rect">
                <a:avLst/>
              </a:prstGeom>
              <a:noFill/>
              <a:ln w="9525">
                <a:noFill/>
                <a:miter lim="800000"/>
                <a:headEnd/>
                <a:tailEnd/>
              </a:ln>
            </p:spPr>
            <p:txBody>
              <a:bodyPr wrap="none">
                <a:spAutoFit/>
              </a:bodyPr>
              <a:lstStyle/>
              <a:p>
                <a:r>
                  <a:rPr lang="en-US" sz="3600">
                    <a:latin typeface="Arial" charset="0"/>
                  </a:rPr>
                  <a:t> E</a:t>
                </a:r>
              </a:p>
            </p:txBody>
          </p:sp>
        </p:grpSp>
      </p:grpSp>
      <p:sp>
        <p:nvSpPr>
          <p:cNvPr id="16" name="TextBox 15"/>
          <p:cNvSpPr txBox="1"/>
          <p:nvPr/>
        </p:nvSpPr>
        <p:spPr>
          <a:xfrm>
            <a:off x="4727406" y="4476690"/>
            <a:ext cx="3993401" cy="400110"/>
          </a:xfrm>
          <a:prstGeom prst="rect">
            <a:avLst/>
          </a:prstGeom>
          <a:noFill/>
        </p:spPr>
        <p:txBody>
          <a:bodyPr wrap="none" rtlCol="0">
            <a:spAutoFit/>
          </a:bodyPr>
          <a:lstStyle/>
          <a:p>
            <a:r>
              <a:rPr lang="en-US" sz="2000" dirty="0" smtClean="0">
                <a:solidFill>
                  <a:srgbClr val="CC0000"/>
                </a:solidFill>
              </a:rPr>
              <a:t>set of traces of the </a:t>
            </a:r>
            <a:r>
              <a:rPr lang="en-US" sz="2000" u="sng" dirty="0" smtClean="0">
                <a:solidFill>
                  <a:srgbClr val="CC0000"/>
                </a:solidFill>
              </a:rPr>
              <a:t>sketch</a:t>
            </a:r>
            <a:endParaRPr lang="en-US" sz="2000" u="sng" dirty="0">
              <a:solidFill>
                <a:srgbClr val="CC0000"/>
              </a:solidFill>
            </a:endParaRPr>
          </a:p>
        </p:txBody>
      </p:sp>
      <p:cxnSp>
        <p:nvCxnSpPr>
          <p:cNvPr id="18" name="Straight Arrow Connector 17"/>
          <p:cNvCxnSpPr/>
          <p:nvPr/>
        </p:nvCxnSpPr>
        <p:spPr bwMode="auto">
          <a:xfrm rot="10800000" flipV="1">
            <a:off x="4648200" y="4800600"/>
            <a:ext cx="381000" cy="304800"/>
          </a:xfrm>
          <a:prstGeom prst="straightConnector1">
            <a:avLst/>
          </a:prstGeom>
          <a:ln>
            <a:solidFill>
              <a:srgbClr val="CC0000"/>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2255" y="6096000"/>
            <a:ext cx="8340745" cy="461665"/>
          </a:xfrm>
          <a:prstGeom prst="rect">
            <a:avLst/>
          </a:prstGeom>
          <a:noFill/>
        </p:spPr>
        <p:txBody>
          <a:bodyPr wrap="none" rtlCol="0">
            <a:spAutoFit/>
          </a:bodyPr>
          <a:lstStyle/>
          <a:p>
            <a:r>
              <a:rPr lang="en-US" sz="2400" dirty="0" smtClean="0">
                <a:solidFill>
                  <a:srgbClr val="CC0000"/>
                </a:solidFill>
              </a:rPr>
              <a:t>We can do inductive synthesis on traces as well</a:t>
            </a:r>
            <a:r>
              <a:rPr lang="en-US" sz="2400" i="1" dirty="0" smtClean="0">
                <a:solidFill>
                  <a:srgbClr val="CC0000"/>
                </a:solidFill>
              </a:rPr>
              <a:t>!</a:t>
            </a:r>
            <a:endParaRPr lang="en-US" sz="2400" i="1" u="sng"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28600"/>
            <a:ext cx="8534400" cy="1143000"/>
          </a:xfrm>
        </p:spPr>
        <p:txBody>
          <a:bodyPr/>
          <a:lstStyle/>
          <a:p>
            <a:r>
              <a:rPr lang="en-US" sz="2400" smtClean="0"/>
              <a:t>Counterexample –Guided Inductive Synthesis (CEGIS)</a:t>
            </a:r>
          </a:p>
        </p:txBody>
      </p:sp>
      <p:sp>
        <p:nvSpPr>
          <p:cNvPr id="28676" name="Rectangle 3"/>
          <p:cNvSpPr>
            <a:spLocks noChangeArrowheads="1"/>
          </p:cNvSpPr>
          <p:nvPr/>
        </p:nvSpPr>
        <p:spPr bwMode="auto">
          <a:xfrm>
            <a:off x="533400" y="3116263"/>
            <a:ext cx="3124200" cy="1639887"/>
          </a:xfrm>
          <a:prstGeom prst="rect">
            <a:avLst/>
          </a:prstGeom>
          <a:solidFill>
            <a:srgbClr val="FFFF99"/>
          </a:solidFill>
          <a:ln w="9525">
            <a:solidFill>
              <a:schemeClr val="tx1"/>
            </a:solidFill>
            <a:miter lim="800000"/>
            <a:headEnd/>
            <a:tailEnd/>
          </a:ln>
        </p:spPr>
        <p:txBody>
          <a:bodyPr anchor="ctr"/>
          <a:lstStyle/>
          <a:p>
            <a:pPr algn="ctr"/>
            <a:r>
              <a:rPr lang="en-US">
                <a:solidFill>
                  <a:schemeClr val="accent2"/>
                </a:solidFill>
              </a:rPr>
              <a:t>Inductive Synthesizer</a:t>
            </a:r>
          </a:p>
          <a:p>
            <a:endParaRPr lang="en-US" sz="1600"/>
          </a:p>
          <a:p>
            <a:endParaRPr lang="en-US" sz="1600"/>
          </a:p>
          <a:p>
            <a:endParaRPr lang="en-US" sz="1600"/>
          </a:p>
          <a:p>
            <a:r>
              <a:rPr lang="en-US" sz="1600"/>
              <a:t> </a:t>
            </a:r>
          </a:p>
          <a:p>
            <a:pPr>
              <a:buFontTx/>
              <a:buChar char="•"/>
            </a:pPr>
            <a:endParaRPr lang="en-US" sz="1600"/>
          </a:p>
        </p:txBody>
      </p:sp>
      <p:cxnSp>
        <p:nvCxnSpPr>
          <p:cNvPr id="28677" name="AutoShape 4"/>
          <p:cNvCxnSpPr>
            <a:cxnSpLocks noChangeShapeType="1"/>
            <a:stCxn id="28676" idx="0"/>
            <a:endCxn id="28690" idx="0"/>
          </p:cNvCxnSpPr>
          <p:nvPr/>
        </p:nvCxnSpPr>
        <p:spPr bwMode="auto">
          <a:xfrm rot="5400000" flipV="1">
            <a:off x="4399756" y="812007"/>
            <a:ext cx="39687" cy="4648200"/>
          </a:xfrm>
          <a:prstGeom prst="curvedConnector3">
            <a:avLst>
              <a:gd name="adj1" fmla="val -576000"/>
            </a:avLst>
          </a:prstGeom>
          <a:noFill/>
          <a:ln w="9525">
            <a:solidFill>
              <a:schemeClr val="tx1"/>
            </a:solidFill>
            <a:round/>
            <a:headEnd/>
            <a:tailEnd type="triangle" w="med" len="med"/>
          </a:ln>
        </p:spPr>
      </p:cxnSp>
      <p:cxnSp>
        <p:nvCxnSpPr>
          <p:cNvPr id="28678" name="AutoShape 5"/>
          <p:cNvCxnSpPr>
            <a:cxnSpLocks noChangeShapeType="1"/>
            <a:stCxn id="28685" idx="0"/>
            <a:endCxn id="28676" idx="2"/>
          </p:cNvCxnSpPr>
          <p:nvPr/>
        </p:nvCxnSpPr>
        <p:spPr bwMode="auto">
          <a:xfrm rot="-5400000">
            <a:off x="1905000" y="4946650"/>
            <a:ext cx="381000" cy="0"/>
          </a:xfrm>
          <a:prstGeom prst="straightConnector1">
            <a:avLst/>
          </a:prstGeom>
          <a:noFill/>
          <a:ln w="9525">
            <a:solidFill>
              <a:schemeClr val="tx1"/>
            </a:solidFill>
            <a:round/>
            <a:headEnd/>
            <a:tailEnd type="triangle" w="med" len="med"/>
          </a:ln>
        </p:spPr>
      </p:cxnSp>
      <p:sp>
        <p:nvSpPr>
          <p:cNvPr id="28679" name="Oval 6"/>
          <p:cNvSpPr>
            <a:spLocks noChangeArrowheads="1"/>
          </p:cNvSpPr>
          <p:nvPr/>
        </p:nvSpPr>
        <p:spPr bwMode="auto">
          <a:xfrm>
            <a:off x="3962400" y="3784600"/>
            <a:ext cx="876300" cy="285750"/>
          </a:xfrm>
          <a:prstGeom prst="ellipse">
            <a:avLst/>
          </a:prstGeom>
          <a:solidFill>
            <a:srgbClr val="FFFF99"/>
          </a:solidFill>
          <a:ln w="9525">
            <a:solidFill>
              <a:schemeClr val="tx1"/>
            </a:solidFill>
            <a:round/>
            <a:headEnd/>
            <a:tailEnd/>
          </a:ln>
        </p:spPr>
        <p:txBody>
          <a:bodyPr wrap="none" anchor="ctr"/>
          <a:lstStyle/>
          <a:p>
            <a:pPr algn="ctr"/>
            <a:r>
              <a:rPr lang="en-US" sz="1400">
                <a:solidFill>
                  <a:srgbClr val="CC0000"/>
                </a:solidFill>
              </a:rPr>
              <a:t>buggy</a:t>
            </a:r>
            <a:r>
              <a:rPr lang="en-US" sz="1400" b="1">
                <a:solidFill>
                  <a:srgbClr val="CC0000"/>
                </a:solidFill>
              </a:rPr>
              <a:t> </a:t>
            </a:r>
          </a:p>
        </p:txBody>
      </p:sp>
      <p:cxnSp>
        <p:nvCxnSpPr>
          <p:cNvPr id="28680" name="AutoShape 7"/>
          <p:cNvCxnSpPr>
            <a:cxnSpLocks noChangeShapeType="1"/>
            <a:stCxn id="28676" idx="3"/>
            <a:endCxn id="28679" idx="2"/>
          </p:cNvCxnSpPr>
          <p:nvPr/>
        </p:nvCxnSpPr>
        <p:spPr bwMode="auto">
          <a:xfrm flipV="1">
            <a:off x="3657600" y="3927475"/>
            <a:ext cx="304800" cy="9525"/>
          </a:xfrm>
          <a:prstGeom prst="curvedConnector3">
            <a:avLst>
              <a:gd name="adj1" fmla="val 50000"/>
            </a:avLst>
          </a:prstGeom>
          <a:noFill/>
          <a:ln w="9525">
            <a:solidFill>
              <a:schemeClr val="tx1"/>
            </a:solidFill>
            <a:round/>
            <a:headEnd/>
            <a:tailEnd type="triangle" w="med" len="med"/>
          </a:ln>
        </p:spPr>
      </p:cxnSp>
      <p:sp>
        <p:nvSpPr>
          <p:cNvPr id="28681" name="Text Box 8"/>
          <p:cNvSpPr txBox="1">
            <a:spLocks noChangeArrowheads="1"/>
          </p:cNvSpPr>
          <p:nvPr/>
        </p:nvSpPr>
        <p:spPr bwMode="auto">
          <a:xfrm>
            <a:off x="3352800" y="2514600"/>
            <a:ext cx="2270125" cy="336550"/>
          </a:xfrm>
          <a:prstGeom prst="rect">
            <a:avLst/>
          </a:prstGeom>
          <a:noFill/>
          <a:ln w="9525">
            <a:noFill/>
            <a:miter lim="800000"/>
            <a:headEnd/>
            <a:tailEnd/>
          </a:ln>
        </p:spPr>
        <p:txBody>
          <a:bodyPr wrap="none">
            <a:spAutoFit/>
          </a:bodyPr>
          <a:lstStyle/>
          <a:p>
            <a:r>
              <a:rPr lang="en-US" sz="1600"/>
              <a:t>candidate implementation</a:t>
            </a:r>
          </a:p>
        </p:txBody>
      </p:sp>
      <p:sp>
        <p:nvSpPr>
          <p:cNvPr id="28682" name="Text Box 10"/>
          <p:cNvSpPr txBox="1">
            <a:spLocks noChangeArrowheads="1"/>
          </p:cNvSpPr>
          <p:nvPr/>
        </p:nvSpPr>
        <p:spPr bwMode="auto">
          <a:xfrm>
            <a:off x="1476375" y="2667000"/>
            <a:ext cx="884238" cy="366713"/>
          </a:xfrm>
          <a:prstGeom prst="rect">
            <a:avLst/>
          </a:prstGeom>
          <a:noFill/>
          <a:ln w="9525">
            <a:noFill/>
            <a:miter lim="800000"/>
            <a:headEnd/>
            <a:tailEnd/>
          </a:ln>
        </p:spPr>
        <p:txBody>
          <a:bodyPr wrap="none">
            <a:spAutoFit/>
          </a:bodyPr>
          <a:lstStyle/>
          <a:p>
            <a:r>
              <a:rPr lang="en-US"/>
              <a:t>succeed</a:t>
            </a:r>
          </a:p>
        </p:txBody>
      </p:sp>
      <p:sp>
        <p:nvSpPr>
          <p:cNvPr id="28683" name="Text Box 11"/>
          <p:cNvSpPr txBox="1">
            <a:spLocks noChangeArrowheads="1"/>
          </p:cNvSpPr>
          <p:nvPr/>
        </p:nvSpPr>
        <p:spPr bwMode="auto">
          <a:xfrm>
            <a:off x="3657600" y="3475038"/>
            <a:ext cx="463550" cy="366712"/>
          </a:xfrm>
          <a:prstGeom prst="rect">
            <a:avLst/>
          </a:prstGeom>
          <a:noFill/>
          <a:ln w="9525">
            <a:noFill/>
            <a:miter lim="800000"/>
            <a:headEnd/>
            <a:tailEnd/>
          </a:ln>
        </p:spPr>
        <p:txBody>
          <a:bodyPr wrap="none">
            <a:spAutoFit/>
          </a:bodyPr>
          <a:lstStyle/>
          <a:p>
            <a:r>
              <a:rPr lang="en-US"/>
              <a:t>fail</a:t>
            </a:r>
          </a:p>
        </p:txBody>
      </p:sp>
      <p:sp>
        <p:nvSpPr>
          <p:cNvPr id="28684" name="Text Box 12"/>
          <p:cNvSpPr txBox="1">
            <a:spLocks noChangeArrowheads="1"/>
          </p:cNvSpPr>
          <p:nvPr/>
        </p:nvSpPr>
        <p:spPr bwMode="auto">
          <a:xfrm>
            <a:off x="6096000" y="4527550"/>
            <a:ext cx="463550" cy="366713"/>
          </a:xfrm>
          <a:prstGeom prst="rect">
            <a:avLst/>
          </a:prstGeom>
          <a:noFill/>
          <a:ln w="9525">
            <a:noFill/>
            <a:miter lim="800000"/>
            <a:headEnd/>
            <a:tailEnd/>
          </a:ln>
        </p:spPr>
        <p:txBody>
          <a:bodyPr wrap="none">
            <a:spAutoFit/>
          </a:bodyPr>
          <a:lstStyle/>
          <a:p>
            <a:r>
              <a:rPr lang="en-US"/>
              <a:t>fail</a:t>
            </a:r>
          </a:p>
        </p:txBody>
      </p:sp>
      <p:sp>
        <p:nvSpPr>
          <p:cNvPr id="28685" name="Rectangle 13"/>
          <p:cNvSpPr>
            <a:spLocks noChangeArrowheads="1"/>
          </p:cNvSpPr>
          <p:nvPr/>
        </p:nvSpPr>
        <p:spPr bwMode="auto">
          <a:xfrm>
            <a:off x="1409700" y="5137150"/>
            <a:ext cx="1371600" cy="228600"/>
          </a:xfrm>
          <a:prstGeom prst="rect">
            <a:avLst/>
          </a:prstGeom>
          <a:solidFill>
            <a:srgbClr val="FFFF99"/>
          </a:solidFill>
          <a:ln w="9525">
            <a:solidFill>
              <a:schemeClr val="tx1"/>
            </a:solidFill>
            <a:miter lim="800000"/>
            <a:headEnd/>
            <a:tailEnd/>
          </a:ln>
        </p:spPr>
        <p:txBody>
          <a:bodyPr wrap="none" anchor="ctr"/>
          <a:lstStyle/>
          <a:p>
            <a:pPr algn="ctr"/>
            <a:r>
              <a:rPr lang="en-US" sz="1100"/>
              <a:t>observation set E</a:t>
            </a:r>
          </a:p>
        </p:txBody>
      </p:sp>
      <p:sp>
        <p:nvSpPr>
          <p:cNvPr id="28686" name="Line 14"/>
          <p:cNvSpPr>
            <a:spLocks noChangeShapeType="1"/>
          </p:cNvSpPr>
          <p:nvPr/>
        </p:nvSpPr>
        <p:spPr bwMode="auto">
          <a:xfrm flipH="1">
            <a:off x="2819400" y="5267325"/>
            <a:ext cx="2435225" cy="0"/>
          </a:xfrm>
          <a:prstGeom prst="line">
            <a:avLst/>
          </a:prstGeom>
          <a:noFill/>
          <a:ln w="9525">
            <a:solidFill>
              <a:schemeClr val="tx1"/>
            </a:solidFill>
            <a:round/>
            <a:headEnd/>
            <a:tailEnd type="triangle" w="med" len="med"/>
          </a:ln>
        </p:spPr>
        <p:txBody>
          <a:bodyPr/>
          <a:lstStyle/>
          <a:p>
            <a:endParaRPr lang="en-US"/>
          </a:p>
        </p:txBody>
      </p:sp>
      <p:cxnSp>
        <p:nvCxnSpPr>
          <p:cNvPr id="28687" name="AutoShape 15"/>
          <p:cNvCxnSpPr>
            <a:cxnSpLocks noChangeShapeType="1"/>
            <a:stCxn id="28690" idx="2"/>
            <a:endCxn id="28686" idx="0"/>
          </p:cNvCxnSpPr>
          <p:nvPr/>
        </p:nvCxnSpPr>
        <p:spPr bwMode="auto">
          <a:xfrm rot="5400000">
            <a:off x="5629275" y="4152900"/>
            <a:ext cx="739775" cy="1489075"/>
          </a:xfrm>
          <a:prstGeom prst="curvedConnector3">
            <a:avLst>
              <a:gd name="adj1" fmla="val 99352"/>
            </a:avLst>
          </a:prstGeom>
          <a:noFill/>
          <a:ln w="9525">
            <a:solidFill>
              <a:schemeClr val="tx1"/>
            </a:solidFill>
            <a:round/>
            <a:headEnd/>
            <a:tailEnd/>
          </a:ln>
        </p:spPr>
      </p:cxnSp>
      <p:sp>
        <p:nvSpPr>
          <p:cNvPr id="28688" name="Oval 16"/>
          <p:cNvSpPr>
            <a:spLocks noChangeArrowheads="1"/>
          </p:cNvSpPr>
          <p:nvPr/>
        </p:nvSpPr>
        <p:spPr bwMode="auto">
          <a:xfrm>
            <a:off x="8686800" y="3536950"/>
            <a:ext cx="304800" cy="285750"/>
          </a:xfrm>
          <a:prstGeom prst="ellipse">
            <a:avLst/>
          </a:prstGeom>
          <a:solidFill>
            <a:srgbClr val="339966"/>
          </a:solidFill>
          <a:ln w="9525">
            <a:solidFill>
              <a:schemeClr val="tx1"/>
            </a:solidFill>
            <a:round/>
            <a:headEnd/>
            <a:tailEnd/>
          </a:ln>
        </p:spPr>
        <p:txBody>
          <a:bodyPr wrap="none" anchor="ctr"/>
          <a:lstStyle/>
          <a:p>
            <a:pPr algn="ctr"/>
            <a:r>
              <a:rPr lang="en-US" sz="1400">
                <a:solidFill>
                  <a:schemeClr val="bg1"/>
                </a:solidFill>
              </a:rPr>
              <a:t>ok</a:t>
            </a:r>
          </a:p>
        </p:txBody>
      </p:sp>
      <p:cxnSp>
        <p:nvCxnSpPr>
          <p:cNvPr id="28689" name="AutoShape 17"/>
          <p:cNvCxnSpPr>
            <a:cxnSpLocks noChangeShapeType="1"/>
            <a:stCxn id="28690" idx="3"/>
            <a:endCxn id="28688" idx="2"/>
          </p:cNvCxnSpPr>
          <p:nvPr/>
        </p:nvCxnSpPr>
        <p:spPr bwMode="auto">
          <a:xfrm flipV="1">
            <a:off x="8305800" y="3679825"/>
            <a:ext cx="381000" cy="161925"/>
          </a:xfrm>
          <a:prstGeom prst="straightConnector1">
            <a:avLst/>
          </a:prstGeom>
          <a:noFill/>
          <a:ln w="9525">
            <a:solidFill>
              <a:schemeClr val="tx1"/>
            </a:solidFill>
            <a:round/>
            <a:headEnd/>
            <a:tailEnd type="triangle" w="med" len="med"/>
          </a:ln>
        </p:spPr>
      </p:cxnSp>
      <p:sp>
        <p:nvSpPr>
          <p:cNvPr id="28690" name="Rectangle 19"/>
          <p:cNvSpPr>
            <a:spLocks noChangeArrowheads="1"/>
          </p:cNvSpPr>
          <p:nvPr/>
        </p:nvSpPr>
        <p:spPr bwMode="auto">
          <a:xfrm>
            <a:off x="5181600" y="3155950"/>
            <a:ext cx="3124200" cy="1371600"/>
          </a:xfrm>
          <a:prstGeom prst="rect">
            <a:avLst/>
          </a:prstGeom>
          <a:solidFill>
            <a:srgbClr val="FFFF99"/>
          </a:solidFill>
          <a:ln w="9525">
            <a:solidFill>
              <a:schemeClr val="tx1"/>
            </a:solidFill>
            <a:miter lim="800000"/>
            <a:headEnd/>
            <a:tailEnd/>
          </a:ln>
        </p:spPr>
        <p:txBody>
          <a:bodyPr anchor="ctr"/>
          <a:lstStyle/>
          <a:p>
            <a:pPr algn="ctr"/>
            <a:r>
              <a:rPr lang="en-US">
                <a:solidFill>
                  <a:schemeClr val="accent2"/>
                </a:solidFill>
              </a:rPr>
              <a:t>Automated Validation</a:t>
            </a:r>
          </a:p>
          <a:p>
            <a:pPr>
              <a:buFontTx/>
              <a:buChar char="•"/>
            </a:pPr>
            <a:endParaRPr lang="en-US" sz="1600"/>
          </a:p>
          <a:p>
            <a:pPr>
              <a:buFontTx/>
              <a:buChar char="•"/>
            </a:pPr>
            <a:endParaRPr lang="en-US" sz="1600"/>
          </a:p>
          <a:p>
            <a:pPr>
              <a:buFontTx/>
              <a:buChar char="•"/>
            </a:pPr>
            <a:endParaRPr lang="en-US" sz="1600"/>
          </a:p>
        </p:txBody>
      </p:sp>
      <p:sp>
        <p:nvSpPr>
          <p:cNvPr id="28691" name="Rectangle 20"/>
          <p:cNvSpPr>
            <a:spLocks noChangeArrowheads="1"/>
          </p:cNvSpPr>
          <p:nvPr/>
        </p:nvSpPr>
        <p:spPr bwMode="auto">
          <a:xfrm>
            <a:off x="5408613" y="3841750"/>
            <a:ext cx="2668587" cy="457200"/>
          </a:xfrm>
          <a:prstGeom prst="rect">
            <a:avLst/>
          </a:prstGeom>
          <a:solidFill>
            <a:schemeClr val="bg1">
              <a:alpha val="54117"/>
            </a:schemeClr>
          </a:solidFill>
          <a:ln w="9525">
            <a:solidFill>
              <a:schemeClr val="tx1"/>
            </a:solidFill>
            <a:prstDash val="dash"/>
            <a:miter lim="800000"/>
            <a:headEnd/>
            <a:tailEnd/>
          </a:ln>
        </p:spPr>
        <p:txBody>
          <a:bodyPr wrap="none" anchor="ctr"/>
          <a:lstStyle/>
          <a:p>
            <a:pPr algn="ctr"/>
            <a:r>
              <a:rPr lang="en-US" sz="1100"/>
              <a:t>Your verifier/checker  goes here</a:t>
            </a:r>
          </a:p>
        </p:txBody>
      </p:sp>
      <p:sp>
        <p:nvSpPr>
          <p:cNvPr id="28692" name="Rectangle 21"/>
          <p:cNvSpPr>
            <a:spLocks noChangeArrowheads="1"/>
          </p:cNvSpPr>
          <p:nvPr/>
        </p:nvSpPr>
        <p:spPr bwMode="auto">
          <a:xfrm>
            <a:off x="464959" y="3436580"/>
            <a:ext cx="3200400" cy="914400"/>
          </a:xfrm>
          <a:prstGeom prst="rect">
            <a:avLst/>
          </a:prstGeom>
          <a:noFill/>
          <a:ln w="9525">
            <a:noFill/>
            <a:miter lim="800000"/>
            <a:headEnd/>
            <a:tailEnd/>
          </a:ln>
        </p:spPr>
        <p:txBody>
          <a:bodyPr/>
          <a:lstStyle/>
          <a:p>
            <a:pPr marL="342900" indent="-342900">
              <a:spcBef>
                <a:spcPct val="20000"/>
              </a:spcBef>
              <a:buFontTx/>
              <a:buChar char="•"/>
            </a:pPr>
            <a:r>
              <a:rPr lang="en-US" sz="1600" dirty="0"/>
              <a:t>Derive candidate implementation from </a:t>
            </a:r>
            <a:r>
              <a:rPr lang="en-US" sz="1600" dirty="0">
                <a:solidFill>
                  <a:srgbClr val="CC0000"/>
                </a:solidFill>
              </a:rPr>
              <a:t>counterexample traces</a:t>
            </a:r>
          </a:p>
        </p:txBody>
      </p:sp>
      <p:sp>
        <p:nvSpPr>
          <p:cNvPr id="28693" name="Text Box 23"/>
          <p:cNvSpPr txBox="1">
            <a:spLocks noChangeArrowheads="1"/>
          </p:cNvSpPr>
          <p:nvPr/>
        </p:nvSpPr>
        <p:spPr bwMode="auto">
          <a:xfrm>
            <a:off x="2533650" y="1371600"/>
            <a:ext cx="2155825" cy="523875"/>
          </a:xfrm>
          <a:prstGeom prst="rect">
            <a:avLst/>
          </a:prstGeom>
          <a:noFill/>
          <a:ln w="9525">
            <a:noFill/>
            <a:miter lim="800000"/>
            <a:headEnd/>
            <a:tailEnd/>
          </a:ln>
        </p:spPr>
        <p:txBody>
          <a:bodyPr wrap="none">
            <a:spAutoFit/>
          </a:bodyPr>
          <a:lstStyle/>
          <a:p>
            <a:r>
              <a:rPr lang="en-US" sz="2800" u="sng">
                <a:solidFill>
                  <a:srgbClr val="A50021"/>
                </a:solidFill>
              </a:rPr>
              <a:t>Concurrent</a:t>
            </a:r>
          </a:p>
        </p:txBody>
      </p:sp>
      <p:sp>
        <p:nvSpPr>
          <p:cNvPr id="1132568" name="Text Box 24"/>
          <p:cNvSpPr txBox="1">
            <a:spLocks noChangeArrowheads="1"/>
          </p:cNvSpPr>
          <p:nvPr/>
        </p:nvSpPr>
        <p:spPr bwMode="auto">
          <a:xfrm>
            <a:off x="3348038" y="4872038"/>
            <a:ext cx="2428870" cy="338554"/>
          </a:xfrm>
          <a:prstGeom prst="rect">
            <a:avLst/>
          </a:prstGeom>
          <a:noFill/>
          <a:ln w="9525">
            <a:noFill/>
            <a:miter lim="800000"/>
            <a:headEnd/>
            <a:tailEnd/>
          </a:ln>
        </p:spPr>
        <p:txBody>
          <a:bodyPr wrap="none">
            <a:spAutoFit/>
          </a:bodyPr>
          <a:lstStyle/>
          <a:p>
            <a:r>
              <a:rPr lang="en-US" sz="1600" dirty="0"/>
              <a:t>counterexample </a:t>
            </a:r>
            <a:r>
              <a:rPr lang="en-US" sz="1600" dirty="0" smtClean="0">
                <a:solidFill>
                  <a:srgbClr val="CC0000"/>
                </a:solidFill>
              </a:rPr>
              <a:t>trace</a:t>
            </a:r>
            <a:endParaRPr lang="en-US" sz="1600" dirty="0">
              <a:solidFill>
                <a:srgbClr val="CC0000"/>
              </a:solidFill>
            </a:endParaRPr>
          </a:p>
        </p:txBody>
      </p:sp>
      <p:sp>
        <p:nvSpPr>
          <p:cNvPr id="1132569" name="Text Box 25"/>
          <p:cNvSpPr txBox="1">
            <a:spLocks noChangeArrowheads="1"/>
          </p:cNvSpPr>
          <p:nvPr/>
        </p:nvSpPr>
        <p:spPr bwMode="auto">
          <a:xfrm>
            <a:off x="330589" y="5650468"/>
            <a:ext cx="2717411" cy="369332"/>
          </a:xfrm>
          <a:prstGeom prst="rect">
            <a:avLst/>
          </a:prstGeom>
          <a:noFill/>
          <a:ln w="9525">
            <a:noFill/>
            <a:miter lim="800000"/>
            <a:headEnd/>
            <a:tailEnd/>
          </a:ln>
        </p:spPr>
        <p:txBody>
          <a:bodyPr wrap="none">
            <a:spAutoFit/>
          </a:bodyPr>
          <a:lstStyle/>
          <a:p>
            <a:r>
              <a:rPr lang="en-US" dirty="0" smtClean="0">
                <a:solidFill>
                  <a:srgbClr val="CC0000"/>
                </a:solidFill>
              </a:rPr>
              <a:t>traces of the sketch</a:t>
            </a:r>
            <a:endParaRPr lang="en-US" dirty="0">
              <a:solidFill>
                <a:srgbClr val="CC0000"/>
              </a:solidFill>
            </a:endParaRPr>
          </a:p>
        </p:txBody>
      </p:sp>
      <p:sp>
        <p:nvSpPr>
          <p:cNvPr id="1132570" name="Rectangle 26"/>
          <p:cNvSpPr>
            <a:spLocks noChangeArrowheads="1"/>
          </p:cNvSpPr>
          <p:nvPr/>
        </p:nvSpPr>
        <p:spPr bwMode="auto">
          <a:xfrm>
            <a:off x="5410200" y="3838575"/>
            <a:ext cx="2668588" cy="457200"/>
          </a:xfrm>
          <a:prstGeom prst="rect">
            <a:avLst/>
          </a:prstGeom>
          <a:solidFill>
            <a:srgbClr val="FFFFD5"/>
          </a:solidFill>
          <a:ln w="12700">
            <a:solidFill>
              <a:schemeClr val="tx1"/>
            </a:solidFill>
            <a:miter lim="800000"/>
            <a:headEnd/>
            <a:tailEnd/>
          </a:ln>
        </p:spPr>
        <p:txBody>
          <a:bodyPr wrap="none" anchor="ctr"/>
          <a:lstStyle/>
          <a:p>
            <a:pPr algn="ctr"/>
            <a:r>
              <a:rPr lang="en-US" sz="2000"/>
              <a:t>SPIN</a:t>
            </a:r>
          </a:p>
        </p:txBody>
      </p:sp>
      <p:grpSp>
        <p:nvGrpSpPr>
          <p:cNvPr id="2" name="Group 36"/>
          <p:cNvGrpSpPr>
            <a:grpSpLocks/>
          </p:cNvGrpSpPr>
          <p:nvPr/>
        </p:nvGrpSpPr>
        <p:grpSpPr bwMode="auto">
          <a:xfrm>
            <a:off x="470079" y="3111321"/>
            <a:ext cx="3200400" cy="1639888"/>
            <a:chOff x="397" y="1924"/>
            <a:chExt cx="2016" cy="1033"/>
          </a:xfrm>
        </p:grpSpPr>
        <p:sp>
          <p:nvSpPr>
            <p:cNvPr id="28701" name="Rectangle 34"/>
            <p:cNvSpPr>
              <a:spLocks noChangeArrowheads="1"/>
            </p:cNvSpPr>
            <p:nvPr/>
          </p:nvSpPr>
          <p:spPr bwMode="auto">
            <a:xfrm>
              <a:off x="432" y="1924"/>
              <a:ext cx="1968" cy="1033"/>
            </a:xfrm>
            <a:prstGeom prst="rect">
              <a:avLst/>
            </a:prstGeom>
            <a:solidFill>
              <a:srgbClr val="FFFF99"/>
            </a:solidFill>
            <a:ln w="9525">
              <a:solidFill>
                <a:schemeClr val="tx1"/>
              </a:solidFill>
              <a:miter lim="800000"/>
              <a:headEnd/>
              <a:tailEnd/>
            </a:ln>
          </p:spPr>
          <p:txBody>
            <a:bodyPr anchor="ctr"/>
            <a:lstStyle/>
            <a:p>
              <a:pPr algn="ctr"/>
              <a:r>
                <a:rPr lang="en-US" dirty="0">
                  <a:solidFill>
                    <a:schemeClr val="accent2"/>
                  </a:solidFill>
                </a:rPr>
                <a:t>Inductive Synthesizer</a:t>
              </a:r>
            </a:p>
            <a:p>
              <a:endParaRPr lang="en-US" sz="1600" dirty="0"/>
            </a:p>
            <a:p>
              <a:endParaRPr lang="en-US" sz="1600" dirty="0"/>
            </a:p>
            <a:p>
              <a:endParaRPr lang="en-US" sz="1600" dirty="0"/>
            </a:p>
            <a:p>
              <a:r>
                <a:rPr lang="en-US" sz="1600" dirty="0"/>
                <a:t> </a:t>
              </a:r>
            </a:p>
            <a:p>
              <a:pPr>
                <a:buFontTx/>
                <a:buChar char="•"/>
              </a:pPr>
              <a:endParaRPr lang="en-US" sz="1600" dirty="0"/>
            </a:p>
          </p:txBody>
        </p:sp>
        <p:sp>
          <p:nvSpPr>
            <p:cNvPr id="28702" name="Rectangle 35"/>
            <p:cNvSpPr>
              <a:spLocks noChangeArrowheads="1"/>
            </p:cNvSpPr>
            <p:nvPr/>
          </p:nvSpPr>
          <p:spPr bwMode="auto">
            <a:xfrm>
              <a:off x="397" y="2122"/>
              <a:ext cx="2016" cy="576"/>
            </a:xfrm>
            <a:prstGeom prst="rect">
              <a:avLst/>
            </a:prstGeom>
            <a:noFill/>
            <a:ln w="9525">
              <a:noFill/>
              <a:miter lim="800000"/>
              <a:headEnd/>
              <a:tailEnd/>
            </a:ln>
          </p:spPr>
          <p:txBody>
            <a:bodyPr/>
            <a:lstStyle/>
            <a:p>
              <a:pPr marL="342900" indent="-342900">
                <a:spcBef>
                  <a:spcPct val="20000"/>
                </a:spcBef>
                <a:buFontTx/>
                <a:buChar char="•"/>
              </a:pPr>
              <a:r>
                <a:rPr lang="en-US" sz="1600" dirty="0"/>
                <a:t>Derive candidate implementation from concrete inputs.</a:t>
              </a:r>
            </a:p>
          </p:txBody>
        </p:sp>
      </p:grpSp>
      <p:sp>
        <p:nvSpPr>
          <p:cNvPr id="1132581" name="Text Box 37"/>
          <p:cNvSpPr txBox="1">
            <a:spLocks noChangeArrowheads="1"/>
          </p:cNvSpPr>
          <p:nvPr/>
        </p:nvSpPr>
        <p:spPr bwMode="auto">
          <a:xfrm>
            <a:off x="3352800" y="4876800"/>
            <a:ext cx="2428875" cy="338138"/>
          </a:xfrm>
          <a:prstGeom prst="rect">
            <a:avLst/>
          </a:prstGeom>
          <a:noFill/>
          <a:ln w="9525">
            <a:noFill/>
            <a:miter lim="800000"/>
            <a:headEnd/>
            <a:tailEnd/>
          </a:ln>
        </p:spPr>
        <p:txBody>
          <a:bodyPr wrap="none">
            <a:spAutoFit/>
          </a:bodyPr>
          <a:lstStyle/>
          <a:p>
            <a:r>
              <a:rPr lang="en-US" sz="1600"/>
              <a:t>counterexample input</a:t>
            </a:r>
          </a:p>
        </p:txBody>
      </p:sp>
      <p:sp>
        <p:nvSpPr>
          <p:cNvPr id="28699" name="Text Box 38"/>
          <p:cNvSpPr txBox="1">
            <a:spLocks noChangeArrowheads="1"/>
          </p:cNvSpPr>
          <p:nvPr/>
        </p:nvSpPr>
        <p:spPr bwMode="auto">
          <a:xfrm>
            <a:off x="304800" y="1371600"/>
            <a:ext cx="2155825" cy="523875"/>
          </a:xfrm>
          <a:prstGeom prst="rect">
            <a:avLst/>
          </a:prstGeom>
          <a:noFill/>
          <a:ln w="9525">
            <a:noFill/>
            <a:miter lim="800000"/>
            <a:headEnd/>
            <a:tailEnd/>
          </a:ln>
        </p:spPr>
        <p:txBody>
          <a:bodyPr wrap="none">
            <a:spAutoFit/>
          </a:bodyPr>
          <a:lstStyle/>
          <a:p>
            <a:r>
              <a:rPr lang="en-US" sz="2800" u="sng">
                <a:solidFill>
                  <a:srgbClr val="A50021"/>
                </a:solidFill>
              </a:rPr>
              <a:t>Sequential</a:t>
            </a:r>
          </a:p>
        </p:txBody>
      </p:sp>
      <p:sp>
        <p:nvSpPr>
          <p:cNvPr id="28700" name="Line 39"/>
          <p:cNvSpPr>
            <a:spLocks noChangeShapeType="1"/>
          </p:cNvSpPr>
          <p:nvPr/>
        </p:nvSpPr>
        <p:spPr bwMode="auto">
          <a:xfrm>
            <a:off x="356316" y="1671638"/>
            <a:ext cx="2011680" cy="0"/>
          </a:xfrm>
          <a:prstGeom prst="line">
            <a:avLst/>
          </a:prstGeom>
          <a:noFill/>
          <a:ln w="57150">
            <a:solidFill>
              <a:srgbClr val="A50021"/>
            </a:solidFill>
            <a:round/>
            <a:headEnd/>
            <a:tailEnd/>
          </a:ln>
        </p:spPr>
        <p:txBody>
          <a:bodyPr/>
          <a:lstStyle/>
          <a:p>
            <a:endParaRPr lang="en-US"/>
          </a:p>
        </p:txBody>
      </p:sp>
      <p:sp>
        <p:nvSpPr>
          <p:cNvPr id="31" name="Text Box 6"/>
          <p:cNvSpPr txBox="1">
            <a:spLocks noChangeArrowheads="1"/>
          </p:cNvSpPr>
          <p:nvPr/>
        </p:nvSpPr>
        <p:spPr bwMode="auto">
          <a:xfrm>
            <a:off x="2590800" y="4334012"/>
            <a:ext cx="2209800" cy="533400"/>
          </a:xfrm>
          <a:prstGeom prst="rect">
            <a:avLst/>
          </a:prstGeom>
          <a:noFill/>
          <a:ln w="9525">
            <a:noFill/>
            <a:miter lim="800000"/>
            <a:headEnd/>
            <a:tailEnd/>
          </a:ln>
        </p:spPr>
        <p:txBody>
          <a:bodyPr wrap="none"/>
          <a:lstStyle/>
          <a:p>
            <a:pPr>
              <a:lnSpc>
                <a:spcPct val="80000"/>
              </a:lnSpc>
              <a:spcBef>
                <a:spcPct val="20000"/>
              </a:spcBef>
            </a:pPr>
            <a:r>
              <a:rPr lang="en-US" sz="2400" dirty="0" smtClean="0">
                <a:latin typeface="Montara Std Gothic" pitchFamily="34" charset="0"/>
                <a:sym typeface="Math C" pitchFamily="2" charset="2"/>
              </a:rPr>
              <a:t>Q(t, </a:t>
            </a:r>
            <a:r>
              <a:rPr lang="el-GR" sz="2400" dirty="0" smtClean="0">
                <a:solidFill>
                  <a:srgbClr val="700015"/>
                </a:solidFill>
              </a:rPr>
              <a:t>φ</a:t>
            </a:r>
            <a:r>
              <a:rPr lang="en-US" sz="2400" dirty="0" smtClean="0">
                <a:latin typeface="Montara Std Gothic" pitchFamily="34" charset="0"/>
              </a:rPr>
              <a:t>)</a:t>
            </a:r>
            <a:endParaRPr lang="en-US" sz="2400" dirty="0">
              <a:latin typeface="Montara Std Gothic" pitchFamily="34" charset="0"/>
            </a:endParaRPr>
          </a:p>
        </p:txBody>
      </p:sp>
      <p:sp>
        <p:nvSpPr>
          <p:cNvPr id="32" name="Text Box 8"/>
          <p:cNvSpPr txBox="1">
            <a:spLocks noChangeArrowheads="1"/>
          </p:cNvSpPr>
          <p:nvPr/>
        </p:nvSpPr>
        <p:spPr bwMode="auto">
          <a:xfrm>
            <a:off x="985286" y="4284179"/>
            <a:ext cx="1574800" cy="530225"/>
          </a:xfrm>
          <a:prstGeom prst="rect">
            <a:avLst/>
          </a:prstGeom>
          <a:noFill/>
          <a:ln w="9525">
            <a:noFill/>
            <a:miter lim="800000"/>
            <a:headEnd/>
            <a:tailEnd/>
          </a:ln>
        </p:spPr>
        <p:txBody>
          <a:bodyPr wrap="none"/>
          <a:lstStyle/>
          <a:p>
            <a:r>
              <a:rPr lang="el-GR" sz="2400" dirty="0" smtClean="0">
                <a:solidFill>
                  <a:srgbClr val="700015"/>
                </a:solidFill>
              </a:rPr>
              <a:t>φ</a:t>
            </a:r>
            <a:r>
              <a:rPr lang="en-US" sz="2400" dirty="0" smtClean="0">
                <a:latin typeface="Montara Std Gothic" pitchFamily="34" charset="0"/>
              </a:rPr>
              <a:t>.           t </a:t>
            </a:r>
            <a:r>
              <a:rPr lang="en-US" sz="2400" dirty="0">
                <a:latin typeface="Montara Std Gothic" pitchFamily="34" charset="0"/>
              </a:rPr>
              <a:t>in E.</a:t>
            </a:r>
          </a:p>
        </p:txBody>
      </p:sp>
      <p:sp>
        <p:nvSpPr>
          <p:cNvPr id="33" name="Text Box 9"/>
          <p:cNvSpPr txBox="1">
            <a:spLocks noChangeArrowheads="1"/>
          </p:cNvSpPr>
          <p:nvPr/>
        </p:nvSpPr>
        <p:spPr bwMode="auto">
          <a:xfrm rot="10800000">
            <a:off x="1371600" y="4267200"/>
            <a:ext cx="423863" cy="523875"/>
          </a:xfrm>
          <a:prstGeom prst="rect">
            <a:avLst/>
          </a:prstGeom>
          <a:noFill/>
          <a:ln w="9525">
            <a:noFill/>
            <a:miter lim="800000"/>
            <a:headEnd/>
            <a:tailEnd/>
          </a:ln>
        </p:spPr>
        <p:txBody>
          <a:bodyPr wrap="none">
            <a:spAutoFit/>
          </a:bodyPr>
          <a:lstStyle/>
          <a:p>
            <a:r>
              <a:rPr lang="en-US" sz="2800" dirty="0">
                <a:latin typeface="Arial" charset="0"/>
              </a:rPr>
              <a:t>A</a:t>
            </a:r>
          </a:p>
        </p:txBody>
      </p:sp>
      <p:sp>
        <p:nvSpPr>
          <p:cNvPr id="34" name="Text Box 10"/>
          <p:cNvSpPr txBox="1">
            <a:spLocks noChangeArrowheads="1"/>
          </p:cNvSpPr>
          <p:nvPr/>
        </p:nvSpPr>
        <p:spPr bwMode="auto">
          <a:xfrm rot="10800000">
            <a:off x="609600" y="4276725"/>
            <a:ext cx="522288" cy="523875"/>
          </a:xfrm>
          <a:prstGeom prst="rect">
            <a:avLst/>
          </a:prstGeom>
          <a:noFill/>
          <a:ln w="9525">
            <a:noFill/>
            <a:miter lim="800000"/>
            <a:headEnd/>
            <a:tailEnd/>
          </a:ln>
        </p:spPr>
        <p:txBody>
          <a:bodyPr wrap="none">
            <a:spAutoFit/>
          </a:bodyPr>
          <a:lstStyle/>
          <a:p>
            <a:r>
              <a:rPr lang="en-US" sz="2800" dirty="0">
                <a:latin typeface="Arial" charset="0"/>
              </a:rPr>
              <a:t> E</a:t>
            </a:r>
          </a:p>
        </p:txBody>
      </p:sp>
      <p:sp>
        <p:nvSpPr>
          <p:cNvPr id="35" name="Text Box 25"/>
          <p:cNvSpPr txBox="1">
            <a:spLocks noChangeArrowheads="1"/>
          </p:cNvSpPr>
          <p:nvPr/>
        </p:nvSpPr>
        <p:spPr bwMode="auto">
          <a:xfrm>
            <a:off x="5181600" y="5650468"/>
            <a:ext cx="2717411" cy="369332"/>
          </a:xfrm>
          <a:prstGeom prst="rect">
            <a:avLst/>
          </a:prstGeom>
          <a:noFill/>
          <a:ln w="9525">
            <a:noFill/>
            <a:miter lim="800000"/>
            <a:headEnd/>
            <a:tailEnd/>
          </a:ln>
        </p:spPr>
        <p:txBody>
          <a:bodyPr wrap="none">
            <a:spAutoFit/>
          </a:bodyPr>
          <a:lstStyle/>
          <a:p>
            <a:r>
              <a:rPr lang="en-US" dirty="0" smtClean="0">
                <a:solidFill>
                  <a:srgbClr val="CC0000"/>
                </a:solidFill>
              </a:rPr>
              <a:t>trace of a candidate</a:t>
            </a:r>
            <a:endParaRPr lang="en-US" dirty="0">
              <a:solidFill>
                <a:srgbClr val="CC0000"/>
              </a:solidFill>
            </a:endParaRPr>
          </a:p>
        </p:txBody>
      </p:sp>
      <p:cxnSp>
        <p:nvCxnSpPr>
          <p:cNvPr id="36" name="Straight Arrow Connector 35"/>
          <p:cNvCxnSpPr>
            <a:stCxn id="1132569" idx="0"/>
            <a:endCxn id="32" idx="2"/>
          </p:cNvCxnSpPr>
          <p:nvPr/>
        </p:nvCxnSpPr>
        <p:spPr bwMode="auto">
          <a:xfrm rot="5400000" flipH="1" flipV="1">
            <a:off x="1312958" y="5190741"/>
            <a:ext cx="836064" cy="83391"/>
          </a:xfrm>
          <a:prstGeom prst="straightConnector1">
            <a:avLst/>
          </a:prstGeom>
          <a:ln>
            <a:solidFill>
              <a:srgbClr val="CC0000"/>
            </a:solidFill>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rot="10800000">
            <a:off x="5791200" y="5181600"/>
            <a:ext cx="533400" cy="457200"/>
          </a:xfrm>
          <a:prstGeom prst="straightConnector1">
            <a:avLst/>
          </a:prstGeom>
          <a:ln>
            <a:solidFill>
              <a:srgbClr val="CC0000"/>
            </a:solidFill>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43" name="Text Box 25"/>
          <p:cNvSpPr txBox="1">
            <a:spLocks noChangeArrowheads="1"/>
          </p:cNvSpPr>
          <p:nvPr/>
        </p:nvSpPr>
        <p:spPr bwMode="auto">
          <a:xfrm>
            <a:off x="3657600" y="5638800"/>
            <a:ext cx="524503" cy="461665"/>
          </a:xfrm>
          <a:prstGeom prst="rect">
            <a:avLst/>
          </a:prstGeom>
          <a:noFill/>
          <a:ln w="9525">
            <a:noFill/>
            <a:miter lim="800000"/>
            <a:headEnd/>
            <a:tailEnd/>
          </a:ln>
        </p:spPr>
        <p:txBody>
          <a:bodyPr wrap="none">
            <a:spAutoFit/>
          </a:bodyPr>
          <a:lstStyle/>
          <a:p>
            <a:r>
              <a:rPr lang="en-US" sz="2400" dirty="0" smtClean="0">
                <a:solidFill>
                  <a:srgbClr val="CC0000"/>
                </a:solidFill>
              </a:rPr>
              <a:t>!=</a:t>
            </a:r>
            <a:endParaRPr lang="en-US" dirty="0">
              <a:solidFill>
                <a:srgbClr val="CC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3258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1325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325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68" grpId="0"/>
      <p:bldP spid="1132569" grpId="0"/>
      <p:bldP spid="1132570" grpId="0" animBg="1"/>
      <p:bldP spid="1132581" grpId="0"/>
      <p:bldP spid="31" grpId="0"/>
      <p:bldP spid="32" grpId="0"/>
      <p:bldP spid="33" grpId="0"/>
      <p:bldP spid="34" grpId="0"/>
      <p:bldP spid="35" grpId="0"/>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xfrm>
            <a:off x="457200" y="6245225"/>
            <a:ext cx="2133600" cy="476250"/>
          </a:xfrm>
          <a:noFill/>
        </p:spPr>
        <p:txBody>
          <a:bodyPr/>
          <a:lstStyle/>
          <a:p>
            <a:pPr algn="l"/>
            <a:fld id="{B19EBFFA-CB0B-4BEA-8E47-92C0861F7A1E}" type="slidenum">
              <a:rPr lang="en-US" smtClean="0"/>
              <a:pPr algn="l"/>
              <a:t>34</a:t>
            </a:fld>
            <a:endParaRPr lang="en-US" smtClean="0"/>
          </a:p>
        </p:txBody>
      </p:sp>
      <p:sp>
        <p:nvSpPr>
          <p:cNvPr id="29699" name="Rectangle 2"/>
          <p:cNvSpPr>
            <a:spLocks noGrp="1" noChangeArrowheads="1"/>
          </p:cNvSpPr>
          <p:nvPr>
            <p:ph type="title"/>
          </p:nvPr>
        </p:nvSpPr>
        <p:spPr/>
        <p:txBody>
          <a:bodyPr/>
          <a:lstStyle/>
          <a:p>
            <a:r>
              <a:rPr lang="en-US" smtClean="0"/>
              <a:t>Learning from traces</a:t>
            </a:r>
          </a:p>
        </p:txBody>
      </p:sp>
      <p:sp>
        <p:nvSpPr>
          <p:cNvPr id="483331" name="Rectangle 3"/>
          <p:cNvSpPr>
            <a:spLocks noGrp="1" noChangeArrowheads="1"/>
          </p:cNvSpPr>
          <p:nvPr>
            <p:ph type="body" idx="1"/>
          </p:nvPr>
        </p:nvSpPr>
        <p:spPr/>
        <p:txBody>
          <a:bodyPr/>
          <a:lstStyle/>
          <a:p>
            <a:pPr>
              <a:buFontTx/>
              <a:buNone/>
            </a:pPr>
            <a:r>
              <a:rPr lang="en-US" dirty="0" smtClean="0"/>
              <a:t>Problem:</a:t>
            </a:r>
          </a:p>
          <a:p>
            <a:pPr algn="ctr">
              <a:buFontTx/>
              <a:buNone/>
            </a:pPr>
            <a:r>
              <a:rPr lang="en-US" sz="2000" u="sng" dirty="0" smtClean="0">
                <a:solidFill>
                  <a:srgbClr val="CC0000"/>
                </a:solidFill>
              </a:rPr>
              <a:t>Traces are only relevant to the program they came from</a:t>
            </a:r>
          </a:p>
          <a:p>
            <a:pPr algn="ctr">
              <a:buFontTx/>
              <a:buNone/>
            </a:pPr>
            <a:endParaRPr lang="en-US" u="sng" dirty="0" smtClean="0">
              <a:solidFill>
                <a:srgbClr val="CC0000"/>
              </a:solidFill>
            </a:endParaRPr>
          </a:p>
          <a:p>
            <a:pPr>
              <a:buFontTx/>
              <a:buNone/>
            </a:pPr>
            <a:r>
              <a:rPr lang="en-US" sz="2400" dirty="0" smtClean="0"/>
              <a:t>Solution: Trace Projection</a:t>
            </a:r>
            <a:r>
              <a:rPr lang="en-US" sz="2400" dirty="0" smtClean="0">
                <a:solidFill>
                  <a:schemeClr val="accent2"/>
                </a:solidFill>
              </a:rPr>
              <a:t>  </a:t>
            </a:r>
            <a:r>
              <a:rPr lang="en-US" sz="2400" dirty="0" err="1" smtClean="0">
                <a:cs typeface="Arial" charset="0"/>
              </a:rPr>
              <a:t>t</a:t>
            </a:r>
            <a:r>
              <a:rPr lang="en-US" sz="2400" baseline="-25000" dirty="0" err="1" smtClean="0">
                <a:cs typeface="Arial" charset="0"/>
              </a:rPr>
              <a:t>p</a:t>
            </a:r>
            <a:r>
              <a:rPr lang="en-US" dirty="0" smtClean="0">
                <a:cs typeface="Arial" charset="0"/>
              </a:rPr>
              <a:t> </a:t>
            </a:r>
            <a:r>
              <a:rPr lang="en-US" sz="2000" dirty="0" smtClean="0">
                <a:solidFill>
                  <a:srgbClr val="A50021"/>
                </a:solidFill>
                <a:latin typeface="Arial Unicode MS" pitchFamily="34" charset="-128"/>
                <a:ea typeface="Arial Unicode MS" pitchFamily="34" charset="-128"/>
                <a:cs typeface="Arial Unicode MS" pitchFamily="34" charset="-128"/>
                <a:sym typeface="Math C" pitchFamily="2" charset="2"/>
              </a:rPr>
              <a:t>►</a:t>
            </a:r>
            <a:r>
              <a:rPr lang="en-US" dirty="0" smtClean="0">
                <a:cs typeface="Arial" charset="0"/>
              </a:rPr>
              <a:t> </a:t>
            </a:r>
            <a:r>
              <a:rPr lang="en-US" sz="2400" dirty="0" smtClean="0">
                <a:cs typeface="Arial" charset="0"/>
              </a:rPr>
              <a:t>S</a:t>
            </a:r>
          </a:p>
          <a:p>
            <a:endParaRPr lang="en-US" dirty="0" smtClean="0">
              <a:cs typeface="Arial" charset="0"/>
            </a:endParaRPr>
          </a:p>
          <a:p>
            <a:endParaRPr lang="en-US" dirty="0" smtClean="0">
              <a:cs typeface="Arial" charset="0"/>
            </a:endParaRPr>
          </a:p>
          <a:p>
            <a:pPr>
              <a:buFontTx/>
              <a:buNone/>
            </a:pPr>
            <a:r>
              <a:rPr lang="en-US" sz="2400" dirty="0" smtClean="0">
                <a:cs typeface="Arial" charset="0"/>
              </a:rPr>
              <a:t>Desired property</a:t>
            </a:r>
          </a:p>
          <a:p>
            <a:pPr lvl="1"/>
            <a:r>
              <a:rPr lang="en-US" dirty="0" smtClean="0"/>
              <a:t>if P’ shares the bug exposed by </a:t>
            </a:r>
            <a:r>
              <a:rPr lang="en-US" dirty="0" err="1" smtClean="0"/>
              <a:t>t</a:t>
            </a:r>
            <a:r>
              <a:rPr lang="en-US" baseline="-25000" dirty="0" err="1" smtClean="0"/>
              <a:t>p</a:t>
            </a:r>
            <a:r>
              <a:rPr lang="en-US" dirty="0" smtClean="0"/>
              <a:t> …</a:t>
            </a:r>
          </a:p>
          <a:p>
            <a:pPr lvl="1">
              <a:buFontTx/>
              <a:buNone/>
            </a:pPr>
            <a:r>
              <a:rPr lang="en-US" dirty="0" smtClean="0"/>
              <a:t>			… </a:t>
            </a:r>
            <a:r>
              <a:rPr lang="en-US" dirty="0" err="1" smtClean="0">
                <a:solidFill>
                  <a:schemeClr val="tx1"/>
                </a:solidFill>
                <a:cs typeface="Arial" charset="0"/>
              </a:rPr>
              <a:t>t</a:t>
            </a:r>
            <a:r>
              <a:rPr lang="en-US" baseline="-25000" dirty="0" err="1" smtClean="0">
                <a:solidFill>
                  <a:schemeClr val="tx1"/>
                </a:solidFill>
                <a:cs typeface="Arial" charset="0"/>
              </a:rPr>
              <a:t>p</a:t>
            </a:r>
            <a:r>
              <a:rPr lang="en-US" sz="2800" dirty="0" smtClean="0">
                <a:solidFill>
                  <a:schemeClr val="tx1"/>
                </a:solidFill>
                <a:cs typeface="Arial" charset="0"/>
              </a:rPr>
              <a:t> </a:t>
            </a:r>
            <a:r>
              <a:rPr lang="en-US" dirty="0" smtClean="0">
                <a:solidFill>
                  <a:srgbClr val="A50021"/>
                </a:solidFill>
                <a:latin typeface="Arial Unicode MS" pitchFamily="34" charset="-128"/>
                <a:ea typeface="Arial Unicode MS" pitchFamily="34" charset="-128"/>
                <a:cs typeface="Arial Unicode MS" pitchFamily="34" charset="-128"/>
                <a:sym typeface="Math C" pitchFamily="2" charset="2"/>
              </a:rPr>
              <a:t>►</a:t>
            </a:r>
            <a:r>
              <a:rPr lang="en-US" sz="2800" dirty="0" smtClean="0">
                <a:solidFill>
                  <a:schemeClr val="tx1"/>
                </a:solidFill>
                <a:cs typeface="Arial" charset="0"/>
              </a:rPr>
              <a:t> </a:t>
            </a:r>
            <a:r>
              <a:rPr lang="en-US" dirty="0" smtClean="0">
                <a:solidFill>
                  <a:schemeClr val="tx1"/>
                </a:solidFill>
                <a:cs typeface="Arial" charset="0"/>
              </a:rPr>
              <a:t>S </a:t>
            </a:r>
            <a:r>
              <a:rPr lang="en-US" dirty="0" smtClean="0"/>
              <a:t>should expose the bug too</a:t>
            </a:r>
          </a:p>
          <a:p>
            <a:pPr lvl="1"/>
            <a:r>
              <a:rPr lang="en-US" dirty="0" smtClean="0"/>
              <a:t>allows inductive synthesis through constraint solving</a:t>
            </a:r>
          </a:p>
          <a:p>
            <a:pPr lvl="1"/>
            <a:endParaRPr lang="en-US" dirty="0" smtClean="0"/>
          </a:p>
          <a:p>
            <a:pPr lvl="1"/>
            <a:endParaRPr lang="en-US" dirty="0" smtClean="0"/>
          </a:p>
          <a:p>
            <a:endParaRPr lang="en-US" dirty="0" smtClean="0">
              <a:solidFill>
                <a:schemeClr val="accent2"/>
              </a:solidFill>
            </a:endParaRPr>
          </a:p>
        </p:txBody>
      </p:sp>
      <p:sp>
        <p:nvSpPr>
          <p:cNvPr id="483332" name="Text Box 4"/>
          <p:cNvSpPr txBox="1">
            <a:spLocks noChangeArrowheads="1"/>
          </p:cNvSpPr>
          <p:nvPr/>
        </p:nvSpPr>
        <p:spPr bwMode="auto">
          <a:xfrm>
            <a:off x="4724400" y="4038600"/>
            <a:ext cx="3048000" cy="346075"/>
          </a:xfrm>
          <a:prstGeom prst="rect">
            <a:avLst/>
          </a:prstGeom>
          <a:noFill/>
          <a:ln w="9525">
            <a:solidFill>
              <a:srgbClr val="A50021"/>
            </a:solidFill>
            <a:miter lim="800000"/>
            <a:headEnd/>
            <a:tailEnd/>
          </a:ln>
        </p:spPr>
        <p:txBody>
          <a:bodyPr lIns="91340" tIns="45670" rIns="91340" bIns="45670">
            <a:spAutoFit/>
          </a:bodyPr>
          <a:lstStyle/>
          <a:p>
            <a:pPr defTabSz="911225"/>
            <a:r>
              <a:rPr lang="en-US" sz="1600">
                <a:latin typeface="Montara Std Gothic" pitchFamily="34" charset="0"/>
                <a:ea typeface="ＭＳ Ｐゴシック" pitchFamily="34" charset="-128"/>
              </a:rPr>
              <a:t>Trace on program P</a:t>
            </a:r>
            <a:endParaRPr lang="en-US" sz="1600">
              <a:solidFill>
                <a:srgbClr val="000066"/>
              </a:solidFill>
              <a:latin typeface="Montara Std Gothic" pitchFamily="34" charset="0"/>
              <a:ea typeface="ＭＳ Ｐゴシック" pitchFamily="34" charset="-128"/>
            </a:endParaRPr>
          </a:p>
        </p:txBody>
      </p:sp>
      <p:sp>
        <p:nvSpPr>
          <p:cNvPr id="483333" name="Line 5"/>
          <p:cNvSpPr>
            <a:spLocks noChangeShapeType="1"/>
          </p:cNvSpPr>
          <p:nvPr/>
        </p:nvSpPr>
        <p:spPr bwMode="auto">
          <a:xfrm flipH="1" flipV="1">
            <a:off x="4343400" y="3581400"/>
            <a:ext cx="304800" cy="533400"/>
          </a:xfrm>
          <a:prstGeom prst="line">
            <a:avLst/>
          </a:prstGeom>
          <a:noFill/>
          <a:ln w="38100">
            <a:solidFill>
              <a:srgbClr val="700015"/>
            </a:solidFill>
            <a:round/>
            <a:headEnd/>
            <a:tailEnd type="triangle" w="sm" len="sm"/>
          </a:ln>
        </p:spPr>
        <p:txBody>
          <a:bodyPr/>
          <a:lstStyle/>
          <a:p>
            <a:endParaRPr lang="en-US"/>
          </a:p>
        </p:txBody>
      </p:sp>
      <p:sp>
        <p:nvSpPr>
          <p:cNvPr id="483334" name="Text Box 6"/>
          <p:cNvSpPr txBox="1">
            <a:spLocks noChangeArrowheads="1"/>
          </p:cNvSpPr>
          <p:nvPr/>
        </p:nvSpPr>
        <p:spPr bwMode="auto">
          <a:xfrm>
            <a:off x="5715000" y="2514600"/>
            <a:ext cx="3048000" cy="346075"/>
          </a:xfrm>
          <a:prstGeom prst="rect">
            <a:avLst/>
          </a:prstGeom>
          <a:noFill/>
          <a:ln w="9525">
            <a:solidFill>
              <a:srgbClr val="A50021"/>
            </a:solidFill>
            <a:miter lim="800000"/>
            <a:headEnd/>
            <a:tailEnd/>
          </a:ln>
        </p:spPr>
        <p:txBody>
          <a:bodyPr lIns="91340" tIns="45670" rIns="91340" bIns="45670">
            <a:spAutoFit/>
          </a:bodyPr>
          <a:lstStyle/>
          <a:p>
            <a:pPr defTabSz="911225"/>
            <a:r>
              <a:rPr lang="en-US" sz="1600">
                <a:latin typeface="Montara Std Gothic" pitchFamily="34" charset="0"/>
                <a:ea typeface="ＭＳ Ｐゴシック" pitchFamily="34" charset="-128"/>
              </a:rPr>
              <a:t>Trace on sketch S</a:t>
            </a:r>
            <a:endParaRPr lang="en-US" sz="1600">
              <a:solidFill>
                <a:srgbClr val="000066"/>
              </a:solidFill>
              <a:latin typeface="Montara Std Gothic" pitchFamily="34" charset="0"/>
              <a:ea typeface="ＭＳ Ｐゴシック" pitchFamily="34" charset="-128"/>
            </a:endParaRPr>
          </a:p>
        </p:txBody>
      </p:sp>
      <p:sp>
        <p:nvSpPr>
          <p:cNvPr id="483335" name="Line 7"/>
          <p:cNvSpPr>
            <a:spLocks noChangeShapeType="1"/>
          </p:cNvSpPr>
          <p:nvPr/>
        </p:nvSpPr>
        <p:spPr bwMode="auto">
          <a:xfrm flipH="1">
            <a:off x="5029200" y="2590800"/>
            <a:ext cx="609600" cy="304800"/>
          </a:xfrm>
          <a:prstGeom prst="line">
            <a:avLst/>
          </a:prstGeom>
          <a:noFill/>
          <a:ln w="38100">
            <a:solidFill>
              <a:srgbClr val="700015"/>
            </a:solidFill>
            <a:round/>
            <a:headEnd/>
            <a:tailEnd type="triangle" w="sm" len="sm"/>
          </a:ln>
        </p:spPr>
        <p:txBody>
          <a:bodyPr/>
          <a:lstStyle/>
          <a:p>
            <a:endParaRPr lang="en-US"/>
          </a:p>
        </p:txBody>
      </p:sp>
      <p:sp>
        <p:nvSpPr>
          <p:cNvPr id="483336" name="Rectangle 8"/>
          <p:cNvSpPr>
            <a:spLocks noChangeArrowheads="1"/>
          </p:cNvSpPr>
          <p:nvPr/>
        </p:nvSpPr>
        <p:spPr bwMode="auto">
          <a:xfrm>
            <a:off x="4191000" y="3048000"/>
            <a:ext cx="381000" cy="457200"/>
          </a:xfrm>
          <a:prstGeom prst="rect">
            <a:avLst/>
          </a:prstGeom>
          <a:noFill/>
          <a:ln w="9525">
            <a:solidFill>
              <a:srgbClr val="A50021"/>
            </a:solidFill>
            <a:miter lim="800000"/>
            <a:headEnd/>
            <a:tailEnd/>
          </a:ln>
        </p:spPr>
        <p:txBody>
          <a:bodyPr wrap="none" anchor="ctr"/>
          <a:lstStyle/>
          <a:p>
            <a:endParaRPr lang="en-US"/>
          </a:p>
        </p:txBody>
      </p:sp>
      <p:sp>
        <p:nvSpPr>
          <p:cNvPr id="483337" name="Rectangle 9"/>
          <p:cNvSpPr>
            <a:spLocks noChangeArrowheads="1"/>
          </p:cNvSpPr>
          <p:nvPr/>
        </p:nvSpPr>
        <p:spPr bwMode="auto">
          <a:xfrm>
            <a:off x="4267200" y="3048000"/>
            <a:ext cx="1143000" cy="457200"/>
          </a:xfrm>
          <a:prstGeom prst="rect">
            <a:avLst/>
          </a:prstGeom>
          <a:noFill/>
          <a:ln w="9525">
            <a:solidFill>
              <a:srgbClr val="A50021"/>
            </a:solidFill>
            <a:miter lim="800000"/>
            <a:headEnd/>
            <a:tailEnd/>
          </a:ln>
        </p:spPr>
        <p:txBody>
          <a:bodyPr wrap="none" anchor="ct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33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33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33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333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8333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833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3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833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8333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8333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8333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833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333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33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P spid="483332" grpId="0" animBg="1"/>
      <p:bldP spid="483332" grpId="1" animBg="1"/>
      <p:bldP spid="483333" grpId="0" animBg="1"/>
      <p:bldP spid="483333" grpId="1" animBg="1"/>
      <p:bldP spid="483334" grpId="0" animBg="1"/>
      <p:bldP spid="483334" grpId="1" animBg="1"/>
      <p:bldP spid="483335" grpId="0" animBg="1"/>
      <p:bldP spid="483335" grpId="1" animBg="1"/>
      <p:bldP spid="483336" grpId="0" animBg="1"/>
      <p:bldP spid="483336" grpId="1" animBg="1"/>
      <p:bldP spid="483337" grpId="0" animBg="1"/>
      <p:bldP spid="48333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do projection</a:t>
            </a:r>
            <a:endParaRPr lang="en-US" dirty="0"/>
          </a:p>
        </p:txBody>
      </p:sp>
      <p:sp>
        <p:nvSpPr>
          <p:cNvPr id="6" name="Content Placeholder 5"/>
          <p:cNvSpPr>
            <a:spLocks noGrp="1"/>
          </p:cNvSpPr>
          <p:nvPr>
            <p:ph idx="1"/>
          </p:nvPr>
        </p:nvSpPr>
        <p:spPr/>
        <p:txBody>
          <a:bodyPr/>
          <a:lstStyle/>
          <a:p>
            <a:pPr>
              <a:buNone/>
            </a:pPr>
            <a:r>
              <a:rPr lang="en-US" dirty="0" smtClean="0"/>
              <a:t>The key is to preserve statement ordering</a:t>
            </a:r>
          </a:p>
          <a:p>
            <a:pPr lvl="1"/>
            <a:r>
              <a:rPr lang="en-US" dirty="0" smtClean="0"/>
              <a:t>statements in the trace </a:t>
            </a:r>
            <a:r>
              <a:rPr lang="en-US" dirty="0" smtClean="0">
                <a:latin typeface="Cambria Math"/>
                <a:ea typeface="Cambria Math"/>
              </a:rPr>
              <a:t>⊆ </a:t>
            </a:r>
            <a:r>
              <a:rPr lang="en-US" dirty="0" smtClean="0"/>
              <a:t>statements in the</a:t>
            </a:r>
          </a:p>
          <a:p>
            <a:endParaRPr lang="en-US" dirty="0" smtClean="0"/>
          </a:p>
          <a:p>
            <a:pPr>
              <a:buNone/>
            </a:pPr>
            <a:r>
              <a:rPr lang="en-US" dirty="0" smtClean="0"/>
              <a:t>Control flow may be an obstacle</a:t>
            </a:r>
          </a:p>
          <a:p>
            <a:pPr lvl="1"/>
            <a:r>
              <a:rPr lang="en-US" dirty="0" smtClean="0"/>
              <a:t>but we can get rid of 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xfrm>
            <a:off x="457200" y="6245225"/>
            <a:ext cx="2133600" cy="476250"/>
          </a:xfrm>
          <a:noFill/>
        </p:spPr>
        <p:txBody>
          <a:bodyPr/>
          <a:lstStyle/>
          <a:p>
            <a:pPr algn="l"/>
            <a:fld id="{DC0A17CD-2E6B-46D7-986E-36E882351472}" type="slidenum">
              <a:rPr lang="en-US" smtClean="0"/>
              <a:pPr algn="l"/>
              <a:t>36</a:t>
            </a:fld>
            <a:endParaRPr lang="en-US" smtClean="0"/>
          </a:p>
        </p:txBody>
      </p:sp>
      <p:grpSp>
        <p:nvGrpSpPr>
          <p:cNvPr id="2" name="Group 2"/>
          <p:cNvGrpSpPr>
            <a:grpSpLocks/>
          </p:cNvGrpSpPr>
          <p:nvPr/>
        </p:nvGrpSpPr>
        <p:grpSpPr bwMode="auto">
          <a:xfrm>
            <a:off x="685800" y="3662363"/>
            <a:ext cx="1981200" cy="2935287"/>
            <a:chOff x="3408" y="2481"/>
            <a:chExt cx="1680" cy="1849"/>
          </a:xfrm>
        </p:grpSpPr>
        <p:sp>
          <p:nvSpPr>
            <p:cNvPr id="31778" name="Text Box 3"/>
            <p:cNvSpPr txBox="1">
              <a:spLocks noChangeArrowheads="1"/>
            </p:cNvSpPr>
            <p:nvPr/>
          </p:nvSpPr>
          <p:spPr bwMode="auto">
            <a:xfrm>
              <a:off x="3408" y="2736"/>
              <a:ext cx="1680" cy="1594"/>
            </a:xfrm>
            <a:prstGeom prst="rect">
              <a:avLst/>
            </a:prstGeom>
            <a:noFill/>
            <a:ln w="9525">
              <a:noFill/>
              <a:miter lim="800000"/>
              <a:headEnd/>
              <a:tailEnd/>
            </a:ln>
          </p:spPr>
          <p:txBody>
            <a:bodyPr>
              <a:spAutoFit/>
            </a:bodyPr>
            <a:lstStyle/>
            <a:p>
              <a:r>
                <a:rPr lang="en-US" sz="2000">
                  <a:solidFill>
                    <a:schemeClr val="accent2"/>
                  </a:solidFill>
                  <a:latin typeface="Montara Std Gothic" pitchFamily="34" charset="0"/>
                </a:rPr>
                <a:t>if(c)  S1;</a:t>
              </a:r>
            </a:p>
            <a:p>
              <a:r>
                <a:rPr lang="en-US" sz="2000">
                  <a:solidFill>
                    <a:schemeClr val="accent2"/>
                  </a:solidFill>
                  <a:latin typeface="Montara Std Gothic" pitchFamily="34" charset="0"/>
                </a:rPr>
                <a:t>if(!c) S2;</a:t>
              </a:r>
            </a:p>
            <a:p>
              <a:pPr lvl="1"/>
              <a:r>
                <a:rPr lang="en-US" sz="2000">
                  <a:solidFill>
                    <a:srgbClr val="A50021"/>
                  </a:solidFill>
                  <a:latin typeface="Montara Std Gothic" pitchFamily="34" charset="0"/>
                </a:rPr>
                <a:t>if(c)  S1;</a:t>
              </a:r>
            </a:p>
            <a:p>
              <a:pPr lvl="1"/>
              <a:r>
                <a:rPr lang="en-US" sz="2000">
                  <a:solidFill>
                    <a:srgbClr val="A50021"/>
                  </a:solidFill>
                  <a:latin typeface="Montara Std Gothic" pitchFamily="34" charset="0"/>
                </a:rPr>
                <a:t>if(!c) S2;</a:t>
              </a:r>
            </a:p>
            <a:p>
              <a:r>
                <a:rPr lang="en-US" sz="2000">
                  <a:solidFill>
                    <a:schemeClr val="accent2"/>
                  </a:solidFill>
                  <a:latin typeface="Montara Std Gothic" pitchFamily="34" charset="0"/>
                </a:rPr>
                <a:t>if(!c) S3;</a:t>
              </a:r>
            </a:p>
            <a:p>
              <a:pPr lvl="1"/>
              <a:r>
                <a:rPr lang="en-US" sz="2000">
                  <a:solidFill>
                    <a:srgbClr val="A50021"/>
                  </a:solidFill>
                  <a:latin typeface="Montara Std Gothic" pitchFamily="34" charset="0"/>
                </a:rPr>
                <a:t>if(!c) S3;</a:t>
              </a:r>
            </a:p>
            <a:p>
              <a:r>
                <a:rPr lang="en-US" sz="2000">
                  <a:solidFill>
                    <a:schemeClr val="accent2"/>
                  </a:solidFill>
                  <a:latin typeface="Montara Std Gothic" pitchFamily="34" charset="0"/>
                </a:rPr>
                <a:t>S4;</a:t>
              </a:r>
            </a:p>
            <a:p>
              <a:pPr lvl="1"/>
              <a:r>
                <a:rPr lang="en-US" sz="2000">
                  <a:solidFill>
                    <a:srgbClr val="A50021"/>
                  </a:solidFill>
                  <a:latin typeface="Montara Std Gothic" pitchFamily="34" charset="0"/>
                </a:rPr>
                <a:t>S4;</a:t>
              </a:r>
            </a:p>
          </p:txBody>
        </p:sp>
        <p:sp>
          <p:nvSpPr>
            <p:cNvPr id="31779" name="Text Box 4"/>
            <p:cNvSpPr txBox="1">
              <a:spLocks noChangeArrowheads="1"/>
            </p:cNvSpPr>
            <p:nvPr/>
          </p:nvSpPr>
          <p:spPr bwMode="auto">
            <a:xfrm>
              <a:off x="3543" y="2481"/>
              <a:ext cx="912" cy="327"/>
            </a:xfrm>
            <a:prstGeom prst="rect">
              <a:avLst/>
            </a:prstGeom>
            <a:noFill/>
            <a:ln w="9525">
              <a:noFill/>
              <a:miter lim="800000"/>
              <a:headEnd/>
              <a:tailEnd/>
            </a:ln>
          </p:spPr>
          <p:txBody>
            <a:bodyPr wrap="none">
              <a:spAutoFit/>
            </a:bodyPr>
            <a:lstStyle/>
            <a:p>
              <a:r>
                <a:rPr lang="en-US">
                  <a:latin typeface="Montara Std Gothic" pitchFamily="34" charset="0"/>
                </a:rPr>
                <a:t>t</a:t>
              </a:r>
              <a:r>
                <a:rPr lang="en-US" baseline="-25000">
                  <a:latin typeface="Montara Std Gothic" pitchFamily="34" charset="0"/>
                </a:rPr>
                <a:t>p</a:t>
              </a:r>
              <a:r>
                <a:rPr lang="en-US" sz="2800">
                  <a:latin typeface="Montara Std Gothic" pitchFamily="34" charset="0"/>
                </a:rPr>
                <a:t> </a:t>
              </a:r>
              <a:r>
                <a:rPr lang="en-US">
                  <a:solidFill>
                    <a:srgbClr val="A50021"/>
                  </a:solidFill>
                  <a:latin typeface="Arial Unicode MS" pitchFamily="34" charset="-128"/>
                  <a:ea typeface="Arial Unicode MS" pitchFamily="34" charset="-128"/>
                  <a:cs typeface="Arial Unicode MS" pitchFamily="34" charset="-128"/>
                  <a:sym typeface="Math C" pitchFamily="2" charset="2"/>
                </a:rPr>
                <a:t>►</a:t>
              </a:r>
              <a:r>
                <a:rPr lang="en-US" sz="2800">
                  <a:latin typeface="Montara Std Gothic" pitchFamily="34" charset="0"/>
                </a:rPr>
                <a:t> </a:t>
              </a:r>
              <a:r>
                <a:rPr lang="en-US">
                  <a:latin typeface="Montara Std Gothic" pitchFamily="34" charset="0"/>
                </a:rPr>
                <a:t>Sk</a:t>
              </a:r>
            </a:p>
          </p:txBody>
        </p:sp>
      </p:grpSp>
      <p:sp>
        <p:nvSpPr>
          <p:cNvPr id="31748" name="Rectangle 5"/>
          <p:cNvSpPr>
            <a:spLocks noGrp="1" noChangeArrowheads="1"/>
          </p:cNvSpPr>
          <p:nvPr>
            <p:ph type="title"/>
          </p:nvPr>
        </p:nvSpPr>
        <p:spPr/>
        <p:txBody>
          <a:bodyPr/>
          <a:lstStyle/>
          <a:p>
            <a:r>
              <a:rPr lang="en-US" smtClean="0"/>
              <a:t>Projection Algorithm: Key Ideas</a:t>
            </a:r>
          </a:p>
        </p:txBody>
      </p:sp>
      <p:sp>
        <p:nvSpPr>
          <p:cNvPr id="487430" name="Rectangle 6"/>
          <p:cNvSpPr>
            <a:spLocks noGrp="1" noChangeArrowheads="1"/>
          </p:cNvSpPr>
          <p:nvPr>
            <p:ph type="body" idx="1"/>
          </p:nvPr>
        </p:nvSpPr>
        <p:spPr>
          <a:xfrm>
            <a:off x="4495800" y="1371600"/>
            <a:ext cx="4419600" cy="5029200"/>
          </a:xfrm>
        </p:spPr>
        <p:txBody>
          <a:bodyPr/>
          <a:lstStyle/>
          <a:p>
            <a:pPr marL="533400" indent="-533400">
              <a:buFontTx/>
              <a:buNone/>
            </a:pPr>
            <a:r>
              <a:rPr lang="en-US" sz="2400" smtClean="0"/>
              <a:t>Want a parameterized set of traces</a:t>
            </a:r>
          </a:p>
          <a:p>
            <a:pPr marL="914400" lvl="1" indent="-457200">
              <a:buFontTx/>
              <a:buNone/>
            </a:pPr>
            <a:r>
              <a:rPr lang="en-US" smtClean="0"/>
              <a:t>preserve order of common statements</a:t>
            </a:r>
          </a:p>
          <a:p>
            <a:pPr marL="533400" indent="-533400">
              <a:buFontTx/>
              <a:buNone/>
            </a:pPr>
            <a:endParaRPr lang="en-US" sz="2400" smtClean="0"/>
          </a:p>
          <a:p>
            <a:pPr marL="533400" indent="-533400">
              <a:buFontTx/>
              <a:buNone/>
            </a:pPr>
            <a:r>
              <a:rPr lang="en-US" sz="2400" smtClean="0"/>
              <a:t>Algorithm</a:t>
            </a:r>
          </a:p>
          <a:p>
            <a:pPr marL="533400" indent="-533400">
              <a:buFontTx/>
              <a:buAutoNum type="arabicPeriod"/>
            </a:pPr>
            <a:r>
              <a:rPr lang="en-US" sz="2400" smtClean="0"/>
              <a:t>If-Conversion of the Sketch</a:t>
            </a:r>
          </a:p>
          <a:p>
            <a:pPr marL="914400" lvl="1" indent="-457200">
              <a:buFontTx/>
              <a:buNone/>
            </a:pPr>
            <a:r>
              <a:rPr lang="en-US" smtClean="0"/>
              <a:t>Easier to build a trace</a:t>
            </a:r>
          </a:p>
          <a:p>
            <a:pPr marL="914400" lvl="1" indent="-457200">
              <a:buFontTx/>
              <a:buNone/>
            </a:pPr>
            <a:endParaRPr lang="en-US" smtClean="0"/>
          </a:p>
          <a:p>
            <a:pPr marL="533400" indent="-533400">
              <a:buFontTx/>
              <a:buAutoNum type="arabicPeriod"/>
            </a:pPr>
            <a:r>
              <a:rPr lang="en-US" sz="2400" smtClean="0"/>
              <a:t>Schedule the statements </a:t>
            </a:r>
          </a:p>
          <a:p>
            <a:pPr marL="914400" lvl="1" indent="-457200">
              <a:buFontTx/>
              <a:buNone/>
            </a:pPr>
            <a:r>
              <a:rPr lang="en-US" smtClean="0"/>
              <a:t>preserve order from original trace</a:t>
            </a:r>
          </a:p>
        </p:txBody>
      </p:sp>
      <p:sp>
        <p:nvSpPr>
          <p:cNvPr id="31750" name="Text Box 7"/>
          <p:cNvSpPr txBox="1">
            <a:spLocks noChangeArrowheads="1"/>
          </p:cNvSpPr>
          <p:nvPr/>
        </p:nvSpPr>
        <p:spPr bwMode="auto">
          <a:xfrm>
            <a:off x="293688" y="1600200"/>
            <a:ext cx="849312" cy="1920875"/>
          </a:xfrm>
          <a:prstGeom prst="rect">
            <a:avLst/>
          </a:prstGeom>
          <a:noFill/>
          <a:ln w="9525">
            <a:noFill/>
            <a:miter lim="800000"/>
            <a:headEnd/>
            <a:tailEnd/>
          </a:ln>
        </p:spPr>
        <p:txBody>
          <a:bodyPr wrap="none">
            <a:spAutoFit/>
          </a:bodyPr>
          <a:lstStyle/>
          <a:p>
            <a:r>
              <a:rPr lang="en-US" sz="2000" b="1">
                <a:solidFill>
                  <a:srgbClr val="A50021"/>
                </a:solidFill>
                <a:latin typeface="Montara Std Gothic" pitchFamily="34" charset="0"/>
              </a:rPr>
              <a:t>if</a:t>
            </a:r>
            <a:r>
              <a:rPr lang="en-US" sz="2000">
                <a:latin typeface="Montara Std Gothic" pitchFamily="34" charset="0"/>
              </a:rPr>
              <a:t>(c){</a:t>
            </a:r>
          </a:p>
          <a:p>
            <a:r>
              <a:rPr lang="en-US" sz="2000">
                <a:latin typeface="Montara Std Gothic" pitchFamily="34" charset="0"/>
              </a:rPr>
              <a:t>    S1;</a:t>
            </a:r>
          </a:p>
          <a:p>
            <a:r>
              <a:rPr lang="en-US" sz="2000">
                <a:latin typeface="Montara Std Gothic" pitchFamily="34" charset="0"/>
              </a:rPr>
              <a:t>}</a:t>
            </a:r>
            <a:r>
              <a:rPr lang="en-US" sz="2000" b="1">
                <a:solidFill>
                  <a:srgbClr val="A50021"/>
                </a:solidFill>
                <a:latin typeface="Montara Std Gothic" pitchFamily="34" charset="0"/>
              </a:rPr>
              <a:t>else</a:t>
            </a:r>
            <a:endParaRPr lang="en-US" sz="2000">
              <a:latin typeface="Montara Std Gothic" pitchFamily="34" charset="0"/>
            </a:endParaRPr>
          </a:p>
          <a:p>
            <a:r>
              <a:rPr lang="en-US" sz="2000">
                <a:latin typeface="Montara Std Gothic" pitchFamily="34" charset="0"/>
              </a:rPr>
              <a:t>{    S2;</a:t>
            </a:r>
          </a:p>
          <a:p>
            <a:r>
              <a:rPr lang="en-US" sz="2000">
                <a:latin typeface="Montara Std Gothic" pitchFamily="34" charset="0"/>
              </a:rPr>
              <a:t>      S3; }</a:t>
            </a:r>
          </a:p>
          <a:p>
            <a:r>
              <a:rPr lang="en-US" sz="2000">
                <a:latin typeface="Montara Std Gothic" pitchFamily="34" charset="0"/>
              </a:rPr>
              <a:t>S4;</a:t>
            </a:r>
          </a:p>
        </p:txBody>
      </p:sp>
      <p:sp>
        <p:nvSpPr>
          <p:cNvPr id="31751" name="Text Box 8"/>
          <p:cNvSpPr txBox="1">
            <a:spLocks noChangeArrowheads="1"/>
          </p:cNvSpPr>
          <p:nvPr/>
        </p:nvSpPr>
        <p:spPr bwMode="auto">
          <a:xfrm>
            <a:off x="304800" y="1219200"/>
            <a:ext cx="757238" cy="457200"/>
          </a:xfrm>
          <a:prstGeom prst="rect">
            <a:avLst/>
          </a:prstGeom>
          <a:noFill/>
          <a:ln w="9525">
            <a:noFill/>
            <a:miter lim="800000"/>
            <a:headEnd/>
            <a:tailEnd/>
          </a:ln>
        </p:spPr>
        <p:txBody>
          <a:bodyPr wrap="none">
            <a:spAutoFit/>
          </a:bodyPr>
          <a:lstStyle/>
          <a:p>
            <a:r>
              <a:rPr lang="en-US">
                <a:latin typeface="Montara Std Gothic" pitchFamily="34" charset="0"/>
              </a:rPr>
              <a:t>Sk[c]</a:t>
            </a:r>
          </a:p>
        </p:txBody>
      </p:sp>
      <p:sp>
        <p:nvSpPr>
          <p:cNvPr id="487433" name="Text Box 9"/>
          <p:cNvSpPr txBox="1">
            <a:spLocks noChangeArrowheads="1"/>
          </p:cNvSpPr>
          <p:nvPr/>
        </p:nvSpPr>
        <p:spPr bwMode="auto">
          <a:xfrm>
            <a:off x="3048000" y="1219200"/>
            <a:ext cx="1200150" cy="457200"/>
          </a:xfrm>
          <a:prstGeom prst="rect">
            <a:avLst/>
          </a:prstGeom>
          <a:noFill/>
          <a:ln w="9525">
            <a:noFill/>
            <a:miter lim="800000"/>
            <a:headEnd/>
            <a:tailEnd/>
          </a:ln>
        </p:spPr>
        <p:txBody>
          <a:bodyPr wrap="none">
            <a:spAutoFit/>
          </a:bodyPr>
          <a:lstStyle/>
          <a:p>
            <a:r>
              <a:rPr lang="en-US">
                <a:latin typeface="Montara Std Gothic" pitchFamily="34" charset="0"/>
              </a:rPr>
              <a:t>P = Sk[0]</a:t>
            </a:r>
          </a:p>
        </p:txBody>
      </p:sp>
      <p:sp>
        <p:nvSpPr>
          <p:cNvPr id="487434" name="Text Box 10"/>
          <p:cNvSpPr txBox="1">
            <a:spLocks noChangeArrowheads="1"/>
          </p:cNvSpPr>
          <p:nvPr/>
        </p:nvSpPr>
        <p:spPr bwMode="auto">
          <a:xfrm>
            <a:off x="3386138" y="1752600"/>
            <a:ext cx="457200" cy="1006475"/>
          </a:xfrm>
          <a:prstGeom prst="rect">
            <a:avLst/>
          </a:prstGeom>
          <a:noFill/>
          <a:ln w="9525">
            <a:noFill/>
            <a:miter lim="800000"/>
            <a:headEnd/>
            <a:tailEnd/>
          </a:ln>
        </p:spPr>
        <p:txBody>
          <a:bodyPr wrap="none">
            <a:spAutoFit/>
          </a:bodyPr>
          <a:lstStyle/>
          <a:p>
            <a:r>
              <a:rPr lang="en-US" sz="2000">
                <a:latin typeface="Montara Std Gothic" pitchFamily="34" charset="0"/>
              </a:rPr>
              <a:t>S2;</a:t>
            </a:r>
          </a:p>
          <a:p>
            <a:r>
              <a:rPr lang="en-US" sz="2000">
                <a:latin typeface="Montara Std Gothic" pitchFamily="34" charset="0"/>
              </a:rPr>
              <a:t>S3;</a:t>
            </a:r>
          </a:p>
          <a:p>
            <a:r>
              <a:rPr lang="en-US" sz="2000">
                <a:latin typeface="Montara Std Gothic" pitchFamily="34" charset="0"/>
              </a:rPr>
              <a:t>S4;</a:t>
            </a:r>
          </a:p>
        </p:txBody>
      </p:sp>
      <p:sp>
        <p:nvSpPr>
          <p:cNvPr id="487435" name="Text Box 11"/>
          <p:cNvSpPr txBox="1">
            <a:spLocks noChangeArrowheads="1"/>
          </p:cNvSpPr>
          <p:nvPr/>
        </p:nvSpPr>
        <p:spPr bwMode="auto">
          <a:xfrm>
            <a:off x="1720850" y="1757363"/>
            <a:ext cx="946150" cy="1311275"/>
          </a:xfrm>
          <a:prstGeom prst="rect">
            <a:avLst/>
          </a:prstGeom>
          <a:noFill/>
          <a:ln w="9525">
            <a:noFill/>
            <a:miter lim="800000"/>
            <a:headEnd/>
            <a:tailEnd/>
          </a:ln>
        </p:spPr>
        <p:txBody>
          <a:bodyPr wrap="none">
            <a:spAutoFit/>
          </a:bodyPr>
          <a:lstStyle/>
          <a:p>
            <a:r>
              <a:rPr lang="en-US" sz="2000" b="1">
                <a:solidFill>
                  <a:srgbClr val="A50021"/>
                </a:solidFill>
                <a:latin typeface="Montara Std Gothic" pitchFamily="34" charset="0"/>
              </a:rPr>
              <a:t>if</a:t>
            </a:r>
            <a:r>
              <a:rPr lang="en-US" sz="2000">
                <a:latin typeface="Montara Std Gothic" pitchFamily="34" charset="0"/>
              </a:rPr>
              <a:t>(c)  S1;</a:t>
            </a:r>
          </a:p>
          <a:p>
            <a:r>
              <a:rPr lang="en-US" sz="2000" b="1">
                <a:solidFill>
                  <a:srgbClr val="A50021"/>
                </a:solidFill>
                <a:latin typeface="Montara Std Gothic" pitchFamily="34" charset="0"/>
              </a:rPr>
              <a:t>if</a:t>
            </a:r>
            <a:r>
              <a:rPr lang="en-US" sz="2000">
                <a:latin typeface="Montara Std Gothic" pitchFamily="34" charset="0"/>
              </a:rPr>
              <a:t>(!c) S2;</a:t>
            </a:r>
          </a:p>
          <a:p>
            <a:r>
              <a:rPr lang="en-US" sz="2000" b="1">
                <a:solidFill>
                  <a:srgbClr val="A50021"/>
                </a:solidFill>
                <a:latin typeface="Montara Std Gothic" pitchFamily="34" charset="0"/>
              </a:rPr>
              <a:t>if</a:t>
            </a:r>
            <a:r>
              <a:rPr lang="en-US" sz="2000">
                <a:latin typeface="Montara Std Gothic" pitchFamily="34" charset="0"/>
              </a:rPr>
              <a:t>(!c) S3;</a:t>
            </a:r>
          </a:p>
          <a:p>
            <a:r>
              <a:rPr lang="en-US" sz="2000">
                <a:latin typeface="Montara Std Gothic" pitchFamily="34" charset="0"/>
              </a:rPr>
              <a:t>S4;</a:t>
            </a:r>
          </a:p>
        </p:txBody>
      </p:sp>
      <p:sp>
        <p:nvSpPr>
          <p:cNvPr id="487436" name="Text Box 12"/>
          <p:cNvSpPr txBox="1">
            <a:spLocks noChangeArrowheads="1"/>
          </p:cNvSpPr>
          <p:nvPr/>
        </p:nvSpPr>
        <p:spPr bwMode="auto">
          <a:xfrm>
            <a:off x="1905000" y="1235075"/>
            <a:ext cx="447675" cy="457200"/>
          </a:xfrm>
          <a:prstGeom prst="rect">
            <a:avLst/>
          </a:prstGeom>
          <a:noFill/>
          <a:ln w="9525">
            <a:noFill/>
            <a:miter lim="800000"/>
            <a:headEnd/>
            <a:tailEnd/>
          </a:ln>
        </p:spPr>
        <p:txBody>
          <a:bodyPr wrap="none">
            <a:spAutoFit/>
          </a:bodyPr>
          <a:lstStyle/>
          <a:p>
            <a:r>
              <a:rPr lang="en-US">
                <a:latin typeface="Montara Std Gothic" pitchFamily="34" charset="0"/>
              </a:rPr>
              <a:t>Sk</a:t>
            </a:r>
          </a:p>
        </p:txBody>
      </p:sp>
      <p:grpSp>
        <p:nvGrpSpPr>
          <p:cNvPr id="3" name="Group 13"/>
          <p:cNvGrpSpPr>
            <a:grpSpLocks/>
          </p:cNvGrpSpPr>
          <p:nvPr/>
        </p:nvGrpSpPr>
        <p:grpSpPr bwMode="auto">
          <a:xfrm>
            <a:off x="2667000" y="3756025"/>
            <a:ext cx="914400" cy="2263775"/>
            <a:chOff x="3024" y="1296"/>
            <a:chExt cx="912" cy="1426"/>
          </a:xfrm>
        </p:grpSpPr>
        <p:sp>
          <p:nvSpPr>
            <p:cNvPr id="31776" name="Text Box 14"/>
            <p:cNvSpPr txBox="1">
              <a:spLocks noChangeArrowheads="1"/>
            </p:cNvSpPr>
            <p:nvPr/>
          </p:nvSpPr>
          <p:spPr bwMode="auto">
            <a:xfrm>
              <a:off x="3024" y="1512"/>
              <a:ext cx="912" cy="1210"/>
            </a:xfrm>
            <a:prstGeom prst="rect">
              <a:avLst/>
            </a:prstGeom>
            <a:noFill/>
            <a:ln w="9525">
              <a:noFill/>
              <a:miter lim="800000"/>
              <a:headEnd/>
              <a:tailEnd/>
            </a:ln>
          </p:spPr>
          <p:txBody>
            <a:bodyPr>
              <a:spAutoFit/>
            </a:bodyPr>
            <a:lstStyle/>
            <a:p>
              <a:r>
                <a:rPr lang="en-US" sz="2000">
                  <a:solidFill>
                    <a:schemeClr val="accent2"/>
                  </a:solidFill>
                  <a:latin typeface="Montara Std Gothic" pitchFamily="34" charset="0"/>
                </a:rPr>
                <a:t>S2;</a:t>
              </a:r>
            </a:p>
            <a:p>
              <a:pPr lvl="1"/>
              <a:r>
                <a:rPr lang="en-US" sz="2000">
                  <a:solidFill>
                    <a:srgbClr val="A50021"/>
                  </a:solidFill>
                  <a:latin typeface="Montara Std Gothic" pitchFamily="34" charset="0"/>
                </a:rPr>
                <a:t>S2;</a:t>
              </a:r>
            </a:p>
            <a:p>
              <a:r>
                <a:rPr lang="en-US" sz="2000">
                  <a:solidFill>
                    <a:schemeClr val="accent2"/>
                  </a:solidFill>
                  <a:latin typeface="Montara Std Gothic" pitchFamily="34" charset="0"/>
                </a:rPr>
                <a:t>S3;</a:t>
              </a:r>
            </a:p>
            <a:p>
              <a:pPr lvl="1"/>
              <a:r>
                <a:rPr lang="en-US" sz="2000">
                  <a:solidFill>
                    <a:srgbClr val="A50021"/>
                  </a:solidFill>
                  <a:latin typeface="Montara Std Gothic" pitchFamily="34" charset="0"/>
                </a:rPr>
                <a:t>S3;</a:t>
              </a:r>
            </a:p>
            <a:p>
              <a:r>
                <a:rPr lang="en-US" sz="2000">
                  <a:solidFill>
                    <a:schemeClr val="accent2"/>
                  </a:solidFill>
                  <a:latin typeface="Montara Std Gothic" pitchFamily="34" charset="0"/>
                </a:rPr>
                <a:t>S4;</a:t>
              </a:r>
            </a:p>
            <a:p>
              <a:pPr lvl="1"/>
              <a:r>
                <a:rPr lang="en-US" sz="2000">
                  <a:solidFill>
                    <a:srgbClr val="A50021"/>
                  </a:solidFill>
                  <a:latin typeface="Montara Std Gothic" pitchFamily="34" charset="0"/>
                </a:rPr>
                <a:t>S4;</a:t>
              </a:r>
            </a:p>
          </p:txBody>
        </p:sp>
        <p:sp>
          <p:nvSpPr>
            <p:cNvPr id="31777" name="Text Box 15"/>
            <p:cNvSpPr txBox="1">
              <a:spLocks noChangeArrowheads="1"/>
            </p:cNvSpPr>
            <p:nvPr/>
          </p:nvSpPr>
          <p:spPr bwMode="auto">
            <a:xfrm>
              <a:off x="3216" y="1296"/>
              <a:ext cx="392" cy="288"/>
            </a:xfrm>
            <a:prstGeom prst="rect">
              <a:avLst/>
            </a:prstGeom>
            <a:noFill/>
            <a:ln w="9525">
              <a:noFill/>
              <a:miter lim="800000"/>
              <a:headEnd/>
              <a:tailEnd/>
            </a:ln>
          </p:spPr>
          <p:txBody>
            <a:bodyPr wrap="none">
              <a:spAutoFit/>
            </a:bodyPr>
            <a:lstStyle/>
            <a:p>
              <a:r>
                <a:rPr lang="en-US">
                  <a:latin typeface="Montara Std Gothic" pitchFamily="34" charset="0"/>
                </a:rPr>
                <a:t>t</a:t>
              </a:r>
              <a:r>
                <a:rPr lang="en-US" baseline="-25000">
                  <a:latin typeface="Montara Std Gothic" pitchFamily="34" charset="0"/>
                </a:rPr>
                <a:t>P</a:t>
              </a:r>
            </a:p>
          </p:txBody>
        </p:sp>
      </p:grpSp>
      <p:sp>
        <p:nvSpPr>
          <p:cNvPr id="487440" name="Rectangle 16"/>
          <p:cNvSpPr>
            <a:spLocks noChangeArrowheads="1"/>
          </p:cNvSpPr>
          <p:nvPr/>
        </p:nvSpPr>
        <p:spPr bwMode="auto">
          <a:xfrm>
            <a:off x="533400" y="4148138"/>
            <a:ext cx="1371600" cy="2286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1" name="Rectangle 17"/>
          <p:cNvSpPr>
            <a:spLocks noChangeArrowheads="1"/>
          </p:cNvSpPr>
          <p:nvPr/>
        </p:nvSpPr>
        <p:spPr bwMode="auto">
          <a:xfrm>
            <a:off x="914400" y="4692650"/>
            <a:ext cx="1371600" cy="3048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2" name="Rectangle 18"/>
          <p:cNvSpPr>
            <a:spLocks noChangeArrowheads="1"/>
          </p:cNvSpPr>
          <p:nvPr/>
        </p:nvSpPr>
        <p:spPr bwMode="auto">
          <a:xfrm>
            <a:off x="762000" y="4452938"/>
            <a:ext cx="457200" cy="13716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3" name="Rectangle 19"/>
          <p:cNvSpPr>
            <a:spLocks noChangeArrowheads="1"/>
          </p:cNvSpPr>
          <p:nvPr/>
        </p:nvSpPr>
        <p:spPr bwMode="auto">
          <a:xfrm>
            <a:off x="1219200" y="5062538"/>
            <a:ext cx="457200" cy="239712"/>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4" name="Rectangle 20"/>
          <p:cNvSpPr>
            <a:spLocks noChangeArrowheads="1"/>
          </p:cNvSpPr>
          <p:nvPr/>
        </p:nvSpPr>
        <p:spPr bwMode="auto">
          <a:xfrm>
            <a:off x="1219200" y="4464050"/>
            <a:ext cx="609600" cy="2286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5" name="Rectangle 21"/>
          <p:cNvSpPr>
            <a:spLocks noChangeArrowheads="1"/>
          </p:cNvSpPr>
          <p:nvPr/>
        </p:nvSpPr>
        <p:spPr bwMode="auto">
          <a:xfrm>
            <a:off x="1697038" y="4997450"/>
            <a:ext cx="304800" cy="3048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6" name="Rectangle 22"/>
          <p:cNvSpPr>
            <a:spLocks noChangeArrowheads="1"/>
          </p:cNvSpPr>
          <p:nvPr/>
        </p:nvSpPr>
        <p:spPr bwMode="auto">
          <a:xfrm>
            <a:off x="762000" y="4159250"/>
            <a:ext cx="457200" cy="16002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7" name="Rectangle 23"/>
          <p:cNvSpPr>
            <a:spLocks noChangeArrowheads="1"/>
          </p:cNvSpPr>
          <p:nvPr/>
        </p:nvSpPr>
        <p:spPr bwMode="auto">
          <a:xfrm>
            <a:off x="1219200" y="4725988"/>
            <a:ext cx="457200" cy="13716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8" name="Rectangle 24"/>
          <p:cNvSpPr>
            <a:spLocks noChangeArrowheads="1"/>
          </p:cNvSpPr>
          <p:nvPr/>
        </p:nvSpPr>
        <p:spPr bwMode="auto">
          <a:xfrm>
            <a:off x="1676400" y="5378450"/>
            <a:ext cx="609600" cy="228600"/>
          </a:xfrm>
          <a:prstGeom prst="rect">
            <a:avLst/>
          </a:prstGeom>
          <a:solidFill>
            <a:schemeClr val="bg1">
              <a:alpha val="89803"/>
            </a:schemeClr>
          </a:solidFill>
          <a:ln w="9525">
            <a:noFill/>
            <a:miter lim="800000"/>
            <a:headEnd/>
            <a:tailEnd/>
          </a:ln>
        </p:spPr>
        <p:txBody>
          <a:bodyPr wrap="none" anchor="ctr"/>
          <a:lstStyle/>
          <a:p>
            <a:endParaRPr lang="en-US"/>
          </a:p>
        </p:txBody>
      </p:sp>
      <p:sp>
        <p:nvSpPr>
          <p:cNvPr id="487449" name="Rectangle 25"/>
          <p:cNvSpPr>
            <a:spLocks noChangeArrowheads="1"/>
          </p:cNvSpPr>
          <p:nvPr/>
        </p:nvSpPr>
        <p:spPr bwMode="auto">
          <a:xfrm>
            <a:off x="1676400" y="5683250"/>
            <a:ext cx="533400" cy="228600"/>
          </a:xfrm>
          <a:prstGeom prst="rect">
            <a:avLst/>
          </a:prstGeom>
          <a:solidFill>
            <a:schemeClr val="bg1">
              <a:alpha val="79999"/>
            </a:schemeClr>
          </a:solidFill>
          <a:ln w="9525">
            <a:noFill/>
            <a:miter lim="800000"/>
            <a:headEnd/>
            <a:tailEnd/>
          </a:ln>
        </p:spPr>
        <p:txBody>
          <a:bodyPr wrap="none" anchor="ctr"/>
          <a:lstStyle/>
          <a:p>
            <a:endParaRPr lang="en-US"/>
          </a:p>
        </p:txBody>
      </p:sp>
      <p:sp>
        <p:nvSpPr>
          <p:cNvPr id="487450" name="Text Box 26"/>
          <p:cNvSpPr txBox="1">
            <a:spLocks noChangeArrowheads="1"/>
          </p:cNvSpPr>
          <p:nvPr/>
        </p:nvSpPr>
        <p:spPr bwMode="auto">
          <a:xfrm>
            <a:off x="0" y="3810000"/>
            <a:ext cx="606425" cy="457200"/>
          </a:xfrm>
          <a:prstGeom prst="rect">
            <a:avLst/>
          </a:prstGeom>
          <a:noFill/>
          <a:ln w="9525">
            <a:noFill/>
            <a:miter lim="800000"/>
            <a:headEnd/>
            <a:tailEnd/>
          </a:ln>
        </p:spPr>
        <p:txBody>
          <a:bodyPr wrap="none">
            <a:spAutoFit/>
          </a:bodyPr>
          <a:lstStyle/>
          <a:p>
            <a:r>
              <a:rPr lang="en-US">
                <a:latin typeface="Montara Std Gothic" pitchFamily="34" charset="0"/>
              </a:rPr>
              <a:t>c=0</a:t>
            </a:r>
          </a:p>
        </p:txBody>
      </p:sp>
      <p:sp>
        <p:nvSpPr>
          <p:cNvPr id="487451" name="Text Box 27"/>
          <p:cNvSpPr txBox="1">
            <a:spLocks noChangeArrowheads="1"/>
          </p:cNvSpPr>
          <p:nvPr/>
        </p:nvSpPr>
        <p:spPr bwMode="auto">
          <a:xfrm>
            <a:off x="0" y="3810000"/>
            <a:ext cx="606425" cy="457200"/>
          </a:xfrm>
          <a:prstGeom prst="rect">
            <a:avLst/>
          </a:prstGeom>
          <a:noFill/>
          <a:ln w="9525">
            <a:noFill/>
            <a:miter lim="800000"/>
            <a:headEnd/>
            <a:tailEnd/>
          </a:ln>
        </p:spPr>
        <p:txBody>
          <a:bodyPr wrap="none">
            <a:spAutoFit/>
          </a:bodyPr>
          <a:lstStyle/>
          <a:p>
            <a:r>
              <a:rPr lang="en-US">
                <a:latin typeface="Montara Std Gothic" pitchFamily="34" charset="0"/>
              </a:rPr>
              <a:t>c=1</a:t>
            </a:r>
          </a:p>
        </p:txBody>
      </p:sp>
      <p:sp>
        <p:nvSpPr>
          <p:cNvPr id="487452" name="Rectangle 28"/>
          <p:cNvSpPr>
            <a:spLocks noChangeArrowheads="1"/>
          </p:cNvSpPr>
          <p:nvPr/>
        </p:nvSpPr>
        <p:spPr bwMode="auto">
          <a:xfrm>
            <a:off x="1219200" y="5683250"/>
            <a:ext cx="457200" cy="293688"/>
          </a:xfrm>
          <a:prstGeom prst="rect">
            <a:avLst/>
          </a:prstGeom>
          <a:solidFill>
            <a:schemeClr val="bg1">
              <a:alpha val="89803"/>
            </a:schemeClr>
          </a:solidFill>
          <a:ln w="9525">
            <a:noFill/>
            <a:miter lim="800000"/>
            <a:headEnd/>
            <a:tailEnd/>
          </a:ln>
        </p:spPr>
        <p:txBody>
          <a:bodyPr wrap="none" anchor="ctr"/>
          <a:lstStyle/>
          <a:p>
            <a:endParaRPr lang="en-US"/>
          </a:p>
        </p:txBody>
      </p:sp>
      <p:sp>
        <p:nvSpPr>
          <p:cNvPr id="31770" name="Rectangle 29"/>
          <p:cNvSpPr>
            <a:spLocks noChangeArrowheads="1"/>
          </p:cNvSpPr>
          <p:nvPr/>
        </p:nvSpPr>
        <p:spPr bwMode="auto">
          <a:xfrm>
            <a:off x="152400" y="1273175"/>
            <a:ext cx="1143000" cy="2286000"/>
          </a:xfrm>
          <a:prstGeom prst="rect">
            <a:avLst/>
          </a:prstGeom>
          <a:noFill/>
          <a:ln w="9525">
            <a:solidFill>
              <a:srgbClr val="A50021"/>
            </a:solidFill>
            <a:miter lim="800000"/>
            <a:headEnd/>
            <a:tailEnd/>
          </a:ln>
        </p:spPr>
        <p:txBody>
          <a:bodyPr wrap="none" anchor="ctr"/>
          <a:lstStyle/>
          <a:p>
            <a:endParaRPr lang="en-US"/>
          </a:p>
        </p:txBody>
      </p:sp>
      <p:sp>
        <p:nvSpPr>
          <p:cNvPr id="487454" name="Rectangle 30"/>
          <p:cNvSpPr>
            <a:spLocks noChangeArrowheads="1"/>
          </p:cNvSpPr>
          <p:nvPr/>
        </p:nvSpPr>
        <p:spPr bwMode="auto">
          <a:xfrm>
            <a:off x="1600200" y="1273175"/>
            <a:ext cx="1143000" cy="2286000"/>
          </a:xfrm>
          <a:prstGeom prst="rect">
            <a:avLst/>
          </a:prstGeom>
          <a:noFill/>
          <a:ln w="9525">
            <a:solidFill>
              <a:srgbClr val="A50021"/>
            </a:solidFill>
            <a:miter lim="800000"/>
            <a:headEnd/>
            <a:tailEnd/>
          </a:ln>
        </p:spPr>
        <p:txBody>
          <a:bodyPr wrap="none" anchor="ctr"/>
          <a:lstStyle/>
          <a:p>
            <a:endParaRPr lang="en-US"/>
          </a:p>
        </p:txBody>
      </p:sp>
      <p:sp>
        <p:nvSpPr>
          <p:cNvPr id="487455" name="Rectangle 31"/>
          <p:cNvSpPr>
            <a:spLocks noChangeArrowheads="1"/>
          </p:cNvSpPr>
          <p:nvPr/>
        </p:nvSpPr>
        <p:spPr bwMode="auto">
          <a:xfrm>
            <a:off x="3048000" y="1273175"/>
            <a:ext cx="1143000" cy="2286000"/>
          </a:xfrm>
          <a:prstGeom prst="rect">
            <a:avLst/>
          </a:prstGeom>
          <a:noFill/>
          <a:ln w="9525">
            <a:solidFill>
              <a:srgbClr val="A50021"/>
            </a:solidFill>
            <a:miter lim="800000"/>
            <a:headEnd/>
            <a:tailEnd/>
          </a:ln>
        </p:spPr>
        <p:txBody>
          <a:bodyPr wrap="none" anchor="ctr"/>
          <a:lstStyle/>
          <a:p>
            <a:endParaRPr lang="en-US"/>
          </a:p>
        </p:txBody>
      </p:sp>
      <p:sp>
        <p:nvSpPr>
          <p:cNvPr id="487456" name="Rectangle 32"/>
          <p:cNvSpPr>
            <a:spLocks noChangeArrowheads="1"/>
          </p:cNvSpPr>
          <p:nvPr/>
        </p:nvSpPr>
        <p:spPr bwMode="auto">
          <a:xfrm>
            <a:off x="2590800" y="3754438"/>
            <a:ext cx="1143000" cy="2286000"/>
          </a:xfrm>
          <a:prstGeom prst="rect">
            <a:avLst/>
          </a:prstGeom>
          <a:noFill/>
          <a:ln w="9525">
            <a:solidFill>
              <a:srgbClr val="A50021"/>
            </a:solidFill>
            <a:miter lim="800000"/>
            <a:headEnd/>
            <a:tailEnd/>
          </a:ln>
        </p:spPr>
        <p:txBody>
          <a:bodyPr wrap="none" anchor="ctr"/>
          <a:lstStyle/>
          <a:p>
            <a:endParaRPr lang="en-US"/>
          </a:p>
        </p:txBody>
      </p:sp>
      <p:sp>
        <p:nvSpPr>
          <p:cNvPr id="487457" name="Rectangle 33"/>
          <p:cNvSpPr>
            <a:spLocks noChangeArrowheads="1"/>
          </p:cNvSpPr>
          <p:nvPr/>
        </p:nvSpPr>
        <p:spPr bwMode="auto">
          <a:xfrm>
            <a:off x="663575" y="3754438"/>
            <a:ext cx="1447800" cy="2841625"/>
          </a:xfrm>
          <a:prstGeom prst="rect">
            <a:avLst/>
          </a:prstGeom>
          <a:noFill/>
          <a:ln w="9525">
            <a:solidFill>
              <a:srgbClr val="A50021"/>
            </a:solidFill>
            <a:miter lim="800000"/>
            <a:headEnd/>
            <a:tailEnd/>
          </a:ln>
        </p:spPr>
        <p:txBody>
          <a:bodyPr wrap="none" anchor="ctr"/>
          <a:lstStyle/>
          <a:p>
            <a:endParaRPr lang="en-US"/>
          </a:p>
        </p:txBody>
      </p:sp>
      <p:sp>
        <p:nvSpPr>
          <p:cNvPr id="487458" name="Line 34"/>
          <p:cNvSpPr>
            <a:spLocks noChangeShapeType="1"/>
          </p:cNvSpPr>
          <p:nvPr/>
        </p:nvSpPr>
        <p:spPr bwMode="auto">
          <a:xfrm>
            <a:off x="1328738" y="2362200"/>
            <a:ext cx="228600" cy="0"/>
          </a:xfrm>
          <a:prstGeom prst="line">
            <a:avLst/>
          </a:prstGeom>
          <a:noFill/>
          <a:ln w="38100">
            <a:solidFill>
              <a:srgbClr val="700015"/>
            </a:solidFill>
            <a:round/>
            <a:headEnd/>
            <a:tailEnd type="triangle" w="sm" len="sm"/>
          </a:ln>
        </p:spPr>
        <p:txBody>
          <a:bodyP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74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74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74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743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743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74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743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7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74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74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74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7430">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7430">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7430">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74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74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74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74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74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74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74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74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74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74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74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74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7449"/>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8744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48744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8744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87443"/>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8745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7451"/>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4874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build="p"/>
      <p:bldP spid="487433" grpId="0"/>
      <p:bldP spid="487434" grpId="0"/>
      <p:bldP spid="487435" grpId="0"/>
      <p:bldP spid="487436" grpId="0"/>
      <p:bldP spid="487440" grpId="0" animBg="1"/>
      <p:bldP spid="487440" grpId="1" animBg="1"/>
      <p:bldP spid="487441" grpId="0" animBg="1"/>
      <p:bldP spid="487441" grpId="1" animBg="1"/>
      <p:bldP spid="487442" grpId="0" animBg="1"/>
      <p:bldP spid="487442" grpId="1" animBg="1"/>
      <p:bldP spid="487443" grpId="0" animBg="1"/>
      <p:bldP spid="487443" grpId="1" animBg="1"/>
      <p:bldP spid="487444" grpId="0" animBg="1"/>
      <p:bldP spid="487445" grpId="0" animBg="1"/>
      <p:bldP spid="487446" grpId="0" animBg="1"/>
      <p:bldP spid="487447" grpId="0" animBg="1"/>
      <p:bldP spid="487448" grpId="0" animBg="1"/>
      <p:bldP spid="487449" grpId="0" animBg="1"/>
      <p:bldP spid="487450" grpId="0"/>
      <p:bldP spid="487450" grpId="1"/>
      <p:bldP spid="487451" grpId="0"/>
      <p:bldP spid="487452" grpId="0" animBg="1"/>
      <p:bldP spid="487452" grpId="1" animBg="1"/>
      <p:bldP spid="487454" grpId="0" animBg="1"/>
      <p:bldP spid="487455" grpId="0" animBg="1"/>
      <p:bldP spid="487456" grpId="0" animBg="1"/>
      <p:bldP spid="487457" grpId="0" animBg="1"/>
      <p:bldP spid="48745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what sketch can do</a:t>
            </a:r>
            <a:endParaRPr lang="en-US" dirty="0"/>
          </a:p>
        </p:txBody>
      </p:sp>
      <p:sp>
        <p:nvSpPr>
          <p:cNvPr id="3" name="Content Placeholder 2"/>
          <p:cNvSpPr>
            <a:spLocks noGrp="1"/>
          </p:cNvSpPr>
          <p:nvPr>
            <p:ph idx="1"/>
          </p:nvPr>
        </p:nvSpPr>
        <p:spPr>
          <a:xfrm>
            <a:off x="165100" y="1600200"/>
            <a:ext cx="8978900" cy="4525963"/>
          </a:xfrm>
        </p:spPr>
        <p:txBody>
          <a:bodyPr/>
          <a:lstStyle/>
          <a:p>
            <a:pPr>
              <a:buNone/>
            </a:pPr>
            <a:r>
              <a:rPr lang="en-US" sz="2400" dirty="0" smtClean="0"/>
              <a:t>Bit-level manipulations</a:t>
            </a:r>
          </a:p>
          <a:p>
            <a:pPr lvl="1"/>
            <a:r>
              <a:rPr lang="en-US" sz="1800" dirty="0" smtClean="0"/>
              <a:t>If you want to do low-level bit-vector manipulations use sketch</a:t>
            </a:r>
          </a:p>
          <a:p>
            <a:pPr lvl="1"/>
            <a:r>
              <a:rPr lang="en-US" sz="1800" dirty="0" smtClean="0"/>
              <a:t>don’t waste time doing it by hand…</a:t>
            </a:r>
          </a:p>
          <a:p>
            <a:pPr lvl="1"/>
            <a:r>
              <a:rPr lang="en-US" sz="1800" dirty="0" smtClean="0"/>
              <a:t>…but don’t expect the SAT solver to break crypto functions </a:t>
            </a:r>
          </a:p>
          <a:p>
            <a:pPr>
              <a:buNone/>
            </a:pPr>
            <a:r>
              <a:rPr lang="en-US" sz="2400" dirty="0" smtClean="0"/>
              <a:t>Integer problems</a:t>
            </a:r>
          </a:p>
          <a:p>
            <a:pPr lvl="1"/>
            <a:r>
              <a:rPr lang="en-US" sz="1800" dirty="0" smtClean="0"/>
              <a:t>very good at coming up with tricky arithmetic expressions</a:t>
            </a:r>
          </a:p>
          <a:p>
            <a:pPr lvl="1"/>
            <a:r>
              <a:rPr lang="en-US" sz="1800" dirty="0" smtClean="0"/>
              <a:t>… but only when used with an SMT solver backend</a:t>
            </a:r>
          </a:p>
          <a:p>
            <a:pPr>
              <a:buNone/>
            </a:pPr>
            <a:r>
              <a:rPr lang="en-US" sz="2400" dirty="0" smtClean="0"/>
              <a:t>Data-structures</a:t>
            </a:r>
          </a:p>
          <a:p>
            <a:pPr lvl="1"/>
            <a:r>
              <a:rPr lang="en-US" sz="1800" dirty="0" smtClean="0"/>
              <a:t>Very good at local manipulations of lists and trees</a:t>
            </a:r>
          </a:p>
          <a:p>
            <a:pPr lvl="1"/>
            <a:r>
              <a:rPr lang="en-US" sz="1800" dirty="0" smtClean="0"/>
              <a:t>We have sketched some interesting graph algorithms</a:t>
            </a:r>
          </a:p>
          <a:p>
            <a:pPr>
              <a:buNone/>
            </a:pPr>
            <a:r>
              <a:rPr lang="en-US" sz="2400" dirty="0" smtClean="0"/>
              <a:t>Concurrent objects</a:t>
            </a:r>
          </a:p>
          <a:p>
            <a:pPr lvl="1"/>
            <a:r>
              <a:rPr lang="en-US" sz="1800" dirty="0" smtClean="0"/>
              <a:t>Various implementations of locked and lock-free manipulations of lists/queues</a:t>
            </a:r>
          </a:p>
          <a:p>
            <a:pPr lvl="1"/>
            <a:r>
              <a:rPr lang="en-US" sz="1800" dirty="0" smtClean="0"/>
              <a:t>Synchronization objects such as 2-phase barrier</a:t>
            </a:r>
            <a:endParaRPr lang="en-US" sz="18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66688"/>
            <a:ext cx="8820150" cy="1096962"/>
          </a:xfrm>
        </p:spPr>
        <p:txBody>
          <a:bodyPr/>
          <a:lstStyle/>
          <a:p>
            <a:r>
              <a:rPr lang="en-US" dirty="0" smtClean="0"/>
              <a:t>So are all the problems now solved?</a:t>
            </a:r>
            <a:endParaRPr lang="en-US" dirty="0"/>
          </a:p>
        </p:txBody>
      </p:sp>
      <p:sp>
        <p:nvSpPr>
          <p:cNvPr id="3" name="Content Placeholder 2"/>
          <p:cNvSpPr>
            <a:spLocks noGrp="1"/>
          </p:cNvSpPr>
          <p:nvPr>
            <p:ph idx="1"/>
          </p:nvPr>
        </p:nvSpPr>
        <p:spPr>
          <a:xfrm>
            <a:off x="165100" y="2514600"/>
            <a:ext cx="8229600" cy="3611563"/>
          </a:xfrm>
        </p:spPr>
        <p:txBody>
          <a:bodyPr/>
          <a:lstStyle/>
          <a:p>
            <a:r>
              <a:rPr lang="en-US" dirty="0" smtClean="0"/>
              <a:t>Synthesis is in its infancy</a:t>
            </a:r>
          </a:p>
          <a:p>
            <a:pPr>
              <a:buNone/>
            </a:pPr>
            <a:endParaRPr lang="en-US" dirty="0" smtClean="0"/>
          </a:p>
          <a:p>
            <a:r>
              <a:rPr lang="en-US" dirty="0" smtClean="0"/>
              <a:t>Big opportunities for improvement</a:t>
            </a:r>
            <a:endParaRPr lang="en-US" dirty="0"/>
          </a:p>
        </p:txBody>
      </p:sp>
      <p:sp>
        <p:nvSpPr>
          <p:cNvPr id="4" name="TextBox 3"/>
          <p:cNvSpPr txBox="1"/>
          <p:nvPr/>
        </p:nvSpPr>
        <p:spPr>
          <a:xfrm>
            <a:off x="3352800" y="1295400"/>
            <a:ext cx="1579278" cy="1107996"/>
          </a:xfrm>
          <a:prstGeom prst="rect">
            <a:avLst/>
          </a:prstGeom>
          <a:noFill/>
        </p:spPr>
        <p:txBody>
          <a:bodyPr wrap="none" rtlCol="0">
            <a:spAutoFit/>
          </a:bodyPr>
          <a:lstStyle/>
          <a:p>
            <a:r>
              <a:rPr lang="en-US" sz="6600" dirty="0" smtClean="0">
                <a:solidFill>
                  <a:srgbClr val="C00000"/>
                </a:solidFill>
              </a:rPr>
              <a:t>NO!</a:t>
            </a:r>
            <a:endParaRPr lang="en-US" sz="6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problems</a:t>
            </a:r>
            <a:endParaRPr lang="en-US" dirty="0"/>
          </a:p>
        </p:txBody>
      </p:sp>
      <p:sp>
        <p:nvSpPr>
          <p:cNvPr id="3" name="Content Placeholder 2"/>
          <p:cNvSpPr>
            <a:spLocks noGrp="1"/>
          </p:cNvSpPr>
          <p:nvPr>
            <p:ph idx="1"/>
          </p:nvPr>
        </p:nvSpPr>
        <p:spPr/>
        <p:txBody>
          <a:bodyPr/>
          <a:lstStyle/>
          <a:p>
            <a:pPr>
              <a:buNone/>
            </a:pPr>
            <a:r>
              <a:rPr lang="en-US" dirty="0" smtClean="0"/>
              <a:t>Scalability</a:t>
            </a:r>
          </a:p>
          <a:p>
            <a:pPr lvl="1"/>
            <a:r>
              <a:rPr lang="en-US" dirty="0" smtClean="0"/>
              <a:t>how do we scale to bigger programs?</a:t>
            </a:r>
          </a:p>
          <a:p>
            <a:pPr>
              <a:buNone/>
            </a:pPr>
            <a:r>
              <a:rPr lang="en-US" dirty="0" smtClean="0"/>
              <a:t>Scalability</a:t>
            </a:r>
          </a:p>
          <a:p>
            <a:pPr lvl="1"/>
            <a:r>
              <a:rPr lang="en-US" dirty="0" smtClean="0"/>
              <a:t>how do we scale to bigger holes?</a:t>
            </a:r>
          </a:p>
          <a:p>
            <a:pPr>
              <a:buNone/>
            </a:pPr>
            <a:r>
              <a:rPr lang="en-US" dirty="0" smtClean="0"/>
              <a:t>Scalability</a:t>
            </a:r>
          </a:p>
          <a:p>
            <a:pPr lvl="1"/>
            <a:r>
              <a:rPr lang="en-US" dirty="0" smtClean="0"/>
              <a:t>how do you scale to programs that require </a:t>
            </a:r>
          </a:p>
          <a:p>
            <a:pPr lvl="1">
              <a:buNone/>
            </a:pPr>
            <a:r>
              <a:rPr lang="en-US" dirty="0" smtClean="0"/>
              <a:t> </a:t>
            </a:r>
            <a:r>
              <a:rPr lang="en-US" dirty="0" smtClean="0"/>
              <a:t>   complex high-level reasoning?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Sketch language basics </a:t>
            </a:r>
          </a:p>
        </p:txBody>
      </p:sp>
      <p:sp>
        <p:nvSpPr>
          <p:cNvPr id="8195" name="Rectangle 3"/>
          <p:cNvSpPr>
            <a:spLocks noGrp="1" noChangeArrowheads="1"/>
          </p:cNvSpPr>
          <p:nvPr>
            <p:ph type="body" idx="1"/>
          </p:nvPr>
        </p:nvSpPr>
        <p:spPr/>
        <p:txBody>
          <a:bodyPr/>
          <a:lstStyle/>
          <a:p>
            <a:pPr eaLnBrk="1" hangingPunct="1">
              <a:buNone/>
            </a:pPr>
            <a:r>
              <a:rPr lang="en-US" dirty="0" smtClean="0"/>
              <a:t>Sketches are programs with holes</a:t>
            </a:r>
          </a:p>
          <a:p>
            <a:pPr lvl="1" eaLnBrk="1" hangingPunct="1"/>
            <a:r>
              <a:rPr lang="en-US" dirty="0" smtClean="0"/>
              <a:t>write what you know</a:t>
            </a:r>
          </a:p>
          <a:p>
            <a:pPr lvl="1" eaLnBrk="1" hangingPunct="1"/>
            <a:r>
              <a:rPr lang="en-US" dirty="0" smtClean="0"/>
              <a:t>use holes for the rest</a:t>
            </a:r>
          </a:p>
          <a:p>
            <a:pPr lvl="1" eaLnBrk="1" hangingPunct="1"/>
            <a:endParaRPr lang="en-US" dirty="0" smtClean="0"/>
          </a:p>
          <a:p>
            <a:pPr eaLnBrk="1" hangingPunct="1">
              <a:buNone/>
            </a:pPr>
            <a:r>
              <a:rPr lang="en-US" dirty="0" smtClean="0"/>
              <a:t>2 semantic issues</a:t>
            </a:r>
          </a:p>
          <a:p>
            <a:pPr lvl="1" eaLnBrk="1" hangingPunct="1"/>
            <a:r>
              <a:rPr lang="en-US" dirty="0" smtClean="0"/>
              <a:t>specifications</a:t>
            </a:r>
          </a:p>
          <a:p>
            <a:pPr lvl="2" eaLnBrk="1" hangingPunct="1"/>
            <a:r>
              <a:rPr lang="en-US" dirty="0" smtClean="0"/>
              <a:t>How does SKETCH know what program you actually want?</a:t>
            </a:r>
          </a:p>
          <a:p>
            <a:pPr lvl="1" eaLnBrk="1" hangingPunct="1"/>
            <a:r>
              <a:rPr lang="en-US" dirty="0" smtClean="0"/>
              <a:t>holes</a:t>
            </a:r>
          </a:p>
          <a:p>
            <a:pPr lvl="2" eaLnBrk="1" hangingPunct="1"/>
            <a:r>
              <a:rPr lang="en-US" dirty="0" smtClean="0"/>
              <a:t>Constrain the set of solutions the synthesizer may consider</a:t>
            </a:r>
          </a:p>
          <a:p>
            <a:pPr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really big problems</a:t>
            </a:r>
            <a:endParaRPr lang="en-US" dirty="0"/>
          </a:p>
        </p:txBody>
      </p:sp>
      <p:sp>
        <p:nvSpPr>
          <p:cNvPr id="3" name="Content Placeholder 2"/>
          <p:cNvSpPr>
            <a:spLocks noGrp="1"/>
          </p:cNvSpPr>
          <p:nvPr>
            <p:ph idx="1"/>
          </p:nvPr>
        </p:nvSpPr>
        <p:spPr>
          <a:xfrm>
            <a:off x="165100" y="1600200"/>
            <a:ext cx="8826500" cy="5029200"/>
          </a:xfrm>
        </p:spPr>
        <p:txBody>
          <a:bodyPr/>
          <a:lstStyle/>
          <a:p>
            <a:pPr>
              <a:buNone/>
            </a:pPr>
            <a:r>
              <a:rPr lang="en-US" dirty="0" smtClean="0"/>
              <a:t>H</a:t>
            </a:r>
            <a:r>
              <a:rPr lang="en-US" dirty="0" smtClean="0"/>
              <a:t>ow do we scale to bigger programs?</a:t>
            </a:r>
          </a:p>
          <a:p>
            <a:pPr lvl="1"/>
            <a:r>
              <a:rPr lang="en-US" dirty="0" smtClean="0"/>
              <a:t>it’s not about making the solver faster </a:t>
            </a:r>
          </a:p>
          <a:p>
            <a:pPr lvl="2"/>
            <a:r>
              <a:rPr lang="en-US" dirty="0" smtClean="0"/>
              <a:t>although that helps</a:t>
            </a:r>
          </a:p>
          <a:p>
            <a:pPr lvl="1"/>
            <a:r>
              <a:rPr lang="en-US" dirty="0" smtClean="0"/>
              <a:t>it’s about achieving modularity </a:t>
            </a:r>
          </a:p>
          <a:p>
            <a:pPr>
              <a:buNone/>
            </a:pPr>
            <a:r>
              <a:rPr lang="en-US" dirty="0" smtClean="0"/>
              <a:t>How do we scale to bigger holes?</a:t>
            </a:r>
          </a:p>
          <a:p>
            <a:pPr lvl="1"/>
            <a:r>
              <a:rPr lang="en-US" dirty="0" smtClean="0"/>
              <a:t>it’s not about making the solver faster </a:t>
            </a:r>
          </a:p>
          <a:p>
            <a:pPr lvl="2"/>
            <a:r>
              <a:rPr lang="en-US" dirty="0" smtClean="0"/>
              <a:t>although that helps</a:t>
            </a:r>
          </a:p>
          <a:p>
            <a:pPr lvl="1"/>
            <a:r>
              <a:rPr lang="en-US" dirty="0" smtClean="0"/>
              <a:t>it’s about capturing insight at the right level of abstraction</a:t>
            </a:r>
          </a:p>
          <a:p>
            <a:pPr>
              <a:buNone/>
            </a:pPr>
            <a:r>
              <a:rPr lang="en-US" dirty="0" smtClean="0"/>
              <a:t>What about complex reasoning?</a:t>
            </a:r>
          </a:p>
          <a:p>
            <a:pPr lvl="1"/>
            <a:r>
              <a:rPr lang="en-US" dirty="0" smtClean="0"/>
              <a:t>it’s not about making the solver faster </a:t>
            </a:r>
          </a:p>
          <a:p>
            <a:pPr lvl="2"/>
            <a:r>
              <a:rPr lang="en-US" dirty="0" smtClean="0"/>
              <a:t>although that helps</a:t>
            </a:r>
          </a:p>
          <a:p>
            <a:pPr lvl="1"/>
            <a:r>
              <a:rPr lang="en-US" dirty="0" smtClean="0"/>
              <a:t>it’s about capturing domain knowledge </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directions of new research</a:t>
            </a:r>
            <a:endParaRPr lang="en-US" dirty="0"/>
          </a:p>
        </p:txBody>
      </p:sp>
      <p:sp>
        <p:nvSpPr>
          <p:cNvPr id="3" name="Content Placeholder 2"/>
          <p:cNvSpPr>
            <a:spLocks noGrp="1"/>
          </p:cNvSpPr>
          <p:nvPr>
            <p:ph idx="1"/>
          </p:nvPr>
        </p:nvSpPr>
        <p:spPr>
          <a:xfrm>
            <a:off x="165100" y="1600200"/>
            <a:ext cx="8978900" cy="5257800"/>
          </a:xfrm>
        </p:spPr>
        <p:txBody>
          <a:bodyPr/>
          <a:lstStyle/>
          <a:p>
            <a:pPr>
              <a:buNone/>
            </a:pPr>
            <a:r>
              <a:rPr lang="en-US" dirty="0" smtClean="0"/>
              <a:t>Abstraction enhanced sketching</a:t>
            </a:r>
          </a:p>
          <a:p>
            <a:pPr lvl="1"/>
            <a:r>
              <a:rPr lang="en-US" dirty="0" smtClean="0"/>
              <a:t>discover facts about the solution by analyzing abstract sketch</a:t>
            </a:r>
          </a:p>
          <a:p>
            <a:pPr lvl="1"/>
            <a:r>
              <a:rPr lang="en-US" dirty="0" smtClean="0"/>
              <a:t>use these facts to boost scalability of CEGIS</a:t>
            </a:r>
          </a:p>
          <a:p>
            <a:pPr lvl="1"/>
            <a:endParaRPr lang="en-US" dirty="0" smtClean="0"/>
          </a:p>
          <a:p>
            <a:pPr>
              <a:buNone/>
            </a:pPr>
            <a:r>
              <a:rPr lang="en-US" dirty="0" smtClean="0"/>
              <a:t>Sketching for very large programs</a:t>
            </a:r>
          </a:p>
          <a:p>
            <a:pPr lvl="1"/>
            <a:r>
              <a:rPr lang="en-US" dirty="0" smtClean="0"/>
              <a:t>use data-driven abstractions to model the program behavior</a:t>
            </a:r>
          </a:p>
          <a:p>
            <a:pPr lvl="1"/>
            <a:r>
              <a:rPr lang="en-US" dirty="0" smtClean="0"/>
              <a:t>synthesizer learns by observation</a:t>
            </a:r>
          </a:p>
          <a:p>
            <a:pPr lvl="1"/>
            <a:endParaRPr lang="en-US" dirty="0" smtClean="0"/>
          </a:p>
          <a:p>
            <a:pPr>
              <a:buNone/>
            </a:pPr>
            <a:r>
              <a:rPr lang="en-US" dirty="0" smtClean="0"/>
              <a:t>Sketching for numerical control software</a:t>
            </a:r>
          </a:p>
          <a:p>
            <a:pPr lvl="1"/>
            <a:r>
              <a:rPr lang="en-US" dirty="0" smtClean="0"/>
              <a:t>very important domain</a:t>
            </a:r>
          </a:p>
          <a:p>
            <a:pPr lvl="1"/>
            <a:r>
              <a:rPr lang="en-US" dirty="0" smtClean="0"/>
              <a:t>reasoning about discrete and numerical computation in tandem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take home</a:t>
            </a:r>
            <a:endParaRPr lang="en-US" dirty="0"/>
          </a:p>
        </p:txBody>
      </p:sp>
      <p:sp>
        <p:nvSpPr>
          <p:cNvPr id="3" name="Content Placeholder 2"/>
          <p:cNvSpPr>
            <a:spLocks noGrp="1"/>
          </p:cNvSpPr>
          <p:nvPr>
            <p:ph idx="1"/>
          </p:nvPr>
        </p:nvSpPr>
        <p:spPr>
          <a:xfrm>
            <a:off x="165100" y="1600200"/>
            <a:ext cx="8978900" cy="4525963"/>
          </a:xfrm>
        </p:spPr>
        <p:txBody>
          <a:bodyPr/>
          <a:lstStyle/>
          <a:p>
            <a:pPr>
              <a:buNone/>
            </a:pPr>
            <a:r>
              <a:rPr lang="en-US" dirty="0" smtClean="0"/>
              <a:t>It’s time for a revolution in programming tools</a:t>
            </a:r>
          </a:p>
          <a:p>
            <a:pPr lvl="1"/>
            <a:r>
              <a:rPr lang="en-US" dirty="0" smtClean="0"/>
              <a:t>Unprecedented ability to reason about programs</a:t>
            </a:r>
          </a:p>
          <a:p>
            <a:pPr lvl="1"/>
            <a:r>
              <a:rPr lang="en-US" dirty="0" smtClean="0"/>
              <a:t>Unprecedented access to large-scale computing resources</a:t>
            </a:r>
          </a:p>
          <a:p>
            <a:pPr lvl="1"/>
            <a:r>
              <a:rPr lang="en-US" dirty="0" smtClean="0"/>
              <a:t>Unprecedented challenges faced by programmers</a:t>
            </a:r>
          </a:p>
          <a:p>
            <a:pPr lvl="1"/>
            <a:endParaRPr lang="en-US" dirty="0" smtClean="0"/>
          </a:p>
          <a:p>
            <a:pPr>
              <a:buNone/>
            </a:pPr>
            <a:r>
              <a:rPr lang="en-US" dirty="0" smtClean="0"/>
              <a:t>Successful tools can’t ignore the programmer</a:t>
            </a:r>
          </a:p>
          <a:p>
            <a:pPr lvl="1"/>
            <a:r>
              <a:rPr lang="en-US" dirty="0" smtClean="0"/>
              <a:t>programmers know too much to be replaced by machines</a:t>
            </a:r>
          </a:p>
          <a:p>
            <a:pPr lvl="1"/>
            <a:r>
              <a:rPr lang="en-US" dirty="0" smtClean="0"/>
              <a:t>but they sure need our help!</a:t>
            </a:r>
            <a:endParaRPr lang="en-US" dirty="0"/>
          </a:p>
        </p:txBody>
      </p:sp>
      <p:pic>
        <p:nvPicPr>
          <p:cNvPr id="4" name="Picture 1"/>
          <p:cNvPicPr>
            <a:picLocks noChangeAspect="1" noChangeArrowheads="1"/>
          </p:cNvPicPr>
          <p:nvPr/>
        </p:nvPicPr>
        <p:blipFill>
          <a:blip r:embed="rId2" cstate="print"/>
          <a:srcRect l="67333" t="9524" r="1714"/>
          <a:stretch>
            <a:fillRect/>
          </a:stretch>
        </p:blipFill>
        <p:spPr bwMode="auto">
          <a:xfrm>
            <a:off x="5334000" y="4572000"/>
            <a:ext cx="1600200" cy="20269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Specifications</a:t>
            </a:r>
          </a:p>
        </p:txBody>
      </p:sp>
      <p:sp>
        <p:nvSpPr>
          <p:cNvPr id="9219" name="Rectangle 3"/>
          <p:cNvSpPr>
            <a:spLocks noGrp="1" noChangeArrowheads="1"/>
          </p:cNvSpPr>
          <p:nvPr>
            <p:ph type="body" idx="1"/>
          </p:nvPr>
        </p:nvSpPr>
        <p:spPr>
          <a:xfrm>
            <a:off x="165100" y="1600200"/>
            <a:ext cx="8978900" cy="4525963"/>
          </a:xfrm>
        </p:spPr>
        <p:txBody>
          <a:bodyPr/>
          <a:lstStyle/>
          <a:p>
            <a:pPr eaLnBrk="1" hangingPunct="1">
              <a:buNone/>
            </a:pPr>
            <a:r>
              <a:rPr lang="en-US" dirty="0" smtClean="0"/>
              <a:t>Idea: Use </a:t>
            </a:r>
            <a:r>
              <a:rPr lang="en-US" dirty="0" smtClean="0"/>
              <a:t>tests </a:t>
            </a:r>
            <a:r>
              <a:rPr lang="en-US" dirty="0" smtClean="0"/>
              <a:t>as specification</a:t>
            </a:r>
          </a:p>
          <a:p>
            <a:pPr lvl="1" eaLnBrk="1" hangingPunct="1"/>
            <a:r>
              <a:rPr lang="en-US" dirty="0" smtClean="0"/>
              <a:t>Programmers know how to write those</a:t>
            </a:r>
          </a:p>
          <a:p>
            <a:pPr eaLnBrk="1" hangingPunct="1"/>
            <a:endParaRPr lang="en-US" dirty="0" smtClean="0"/>
          </a:p>
          <a:p>
            <a:pPr eaLnBrk="1" hangingPunct="1">
              <a:buNone/>
            </a:pPr>
            <a:r>
              <a:rPr lang="en-US" dirty="0" smtClean="0"/>
              <a:t>Non-determinism in the test improves coverage</a:t>
            </a:r>
          </a:p>
          <a:p>
            <a:pPr lvl="1" eaLnBrk="1" hangingPunct="1"/>
            <a:r>
              <a:rPr lang="en-US" dirty="0" smtClean="0"/>
              <a:t>System ensures test will pass for all inputs/choices</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65100" y="1219200"/>
            <a:ext cx="8229600" cy="609600"/>
          </a:xfrm>
        </p:spPr>
        <p:txBody>
          <a:bodyPr/>
          <a:lstStyle/>
          <a:p>
            <a:pPr>
              <a:buNone/>
            </a:pPr>
            <a:r>
              <a:rPr lang="en-US" dirty="0" smtClean="0"/>
              <a:t>Test harness for a linked list based Queue:</a:t>
            </a:r>
            <a:endParaRPr lang="en-US" dirty="0"/>
          </a:p>
        </p:txBody>
      </p:sp>
      <p:sp>
        <p:nvSpPr>
          <p:cNvPr id="4" name="Rectangle 3"/>
          <p:cNvSpPr/>
          <p:nvPr/>
        </p:nvSpPr>
        <p:spPr>
          <a:xfrm>
            <a:off x="1676400" y="2087463"/>
            <a:ext cx="7010400" cy="4278094"/>
          </a:xfrm>
          <a:prstGeom prst="rect">
            <a:avLst/>
          </a:prstGeom>
        </p:spPr>
        <p:txBody>
          <a:bodyPr wrap="square">
            <a:spAutoFit/>
          </a:bodyPr>
          <a:lstStyle/>
          <a:p>
            <a:r>
              <a:rPr lang="en-US" sz="1600" dirty="0" smtClean="0"/>
              <a:t>void test(</a:t>
            </a:r>
            <a:r>
              <a:rPr lang="en-US" sz="1600" b="1" dirty="0" err="1" smtClean="0">
                <a:solidFill>
                  <a:srgbClr val="C00000"/>
                </a:solidFill>
              </a:rPr>
              <a:t>int</a:t>
            </a:r>
            <a:r>
              <a:rPr lang="en-US" sz="1600" dirty="0" smtClean="0"/>
              <a:t>[N] in){</a:t>
            </a:r>
          </a:p>
          <a:p>
            <a:r>
              <a:rPr lang="en-US" sz="1600" dirty="0" smtClean="0"/>
              <a:t>  </a:t>
            </a:r>
            <a:r>
              <a:rPr lang="en-US" sz="1600" dirty="0" err="1" smtClean="0"/>
              <a:t>ArrayQueue</a:t>
            </a:r>
            <a:r>
              <a:rPr lang="en-US" sz="1600" dirty="0" smtClean="0"/>
              <a:t> </a:t>
            </a:r>
            <a:r>
              <a:rPr lang="en-US" sz="1600" dirty="0" err="1" smtClean="0"/>
              <a:t>arrQueue</a:t>
            </a:r>
            <a:r>
              <a:rPr lang="en-US" sz="1600" dirty="0" smtClean="0"/>
              <a:t> = </a:t>
            </a:r>
            <a:r>
              <a:rPr lang="en-US" sz="1600" b="1" dirty="0" smtClean="0">
                <a:solidFill>
                  <a:srgbClr val="C00000"/>
                </a:solidFill>
              </a:rPr>
              <a:t>new</a:t>
            </a:r>
            <a:r>
              <a:rPr lang="en-US" sz="1600" dirty="0" smtClean="0"/>
              <a:t> </a:t>
            </a:r>
            <a:r>
              <a:rPr lang="en-US" sz="1600" dirty="0" err="1" smtClean="0"/>
              <a:t>ArrayQueue</a:t>
            </a:r>
            <a:r>
              <a:rPr lang="en-US" sz="1600" dirty="0" smtClean="0"/>
              <a:t>();</a:t>
            </a:r>
          </a:p>
          <a:p>
            <a:r>
              <a:rPr lang="en-US" sz="1600" dirty="0" smtClean="0"/>
              <a:t>  </a:t>
            </a:r>
            <a:r>
              <a:rPr lang="en-US" sz="1600" dirty="0" err="1" smtClean="0"/>
              <a:t>llQueue</a:t>
            </a:r>
            <a:r>
              <a:rPr lang="en-US" sz="1600" dirty="0" smtClean="0"/>
              <a:t> </a:t>
            </a:r>
            <a:r>
              <a:rPr lang="en-US" sz="1600" dirty="0" err="1" smtClean="0"/>
              <a:t>arrQueue</a:t>
            </a:r>
            <a:r>
              <a:rPr lang="en-US" sz="1600" dirty="0" smtClean="0"/>
              <a:t> = </a:t>
            </a:r>
            <a:r>
              <a:rPr lang="en-US" sz="1600" b="1" dirty="0" smtClean="0">
                <a:solidFill>
                  <a:srgbClr val="C00000"/>
                </a:solidFill>
              </a:rPr>
              <a:t>new</a:t>
            </a:r>
            <a:r>
              <a:rPr lang="en-US" sz="1600" dirty="0" smtClean="0"/>
              <a:t> </a:t>
            </a:r>
            <a:r>
              <a:rPr lang="en-US" sz="1600" dirty="0" err="1" smtClean="0"/>
              <a:t>llQueue</a:t>
            </a:r>
            <a:r>
              <a:rPr lang="en-US" sz="1600" dirty="0" smtClean="0"/>
              <a:t>();</a:t>
            </a:r>
            <a:endParaRPr lang="en-US" sz="1600" dirty="0" smtClean="0"/>
          </a:p>
          <a:p>
            <a:r>
              <a:rPr lang="en-US" sz="1600" dirty="0" smtClean="0"/>
              <a:t>  </a:t>
            </a:r>
            <a:r>
              <a:rPr lang="en-US" sz="1600" b="1" dirty="0" smtClean="0">
                <a:solidFill>
                  <a:srgbClr val="C00000"/>
                </a:solidFill>
              </a:rPr>
              <a:t>for</a:t>
            </a:r>
            <a:r>
              <a:rPr lang="en-US" sz="1600" dirty="0" smtClean="0"/>
              <a:t>(</a:t>
            </a:r>
            <a:r>
              <a:rPr lang="en-US" sz="1600" dirty="0" err="1" smtClean="0"/>
              <a:t>int</a:t>
            </a:r>
            <a:r>
              <a:rPr lang="en-US" sz="1600" dirty="0" smtClean="0"/>
              <a:t> </a:t>
            </a:r>
            <a:r>
              <a:rPr lang="en-US" sz="1600" dirty="0" err="1" smtClean="0"/>
              <a:t>i</a:t>
            </a:r>
            <a:r>
              <a:rPr lang="en-US" sz="1600" dirty="0" smtClean="0"/>
              <a:t>=0; </a:t>
            </a:r>
            <a:r>
              <a:rPr lang="en-US" sz="1600" dirty="0" err="1" smtClean="0"/>
              <a:t>i</a:t>
            </a:r>
            <a:r>
              <a:rPr lang="en-US" sz="1600" dirty="0" smtClean="0"/>
              <a:t>&lt;N; ++</a:t>
            </a:r>
            <a:r>
              <a:rPr lang="en-US" sz="1600" dirty="0" err="1" smtClean="0"/>
              <a:t>i</a:t>
            </a:r>
            <a:r>
              <a:rPr lang="en-US" sz="1600" dirty="0" smtClean="0"/>
              <a:t>){</a:t>
            </a:r>
          </a:p>
          <a:p>
            <a:endParaRPr lang="en-US" sz="1600" dirty="0" smtClean="0"/>
          </a:p>
          <a:p>
            <a:r>
              <a:rPr lang="en-US" sz="1600" dirty="0" smtClean="0"/>
              <a:t>     </a:t>
            </a:r>
            <a:r>
              <a:rPr lang="en-US" sz="1600" b="1" dirty="0" smtClean="0">
                <a:solidFill>
                  <a:srgbClr val="C00000"/>
                </a:solidFill>
              </a:rPr>
              <a:t>if</a:t>
            </a:r>
            <a:r>
              <a:rPr lang="en-US" sz="1600" dirty="0" smtClean="0"/>
              <a:t>(*){</a:t>
            </a:r>
          </a:p>
          <a:p>
            <a:r>
              <a:rPr lang="en-US" sz="1600" dirty="0" smtClean="0"/>
              <a:t>	</a:t>
            </a:r>
            <a:r>
              <a:rPr lang="en-US" sz="1600" dirty="0" err="1" smtClean="0"/>
              <a:t>arrQueue.enqueue</a:t>
            </a:r>
            <a:r>
              <a:rPr lang="en-US" sz="1600" dirty="0" smtClean="0"/>
              <a:t>(in[</a:t>
            </a:r>
            <a:r>
              <a:rPr lang="en-US" sz="1600" dirty="0" err="1" smtClean="0"/>
              <a:t>i</a:t>
            </a:r>
            <a:r>
              <a:rPr lang="en-US" sz="1600" dirty="0" smtClean="0"/>
              <a:t>]);</a:t>
            </a:r>
          </a:p>
          <a:p>
            <a:r>
              <a:rPr lang="en-US" sz="1600" dirty="0"/>
              <a:t>	</a:t>
            </a:r>
            <a:r>
              <a:rPr lang="en-US" sz="1600" dirty="0" err="1" smtClean="0"/>
              <a:t>llQueue.</a:t>
            </a:r>
            <a:r>
              <a:rPr lang="en-US" sz="1600" dirty="0" err="1" smtClean="0"/>
              <a:t>enqueue</a:t>
            </a:r>
            <a:r>
              <a:rPr lang="en-US" sz="1600" dirty="0" smtClean="0"/>
              <a:t>(in[</a:t>
            </a:r>
            <a:r>
              <a:rPr lang="en-US" sz="1600" dirty="0" err="1" smtClean="0"/>
              <a:t>i</a:t>
            </a:r>
            <a:r>
              <a:rPr lang="en-US" sz="1600" dirty="0" smtClean="0"/>
              <a:t>]);</a:t>
            </a:r>
            <a:endParaRPr lang="en-US" sz="1600" dirty="0" smtClean="0"/>
          </a:p>
          <a:p>
            <a:r>
              <a:rPr lang="en-US" sz="1600" dirty="0" smtClean="0"/>
              <a:t>     }</a:t>
            </a:r>
            <a:r>
              <a:rPr lang="en-US" sz="1600" b="1" dirty="0" smtClean="0">
                <a:solidFill>
                  <a:srgbClr val="C00000"/>
                </a:solidFill>
              </a:rPr>
              <a:t>else</a:t>
            </a:r>
            <a:r>
              <a:rPr lang="en-US" sz="1600" dirty="0" smtClean="0"/>
              <a:t>{</a:t>
            </a:r>
          </a:p>
          <a:p>
            <a:r>
              <a:rPr lang="en-US" sz="1600" dirty="0"/>
              <a:t> </a:t>
            </a:r>
            <a:r>
              <a:rPr lang="en-US" sz="1600" dirty="0" smtClean="0"/>
              <a:t>       </a:t>
            </a:r>
            <a:r>
              <a:rPr lang="en-US" sz="1600" b="1" dirty="0" smtClean="0">
                <a:solidFill>
                  <a:srgbClr val="C00000"/>
                </a:solidFill>
              </a:rPr>
              <a:t>assert</a:t>
            </a:r>
            <a:r>
              <a:rPr lang="en-US" sz="1600" dirty="0" smtClean="0"/>
              <a:t> </a:t>
            </a:r>
            <a:r>
              <a:rPr lang="en-US" sz="1600" dirty="0" err="1" smtClean="0"/>
              <a:t>arrQueue.empty</a:t>
            </a:r>
            <a:r>
              <a:rPr lang="en-US" sz="1600" dirty="0" smtClean="0"/>
              <a:t>() == </a:t>
            </a:r>
            <a:r>
              <a:rPr lang="en-US" sz="1600" dirty="0" err="1" smtClean="0"/>
              <a:t>llQueue.empty</a:t>
            </a:r>
            <a:r>
              <a:rPr lang="en-US" sz="1600" dirty="0" smtClean="0"/>
              <a:t>();</a:t>
            </a:r>
            <a:endParaRPr lang="en-US" sz="1600" dirty="0" smtClean="0"/>
          </a:p>
          <a:p>
            <a:r>
              <a:rPr lang="en-US" sz="1600" b="1" dirty="0" smtClean="0">
                <a:solidFill>
                  <a:srgbClr val="C00000"/>
                </a:solidFill>
              </a:rPr>
              <a:t>	</a:t>
            </a:r>
          </a:p>
          <a:p>
            <a:r>
              <a:rPr lang="en-US" sz="1600" b="1" dirty="0">
                <a:solidFill>
                  <a:srgbClr val="C00000"/>
                </a:solidFill>
              </a:rPr>
              <a:t> </a:t>
            </a:r>
            <a:r>
              <a:rPr lang="en-US" sz="1600" b="1" dirty="0" smtClean="0">
                <a:solidFill>
                  <a:srgbClr val="C00000"/>
                </a:solidFill>
              </a:rPr>
              <a:t>       if</a:t>
            </a:r>
            <a:r>
              <a:rPr lang="en-US" sz="1600" dirty="0" smtClean="0"/>
              <a:t>(!</a:t>
            </a:r>
            <a:r>
              <a:rPr lang="en-US" sz="1600" dirty="0" err="1" smtClean="0"/>
              <a:t>arrQueue.empty</a:t>
            </a:r>
            <a:r>
              <a:rPr lang="en-US" sz="1600" dirty="0" smtClean="0"/>
              <a:t>())</a:t>
            </a:r>
          </a:p>
          <a:p>
            <a:r>
              <a:rPr lang="en-US" sz="1600" b="1" dirty="0" smtClean="0">
                <a:solidFill>
                  <a:srgbClr val="C00000"/>
                </a:solidFill>
              </a:rPr>
              <a:t>            assert</a:t>
            </a:r>
            <a:r>
              <a:rPr lang="en-US" sz="1600" dirty="0" smtClean="0"/>
              <a:t> </a:t>
            </a:r>
            <a:r>
              <a:rPr lang="en-US" sz="1600" dirty="0" err="1" smtClean="0"/>
              <a:t>arrQueue.dequeue</a:t>
            </a:r>
            <a:r>
              <a:rPr lang="en-US" sz="1600" dirty="0" smtClean="0"/>
              <a:t>() == </a:t>
            </a:r>
            <a:r>
              <a:rPr lang="en-US" sz="1600" dirty="0" err="1" smtClean="0"/>
              <a:t>llQueue.dequeue</a:t>
            </a:r>
            <a:r>
              <a:rPr lang="en-US" sz="1600" dirty="0" smtClean="0"/>
              <a:t>();</a:t>
            </a:r>
          </a:p>
          <a:p>
            <a:r>
              <a:rPr lang="en-US" sz="1600" dirty="0" smtClean="0"/>
              <a:t>     }</a:t>
            </a:r>
          </a:p>
          <a:p>
            <a:endParaRPr lang="en-US" sz="1600" dirty="0" smtClean="0"/>
          </a:p>
          <a:p>
            <a:r>
              <a:rPr lang="en-US" sz="1600" dirty="0" smtClean="0"/>
              <a:t>  }</a:t>
            </a:r>
          </a:p>
          <a:p>
            <a:r>
              <a:rPr lang="en-US" sz="1600" dirty="0" smtClean="0"/>
              <a:t>}</a:t>
            </a:r>
            <a:endParaRPr lang="en-US" sz="1600" dirty="0"/>
          </a:p>
        </p:txBody>
      </p:sp>
      <p:sp>
        <p:nvSpPr>
          <p:cNvPr id="5" name="TextBox 4"/>
          <p:cNvSpPr txBox="1"/>
          <p:nvPr/>
        </p:nvSpPr>
        <p:spPr>
          <a:xfrm>
            <a:off x="3581400" y="1676400"/>
            <a:ext cx="1021433" cy="400110"/>
          </a:xfrm>
          <a:prstGeom prst="rect">
            <a:avLst/>
          </a:prstGeom>
          <a:noFill/>
        </p:spPr>
        <p:txBody>
          <a:bodyPr wrap="none" rtlCol="0">
            <a:spAutoFit/>
          </a:bodyPr>
          <a:lstStyle/>
          <a:p>
            <a:r>
              <a:rPr lang="en-US" sz="2000" dirty="0" smtClean="0">
                <a:solidFill>
                  <a:srgbClr val="006600"/>
                </a:solidFill>
                <a:latin typeface="+mn-lt"/>
              </a:rPr>
              <a:t>Bound</a:t>
            </a:r>
            <a:endParaRPr lang="en-US" sz="2000" dirty="0">
              <a:solidFill>
                <a:srgbClr val="006600"/>
              </a:solidFill>
              <a:latin typeface="+mn-lt"/>
            </a:endParaRPr>
          </a:p>
        </p:txBody>
      </p:sp>
      <p:cxnSp>
        <p:nvCxnSpPr>
          <p:cNvPr id="7" name="Straight Arrow Connector 6"/>
          <p:cNvCxnSpPr>
            <a:stCxn id="5" idx="1"/>
          </p:cNvCxnSpPr>
          <p:nvPr/>
        </p:nvCxnSpPr>
        <p:spPr bwMode="auto">
          <a:xfrm rot="10800000" flipV="1">
            <a:off x="3429000" y="1876454"/>
            <a:ext cx="152400" cy="2571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7010400" y="1905000"/>
            <a:ext cx="2971800" cy="707886"/>
          </a:xfrm>
          <a:prstGeom prst="rect">
            <a:avLst/>
          </a:prstGeom>
          <a:noFill/>
        </p:spPr>
        <p:txBody>
          <a:bodyPr wrap="square" rtlCol="0">
            <a:spAutoFit/>
          </a:bodyPr>
          <a:lstStyle/>
          <a:p>
            <a:r>
              <a:rPr lang="en-US" sz="2000" dirty="0" smtClean="0">
                <a:solidFill>
                  <a:srgbClr val="006600"/>
                </a:solidFill>
                <a:latin typeface="+mn-lt"/>
              </a:rPr>
              <a:t>Known implementation </a:t>
            </a:r>
            <a:endParaRPr lang="en-US" sz="2000" dirty="0">
              <a:solidFill>
                <a:srgbClr val="006600"/>
              </a:solidFill>
              <a:latin typeface="+mn-lt"/>
            </a:endParaRPr>
          </a:p>
        </p:txBody>
      </p:sp>
      <p:cxnSp>
        <p:nvCxnSpPr>
          <p:cNvPr id="10" name="Straight Arrow Connector 9"/>
          <p:cNvCxnSpPr/>
          <p:nvPr/>
        </p:nvCxnSpPr>
        <p:spPr bwMode="auto">
          <a:xfrm rot="10800000" flipV="1">
            <a:off x="6400800" y="2258942"/>
            <a:ext cx="381000" cy="255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7010400" y="2971800"/>
            <a:ext cx="2971800" cy="707886"/>
          </a:xfrm>
          <a:prstGeom prst="rect">
            <a:avLst/>
          </a:prstGeom>
          <a:noFill/>
        </p:spPr>
        <p:txBody>
          <a:bodyPr wrap="square" rtlCol="0">
            <a:spAutoFit/>
          </a:bodyPr>
          <a:lstStyle/>
          <a:p>
            <a:r>
              <a:rPr lang="en-US" sz="2000" dirty="0" smtClean="0">
                <a:solidFill>
                  <a:srgbClr val="006600"/>
                </a:solidFill>
                <a:latin typeface="+mn-lt"/>
              </a:rPr>
              <a:t>Sketched implementation</a:t>
            </a:r>
            <a:endParaRPr lang="en-US" sz="2000" dirty="0">
              <a:solidFill>
                <a:srgbClr val="006600"/>
              </a:solidFill>
              <a:latin typeface="+mn-lt"/>
            </a:endParaRPr>
          </a:p>
        </p:txBody>
      </p:sp>
      <p:cxnSp>
        <p:nvCxnSpPr>
          <p:cNvPr id="16" name="Straight Arrow Connector 15"/>
          <p:cNvCxnSpPr/>
          <p:nvPr/>
        </p:nvCxnSpPr>
        <p:spPr bwMode="auto">
          <a:xfrm rot="10800000">
            <a:off x="5791200" y="2819401"/>
            <a:ext cx="990600" cy="5063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76200" y="3733800"/>
            <a:ext cx="2362200" cy="400110"/>
          </a:xfrm>
          <a:prstGeom prst="rect">
            <a:avLst/>
          </a:prstGeom>
          <a:noFill/>
        </p:spPr>
        <p:txBody>
          <a:bodyPr wrap="square" rtlCol="0">
            <a:spAutoFit/>
          </a:bodyPr>
          <a:lstStyle/>
          <a:p>
            <a:r>
              <a:rPr lang="en-US" sz="2000" dirty="0" smtClean="0">
                <a:solidFill>
                  <a:srgbClr val="006600"/>
                </a:solidFill>
                <a:latin typeface="+mn-lt"/>
              </a:rPr>
              <a:t>non-determinism</a:t>
            </a:r>
            <a:endParaRPr lang="en-US" sz="2000" dirty="0">
              <a:solidFill>
                <a:srgbClr val="006600"/>
              </a:solidFill>
              <a:latin typeface="+mn-lt"/>
            </a:endParaRPr>
          </a:p>
        </p:txBody>
      </p:sp>
      <p:cxnSp>
        <p:nvCxnSpPr>
          <p:cNvPr id="20" name="Straight Arrow Connector 19"/>
          <p:cNvCxnSpPr/>
          <p:nvPr/>
        </p:nvCxnSpPr>
        <p:spPr bwMode="auto">
          <a:xfrm flipV="1">
            <a:off x="2209800" y="3562291"/>
            <a:ext cx="457200" cy="3239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TextBox 22"/>
          <p:cNvSpPr txBox="1"/>
          <p:nvPr/>
        </p:nvSpPr>
        <p:spPr>
          <a:xfrm>
            <a:off x="7086600" y="6019800"/>
            <a:ext cx="1600200" cy="400110"/>
          </a:xfrm>
          <a:prstGeom prst="rect">
            <a:avLst/>
          </a:prstGeom>
          <a:noFill/>
        </p:spPr>
        <p:txBody>
          <a:bodyPr wrap="square" rtlCol="0">
            <a:spAutoFit/>
          </a:bodyPr>
          <a:lstStyle/>
          <a:p>
            <a:r>
              <a:rPr lang="en-US" sz="2000" dirty="0" smtClean="0">
                <a:solidFill>
                  <a:srgbClr val="006600"/>
                </a:solidFill>
                <a:latin typeface="+mn-lt"/>
              </a:rPr>
              <a:t>Assertions</a:t>
            </a:r>
            <a:endParaRPr lang="en-US" sz="2000" dirty="0">
              <a:solidFill>
                <a:srgbClr val="006600"/>
              </a:solidFill>
              <a:latin typeface="+mn-lt"/>
            </a:endParaRPr>
          </a:p>
        </p:txBody>
      </p:sp>
      <p:cxnSp>
        <p:nvCxnSpPr>
          <p:cNvPr id="25" name="Straight Arrow Connector 24"/>
          <p:cNvCxnSpPr>
            <a:stCxn id="23" idx="1"/>
          </p:cNvCxnSpPr>
          <p:nvPr/>
        </p:nvCxnSpPr>
        <p:spPr bwMode="auto">
          <a:xfrm rot="10800000">
            <a:off x="6248400" y="5638801"/>
            <a:ext cx="838200" cy="5810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5" grpId="0"/>
      <p:bldP spid="18"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65100" y="1219200"/>
            <a:ext cx="8229600" cy="609600"/>
          </a:xfrm>
        </p:spPr>
        <p:txBody>
          <a:bodyPr/>
          <a:lstStyle/>
          <a:p>
            <a:pPr>
              <a:buNone/>
            </a:pPr>
            <a:r>
              <a:rPr lang="en-US" dirty="0" smtClean="0"/>
              <a:t>Test harness for a Linked List Reversal:</a:t>
            </a:r>
            <a:endParaRPr lang="en-US" dirty="0"/>
          </a:p>
        </p:txBody>
      </p:sp>
      <p:sp>
        <p:nvSpPr>
          <p:cNvPr id="4" name="Rectangle 3"/>
          <p:cNvSpPr/>
          <p:nvPr/>
        </p:nvSpPr>
        <p:spPr>
          <a:xfrm>
            <a:off x="1524000" y="2209800"/>
            <a:ext cx="6858000" cy="3293209"/>
          </a:xfrm>
          <a:prstGeom prst="rect">
            <a:avLst/>
          </a:prstGeom>
        </p:spPr>
        <p:txBody>
          <a:bodyPr wrap="square">
            <a:spAutoFit/>
          </a:bodyPr>
          <a:lstStyle/>
          <a:p>
            <a:r>
              <a:rPr lang="en-US" sz="1600" dirty="0" smtClean="0"/>
              <a:t>void main(</a:t>
            </a:r>
            <a:r>
              <a:rPr lang="en-US" sz="1600" dirty="0" err="1" smtClean="0"/>
              <a:t>int</a:t>
            </a:r>
            <a:r>
              <a:rPr lang="en-US" sz="1600" dirty="0" smtClean="0"/>
              <a:t> n){</a:t>
            </a:r>
          </a:p>
          <a:p>
            <a:r>
              <a:rPr lang="en-US" sz="1600" dirty="0" smtClean="0"/>
              <a:t>    </a:t>
            </a:r>
            <a:r>
              <a:rPr lang="en-US" sz="1600" b="1" dirty="0" smtClean="0">
                <a:solidFill>
                  <a:srgbClr val="C00000"/>
                </a:solidFill>
              </a:rPr>
              <a:t>assume</a:t>
            </a:r>
            <a:r>
              <a:rPr lang="en-US" sz="1600" dirty="0" smtClean="0"/>
              <a:t> n &lt; N;</a:t>
            </a:r>
          </a:p>
          <a:p>
            <a:r>
              <a:rPr lang="en-US" sz="1600" dirty="0" smtClean="0"/>
              <a:t>    node[N] nodes = null;</a:t>
            </a:r>
          </a:p>
          <a:p>
            <a:r>
              <a:rPr lang="en-US" sz="1600" dirty="0" smtClean="0"/>
              <a:t>    list l = </a:t>
            </a:r>
            <a:r>
              <a:rPr lang="en-US" sz="1600" dirty="0" err="1" smtClean="0"/>
              <a:t>newList</a:t>
            </a:r>
            <a:r>
              <a:rPr lang="en-US" sz="1600" dirty="0" smtClean="0"/>
              <a:t>();</a:t>
            </a:r>
          </a:p>
          <a:p>
            <a:r>
              <a:rPr lang="en-US" sz="1600" dirty="0" smtClean="0"/>
              <a:t>    </a:t>
            </a:r>
          </a:p>
          <a:p>
            <a:r>
              <a:rPr lang="en-US" sz="1600" dirty="0" smtClean="0"/>
              <a:t>    </a:t>
            </a:r>
            <a:r>
              <a:rPr lang="en-US" sz="1600" dirty="0" err="1" smtClean="0"/>
              <a:t>populateList</a:t>
            </a:r>
            <a:r>
              <a:rPr lang="en-US" sz="1600" dirty="0" smtClean="0"/>
              <a:t>(n, l, nodes); // write list to nodes array</a:t>
            </a:r>
          </a:p>
          <a:p>
            <a:endParaRPr lang="en-US" sz="1600" dirty="0" smtClean="0"/>
          </a:p>
          <a:p>
            <a:r>
              <a:rPr lang="en-US" sz="1600" dirty="0" smtClean="0"/>
              <a:t>    l = </a:t>
            </a:r>
            <a:r>
              <a:rPr lang="en-US" sz="1600" dirty="0" err="1" smtClean="0"/>
              <a:t>reverseSK</a:t>
            </a:r>
            <a:r>
              <a:rPr lang="en-US" sz="1600" dirty="0" smtClean="0"/>
              <a:t>(l);</a:t>
            </a:r>
          </a:p>
          <a:p>
            <a:endParaRPr lang="en-US" sz="1600" dirty="0" smtClean="0"/>
          </a:p>
          <a:p>
            <a:r>
              <a:rPr lang="en-US" sz="1600" dirty="0" smtClean="0"/>
              <a:t>    check(n, l, nodes);</a:t>
            </a:r>
          </a:p>
          <a:p>
            <a:endParaRPr lang="en-US" sz="1600" dirty="0" smtClean="0"/>
          </a:p>
          <a:p>
            <a:r>
              <a:rPr lang="en-US" sz="1600" dirty="0" smtClean="0"/>
              <a:t>}</a:t>
            </a:r>
          </a:p>
          <a:p>
            <a:endParaRPr lang="en-US" sz="1600" dirty="0"/>
          </a:p>
        </p:txBody>
      </p:sp>
      <p:sp>
        <p:nvSpPr>
          <p:cNvPr id="5" name="TextBox 4"/>
          <p:cNvSpPr txBox="1"/>
          <p:nvPr/>
        </p:nvSpPr>
        <p:spPr>
          <a:xfrm>
            <a:off x="3962401" y="1752600"/>
            <a:ext cx="1021433" cy="400110"/>
          </a:xfrm>
          <a:prstGeom prst="rect">
            <a:avLst/>
          </a:prstGeom>
          <a:noFill/>
        </p:spPr>
        <p:txBody>
          <a:bodyPr wrap="none" rtlCol="0">
            <a:spAutoFit/>
          </a:bodyPr>
          <a:lstStyle/>
          <a:p>
            <a:r>
              <a:rPr lang="en-US" sz="2000" dirty="0" smtClean="0">
                <a:solidFill>
                  <a:srgbClr val="006600"/>
                </a:solidFill>
                <a:latin typeface="+mn-lt"/>
              </a:rPr>
              <a:t>Bound</a:t>
            </a:r>
            <a:endParaRPr lang="en-US" sz="2000" dirty="0">
              <a:solidFill>
                <a:srgbClr val="006600"/>
              </a:solidFill>
              <a:latin typeface="+mn-lt"/>
            </a:endParaRPr>
          </a:p>
        </p:txBody>
      </p:sp>
      <p:cxnSp>
        <p:nvCxnSpPr>
          <p:cNvPr id="7" name="Straight Arrow Connector 6"/>
          <p:cNvCxnSpPr>
            <a:stCxn id="5" idx="1"/>
          </p:cNvCxnSpPr>
          <p:nvPr/>
        </p:nvCxnSpPr>
        <p:spPr bwMode="auto">
          <a:xfrm rot="10800000" flipV="1">
            <a:off x="3505201" y="1952654"/>
            <a:ext cx="457200" cy="6381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5638800" y="3886200"/>
            <a:ext cx="2971800" cy="707886"/>
          </a:xfrm>
          <a:prstGeom prst="rect">
            <a:avLst/>
          </a:prstGeom>
          <a:noFill/>
        </p:spPr>
        <p:txBody>
          <a:bodyPr wrap="square" rtlCol="0">
            <a:spAutoFit/>
          </a:bodyPr>
          <a:lstStyle/>
          <a:p>
            <a:r>
              <a:rPr lang="en-US" sz="2000" dirty="0" smtClean="0">
                <a:solidFill>
                  <a:srgbClr val="006600"/>
                </a:solidFill>
                <a:latin typeface="+mn-lt"/>
              </a:rPr>
              <a:t>Sketched implementation</a:t>
            </a:r>
            <a:endParaRPr lang="en-US" sz="2000" dirty="0">
              <a:solidFill>
                <a:srgbClr val="006600"/>
              </a:solidFill>
              <a:latin typeface="+mn-lt"/>
            </a:endParaRPr>
          </a:p>
        </p:txBody>
      </p:sp>
      <p:cxnSp>
        <p:nvCxnSpPr>
          <p:cNvPr id="16" name="Straight Arrow Connector 15"/>
          <p:cNvCxnSpPr>
            <a:stCxn id="15" idx="1"/>
          </p:cNvCxnSpPr>
          <p:nvPr/>
        </p:nvCxnSpPr>
        <p:spPr bwMode="auto">
          <a:xfrm rot="10800000">
            <a:off x="4114800" y="4114801"/>
            <a:ext cx="1524000" cy="1253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TextBox 22"/>
          <p:cNvSpPr txBox="1"/>
          <p:nvPr/>
        </p:nvSpPr>
        <p:spPr>
          <a:xfrm>
            <a:off x="5791200" y="4953000"/>
            <a:ext cx="1600200" cy="400110"/>
          </a:xfrm>
          <a:prstGeom prst="rect">
            <a:avLst/>
          </a:prstGeom>
          <a:noFill/>
        </p:spPr>
        <p:txBody>
          <a:bodyPr wrap="square" rtlCol="0">
            <a:spAutoFit/>
          </a:bodyPr>
          <a:lstStyle/>
          <a:p>
            <a:r>
              <a:rPr lang="en-US" sz="2000" dirty="0" smtClean="0">
                <a:solidFill>
                  <a:srgbClr val="006600"/>
                </a:solidFill>
                <a:latin typeface="+mn-lt"/>
              </a:rPr>
              <a:t>Assertions</a:t>
            </a:r>
            <a:endParaRPr lang="en-US" sz="2000" dirty="0">
              <a:solidFill>
                <a:srgbClr val="006600"/>
              </a:solidFill>
              <a:latin typeface="+mn-lt"/>
            </a:endParaRPr>
          </a:p>
        </p:txBody>
      </p:sp>
      <p:cxnSp>
        <p:nvCxnSpPr>
          <p:cNvPr id="25" name="Straight Arrow Connector 24"/>
          <p:cNvCxnSpPr>
            <a:stCxn id="23" idx="1"/>
          </p:cNvCxnSpPr>
          <p:nvPr/>
        </p:nvCxnSpPr>
        <p:spPr bwMode="auto">
          <a:xfrm rot="10800000">
            <a:off x="4267200" y="4648201"/>
            <a:ext cx="1524000" cy="5048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676400" y="1905000"/>
            <a:ext cx="5943600" cy="4647426"/>
          </a:xfrm>
          <a:prstGeom prst="rect">
            <a:avLst/>
          </a:prstGeom>
          <a:noFill/>
        </p:spPr>
        <p:txBody>
          <a:bodyPr wrap="square" rtlCol="0">
            <a:spAutoFit/>
          </a:bodyPr>
          <a:lstStyle/>
          <a:p>
            <a:r>
              <a:rPr lang="en-US" sz="1600" b="1" dirty="0" smtClean="0">
                <a:solidFill>
                  <a:srgbClr val="C00000"/>
                </a:solidFill>
              </a:rPr>
              <a:t>void</a:t>
            </a:r>
            <a:r>
              <a:rPr lang="en-US" sz="1600" dirty="0" smtClean="0"/>
              <a:t> check(</a:t>
            </a:r>
            <a:r>
              <a:rPr lang="en-US" sz="1600" dirty="0" err="1" smtClean="0"/>
              <a:t>int</a:t>
            </a:r>
            <a:r>
              <a:rPr lang="en-US" sz="1600" dirty="0" smtClean="0"/>
              <a:t> n, list l, node[N] nodes){</a:t>
            </a:r>
          </a:p>
          <a:p>
            <a:r>
              <a:rPr lang="en-US" sz="1600" dirty="0" smtClean="0"/>
              <a:t>    node cur = </a:t>
            </a:r>
            <a:r>
              <a:rPr lang="en-US" sz="1600" dirty="0" err="1" smtClean="0"/>
              <a:t>l.head</a:t>
            </a:r>
            <a:r>
              <a:rPr lang="en-US" sz="1600" dirty="0" smtClean="0"/>
              <a:t>;</a:t>
            </a:r>
          </a:p>
          <a:p>
            <a:r>
              <a:rPr lang="en-US" sz="1600" dirty="0" smtClean="0"/>
              <a:t>    </a:t>
            </a:r>
            <a:r>
              <a:rPr lang="en-US" sz="1600" b="1" dirty="0" err="1" smtClean="0">
                <a:solidFill>
                  <a:srgbClr val="C00000"/>
                </a:solidFill>
              </a:rPr>
              <a:t>int</a:t>
            </a:r>
            <a:r>
              <a:rPr lang="en-US" sz="1600" dirty="0" smtClean="0"/>
              <a:t> </a:t>
            </a:r>
            <a:r>
              <a:rPr lang="en-US" sz="1600" dirty="0" err="1" smtClean="0"/>
              <a:t>i</a:t>
            </a:r>
            <a:r>
              <a:rPr lang="en-US" sz="1600" dirty="0" smtClean="0"/>
              <a:t>=0;</a:t>
            </a:r>
          </a:p>
          <a:p>
            <a:r>
              <a:rPr lang="en-US" sz="1600" dirty="0" smtClean="0"/>
              <a:t>    </a:t>
            </a:r>
            <a:r>
              <a:rPr lang="en-US" sz="1600" b="1" dirty="0" smtClean="0">
                <a:solidFill>
                  <a:srgbClr val="C00000"/>
                </a:solidFill>
              </a:rPr>
              <a:t>while</a:t>
            </a:r>
            <a:r>
              <a:rPr lang="en-US" sz="1600" dirty="0" smtClean="0"/>
              <a:t>(cur != null){</a:t>
            </a:r>
          </a:p>
          <a:p>
            <a:r>
              <a:rPr lang="en-US" sz="1600" dirty="0" smtClean="0"/>
              <a:t>        </a:t>
            </a:r>
            <a:r>
              <a:rPr lang="en-US" sz="1600" b="1" dirty="0" smtClean="0">
                <a:solidFill>
                  <a:srgbClr val="C00000"/>
                </a:solidFill>
              </a:rPr>
              <a:t>assert</a:t>
            </a:r>
            <a:r>
              <a:rPr lang="en-US" sz="1600" dirty="0" smtClean="0"/>
              <a:t> cur == nodes[n-1-i];</a:t>
            </a:r>
          </a:p>
          <a:p>
            <a:r>
              <a:rPr lang="en-US" sz="1600" dirty="0" smtClean="0"/>
              <a:t>        cur = </a:t>
            </a:r>
            <a:r>
              <a:rPr lang="en-US" sz="1600" dirty="0" err="1" smtClean="0"/>
              <a:t>cur.next</a:t>
            </a:r>
            <a:r>
              <a:rPr lang="en-US" sz="1600" dirty="0" smtClean="0"/>
              <a:t>;</a:t>
            </a:r>
          </a:p>
          <a:p>
            <a:r>
              <a:rPr lang="en-US" sz="1600" dirty="0" smtClean="0"/>
              <a:t>        </a:t>
            </a:r>
            <a:r>
              <a:rPr lang="en-US" sz="1600" dirty="0" err="1" smtClean="0"/>
              <a:t>i</a:t>
            </a:r>
            <a:r>
              <a:rPr lang="en-US" sz="1600" dirty="0" smtClean="0"/>
              <a:t> = i+1;</a:t>
            </a:r>
          </a:p>
          <a:p>
            <a:r>
              <a:rPr lang="en-US" sz="1600" dirty="0" smtClean="0"/>
              <a:t>    }</a:t>
            </a:r>
          </a:p>
          <a:p>
            <a:r>
              <a:rPr lang="en-US" sz="1600" dirty="0" smtClean="0"/>
              <a:t>    </a:t>
            </a:r>
            <a:r>
              <a:rPr lang="en-US" sz="1600" b="1" dirty="0" smtClean="0">
                <a:solidFill>
                  <a:srgbClr val="C00000"/>
                </a:solidFill>
              </a:rPr>
              <a:t>assert</a:t>
            </a:r>
            <a:r>
              <a:rPr lang="en-US" sz="1600" dirty="0" smtClean="0"/>
              <a:t> </a:t>
            </a:r>
            <a:r>
              <a:rPr lang="en-US" sz="1600" dirty="0" err="1" smtClean="0"/>
              <a:t>i</a:t>
            </a:r>
            <a:r>
              <a:rPr lang="en-US" sz="1600" dirty="0" smtClean="0"/>
              <a:t> == n;</a:t>
            </a:r>
          </a:p>
          <a:p>
            <a:r>
              <a:rPr lang="en-US" sz="1600" dirty="0" smtClean="0"/>
              <a:t>    if(n &gt; 0){</a:t>
            </a:r>
          </a:p>
          <a:p>
            <a:r>
              <a:rPr lang="en-US" sz="1600" dirty="0" smtClean="0"/>
              <a:t>        </a:t>
            </a:r>
            <a:r>
              <a:rPr lang="en-US" sz="1600" b="1" dirty="0" smtClean="0">
                <a:solidFill>
                  <a:srgbClr val="C00000"/>
                </a:solidFill>
              </a:rPr>
              <a:t>assert</a:t>
            </a:r>
            <a:r>
              <a:rPr lang="en-US" sz="1600" dirty="0" smtClean="0"/>
              <a:t> </a:t>
            </a:r>
            <a:r>
              <a:rPr lang="en-US" sz="1600" dirty="0" err="1" smtClean="0"/>
              <a:t>l.head</a:t>
            </a:r>
            <a:r>
              <a:rPr lang="en-US" sz="1600" dirty="0" smtClean="0"/>
              <a:t> == nodes[n-1];</a:t>
            </a:r>
          </a:p>
          <a:p>
            <a:r>
              <a:rPr lang="en-US" sz="1600" dirty="0" smtClean="0"/>
              <a:t>        </a:t>
            </a:r>
            <a:r>
              <a:rPr lang="en-US" sz="1600" b="1" dirty="0" smtClean="0">
                <a:solidFill>
                  <a:srgbClr val="C00000"/>
                </a:solidFill>
              </a:rPr>
              <a:t>assert</a:t>
            </a:r>
            <a:r>
              <a:rPr lang="en-US" sz="1600" dirty="0" smtClean="0"/>
              <a:t> </a:t>
            </a:r>
            <a:r>
              <a:rPr lang="en-US" sz="1600" dirty="0" err="1" smtClean="0"/>
              <a:t>l.tail</a:t>
            </a:r>
            <a:r>
              <a:rPr lang="en-US" sz="1600" dirty="0" smtClean="0"/>
              <a:t> == nodes[0];</a:t>
            </a:r>
          </a:p>
          <a:p>
            <a:r>
              <a:rPr lang="en-US" sz="1600" dirty="0" smtClean="0"/>
              <a:t>        </a:t>
            </a:r>
            <a:r>
              <a:rPr lang="en-US" sz="1600" b="1" dirty="0" smtClean="0">
                <a:solidFill>
                  <a:srgbClr val="C00000"/>
                </a:solidFill>
              </a:rPr>
              <a:t>assert</a:t>
            </a:r>
            <a:r>
              <a:rPr lang="en-US" sz="1600" dirty="0" smtClean="0"/>
              <a:t> </a:t>
            </a:r>
            <a:r>
              <a:rPr lang="en-US" sz="1600" dirty="0" err="1" smtClean="0"/>
              <a:t>l.tail.next</a:t>
            </a:r>
            <a:r>
              <a:rPr lang="en-US" sz="1600" dirty="0" smtClean="0"/>
              <a:t> == null;</a:t>
            </a:r>
          </a:p>
          <a:p>
            <a:r>
              <a:rPr lang="en-US" sz="1600" dirty="0" smtClean="0"/>
              <a:t>    }else{</a:t>
            </a:r>
          </a:p>
          <a:p>
            <a:r>
              <a:rPr lang="en-US" sz="1600" dirty="0" smtClean="0"/>
              <a:t>        </a:t>
            </a:r>
            <a:r>
              <a:rPr lang="en-US" sz="1600" b="1" dirty="0" smtClean="0">
                <a:solidFill>
                  <a:srgbClr val="C00000"/>
                </a:solidFill>
              </a:rPr>
              <a:t>assert</a:t>
            </a:r>
            <a:r>
              <a:rPr lang="en-US" sz="1600" dirty="0" smtClean="0"/>
              <a:t> </a:t>
            </a:r>
            <a:r>
              <a:rPr lang="en-US" sz="1600" dirty="0" err="1" smtClean="0"/>
              <a:t>l.head</a:t>
            </a:r>
            <a:r>
              <a:rPr lang="en-US" sz="1600" dirty="0" smtClean="0"/>
              <a:t> == null;</a:t>
            </a:r>
          </a:p>
          <a:p>
            <a:r>
              <a:rPr lang="en-US" sz="1600" dirty="0" smtClean="0"/>
              <a:t>        </a:t>
            </a:r>
            <a:r>
              <a:rPr lang="en-US" sz="1600" b="1" dirty="0" smtClean="0">
                <a:solidFill>
                  <a:srgbClr val="C00000"/>
                </a:solidFill>
              </a:rPr>
              <a:t>assert</a:t>
            </a:r>
            <a:r>
              <a:rPr lang="en-US" sz="1600" dirty="0" smtClean="0"/>
              <a:t> </a:t>
            </a:r>
            <a:r>
              <a:rPr lang="en-US" sz="1600" dirty="0" err="1" smtClean="0"/>
              <a:t>l.tail</a:t>
            </a:r>
            <a:r>
              <a:rPr lang="en-US" sz="1600" dirty="0" smtClean="0"/>
              <a:t> == null;</a:t>
            </a:r>
          </a:p>
          <a:p>
            <a:r>
              <a:rPr lang="en-US" sz="1600" dirty="0" smtClean="0"/>
              <a:t>  }</a:t>
            </a:r>
          </a:p>
          <a:p>
            <a:r>
              <a:rPr lang="en-US" sz="1600" dirty="0" smtClean="0"/>
              <a:t>}</a:t>
            </a:r>
            <a:endParaRPr lang="en-US" sz="1600" dirty="0"/>
          </a:p>
        </p:txBody>
      </p:sp>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65100" y="1219200"/>
            <a:ext cx="8229600" cy="609600"/>
          </a:xfrm>
        </p:spPr>
        <p:txBody>
          <a:bodyPr/>
          <a:lstStyle/>
          <a:p>
            <a:pPr>
              <a:buNone/>
            </a:pPr>
            <a:r>
              <a:rPr lang="en-US" dirty="0" smtClean="0"/>
              <a:t>Test harness for a Linked List Reversal:</a:t>
            </a:r>
            <a:endParaRPr lang="en-US" dirty="0"/>
          </a:p>
        </p:txBody>
      </p:sp>
      <p:sp>
        <p:nvSpPr>
          <p:cNvPr id="23" name="TextBox 22"/>
          <p:cNvSpPr txBox="1"/>
          <p:nvPr/>
        </p:nvSpPr>
        <p:spPr>
          <a:xfrm>
            <a:off x="7315200" y="3124200"/>
            <a:ext cx="1600200" cy="400110"/>
          </a:xfrm>
          <a:prstGeom prst="rect">
            <a:avLst/>
          </a:prstGeom>
          <a:noFill/>
        </p:spPr>
        <p:txBody>
          <a:bodyPr wrap="square" rtlCol="0">
            <a:spAutoFit/>
          </a:bodyPr>
          <a:lstStyle/>
          <a:p>
            <a:r>
              <a:rPr lang="en-US" sz="2000" dirty="0" smtClean="0">
                <a:solidFill>
                  <a:srgbClr val="006600"/>
                </a:solidFill>
                <a:latin typeface="+mn-lt"/>
              </a:rPr>
              <a:t>Assertions</a:t>
            </a:r>
            <a:endParaRPr lang="en-US" sz="2000" dirty="0">
              <a:solidFill>
                <a:srgbClr val="006600"/>
              </a:solidFill>
              <a:latin typeface="+mn-lt"/>
            </a:endParaRPr>
          </a:p>
        </p:txBody>
      </p:sp>
      <p:cxnSp>
        <p:nvCxnSpPr>
          <p:cNvPr id="25" name="Straight Arrow Connector 24"/>
          <p:cNvCxnSpPr>
            <a:stCxn id="23" idx="1"/>
          </p:cNvCxnSpPr>
          <p:nvPr/>
        </p:nvCxnSpPr>
        <p:spPr bwMode="auto">
          <a:xfrm rot="10800000">
            <a:off x="5943600" y="3048001"/>
            <a:ext cx="1371600" cy="276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23" idx="1"/>
          </p:cNvCxnSpPr>
          <p:nvPr/>
        </p:nvCxnSpPr>
        <p:spPr bwMode="auto">
          <a:xfrm rot="10800000" flipV="1">
            <a:off x="6096000" y="3324254"/>
            <a:ext cx="1219200" cy="14001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Holes</a:t>
            </a:r>
          </a:p>
        </p:txBody>
      </p:sp>
      <p:sp>
        <p:nvSpPr>
          <p:cNvPr id="10243" name="Rectangle 3"/>
          <p:cNvSpPr>
            <a:spLocks noGrp="1" noChangeArrowheads="1"/>
          </p:cNvSpPr>
          <p:nvPr>
            <p:ph type="body" idx="1"/>
          </p:nvPr>
        </p:nvSpPr>
        <p:spPr>
          <a:xfrm>
            <a:off x="165100" y="1600200"/>
            <a:ext cx="8750300" cy="3048000"/>
          </a:xfrm>
        </p:spPr>
        <p:txBody>
          <a:bodyPr/>
          <a:lstStyle/>
          <a:p>
            <a:pPr eaLnBrk="1" hangingPunct="1">
              <a:buNone/>
            </a:pPr>
            <a:r>
              <a:rPr lang="en-US" sz="2400" dirty="0" smtClean="0"/>
              <a:t>Holes are placeholders for the synthesizer</a:t>
            </a:r>
          </a:p>
          <a:p>
            <a:pPr lvl="1" eaLnBrk="1" hangingPunct="1"/>
            <a:r>
              <a:rPr lang="en-US" sz="1800" dirty="0" smtClean="0"/>
              <a:t>synthesizer replaces hole with concrete code fragment</a:t>
            </a:r>
          </a:p>
          <a:p>
            <a:pPr lvl="1" eaLnBrk="1" hangingPunct="1"/>
            <a:r>
              <a:rPr lang="en-US" sz="1800" dirty="0" smtClean="0"/>
              <a:t>fragment must come from a set defined by the user</a:t>
            </a:r>
          </a:p>
          <a:p>
            <a:pPr eaLnBrk="1" hangingPunct="1">
              <a:buFont typeface="Bookman Old Style" pitchFamily="18" charset="0"/>
              <a:buNone/>
            </a:pPr>
            <a:endParaRPr lang="en-US" sz="3600" b="1" dirty="0" smtClean="0">
              <a:solidFill>
                <a:srgbClr val="006600"/>
              </a:solidFill>
            </a:endParaRPr>
          </a:p>
          <a:p>
            <a:pPr algn="ctr" eaLnBrk="1" hangingPunct="1">
              <a:buFont typeface="Bookman Old Style" pitchFamily="18" charset="0"/>
              <a:buNone/>
            </a:pPr>
            <a:r>
              <a:rPr lang="en-US" sz="3200" b="1" dirty="0" smtClean="0">
                <a:solidFill>
                  <a:srgbClr val="006600"/>
                </a:solidFill>
              </a:rPr>
              <a:t>Defining sets of code fragments is the key to Sketching effectively</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7|36.9|2.3|1.1|6.8|11.5|9.4|57.5"/>
</p:tagLst>
</file>

<file path=ppt/tags/tag2.xml><?xml version="1.0" encoding="utf-8"?>
<p:tagLst xmlns:a="http://schemas.openxmlformats.org/drawingml/2006/main" xmlns:r="http://schemas.openxmlformats.org/officeDocument/2006/relationships" xmlns:p="http://schemas.openxmlformats.org/presentationml/2006/main">
  <p:tag name="TIMING" val="|7.2|48.5"/>
</p:tagLst>
</file>

<file path=ppt/tags/tag3.xml><?xml version="1.0" encoding="utf-8"?>
<p:tagLst xmlns:a="http://schemas.openxmlformats.org/drawingml/2006/main" xmlns:r="http://schemas.openxmlformats.org/officeDocument/2006/relationships" xmlns:p="http://schemas.openxmlformats.org/presentationml/2006/main">
  <p:tag name="TIMING" val="|0.7|6|6.8|5|7|1.2|0.9|9.5|5.5"/>
</p:tagLst>
</file>

<file path=ppt/tags/tag4.xml><?xml version="1.0" encoding="utf-8"?>
<p:tagLst xmlns:a="http://schemas.openxmlformats.org/drawingml/2006/main" xmlns:r="http://schemas.openxmlformats.org/officeDocument/2006/relationships" xmlns:p="http://schemas.openxmlformats.org/presentationml/2006/main">
  <p:tag name="TIMING" val="|13.7|6.8|2.7|0.1|18|2.1|5.9|11.3|1.4|17.5|42.7|19.4|5.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nsolas"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nsolas" pitchFamily="49"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6614</TotalTime>
  <Words>2680</Words>
  <Application>Microsoft Office PowerPoint</Application>
  <PresentationFormat>On-screen Show (4:3)</PresentationFormat>
  <Paragraphs>655</Paragraphs>
  <Slides>42</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Consolas</vt:lpstr>
      <vt:lpstr>Arial</vt:lpstr>
      <vt:lpstr>Tahoma</vt:lpstr>
      <vt:lpstr>Bookman Old Style</vt:lpstr>
      <vt:lpstr>Wingdings</vt:lpstr>
      <vt:lpstr>Montara Std Gothic</vt:lpstr>
      <vt:lpstr>Math C</vt:lpstr>
      <vt:lpstr>Arial Unicode MS</vt:lpstr>
      <vt:lpstr>MS PGothic</vt:lpstr>
      <vt:lpstr>Default Design</vt:lpstr>
      <vt:lpstr>Document</vt:lpstr>
      <vt:lpstr>The Sketching Approach to Program Synthesis</vt:lpstr>
      <vt:lpstr>The Challenge</vt:lpstr>
      <vt:lpstr>The sketching approach</vt:lpstr>
      <vt:lpstr>Sketch language basics </vt:lpstr>
      <vt:lpstr>Specifications</vt:lpstr>
      <vt:lpstr>Example</vt:lpstr>
      <vt:lpstr>Example</vt:lpstr>
      <vt:lpstr>Example</vt:lpstr>
      <vt:lpstr>Holes</vt:lpstr>
      <vt:lpstr>Integer hole</vt:lpstr>
      <vt:lpstr>Integer Holes  Sets of Expressions</vt:lpstr>
      <vt:lpstr>Integer Holes  Sets of Expressions</vt:lpstr>
      <vt:lpstr>Regular Expression Generators</vt:lpstr>
      <vt:lpstr>Least Significant Zero Bit</vt:lpstr>
      <vt:lpstr>Integer Holes  Sets of Expressions</vt:lpstr>
      <vt:lpstr>Least Significant Zero bit</vt:lpstr>
      <vt:lpstr>More Constructs: repeat</vt:lpstr>
      <vt:lpstr>Putting it together: Linked List Reverse</vt:lpstr>
      <vt:lpstr>Putting it together: Linked List Reverse</vt:lpstr>
      <vt:lpstr>Putting it together: Linked List Reverse</vt:lpstr>
      <vt:lpstr>Example: remove() for a sorted, linked list</vt:lpstr>
      <vt:lpstr>Thinking about the problem</vt:lpstr>
      <vt:lpstr>Hand Over Hand Locking</vt:lpstr>
      <vt:lpstr>Defining the synthesis problem</vt:lpstr>
      <vt:lpstr>Defining a solution to a sketch</vt:lpstr>
      <vt:lpstr>Solving sketches sequentially</vt:lpstr>
      <vt:lpstr>Solving sketches sequentially</vt:lpstr>
      <vt:lpstr>A Sketch as a constraint system</vt:lpstr>
      <vt:lpstr>Insight</vt:lpstr>
      <vt:lpstr>Counterexample –Guided Inductive Synthesis (CEGIS)</vt:lpstr>
      <vt:lpstr>What about concurrency?</vt:lpstr>
      <vt:lpstr>Reframing the problem</vt:lpstr>
      <vt:lpstr>Counterexample –Guided Inductive Synthesis (CEGIS)</vt:lpstr>
      <vt:lpstr>Learning from traces</vt:lpstr>
      <vt:lpstr>How to do projection</vt:lpstr>
      <vt:lpstr>Projection Algorithm: Key Ideas</vt:lpstr>
      <vt:lpstr>Sample of what sketch can do</vt:lpstr>
      <vt:lpstr>So are all the problems now solved?</vt:lpstr>
      <vt:lpstr>The big problems</vt:lpstr>
      <vt:lpstr>The really big problems</vt:lpstr>
      <vt:lpstr>Some directions of new research</vt:lpstr>
      <vt:lpstr>Points to take home</vt:lpstr>
    </vt:vector>
  </TitlesOfParts>
  <Company>EECS - University of California,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Sketching</dc:title>
  <dc:creator>asolar</dc:creator>
  <cp:lastModifiedBy>asolar</cp:lastModifiedBy>
  <cp:revision>65</cp:revision>
  <dcterms:created xsi:type="dcterms:W3CDTF">2009-01-07T19:09:33Z</dcterms:created>
  <dcterms:modified xsi:type="dcterms:W3CDTF">2009-12-14T01:11:52Z</dcterms:modified>
</cp:coreProperties>
</file>