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256" r:id="rId2"/>
    <p:sldId id="482" r:id="rId3"/>
    <p:sldId id="518" r:id="rId4"/>
    <p:sldId id="430" r:id="rId5"/>
    <p:sldId id="441" r:id="rId6"/>
    <p:sldId id="431" r:id="rId7"/>
    <p:sldId id="432" r:id="rId8"/>
    <p:sldId id="433" r:id="rId9"/>
    <p:sldId id="440" r:id="rId10"/>
    <p:sldId id="439" r:id="rId11"/>
    <p:sldId id="449" r:id="rId12"/>
    <p:sldId id="496" r:id="rId13"/>
    <p:sldId id="497" r:id="rId14"/>
    <p:sldId id="498" r:id="rId15"/>
    <p:sldId id="499" r:id="rId16"/>
    <p:sldId id="453" r:id="rId17"/>
    <p:sldId id="466" r:id="rId18"/>
    <p:sldId id="457" r:id="rId19"/>
    <p:sldId id="489" r:id="rId20"/>
    <p:sldId id="514" r:id="rId21"/>
    <p:sldId id="500" r:id="rId22"/>
    <p:sldId id="502" r:id="rId23"/>
    <p:sldId id="505" r:id="rId24"/>
    <p:sldId id="515" r:id="rId25"/>
    <p:sldId id="509" r:id="rId26"/>
    <p:sldId id="510" r:id="rId27"/>
    <p:sldId id="511" r:id="rId28"/>
    <p:sldId id="512" r:id="rId29"/>
    <p:sldId id="513" r:id="rId30"/>
    <p:sldId id="516" r:id="rId31"/>
    <p:sldId id="520" r:id="rId32"/>
    <p:sldId id="521" r:id="rId33"/>
    <p:sldId id="490" r:id="rId34"/>
    <p:sldId id="523" r:id="rId35"/>
    <p:sldId id="49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olas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olas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FF"/>
    <a:srgbClr val="4A7EBB"/>
    <a:srgbClr val="CC0000"/>
    <a:srgbClr val="080808"/>
    <a:srgbClr val="800000"/>
    <a:srgbClr val="7F0055"/>
    <a:srgbClr val="00CCFF"/>
    <a:srgbClr val="336699"/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1" autoAdjust="0"/>
    <p:restoredTop sz="75000" autoAdjust="0"/>
  </p:normalViewPr>
  <p:slideViewPr>
    <p:cSldViewPr>
      <p:cViewPr>
        <p:scale>
          <a:sx n="50" d="100"/>
          <a:sy n="50" d="100"/>
        </p:scale>
        <p:origin x="-139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BE1D89F-7E71-4B67-8585-18F5E4BA1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1DE6E-90F8-45FB-AE4E-5A7CEF565D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multiple</a:t>
            </a:r>
            <a:r>
              <a:rPr lang="en-US" baseline="0" dirty="0" smtClean="0"/>
              <a:t> traces for the example “</a:t>
            </a:r>
            <a:r>
              <a:rPr lang="en-US" baseline="0" dirty="0" err="1" smtClean="0"/>
              <a:t>XMLEditor</a:t>
            </a:r>
            <a:r>
              <a:rPr lang="en-US" baseline="0" dirty="0" smtClean="0"/>
              <a:t>” which uses “</a:t>
            </a:r>
            <a:r>
              <a:rPr lang="en-US" baseline="0" dirty="0" err="1" smtClean="0"/>
              <a:t>XMLScanner</a:t>
            </a:r>
            <a:r>
              <a:rPr lang="en-US" baseline="0" dirty="0" smtClean="0"/>
              <a:t>”. And we have trace in which there’s some “</a:t>
            </a:r>
            <a:r>
              <a:rPr lang="en-US" baseline="0" dirty="0" err="1" smtClean="0"/>
              <a:t>FooEditor</a:t>
            </a:r>
            <a:r>
              <a:rPr lang="en-US" baseline="0" dirty="0" smtClean="0"/>
              <a:t>”, but without corresponding Scanner.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55B6-69FF-CF42-B2DC-2C91462271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55B6-69FF-CF42-B2DC-2C91462271B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Mailer class is completely responsible for composing</a:t>
            </a:r>
            <a:r>
              <a:rPr lang="en-US" baseline="0" dirty="0" smtClean="0"/>
              <a:t> e-mails.</a:t>
            </a:r>
          </a:p>
          <a:p>
            <a:r>
              <a:rPr lang="en-US" baseline="0" dirty="0" smtClean="0"/>
              <a:t>This class has a field that determines whether to show passwords or not. </a:t>
            </a:r>
          </a:p>
          <a:p>
            <a:r>
              <a:rPr lang="en-US" baseline="0" dirty="0" smtClean="0"/>
              <a:t>It also has similar fields for other forms of private information, such as reviews.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Bookman Old Style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682B-937B-4112-AC3E-A57962E0F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02D88-00FA-4D1A-B0C4-616D7E31B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2063" y="166688"/>
            <a:ext cx="2058987" cy="5959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166688"/>
            <a:ext cx="6024563" cy="595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185F-F742-4705-A243-C9E76D8AB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7B937-1050-45C1-AC2D-694747E78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7248-BCD0-4AA0-B075-C7CCF9256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mit_csai_top"/>
          <p:cNvPicPr>
            <a:picLocks noChangeAspect="1" noChangeArrowheads="1"/>
          </p:cNvPicPr>
          <p:nvPr userDrawn="1"/>
        </p:nvPicPr>
        <p:blipFill>
          <a:blip r:embed="rId2" cstate="print"/>
          <a:srcRect l="71862"/>
          <a:stretch>
            <a:fillRect/>
          </a:stretch>
        </p:blipFill>
        <p:spPr bwMode="auto">
          <a:xfrm>
            <a:off x="7315200" y="1524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3B66F-86B3-4A25-8A1F-2A6AC3410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7F83E-FF68-4A50-95D8-806EA0713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7AD0D-E4A6-4BD6-A922-3FFBE22A0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E796-8970-4748-AF14-E2D022A2A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C88D1-B048-4E48-916A-4D6EE5274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1F70B-21FE-473B-856A-94DB932A7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0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Sketching Tutorial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7FF5DDF-7271-4779-A653-42725BB75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 userDrawn="1"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25400" cmpd="dbl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Bookman Old Style" pitchFamily="18" charset="0"/>
        <a:buChar char="◦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au.ac.il/conferences/popl11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Computer Aided Programming</a:t>
            </a:r>
          </a:p>
        </p:txBody>
      </p:sp>
      <p:pic>
        <p:nvPicPr>
          <p:cNvPr id="4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443640" y="3429000"/>
            <a:ext cx="3804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Enabling Software at Scale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181600"/>
            <a:ext cx="385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Armando Solar-Lezama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0"/>
            <a:ext cx="8972550" cy="1096962"/>
          </a:xfrm>
        </p:spPr>
        <p:txBody>
          <a:bodyPr/>
          <a:lstStyle/>
          <a:p>
            <a:r>
              <a:rPr lang="en-US" dirty="0" smtClean="0"/>
              <a:t>How do editors and Scanners Meet?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Very </a:t>
            </a:r>
            <a:r>
              <a:rPr lang="en-US" sz="4000" b="1" dirty="0" smtClean="0"/>
              <a:t>complicated</a:t>
            </a:r>
            <a:r>
              <a:rPr lang="en-US" sz="4000" dirty="0" smtClean="0"/>
              <a:t>!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9937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SkConfig</a:t>
            </a:r>
            <a:r>
              <a:rPr lang="en-US" sz="1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extends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SourceViewerConfiguration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{				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(4)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public </a:t>
            </a:r>
            <a:r>
              <a:rPr lang="en-US" sz="1600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getPresentationReconciler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(…) {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6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new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SkScanner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());	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(1)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sz="16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 new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();		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(2)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sz="1600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setDamager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…);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sz="1600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setRepairer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…);				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(3)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return </a:t>
            </a:r>
            <a:r>
              <a:rPr lang="en-US" sz="16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} </a:t>
            </a:r>
          </a:p>
          <a:p>
            <a:pPr>
              <a:buNone/>
            </a:pPr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SkEditor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extends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TextEditor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SkEditor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1600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setSourceViewerConfiguration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sz="16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SkConfig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());				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mbria Math" pitchFamily="18" charset="0"/>
                <a:ea typeface="Cambria Math" pitchFamily="18" charset="0"/>
              </a:rPr>
              <a:t>(5)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867400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We can synthesize this code!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The key problem is coping with scale</a:t>
            </a:r>
          </a:p>
          <a:p>
            <a:pPr lvl="1"/>
            <a:r>
              <a:rPr lang="en-US" dirty="0" smtClean="0"/>
              <a:t>program is too big &amp; complex to fully analyze statically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Synthesizer must use data</a:t>
            </a:r>
          </a:p>
          <a:p>
            <a:pPr lvl="1"/>
            <a:r>
              <a:rPr lang="en-US" dirty="0" smtClean="0"/>
              <a:t>database captures the accumulated insight of project members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32253" r="32667"/>
          <a:stretch>
            <a:fillRect/>
          </a:stretch>
        </p:blipFill>
        <p:spPr bwMode="auto">
          <a:xfrm>
            <a:off x="6553200" y="3386721"/>
            <a:ext cx="129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81921"/>
            <a:ext cx="2743200" cy="202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62472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Behavior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66419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Interactive Programming Tools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733800" y="4301121"/>
            <a:ext cx="2209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MatchMaker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5643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 1: </a:t>
            </a:r>
          </a:p>
          <a:p>
            <a:pPr lvl="1" algn="ctr">
              <a:buNone/>
            </a:pPr>
            <a:r>
              <a:rPr lang="en-US" dirty="0" smtClean="0"/>
              <a:t>Interaction between two objects usually requires a chain of references between them.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2363938" y="3434183"/>
            <a:ext cx="4023314" cy="1029048"/>
          </a:xfrm>
          <a:custGeom>
            <a:avLst/>
            <a:gdLst>
              <a:gd name="connsiteX0" fmla="*/ 0 w 4023314"/>
              <a:gd name="connsiteY0" fmla="*/ 383189 h 1029048"/>
              <a:gd name="connsiteX1" fmla="*/ 435705 w 4023314"/>
              <a:gd name="connsiteY1" fmla="*/ 49444 h 1029048"/>
              <a:gd name="connsiteX2" fmla="*/ 1093897 w 4023314"/>
              <a:gd name="connsiteY2" fmla="*/ 679852 h 1029048"/>
              <a:gd name="connsiteX3" fmla="*/ 2039468 w 4023314"/>
              <a:gd name="connsiteY3" fmla="*/ 160693 h 1029048"/>
              <a:gd name="connsiteX4" fmla="*/ 2864526 w 4023314"/>
              <a:gd name="connsiteY4" fmla="*/ 995056 h 1029048"/>
              <a:gd name="connsiteX5" fmla="*/ 4023314 w 4023314"/>
              <a:gd name="connsiteY5" fmla="*/ 364648 h 102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3314" h="1029048">
                <a:moveTo>
                  <a:pt x="0" y="383189"/>
                </a:moveTo>
                <a:cubicBezTo>
                  <a:pt x="126694" y="191594"/>
                  <a:pt x="253389" y="0"/>
                  <a:pt x="435705" y="49444"/>
                </a:cubicBezTo>
                <a:cubicBezTo>
                  <a:pt x="618021" y="98888"/>
                  <a:pt x="826603" y="661311"/>
                  <a:pt x="1093897" y="679852"/>
                </a:cubicBezTo>
                <a:cubicBezTo>
                  <a:pt x="1361191" y="698393"/>
                  <a:pt x="1744363" y="108159"/>
                  <a:pt x="2039468" y="160693"/>
                </a:cubicBezTo>
                <a:cubicBezTo>
                  <a:pt x="2334573" y="213227"/>
                  <a:pt x="2533885" y="961064"/>
                  <a:pt x="2864526" y="995056"/>
                </a:cubicBezTo>
                <a:cubicBezTo>
                  <a:pt x="3195167" y="1029048"/>
                  <a:pt x="3896620" y="480532"/>
                  <a:pt x="4023314" y="36464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1530" y="3124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Critical Chain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1930" y="3595975"/>
            <a:ext cx="13704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660" y="3519775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5029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Our goal is to find the important code pieces that work together to build the chain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MatchMaker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1010"/>
          </a:xfrm>
        </p:spPr>
        <p:txBody>
          <a:bodyPr/>
          <a:lstStyle/>
          <a:p>
            <a:r>
              <a:rPr lang="en-US" dirty="0" smtClean="0"/>
              <a:t>Observation 2: </a:t>
            </a:r>
          </a:p>
          <a:p>
            <a:pPr lvl="1" algn="ctr">
              <a:buNone/>
            </a:pPr>
            <a:r>
              <a:rPr lang="en-US" dirty="0" smtClean="0"/>
              <a:t>Often helpful to imitate the behavior of sibling classes.</a:t>
            </a:r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484442" y="4928922"/>
            <a:ext cx="4023314" cy="1029048"/>
          </a:xfrm>
          <a:custGeom>
            <a:avLst/>
            <a:gdLst>
              <a:gd name="connsiteX0" fmla="*/ 0 w 4023314"/>
              <a:gd name="connsiteY0" fmla="*/ 383189 h 1029048"/>
              <a:gd name="connsiteX1" fmla="*/ 435705 w 4023314"/>
              <a:gd name="connsiteY1" fmla="*/ 49444 h 1029048"/>
              <a:gd name="connsiteX2" fmla="*/ 1093897 w 4023314"/>
              <a:gd name="connsiteY2" fmla="*/ 679852 h 1029048"/>
              <a:gd name="connsiteX3" fmla="*/ 2039468 w 4023314"/>
              <a:gd name="connsiteY3" fmla="*/ 160693 h 1029048"/>
              <a:gd name="connsiteX4" fmla="*/ 2864526 w 4023314"/>
              <a:gd name="connsiteY4" fmla="*/ 995056 h 1029048"/>
              <a:gd name="connsiteX5" fmla="*/ 4023314 w 4023314"/>
              <a:gd name="connsiteY5" fmla="*/ 364648 h 102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3314" h="1029048">
                <a:moveTo>
                  <a:pt x="0" y="383189"/>
                </a:moveTo>
                <a:cubicBezTo>
                  <a:pt x="126694" y="191594"/>
                  <a:pt x="253389" y="0"/>
                  <a:pt x="435705" y="49444"/>
                </a:cubicBezTo>
                <a:cubicBezTo>
                  <a:pt x="618021" y="98888"/>
                  <a:pt x="826603" y="661311"/>
                  <a:pt x="1093897" y="679852"/>
                </a:cubicBezTo>
                <a:cubicBezTo>
                  <a:pt x="1361191" y="698393"/>
                  <a:pt x="1744363" y="108159"/>
                  <a:pt x="2039468" y="160693"/>
                </a:cubicBezTo>
                <a:cubicBezTo>
                  <a:pt x="2334573" y="213227"/>
                  <a:pt x="2533885" y="961064"/>
                  <a:pt x="2864526" y="995056"/>
                </a:cubicBezTo>
                <a:cubicBezTo>
                  <a:pt x="3195167" y="1029048"/>
                  <a:pt x="3896620" y="480532"/>
                  <a:pt x="4023314" y="36464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elp 6"/>
          <p:cNvSpPr/>
          <p:nvPr/>
        </p:nvSpPr>
        <p:spPr>
          <a:xfrm>
            <a:off x="4316377" y="4928922"/>
            <a:ext cx="822960" cy="822960"/>
          </a:xfrm>
          <a:prstGeom prst="actionButtonHelp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02196" y="3241855"/>
            <a:ext cx="609045" cy="114951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1311646" y="4257661"/>
            <a:ext cx="1615401" cy="1242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7457441" y="3341647"/>
            <a:ext cx="608250" cy="95072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427646" y="4269729"/>
            <a:ext cx="1615399" cy="10171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594493" y="3800987"/>
            <a:ext cx="5942267" cy="644313"/>
          </a:xfrm>
          <a:custGeom>
            <a:avLst/>
            <a:gdLst>
              <a:gd name="connsiteX0" fmla="*/ 0 w 5942267"/>
              <a:gd name="connsiteY0" fmla="*/ 509888 h 644313"/>
              <a:gd name="connsiteX1" fmla="*/ 1344195 w 5942267"/>
              <a:gd name="connsiteY1" fmla="*/ 101978 h 644313"/>
              <a:gd name="connsiteX2" fmla="*/ 2706930 w 5942267"/>
              <a:gd name="connsiteY2" fmla="*/ 630407 h 644313"/>
              <a:gd name="connsiteX3" fmla="*/ 3976962 w 5942267"/>
              <a:gd name="connsiteY3" fmla="*/ 18541 h 644313"/>
              <a:gd name="connsiteX4" fmla="*/ 5942267 w 5942267"/>
              <a:gd name="connsiteY4" fmla="*/ 519159 h 6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2267" h="644313">
                <a:moveTo>
                  <a:pt x="0" y="509888"/>
                </a:moveTo>
                <a:cubicBezTo>
                  <a:pt x="446520" y="295890"/>
                  <a:pt x="893040" y="81892"/>
                  <a:pt x="1344195" y="101978"/>
                </a:cubicBezTo>
                <a:cubicBezTo>
                  <a:pt x="1795350" y="122065"/>
                  <a:pt x="2268136" y="644313"/>
                  <a:pt x="2706930" y="630407"/>
                </a:cubicBezTo>
                <a:cubicBezTo>
                  <a:pt x="3145724" y="616501"/>
                  <a:pt x="3437739" y="37082"/>
                  <a:pt x="3976962" y="18541"/>
                </a:cubicBezTo>
                <a:cubicBezTo>
                  <a:pt x="4516185" y="0"/>
                  <a:pt x="5715145" y="440358"/>
                  <a:pt x="5942267" y="51915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Information 26"/>
          <p:cNvSpPr/>
          <p:nvPr/>
        </p:nvSpPr>
        <p:spPr>
          <a:xfrm>
            <a:off x="3867817" y="3380236"/>
            <a:ext cx="822960" cy="822960"/>
          </a:xfrm>
          <a:prstGeom prst="actionButtonInformati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152400" y="4114800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5105400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3800" y="4164874"/>
            <a:ext cx="15261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7800" y="3059668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TextEditor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8400" y="3135868"/>
            <a:ext cx="20595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ITokenScanner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5181600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MatchMaker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9377" cy="4525963"/>
          </a:xfrm>
        </p:spPr>
        <p:txBody>
          <a:bodyPr/>
          <a:lstStyle/>
          <a:p>
            <a:r>
              <a:rPr lang="en-US" dirty="0" smtClean="0"/>
              <a:t>Observation 3: </a:t>
            </a:r>
          </a:p>
          <a:p>
            <a:pPr lvl="1">
              <a:buNone/>
            </a:pPr>
            <a:r>
              <a:rPr lang="en-US" dirty="0" smtClean="0"/>
              <a:t>We have data about many runs with many different editors</a:t>
            </a:r>
          </a:p>
          <a:p>
            <a:pPr lvl="1"/>
            <a:r>
              <a:rPr lang="en-US" dirty="0" smtClean="0"/>
              <a:t>(A1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 smtClean="0"/>
              <a:t>A2) - B</a:t>
            </a:r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226638" y="3577241"/>
            <a:ext cx="5310122" cy="689481"/>
          </a:xfrm>
          <a:custGeom>
            <a:avLst/>
            <a:gdLst>
              <a:gd name="connsiteX0" fmla="*/ 0 w 5942267"/>
              <a:gd name="connsiteY0" fmla="*/ 509888 h 644313"/>
              <a:gd name="connsiteX1" fmla="*/ 1344195 w 5942267"/>
              <a:gd name="connsiteY1" fmla="*/ 101978 h 644313"/>
              <a:gd name="connsiteX2" fmla="*/ 2706930 w 5942267"/>
              <a:gd name="connsiteY2" fmla="*/ 630407 h 644313"/>
              <a:gd name="connsiteX3" fmla="*/ 3976962 w 5942267"/>
              <a:gd name="connsiteY3" fmla="*/ 18541 h 644313"/>
              <a:gd name="connsiteX4" fmla="*/ 5942267 w 5942267"/>
              <a:gd name="connsiteY4" fmla="*/ 519159 h 6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2267" h="644313">
                <a:moveTo>
                  <a:pt x="0" y="509888"/>
                </a:moveTo>
                <a:cubicBezTo>
                  <a:pt x="446520" y="295890"/>
                  <a:pt x="893040" y="81892"/>
                  <a:pt x="1344195" y="101978"/>
                </a:cubicBezTo>
                <a:cubicBezTo>
                  <a:pt x="1795350" y="122065"/>
                  <a:pt x="2268136" y="644313"/>
                  <a:pt x="2706930" y="630407"/>
                </a:cubicBezTo>
                <a:cubicBezTo>
                  <a:pt x="3145724" y="616501"/>
                  <a:pt x="3437739" y="37082"/>
                  <a:pt x="3976962" y="18541"/>
                </a:cubicBezTo>
                <a:cubicBezTo>
                  <a:pt x="4516185" y="0"/>
                  <a:pt x="5715145" y="440358"/>
                  <a:pt x="5942267" y="51915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26638" y="4598884"/>
            <a:ext cx="5310122" cy="689481"/>
          </a:xfrm>
          <a:custGeom>
            <a:avLst/>
            <a:gdLst>
              <a:gd name="connsiteX0" fmla="*/ 0 w 5942267"/>
              <a:gd name="connsiteY0" fmla="*/ 509888 h 644313"/>
              <a:gd name="connsiteX1" fmla="*/ 1344195 w 5942267"/>
              <a:gd name="connsiteY1" fmla="*/ 101978 h 644313"/>
              <a:gd name="connsiteX2" fmla="*/ 2706930 w 5942267"/>
              <a:gd name="connsiteY2" fmla="*/ 630407 h 644313"/>
              <a:gd name="connsiteX3" fmla="*/ 3976962 w 5942267"/>
              <a:gd name="connsiteY3" fmla="*/ 18541 h 644313"/>
              <a:gd name="connsiteX4" fmla="*/ 5942267 w 5942267"/>
              <a:gd name="connsiteY4" fmla="*/ 519159 h 6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2267" h="644313">
                <a:moveTo>
                  <a:pt x="0" y="509888"/>
                </a:moveTo>
                <a:cubicBezTo>
                  <a:pt x="446520" y="295890"/>
                  <a:pt x="893040" y="81892"/>
                  <a:pt x="1344195" y="101978"/>
                </a:cubicBezTo>
                <a:cubicBezTo>
                  <a:pt x="1795350" y="122065"/>
                  <a:pt x="2268136" y="644313"/>
                  <a:pt x="2706930" y="630407"/>
                </a:cubicBezTo>
                <a:cubicBezTo>
                  <a:pt x="3145724" y="616501"/>
                  <a:pt x="3437739" y="37082"/>
                  <a:pt x="3976962" y="18541"/>
                </a:cubicBezTo>
                <a:cubicBezTo>
                  <a:pt x="4516185" y="0"/>
                  <a:pt x="5715145" y="440358"/>
                  <a:pt x="5942267" y="51915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26638" y="5729531"/>
            <a:ext cx="4665898" cy="689481"/>
          </a:xfrm>
          <a:custGeom>
            <a:avLst/>
            <a:gdLst>
              <a:gd name="connsiteX0" fmla="*/ 0 w 5942267"/>
              <a:gd name="connsiteY0" fmla="*/ 509888 h 644313"/>
              <a:gd name="connsiteX1" fmla="*/ 1344195 w 5942267"/>
              <a:gd name="connsiteY1" fmla="*/ 101978 h 644313"/>
              <a:gd name="connsiteX2" fmla="*/ 2706930 w 5942267"/>
              <a:gd name="connsiteY2" fmla="*/ 630407 h 644313"/>
              <a:gd name="connsiteX3" fmla="*/ 3976962 w 5942267"/>
              <a:gd name="connsiteY3" fmla="*/ 18541 h 644313"/>
              <a:gd name="connsiteX4" fmla="*/ 5942267 w 5942267"/>
              <a:gd name="connsiteY4" fmla="*/ 519159 h 6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2267" h="644313">
                <a:moveTo>
                  <a:pt x="0" y="509888"/>
                </a:moveTo>
                <a:cubicBezTo>
                  <a:pt x="446520" y="295890"/>
                  <a:pt x="893040" y="81892"/>
                  <a:pt x="1344195" y="101978"/>
                </a:cubicBezTo>
                <a:cubicBezTo>
                  <a:pt x="1795350" y="122065"/>
                  <a:pt x="2268136" y="644313"/>
                  <a:pt x="2706930" y="630407"/>
                </a:cubicBezTo>
                <a:cubicBezTo>
                  <a:pt x="3145724" y="616501"/>
                  <a:pt x="3437739" y="37082"/>
                  <a:pt x="3976962" y="18541"/>
                </a:cubicBezTo>
                <a:cubicBezTo>
                  <a:pt x="4516185" y="0"/>
                  <a:pt x="5715145" y="440358"/>
                  <a:pt x="5942267" y="51915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&quot;No&quot; Symbol 18"/>
          <p:cNvSpPr/>
          <p:nvPr/>
        </p:nvSpPr>
        <p:spPr>
          <a:xfrm>
            <a:off x="3883025" y="5803014"/>
            <a:ext cx="822960" cy="82296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extBox 20"/>
          <p:cNvSpPr txBox="1"/>
          <p:nvPr/>
        </p:nvSpPr>
        <p:spPr>
          <a:xfrm>
            <a:off x="2337807" y="3275759"/>
            <a:ext cx="51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 = {Important code for forming critical chain 1}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7807" y="4274805"/>
            <a:ext cx="512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 = {Important code for forming critical chain 2}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37809" y="5403446"/>
            <a:ext cx="512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{All code in this trace, which forms no critical link}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486" y="3528058"/>
            <a:ext cx="12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Trace 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486" y="4549701"/>
            <a:ext cx="12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Trace 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486" y="5680348"/>
            <a:ext cx="120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Trace 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34200" y="6107668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 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6031468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FooEditor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4953000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0" y="3886200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0" y="3886200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43800" y="4953000"/>
            <a:ext cx="1524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XMLScanner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animBg="1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36696"/>
          </a:xfrm>
        </p:spPr>
        <p:txBody>
          <a:bodyPr/>
          <a:lstStyle/>
          <a:p>
            <a:r>
              <a:rPr lang="en-US" dirty="0" smtClean="0"/>
              <a:t>Find critical chain in one trace: </a:t>
            </a:r>
          </a:p>
          <a:p>
            <a:pPr lvl="1"/>
            <a:r>
              <a:rPr lang="en-US" dirty="0" smtClean="0"/>
              <a:t>iterate over the snapshots </a:t>
            </a:r>
          </a:p>
          <a:p>
            <a:pPr lvl="1"/>
            <a:r>
              <a:rPr lang="en-US" dirty="0" smtClean="0"/>
              <a:t>find the earliest pointer dereference chain from X to Y.</a:t>
            </a:r>
          </a:p>
          <a:p>
            <a:pPr lvl="2"/>
            <a:r>
              <a:rPr lang="en-US" dirty="0" smtClean="0"/>
              <a:t>X: object of </a:t>
            </a:r>
            <a:r>
              <a:rPr lang="en-US" dirty="0" err="1" smtClean="0"/>
              <a:t>TextEditor’s</a:t>
            </a:r>
            <a:r>
              <a:rPr lang="en-US" dirty="0" smtClean="0"/>
              <a:t> subclass</a:t>
            </a:r>
          </a:p>
          <a:p>
            <a:pPr lvl="2"/>
            <a:r>
              <a:rPr lang="en-US" dirty="0" smtClean="0"/>
              <a:t>Y: object of </a:t>
            </a:r>
            <a:r>
              <a:rPr lang="en-US" dirty="0" err="1" smtClean="0"/>
              <a:t>ITokenScanner’s</a:t>
            </a:r>
            <a:r>
              <a:rPr lang="en-US" dirty="0" smtClean="0"/>
              <a:t> subclass</a:t>
            </a:r>
          </a:p>
          <a:p>
            <a:r>
              <a:rPr lang="en-US" dirty="0" smtClean="0"/>
              <a:t>Thin slicing connects critical chain to code</a:t>
            </a:r>
          </a:p>
          <a:p>
            <a:endParaRPr lang="en-US" dirty="0" smtClean="0"/>
          </a:p>
          <a:p>
            <a:r>
              <a:rPr lang="en-US" dirty="0" smtClean="0"/>
              <a:t>Result is a tree of important calls</a:t>
            </a:r>
          </a:p>
          <a:p>
            <a:endParaRPr lang="en-US" dirty="0" smtClean="0"/>
          </a:p>
          <a:p>
            <a:r>
              <a:rPr lang="en-US" dirty="0" smtClean="0"/>
              <a:t>Compare trees from many different instances</a:t>
            </a:r>
          </a:p>
          <a:p>
            <a:pPr lvl="1"/>
            <a:r>
              <a:rPr lang="en-US" dirty="0" smtClean="0"/>
              <a:t>Search for similarities and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very rudimentary</a:t>
            </a:r>
          </a:p>
          <a:p>
            <a:r>
              <a:rPr lang="en-US" dirty="0" smtClean="0"/>
              <a:t>Track</a:t>
            </a:r>
          </a:p>
          <a:p>
            <a:pPr lvl="1"/>
            <a:r>
              <a:rPr lang="en-US" dirty="0" smtClean="0"/>
              <a:t>method enter/exit, </a:t>
            </a:r>
          </a:p>
          <a:p>
            <a:pPr lvl="1"/>
            <a:r>
              <a:rPr lang="en-US" dirty="0" smtClean="0"/>
              <a:t>heap load/store, </a:t>
            </a:r>
          </a:p>
          <a:p>
            <a:pPr lvl="1"/>
            <a:r>
              <a:rPr lang="en-US" dirty="0" smtClean="0"/>
              <a:t>class hierarchy.</a:t>
            </a:r>
          </a:p>
          <a:p>
            <a:r>
              <a:rPr lang="en-US" dirty="0" smtClean="0"/>
              <a:t>Many events can be safely ignored</a:t>
            </a:r>
          </a:p>
          <a:p>
            <a:endParaRPr lang="en-US" dirty="0" smtClean="0"/>
          </a:p>
          <a:p>
            <a:r>
              <a:rPr lang="en-US" dirty="0" smtClean="0"/>
              <a:t>Also contains periodic heap snapshots</a:t>
            </a:r>
          </a:p>
          <a:p>
            <a:endParaRPr lang="en-US" dirty="0" smtClean="0"/>
          </a:p>
          <a:p>
            <a:r>
              <a:rPr lang="en-US" dirty="0" smtClean="0"/>
              <a:t>Lots of data, but manageable</a:t>
            </a:r>
          </a:p>
          <a:p>
            <a:pPr lvl="1"/>
            <a:r>
              <a:rPr lang="en-US" dirty="0" smtClean="0"/>
              <a:t>between 3 and 7 MB per second of real-time execution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this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Searching for relevant data could be expensive</a:t>
            </a:r>
          </a:p>
          <a:p>
            <a:pPr lvl="1"/>
            <a:r>
              <a:rPr lang="en-US" dirty="0" smtClean="0"/>
              <a:t>but it parallelizes easily</a:t>
            </a:r>
          </a:p>
          <a:p>
            <a:pPr lvl="1"/>
            <a:r>
              <a:rPr lang="en-US" dirty="0" smtClean="0"/>
              <a:t>indexing can help a lot</a:t>
            </a:r>
          </a:p>
          <a:p>
            <a:pPr lvl="1"/>
            <a:r>
              <a:rPr lang="en-US" dirty="0" smtClean="0"/>
              <a:t>right now our databases are small, so this takes &lt; 30 sec</a:t>
            </a:r>
          </a:p>
          <a:p>
            <a:endParaRPr lang="en-US" dirty="0" smtClean="0"/>
          </a:p>
          <a:p>
            <a:r>
              <a:rPr lang="en-US" dirty="0" smtClean="0"/>
              <a:t>The rest is easy after the right data is found</a:t>
            </a:r>
          </a:p>
          <a:p>
            <a:pPr lvl="1"/>
            <a:r>
              <a:rPr lang="en-US" dirty="0" smtClean="0"/>
              <a:t>finding the critical path takes &lt; 20 sec</a:t>
            </a:r>
          </a:p>
          <a:p>
            <a:pPr lvl="1"/>
            <a:r>
              <a:rPr lang="en-US" dirty="0" smtClean="0"/>
              <a:t>building the call tree takes about 30 sec</a:t>
            </a:r>
          </a:p>
          <a:p>
            <a:pPr lvl="1"/>
            <a:r>
              <a:rPr lang="en-US" dirty="0" smtClean="0"/>
              <a:t>tree matching takes &lt; 1 sec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750300" cy="4525963"/>
          </a:xfrm>
        </p:spPr>
        <p:txBody>
          <a:bodyPr/>
          <a:lstStyle/>
          <a:p>
            <a:r>
              <a:rPr lang="en-US" dirty="0" smtClean="0"/>
              <a:t>Modern OOP frameworks are 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and very </a:t>
            </a:r>
            <a:r>
              <a:rPr lang="en-US" dirty="0" err="1" smtClean="0"/>
              <a:t>very</a:t>
            </a:r>
            <a:r>
              <a:rPr lang="en-US" dirty="0" smtClean="0"/>
              <a:t> complex.</a:t>
            </a:r>
          </a:p>
          <a:p>
            <a:endParaRPr lang="en-US" dirty="0" smtClean="0"/>
          </a:p>
          <a:p>
            <a:r>
              <a:rPr lang="en-US" dirty="0" smtClean="0"/>
              <a:t>Hard to match classes so they work together</a:t>
            </a:r>
          </a:p>
          <a:p>
            <a:endParaRPr lang="en-US" dirty="0" smtClean="0"/>
          </a:p>
          <a:p>
            <a:r>
              <a:rPr lang="en-US" dirty="0" err="1" smtClean="0"/>
              <a:t>MatchMaker</a:t>
            </a:r>
            <a:r>
              <a:rPr lang="en-US" dirty="0" smtClean="0"/>
              <a:t> uses data to synthesize code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delegation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with a human touch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Computer Aided Engineering is a combination of techniques in which man and machine are blended into a problem solving team, intimately coupling the best characteristics of each.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S.A. </a:t>
            </a:r>
            <a:r>
              <a:rPr lang="en-US" sz="2000" dirty="0" err="1" smtClean="0">
                <a:latin typeface="+mn-lt"/>
              </a:rPr>
              <a:t>Meguid</a:t>
            </a:r>
            <a:r>
              <a:rPr lang="en-US" sz="2000" dirty="0" smtClean="0">
                <a:latin typeface="+mn-lt"/>
              </a:rPr>
              <a:t> 	</a:t>
            </a:r>
            <a:r>
              <a:rPr lang="en-US" sz="2000" dirty="0" smtClean="0"/>
              <a:t>1986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Integrated Computer-aided Design of Mechanical Systems</a:t>
            </a:r>
            <a:endParaRPr lang="en-US" sz="20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4648200"/>
            <a:ext cx="15240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4894" t="3125" r="21275" b="53125"/>
          <a:stretch>
            <a:fillRect/>
          </a:stretch>
        </p:blipFill>
        <p:spPr bwMode="auto">
          <a:xfrm>
            <a:off x="1447800" y="4114800"/>
            <a:ext cx="228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Delegating Cross Cutting Concerns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Critical properties are cross-cutting concerns</a:t>
            </a:r>
          </a:p>
          <a:p>
            <a:pPr lvl="1"/>
            <a:r>
              <a:rPr lang="en-US" dirty="0" smtClean="0"/>
              <a:t>enforced by different bits of code scattered through the system</a:t>
            </a:r>
          </a:p>
          <a:p>
            <a:endParaRPr lang="en-US" dirty="0" smtClean="0"/>
          </a:p>
          <a:p>
            <a:r>
              <a:rPr lang="en-US" dirty="0" smtClean="0"/>
              <a:t>cross-cutting concerns make software complex</a:t>
            </a:r>
          </a:p>
          <a:p>
            <a:pPr lvl="1"/>
            <a:r>
              <a:rPr lang="en-US" dirty="0" smtClean="0"/>
              <a:t>don’t fit natural abstraction boundaries</a:t>
            </a:r>
          </a:p>
          <a:p>
            <a:pPr lvl="1"/>
            <a:r>
              <a:rPr lang="en-US" dirty="0" smtClean="0"/>
              <a:t>often come as an afterthought in software design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we could delegate them?</a:t>
            </a:r>
          </a:p>
          <a:p>
            <a:pPr lvl="1"/>
            <a:r>
              <a:rPr lang="en-US" dirty="0" smtClean="0"/>
              <a:t>let programmer worry about the core functionality</a:t>
            </a:r>
          </a:p>
          <a:p>
            <a:pPr lvl="1"/>
            <a:r>
              <a:rPr lang="en-US" dirty="0" smtClean="0"/>
              <a:t>and let the synthesizer deal with the cross-cutting concerns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Controlling Information Flow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 t="14729"/>
          <a:stretch>
            <a:fillRect/>
          </a:stretch>
        </p:blipFill>
        <p:spPr bwMode="auto">
          <a:xfrm>
            <a:off x="1295400" y="1447800"/>
            <a:ext cx="6323171" cy="441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Controlling Information Flow</a:t>
            </a:r>
            <a:endParaRPr 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 t="16119"/>
          <a:stretch>
            <a:fillRect/>
          </a:stretch>
        </p:blipFill>
        <p:spPr bwMode="auto">
          <a:xfrm>
            <a:off x="838200" y="1295400"/>
            <a:ext cx="74390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Controlling Information Flow</a:t>
            </a:r>
            <a:endParaRPr lang="en-US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 t="16275"/>
          <a:stretch>
            <a:fillRect/>
          </a:stretch>
        </p:blipFill>
        <p:spPr bwMode="auto">
          <a:xfrm>
            <a:off x="790575" y="1371600"/>
            <a:ext cx="7439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286000" y="5146496"/>
            <a:ext cx="533400" cy="1524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Info-Flow is a cross cutting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required throughout the code to enforce even simple policies.</a:t>
            </a:r>
          </a:p>
          <a:p>
            <a:endParaRPr lang="en-US" dirty="0" smtClean="0"/>
          </a:p>
          <a:p>
            <a:r>
              <a:rPr lang="en-US" dirty="0" smtClean="0"/>
              <a:t>poor match for traditional techniques</a:t>
            </a:r>
          </a:p>
          <a:p>
            <a:pPr lvl="1"/>
            <a:r>
              <a:rPr lang="en-US" dirty="0" smtClean="0"/>
              <a:t>Aspect oriented programming is not “smart” enough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this fixed?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3355406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Mailer {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latin typeface="Courier New"/>
              </a:rPr>
              <a:t>...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hideSensitive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>
                <a:latin typeface="Courier New"/>
              </a:rPr>
              <a:t>    </a:t>
            </a:r>
            <a:r>
              <a:rPr lang="en-US" dirty="0" smtClean="0">
                <a:latin typeface="Courier New"/>
              </a:rPr>
              <a:t>...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latin typeface="Courier New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124200" y="1905000"/>
            <a:ext cx="3352800" cy="91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5100" y="4038600"/>
            <a:ext cx="8978900" cy="2057400"/>
          </a:xfrm>
        </p:spPr>
        <p:txBody>
          <a:bodyPr/>
          <a:lstStyle/>
          <a:p>
            <a:r>
              <a:rPr lang="en-US" sz="2400" dirty="0" smtClean="0"/>
              <a:t>Mailer has sole responsibility for composing </a:t>
            </a:r>
            <a:r>
              <a:rPr lang="en-US" sz="2400" dirty="0" smtClean="0"/>
              <a:t>e-mails.</a:t>
            </a:r>
          </a:p>
          <a:p>
            <a:r>
              <a:rPr lang="en-US" sz="2400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sz="2400" dirty="0" err="1" smtClean="0">
                <a:solidFill>
                  <a:srgbClr val="660000"/>
                </a:solidFill>
                <a:latin typeface="Courier New"/>
              </a:rPr>
              <a:t>hideSensitive</a:t>
            </a:r>
            <a:r>
              <a:rPr lang="en-US" sz="2400" dirty="0" smtClean="0">
                <a:solidFill>
                  <a:srgbClr val="660000"/>
                </a:solidFill>
                <a:latin typeface="Courier New"/>
              </a:rPr>
              <a:t> </a:t>
            </a:r>
            <a:r>
              <a:rPr lang="en-US" sz="2400" dirty="0" smtClean="0"/>
              <a:t>determines </a:t>
            </a:r>
            <a:r>
              <a:rPr lang="en-US" sz="2400" dirty="0" smtClean="0"/>
              <a:t>whether to show </a:t>
            </a:r>
            <a:r>
              <a:rPr lang="en-US" sz="2400" dirty="0" err="1" smtClean="0"/>
              <a:t>pwd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similar </a:t>
            </a:r>
            <a:r>
              <a:rPr lang="en-US" dirty="0" smtClean="0"/>
              <a:t>fields </a:t>
            </a:r>
            <a:r>
              <a:rPr lang="en-US" dirty="0" smtClean="0"/>
              <a:t>protect other </a:t>
            </a:r>
            <a:r>
              <a:rPr lang="en-US" dirty="0" smtClean="0"/>
              <a:t>forms of private information,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e.g. reviews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this fixed?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173540"/>
            <a:ext cx="734263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An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account has been created for you at the %CONFNAME% </a:t>
            </a:r>
            <a:endParaRPr lang="en-US" sz="1600" dirty="0" smtClean="0">
              <a:solidFill>
                <a:srgbClr val="00820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submissions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site, including an initial password.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    Site: %URL%/</a:t>
            </a: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   Email: %EMAIL%</a:t>
            </a: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Password: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%PASSWORD%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86968" y="5135940"/>
            <a:ext cx="734263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An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account has been created for you at the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POPL 2011 </a:t>
            </a: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submissions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site, including an initial password.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    Site: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  <a:hlinkClick r:id="rId2"/>
              </a:rPr>
              <a:t>http://www.cs.tau.ac.il/conferences/popl11/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</a:t>
            </a: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   Email: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asolar@csail.mit.edu</a:t>
            </a:r>
            <a:endParaRPr lang="en-US" sz="1600" dirty="0" smtClean="0">
              <a:solidFill>
                <a:srgbClr val="00820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    Password: </a:t>
            </a:r>
            <a:r>
              <a:rPr lang="en-US" sz="1600" dirty="0" err="1" smtClean="0">
                <a:solidFill>
                  <a:srgbClr val="008200"/>
                </a:solidFill>
                <a:latin typeface="Courier New"/>
              </a:rPr>
              <a:t>GoOdPwD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286" y="3276600"/>
            <a:ext cx="9071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password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 (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$this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hideSensitive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?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"HIDDEN"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contact-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&gt;password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600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 if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$what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"%PASSWORD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%“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return 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password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 if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$what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"%EMAIL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%“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  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return 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$this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-&gt;_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expandContact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contact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"e</a:t>
            </a:r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962400" y="2743200"/>
            <a:ext cx="1066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962400" y="4572000"/>
            <a:ext cx="1066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this fixed?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Program must create one message to display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And a different one to send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92" y="5058251"/>
            <a:ext cx="80009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rest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</a:t>
            </a:r>
            <a:r>
              <a:rPr lang="en-US" dirty="0" err="1" smtClean="0">
                <a:solidFill>
                  <a:srgbClr val="008200"/>
                </a:solidFill>
                <a:latin typeface="Courier New"/>
              </a:rPr>
              <a:t>hideSensitive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latin typeface="Courier New"/>
            </a:endParaRPr>
          </a:p>
          <a:p>
            <a:endParaRPr lang="en-US" sz="800" dirty="0" smtClean="0">
              <a:solidFill>
                <a:srgbClr val="66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preparation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Mailer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prepareToSend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contact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rest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800" dirty="0" smtClean="0">
              <a:solidFill>
                <a:srgbClr val="66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$preparation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-&gt;send();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39650"/>
            <a:ext cx="81804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$rest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</a:t>
            </a:r>
            <a:r>
              <a:rPr lang="en-US" dirty="0" err="1" smtClean="0">
                <a:solidFill>
                  <a:srgbClr val="008200"/>
                </a:solidFill>
                <a:latin typeface="Courier New"/>
              </a:rPr>
              <a:t>hideSensitive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show_preparation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Mailer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prepareToSend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contact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rest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show_preparation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displayBody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too complicated!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points of failure</a:t>
            </a:r>
          </a:p>
          <a:p>
            <a:pPr lvl="1"/>
            <a:r>
              <a:rPr lang="en-US" dirty="0" smtClean="0"/>
              <a:t>programmer could </a:t>
            </a:r>
          </a:p>
          <a:p>
            <a:pPr lvl="2"/>
            <a:r>
              <a:rPr lang="en-US" dirty="0" smtClean="0"/>
              <a:t>output without using the message class</a:t>
            </a:r>
          </a:p>
          <a:p>
            <a:pPr lvl="2"/>
            <a:r>
              <a:rPr lang="en-US" dirty="0" smtClean="0"/>
              <a:t>pass the wrong flag </a:t>
            </a:r>
          </a:p>
          <a:p>
            <a:pPr lvl="2"/>
            <a:r>
              <a:rPr lang="en-US" dirty="0" smtClean="0"/>
              <a:t>forget to create multiple versions of a message</a:t>
            </a:r>
          </a:p>
          <a:p>
            <a:pPr lvl="2"/>
            <a:r>
              <a:rPr lang="en-US" dirty="0" smtClean="0"/>
              <a:t>use the wrong version of the message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to mention the design took a lot of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hat if we could ignore the issue altogether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delegate the information flow control to a high-level policy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330" y="2514600"/>
            <a:ext cx="776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$message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Mailer::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expandTemplate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$contact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displayBody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$message-&gt;send();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53000"/>
            <a:ext cx="77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foreach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( x in users) </a:t>
            </a: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   assert </a:t>
            </a:r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flowout.user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 != x </a:t>
            </a:r>
            <a:r>
              <a:rPr lang="en-US" dirty="0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x.getPwd</a:t>
            </a:r>
            <a:r>
              <a:rPr lang="en-US" dirty="0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() == “HIDDEN”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big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software is an ecosystem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one understands it in its entirety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marL="914400" lvl="1" indent="-457200" algn="ctr">
              <a:buNone/>
            </a:pPr>
            <a:r>
              <a:rPr lang="en-US" sz="2400" dirty="0" smtClean="0"/>
              <a:t>Help programmers leverage their limited understanding to contribute to the ecosystem</a:t>
            </a:r>
          </a:p>
          <a:p>
            <a:pPr marL="914400" lvl="1" indent="-457200" algn="ctr">
              <a:buNone/>
            </a:pPr>
            <a:endParaRPr lang="en-US" sz="2400" dirty="0" smtClean="0"/>
          </a:p>
          <a:p>
            <a:pPr marL="914400" lvl="1" indent="-457200" algn="ctr">
              <a:buNone/>
            </a:pPr>
            <a:r>
              <a:rPr lang="en-US" sz="2400" dirty="0" smtClean="0"/>
              <a:t>Maintain confidence that critical system properties will be preserved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How do we allow the policy to be enforced?</a:t>
            </a:r>
          </a:p>
          <a:p>
            <a:pPr lvl="1"/>
            <a:r>
              <a:rPr lang="en-US" dirty="0" smtClean="0"/>
              <a:t>preferably with minimal changes to the simple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Delegated expression gives the system control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expandTemplate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$contact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){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replace(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"%PASSWORD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%“,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contact-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getPwd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getPwd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(){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 return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delegate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($this-&gt;password)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Delegation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4312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$t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replace(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"%PASSWORD</a:t>
            </a:r>
            <a:r>
              <a:rPr lang="en-US" dirty="0" smtClean="0">
                <a:solidFill>
                  <a:srgbClr val="008200"/>
                </a:solidFill>
                <a:latin typeface="Courier New"/>
              </a:rPr>
              <a:t>%“,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contact-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getPwd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3276600"/>
            <a:ext cx="3276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200"/>
                </a:solidFill>
                <a:latin typeface="Courier New"/>
              </a:rPr>
              <a:t>Password: %PASSWORD%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2819400" y="3897868"/>
            <a:ext cx="228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4384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getPwd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(){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 delegate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($this-&gt;password)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6553200" y="3200400"/>
            <a:ext cx="228600" cy="1066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15000" y="228600"/>
            <a:ext cx="3200400" cy="2209800"/>
            <a:chOff x="2743200" y="2971800"/>
            <a:chExt cx="3962400" cy="2438400"/>
          </a:xfrm>
        </p:grpSpPr>
        <p:sp>
          <p:nvSpPr>
            <p:cNvPr id="10" name="Cloud Callout 9"/>
            <p:cNvSpPr/>
            <p:nvPr/>
          </p:nvSpPr>
          <p:spPr bwMode="auto">
            <a:xfrm>
              <a:off x="2743200" y="2971800"/>
              <a:ext cx="3962400" cy="2438400"/>
            </a:xfrm>
            <a:prstGeom prst="cloudCallout">
              <a:avLst>
                <a:gd name="adj1" fmla="val -9752"/>
                <a:gd name="adj2" fmla="val 6034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36576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C00000"/>
                  </a:solidFill>
                </a:rPr>
                <a:t>MyPwD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4572000"/>
              <a:ext cx="1169367" cy="407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HIDDEN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350520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mOo43bb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7429" y="440120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hoM3p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3352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...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76800" y="26977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delegate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($this-&gt;password)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62000" y="5257800"/>
            <a:ext cx="8001000" cy="1676400"/>
            <a:chOff x="762000" y="5257800"/>
            <a:chExt cx="8001000" cy="1676400"/>
          </a:xfrm>
        </p:grpSpPr>
        <p:sp>
          <p:nvSpPr>
            <p:cNvPr id="17" name="Cloud Callout 16"/>
            <p:cNvSpPr/>
            <p:nvPr/>
          </p:nvSpPr>
          <p:spPr bwMode="auto">
            <a:xfrm>
              <a:off x="762000" y="5257800"/>
              <a:ext cx="8001000" cy="1676400"/>
            </a:xfrm>
            <a:prstGeom prst="cloudCallout">
              <a:avLst>
                <a:gd name="adj1" fmla="val -43303"/>
                <a:gd name="adj2" fmla="val -703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5778" y="5543490"/>
              <a:ext cx="3447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mOo43bb</a:t>
              </a:r>
              <a:endParaRPr lang="en-US" sz="2000" b="1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0366" y="6076890"/>
              <a:ext cx="3259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hoM3pp</a:t>
              </a:r>
              <a:endParaRPr lang="en-US" sz="2000" b="1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6096000"/>
              <a:ext cx="3259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HIDDEN</a:t>
              </a:r>
              <a:endParaRPr lang="en-US" sz="2000" b="1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3370" y="5619690"/>
              <a:ext cx="30716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urier New"/>
                </a:rPr>
                <a:t>Password: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/>
                </a:rPr>
                <a:t>MyPwD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27938" y="5715000"/>
              <a:ext cx="72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...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7" grpId="1"/>
      <p:bldP spid="8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85800" y="4267200"/>
            <a:ext cx="3886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85800" y="5105400"/>
            <a:ext cx="3048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800" y="3429000"/>
            <a:ext cx="78486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455075"/>
            <a:ext cx="7766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$message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Mailer::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expandTemplate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$contact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$message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displayBody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$message-&gt;send();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Delegation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295400"/>
            <a:ext cx="8001000" cy="1676400"/>
            <a:chOff x="762000" y="5257800"/>
            <a:chExt cx="8001000" cy="16764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62000" y="5257800"/>
              <a:ext cx="8001000" cy="1676400"/>
            </a:xfrm>
            <a:prstGeom prst="cloudCallout">
              <a:avLst>
                <a:gd name="adj1" fmla="val 31"/>
                <a:gd name="adj2" fmla="val 683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05778" y="5543490"/>
              <a:ext cx="3447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mOo43bb</a:t>
              </a:r>
              <a:endParaRPr lang="en-US" sz="2000" b="1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0366" y="6076890"/>
              <a:ext cx="3259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hoM3pp</a:t>
              </a:r>
              <a:endParaRPr lang="en-US" sz="2000" b="1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6096000"/>
              <a:ext cx="3259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Courier New"/>
                </a:rPr>
                <a:t>Password: </a:t>
              </a:r>
              <a:r>
                <a:rPr lang="en-US" b="1" dirty="0" smtClean="0">
                  <a:latin typeface="Courier New"/>
                </a:rPr>
                <a:t>HIDDEN</a:t>
              </a:r>
              <a:endParaRPr lang="en-US" sz="2000" b="1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3370" y="5619690"/>
              <a:ext cx="30716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urier New"/>
                </a:rPr>
                <a:t>Password: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/>
                </a:rPr>
                <a:t>MyPwD</a:t>
              </a:r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7938" y="5715000"/>
              <a:ext cx="72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...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9200" y="5906869"/>
            <a:ext cx="77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foreach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( x in users) </a:t>
            </a:r>
          </a:p>
          <a:p>
            <a:r>
              <a:rPr lang="en-US" dirty="0" smtClean="0">
                <a:solidFill>
                  <a:srgbClr val="66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   assert </a:t>
            </a:r>
            <a:r>
              <a:rPr lang="en-US" dirty="0" err="1" smtClean="0">
                <a:solidFill>
                  <a:srgbClr val="660000"/>
                </a:solidFill>
                <a:latin typeface="Courier New"/>
              </a:rPr>
              <a:t>flowout.user</a:t>
            </a:r>
            <a:r>
              <a:rPr lang="en-US" dirty="0" smtClean="0">
                <a:solidFill>
                  <a:srgbClr val="660000"/>
                </a:solidFill>
                <a:latin typeface="Courier New"/>
              </a:rPr>
              <a:t> != x </a:t>
            </a:r>
            <a:r>
              <a:rPr lang="en-US" dirty="0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x.getPwd</a:t>
            </a:r>
            <a:r>
              <a:rPr lang="en-US" dirty="0" smtClean="0">
                <a:solidFill>
                  <a:srgbClr val="660000"/>
                </a:solidFill>
                <a:latin typeface="Courier New"/>
                <a:sym typeface="Wingdings" pitchFamily="2" charset="2"/>
              </a:rPr>
              <a:t>() == “HIDDEN”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600200"/>
            <a:ext cx="6019800" cy="533400"/>
          </a:xfrm>
          <a:prstGeom prst="rect">
            <a:avLst/>
          </a:prstGeom>
          <a:solidFill>
            <a:schemeClr val="accent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10050" y="2133600"/>
            <a:ext cx="2514600" cy="533400"/>
          </a:xfrm>
          <a:prstGeom prst="rect">
            <a:avLst/>
          </a:prstGeom>
          <a:solidFill>
            <a:schemeClr val="accent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5" grpId="0" animBg="1"/>
      <p:bldP spid="15" grpId="1" animBg="1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r>
              <a:rPr lang="en-US" dirty="0" smtClean="0"/>
              <a:t>Program uses </a:t>
            </a:r>
            <a:r>
              <a:rPr lang="en-US" u="sng" dirty="0" smtClean="0"/>
              <a:t>Symbolic Values </a:t>
            </a:r>
            <a:r>
              <a:rPr lang="en-US" dirty="0" smtClean="0"/>
              <a:t>to represent data under the control of the runtime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Runtime tracks logical relationships between symbolic values and program data</a:t>
            </a:r>
          </a:p>
          <a:p>
            <a:endParaRPr lang="en-US" dirty="0" smtClean="0"/>
          </a:p>
          <a:p>
            <a:r>
              <a:rPr lang="en-US" dirty="0" smtClean="0"/>
              <a:t>Runtime uses an SMT solver to derive values for symbolic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runtime to do the blended symbolic/concrete execution</a:t>
            </a:r>
            <a:endParaRPr lang="en-US" dirty="0" smtClean="0"/>
          </a:p>
          <a:p>
            <a:pPr lvl="1"/>
            <a:r>
              <a:rPr lang="en-US" dirty="0" smtClean="0"/>
              <a:t>Performance is comparable to running an interpreted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formalizing the language semantics</a:t>
            </a:r>
          </a:p>
          <a:p>
            <a:endParaRPr lang="en-US" dirty="0" smtClean="0"/>
          </a:p>
          <a:p>
            <a:r>
              <a:rPr lang="en-US" dirty="0" smtClean="0"/>
              <a:t>Working on a full language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It’s time for a revolution in programming tools</a:t>
            </a:r>
          </a:p>
          <a:p>
            <a:pPr lvl="1"/>
            <a:r>
              <a:rPr lang="en-US" dirty="0" smtClean="0"/>
              <a:t>Unprecedented ability to reason about programs</a:t>
            </a:r>
          </a:p>
          <a:p>
            <a:pPr lvl="1"/>
            <a:r>
              <a:rPr lang="en-US" dirty="0" smtClean="0"/>
              <a:t>Unprecedented access to large-scale computing resources</a:t>
            </a:r>
          </a:p>
          <a:p>
            <a:pPr lvl="1"/>
            <a:r>
              <a:rPr lang="en-US" dirty="0" smtClean="0"/>
              <a:t>Unprecedented challenges faced by programmers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Successful tools can’t ignore the programmer</a:t>
            </a:r>
          </a:p>
          <a:p>
            <a:pPr lvl="1"/>
            <a:r>
              <a:rPr lang="en-US" dirty="0" smtClean="0"/>
              <a:t>programmers know too much to be replaced by machines</a:t>
            </a:r>
          </a:p>
          <a:p>
            <a:pPr lvl="1"/>
            <a:r>
              <a:rPr lang="en-US" dirty="0" smtClean="0"/>
              <a:t>but they sure need our help!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 l="67333" t="9524" r="1714"/>
          <a:stretch>
            <a:fillRect/>
          </a:stretch>
        </p:blipFill>
        <p:spPr bwMode="auto">
          <a:xfrm>
            <a:off x="5334000" y="4572000"/>
            <a:ext cx="160020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Matchmaker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data driven approach to Synthesis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5100" y="1600200"/>
            <a:ext cx="89789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OO Frameworks revolutionized programming</a:t>
            </a:r>
          </a:p>
          <a:p>
            <a:pPr lvl="1"/>
            <a:r>
              <a:rPr lang="en-US" dirty="0" smtClean="0"/>
              <a:t>designed around flexibility and extensibility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Overall this was a good thing</a:t>
            </a:r>
          </a:p>
          <a:p>
            <a:pPr lvl="1"/>
            <a:r>
              <a:rPr lang="en-US" dirty="0" smtClean="0"/>
              <a:t>facilitates reuse</a:t>
            </a:r>
          </a:p>
          <a:p>
            <a:pPr lvl="1"/>
            <a:r>
              <a:rPr lang="en-US" dirty="0" smtClean="0"/>
              <a:t>new applications deliver rich functionality with little new code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But, there were unintended consequences</a:t>
            </a:r>
          </a:p>
          <a:p>
            <a:pPr lvl="1"/>
            <a:r>
              <a:rPr lang="en-US" dirty="0" smtClean="0"/>
              <a:t>functionality is atomized into very small methods</a:t>
            </a:r>
          </a:p>
          <a:p>
            <a:pPr lvl="1"/>
            <a:r>
              <a:rPr lang="en-US" dirty="0" smtClean="0"/>
              <a:t>proliferation of classes and interfaces</a:t>
            </a:r>
          </a:p>
          <a:p>
            <a:pPr lvl="1"/>
            <a:r>
              <a:rPr lang="en-US" dirty="0" smtClean="0"/>
              <a:t>“Ravioli”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" y="0"/>
            <a:ext cx="8972550" cy="1096962"/>
          </a:xfrm>
        </p:spPr>
        <p:txBody>
          <a:bodyPr/>
          <a:lstStyle/>
          <a:p>
            <a:r>
              <a:rPr lang="en-US" dirty="0" smtClean="0"/>
              <a:t>Example: Eclipse Syntax Highlighting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5100" y="1371600"/>
            <a:ext cx="8750300" cy="685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Different lexical elements highlighted in different colors</a:t>
            </a:r>
            <a:endParaRPr lang="en-US" sz="24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7119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609600" y="3352800"/>
            <a:ext cx="4495800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685800" y="3683726"/>
            <a:ext cx="609600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905000" y="4038600"/>
            <a:ext cx="533400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5410200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If we create an editor for our own language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how do we get it to do this?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105400" y="2667000"/>
            <a:ext cx="3733800" cy="685800"/>
            <a:chOff x="5105400" y="2667000"/>
            <a:chExt cx="3733800" cy="685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7467600" y="2667000"/>
              <a:ext cx="1371600" cy="381000"/>
            </a:xfrm>
            <a:prstGeom prst="roundRect">
              <a:avLst/>
            </a:prstGeom>
            <a:solidFill>
              <a:srgbClr val="4A7EBB"/>
            </a:solidFill>
            <a:ln w="3810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j-lt"/>
                </a:rPr>
                <a:t>comment</a:t>
              </a:r>
            </a:p>
          </p:txBody>
        </p:sp>
        <p:cxnSp>
          <p:nvCxnSpPr>
            <p:cNvPr id="21" name="Straight Connector 20"/>
            <p:cNvCxnSpPr>
              <a:stCxn id="16" idx="1"/>
            </p:cNvCxnSpPr>
            <p:nvPr/>
          </p:nvCxnSpPr>
          <p:spPr bwMode="auto">
            <a:xfrm rot="10800000" flipV="1">
              <a:off x="5105400" y="2857500"/>
              <a:ext cx="2362200" cy="495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295400" y="3352800"/>
            <a:ext cx="7543800" cy="381000"/>
            <a:chOff x="1295400" y="3352800"/>
            <a:chExt cx="7543800" cy="3810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543800" y="3352800"/>
              <a:ext cx="1295400" cy="381000"/>
            </a:xfrm>
            <a:prstGeom prst="roundRect">
              <a:avLst/>
            </a:prstGeom>
            <a:solidFill>
              <a:srgbClr val="4A7EBB"/>
            </a:solidFill>
            <a:ln w="3810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j-lt"/>
                </a:rPr>
                <a:t>tag</a:t>
              </a:r>
            </a:p>
          </p:txBody>
        </p:sp>
        <p:cxnSp>
          <p:nvCxnSpPr>
            <p:cNvPr id="22" name="Straight Connector 21"/>
            <p:cNvCxnSpPr>
              <a:stCxn id="17" idx="1"/>
            </p:cNvCxnSpPr>
            <p:nvPr/>
          </p:nvCxnSpPr>
          <p:spPr bwMode="auto">
            <a:xfrm rot="10800000" flipV="1">
              <a:off x="1295400" y="3543300"/>
              <a:ext cx="6248400" cy="114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38400" y="4038600"/>
            <a:ext cx="6400800" cy="914400"/>
            <a:chOff x="2438400" y="4038600"/>
            <a:chExt cx="6400800" cy="9144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696200" y="4572000"/>
              <a:ext cx="1143000" cy="381000"/>
            </a:xfrm>
            <a:prstGeom prst="roundRect">
              <a:avLst/>
            </a:prstGeom>
            <a:solidFill>
              <a:srgbClr val="4A7EBB"/>
            </a:solidFill>
            <a:ln w="3810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j-lt"/>
                </a:rPr>
                <a:t>string</a:t>
              </a:r>
            </a:p>
          </p:txBody>
        </p:sp>
        <p:cxnSp>
          <p:nvCxnSpPr>
            <p:cNvPr id="23" name="Straight Connector 22"/>
            <p:cNvCxnSpPr>
              <a:stCxn id="18" idx="1"/>
            </p:cNvCxnSpPr>
            <p:nvPr/>
          </p:nvCxnSpPr>
          <p:spPr bwMode="auto">
            <a:xfrm rot="10800000">
              <a:off x="2438400" y="4038600"/>
              <a:ext cx="5257800" cy="7239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0530" y="3518754"/>
            <a:ext cx="13704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511" y="3517166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5719" y="3319391"/>
            <a:ext cx="4023314" cy="1029048"/>
          </a:xfrm>
          <a:custGeom>
            <a:avLst/>
            <a:gdLst>
              <a:gd name="connsiteX0" fmla="*/ 0 w 4023314"/>
              <a:gd name="connsiteY0" fmla="*/ 383189 h 1029048"/>
              <a:gd name="connsiteX1" fmla="*/ 435705 w 4023314"/>
              <a:gd name="connsiteY1" fmla="*/ 49444 h 1029048"/>
              <a:gd name="connsiteX2" fmla="*/ 1093897 w 4023314"/>
              <a:gd name="connsiteY2" fmla="*/ 679852 h 1029048"/>
              <a:gd name="connsiteX3" fmla="*/ 2039468 w 4023314"/>
              <a:gd name="connsiteY3" fmla="*/ 160693 h 1029048"/>
              <a:gd name="connsiteX4" fmla="*/ 2864526 w 4023314"/>
              <a:gd name="connsiteY4" fmla="*/ 995056 h 1029048"/>
              <a:gd name="connsiteX5" fmla="*/ 4023314 w 4023314"/>
              <a:gd name="connsiteY5" fmla="*/ 364648 h 102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3314" h="1029048">
                <a:moveTo>
                  <a:pt x="0" y="383189"/>
                </a:moveTo>
                <a:cubicBezTo>
                  <a:pt x="126694" y="191594"/>
                  <a:pt x="253389" y="0"/>
                  <a:pt x="435705" y="49444"/>
                </a:cubicBezTo>
                <a:cubicBezTo>
                  <a:pt x="618021" y="98888"/>
                  <a:pt x="826603" y="661311"/>
                  <a:pt x="1093897" y="679852"/>
                </a:cubicBezTo>
                <a:cubicBezTo>
                  <a:pt x="1361191" y="698393"/>
                  <a:pt x="1744363" y="108159"/>
                  <a:pt x="2039468" y="160693"/>
                </a:cubicBezTo>
                <a:cubicBezTo>
                  <a:pt x="2334573" y="213227"/>
                  <a:pt x="2533885" y="961064"/>
                  <a:pt x="2864526" y="995056"/>
                </a:cubicBezTo>
                <a:cubicBezTo>
                  <a:pt x="3195167" y="1029048"/>
                  <a:pt x="3896620" y="480532"/>
                  <a:pt x="4023314" y="364648"/>
                </a:cubicBezTo>
              </a:path>
            </a:pathLst>
          </a:cu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ction Button: Help 11"/>
          <p:cNvSpPr/>
          <p:nvPr/>
        </p:nvSpPr>
        <p:spPr>
          <a:xfrm>
            <a:off x="4447654" y="3319391"/>
            <a:ext cx="822960" cy="822960"/>
          </a:xfrm>
          <a:prstGeom prst="actionButtonHelp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13" name="TextBox 12"/>
          <p:cNvSpPr txBox="1"/>
          <p:nvPr/>
        </p:nvSpPr>
        <p:spPr>
          <a:xfrm>
            <a:off x="6362741" y="2061756"/>
            <a:ext cx="19038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ITokenScanner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1996" y="2057400"/>
            <a:ext cx="1652089" cy="408623"/>
          </a:xfrm>
          <a:prstGeom prst="round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TextEditor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 bwMode="auto">
          <a:xfrm rot="16200000" flipH="1">
            <a:off x="1403641" y="2990423"/>
            <a:ext cx="1051143" cy="23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9" idx="0"/>
          </p:cNvCxnSpPr>
          <p:nvPr/>
        </p:nvCxnSpPr>
        <p:spPr bwMode="auto">
          <a:xfrm rot="16200000" flipH="1">
            <a:off x="6771387" y="2974376"/>
            <a:ext cx="1087666" cy="10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1759" y="4953000"/>
            <a:ext cx="434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TextEditor</a:t>
            </a: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.setTokenScanner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  );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0"/>
            <a:ext cx="8667750" cy="1096962"/>
          </a:xfrm>
        </p:spPr>
        <p:txBody>
          <a:bodyPr/>
          <a:lstStyle/>
          <a:p>
            <a:r>
              <a:rPr lang="en-US" dirty="0" smtClean="0"/>
              <a:t>How do editors and Scanners Meet?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1" idx="0"/>
          </p:cNvCxnSpPr>
          <p:nvPr/>
        </p:nvCxnSpPr>
        <p:spPr>
          <a:xfrm rot="5400000" flipH="1" flipV="1">
            <a:off x="6707047" y="3874219"/>
            <a:ext cx="780514" cy="781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219200"/>
            <a:ext cx="8610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AutoNum type="arabicParenBoth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=new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SkScanner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());</a:t>
            </a:r>
          </a:p>
          <a:p>
            <a:pPr marL="342900" lvl="3" indent="-342900">
              <a:lnSpc>
                <a:spcPct val="150000"/>
              </a:lnSpc>
              <a:buAutoNum type="arabicParenBoth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new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();</a:t>
            </a:r>
          </a:p>
          <a:p>
            <a:pPr marL="342900" lvl="3" indent="-342900">
              <a:lnSpc>
                <a:spcPct val="150000"/>
              </a:lnSpc>
              <a:spcBef>
                <a:spcPts val="0"/>
              </a:spcBef>
              <a:buAutoNum type="arabicParenBoth"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b="1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setDamager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, …);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b="1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setRepairer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, …);</a:t>
            </a:r>
            <a:endParaRPr lang="en-US" altLang="zh-CN" b="1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4401" y="4059200"/>
            <a:ext cx="5867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7239" y="6412468"/>
            <a:ext cx="602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17" name="Shape 16"/>
          <p:cNvCxnSpPr>
            <a:stCxn id="32" idx="0"/>
            <a:endCxn id="31" idx="1"/>
          </p:cNvCxnSpPr>
          <p:nvPr/>
        </p:nvCxnSpPr>
        <p:spPr>
          <a:xfrm rot="5400000" flipH="1" flipV="1">
            <a:off x="4494013" y="5261733"/>
            <a:ext cx="1567934" cy="723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32" idx="0"/>
            <a:endCxn id="31" idx="3"/>
          </p:cNvCxnSpPr>
          <p:nvPr/>
        </p:nvCxnSpPr>
        <p:spPr>
          <a:xfrm rot="5400000" flipH="1" flipV="1">
            <a:off x="5560813" y="4194933"/>
            <a:ext cx="1567934" cy="2857500"/>
          </a:xfrm>
          <a:prstGeom prst="curvedConnector4">
            <a:avLst>
              <a:gd name="adj1" fmla="val 44111"/>
              <a:gd name="adj2" fmla="val 108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7930" y="5645650"/>
            <a:ext cx="687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4930" y="3740650"/>
            <a:ext cx="13704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130" y="3816850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9930" y="4655050"/>
            <a:ext cx="21336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DamageRepairer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1530" y="6407650"/>
            <a:ext cx="3429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PresentationReconciler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8" name="Round Single Corner Rectangle 37"/>
          <p:cNvSpPr/>
          <p:nvPr/>
        </p:nvSpPr>
        <p:spPr bwMode="auto">
          <a:xfrm>
            <a:off x="228600" y="1676400"/>
            <a:ext cx="8001000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9" name="Round Single Corner Rectangle 38"/>
          <p:cNvSpPr/>
          <p:nvPr/>
        </p:nvSpPr>
        <p:spPr bwMode="auto">
          <a:xfrm>
            <a:off x="215537" y="2170611"/>
            <a:ext cx="8001000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0" name="Round Single Corner Rectangle 39"/>
          <p:cNvSpPr/>
          <p:nvPr/>
        </p:nvSpPr>
        <p:spPr bwMode="auto">
          <a:xfrm>
            <a:off x="228600" y="1219200"/>
            <a:ext cx="8547463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0"/>
            <a:ext cx="8667750" cy="1096962"/>
          </a:xfrm>
        </p:spPr>
        <p:txBody>
          <a:bodyPr/>
          <a:lstStyle/>
          <a:p>
            <a:r>
              <a:rPr lang="en-US" dirty="0" smtClean="0"/>
              <a:t>How do editors and Scanners Meet?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1" idx="0"/>
          </p:cNvCxnSpPr>
          <p:nvPr/>
        </p:nvCxnSpPr>
        <p:spPr>
          <a:xfrm rot="5400000" flipH="1" flipV="1">
            <a:off x="6707047" y="3874219"/>
            <a:ext cx="780514" cy="781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4401" y="4059200"/>
            <a:ext cx="5867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7239" y="6412468"/>
            <a:ext cx="602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17" name="Shape 16"/>
          <p:cNvCxnSpPr>
            <a:stCxn id="32" idx="0"/>
            <a:endCxn id="31" idx="1"/>
          </p:cNvCxnSpPr>
          <p:nvPr/>
        </p:nvCxnSpPr>
        <p:spPr>
          <a:xfrm rot="5400000" flipH="1" flipV="1">
            <a:off x="4494013" y="5261733"/>
            <a:ext cx="1567934" cy="723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32" idx="0"/>
            <a:endCxn id="31" idx="3"/>
          </p:cNvCxnSpPr>
          <p:nvPr/>
        </p:nvCxnSpPr>
        <p:spPr>
          <a:xfrm rot="5400000" flipH="1" flipV="1">
            <a:off x="5560813" y="4194933"/>
            <a:ext cx="1567934" cy="2857500"/>
          </a:xfrm>
          <a:prstGeom prst="curvedConnector4">
            <a:avLst>
              <a:gd name="adj1" fmla="val 44111"/>
              <a:gd name="adj2" fmla="val 108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7930" y="5645650"/>
            <a:ext cx="6874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4930" y="3740650"/>
            <a:ext cx="13704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SkScanner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130" y="3816850"/>
            <a:ext cx="1373744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SkEditor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9930" y="4655050"/>
            <a:ext cx="21336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DamageRepairer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1530" y="6407650"/>
            <a:ext cx="34290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PresentationReconciler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cxnSp>
        <p:nvCxnSpPr>
          <p:cNvPr id="20" name="Straight Arrow Connector 19"/>
          <p:cNvCxnSpPr>
            <a:stCxn id="26" idx="2"/>
            <a:endCxn id="32" idx="1"/>
          </p:cNvCxnSpPr>
          <p:nvPr/>
        </p:nvCxnSpPr>
        <p:spPr>
          <a:xfrm rot="16200000" flipH="1">
            <a:off x="2013240" y="5404026"/>
            <a:ext cx="1041384" cy="133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033099" y="4243835"/>
            <a:ext cx="795701" cy="861565"/>
          </a:xfrm>
          <a:custGeom>
            <a:avLst/>
            <a:gdLst>
              <a:gd name="connsiteX0" fmla="*/ 276563 w 795701"/>
              <a:gd name="connsiteY0" fmla="*/ 0 h 862175"/>
              <a:gd name="connsiteX1" fmla="*/ 72617 w 795701"/>
              <a:gd name="connsiteY1" fmla="*/ 148331 h 862175"/>
              <a:gd name="connsiteX2" fmla="*/ 712268 w 795701"/>
              <a:gd name="connsiteY2" fmla="*/ 222496 h 862175"/>
              <a:gd name="connsiteX3" fmla="*/ 174590 w 795701"/>
              <a:gd name="connsiteY3" fmla="*/ 537700 h 862175"/>
              <a:gd name="connsiteX4" fmla="*/ 795701 w 795701"/>
              <a:gd name="connsiteY4" fmla="*/ 862175 h 8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701" h="862175">
                <a:moveTo>
                  <a:pt x="276563" y="0"/>
                </a:moveTo>
                <a:cubicBezTo>
                  <a:pt x="138281" y="55624"/>
                  <a:pt x="0" y="111248"/>
                  <a:pt x="72617" y="148331"/>
                </a:cubicBezTo>
                <a:cubicBezTo>
                  <a:pt x="145234" y="185414"/>
                  <a:pt x="695273" y="157601"/>
                  <a:pt x="712268" y="222496"/>
                </a:cubicBezTo>
                <a:cubicBezTo>
                  <a:pt x="729264" y="287391"/>
                  <a:pt x="160685" y="431087"/>
                  <a:pt x="174590" y="537700"/>
                </a:cubicBezTo>
                <a:cubicBezTo>
                  <a:pt x="188495" y="644313"/>
                  <a:pt x="681367" y="809641"/>
                  <a:pt x="795701" y="86217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5181600"/>
            <a:ext cx="175147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SourceViewer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1016726"/>
            <a:ext cx="86106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SkConfig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extends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SourceViewerConfiguration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{</a:t>
            </a:r>
          </a:p>
          <a:p>
            <a:pPr>
              <a:buNone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(4)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public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IPresentationReconciler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getPresentationReconciler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(…) {</a:t>
            </a:r>
          </a:p>
          <a:p>
            <a:pPr marL="342900" lvl="3" indent="-342900">
              <a:lnSpc>
                <a:spcPct val="150000"/>
              </a:lnSpc>
            </a:pP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		(1) 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=new </a:t>
            </a:r>
            <a:r>
              <a:rPr lang="en-US" sz="14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SkScanner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());</a:t>
            </a:r>
          </a:p>
          <a:p>
            <a:pPr marL="342900" lvl="3" indent="-342900">
              <a:lnSpc>
                <a:spcPct val="150000"/>
              </a:lnSpc>
            </a:pP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		(2)  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sz="14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= new </a:t>
            </a:r>
            <a:r>
              <a:rPr lang="en-US" sz="14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();</a:t>
            </a:r>
          </a:p>
          <a:p>
            <a:pPr marL="3429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		(1) 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sz="1400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setDamager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, …);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sz="1400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setRepairer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, …);</a:t>
            </a:r>
            <a:endParaRPr lang="en-US" altLang="zh-CN" sz="1400" dirty="0" smtClean="0">
              <a:latin typeface="Cambria Math" pitchFamily="18" charset="0"/>
              <a:ea typeface="Cambria Math" pitchFamily="18" charset="0"/>
            </a:endParaRPr>
          </a:p>
          <a:p>
            <a:pPr marL="0" lvl="3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return 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pPr marL="0" lvl="3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} </a:t>
            </a:r>
          </a:p>
          <a:p>
            <a:pPr marL="0" lvl="3"/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1016726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SkConfig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extends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SourceViewerConfiguration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{ … }</a:t>
            </a:r>
          </a:p>
          <a:p>
            <a:pPr marL="342900" lvl="3" indent="-342900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(5) Constructor of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SkEditor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must set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FooConfig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as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SourceViewerConfiguration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SkEditor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 { </a:t>
            </a:r>
            <a:r>
              <a:rPr lang="en-US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setSourceViewerConfiguration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SkConfig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()); }</a:t>
            </a:r>
          </a:p>
          <a:p>
            <a:pPr marL="342900" lvl="3" indent="-342900"/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1219200"/>
            <a:ext cx="8610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AutoNum type="arabicParenBoth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=new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DefaultDamagerRepairer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(new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SkScanner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());</a:t>
            </a:r>
          </a:p>
          <a:p>
            <a:pPr marL="342900" lvl="3" indent="-342900">
              <a:lnSpc>
                <a:spcPct val="150000"/>
              </a:lnSpc>
              <a:buAutoNum type="arabicParenBoth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rcr</a:t>
            </a:r>
            <a:r>
              <a:rPr lang="en-US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new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PresentationReconciler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();</a:t>
            </a:r>
          </a:p>
          <a:p>
            <a:pPr marL="342900" lvl="3" indent="-342900">
              <a:lnSpc>
                <a:spcPct val="150000"/>
              </a:lnSpc>
              <a:spcBef>
                <a:spcPts val="0"/>
              </a:spcBef>
              <a:buAutoNum type="arabicParenBoth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setDamager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…);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rcr.</a:t>
            </a:r>
            <a:r>
              <a:rPr lang="en-US" dirty="0" err="1" smtClean="0">
                <a:solidFill>
                  <a:srgbClr val="3366FF"/>
                </a:solidFill>
                <a:latin typeface="Cambria Math" pitchFamily="18" charset="0"/>
                <a:ea typeface="Cambria Math" pitchFamily="18" charset="0"/>
              </a:rPr>
              <a:t>setRepairer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dr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…);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95400" y="5867400"/>
            <a:ext cx="2743200" cy="369332"/>
          </a:xfrm>
          <a:prstGeom prst="rect">
            <a:avLst/>
          </a:prstGeom>
          <a:solidFill>
            <a:srgbClr val="4A7EBB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.</a:t>
            </a:r>
            <a:r>
              <a:rPr kumimoji="0" lang="en-US" sz="1800" i="0" u="none" strike="noStrike" kern="0" normalizeH="0" baseline="0" noProof="0" dirty="0" err="1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config.getPR</a:t>
            </a:r>
            <a:r>
              <a:rPr kumimoji="0" lang="en-US" sz="1800" i="0" u="none" strike="noStrike" kern="0" normalizeH="0" baseline="0" noProof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() (4)</a:t>
            </a:r>
            <a:endParaRPr kumimoji="0" lang="en-US" sz="1800" i="0" u="none" strike="noStrike" kern="0" normalizeH="0" baseline="0" noProof="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36" grpId="0"/>
      <p:bldP spid="36" grpId="1"/>
      <p:bldP spid="37" grpId="0"/>
      <p:bldP spid="38" grpId="0"/>
      <p:bldP spid="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70832</TotalTime>
  <Words>1518</Words>
  <Application>Microsoft Office PowerPoint</Application>
  <PresentationFormat>On-screen Show (4:3)</PresentationFormat>
  <Paragraphs>366</Paragraphs>
  <Slides>35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Computer Aided Programming</vt:lpstr>
      <vt:lpstr>Automation with a human touch</vt:lpstr>
      <vt:lpstr>The challenges of big software</vt:lpstr>
      <vt:lpstr>Matchmaker</vt:lpstr>
      <vt:lpstr>The problem with scale</vt:lpstr>
      <vt:lpstr>Example: Eclipse Syntax Highlighting</vt:lpstr>
      <vt:lpstr>What we know</vt:lpstr>
      <vt:lpstr>How do editors and Scanners Meet?</vt:lpstr>
      <vt:lpstr>How do editors and Scanners Meet?</vt:lpstr>
      <vt:lpstr>How do editors and Scanners Meet?</vt:lpstr>
      <vt:lpstr>Data Driven Synthesis</vt:lpstr>
      <vt:lpstr>MatchMaker approach</vt:lpstr>
      <vt:lpstr>MatchMaker approach</vt:lpstr>
      <vt:lpstr>MatchMaker approach</vt:lpstr>
      <vt:lpstr>Algorithm </vt:lpstr>
      <vt:lpstr>Database</vt:lpstr>
      <vt:lpstr>How long does this take?</vt:lpstr>
      <vt:lpstr>Take Home</vt:lpstr>
      <vt:lpstr>Programming with delegation</vt:lpstr>
      <vt:lpstr>Delegating Cross Cutting Concerns</vt:lpstr>
      <vt:lpstr>Ex: Controlling Information Flow</vt:lpstr>
      <vt:lpstr>Ex: Controlling Information Flow</vt:lpstr>
      <vt:lpstr>Ex: Controlling Information Flow</vt:lpstr>
      <vt:lpstr>Info-Flow is a cross cutting concern</vt:lpstr>
      <vt:lpstr>How was this fixed?</vt:lpstr>
      <vt:lpstr>How was this fixed?</vt:lpstr>
      <vt:lpstr>How was this fixed?</vt:lpstr>
      <vt:lpstr>This is too complicated!</vt:lpstr>
      <vt:lpstr>Programming with delegation</vt:lpstr>
      <vt:lpstr>Programming with delegation</vt:lpstr>
      <vt:lpstr>Semantics of Delegation</vt:lpstr>
      <vt:lpstr>Semantics of Delegation</vt:lpstr>
      <vt:lpstr>How does it work?</vt:lpstr>
      <vt:lpstr>Status</vt:lpstr>
      <vt:lpstr>Conclusion</vt:lpstr>
    </vt:vector>
  </TitlesOfParts>
  <Company>EECS - 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Sketching</dc:title>
  <dc:creator>asolar</dc:creator>
  <cp:lastModifiedBy>asolar</cp:lastModifiedBy>
  <cp:revision>602</cp:revision>
  <dcterms:created xsi:type="dcterms:W3CDTF">2009-01-07T19:09:33Z</dcterms:created>
  <dcterms:modified xsi:type="dcterms:W3CDTF">2010-08-19T20:23:06Z</dcterms:modified>
</cp:coreProperties>
</file>