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59" r:id="rId3"/>
    <p:sldId id="265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88BFD-BBD4-4D70-8D5F-C748740A25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2EF1F7C8-CF01-417E-9303-D1294FB5FFFC}">
      <dgm:prSet/>
      <dgm:spPr/>
      <dgm:t>
        <a:bodyPr/>
        <a:lstStyle/>
        <a:p>
          <a:r>
            <a:rPr lang="en-US"/>
            <a:t>qMRI – </a:t>
          </a:r>
          <a:r>
            <a:rPr lang="en-US" b="0" i="0"/>
            <a:t>Quantitative indices</a:t>
          </a:r>
          <a:r>
            <a:rPr lang="en-US"/>
            <a:t> of MRI Scanning. </a:t>
          </a:r>
        </a:p>
      </dgm:t>
    </dgm:pt>
    <dgm:pt modelId="{4E251050-AB26-47F8-B5D0-5423446F6FAF}" type="parTrans" cxnId="{778A9850-59DA-44CD-8C09-6EFEE09E7CDB}">
      <dgm:prSet/>
      <dgm:spPr/>
      <dgm:t>
        <a:bodyPr/>
        <a:lstStyle/>
        <a:p>
          <a:endParaRPr lang="en-US"/>
        </a:p>
      </dgm:t>
    </dgm:pt>
    <dgm:pt modelId="{44F041AF-8EDA-4D1C-801A-9A3104F4615D}" type="sibTrans" cxnId="{778A9850-59DA-44CD-8C09-6EFEE09E7CDB}">
      <dgm:prSet/>
      <dgm:spPr/>
      <dgm:t>
        <a:bodyPr/>
        <a:lstStyle/>
        <a:p>
          <a:endParaRPr lang="en-US"/>
        </a:p>
      </dgm:t>
    </dgm:pt>
    <dgm:pt modelId="{F21B5D9F-3664-47B1-AA0E-C57466647364}">
      <dgm:prSet/>
      <dgm:spPr/>
      <dgm:t>
        <a:bodyPr/>
        <a:lstStyle/>
        <a:p>
          <a:r>
            <a:rPr lang="en-US"/>
            <a:t>Lipid and Iron has linear influence on qMRI results</a:t>
          </a:r>
        </a:p>
      </dgm:t>
    </dgm:pt>
    <dgm:pt modelId="{53F022DC-EEE9-44A2-BC58-81B9F97A47EA}" type="parTrans" cxnId="{143F5846-0AB4-48C1-99D4-4DA08E4C183C}">
      <dgm:prSet/>
      <dgm:spPr/>
      <dgm:t>
        <a:bodyPr/>
        <a:lstStyle/>
        <a:p>
          <a:endParaRPr lang="en-US"/>
        </a:p>
      </dgm:t>
    </dgm:pt>
    <dgm:pt modelId="{62413B9B-DD0C-421E-8D5F-49074A8AD533}" type="sibTrans" cxnId="{143F5846-0AB4-48C1-99D4-4DA08E4C183C}">
      <dgm:prSet/>
      <dgm:spPr/>
      <dgm:t>
        <a:bodyPr/>
        <a:lstStyle/>
        <a:p>
          <a:endParaRPr lang="en-US"/>
        </a:p>
      </dgm:t>
    </dgm:pt>
    <dgm:pt modelId="{1428CFAB-DAC5-4296-943C-5F91CDD0278A}">
      <dgm:prSet/>
      <dgm:spPr/>
      <dgm:t>
        <a:bodyPr/>
        <a:lstStyle/>
        <a:p>
          <a:r>
            <a:rPr lang="en-US"/>
            <a:t>Biological environment of protons may be essential at disease  detection and brain research</a:t>
          </a:r>
        </a:p>
      </dgm:t>
    </dgm:pt>
    <dgm:pt modelId="{F48F285F-D4C0-4E58-8573-D8321A2D1205}" type="parTrans" cxnId="{C536167B-AB33-4E8F-A643-6599DDE3DAC1}">
      <dgm:prSet/>
      <dgm:spPr/>
      <dgm:t>
        <a:bodyPr/>
        <a:lstStyle/>
        <a:p>
          <a:endParaRPr lang="en-US"/>
        </a:p>
      </dgm:t>
    </dgm:pt>
    <dgm:pt modelId="{7A33F4B7-737E-453D-81BC-242060DFFAB6}" type="sibTrans" cxnId="{C536167B-AB33-4E8F-A643-6599DDE3DAC1}">
      <dgm:prSet/>
      <dgm:spPr/>
      <dgm:t>
        <a:bodyPr/>
        <a:lstStyle/>
        <a:p>
          <a:endParaRPr lang="en-US"/>
        </a:p>
      </dgm:t>
    </dgm:pt>
    <dgm:pt modelId="{D01335B3-A8F9-4785-8489-16BABB425715}" type="pres">
      <dgm:prSet presAssocID="{70D88BFD-BBD4-4D70-8D5F-C748740A2543}" presName="root" presStyleCnt="0">
        <dgm:presLayoutVars>
          <dgm:dir/>
          <dgm:resizeHandles val="exact"/>
        </dgm:presLayoutVars>
      </dgm:prSet>
      <dgm:spPr/>
    </dgm:pt>
    <dgm:pt modelId="{C8B9C207-07E6-42AF-8B0B-3B15390E2ECA}" type="pres">
      <dgm:prSet presAssocID="{2EF1F7C8-CF01-417E-9303-D1294FB5FFFC}" presName="compNode" presStyleCnt="0"/>
      <dgm:spPr/>
    </dgm:pt>
    <dgm:pt modelId="{99676CE7-209E-47C5-A99F-F25BFF14BC45}" type="pres">
      <dgm:prSet presAssocID="{2EF1F7C8-CF01-417E-9303-D1294FB5FFFC}" presName="bgRect" presStyleLbl="bgShp" presStyleIdx="0" presStyleCnt="3"/>
      <dgm:spPr/>
    </dgm:pt>
    <dgm:pt modelId="{9E531250-675D-4588-8E79-48BE229E5600}" type="pres">
      <dgm:prSet presAssocID="{2EF1F7C8-CF01-417E-9303-D1294FB5FF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522C40C-24C7-4512-AB30-8C8410113A28}" type="pres">
      <dgm:prSet presAssocID="{2EF1F7C8-CF01-417E-9303-D1294FB5FFFC}" presName="spaceRect" presStyleCnt="0"/>
      <dgm:spPr/>
    </dgm:pt>
    <dgm:pt modelId="{A6B1D7BF-C355-4018-81D2-BF805151B2FB}" type="pres">
      <dgm:prSet presAssocID="{2EF1F7C8-CF01-417E-9303-D1294FB5FFFC}" presName="parTx" presStyleLbl="revTx" presStyleIdx="0" presStyleCnt="3">
        <dgm:presLayoutVars>
          <dgm:chMax val="0"/>
          <dgm:chPref val="0"/>
        </dgm:presLayoutVars>
      </dgm:prSet>
      <dgm:spPr/>
    </dgm:pt>
    <dgm:pt modelId="{BE8F71F2-BC4F-4262-B371-B7069C754444}" type="pres">
      <dgm:prSet presAssocID="{44F041AF-8EDA-4D1C-801A-9A3104F4615D}" presName="sibTrans" presStyleCnt="0"/>
      <dgm:spPr/>
    </dgm:pt>
    <dgm:pt modelId="{0B07D047-F7D3-412C-B100-9FCA86D750F2}" type="pres">
      <dgm:prSet presAssocID="{F21B5D9F-3664-47B1-AA0E-C57466647364}" presName="compNode" presStyleCnt="0"/>
      <dgm:spPr/>
    </dgm:pt>
    <dgm:pt modelId="{0D930681-8773-4475-AFE2-EF4657F83772}" type="pres">
      <dgm:prSet presAssocID="{F21B5D9F-3664-47B1-AA0E-C57466647364}" presName="bgRect" presStyleLbl="bgShp" presStyleIdx="1" presStyleCnt="3"/>
      <dgm:spPr/>
    </dgm:pt>
    <dgm:pt modelId="{91440141-1712-4217-B63C-F9C9175E24CC}" type="pres">
      <dgm:prSet presAssocID="{F21B5D9F-3664-47B1-AA0E-C574666473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BBA0E729-52AF-4779-8DBC-C9E51BCD32CF}" type="pres">
      <dgm:prSet presAssocID="{F21B5D9F-3664-47B1-AA0E-C57466647364}" presName="spaceRect" presStyleCnt="0"/>
      <dgm:spPr/>
    </dgm:pt>
    <dgm:pt modelId="{CC1526D7-F25C-48F3-A34B-041A3A8496E6}" type="pres">
      <dgm:prSet presAssocID="{F21B5D9F-3664-47B1-AA0E-C57466647364}" presName="parTx" presStyleLbl="revTx" presStyleIdx="1" presStyleCnt="3">
        <dgm:presLayoutVars>
          <dgm:chMax val="0"/>
          <dgm:chPref val="0"/>
        </dgm:presLayoutVars>
      </dgm:prSet>
      <dgm:spPr/>
    </dgm:pt>
    <dgm:pt modelId="{D377E69C-D1C2-483F-B3F1-52363C745116}" type="pres">
      <dgm:prSet presAssocID="{62413B9B-DD0C-421E-8D5F-49074A8AD533}" presName="sibTrans" presStyleCnt="0"/>
      <dgm:spPr/>
    </dgm:pt>
    <dgm:pt modelId="{AF5B4715-5187-4AFA-B77C-68FAD3717DB6}" type="pres">
      <dgm:prSet presAssocID="{1428CFAB-DAC5-4296-943C-5F91CDD0278A}" presName="compNode" presStyleCnt="0"/>
      <dgm:spPr/>
    </dgm:pt>
    <dgm:pt modelId="{B843684E-62D2-417B-9EAB-EA5FE587CE71}" type="pres">
      <dgm:prSet presAssocID="{1428CFAB-DAC5-4296-943C-5F91CDD0278A}" presName="bgRect" presStyleLbl="bgShp" presStyleIdx="2" presStyleCnt="3"/>
      <dgm:spPr/>
    </dgm:pt>
    <dgm:pt modelId="{828E2250-32D6-4637-82F7-1395CA1A3401}" type="pres">
      <dgm:prSet presAssocID="{1428CFAB-DAC5-4296-943C-5F91CDD027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דנ&quot;א"/>
        </a:ext>
      </dgm:extLst>
    </dgm:pt>
    <dgm:pt modelId="{8628CC4B-B9D3-4C7A-92E2-CF6330C7FCEB}" type="pres">
      <dgm:prSet presAssocID="{1428CFAB-DAC5-4296-943C-5F91CDD0278A}" presName="spaceRect" presStyleCnt="0"/>
      <dgm:spPr/>
    </dgm:pt>
    <dgm:pt modelId="{6928028B-C7DA-4343-96F4-6B9B9B374CAF}" type="pres">
      <dgm:prSet presAssocID="{1428CFAB-DAC5-4296-943C-5F91CDD027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3F5846-0AB4-48C1-99D4-4DA08E4C183C}" srcId="{70D88BFD-BBD4-4D70-8D5F-C748740A2543}" destId="{F21B5D9F-3664-47B1-AA0E-C57466647364}" srcOrd="1" destOrd="0" parTransId="{53F022DC-EEE9-44A2-BC58-81B9F97A47EA}" sibTransId="{62413B9B-DD0C-421E-8D5F-49074A8AD533}"/>
    <dgm:cxn modelId="{778A9850-59DA-44CD-8C09-6EFEE09E7CDB}" srcId="{70D88BFD-BBD4-4D70-8D5F-C748740A2543}" destId="{2EF1F7C8-CF01-417E-9303-D1294FB5FFFC}" srcOrd="0" destOrd="0" parTransId="{4E251050-AB26-47F8-B5D0-5423446F6FAF}" sibTransId="{44F041AF-8EDA-4D1C-801A-9A3104F4615D}"/>
    <dgm:cxn modelId="{C536167B-AB33-4E8F-A643-6599DDE3DAC1}" srcId="{70D88BFD-BBD4-4D70-8D5F-C748740A2543}" destId="{1428CFAB-DAC5-4296-943C-5F91CDD0278A}" srcOrd="2" destOrd="0" parTransId="{F48F285F-D4C0-4E58-8573-D8321A2D1205}" sibTransId="{7A33F4B7-737E-453D-81BC-242060DFFAB6}"/>
    <dgm:cxn modelId="{275D27A0-7A33-46EE-9AD1-B0141B03CC9C}" type="presOf" srcId="{1428CFAB-DAC5-4296-943C-5F91CDD0278A}" destId="{6928028B-C7DA-4343-96F4-6B9B9B374CAF}" srcOrd="0" destOrd="0" presId="urn:microsoft.com/office/officeart/2018/2/layout/IconVerticalSolidList"/>
    <dgm:cxn modelId="{8B600CCB-6773-4282-8CC6-72A8F57BD2EA}" type="presOf" srcId="{70D88BFD-BBD4-4D70-8D5F-C748740A2543}" destId="{D01335B3-A8F9-4785-8489-16BABB425715}" srcOrd="0" destOrd="0" presId="urn:microsoft.com/office/officeart/2018/2/layout/IconVerticalSolidList"/>
    <dgm:cxn modelId="{8483B3FA-6E43-43E3-8A89-67D99608D7C4}" type="presOf" srcId="{F21B5D9F-3664-47B1-AA0E-C57466647364}" destId="{CC1526D7-F25C-48F3-A34B-041A3A8496E6}" srcOrd="0" destOrd="0" presId="urn:microsoft.com/office/officeart/2018/2/layout/IconVerticalSolidList"/>
    <dgm:cxn modelId="{1747F1FF-5718-42A1-BA6A-77D83C350E5A}" type="presOf" srcId="{2EF1F7C8-CF01-417E-9303-D1294FB5FFFC}" destId="{A6B1D7BF-C355-4018-81D2-BF805151B2FB}" srcOrd="0" destOrd="0" presId="urn:microsoft.com/office/officeart/2018/2/layout/IconVerticalSolidList"/>
    <dgm:cxn modelId="{0445D032-9074-49A1-9F79-7D9ED30EA9BA}" type="presParOf" srcId="{D01335B3-A8F9-4785-8489-16BABB425715}" destId="{C8B9C207-07E6-42AF-8B0B-3B15390E2ECA}" srcOrd="0" destOrd="0" presId="urn:microsoft.com/office/officeart/2018/2/layout/IconVerticalSolidList"/>
    <dgm:cxn modelId="{AB1A659D-BC59-49D2-94D1-B450D794FAC6}" type="presParOf" srcId="{C8B9C207-07E6-42AF-8B0B-3B15390E2ECA}" destId="{99676CE7-209E-47C5-A99F-F25BFF14BC45}" srcOrd="0" destOrd="0" presId="urn:microsoft.com/office/officeart/2018/2/layout/IconVerticalSolidList"/>
    <dgm:cxn modelId="{5E6D978D-F433-4A3C-90FC-3F52A3DB4B8F}" type="presParOf" srcId="{C8B9C207-07E6-42AF-8B0B-3B15390E2ECA}" destId="{9E531250-675D-4588-8E79-48BE229E5600}" srcOrd="1" destOrd="0" presId="urn:microsoft.com/office/officeart/2018/2/layout/IconVerticalSolidList"/>
    <dgm:cxn modelId="{69B4B467-C703-4991-B666-4464A8FD4A50}" type="presParOf" srcId="{C8B9C207-07E6-42AF-8B0B-3B15390E2ECA}" destId="{0522C40C-24C7-4512-AB30-8C8410113A28}" srcOrd="2" destOrd="0" presId="urn:microsoft.com/office/officeart/2018/2/layout/IconVerticalSolidList"/>
    <dgm:cxn modelId="{B65A21A0-5077-4F44-8C34-722B0373924A}" type="presParOf" srcId="{C8B9C207-07E6-42AF-8B0B-3B15390E2ECA}" destId="{A6B1D7BF-C355-4018-81D2-BF805151B2FB}" srcOrd="3" destOrd="0" presId="urn:microsoft.com/office/officeart/2018/2/layout/IconVerticalSolidList"/>
    <dgm:cxn modelId="{BACD6782-FC74-44FE-9B4D-CEA4A0B7E982}" type="presParOf" srcId="{D01335B3-A8F9-4785-8489-16BABB425715}" destId="{BE8F71F2-BC4F-4262-B371-B7069C754444}" srcOrd="1" destOrd="0" presId="urn:microsoft.com/office/officeart/2018/2/layout/IconVerticalSolidList"/>
    <dgm:cxn modelId="{C2AC6F1D-69E9-4683-B29E-7CE49C5F7873}" type="presParOf" srcId="{D01335B3-A8F9-4785-8489-16BABB425715}" destId="{0B07D047-F7D3-412C-B100-9FCA86D750F2}" srcOrd="2" destOrd="0" presId="urn:microsoft.com/office/officeart/2018/2/layout/IconVerticalSolidList"/>
    <dgm:cxn modelId="{7C8FD96B-C4F9-4271-8DFF-A8FA8ABAB383}" type="presParOf" srcId="{0B07D047-F7D3-412C-B100-9FCA86D750F2}" destId="{0D930681-8773-4475-AFE2-EF4657F83772}" srcOrd="0" destOrd="0" presId="urn:microsoft.com/office/officeart/2018/2/layout/IconVerticalSolidList"/>
    <dgm:cxn modelId="{0CB5C6EF-4D42-45BB-A663-772E4F2F0153}" type="presParOf" srcId="{0B07D047-F7D3-412C-B100-9FCA86D750F2}" destId="{91440141-1712-4217-B63C-F9C9175E24CC}" srcOrd="1" destOrd="0" presId="urn:microsoft.com/office/officeart/2018/2/layout/IconVerticalSolidList"/>
    <dgm:cxn modelId="{F94C5704-4B4C-48C7-A2AE-035CFE08443C}" type="presParOf" srcId="{0B07D047-F7D3-412C-B100-9FCA86D750F2}" destId="{BBA0E729-52AF-4779-8DBC-C9E51BCD32CF}" srcOrd="2" destOrd="0" presId="urn:microsoft.com/office/officeart/2018/2/layout/IconVerticalSolidList"/>
    <dgm:cxn modelId="{5C2D2E64-4C2D-4BE0-B901-4DB54CEFB56C}" type="presParOf" srcId="{0B07D047-F7D3-412C-B100-9FCA86D750F2}" destId="{CC1526D7-F25C-48F3-A34B-041A3A8496E6}" srcOrd="3" destOrd="0" presId="urn:microsoft.com/office/officeart/2018/2/layout/IconVerticalSolidList"/>
    <dgm:cxn modelId="{F7DE1676-8056-4195-A340-E89F23838AEC}" type="presParOf" srcId="{D01335B3-A8F9-4785-8489-16BABB425715}" destId="{D377E69C-D1C2-483F-B3F1-52363C745116}" srcOrd="3" destOrd="0" presId="urn:microsoft.com/office/officeart/2018/2/layout/IconVerticalSolidList"/>
    <dgm:cxn modelId="{C7B747F0-CEBC-47FC-A8B9-81C66A13B58F}" type="presParOf" srcId="{D01335B3-A8F9-4785-8489-16BABB425715}" destId="{AF5B4715-5187-4AFA-B77C-68FAD3717DB6}" srcOrd="4" destOrd="0" presId="urn:microsoft.com/office/officeart/2018/2/layout/IconVerticalSolidList"/>
    <dgm:cxn modelId="{BE0B6A7B-4450-475A-8B22-C460992A32B9}" type="presParOf" srcId="{AF5B4715-5187-4AFA-B77C-68FAD3717DB6}" destId="{B843684E-62D2-417B-9EAB-EA5FE587CE71}" srcOrd="0" destOrd="0" presId="urn:microsoft.com/office/officeart/2018/2/layout/IconVerticalSolidList"/>
    <dgm:cxn modelId="{76D830F6-6743-4CE3-9565-ECB835CE24EE}" type="presParOf" srcId="{AF5B4715-5187-4AFA-B77C-68FAD3717DB6}" destId="{828E2250-32D6-4637-82F7-1395CA1A3401}" srcOrd="1" destOrd="0" presId="urn:microsoft.com/office/officeart/2018/2/layout/IconVerticalSolidList"/>
    <dgm:cxn modelId="{AE2E1CB6-F788-49D0-82C9-DE01D3E2D416}" type="presParOf" srcId="{AF5B4715-5187-4AFA-B77C-68FAD3717DB6}" destId="{8628CC4B-B9D3-4C7A-92E2-CF6330C7FCEB}" srcOrd="2" destOrd="0" presId="urn:microsoft.com/office/officeart/2018/2/layout/IconVerticalSolidList"/>
    <dgm:cxn modelId="{1E133291-0843-4C3D-9D37-058FC37FA050}" type="presParOf" srcId="{AF5B4715-5187-4AFA-B77C-68FAD3717DB6}" destId="{6928028B-C7DA-4343-96F4-6B9B9B374C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76CE7-209E-47C5-A99F-F25BFF14BC45}">
      <dsp:nvSpPr>
        <dsp:cNvPr id="0" name=""/>
        <dsp:cNvSpPr/>
      </dsp:nvSpPr>
      <dsp:spPr>
        <a:xfrm>
          <a:off x="0" y="350"/>
          <a:ext cx="9601196" cy="821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31250-675D-4588-8E79-48BE229E5600}">
      <dsp:nvSpPr>
        <dsp:cNvPr id="0" name=""/>
        <dsp:cNvSpPr/>
      </dsp:nvSpPr>
      <dsp:spPr>
        <a:xfrm>
          <a:off x="248411" y="185119"/>
          <a:ext cx="451657" cy="451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1D7BF-C355-4018-81D2-BF805151B2FB}">
      <dsp:nvSpPr>
        <dsp:cNvPr id="0" name=""/>
        <dsp:cNvSpPr/>
      </dsp:nvSpPr>
      <dsp:spPr>
        <a:xfrm>
          <a:off x="948479" y="350"/>
          <a:ext cx="8652717" cy="82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10" tIns="86910" rIns="86910" bIns="869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qMRI – </a:t>
          </a:r>
          <a:r>
            <a:rPr lang="en-US" sz="2500" b="0" i="0" kern="1200"/>
            <a:t>Quantitative indices</a:t>
          </a:r>
          <a:r>
            <a:rPr lang="en-US" sz="2500" kern="1200"/>
            <a:t> of MRI Scanning. </a:t>
          </a:r>
        </a:p>
      </dsp:txBody>
      <dsp:txXfrm>
        <a:off x="948479" y="350"/>
        <a:ext cx="8652717" cy="821194"/>
      </dsp:txXfrm>
    </dsp:sp>
    <dsp:sp modelId="{0D930681-8773-4475-AFE2-EF4657F83772}">
      <dsp:nvSpPr>
        <dsp:cNvPr id="0" name=""/>
        <dsp:cNvSpPr/>
      </dsp:nvSpPr>
      <dsp:spPr>
        <a:xfrm>
          <a:off x="0" y="1026844"/>
          <a:ext cx="9601196" cy="821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40141-1712-4217-B63C-F9C9175E24CC}">
      <dsp:nvSpPr>
        <dsp:cNvPr id="0" name=""/>
        <dsp:cNvSpPr/>
      </dsp:nvSpPr>
      <dsp:spPr>
        <a:xfrm>
          <a:off x="248411" y="1211612"/>
          <a:ext cx="451657" cy="451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526D7-F25C-48F3-A34B-041A3A8496E6}">
      <dsp:nvSpPr>
        <dsp:cNvPr id="0" name=""/>
        <dsp:cNvSpPr/>
      </dsp:nvSpPr>
      <dsp:spPr>
        <a:xfrm>
          <a:off x="948479" y="1026844"/>
          <a:ext cx="8652717" cy="82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10" tIns="86910" rIns="86910" bIns="869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Lipid and Iron has linear influence on qMRI results</a:t>
          </a:r>
        </a:p>
      </dsp:txBody>
      <dsp:txXfrm>
        <a:off x="948479" y="1026844"/>
        <a:ext cx="8652717" cy="821194"/>
      </dsp:txXfrm>
    </dsp:sp>
    <dsp:sp modelId="{B843684E-62D2-417B-9EAB-EA5FE587CE71}">
      <dsp:nvSpPr>
        <dsp:cNvPr id="0" name=""/>
        <dsp:cNvSpPr/>
      </dsp:nvSpPr>
      <dsp:spPr>
        <a:xfrm>
          <a:off x="0" y="2053337"/>
          <a:ext cx="9601196" cy="821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E2250-32D6-4637-82F7-1395CA1A3401}">
      <dsp:nvSpPr>
        <dsp:cNvPr id="0" name=""/>
        <dsp:cNvSpPr/>
      </dsp:nvSpPr>
      <dsp:spPr>
        <a:xfrm>
          <a:off x="248411" y="2238106"/>
          <a:ext cx="451657" cy="451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8028B-C7DA-4343-96F4-6B9B9B374CAF}">
      <dsp:nvSpPr>
        <dsp:cNvPr id="0" name=""/>
        <dsp:cNvSpPr/>
      </dsp:nvSpPr>
      <dsp:spPr>
        <a:xfrm>
          <a:off x="948479" y="2053337"/>
          <a:ext cx="8652717" cy="82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10" tIns="86910" rIns="86910" bIns="869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Biological environment of protons may be essential at disease  detection and brain research</a:t>
          </a:r>
        </a:p>
      </dsp:txBody>
      <dsp:txXfrm>
        <a:off x="948479" y="2053337"/>
        <a:ext cx="8652717" cy="82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9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9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1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8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9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85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5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88AF5D-0269-4720-B7C4-A6923D1F7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F0867-7FCD-45B7-B73F-0AEABEF6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3700" b="1" kern="150">
                <a:effectLst/>
                <a:latin typeface="Bitstream Charter"/>
                <a:ea typeface="Noto Sans CJK SC Regular"/>
                <a:cs typeface="FreeSans"/>
              </a:rPr>
              <a:t>Prediction of biological environment from MRI scans, by </a:t>
            </a:r>
            <a:r>
              <a:rPr lang="en-US" sz="3700" b="1" kern="150">
                <a:latin typeface="Bitstream Charter"/>
                <a:ea typeface="Noto Sans CJK SC Regular"/>
                <a:cs typeface="FreeSans"/>
              </a:rPr>
              <a:t>L</a:t>
            </a:r>
            <a:r>
              <a:rPr lang="en-US" sz="3700" b="1" kern="150">
                <a:effectLst/>
                <a:latin typeface="Bitstream Charter"/>
                <a:ea typeface="Noto Sans CJK SC Regular"/>
                <a:cs typeface="FreeSans"/>
              </a:rPr>
              <a:t>inear Regression &amp; ML methods</a:t>
            </a:r>
            <a:endParaRPr lang="en-US" sz="3700" b="1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E4A19F03-ABAC-4613-81F5-640EA1A9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endParaRPr lang="en-US" kern="150">
              <a:effectLst/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effectLst/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r>
              <a:rPr lang="en-US" kern="150">
                <a:effectLst/>
                <a:latin typeface="Bitstream Charter"/>
                <a:ea typeface="Noto Sans CJK SC Regular"/>
                <a:cs typeface="FreeSans"/>
              </a:rPr>
              <a:t>By David Cohen</a:t>
            </a:r>
            <a:endParaRPr lang="en-US" kern="150">
              <a:effectLst/>
              <a:latin typeface="Liberation Serif"/>
              <a:ea typeface="Noto Sans CJK SC Regular"/>
              <a:cs typeface="FreeSans"/>
            </a:endParaRPr>
          </a:p>
          <a:p>
            <a:pPr marL="0" indent="0" rtl="0">
              <a:buNone/>
            </a:pPr>
            <a:r>
              <a:rPr lang="en-US" kern="150">
                <a:effectLst/>
                <a:latin typeface="Bitstream Charter"/>
                <a:ea typeface="Noto Sans CJK SC Regular"/>
                <a:cs typeface="FreeSans"/>
              </a:rPr>
              <a:t>Advisor: Professor Aviv Mezer</a:t>
            </a:r>
            <a:endParaRPr lang="en-US" kern="150">
              <a:effectLst/>
              <a:latin typeface="Liberation Serif"/>
              <a:ea typeface="Noto Sans CJK SC Regular"/>
              <a:cs typeface="FreeSans"/>
            </a:endParaRPr>
          </a:p>
          <a:p>
            <a:pPr rtl="0"/>
            <a:endParaRPr lang="en-US"/>
          </a:p>
        </p:txBody>
      </p:sp>
      <p:pic>
        <p:nvPicPr>
          <p:cNvPr id="25" name="Picture 2" descr="Electric brain Premium Vector">
            <a:extLst>
              <a:ext uri="{FF2B5EF4-FFF2-40B4-BE49-F238E27FC236}">
                <a16:creationId xmlns:a16="http://schemas.microsoft.com/office/drawing/2014/main" id="{99EF6413-7ADD-4F1D-A7E6-4BD035502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 r="6" b="2299"/>
          <a:stretch/>
        </p:blipFill>
        <p:spPr bwMode="auto">
          <a:xfrm rot="5400000">
            <a:off x="8028570" y="2757636"/>
            <a:ext cx="2852640" cy="2739728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229E5547-A91A-467D-AEA8-B8DD521C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982132"/>
            <a:ext cx="9601196" cy="13038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400" b="0" i="0" u="none" strike="noStrike" normalizeH="0" baseline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graphicFrame>
        <p:nvGraphicFramePr>
          <p:cNvPr id="12" name="מציין מיקום תוכן 2">
            <a:extLst>
              <a:ext uri="{FF2B5EF4-FFF2-40B4-BE49-F238E27FC236}">
                <a16:creationId xmlns:a16="http://schemas.microsoft.com/office/drawing/2014/main" id="{96BD9E71-AA61-4A37-8BEF-24FC33815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86811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5D54251F-9CCB-46BA-8BC2-8B3362B1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D789C4FF-A0DB-441C-9520-FA008A2C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3" y="796062"/>
            <a:ext cx="915241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7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0E050631-5558-40B9-B24F-3FA5C36C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/>
              <a:t>The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2C67E9-AF12-40BD-99CB-D10ADB27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pPr rtl="0"/>
            <a:r>
              <a:rPr lang="en-US">
                <a:effectLst/>
                <a:latin typeface="Bitstream Charter"/>
                <a:ea typeface="Noto Sans CJK SC Regular"/>
                <a:cs typeface="FreeSans"/>
              </a:rPr>
              <a:t>about 500 samples of water solutions, in the presence of different lipids and iron content (free ions, and protein-bounded)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DA66058-7082-4979-BE84-737A26F187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43" r="-3" b="1940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85E6386-304F-4C98-BEC1-D47DEFAC56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33" r="8608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2689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5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6" name="Straight Connector 6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6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6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0" name="Picture 7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00632BA0-39D6-4E10-850F-791D265798A1}"/>
              </a:ext>
            </a:extLst>
          </p:cNvPr>
          <p:cNvSpPr txBox="1"/>
          <p:nvPr/>
        </p:nvSpPr>
        <p:spPr>
          <a:xfrm>
            <a:off x="1705450" y="734658"/>
            <a:ext cx="8372614" cy="129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3400" b="0" i="0" u="none" strike="noStrike" normalizeH="0" baseline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Based on a study done last year that models the MRI results given the biological measurements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6C4535F-A7F7-498B-804F-B9769756E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279" y="2406563"/>
            <a:ext cx="6910373" cy="34206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2351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F0867-7FCD-45B7-B73F-0AEABEF6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4100"/>
              <a:t>Our goal : Prediction of biological environment from MRI scans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B30448-1B27-4A33-9E34-DA28D2AF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endParaRPr lang="en-US"/>
          </a:p>
          <a:p>
            <a:pPr rtl="0"/>
            <a:r>
              <a:rPr lang="en-US"/>
              <a:t>Start with linar regressin on qMRI result (“biased approach”).</a:t>
            </a:r>
          </a:p>
          <a:p>
            <a:pPr rtl="0"/>
            <a:r>
              <a:rPr lang="en-US"/>
              <a:t> continue  with A.I methods(“unbiased approach”)</a:t>
            </a:r>
          </a:p>
          <a:p>
            <a:pPr marL="0" indent="0" rtl="0">
              <a:buNone/>
            </a:pPr>
            <a:endParaRPr lang="en-US"/>
          </a:p>
          <a:p>
            <a:pPr rtl="0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F402D3-CED4-4F50-85A2-3199CDA8A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r="-6" b="-6"/>
          <a:stretch/>
        </p:blipFill>
        <p:spPr bwMode="auto">
          <a:xfrm>
            <a:off x="8085026" y="2701180"/>
            <a:ext cx="273972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33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3C545D2-108E-4B9B-A015-D09F0D4B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Any questions?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תמונה שמכילה טקסט, אור&#10;&#10;התיאור נוצר באופן אוטומטי">
            <a:extLst>
              <a:ext uri="{FF2B5EF4-FFF2-40B4-BE49-F238E27FC236}">
                <a16:creationId xmlns:a16="http://schemas.microsoft.com/office/drawing/2014/main" id="{4F15E4C1-0A2B-4BFF-9C55-28497AF71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r="3065" b="3"/>
          <a:stretch/>
        </p:blipFill>
        <p:spPr bwMode="auto">
          <a:xfrm>
            <a:off x="1412683" y="1410208"/>
            <a:ext cx="4348925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46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</TotalTime>
  <Words>129</Words>
  <Application>Microsoft Office PowerPoint</Application>
  <PresentationFormat>מסך רחב</PresentationFormat>
  <Paragraphs>19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Bitstream Charter</vt:lpstr>
      <vt:lpstr>Garamond</vt:lpstr>
      <vt:lpstr>Liberation Serif</vt:lpstr>
      <vt:lpstr>אורגני</vt:lpstr>
      <vt:lpstr>Prediction of biological environment from MRI scans, by Linear Regression &amp; ML methods</vt:lpstr>
      <vt:lpstr>מצגת של PowerPoint‏</vt:lpstr>
      <vt:lpstr>מצגת של PowerPoint‏</vt:lpstr>
      <vt:lpstr>The Data</vt:lpstr>
      <vt:lpstr>מצגת של PowerPoint‏</vt:lpstr>
      <vt:lpstr>Our goal : Prediction of biological environment from MRI scans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biological environment from MRI scans, by reverse engineering methods</dc:title>
  <dc:creator>David Cohen</dc:creator>
  <cp:lastModifiedBy>David Cohen</cp:lastModifiedBy>
  <cp:revision>9</cp:revision>
  <dcterms:created xsi:type="dcterms:W3CDTF">2021-11-14T08:04:39Z</dcterms:created>
  <dcterms:modified xsi:type="dcterms:W3CDTF">2021-12-07T09:32:54Z</dcterms:modified>
</cp:coreProperties>
</file>