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9"/>
  </p:notesMasterIdLst>
  <p:sldIdLst>
    <p:sldId id="256" r:id="rId3"/>
    <p:sldId id="257" r:id="rId4"/>
    <p:sldId id="258" r:id="rId5"/>
    <p:sldId id="274" r:id="rId6"/>
    <p:sldId id="280" r:id="rId7"/>
    <p:sldId id="281" r:id="rId8"/>
    <p:sldId id="259" r:id="rId9"/>
    <p:sldId id="260" r:id="rId10"/>
    <p:sldId id="275" r:id="rId11"/>
    <p:sldId id="261" r:id="rId12"/>
    <p:sldId id="262" r:id="rId13"/>
    <p:sldId id="263" r:id="rId14"/>
    <p:sldId id="276" r:id="rId15"/>
    <p:sldId id="264" r:id="rId16"/>
    <p:sldId id="265" r:id="rId17"/>
    <p:sldId id="266" r:id="rId18"/>
    <p:sldId id="277" r:id="rId19"/>
    <p:sldId id="267" r:id="rId20"/>
    <p:sldId id="268" r:id="rId21"/>
    <p:sldId id="269" r:id="rId22"/>
    <p:sldId id="278" r:id="rId23"/>
    <p:sldId id="270" r:id="rId24"/>
    <p:sldId id="271" r:id="rId25"/>
    <p:sldId id="272" r:id="rId26"/>
    <p:sldId id="279" r:id="rId27"/>
    <p:sldId id="273" r:id="rId2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סגנון ביניים 2 - הדגשה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5" autoAdjust="0"/>
    <p:restoredTop sz="79891" autoAdjust="0"/>
  </p:normalViewPr>
  <p:slideViewPr>
    <p:cSldViewPr snapToGrid="0">
      <p:cViewPr>
        <p:scale>
          <a:sx n="68" d="100"/>
          <a:sy n="68" d="100"/>
        </p:scale>
        <p:origin x="12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7EABAB3-8B24-4841-9FED-1F76D5B140E6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מניתוח הנתונים הורדו השורות המכילות את הליפיד – BSA</a:t>
            </a:r>
            <a:r>
              <a:rPr lang="en-US" sz="1800" b="0" strike="noStrike" spc="-1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+Ferritin.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ללא ניסוי 6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144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fld id="{A0B87710-E76F-4FBB-950F-99208C3B6AB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144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fld id="{1C736BD2-84DA-4CA9-8B0F-C995FBC11C4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רואים כי הקשר לינארי – אין הבדלי שיפוע משמעותיים בין ריכוזי הליפיד השונים </a:t>
            </a:r>
          </a:p>
        </p:txBody>
      </p:sp>
      <p:sp>
        <p:nvSpPr>
          <p:cNvPr id="160" name="TextShape 2"/>
          <p:cNvSpPr txBox="1"/>
          <p:nvPr/>
        </p:nvSpPr>
        <p:spPr>
          <a:xfrm>
            <a:off x="144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fld id="{62DA1232-04EF-49FA-84E7-6E07643F2F0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23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רואים כי הקשר לינארי – אין הבדלי שיפוע משמעותיים בין ריכוזי הליפיד השונים </a:t>
            </a:r>
          </a:p>
        </p:txBody>
      </p:sp>
      <p:sp>
        <p:nvSpPr>
          <p:cNvPr id="162" name="TextShape 2"/>
          <p:cNvSpPr txBox="1"/>
          <p:nvPr/>
        </p:nvSpPr>
        <p:spPr>
          <a:xfrm>
            <a:off x="144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fld id="{15A7C370-0BC4-4431-9598-20FAA16DA32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24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Outliers </a:t>
            </a:r>
            <a:r>
              <a:rPr lang="he-IL" dirty="0"/>
              <a:t>מוגדרים כדגימות אשר רחוקות יותר משלוש סטיות תקן מהממוצע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B7EABAB3-8B24-4841-9FED-1F76D5B140E6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75212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he-IL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רואים כי יש הבדלי שיפועים משמעותיים לפי סוג ברזל 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144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fld id="{0013DDC4-A361-4274-8866-EC56394A985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144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fld id="{E3D85EFC-C7FA-49F9-8E42-6F020826703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רואים כי הקשר לינארי – אין הבדלי שיפוע משמעותיים בין ריכוזי הליפיד השונים </a:t>
            </a:r>
          </a:p>
        </p:txBody>
      </p:sp>
      <p:sp>
        <p:nvSpPr>
          <p:cNvPr id="148" name="TextShape 2"/>
          <p:cNvSpPr txBox="1"/>
          <p:nvPr/>
        </p:nvSpPr>
        <p:spPr>
          <a:xfrm>
            <a:off x="144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fld id="{A057D76B-DCAC-448B-BE69-98195BB40CA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רואים כי הקשר לינארי – אין הבדלי שיפוע משמעותיים בין ריכוזי הליפיד השונים </a:t>
            </a:r>
          </a:p>
        </p:txBody>
      </p:sp>
      <p:sp>
        <p:nvSpPr>
          <p:cNvPr id="150" name="TextShape 2"/>
          <p:cNvSpPr txBox="1"/>
          <p:nvPr/>
        </p:nvSpPr>
        <p:spPr>
          <a:xfrm>
            <a:off x="144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fld id="{9C3FC7FE-2EDE-419A-96EA-2060EB8E8A3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רואים כי הקשר לינארי – אין הבדלי שיפוע משמעותיים בין ריכוזי הליפיד השונים </a:t>
            </a:r>
          </a:p>
        </p:txBody>
      </p:sp>
      <p:sp>
        <p:nvSpPr>
          <p:cNvPr id="152" name="TextShape 2"/>
          <p:cNvSpPr txBox="1"/>
          <p:nvPr/>
        </p:nvSpPr>
        <p:spPr>
          <a:xfrm>
            <a:off x="144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fld id="{45FA078A-A2DF-4FF3-9E09-B02ECD7AAAE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15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רואים כי הקשר לינארי – אין הבדלי שיפוע משמעותיים בין ריכוזי הליפיד השונים </a:t>
            </a:r>
          </a:p>
        </p:txBody>
      </p:sp>
      <p:sp>
        <p:nvSpPr>
          <p:cNvPr id="154" name="TextShape 2"/>
          <p:cNvSpPr txBox="1"/>
          <p:nvPr/>
        </p:nvSpPr>
        <p:spPr>
          <a:xfrm>
            <a:off x="144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fld id="{A93C2318-CD39-4E95-87CA-38331D5157E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16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144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fld id="{00B14011-BFCD-4F12-92BD-CF1BEC30D5EF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19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170784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2000" b="0" strike="noStrike" spc="-1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2000" b="0" strike="noStrike" spc="-1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2000" b="0" strike="noStrike" spc="-1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2000" b="0" strike="noStrike" spc="-1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2000" b="0" strike="noStrike" spc="-1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2000" b="0" strike="noStrike" spc="-1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2000" b="0" strike="noStrike" spc="-1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2000" b="0" strike="noStrike" spc="-1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pic>
        <p:nvPicPr>
          <p:cNvPr id="40" name="תמונה 39"/>
          <p:cNvPicPr/>
          <p:nvPr/>
        </p:nvPicPr>
        <p:blipFill>
          <a:blip r:embed="rId2"/>
          <a:stretch/>
        </p:blipFill>
        <p:spPr>
          <a:xfrm>
            <a:off x="3927600" y="2285640"/>
            <a:ext cx="4488120" cy="3580920"/>
          </a:xfrm>
          <a:prstGeom prst="rect">
            <a:avLst/>
          </a:prstGeom>
          <a:ln>
            <a:noFill/>
          </a:ln>
        </p:spPr>
      </p:pic>
      <p:pic>
        <p:nvPicPr>
          <p:cNvPr id="41" name="תמונה 40"/>
          <p:cNvPicPr/>
          <p:nvPr/>
        </p:nvPicPr>
        <p:blipFill>
          <a:blip r:embed="rId2"/>
          <a:stretch/>
        </p:blipFill>
        <p:spPr>
          <a:xfrm>
            <a:off x="3927600" y="2285640"/>
            <a:ext cx="4488120" cy="3580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2000" b="0" strike="noStrike" spc="-1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2000" b="0" strike="noStrike" spc="-1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2000" b="0" strike="noStrike" spc="-1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1371600" y="685800"/>
            <a:ext cx="9600840" cy="688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2000" b="0" strike="noStrike" spc="-1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2000" b="0" strike="noStrike" spc="-1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2000" b="0" strike="noStrike" spc="-1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2000" b="0" strike="noStrike" spc="-1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2000" b="0" strike="noStrike" spc="-1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2000" b="0" strike="noStrike" spc="-1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2000" b="0" strike="noStrike" spc="-1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2000" b="0" strike="noStrike" spc="-1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2000" b="0" strike="noStrike" spc="-1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170784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2000" b="0" strike="noStrike" spc="-1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2000" b="0" strike="noStrike" spc="-1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2000" b="0" strike="noStrike" spc="-1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2000" b="0" strike="noStrike" spc="-1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2000" b="0" strike="noStrike" spc="-1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2000" b="0" strike="noStrike" spc="-1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2000" b="0" strike="noStrike" spc="-1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2000" b="0" strike="noStrike" spc="-1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pic>
        <p:nvPicPr>
          <p:cNvPr id="80" name="תמונה 79"/>
          <p:cNvPicPr/>
          <p:nvPr/>
        </p:nvPicPr>
        <p:blipFill>
          <a:blip r:embed="rId2"/>
          <a:stretch/>
        </p:blipFill>
        <p:spPr>
          <a:xfrm>
            <a:off x="3927600" y="2285640"/>
            <a:ext cx="4488120" cy="3580920"/>
          </a:xfrm>
          <a:prstGeom prst="rect">
            <a:avLst/>
          </a:prstGeom>
          <a:ln>
            <a:noFill/>
          </a:ln>
        </p:spPr>
      </p:pic>
      <p:pic>
        <p:nvPicPr>
          <p:cNvPr id="81" name="תמונה 80"/>
          <p:cNvPicPr/>
          <p:nvPr/>
        </p:nvPicPr>
        <p:blipFill>
          <a:blip r:embed="rId2"/>
          <a:stretch/>
        </p:blipFill>
        <p:spPr>
          <a:xfrm>
            <a:off x="3927600" y="2285640"/>
            <a:ext cx="4488120" cy="3580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2000" b="0" strike="noStrike" spc="-1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2000" b="0" strike="noStrike" spc="-1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2000" b="0" strike="noStrike" spc="-1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371600" y="685800"/>
            <a:ext cx="9600840" cy="688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2000" b="0" strike="noStrike" spc="-1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2000" b="0" strike="noStrike" spc="-1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2000" b="0" strike="noStrike" spc="-1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2000" b="0" strike="noStrike" spc="-1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2000" b="0" strike="noStrike" spc="-1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2000" b="0" strike="noStrike" spc="-1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2000" b="0" strike="noStrike" spc="-1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2000" b="0" strike="noStrike" spc="-1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</p:spPr>
        <p:txBody>
          <a:bodyPr lIns="0" tIns="0" rIns="0" bIns="0"/>
          <a:lstStyle/>
          <a:p>
            <a:pPr algn="r" rtl="1"/>
            <a:endParaRPr lang="en-US" sz="2000" b="0" strike="noStrike" spc="-1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 hidden="1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rgbClr val="191B0E"/>
          </a:solidFill>
          <a:ln w="349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PlaceHolder 2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</p:spPr>
        <p:txBody>
          <a:bodyPr anchor="b"/>
          <a:lstStyle/>
          <a:p>
            <a:pPr algn="ctr" rtl="1">
              <a:lnSpc>
                <a:spcPct val="100000"/>
              </a:lnSpc>
            </a:pPr>
            <a:r>
              <a:rPr lang="en-US" sz="7200" b="0" strike="noStrike" cap="all" spc="-1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לחץ כדי לערוך סגנון כותרת של תבנית בסיס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752760" y="6453360"/>
            <a:ext cx="1607760" cy="404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6/22/21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2584080" y="6453360"/>
            <a:ext cx="7022880" cy="4042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9830520" y="6453360"/>
            <a:ext cx="1595880" cy="4042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F457A40-540B-411C-8B04-9AD01255855F}" type="slidenum">
              <a:rPr lang="en-US" sz="1200" b="0" strike="noStrike" spc="-1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8151840" y="1685520"/>
            <a:ext cx="3274560" cy="440820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191B0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flipH="1" flipV="1">
            <a:off x="752760" y="743040"/>
            <a:ext cx="3275280" cy="4408200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191B0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 algn="r" rtl="1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Click to edit the outline text format</a:t>
            </a:r>
          </a:p>
          <a:p>
            <a:pPr marL="864000" lvl="1" indent="-324000" algn="r" rtl="1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Second Outline Level</a:t>
            </a:r>
          </a:p>
          <a:p>
            <a:pPr marL="1296000" lvl="2" indent="-288000" algn="r" rtl="1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i="1" strike="noStrike" spc="-1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Third Outline Level</a:t>
            </a:r>
          </a:p>
          <a:p>
            <a:pPr marL="1728000" lvl="3" indent="-216000" algn="r" rtl="1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Fourth Outline Level</a:t>
            </a:r>
          </a:p>
          <a:p>
            <a:pPr marL="2160000" lvl="4" indent="-216000" algn="r" rtl="1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Fifth Outline Level</a:t>
            </a:r>
          </a:p>
          <a:p>
            <a:pPr marL="2592000" lvl="5" indent="-216000" algn="r" rtl="1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Sixth Outline Level</a:t>
            </a:r>
          </a:p>
          <a:p>
            <a:pPr marL="3024000" lvl="6" indent="-216000" algn="r" rtl="1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rgbClr val="191B0E"/>
          </a:solidFill>
          <a:ln w="349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/>
          <a:lstStyle/>
          <a:p>
            <a:pPr rtl="1">
              <a:lnSpc>
                <a:spcPct val="89000"/>
              </a:lnSpc>
            </a:pPr>
            <a:r>
              <a:rPr lang="en-US" sz="4400" b="0" strike="noStrike" spc="-1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לחץ כדי לערוך סגנון כותרת של תבנית בסיס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/>
          <a:lstStyle/>
          <a:p>
            <a:pPr marL="432000" indent="-324000" rtl="1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Click to edit the outline text format</a:t>
            </a:r>
          </a:p>
          <a:p>
            <a:pPr marL="864000" lvl="1" indent="-324000" rtl="1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Second Outline Level</a:t>
            </a:r>
            <a:endParaRPr lang="en-US" sz="1800" b="0" strike="noStrike" spc="-1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1296000" lvl="2" indent="-288000" rtl="1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Third Outline Level</a:t>
            </a:r>
            <a:endParaRPr lang="en-US" sz="1800" b="0" i="1" strike="noStrike" spc="-1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1728000" lvl="3" indent="-216000" rtl="1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Fourth Outline Level</a:t>
            </a:r>
            <a:endParaRPr lang="en-US" sz="1600" b="0" strike="noStrike" spc="-1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2160000" lvl="4" indent="-216000" rtl="1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Fifth Outline Level</a:t>
            </a:r>
          </a:p>
          <a:p>
            <a:pPr marL="2592000" lvl="5" indent="-216000" rtl="1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Sixth Outline Level</a:t>
            </a:r>
          </a:p>
          <a:p>
            <a:pPr marL="3024000" lvl="6" indent="-216000" algn="r" rtl="1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Seventh Outline Levelלחץ כדי לערוך סגנונות טקסט של תבנית בסיס</a:t>
            </a:r>
          </a:p>
          <a:p>
            <a:pPr marL="3456000" lvl="7" indent="-216000" algn="r" rtl="1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i="1" strike="noStrike" spc="-1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רמה שנייה</a:t>
            </a:r>
            <a:endParaRPr lang="en-US" sz="2000" b="0" strike="noStrike" spc="-1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888000" lvl="8" indent="-216000" algn="r" rtl="1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רמה שלישית</a:t>
            </a:r>
            <a:endParaRPr lang="en-US" sz="2000" b="0" strike="noStrike" spc="-1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4320000" lvl="0" indent="-216000" algn="r" rtl="1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i="1" strike="noStrike" spc="-1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רמה רביעית</a:t>
            </a:r>
            <a:endParaRPr lang="en-US" sz="1600" b="0" strike="noStrike" spc="-1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4320000" lvl="0" indent="-216000" algn="r" rtl="1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רמה חמישית</a:t>
            </a:r>
            <a:endParaRPr lang="en-US" sz="2000" b="0" strike="noStrike" spc="-1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1390680" y="6453360"/>
            <a:ext cx="1204200" cy="404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6/22/21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2893680" y="6453360"/>
            <a:ext cx="6280560" cy="4042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9472680" y="6453360"/>
            <a:ext cx="1595880" cy="4042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60E9080-A596-4CB0-8859-760150ECCFB9}" type="slidenum">
              <a:rPr lang="en-US" sz="1200" b="0" strike="noStrike" spc="-1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915200" y="1788480"/>
            <a:ext cx="8361000" cy="20977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 rtl="1">
              <a:lnSpc>
                <a:spcPct val="100000"/>
              </a:lnSpc>
            </a:pPr>
            <a:r>
              <a:rPr lang="en-US" sz="7200" b="0" strike="noStrike" cap="all" spc="-1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IRON </a:t>
            </a:r>
            <a:r>
              <a:rPr lang="en-US" sz="7200" b="0" strike="noStrike" cap="all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LIPID &amp; 
QMRI PARAMETERS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914760" y="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Best Model – a*[Fe]*[iron type] + b*[lipid type]*lipid type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5A27F147-284F-4FFE-B1A9-02CAFA3C0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570" y="1113816"/>
            <a:ext cx="7425447" cy="5569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80560" y="433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l" rtl="0">
              <a:lnSpc>
                <a:spcPct val="89000"/>
              </a:lnSpc>
            </a:pPr>
            <a:r>
              <a:rPr lang="en-US" sz="4400" b="0" strike="noStrike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R2 </a:t>
            </a:r>
            <a:r>
              <a:rPr lang="en-US" sz="4400" b="0" strike="noStrike" spc="-1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&amp; Iron </a:t>
            </a:r>
            <a:r>
              <a:rPr lang="en-US" sz="4400" b="0" strike="noStrike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relations 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640080" y="1188720"/>
            <a:ext cx="10955520" cy="5428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84120" indent="-383760" algn="l" rtl="0">
              <a:lnSpc>
                <a:spcPct val="100000"/>
              </a:lnSpc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Examine the relation between R2 &amp; iron</a:t>
            </a:r>
          </a:p>
          <a:p>
            <a:pPr algn="l" rtl="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 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AB249CE8-2245-4C98-B075-9671C0F2D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339" y="1474020"/>
            <a:ext cx="5791581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80560" y="433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l" rtl="0">
              <a:lnSpc>
                <a:spcPct val="89000"/>
              </a:lnSpc>
            </a:pPr>
            <a:r>
              <a:rPr lang="en-US" sz="4400" b="0" strike="noStrike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R2 &amp; Lipid relations 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640080" y="1188720"/>
            <a:ext cx="10955520" cy="5428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84120" indent="-383760" algn="l" rtl="0">
              <a:lnSpc>
                <a:spcPct val="100000"/>
              </a:lnSpc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Examine the relation between R2 &amp; lipid</a:t>
            </a:r>
          </a:p>
          <a:p>
            <a:pPr algn="l" rtl="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 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F4EEEA6C-328E-48D0-B614-7A7FF1391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299" y="1310452"/>
            <a:ext cx="6123269" cy="54332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F3871EC7-4625-491A-8ADE-3190B7556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356644"/>
              </p:ext>
            </p:extLst>
          </p:nvPr>
        </p:nvGraphicFramePr>
        <p:xfrm>
          <a:off x="978353" y="541915"/>
          <a:ext cx="9047390" cy="5351483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1974969">
                  <a:extLst>
                    <a:ext uri="{9D8B030D-6E8A-4147-A177-3AD203B41FA5}">
                      <a16:colId xmlns:a16="http://schemas.microsoft.com/office/drawing/2014/main" val="2928399998"/>
                    </a:ext>
                  </a:extLst>
                </a:gridCol>
                <a:gridCol w="2273277">
                  <a:extLst>
                    <a:ext uri="{9D8B030D-6E8A-4147-A177-3AD203B41FA5}">
                      <a16:colId xmlns:a16="http://schemas.microsoft.com/office/drawing/2014/main" val="361010562"/>
                    </a:ext>
                  </a:extLst>
                </a:gridCol>
                <a:gridCol w="4799144">
                  <a:extLst>
                    <a:ext uri="{9D8B030D-6E8A-4147-A177-3AD203B41FA5}">
                      <a16:colId xmlns:a16="http://schemas.microsoft.com/office/drawing/2014/main" val="3747716503"/>
                    </a:ext>
                  </a:extLst>
                </a:gridCol>
              </a:tblGrid>
              <a:tr h="1102451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Normalized MAE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R squared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550261"/>
                  </a:ext>
                </a:extLst>
              </a:tr>
              <a:tr h="708172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33.739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0.902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a*[Fe] + b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234502"/>
                  </a:ext>
                </a:extLst>
              </a:tr>
              <a:tr h="708172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352.825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-0.025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a*[lipid type] + b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343523"/>
                  </a:ext>
                </a:extLst>
              </a:tr>
              <a:tr h="708172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29.067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0.916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a*[Fe] + b*[lipid type] + c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609752"/>
                  </a:ext>
                </a:extLst>
              </a:tr>
              <a:tr h="708172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10.704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0.969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a*[Fe] + b*[lipid type] + c*[Fe]*[lipid type] + d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946104"/>
                  </a:ext>
                </a:extLst>
              </a:tr>
              <a:tr h="708172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22.949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0.933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a*[Fe]*[lipid type] + d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056420"/>
                  </a:ext>
                </a:extLst>
              </a:tr>
              <a:tr h="7081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28.539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0.917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a*[lipid type]*</a:t>
                      </a:r>
                      <a:r>
                        <a:rPr lang="en-US" sz="1600" dirty="0" err="1"/>
                        <a:t>lipid_type</a:t>
                      </a:r>
                      <a:r>
                        <a:rPr lang="en-US" sz="1600" dirty="0"/>
                        <a:t> + b*[Fe]*</a:t>
                      </a:r>
                      <a:r>
                        <a:rPr lang="en-US" sz="1600" dirty="0" err="1"/>
                        <a:t>iron_type</a:t>
                      </a:r>
                      <a:r>
                        <a:rPr lang="en-US" sz="1600" dirty="0"/>
                        <a:t> + c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410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945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38913" y="-236689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Best Model - </a:t>
            </a:r>
            <a:r>
              <a:rPr lang="en-US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a*[Fe] + b*[lipid type] + c*[Fe]*[lipid type] + d</a:t>
            </a:r>
            <a:endParaRPr lang="he-IL" sz="20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BCF7F16C-4DFB-412B-B6EC-0FF56FA1A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739" y="720180"/>
            <a:ext cx="8041533" cy="6031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880560" y="433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just" rtl="0">
              <a:lnSpc>
                <a:spcPct val="89000"/>
              </a:lnSpc>
            </a:pPr>
            <a:r>
              <a:rPr lang="en-US" sz="4400" b="0" strike="noStrike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R2s </a:t>
            </a:r>
            <a:r>
              <a:rPr lang="en-US" sz="4400" b="0" strike="noStrike" spc="-1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&amp; Iron </a:t>
            </a:r>
            <a:r>
              <a:rPr lang="en-US" sz="4400" b="0" strike="noStrike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relations 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640080" y="1188720"/>
            <a:ext cx="10955520" cy="5428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84120" indent="-383760" algn="just" rtl="0">
              <a:lnSpc>
                <a:spcPct val="100000"/>
              </a:lnSpc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Examine the relation between R2s &amp; iron</a:t>
            </a:r>
          </a:p>
          <a:p>
            <a:pPr algn="just" rtl="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 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CFC987F7-DE2A-4E69-915A-BC3525D8E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358" y="1036029"/>
            <a:ext cx="6350138" cy="56395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880560" y="433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l" rtl="1">
              <a:lnSpc>
                <a:spcPct val="89000"/>
              </a:lnSpc>
            </a:pPr>
            <a:r>
              <a:rPr lang="en-US" sz="4400" b="0" strike="noStrike" spc="-1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R2s &amp; Lipid relations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640080" y="1188720"/>
            <a:ext cx="10955520" cy="5428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84120" indent="-383760" algn="l" rtl="0">
              <a:lnSpc>
                <a:spcPct val="100000"/>
              </a:lnSpc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Examine the relation between R2s &amp; lipid</a:t>
            </a:r>
          </a:p>
          <a:p>
            <a:pPr algn="l" rtl="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 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8D41370A-EC48-4C90-87D6-D80654E3E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526" y="1188720"/>
            <a:ext cx="6301174" cy="55911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04911E27-EC6D-46AF-B8E3-0358847F3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380332"/>
              </p:ext>
            </p:extLst>
          </p:nvPr>
        </p:nvGraphicFramePr>
        <p:xfrm>
          <a:off x="978353" y="541915"/>
          <a:ext cx="9047390" cy="5351483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1974969">
                  <a:extLst>
                    <a:ext uri="{9D8B030D-6E8A-4147-A177-3AD203B41FA5}">
                      <a16:colId xmlns:a16="http://schemas.microsoft.com/office/drawing/2014/main" val="2928399998"/>
                    </a:ext>
                  </a:extLst>
                </a:gridCol>
                <a:gridCol w="2273277">
                  <a:extLst>
                    <a:ext uri="{9D8B030D-6E8A-4147-A177-3AD203B41FA5}">
                      <a16:colId xmlns:a16="http://schemas.microsoft.com/office/drawing/2014/main" val="361010562"/>
                    </a:ext>
                  </a:extLst>
                </a:gridCol>
                <a:gridCol w="4799144">
                  <a:extLst>
                    <a:ext uri="{9D8B030D-6E8A-4147-A177-3AD203B41FA5}">
                      <a16:colId xmlns:a16="http://schemas.microsoft.com/office/drawing/2014/main" val="3747716503"/>
                    </a:ext>
                  </a:extLst>
                </a:gridCol>
              </a:tblGrid>
              <a:tr h="1102451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Normalized MAE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R squared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550261"/>
                  </a:ext>
                </a:extLst>
              </a:tr>
              <a:tr h="708172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0.0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0.943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a*[Fe] + b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234502"/>
                  </a:ext>
                </a:extLst>
              </a:tr>
              <a:tr h="708172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0.003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-0.02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a*[lipid type] + b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343523"/>
                  </a:ext>
                </a:extLst>
              </a:tr>
              <a:tr h="708172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0.0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0.951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a*[Fe] + b*[lipid type] + c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609752"/>
                  </a:ext>
                </a:extLst>
              </a:tr>
              <a:tr h="708172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0.0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0.969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a*[Fe] + b*[lipid type] + c*[Fe]*[lipid type] + d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946104"/>
                  </a:ext>
                </a:extLst>
              </a:tr>
              <a:tr h="708172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0.0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0.894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a*[Fe]*[lipid type] + d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056420"/>
                  </a:ext>
                </a:extLst>
              </a:tr>
              <a:tr h="7081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0.0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0.957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a*[lipid type]*</a:t>
                      </a:r>
                      <a:r>
                        <a:rPr lang="en-US" sz="1600" dirty="0" err="1"/>
                        <a:t>lipid_type</a:t>
                      </a:r>
                      <a:r>
                        <a:rPr lang="en-US" sz="1600" dirty="0"/>
                        <a:t> + b*[Fe]*</a:t>
                      </a:r>
                      <a:r>
                        <a:rPr lang="en-US" sz="1600" dirty="0" err="1"/>
                        <a:t>iron_type</a:t>
                      </a:r>
                      <a:r>
                        <a:rPr lang="en-US" sz="1600" dirty="0"/>
                        <a:t> + c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410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512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914760" y="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Best Model - a*[Fe] + b*[lipid type] + c*[Fe]*[lipid type] + d</a:t>
            </a:r>
          </a:p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B25A849F-65FA-4F1D-8C35-90709E3FC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107" y="1293779"/>
            <a:ext cx="6235893" cy="4676920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5DC57CE5-B82F-405A-9865-E2F653B6C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92" y="1758274"/>
            <a:ext cx="5616566" cy="4212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80560" y="433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l" rtl="1">
              <a:lnSpc>
                <a:spcPct val="89000"/>
              </a:lnSpc>
            </a:pPr>
            <a:r>
              <a:rPr lang="en-US" sz="4400" b="0" strike="noStrike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MT </a:t>
            </a:r>
            <a:r>
              <a:rPr lang="en-US" sz="4400" b="0" strike="noStrike" spc="-1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&amp; Iron </a:t>
            </a:r>
            <a:r>
              <a:rPr lang="en-US" sz="4400" b="0" strike="noStrike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relations 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618240" y="1159537"/>
            <a:ext cx="10955520" cy="5428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84120" indent="-383760" algn="l" rtl="0">
              <a:lnSpc>
                <a:spcPct val="100000"/>
              </a:lnSpc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Examine the relation between MT &amp; iron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98ED2D0D-9F0E-40CA-B595-D6B5D640B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031" y="836580"/>
            <a:ext cx="6507287" cy="57791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018440" y="114480"/>
            <a:ext cx="10154520" cy="659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l" rtl="1">
              <a:lnSpc>
                <a:spcPct val="89000"/>
              </a:lnSpc>
            </a:pPr>
            <a:r>
              <a:rPr lang="en-US" sz="4400" b="0" strike="noStrike" spc="-1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Current data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pic>
        <p:nvPicPr>
          <p:cNvPr id="89" name="תמונה 3"/>
          <p:cNvPicPr/>
          <p:nvPr/>
        </p:nvPicPr>
        <p:blipFill>
          <a:blip r:embed="rId3"/>
          <a:srcRect r="4037"/>
          <a:stretch/>
        </p:blipFill>
        <p:spPr>
          <a:xfrm>
            <a:off x="110160" y="663480"/>
            <a:ext cx="9744480" cy="5530320"/>
          </a:xfrm>
          <a:prstGeom prst="rect">
            <a:avLst/>
          </a:prstGeom>
          <a:ln>
            <a:noFill/>
          </a:ln>
          <a:effectLst>
            <a:outerShdw>
              <a:srgbClr val="000000">
                <a:alpha val="70000"/>
              </a:srgbClr>
            </a:outerShdw>
          </a:effectLst>
        </p:spPr>
      </p:pic>
      <p:sp>
        <p:nvSpPr>
          <p:cNvPr id="90" name="CustomShape 2"/>
          <p:cNvSpPr/>
          <p:nvPr/>
        </p:nvSpPr>
        <p:spPr>
          <a:xfrm>
            <a:off x="10067040" y="718920"/>
            <a:ext cx="2014560" cy="155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 rtl="1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13 exp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3 iron </a:t>
            </a: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types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3 lipid types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4 lipid conc.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 rtl="1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80560" y="433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l" rtl="1">
              <a:lnSpc>
                <a:spcPct val="89000"/>
              </a:lnSpc>
            </a:pPr>
            <a:r>
              <a:rPr lang="en-US" sz="4400" b="0" strike="noStrike" spc="-1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MT &amp; Lipid relations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640080" y="1188720"/>
            <a:ext cx="10955520" cy="5428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84120" indent="-383760" algn="l" rtl="0">
              <a:lnSpc>
                <a:spcPct val="100000"/>
              </a:lnSpc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Examine the relation between MT &amp; lipid</a:t>
            </a:r>
          </a:p>
          <a:p>
            <a:pPr algn="l" rtl="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 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00222D30-0857-4D44-9107-2E7665744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422" y="1188720"/>
            <a:ext cx="6389278" cy="5669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7BF6270E-F856-48FD-AAAC-B8153C427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583785"/>
              </p:ext>
            </p:extLst>
          </p:nvPr>
        </p:nvGraphicFramePr>
        <p:xfrm>
          <a:off x="978353" y="541915"/>
          <a:ext cx="9047390" cy="5351483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1974969">
                  <a:extLst>
                    <a:ext uri="{9D8B030D-6E8A-4147-A177-3AD203B41FA5}">
                      <a16:colId xmlns:a16="http://schemas.microsoft.com/office/drawing/2014/main" val="2928399998"/>
                    </a:ext>
                  </a:extLst>
                </a:gridCol>
                <a:gridCol w="2273277">
                  <a:extLst>
                    <a:ext uri="{9D8B030D-6E8A-4147-A177-3AD203B41FA5}">
                      <a16:colId xmlns:a16="http://schemas.microsoft.com/office/drawing/2014/main" val="361010562"/>
                    </a:ext>
                  </a:extLst>
                </a:gridCol>
                <a:gridCol w="4799144">
                  <a:extLst>
                    <a:ext uri="{9D8B030D-6E8A-4147-A177-3AD203B41FA5}">
                      <a16:colId xmlns:a16="http://schemas.microsoft.com/office/drawing/2014/main" val="3747716503"/>
                    </a:ext>
                  </a:extLst>
                </a:gridCol>
              </a:tblGrid>
              <a:tr h="1102451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Normalized MAE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R squared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550261"/>
                  </a:ext>
                </a:extLst>
              </a:tr>
              <a:tr h="708172">
                <a:tc>
                  <a:txBody>
                    <a:bodyPr/>
                    <a:lstStyle/>
                    <a:p>
                      <a:pPr algn="l" rtl="0"/>
                      <a:r>
                        <a:rPr lang="he-IL" sz="16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600" dirty="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a*[Fe] + b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234502"/>
                  </a:ext>
                </a:extLst>
              </a:tr>
              <a:tr h="708172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0.0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600" dirty="0"/>
                        <a:t>-0.028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a*[lipid type] + b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343523"/>
                  </a:ext>
                </a:extLst>
              </a:tr>
              <a:tr h="708172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0.0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0.388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a*[Fe] + b*[lipid type] + c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609752"/>
                  </a:ext>
                </a:extLst>
              </a:tr>
              <a:tr h="708172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0.0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0.381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a*[Fe] + b*[lipid type] + c*[Fe]*[lipid type] + d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946104"/>
                  </a:ext>
                </a:extLst>
              </a:tr>
              <a:tr h="708172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0.0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0.289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a*[Fe]*[lipid type] + d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056420"/>
                  </a:ext>
                </a:extLst>
              </a:tr>
              <a:tr h="7081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0.0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0.727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a*[lipid type]*</a:t>
                      </a:r>
                      <a:r>
                        <a:rPr lang="en-US" sz="1600" dirty="0" err="1"/>
                        <a:t>lipid_type</a:t>
                      </a:r>
                      <a:r>
                        <a:rPr lang="en-US" sz="1600" dirty="0"/>
                        <a:t> + b*[Fe]*</a:t>
                      </a:r>
                      <a:r>
                        <a:rPr lang="en-US" sz="1600" dirty="0" err="1"/>
                        <a:t>iron_type</a:t>
                      </a:r>
                      <a:r>
                        <a:rPr lang="en-US" sz="1600" dirty="0"/>
                        <a:t> + c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410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870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914760" y="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Best Model - a*[lipid] + b*[Fe] sigma + c 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* iron 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type + d  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E1AF7132-8952-430E-8268-973052B34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060" y="1006812"/>
            <a:ext cx="7516239" cy="56371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880560" y="433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l" rtl="0">
              <a:lnSpc>
                <a:spcPct val="89000"/>
              </a:lnSpc>
            </a:pPr>
            <a:r>
              <a:rPr lang="en-US" sz="4400" b="0" strike="noStrike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MTV </a:t>
            </a:r>
            <a:r>
              <a:rPr lang="en-US" sz="4400" b="0" strike="noStrike" spc="-1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&amp; Iron </a:t>
            </a:r>
            <a:r>
              <a:rPr lang="en-US" sz="4400" b="0" strike="noStrike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relations 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640080" y="1188720"/>
            <a:ext cx="10955520" cy="5428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84120" indent="-383760" algn="l" rtl="0">
              <a:lnSpc>
                <a:spcPct val="100000"/>
              </a:lnSpc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Examine the relation between MTV &amp; iron</a:t>
            </a:r>
          </a:p>
          <a:p>
            <a:pPr algn="l" rtl="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 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EFF16B58-FA0D-44F9-8036-B7AE385E6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980" y="1068480"/>
            <a:ext cx="6383609" cy="5669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880560" y="433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l" rtl="0">
              <a:lnSpc>
                <a:spcPct val="89000"/>
              </a:lnSpc>
            </a:pPr>
            <a:r>
              <a:rPr lang="en-US" sz="4400" b="0" strike="noStrike" spc="-1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MTV &amp; Lipid relations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640080" y="1188720"/>
            <a:ext cx="10955520" cy="5428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84120" indent="-383760" algn="l" rtl="0">
              <a:lnSpc>
                <a:spcPct val="100000"/>
              </a:lnSpc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Examine the relation between MTV &amp; lipid</a:t>
            </a:r>
          </a:p>
          <a:p>
            <a:pPr algn="l" rtl="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 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9EA9D5AD-1D07-4BF7-8B61-72512D352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420" y="1188720"/>
            <a:ext cx="6389279" cy="5669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C221BF67-6532-4F87-B06B-91A276A40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87906"/>
              </p:ext>
            </p:extLst>
          </p:nvPr>
        </p:nvGraphicFramePr>
        <p:xfrm>
          <a:off x="978353" y="530626"/>
          <a:ext cx="9047390" cy="5351483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1974969">
                  <a:extLst>
                    <a:ext uri="{9D8B030D-6E8A-4147-A177-3AD203B41FA5}">
                      <a16:colId xmlns:a16="http://schemas.microsoft.com/office/drawing/2014/main" val="2928399998"/>
                    </a:ext>
                  </a:extLst>
                </a:gridCol>
                <a:gridCol w="2273277">
                  <a:extLst>
                    <a:ext uri="{9D8B030D-6E8A-4147-A177-3AD203B41FA5}">
                      <a16:colId xmlns:a16="http://schemas.microsoft.com/office/drawing/2014/main" val="361010562"/>
                    </a:ext>
                  </a:extLst>
                </a:gridCol>
                <a:gridCol w="4799144">
                  <a:extLst>
                    <a:ext uri="{9D8B030D-6E8A-4147-A177-3AD203B41FA5}">
                      <a16:colId xmlns:a16="http://schemas.microsoft.com/office/drawing/2014/main" val="3747716503"/>
                    </a:ext>
                  </a:extLst>
                </a:gridCol>
              </a:tblGrid>
              <a:tr h="1102451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Normalized MAE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R squared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550261"/>
                  </a:ext>
                </a:extLst>
              </a:tr>
              <a:tr h="708172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0.003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0.74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a*[Fe] + b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234502"/>
                  </a:ext>
                </a:extLst>
              </a:tr>
              <a:tr h="708172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0.012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0.052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a*[lipid type] + b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343523"/>
                  </a:ext>
                </a:extLst>
              </a:tr>
              <a:tr h="708172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0.001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0.916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a*[Fe] + b*[lipid type] + c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609752"/>
                  </a:ext>
                </a:extLst>
              </a:tr>
              <a:tr h="708172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0.001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0.913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a*[Fe] + b*[lipid type] + c*[Fe]*[lipid type] + d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946104"/>
                  </a:ext>
                </a:extLst>
              </a:tr>
              <a:tr h="708172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0.003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0.754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a*[Fe]*[lipid type] + d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056420"/>
                  </a:ext>
                </a:extLst>
              </a:tr>
              <a:tr h="7081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0.001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0.919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a*[lipid type]*</a:t>
                      </a:r>
                      <a:r>
                        <a:rPr lang="en-US" sz="1600" dirty="0" err="1"/>
                        <a:t>lipid_type</a:t>
                      </a:r>
                      <a:r>
                        <a:rPr lang="en-US" sz="1600" dirty="0"/>
                        <a:t> + b*[Fe]*</a:t>
                      </a:r>
                      <a:r>
                        <a:rPr lang="en-US" sz="1600" dirty="0" err="1"/>
                        <a:t>iron_type</a:t>
                      </a:r>
                      <a:r>
                        <a:rPr lang="en-US" sz="1600" dirty="0"/>
                        <a:t> + c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410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282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914760" y="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Best Model - a*[lipid type] + b*[Fe] + c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41C5639-D9F4-4D67-B653-B25AC3556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871" y="1016540"/>
            <a:ext cx="7603787" cy="5702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986385" y="24138"/>
            <a:ext cx="8321040" cy="1967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l" rtl="0">
              <a:lnSpc>
                <a:spcPct val="89000"/>
              </a:lnSpc>
            </a:pPr>
            <a:r>
              <a:rPr lang="en-US" sz="4400" b="0" strike="noStrike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Summarize models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graphicFrame>
        <p:nvGraphicFramePr>
          <p:cNvPr id="2" name="טבלה 2">
            <a:extLst>
              <a:ext uri="{FF2B5EF4-FFF2-40B4-BE49-F238E27FC236}">
                <a16:creationId xmlns:a16="http://schemas.microsoft.com/office/drawing/2014/main" id="{35292C46-FA8C-4332-A624-6090B03F3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650862"/>
              </p:ext>
            </p:extLst>
          </p:nvPr>
        </p:nvGraphicFramePr>
        <p:xfrm>
          <a:off x="986385" y="2212862"/>
          <a:ext cx="6817536" cy="2976032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6817536">
                  <a:extLst>
                    <a:ext uri="{9D8B030D-6E8A-4147-A177-3AD203B41FA5}">
                      <a16:colId xmlns:a16="http://schemas.microsoft.com/office/drawing/2014/main" val="3747716503"/>
                    </a:ext>
                  </a:extLst>
                </a:gridCol>
              </a:tblGrid>
              <a:tr h="372004">
                <a:tc>
                  <a:txBody>
                    <a:bodyPr/>
                    <a:lstStyle/>
                    <a:p>
                      <a:pPr algn="l" rtl="0"/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550261"/>
                  </a:ext>
                </a:extLst>
              </a:tr>
              <a:tr h="372004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a*[Fe] + b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234502"/>
                  </a:ext>
                </a:extLst>
              </a:tr>
              <a:tr h="372004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a*[</a:t>
                      </a:r>
                      <a:r>
                        <a:rPr lang="en-US" sz="1600" dirty="0" err="1"/>
                        <a:t>ipid</a:t>
                      </a:r>
                      <a:r>
                        <a:rPr lang="en-US" sz="1600" dirty="0"/>
                        <a:t> type] + b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343523"/>
                  </a:ext>
                </a:extLst>
              </a:tr>
              <a:tr h="372004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a*[Fe] + b*[lipid type] + c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609752"/>
                  </a:ext>
                </a:extLst>
              </a:tr>
              <a:tr h="372004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a*[Fe] + b*[</a:t>
                      </a:r>
                      <a:r>
                        <a:rPr lang="en-US" sz="1600" dirty="0" err="1"/>
                        <a:t>ipid</a:t>
                      </a:r>
                      <a:r>
                        <a:rPr lang="en-US" sz="1600" dirty="0"/>
                        <a:t> type] + c*[Fe]*[</a:t>
                      </a:r>
                      <a:r>
                        <a:rPr lang="en-US" sz="1600" dirty="0" err="1"/>
                        <a:t>ipid</a:t>
                      </a:r>
                      <a:r>
                        <a:rPr lang="en-US" sz="1600" dirty="0"/>
                        <a:t> type] + d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946104"/>
                  </a:ext>
                </a:extLst>
              </a:tr>
              <a:tr h="372004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a*[Fe]*[</a:t>
                      </a:r>
                      <a:r>
                        <a:rPr lang="en-US" sz="1600" dirty="0" err="1"/>
                        <a:t>ipid</a:t>
                      </a:r>
                      <a:r>
                        <a:rPr lang="en-US" sz="1600" dirty="0"/>
                        <a:t> type] + d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056420"/>
                  </a:ext>
                </a:extLst>
              </a:tr>
              <a:tr h="3720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a*[lipid type]*</a:t>
                      </a:r>
                      <a:r>
                        <a:rPr lang="en-US" sz="1600" dirty="0" err="1"/>
                        <a:t>lipid_type</a:t>
                      </a:r>
                      <a:r>
                        <a:rPr lang="en-US" sz="1600" dirty="0"/>
                        <a:t> + b*[Fe]*</a:t>
                      </a:r>
                      <a:r>
                        <a:rPr lang="en-US" sz="1600" dirty="0" err="1"/>
                        <a:t>iron_type</a:t>
                      </a:r>
                      <a:r>
                        <a:rPr lang="en-US" sz="1600" dirty="0"/>
                        <a:t> + c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410688"/>
                  </a:ext>
                </a:extLst>
              </a:tr>
              <a:tr h="372004">
                <a:tc>
                  <a:txBody>
                    <a:bodyPr/>
                    <a:lstStyle/>
                    <a:p>
                      <a:pPr algn="l" rtl="0"/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93087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005840" y="44280"/>
            <a:ext cx="8321040" cy="1967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l" rtl="0">
              <a:lnSpc>
                <a:spcPct val="89000"/>
              </a:lnSpc>
            </a:pPr>
            <a:r>
              <a:rPr lang="en-US" sz="4400" b="0" strike="noStrike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Summarize models for each parameter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טבלה 4">
                <a:extLst>
                  <a:ext uri="{FF2B5EF4-FFF2-40B4-BE49-F238E27FC236}">
                    <a16:creationId xmlns:a16="http://schemas.microsoft.com/office/drawing/2014/main" id="{3D8A360C-23AE-42F4-9235-88E001A3C3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0056055"/>
                  </p:ext>
                </p:extLst>
              </p:nvPr>
            </p:nvGraphicFramePr>
            <p:xfrm>
              <a:off x="1005840" y="1878992"/>
              <a:ext cx="8090863" cy="398999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964880">
                      <a:extLst>
                        <a:ext uri="{9D8B030D-6E8A-4147-A177-3AD203B41FA5}">
                          <a16:colId xmlns:a16="http://schemas.microsoft.com/office/drawing/2014/main" val="867574978"/>
                        </a:ext>
                      </a:extLst>
                    </a:gridCol>
                    <a:gridCol w="4553468">
                      <a:extLst>
                        <a:ext uri="{9D8B030D-6E8A-4147-A177-3AD203B41FA5}">
                          <a16:colId xmlns:a16="http://schemas.microsoft.com/office/drawing/2014/main" val="546976222"/>
                        </a:ext>
                      </a:extLst>
                    </a:gridCol>
                    <a:gridCol w="714409">
                      <a:extLst>
                        <a:ext uri="{9D8B030D-6E8A-4147-A177-3AD203B41FA5}">
                          <a16:colId xmlns:a16="http://schemas.microsoft.com/office/drawing/2014/main" val="10883146"/>
                        </a:ext>
                      </a:extLst>
                    </a:gridCol>
                    <a:gridCol w="858106">
                      <a:extLst>
                        <a:ext uri="{9D8B030D-6E8A-4147-A177-3AD203B41FA5}">
                          <a16:colId xmlns:a16="http://schemas.microsoft.com/office/drawing/2014/main" val="4080951685"/>
                        </a:ext>
                      </a:extLst>
                    </a:gridCol>
                  </a:tblGrid>
                  <a:tr h="694301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 err="1">
                              <a:effectLst/>
                            </a:rPr>
                            <a:t>qMRI</a:t>
                          </a:r>
                          <a:r>
                            <a:rPr lang="en-US" sz="1800" dirty="0">
                              <a:effectLst/>
                            </a:rPr>
                            <a:t> parameter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Model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MAE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53523465"/>
                      </a:ext>
                    </a:extLst>
                  </a:tr>
                  <a:tr h="642873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R1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a*[lipid type]*lipid type + b*[Fe]*iron type + c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0.926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0.024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10090211"/>
                      </a:ext>
                    </a:extLst>
                  </a:tr>
                  <a:tr h="642873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R2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a*[Fe] + b*[lipid type] + c*[Fe]*[lipid type] + d</a:t>
                          </a:r>
                        </a:p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 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0.969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10.704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20951586"/>
                      </a:ext>
                    </a:extLst>
                  </a:tr>
                  <a:tr h="686398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R2*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a*[Fe] + b*[lipid type] + c*[Fe]*[lipid type] + d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0.97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0.001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54875477"/>
                      </a:ext>
                    </a:extLst>
                  </a:tr>
                  <a:tr h="628822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MT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a*[Fe]*iron type + b*[lipid type]*lipid type + c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0.727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0.0001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83825454"/>
                      </a:ext>
                    </a:extLst>
                  </a:tr>
                  <a:tr h="543911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MTV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a*[Fe] + b*[lipid type] + c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0.916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0.001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1067411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טבלה 4">
                <a:extLst>
                  <a:ext uri="{FF2B5EF4-FFF2-40B4-BE49-F238E27FC236}">
                    <a16:creationId xmlns:a16="http://schemas.microsoft.com/office/drawing/2014/main" id="{3D8A360C-23AE-42F4-9235-88E001A3C3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0056055"/>
                  </p:ext>
                </p:extLst>
              </p:nvPr>
            </p:nvGraphicFramePr>
            <p:xfrm>
              <a:off x="1005840" y="1878992"/>
              <a:ext cx="8090863" cy="398999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964880">
                      <a:extLst>
                        <a:ext uri="{9D8B030D-6E8A-4147-A177-3AD203B41FA5}">
                          <a16:colId xmlns:a16="http://schemas.microsoft.com/office/drawing/2014/main" val="867574978"/>
                        </a:ext>
                      </a:extLst>
                    </a:gridCol>
                    <a:gridCol w="4553468">
                      <a:extLst>
                        <a:ext uri="{9D8B030D-6E8A-4147-A177-3AD203B41FA5}">
                          <a16:colId xmlns:a16="http://schemas.microsoft.com/office/drawing/2014/main" val="546976222"/>
                        </a:ext>
                      </a:extLst>
                    </a:gridCol>
                    <a:gridCol w="714409">
                      <a:extLst>
                        <a:ext uri="{9D8B030D-6E8A-4147-A177-3AD203B41FA5}">
                          <a16:colId xmlns:a16="http://schemas.microsoft.com/office/drawing/2014/main" val="10883146"/>
                        </a:ext>
                      </a:extLst>
                    </a:gridCol>
                    <a:gridCol w="858106">
                      <a:extLst>
                        <a:ext uri="{9D8B030D-6E8A-4147-A177-3AD203B41FA5}">
                          <a16:colId xmlns:a16="http://schemas.microsoft.com/office/drawing/2014/main" val="4080951685"/>
                        </a:ext>
                      </a:extLst>
                    </a:gridCol>
                  </a:tblGrid>
                  <a:tr h="694301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 err="1">
                              <a:effectLst/>
                            </a:rPr>
                            <a:t>qMRI</a:t>
                          </a:r>
                          <a:r>
                            <a:rPr lang="en-US" sz="1800" dirty="0">
                              <a:effectLst/>
                            </a:rPr>
                            <a:t> parameter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Model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916239" t="-877" r="-123932" b="-47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MAE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53523465"/>
                      </a:ext>
                    </a:extLst>
                  </a:tr>
                  <a:tr h="642873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R1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a*[lipid type]*lipid type + b*[Fe]*iron type + c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0.926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0.024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10090211"/>
                      </a:ext>
                    </a:extLst>
                  </a:tr>
                  <a:tr h="793687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R2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a*[Fe] + b*[lipid type] + c*[Fe]*[lipid type] + d</a:t>
                          </a:r>
                        </a:p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 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0.969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10.704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20951586"/>
                      </a:ext>
                    </a:extLst>
                  </a:tr>
                  <a:tr h="686398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R2*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a*[Fe] + b*[lipid type] + c*[Fe]*[lipid type] + d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0.97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0.001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54875477"/>
                      </a:ext>
                    </a:extLst>
                  </a:tr>
                  <a:tr h="628822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MT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a*[Fe]*iron type + b*[lipid type]*lipid type + c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0.727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0.0001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83825454"/>
                      </a:ext>
                    </a:extLst>
                  </a:tr>
                  <a:tr h="543911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MTV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a*[Fe] + b*[lipid type] + c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0.916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0.001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1067411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167454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BDE55E9-7026-4726-B410-7C85CB34A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580" y="144491"/>
            <a:ext cx="9600840" cy="1485720"/>
          </a:xfrm>
        </p:spPr>
        <p:txBody>
          <a:bodyPr/>
          <a:lstStyle/>
          <a:p>
            <a:pPr algn="l"/>
            <a:r>
              <a:rPr lang="en-US" dirty="0"/>
              <a:t>Detect outliers</a:t>
            </a:r>
            <a:endParaRPr lang="he-IL" dirty="0"/>
          </a:p>
        </p:txBody>
      </p:sp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770C74A2-96C9-41D5-8295-D2E2C42BF31D}"/>
              </a:ext>
            </a:extLst>
          </p:cNvPr>
          <p:cNvGrpSpPr/>
          <p:nvPr/>
        </p:nvGrpSpPr>
        <p:grpSpPr>
          <a:xfrm>
            <a:off x="7268779" y="1891862"/>
            <a:ext cx="4665717" cy="3892265"/>
            <a:chOff x="0" y="0"/>
            <a:chExt cx="2336800" cy="2112645"/>
          </a:xfrm>
        </p:grpSpPr>
        <p:pic>
          <p:nvPicPr>
            <p:cNvPr id="7" name="תמונה 6">
              <a:extLst>
                <a:ext uri="{FF2B5EF4-FFF2-40B4-BE49-F238E27FC236}">
                  <a16:creationId xmlns:a16="http://schemas.microsoft.com/office/drawing/2014/main" id="{0B757A08-B8FE-4674-9C95-8F366F240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675" y="151793"/>
              <a:ext cx="2143125" cy="1609725"/>
            </a:xfrm>
            <a:prstGeom prst="rect">
              <a:avLst/>
            </a:prstGeom>
            <a:ln>
              <a:noFill/>
            </a:ln>
          </p:spPr>
        </p:pic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CDC53FED-4289-4870-A2BC-4F65A69100E4}"/>
                </a:ext>
              </a:extLst>
            </p:cNvPr>
            <p:cNvSpPr/>
            <p:nvPr/>
          </p:nvSpPr>
          <p:spPr>
            <a:xfrm>
              <a:off x="0" y="0"/>
              <a:ext cx="2336800" cy="2112645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 sd="2650216993">
                    <a:custGeom>
                      <a:avLst/>
                      <a:gdLst>
                        <a:gd name="connsiteX0" fmla="*/ 0 w 2337073"/>
                        <a:gd name="connsiteY0" fmla="*/ 0 h 2112680"/>
                        <a:gd name="connsiteX1" fmla="*/ 2337073 w 2337073"/>
                        <a:gd name="connsiteY1" fmla="*/ 0 h 2112680"/>
                        <a:gd name="connsiteX2" fmla="*/ 2337073 w 2337073"/>
                        <a:gd name="connsiteY2" fmla="*/ 2112680 h 2112680"/>
                        <a:gd name="connsiteX3" fmla="*/ 0 w 2337073"/>
                        <a:gd name="connsiteY3" fmla="*/ 2112680 h 2112680"/>
                        <a:gd name="connsiteX4" fmla="*/ 0 w 2337073"/>
                        <a:gd name="connsiteY4" fmla="*/ 0 h 21126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337073" h="2112680" extrusionOk="0">
                          <a:moveTo>
                            <a:pt x="0" y="0"/>
                          </a:moveTo>
                          <a:cubicBezTo>
                            <a:pt x="524626" y="-5264"/>
                            <a:pt x="1518546" y="84467"/>
                            <a:pt x="2337073" y="0"/>
                          </a:cubicBezTo>
                          <a:cubicBezTo>
                            <a:pt x="2208900" y="743391"/>
                            <a:pt x="2466223" y="1182559"/>
                            <a:pt x="2337073" y="2112680"/>
                          </a:cubicBezTo>
                          <a:cubicBezTo>
                            <a:pt x="1379589" y="2219000"/>
                            <a:pt x="989063" y="2105031"/>
                            <a:pt x="0" y="2112680"/>
                          </a:cubicBezTo>
                          <a:cubicBezTo>
                            <a:pt x="160128" y="1067616"/>
                            <a:pt x="25049" y="63955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</p:grpSp>
      <p:sp>
        <p:nvSpPr>
          <p:cNvPr id="17" name="Rectangle 14">
            <a:extLst>
              <a:ext uri="{FF2B5EF4-FFF2-40B4-BE49-F238E27FC236}">
                <a16:creationId xmlns:a16="http://schemas.microsoft.com/office/drawing/2014/main" id="{AE8560EB-EC16-4BBD-A3ED-463637FB3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BD8D43ED-4088-41A5-95F7-FFCAFD931B3E}"/>
              </a:ext>
            </a:extLst>
          </p:cNvPr>
          <p:cNvSpPr txBox="1"/>
          <p:nvPr/>
        </p:nvSpPr>
        <p:spPr>
          <a:xfrm>
            <a:off x="904480" y="1812336"/>
            <a:ext cx="6682902" cy="48320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marR="0" lvl="0" indent="-342900" algn="l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he-IL" sz="24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To detect outliers, Z-score was calculated Z = x-</a:t>
            </a:r>
            <a:r>
              <a:rPr lang="en-US" altLang="he-IL" sz="2400" spc="-1" dirty="0" err="1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μσ</a:t>
            </a:r>
            <a:r>
              <a:rPr lang="en-US" altLang="he-IL" sz="24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</a:t>
            </a:r>
            <a:br>
              <a:rPr lang="en-US" altLang="he-IL" sz="24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</a:br>
            <a:r>
              <a:rPr lang="en-US" altLang="he-IL" sz="24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where μ=mean of the X; σ=Standard deviation; X= the target </a:t>
            </a:r>
            <a:r>
              <a:rPr lang="en-US" altLang="he-IL" sz="2400" spc="-1" dirty="0" err="1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qMRI</a:t>
            </a:r>
            <a:r>
              <a:rPr lang="en-US" altLang="he-IL" sz="24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parameter. </a:t>
            </a:r>
          </a:p>
          <a:p>
            <a:pPr marL="342900" marR="0" lvl="0" indent="-342900" algn="l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he-IL" sz="2400" spc="-1" dirty="0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42900" marR="0" lvl="0" indent="-342900" algn="l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he-IL" sz="24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Z-score values greater than or less than + 3 or − 3, respectively, are considered outliers.</a:t>
            </a:r>
          </a:p>
          <a:p>
            <a:pPr marL="342900" marR="0" lvl="0" indent="-342900" algn="l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he-IL" sz="2400" spc="-1" dirty="0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42900" marR="0" lvl="0" indent="-342900" algn="l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he-IL" sz="24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After calculating the Z-score for the R1 values, values with distance a of 3 standard deviations and more from the mean, were disqualified (3 samples).</a:t>
            </a:r>
          </a:p>
          <a:p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123929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A0DE8D-80B9-4B7C-B8FC-30281FEAA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140"/>
            <a:ext cx="9600840" cy="1485720"/>
          </a:xfrm>
        </p:spPr>
        <p:txBody>
          <a:bodyPr/>
          <a:lstStyle/>
          <a:p>
            <a:pPr algn="l"/>
            <a:r>
              <a:rPr lang="en-US" dirty="0"/>
              <a:t>Cross validation 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FE13B86-5902-415A-B001-196E23B5A7E0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 algn="l">
              <a:buNone/>
            </a:pPr>
            <a:endParaRPr lang="he-IL" dirty="0"/>
          </a:p>
          <a:p>
            <a:pPr algn="l" rtl="0"/>
            <a:r>
              <a:rPr lang="en-US" dirty="0"/>
              <a:t>Leave one out cross validation </a:t>
            </a:r>
          </a:p>
          <a:p>
            <a:pPr algn="l" rtl="0"/>
            <a:r>
              <a:rPr lang="en-US" dirty="0"/>
              <a:t>The model is trained using n − 1 subsets, which, together, represent the training set. Then, the model is applied to the remaining subset, which is denoted as the validation set, and the performance is measured.</a:t>
            </a:r>
          </a:p>
          <a:p>
            <a:pPr algn="l" rtl="0"/>
            <a:r>
              <a:rPr lang="en-US" dirty="0"/>
              <a:t>This procedure is repeated until each of the n subsets has served as validation set.</a:t>
            </a:r>
          </a:p>
          <a:p>
            <a:pPr algn="l" rtl="0"/>
            <a:r>
              <a:rPr lang="en-US" dirty="0"/>
              <a:t>The average of the n performance measurements on the n validation sets is the cross-validated performance.</a:t>
            </a:r>
          </a:p>
          <a:p>
            <a:pPr algn="l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52974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80560" y="433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l" rtl="1">
              <a:lnSpc>
                <a:spcPct val="89000"/>
              </a:lnSpc>
            </a:pPr>
            <a:r>
              <a:rPr lang="en-US" sz="4400" b="0" strike="noStrike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R1 </a:t>
            </a:r>
            <a:r>
              <a:rPr lang="en-US" sz="4400" b="0" strike="noStrike" spc="-1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&amp; Iron </a:t>
            </a:r>
            <a:r>
              <a:rPr lang="en-US" sz="4400" b="0" strike="noStrike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relations 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640080" y="1188720"/>
            <a:ext cx="10955520" cy="5428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84120" indent="-383760" algn="l" rtl="0">
              <a:lnSpc>
                <a:spcPct val="100000"/>
              </a:lnSpc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Examine the relation between R1 &amp; iron</a:t>
            </a:r>
          </a:p>
          <a:p>
            <a:pPr algn="l" rtl="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 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BD06A1A0-4403-46D2-B1F9-9E98AC5BA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618" y="1369342"/>
            <a:ext cx="5909449" cy="52481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80560" y="433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l" rtl="1">
              <a:lnSpc>
                <a:spcPct val="89000"/>
              </a:lnSpc>
            </a:pPr>
            <a:r>
              <a:rPr lang="en-US" sz="4400" b="0" strike="noStrike" spc="-1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R1 &amp; Lipid relations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640080" y="1188720"/>
            <a:ext cx="10955520" cy="5428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84120" indent="-383760" algn="l" rtl="0">
              <a:lnSpc>
                <a:spcPct val="100000"/>
              </a:lnSpc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Examine the relation between R1 &amp; lipid</a:t>
            </a:r>
          </a:p>
          <a:p>
            <a:pPr algn="l" rtl="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 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97354DE9-341D-4B2F-9124-CC6B862B2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868" y="1536648"/>
            <a:ext cx="5768732" cy="51186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טבלה 2">
            <a:extLst>
              <a:ext uri="{FF2B5EF4-FFF2-40B4-BE49-F238E27FC236}">
                <a16:creationId xmlns:a16="http://schemas.microsoft.com/office/drawing/2014/main" id="{ABFC010D-BD99-4B4E-BE4C-08442A805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827132"/>
              </p:ext>
            </p:extLst>
          </p:nvPr>
        </p:nvGraphicFramePr>
        <p:xfrm>
          <a:off x="978353" y="541915"/>
          <a:ext cx="9047390" cy="5351483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1974969">
                  <a:extLst>
                    <a:ext uri="{9D8B030D-6E8A-4147-A177-3AD203B41FA5}">
                      <a16:colId xmlns:a16="http://schemas.microsoft.com/office/drawing/2014/main" val="2928399998"/>
                    </a:ext>
                  </a:extLst>
                </a:gridCol>
                <a:gridCol w="2273277">
                  <a:extLst>
                    <a:ext uri="{9D8B030D-6E8A-4147-A177-3AD203B41FA5}">
                      <a16:colId xmlns:a16="http://schemas.microsoft.com/office/drawing/2014/main" val="361010562"/>
                    </a:ext>
                  </a:extLst>
                </a:gridCol>
                <a:gridCol w="4799144">
                  <a:extLst>
                    <a:ext uri="{9D8B030D-6E8A-4147-A177-3AD203B41FA5}">
                      <a16:colId xmlns:a16="http://schemas.microsoft.com/office/drawing/2014/main" val="3747716503"/>
                    </a:ext>
                  </a:extLst>
                </a:gridCol>
              </a:tblGrid>
              <a:tr h="1102451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Normalized MAE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R squared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550261"/>
                  </a:ext>
                </a:extLst>
              </a:tr>
              <a:tr h="708172">
                <a:tc>
                  <a:txBody>
                    <a:bodyPr/>
                    <a:lstStyle/>
                    <a:p>
                      <a:pPr algn="l" rtl="0"/>
                      <a:r>
                        <a:rPr lang="he-IL" sz="1600" dirty="0"/>
                        <a:t>0.252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600" dirty="0"/>
                        <a:t>0.223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a*[Fe] + b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234502"/>
                  </a:ext>
                </a:extLst>
              </a:tr>
              <a:tr h="708172">
                <a:tc>
                  <a:txBody>
                    <a:bodyPr/>
                    <a:lstStyle/>
                    <a:p>
                      <a:pPr algn="l" rtl="0"/>
                      <a:r>
                        <a:rPr lang="he-IL" sz="1600" dirty="0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600" dirty="0"/>
                        <a:t>-0.017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a*[lipid type] + b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343523"/>
                  </a:ext>
                </a:extLst>
              </a:tr>
              <a:tr h="708172">
                <a:tc>
                  <a:txBody>
                    <a:bodyPr/>
                    <a:lstStyle/>
                    <a:p>
                      <a:pPr algn="l" rtl="0"/>
                      <a:r>
                        <a:rPr lang="he-IL" sz="1600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600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a*[Fe] + b*[lipid type] + c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609752"/>
                  </a:ext>
                </a:extLst>
              </a:tr>
              <a:tr h="708172">
                <a:tc>
                  <a:txBody>
                    <a:bodyPr/>
                    <a:lstStyle/>
                    <a:p>
                      <a:pPr algn="l" rtl="0"/>
                      <a:r>
                        <a:rPr lang="he-IL" sz="1600" dirty="0"/>
                        <a:t>0.251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600" dirty="0"/>
                        <a:t>0.228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a*[Fe] + b*[lipid type] + c*[Fe]*[lipid type] + d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946104"/>
                  </a:ext>
                </a:extLst>
              </a:tr>
              <a:tr h="708172">
                <a:tc>
                  <a:txBody>
                    <a:bodyPr/>
                    <a:lstStyle/>
                    <a:p>
                      <a:pPr algn="l" rtl="0"/>
                      <a:r>
                        <a:rPr lang="he-IL" sz="1600" dirty="0"/>
                        <a:t>0.258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600" dirty="0"/>
                        <a:t>0.206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a*[Fe]*[lipid type] + d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056420"/>
                  </a:ext>
                </a:extLst>
              </a:tr>
              <a:tr h="7081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0.024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0.926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a*[lipid type]*</a:t>
                      </a:r>
                      <a:r>
                        <a:rPr lang="en-US" sz="1600" dirty="0" err="1"/>
                        <a:t>lipid_type</a:t>
                      </a:r>
                      <a:r>
                        <a:rPr lang="en-US" sz="1600" dirty="0"/>
                        <a:t> + b*[Fe]*</a:t>
                      </a:r>
                      <a:r>
                        <a:rPr lang="en-US" sz="1600" dirty="0" err="1"/>
                        <a:t>iron_type</a:t>
                      </a:r>
                      <a:r>
                        <a:rPr lang="en-US" sz="1600" dirty="0"/>
                        <a:t> + c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410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046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חיתוך</Template>
  <TotalTime>24207</TotalTime>
  <Words>1156</Words>
  <Application>Microsoft Office PowerPoint</Application>
  <PresentationFormat>מסך רחב</PresentationFormat>
  <Paragraphs>208</Paragraphs>
  <Slides>26</Slides>
  <Notes>12</Notes>
  <HiddenSlides>3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26</vt:i4>
      </vt:variant>
    </vt:vector>
  </HeadingPairs>
  <TitlesOfParts>
    <vt:vector size="35" baseType="lpstr">
      <vt:lpstr>Arial</vt:lpstr>
      <vt:lpstr>Calibri</vt:lpstr>
      <vt:lpstr>Cambria Math</vt:lpstr>
      <vt:lpstr>Franklin Gothic Book</vt:lpstr>
      <vt:lpstr>Symbol</vt:lpstr>
      <vt:lpstr>Times New Roman</vt:lpstr>
      <vt:lpstr>Wingdings</vt:lpstr>
      <vt:lpstr>Office Theme</vt:lpstr>
      <vt:lpstr>Office Theme</vt:lpstr>
      <vt:lpstr>מצגת של PowerPoint‏</vt:lpstr>
      <vt:lpstr>מצגת של PowerPoint‏</vt:lpstr>
      <vt:lpstr>מצגת של PowerPoint‏</vt:lpstr>
      <vt:lpstr>מצגת של PowerPoint‏</vt:lpstr>
      <vt:lpstr>Detect outliers</vt:lpstr>
      <vt:lpstr>Cross validation 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חיזוי פרמטרי MRI על פי ריכוזי ברזל וליפיד</dc:title>
  <dc:subject/>
  <dc:creator>שירלי אליעזר</dc:creator>
  <dc:description/>
  <cp:lastModifiedBy>David Cohen</cp:lastModifiedBy>
  <cp:revision>132</cp:revision>
  <dcterms:created xsi:type="dcterms:W3CDTF">2021-01-20T18:28:19Z</dcterms:created>
  <dcterms:modified xsi:type="dcterms:W3CDTF">2021-12-16T07:49:12Z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1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מסך רחב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19</vt:i4>
  </property>
</Properties>
</file>