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7" r:id="rId2"/>
    <p:sldId id="264" r:id="rId3"/>
    <p:sldId id="261" r:id="rId4"/>
    <p:sldId id="262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0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888AF5D-0269-4720-B7C4-A6923D1F721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D88BBB8-4FDB-4549-8870-C509FABA83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79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AF5D-0269-4720-B7C4-A6923D1F721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BB8-4FDB-4549-8870-C509FABA8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8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AF5D-0269-4720-B7C4-A6923D1F721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BB8-4FDB-4549-8870-C509FABA83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79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AF5D-0269-4720-B7C4-A6923D1F721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BB8-4FDB-4549-8870-C509FABA831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510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AF5D-0269-4720-B7C4-A6923D1F721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BB8-4FDB-4549-8870-C509FABA8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21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AF5D-0269-4720-B7C4-A6923D1F721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BB8-4FDB-4549-8870-C509FABA831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784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AF5D-0269-4720-B7C4-A6923D1F721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BB8-4FDB-4549-8870-C509FABA83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398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AF5D-0269-4720-B7C4-A6923D1F721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BB8-4FDB-4549-8870-C509FABA831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785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AF5D-0269-4720-B7C4-A6923D1F721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BB8-4FDB-4549-8870-C509FABA831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95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AF5D-0269-4720-B7C4-A6923D1F721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BB8-4FDB-4549-8870-C509FABA8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3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AF5D-0269-4720-B7C4-A6923D1F721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BB8-4FDB-4549-8870-C509FABA831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76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AF5D-0269-4720-B7C4-A6923D1F721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BB8-4FDB-4549-8870-C509FABA8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4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AF5D-0269-4720-B7C4-A6923D1F721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BB8-4FDB-4549-8870-C509FABA831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7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AF5D-0269-4720-B7C4-A6923D1F721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BB8-4FDB-4549-8870-C509FABA831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54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AF5D-0269-4720-B7C4-A6923D1F721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BB8-4FDB-4549-8870-C509FABA8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0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AF5D-0269-4720-B7C4-A6923D1F721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BB8-4FDB-4549-8870-C509FABA831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70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AF5D-0269-4720-B7C4-A6923D1F721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BB8-4FDB-4549-8870-C509FABA8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5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88AF5D-0269-4720-B7C4-A6923D1F721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88BBB8-4FDB-4549-8870-C509FABA8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6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BF0867-7FCD-45B7-B73F-0AEABEF6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 rtl="0">
              <a:lnSpc>
                <a:spcPct val="90000"/>
              </a:lnSpc>
            </a:pPr>
            <a:r>
              <a:rPr lang="en-US" sz="3700" b="1" kern="150">
                <a:effectLst/>
                <a:latin typeface="Bitstream Charter"/>
                <a:ea typeface="Noto Sans CJK SC Regular"/>
                <a:cs typeface="FreeSans"/>
              </a:rPr>
              <a:t>Prediction of biological environment from MRI scans, by </a:t>
            </a:r>
            <a:r>
              <a:rPr lang="en-US" sz="3700" b="1" kern="150">
                <a:latin typeface="Bitstream Charter"/>
                <a:ea typeface="Noto Sans CJK SC Regular"/>
                <a:cs typeface="FreeSans"/>
              </a:rPr>
              <a:t>L</a:t>
            </a:r>
            <a:r>
              <a:rPr lang="en-US" sz="3700" b="1" kern="150">
                <a:effectLst/>
                <a:latin typeface="Bitstream Charter"/>
                <a:ea typeface="Noto Sans CJK SC Regular"/>
                <a:cs typeface="FreeSans"/>
              </a:rPr>
              <a:t>inear Regression &amp; ML methods</a:t>
            </a:r>
            <a:endParaRPr lang="en-US" sz="3700" b="1"/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E4A19F03-ABAC-4613-81F5-640EA1A9B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 marL="0" indent="0" rtl="0">
              <a:buNone/>
            </a:pPr>
            <a:endParaRPr lang="en-US" kern="150">
              <a:effectLst/>
              <a:latin typeface="Bitstream Charter"/>
              <a:ea typeface="Noto Sans CJK SC Regular"/>
              <a:cs typeface="FreeSans"/>
            </a:endParaRPr>
          </a:p>
          <a:p>
            <a:pPr marL="0" indent="0" rtl="0">
              <a:buNone/>
            </a:pPr>
            <a:endParaRPr lang="en-US" kern="150">
              <a:latin typeface="Bitstream Charter"/>
              <a:ea typeface="Noto Sans CJK SC Regular"/>
              <a:cs typeface="FreeSans"/>
            </a:endParaRPr>
          </a:p>
          <a:p>
            <a:pPr marL="0" indent="0" rtl="0">
              <a:buNone/>
            </a:pPr>
            <a:endParaRPr lang="en-US" kern="150">
              <a:effectLst/>
              <a:latin typeface="Bitstream Charter"/>
              <a:ea typeface="Noto Sans CJK SC Regular"/>
              <a:cs typeface="FreeSans"/>
            </a:endParaRPr>
          </a:p>
          <a:p>
            <a:pPr marL="0" indent="0" rtl="0">
              <a:buNone/>
            </a:pPr>
            <a:endParaRPr lang="en-US" kern="150">
              <a:latin typeface="Bitstream Charter"/>
              <a:ea typeface="Noto Sans CJK SC Regular"/>
              <a:cs typeface="FreeSans"/>
            </a:endParaRPr>
          </a:p>
          <a:p>
            <a:pPr marL="0" indent="0" rtl="0">
              <a:buNone/>
            </a:pPr>
            <a:r>
              <a:rPr lang="en-US" kern="150">
                <a:effectLst/>
                <a:latin typeface="Bitstream Charter"/>
                <a:ea typeface="Noto Sans CJK SC Regular"/>
                <a:cs typeface="FreeSans"/>
              </a:rPr>
              <a:t>By David Cohen - 204150718</a:t>
            </a:r>
            <a:endParaRPr lang="en-US" kern="150">
              <a:effectLst/>
              <a:latin typeface="Liberation Serif"/>
              <a:ea typeface="Noto Sans CJK SC Regular"/>
              <a:cs typeface="FreeSans"/>
            </a:endParaRPr>
          </a:p>
          <a:p>
            <a:pPr marL="0" indent="0" rtl="0">
              <a:buNone/>
            </a:pPr>
            <a:r>
              <a:rPr lang="en-US" kern="150">
                <a:effectLst/>
                <a:latin typeface="Bitstream Charter"/>
                <a:ea typeface="Noto Sans CJK SC Regular"/>
                <a:cs typeface="FreeSans"/>
              </a:rPr>
              <a:t>Advisor: Professor Aviv Mezer</a:t>
            </a:r>
            <a:endParaRPr lang="en-US" kern="150">
              <a:effectLst/>
              <a:latin typeface="Liberation Serif"/>
              <a:ea typeface="Noto Sans CJK SC Regular"/>
              <a:cs typeface="FreeSans"/>
            </a:endParaRPr>
          </a:p>
          <a:p>
            <a:pPr rtl="0"/>
            <a:endParaRPr lang="en-US"/>
          </a:p>
        </p:txBody>
      </p:sp>
      <p:pic>
        <p:nvPicPr>
          <p:cNvPr id="25" name="Picture 2" descr="Electric brain Premium Vector">
            <a:extLst>
              <a:ext uri="{FF2B5EF4-FFF2-40B4-BE49-F238E27FC236}">
                <a16:creationId xmlns:a16="http://schemas.microsoft.com/office/drawing/2014/main" id="{99EF6413-7ADD-4F1D-A7E6-4BD0355020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" r="6" b="2299"/>
          <a:stretch/>
        </p:blipFill>
        <p:spPr bwMode="auto">
          <a:xfrm rot="5400000">
            <a:off x="8028570" y="2757636"/>
            <a:ext cx="2852640" cy="2739728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8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BF0867-7FCD-45B7-B73F-0AEABEF6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 rtl="0">
              <a:lnSpc>
                <a:spcPct val="90000"/>
              </a:lnSpc>
            </a:pPr>
            <a:r>
              <a:rPr lang="en-US" sz="3700" b="1" kern="150">
                <a:effectLst/>
                <a:latin typeface="Bitstream Charter"/>
                <a:ea typeface="Noto Sans CJK SC Regular"/>
                <a:cs typeface="FreeSans"/>
              </a:rPr>
              <a:t>Prediction of biological environment from MRI scans, by </a:t>
            </a:r>
            <a:r>
              <a:rPr lang="en-US" sz="3700" b="1" kern="150">
                <a:latin typeface="Bitstream Charter"/>
                <a:ea typeface="Noto Sans CJK SC Regular"/>
                <a:cs typeface="FreeSans"/>
              </a:rPr>
              <a:t>L</a:t>
            </a:r>
            <a:r>
              <a:rPr lang="en-US" sz="3700" b="1" kern="150">
                <a:effectLst/>
                <a:latin typeface="Bitstream Charter"/>
                <a:ea typeface="Noto Sans CJK SC Regular"/>
                <a:cs typeface="FreeSans"/>
              </a:rPr>
              <a:t>inear Regression &amp; ML methods</a:t>
            </a:r>
            <a:endParaRPr lang="en-US" sz="3700" b="1"/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E4A19F03-ABAC-4613-81F5-640EA1A9B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 marL="0" indent="0" rtl="0">
              <a:buNone/>
            </a:pPr>
            <a:endParaRPr lang="en-US" kern="150">
              <a:effectLst/>
              <a:latin typeface="Bitstream Charter"/>
              <a:ea typeface="Noto Sans CJK SC Regular"/>
              <a:cs typeface="FreeSans"/>
            </a:endParaRPr>
          </a:p>
          <a:p>
            <a:pPr marL="0" indent="0" rtl="0">
              <a:buNone/>
            </a:pPr>
            <a:endParaRPr lang="en-US" kern="150">
              <a:latin typeface="Bitstream Charter"/>
              <a:ea typeface="Noto Sans CJK SC Regular"/>
              <a:cs typeface="FreeSans"/>
            </a:endParaRPr>
          </a:p>
          <a:p>
            <a:pPr marL="0" indent="0" rtl="0">
              <a:buNone/>
            </a:pPr>
            <a:endParaRPr lang="en-US" kern="150">
              <a:effectLst/>
              <a:latin typeface="Bitstream Charter"/>
              <a:ea typeface="Noto Sans CJK SC Regular"/>
              <a:cs typeface="FreeSans"/>
            </a:endParaRPr>
          </a:p>
          <a:p>
            <a:pPr marL="0" indent="0" rtl="0">
              <a:buNone/>
            </a:pPr>
            <a:endParaRPr lang="en-US" kern="150">
              <a:latin typeface="Bitstream Charter"/>
              <a:ea typeface="Noto Sans CJK SC Regular"/>
              <a:cs typeface="FreeSans"/>
            </a:endParaRPr>
          </a:p>
          <a:p>
            <a:pPr marL="0" indent="0" rtl="0">
              <a:buNone/>
            </a:pPr>
            <a:r>
              <a:rPr lang="en-US" kern="150">
                <a:effectLst/>
                <a:latin typeface="Bitstream Charter"/>
                <a:ea typeface="Noto Sans CJK SC Regular"/>
                <a:cs typeface="FreeSans"/>
              </a:rPr>
              <a:t>By David Cohen - 204150718</a:t>
            </a:r>
            <a:endParaRPr lang="en-US" kern="150">
              <a:effectLst/>
              <a:latin typeface="Liberation Serif"/>
              <a:ea typeface="Noto Sans CJK SC Regular"/>
              <a:cs typeface="FreeSans"/>
            </a:endParaRPr>
          </a:p>
          <a:p>
            <a:pPr marL="0" indent="0" rtl="0">
              <a:buNone/>
            </a:pPr>
            <a:r>
              <a:rPr lang="en-US" kern="150">
                <a:effectLst/>
                <a:latin typeface="Bitstream Charter"/>
                <a:ea typeface="Noto Sans CJK SC Regular"/>
                <a:cs typeface="FreeSans"/>
              </a:rPr>
              <a:t>Advisor: Professor Aviv Mezer</a:t>
            </a:r>
            <a:endParaRPr lang="en-US" kern="150">
              <a:effectLst/>
              <a:latin typeface="Liberation Serif"/>
              <a:ea typeface="Noto Sans CJK SC Regular"/>
              <a:cs typeface="FreeSans"/>
            </a:endParaRPr>
          </a:p>
          <a:p>
            <a:pPr rtl="0"/>
            <a:endParaRPr lang="en-US"/>
          </a:p>
        </p:txBody>
      </p:sp>
      <p:pic>
        <p:nvPicPr>
          <p:cNvPr id="25" name="Picture 2" descr="Electric brain Premium Vector">
            <a:extLst>
              <a:ext uri="{FF2B5EF4-FFF2-40B4-BE49-F238E27FC236}">
                <a16:creationId xmlns:a16="http://schemas.microsoft.com/office/drawing/2014/main" id="{99EF6413-7ADD-4F1D-A7E6-4BD0355020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" r="6" b="2299"/>
          <a:stretch/>
        </p:blipFill>
        <p:spPr bwMode="auto">
          <a:xfrm rot="5400000">
            <a:off x="8028570" y="2757636"/>
            <a:ext cx="2852640" cy="2739728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78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2AAA7B-DD5A-486B-B28F-F19588315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B99B21-A649-42D2-BB86-486C2E73A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A631EEB-EF96-4032-8B47-62220C131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90B37569-6E3D-4B34-AD3E-0FC79D7C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16">
              <a:extLst>
                <a:ext uri="{FF2B5EF4-FFF2-40B4-BE49-F238E27FC236}">
                  <a16:creationId xmlns:a16="http://schemas.microsoft.com/office/drawing/2014/main" id="{A3A0A741-DE46-43B7-A732-2C6D71E7B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7">
              <a:extLst>
                <a:ext uri="{FF2B5EF4-FFF2-40B4-BE49-F238E27FC236}">
                  <a16:creationId xmlns:a16="http://schemas.microsoft.com/office/drawing/2014/main" id="{3FB4AD13-112F-436E-9596-F7557110C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0E050631-5558-40B9-B24F-3FA5C36C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01" y="982132"/>
            <a:ext cx="6354633" cy="1303867"/>
          </a:xfrm>
        </p:spPr>
        <p:txBody>
          <a:bodyPr>
            <a:normAutofit/>
          </a:bodyPr>
          <a:lstStyle/>
          <a:p>
            <a:r>
              <a:rPr lang="en-US"/>
              <a:t>The Data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6D98D9-A8AD-432E-BD4E-FF8001244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77057" y="2400639"/>
            <a:ext cx="5760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2C67E9-AF12-40BD-99CB-D10ADB27A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85" y="2556932"/>
            <a:ext cx="6380065" cy="3318936"/>
          </a:xfrm>
        </p:spPr>
        <p:txBody>
          <a:bodyPr>
            <a:normAutofit/>
          </a:bodyPr>
          <a:lstStyle/>
          <a:p>
            <a:pPr rtl="0"/>
            <a:r>
              <a:rPr lang="en-US">
                <a:effectLst/>
                <a:latin typeface="Bitstream Charter"/>
                <a:ea typeface="Noto Sans CJK SC Regular"/>
                <a:cs typeface="FreeSans"/>
              </a:rPr>
              <a:t>about 500 samples of water solutions, in the presence of different lipids and iron content (free ions, and protein-bounded)</a:t>
            </a:r>
            <a:r>
              <a:rPr lang="en-US"/>
              <a:t>.</a:t>
            </a:r>
          </a:p>
          <a:p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DA66058-7082-4979-BE84-737A26F187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43" r="-3" b="1940"/>
          <a:stretch/>
        </p:blipFill>
        <p:spPr>
          <a:xfrm>
            <a:off x="8137325" y="1158024"/>
            <a:ext cx="2839277" cy="2066544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585E6386-304F-4C98-BEC1-D47DEFAC56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033" r="8608"/>
          <a:stretch/>
        </p:blipFill>
        <p:spPr>
          <a:xfrm>
            <a:off x="8135453" y="3631646"/>
            <a:ext cx="2843021" cy="2066544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72689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5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76" name="Straight Connector 6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66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68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9" name="Rectangle 70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80" name="Picture 72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54" name="תיבת טקסט 53">
            <a:extLst>
              <a:ext uri="{FF2B5EF4-FFF2-40B4-BE49-F238E27FC236}">
                <a16:creationId xmlns:a16="http://schemas.microsoft.com/office/drawing/2014/main" id="{00632BA0-39D6-4E10-850F-791D265798A1}"/>
              </a:ext>
            </a:extLst>
          </p:cNvPr>
          <p:cNvSpPr txBox="1"/>
          <p:nvPr/>
        </p:nvSpPr>
        <p:spPr>
          <a:xfrm>
            <a:off x="1705450" y="734658"/>
            <a:ext cx="8372614" cy="1298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3400" b="0" i="0" u="none" strike="noStrike" normalizeH="0" baseline="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Based on a study done last year that models the MRI results given the biological measurements 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D6C4535F-A7F7-498B-804F-B9769756E2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1279" y="2406563"/>
            <a:ext cx="6910373" cy="34206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52351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BF0867-7FCD-45B7-B73F-0AEABEF6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 rtl="0">
              <a:lnSpc>
                <a:spcPct val="90000"/>
              </a:lnSpc>
            </a:pPr>
            <a:r>
              <a:rPr lang="en-US" sz="4100"/>
              <a:t>Our goal : Prediction of biological environment from MRI scans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CB30448-1B27-4A33-9E34-DA28D2AF8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 marL="0" indent="0" rtl="0">
              <a:buNone/>
            </a:pPr>
            <a:endParaRPr lang="en-US"/>
          </a:p>
          <a:p>
            <a:pPr rtl="0"/>
            <a:r>
              <a:rPr lang="en-US"/>
              <a:t>Start with linar regressin on qMRI result (“biased approach”).</a:t>
            </a:r>
          </a:p>
          <a:p>
            <a:pPr rtl="0"/>
            <a:r>
              <a:rPr lang="en-US"/>
              <a:t> continue  with A.I methods(“unbiased approach”)</a:t>
            </a:r>
          </a:p>
          <a:p>
            <a:pPr marL="0" indent="0" rtl="0">
              <a:buNone/>
            </a:pPr>
            <a:endParaRPr lang="en-US"/>
          </a:p>
          <a:p>
            <a:pPr rtl="0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9F402D3-CED4-4F50-85A2-3199CDA8AE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0" r="-6" b="-6"/>
          <a:stretch/>
        </p:blipFill>
        <p:spPr bwMode="auto">
          <a:xfrm>
            <a:off x="8085026" y="2701180"/>
            <a:ext cx="2739728" cy="2852640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333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3E8C8A2-D2DA-42F8-84AA-AC5AB425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9A5D1FE1-4883-49B4-AD3E-D0A3F8DC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F829EAE-7CB1-410F-BAF1-55BD6DC24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4EA5F8CE-974F-4443-AB3C-4799C332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94075D0C-1739-4729-A5C8-5C5707A94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DFD28A6-39F3-425F-8050-E5BF1B45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9F1F6E2E-E2E7-4689-9E5D-51F37CB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B728A18-FF26-43E9-AF31-9608EBA3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D418D479-7A49-4E09-A270-87C36ABE5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55AC523-B142-409D-BB68-747EDDCE6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98FD6A06-A68E-49C5-8F1D-8945DD8C0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A6794A3D-A7E9-4DC9-98E4-02104E24A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F3C545D2-108E-4B9B-A015-D09F0D4B8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770" y="1041401"/>
            <a:ext cx="453852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Any questions?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731DD8B-7A0A-47A0-BF6B-EBB4F9709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תמונה שמכילה טקסט, אור&#10;&#10;התיאור נוצר באופן אוטומטי">
            <a:extLst>
              <a:ext uri="{FF2B5EF4-FFF2-40B4-BE49-F238E27FC236}">
                <a16:creationId xmlns:a16="http://schemas.microsoft.com/office/drawing/2014/main" id="{4F15E4C1-0A2B-4BFF-9C55-28497AF713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6" r="3065" b="3"/>
          <a:stretch/>
        </p:blipFill>
        <p:spPr bwMode="auto">
          <a:xfrm>
            <a:off x="1412683" y="1410208"/>
            <a:ext cx="4348925" cy="385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0A370BF-9768-4FA0-8887-C3777F3A9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446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רגני">
  <a:themeElements>
    <a:clrScheme name="אורגני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אורגני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אורגני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4461</TotalTime>
  <Words>124</Words>
  <Application>Microsoft Office PowerPoint</Application>
  <PresentationFormat>מסך רחב</PresentationFormat>
  <Paragraphs>22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1" baseType="lpstr">
      <vt:lpstr>Arial</vt:lpstr>
      <vt:lpstr>Bitstream Charter</vt:lpstr>
      <vt:lpstr>Garamond</vt:lpstr>
      <vt:lpstr>Liberation Serif</vt:lpstr>
      <vt:lpstr>אורגני</vt:lpstr>
      <vt:lpstr>Prediction of biological environment from MRI scans, by Linear Regression &amp; ML methods</vt:lpstr>
      <vt:lpstr>Prediction of biological environment from MRI scans, by Linear Regression &amp; ML methods</vt:lpstr>
      <vt:lpstr>The Data</vt:lpstr>
      <vt:lpstr>מצגת של PowerPoint‏</vt:lpstr>
      <vt:lpstr>Our goal : Prediction of biological environment from MRI scans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biological environment from MRI scans, by reverse engineering methods</dc:title>
  <dc:creator>David Cohen</dc:creator>
  <cp:lastModifiedBy>David Cohen</cp:lastModifiedBy>
  <cp:revision>8</cp:revision>
  <dcterms:created xsi:type="dcterms:W3CDTF">2021-11-14T08:04:39Z</dcterms:created>
  <dcterms:modified xsi:type="dcterms:W3CDTF">2021-11-24T10:02:04Z</dcterms:modified>
</cp:coreProperties>
</file>