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</p:sldIdLst>
  <p:sldSz cx="12192000" cy="6858000"/>
  <p:notesSz cx="6858000" cy="9144000"/>
  <p:embeddedFontLst>
    <p:embeddedFont>
      <p:font typeface="Comic Sans MS" panose="030F0702030302020204" pitchFamily="66" charset="0"/>
      <p:regular r:id="rId30"/>
      <p:bold r:id="rId31"/>
      <p:italic r:id="rId32"/>
      <p:boldItalic r:id="rId33"/>
    </p:embeddedFont>
    <p:embeddedFont>
      <p:font typeface="Arial Narrow" panose="020B0606020202030204" pitchFamily="34" charset="0"/>
      <p:regular r:id="rId34"/>
      <p:bold r:id="rId35"/>
      <p:italic r:id="rId36"/>
      <p:boldItalic r:id="rId37"/>
    </p:embeddedFont>
    <p:embeddedFont>
      <p:font typeface="Montserrat Black" panose="020B0604020202020204" charset="0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Robo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hRAqkVhkxmJBd5mjEnvp0tEMTY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79002" autoAdjust="0"/>
  </p:normalViewPr>
  <p:slideViewPr>
    <p:cSldViewPr snapToGrid="0">
      <p:cViewPr varScale="1">
        <p:scale>
          <a:sx n="72" d="100"/>
          <a:sy n="72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dataset/doacoes-comodatos-amigo-estado-mg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ovdata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88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de490e3ad_0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de490e3ad_0_35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Considerando a definição da ISO sobre qualidade, aplicada ao nosso objeto, precisamos adotar um padrão para documentação dos dados que minimize o custo dos usuários em compreender os dados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Adoção de um padrão para documentação dos dados que permita uma verificação/validação automatizável se os dados estão em conformidade com o especificado; especificado num formato json, facilmente compartilhado e que permite interpretação automática por máquina e reuso de dados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O atrito ou “fricção” ocorre quando os consumidores gastam tempo e recursos demais apenas para poder entender e trabalhar com os dados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74" name="Google Shape;174;gede490e3ad_0_35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186" name="Google Shape;1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172B4D"/>
                </a:solidFill>
              </a:rPr>
              <a:t>- Exemplo prático de benefício: pesquisador de outro estado tentando encontrar dados demográficos </a:t>
            </a:r>
            <a:r>
              <a:rPr lang="pt-BR" sz="1200" smtClean="0">
                <a:solidFill>
                  <a:srgbClr val="172B4D"/>
                </a:solidFill>
              </a:rPr>
              <a:t>ou financeiros no Portal</a:t>
            </a:r>
            <a:endParaRPr lang="pt-BR" sz="1200" dirty="0" smtClean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172B4D"/>
                </a:solidFill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172B4D"/>
                </a:solidFill>
              </a:rPr>
              <a:t>  </a:t>
            </a:r>
            <a:r>
              <a:rPr lang="pt-BR" sz="1200" dirty="0">
                <a:solidFill>
                  <a:srgbClr val="172B4D"/>
                </a:solidFill>
              </a:rPr>
              <a:t>- facilita a publicação dos conjuntos de dados produzidos pelos órgãos ou entidades públicas em um único repositório, com visibilidade e facilidade de acesso (*qualidade);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172B4D"/>
                </a:solidFill>
              </a:rPr>
              <a:t>  - facilita a vida da população, que não precisa buscar dados publicados nos sites institucionais ou solicitá-los diretamente aos órgãos e entidades;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172B4D"/>
                </a:solidFill>
              </a:rPr>
              <a:t>  - propicia aprendizado mútuo, </a:t>
            </a:r>
            <a:r>
              <a:rPr lang="pt-BR" sz="1200" i="1" dirty="0">
                <a:solidFill>
                  <a:srgbClr val="172B4D"/>
                </a:solidFill>
              </a:rPr>
              <a:t>data </a:t>
            </a:r>
            <a:r>
              <a:rPr lang="pt-BR" sz="1200" i="1" dirty="0" err="1">
                <a:solidFill>
                  <a:srgbClr val="172B4D"/>
                </a:solidFill>
              </a:rPr>
              <a:t>literacy</a:t>
            </a:r>
            <a:r>
              <a:rPr lang="pt-BR" sz="1200" dirty="0">
                <a:solidFill>
                  <a:srgbClr val="172B4D"/>
                </a:solidFill>
              </a:rPr>
              <a:t>, incremento do controle social e participação ativa da comunidade, avaliações de usuários, parcerias</a:t>
            </a:r>
            <a:endParaRPr dirty="0"/>
          </a:p>
        </p:txBody>
      </p:sp>
      <p:sp>
        <p:nvSpPr>
          <p:cNvPr id="194" name="Google Shape;19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de490e3ad_0_3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ede490e3ad_0_39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- requisito legal de facilitar análise das informações (LAI art. 8, par. 3, inciso II)</a:t>
            </a:r>
            <a:endParaRPr/>
          </a:p>
        </p:txBody>
      </p:sp>
      <p:sp>
        <p:nvSpPr>
          <p:cNvPr id="241" name="Google Shape;241;gede490e3ad_0_39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Apresentação</a:t>
            </a:r>
            <a:r>
              <a:rPr lang="pt-BR" sz="1200" b="1" baseline="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mais rápida = mostrar apenas um conjunto e referenciar para o ‘sobre’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Funcionalidades</a:t>
            </a:r>
            <a:r>
              <a:rPr lang="pt-BR" sz="1200" b="1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</a:t>
            </a:r>
            <a:endParaRPr lang="pt-BR" sz="1200" b="1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menu: conjuntos de dados, organizações, grupos, documentação, sobre;</a:t>
            </a:r>
            <a:endParaRPr lang="pt-BR" sz="1200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barra de pesquisa de dados; etiquetas populares</a:t>
            </a:r>
            <a:endParaRPr lang="pt-BR" sz="1200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1200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submenu</a:t>
            </a: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conjuntos de dados: filtros (organizações, grupos, etiquetas, formatos);</a:t>
            </a:r>
            <a:endParaRPr lang="pt-BR" sz="1200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ordenação dos conjuntos; título, descrição de formatos de arquivo de cada conjunto;</a:t>
            </a:r>
            <a:endParaRPr lang="pt-BR" sz="1200" dirty="0" smtClean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Visualizar e extrair bases de dados: explorar, pré-visualização, baixar; data-</a:t>
            </a:r>
            <a:r>
              <a:rPr lang="pt-BR" sz="1200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explorer</a:t>
            </a:r>
            <a:r>
              <a:rPr lang="pt-BR" sz="12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dicionário de dados, informações adicionais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lang="pt-BR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Ver </a:t>
            </a:r>
            <a:r>
              <a:rPr lang="pt-BR" dirty="0"/>
              <a:t>anexo </a:t>
            </a:r>
            <a:r>
              <a:rPr lang="pt-BR" dirty="0" err="1"/>
              <a:t>excel</a:t>
            </a:r>
            <a:r>
              <a:rPr lang="pt-BR" dirty="0"/>
              <a:t> do </a:t>
            </a:r>
            <a:r>
              <a:rPr lang="pt-BR" dirty="0" err="1"/>
              <a:t>email</a:t>
            </a:r>
            <a:r>
              <a:rPr lang="pt-BR" dirty="0"/>
              <a:t> para SPGF sobre explicação do CKAN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/>
              <a:t>Mostrar que o menu Documentação serve para baixar o manual de uso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/>
              <a:t>Reforçar vídeo da INOVA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/>
              <a:t>Apresentar conjunto de Compras Emergenciais</a:t>
            </a:r>
            <a:endParaRPr dirty="0"/>
          </a:p>
        </p:txBody>
      </p:sp>
      <p:sp>
        <p:nvSpPr>
          <p:cNvPr id="258" name="Google Shape;25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de490e3ad_0_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ede490e3ad_0_39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265" name="Google Shape;265;gede490e3ad_0_39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Relativizar importância dos passos, de acordo com realidade da base e dos conhecimentos do publicador; mencionar que o processo de abertura é um processo de ETL, em última instância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Documentação = https://create.frictionlessdata.io/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Controle de versão estrito como etapa no fluxo (info legível no datapackage.json) X controle amplo como transversal ao fluxo (github)</a:t>
            </a:r>
            <a:endParaRPr/>
          </a:p>
        </p:txBody>
      </p:sp>
      <p:sp>
        <p:nvSpPr>
          <p:cNvPr id="273" name="Google Shape;27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de490e3ad_0_3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ede490e3ad_0_39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Relativizar importância dos passos, de acordo com realidade da base e dos conhecimentos do publicador; mencionar que o processo de abertura é um processo de ETL, em última instância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Documentação = https://create.frictionlessdata.io/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Limpeza (guia sugestivo de problemas comuns por responsável) = https://escoladedados.org/tutoriais/guia-quartz-para-limpeza-de-dados/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* Trocar texto por imagens (parte json, nome escrito errado, cpf em tabela), indicando o que vai ser feito (segunda reunião é como será feito)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ede490e3ad_0_39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de490e3ad_0_4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ede490e3ad_0_4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Relativizar importância dos passos, de acordo com realidade da base e dos conhecimentos do publicador; mencionar que o processo de abertura é um processo de ETL, em última instância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Documentação = https://create.frictionlessdata.io/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Limpeza (guia sugestivo de problemas comuns por responsável) = https://escoladedados.org/tutoriais/guia-quartz-para-limpeza-de-dados/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/>
              <a:t>* Trocar texto por imagens (parte json, nome escrito errado, cpf em tabela), indicando o que vai ser feito (segunda reunião é como será feito)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Para possibilitar o entendimento dos dados pelos usuários, em atendimento a à LAI (</a:t>
            </a:r>
            <a:r>
              <a:rPr lang="pt-BR"/>
              <a:t>art. 8º § 3º, IV</a:t>
            </a:r>
            <a:r>
              <a:rPr lang="pt-BR" u="sng">
                <a:solidFill>
                  <a:schemeClr val="hlink"/>
                </a:solidFill>
                <a:hlinkClick r:id="rId3"/>
              </a:rPr>
              <a:t>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Descrever as características básicas do conjunto de dados (nome, título, descrição, tipo, variáveis, padrões de valores, licença, autor, organização, etc).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- ex. trecho do dicionário de dados (schema) do conjunto de compras emergenciais COVID-19, em formato json</a:t>
            </a:r>
            <a:endParaRPr/>
          </a:p>
        </p:txBody>
      </p:sp>
      <p:sp>
        <p:nvSpPr>
          <p:cNvPr id="326" name="Google Shape;326;gede490e3ad_0_4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de490e3ad_0_4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ede490e3ad_0_4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oferecer informação integra aos usuários.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Exemplos: padronização do formato de datas; inclusão de colunas para padronização do layout dos arquivos.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ex: inadequações planilha remuneração:</a:t>
            </a:r>
            <a:br>
              <a:rPr lang="pt-BR"/>
            </a:b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Valor do SD 1 CL segunda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Valores zero, vazios e sim na terceira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CBMMG abreviado e outros por extenso na quinta coluna;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Formatos de número para carga horária, remuneração e data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Limpeza (guia sugestivo de problemas comuns por responsável) = https://escoladedados.org/tutoriais/guia-quartz-para-limpeza-de-dados/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62865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ede490e3ad_0_4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Escopo: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	Nivelamento de princípios, diretrizes e legislação;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	Ressaltar a importância da abertura e seus benefícios para o demandante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Próxima reunião: agenda mão-na-massa com 2 membros da equipe responsável pela documentação, publicação e atualização (desejáveis: 1 da regra de negócio e 1 da TI)</a:t>
            </a:r>
            <a:endParaRPr/>
          </a:p>
        </p:txBody>
      </p:sp>
      <p:sp>
        <p:nvSpPr>
          <p:cNvPr id="60" name="Google Shape;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de490e3ad_0_4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ede490e3ad_0_4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resguardar informações que tenham restrição de acesso, em atendimento à LAI (Capítulo IV) e à LGPD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Substituir, omitir, anonimizar caracteres, textos e dados, que contenham informações sensíveis e/ou restritas (conhecimento recente, em construção conjunta)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 - ex.: consultas despesa/restos a pagar de prêmios lotéricos para pessoa física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https://github.com/transparencia-mg/especificacoes-portal-transparencia/blob/master/espec001_anonimizacao-cpf/anonimizacao-cpf-homologa-layout.md#m%C3%A9todo-de-anonimiza%C3%A7%C3%A3o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ede490e3ad_0_4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de490e3ad_0_4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ede490e3ad_0_4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- Controle de versão não é sequencial, mas sim concomitante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validação = frictionless.py/github 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https://github.com/dados-mg/doacoes-comodatos-amigo-estado-mg/actions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https://repository.frictionlessdata.io/report/?user=dados-mg&amp;repo=doacoes-comodatos-amigo-estado-mg&amp;flow=frictionless&amp;run=1230222663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Goodtables = https://goodtables.io/github/dados-mg/doacoes-comodatos-amigo-estado-mg/jobs/58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ede490e3ad_0_4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de490e3ad_0_4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ede490e3ad_0_4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oferecer informação íntegra aos usuários.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Comparar se os dados de cada variável espelham fielmente a descrição contida no respectivo dicionário de dados.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ex: https://repository.frictionlessdata.io/report/?user=dados-mg&amp;repo=datapackage-reprex&amp;flow=frictionless&amp;run=1186984211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ede490e3ad_0_4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de490e3ad_0_4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ede490e3ad_0_4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controle da versão DO CONJUNTO DE DADOS em si precede a publicação, pois o número da versão corrente é informação necessária para o pacote realizar upload automatizado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ede490e3ad_0_4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de490e3ad_0_4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ede490e3ad_0_4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falar de github?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Cheklist para conhecimentos sobre as características da base de dados a ser aberta e as habilidades dos custodiantes de dados: https://docs.google.com/forms/d/1TigRApa3Q2TvqVkTiWm4C8-uOUJTbDol_zyWPMazh_Y/edit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ede490e3ad_0_4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de490e3ad_0_4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ede490e3ad_0_42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atender ao art. 8º parágrafo terceiro, inciso segundo e terceiro da LAI (Lei de Acesso à Informação).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Realizar upload dos dados na plataforma CKAN (Comprehensive Knowledge Archive Network).</a:t>
            </a:r>
            <a:r>
              <a:rPr lang="pt-BR"/>
              <a:t>  e atribuir licença aberta que permita sua reutilização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ede490e3ad_0_42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CKAN = interface de publicação e que representa como o processo de documentação está refletido</a:t>
            </a:r>
            <a:endParaRPr/>
          </a:p>
        </p:txBody>
      </p:sp>
      <p:sp>
        <p:nvSpPr>
          <p:cNvPr id="426" name="Google Shape;426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70" name="Google Shape;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Atentar para explicação de não-proprietário e legível por máquina – exemplos: pdf e csv (word e excel – proprietários)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Estruturado e legível por máquina: formato padrão preestabelecido (p. ex. tabular) e passível de ser lido e interpretado (‘parseado’) por scripts/códigos/programas de forma automática, p. ex. csv, json (pdf não é)</a:t>
            </a: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LAI é tudo que a gente precisa, mas também temos uma resolução CGE de 2014 e um renovado interesse com a publicação da lei de governo digital. 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Lei 14129 criou a possibilidade de solicitação de abertura de base de dados, análoga à possibilidade de obtenção de informação via transparência passiva (e-SIC), com prazo predeterminado: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“Art. 30.  Qualquer interessado poderá apresentar pedido de abertura de bases de dados da administração pública, que deverá conter os dados de contato do requerente e a especificação da base de dados requerida.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1º  O requerente poderá solicitar a preservação de sua identidade quando entender que sua identificação prejudicará o princípio da impessoalidade, caso em que o canal responsável deverá resguardar os dados sem repassá-los ao setor, ao órgão ou à entidade responsável pela resposta.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§ 2º  Os procedimentos e os prazos previstos para o processamento de pedidos de acesso à informação, nos termos da </a:t>
            </a:r>
            <a:r>
              <a:rPr lang="pt-BR" sz="12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Lei nº 12.527, de 18 de novembro de 2011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(Lei de Acesso à Informação), aplicam-se às solicitações de abertura de bases de dados da administração pública.”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9" name="Google Shape;8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106" name="Google Shape;1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Char char="-"/>
            </a:pPr>
            <a:r>
              <a:rPr lang="pt-BR">
                <a:solidFill>
                  <a:srgbClr val="172B4D"/>
                </a:solidFill>
              </a:rPr>
              <a:t>3 leis dos dados abertos: https://eaves.ca/2009/09/30/three-law-of-open-government-data/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: dados disponíveis na web (não importa o formato) sob uma licença aberta. Por exemplo, um PDF.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 : dados disponíveis de forma estruturada. Por exemplo, excel no lugar de imagem escaneada.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 ★ : dados disponíveis em formatos não-proprietários. Por exemplo, um CSV e não excel.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★★ ★: identificador uniforme de recurso (exemplo?) RDF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★ ★★ ★★ : dados conectados (exemplo?) LO</a:t>
            </a:r>
            <a:r>
              <a:rPr lang="pt-BR"/>
              <a:t>D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Falar que estamos no patamar intermediário entre o 3º e o 4º (o que importa aqui é mais se o dado atende o requisito de cada patamar, e não ele estar no portal – a figura ficaria muito pequena se colada entre o 3º e o 4º);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/>
              <a:t>Falar que estamos privilegiando csv para os dados e json para os metadados</a:t>
            </a:r>
            <a:endParaRPr/>
          </a:p>
        </p:txBody>
      </p:sp>
      <p:sp>
        <p:nvSpPr>
          <p:cNvPr id="114" name="Google Shape;11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 smtClean="0"/>
              <a:t>JSON: multiplicidade</a:t>
            </a:r>
            <a:r>
              <a:rPr lang="pt-BR" baseline="0" dirty="0" smtClean="0"/>
              <a:t> de ferramentas e suporte</a:t>
            </a:r>
            <a:endParaRPr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pt-BR" dirty="0"/>
              <a:t>Esclarecimento .</a:t>
            </a:r>
            <a:r>
              <a:rPr lang="pt-BR" dirty="0" err="1"/>
              <a:t>xlsx</a:t>
            </a:r>
            <a:r>
              <a:rPr lang="pt-BR" dirty="0"/>
              <a:t> (caso haja dúvida): especificação do formato é divulgada, mas Microsoft não usa a mesma no Excel</a:t>
            </a:r>
            <a:endParaRPr dirty="0"/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200"/>
              <a:buFont typeface="Calibri"/>
              <a:buNone/>
            </a:pPr>
            <a:r>
              <a:rPr lang="pt-BR">
                <a:solidFill>
                  <a:srgbClr val="172B4D"/>
                </a:solidFill>
              </a:rPr>
              <a:t>Considerando a definição da ISO sobre qualidade, aplicada ao nosso objeto, precisamos adotar um padrão para documentação dos dados que minimize o custo dos usuários em compreender os dados, PORQUE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“Se os dados não estão disponíveis num formato aberto 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legível por máquina</a:t>
            </a:r>
            <a:r>
              <a:rPr lang="pt-BR"/>
              <a:t>, eles não podem ser reutilizados.” (David Eaves/Opendata Charter - principles)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30721" y="6444209"/>
            <a:ext cx="22990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>
  <p:cSld name="Imagem com Legend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  <a:defRPr sz="2400" b="1" i="0" u="none" strike="noStrike" cap="none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>
  <p:cSld name="Título e Texto Vertical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body" idx="1"/>
          </p:nvPr>
        </p:nvSpPr>
        <p:spPr>
          <a:xfrm rot="5400000">
            <a:off x="3518507" y="-1658330"/>
            <a:ext cx="515498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7" name="Google Shape;47;p40"/>
          <p:cNvSpPr txBox="1"/>
          <p:nvPr/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 Narrow"/>
              <a:buNone/>
            </a:pPr>
            <a:r>
              <a:rPr lang="pt-BR" sz="2400" b="1">
                <a:solidFill>
                  <a:srgbClr val="F2F2F2"/>
                </a:solidFill>
                <a:latin typeface="Arial Narrow"/>
                <a:ea typeface="Arial Narrow"/>
                <a:cs typeface="Arial Narrow"/>
                <a:sym typeface="Arial Narrow"/>
              </a:rPr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162259" y="1"/>
            <a:ext cx="12029740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32"/>
          <p:cNvSpPr/>
          <p:nvPr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32"/>
          <p:cNvSpPr/>
          <p:nvPr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" name="Google Shape;14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30721" y="6444209"/>
            <a:ext cx="22990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2"/>
          <p:cNvSpPr/>
          <p:nvPr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frictionlessdata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3c.br/traducoes/DWBP-pt-br/#metadat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mg.gov.b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dataset/doacoes-comodatos-amigo-estado-m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mg.gov.b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ronavirus-mg.com.br/" TargetMode="External"/><Relationship Id="rId5" Type="http://schemas.openxmlformats.org/officeDocument/2006/relationships/hyperlink" Target="https://dados.rs.gov.br/pages/aplicativos" TargetMode="External"/><Relationship Id="rId4" Type="http://schemas.openxmlformats.org/officeDocument/2006/relationships/hyperlink" Target="http://dados.recife.pe.gov.br/app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1-2014/2011/lei/l12527.htm#art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ados.gov.br/pagina/cartilha-publicacao-dados-abertos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_90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3c.br/traducoes/DWBP-pt-br/#meta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Montserrat Black" panose="00000A00000000000000" pitchFamily="50" charset="0"/>
              </a:rPr>
              <a:t>mg.gov.br</a:t>
            </a:r>
            <a:endParaRPr lang="pt-BR" sz="3200" dirty="0">
              <a:solidFill>
                <a:schemeClr val="bg1"/>
              </a:solidFill>
              <a:latin typeface="Montserrat Black" panose="00000A00000000000000" pitchFamily="50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18947" y="1624507"/>
            <a:ext cx="11048217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4000" b="1" dirty="0" smtClean="0">
                <a:solidFill>
                  <a:srgbClr val="1D4363"/>
                </a:solidFill>
              </a:rPr>
              <a:t>Abertura de Dados</a:t>
            </a:r>
          </a:p>
          <a:p>
            <a:pPr lvl="0"/>
            <a:endParaRPr lang="pt-BR" sz="4000" dirty="0">
              <a:solidFill>
                <a:srgbClr val="1D4363"/>
              </a:solidFill>
            </a:endParaRPr>
          </a:p>
          <a:p>
            <a:pPr lvl="0" algn="ctr"/>
            <a:r>
              <a:rPr lang="pt-BR" sz="4000" i="1" dirty="0" smtClean="0">
                <a:solidFill>
                  <a:srgbClr val="1D4363"/>
                </a:solidFill>
              </a:rPr>
              <a:t>Das normas à publicação</a:t>
            </a:r>
            <a:r>
              <a:rPr lang="pt-BR" sz="4000" i="1" dirty="0">
                <a:solidFill>
                  <a:srgbClr val="1D4363"/>
                </a:solidFill>
              </a:rPr>
              <a:t/>
            </a:r>
            <a:br>
              <a:rPr lang="pt-BR" sz="4000" i="1" dirty="0">
                <a:solidFill>
                  <a:srgbClr val="1D4363"/>
                </a:solidFill>
              </a:rPr>
            </a:br>
            <a:endParaRPr lang="pt-BR" sz="4000" i="1" dirty="0" smtClean="0">
              <a:solidFill>
                <a:srgbClr val="1D4363"/>
              </a:solidFill>
            </a:endParaRPr>
          </a:p>
          <a:p>
            <a:pPr lvl="0"/>
            <a:endParaRPr lang="pt-BR" sz="4000" dirty="0">
              <a:solidFill>
                <a:srgbClr val="1D4363"/>
              </a:solidFill>
            </a:endParaRPr>
          </a:p>
          <a:p>
            <a:pPr lvl="0" algn="ctr"/>
            <a:r>
              <a:rPr lang="pt-BR" sz="4000" dirty="0" smtClean="0">
                <a:solidFill>
                  <a:schemeClr val="bg1">
                    <a:lumMod val="50000"/>
                  </a:schemeClr>
                </a:solidFill>
              </a:rPr>
              <a:t>Diretoria Central de Transparência Ativa</a:t>
            </a:r>
          </a:p>
          <a:p>
            <a:pPr lvl="0" algn="ctr"/>
            <a:r>
              <a:rPr lang="pt-BR" sz="4000" dirty="0" smtClean="0">
                <a:solidFill>
                  <a:schemeClr val="bg1">
                    <a:lumMod val="50000"/>
                  </a:schemeClr>
                </a:solidFill>
              </a:rPr>
              <a:t>Controladoria Geral do Estado de Minas Gerais</a:t>
            </a:r>
            <a:endParaRPr lang="pt-BR" sz="4000" dirty="0">
              <a:solidFill>
                <a:schemeClr val="bg1">
                  <a:lumMod val="50000"/>
                </a:schemeClr>
              </a:solidFill>
              <a:latin typeface="Montserrat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de490e3ad_0_3583"/>
          <p:cNvSpPr txBox="1">
            <a:spLocks noGrp="1"/>
          </p:cNvSpPr>
          <p:nvPr>
            <p:ph type="body" idx="1"/>
          </p:nvPr>
        </p:nvSpPr>
        <p:spPr>
          <a:xfrm>
            <a:off x="420975" y="2823125"/>
            <a:ext cx="50256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chemeClr val="dk1"/>
                </a:solidFill>
              </a:rPr>
              <a:t>Solução: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Utilização de especificações da 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Frictionless Data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                            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>
              <a:solidFill>
                <a:srgbClr val="172B4D"/>
              </a:solidFill>
            </a:endParaRPr>
          </a:p>
        </p:txBody>
      </p:sp>
      <p:sp>
        <p:nvSpPr>
          <p:cNvPr id="177" name="Google Shape;177;gede490e3ad_0_3583"/>
          <p:cNvSpPr/>
          <p:nvPr/>
        </p:nvSpPr>
        <p:spPr>
          <a:xfrm>
            <a:off x="0" y="-268986"/>
            <a:ext cx="35400" cy="5379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de490e3ad_0_3583"/>
          <p:cNvSpPr txBox="1">
            <a:spLocks noGrp="1"/>
          </p:cNvSpPr>
          <p:nvPr>
            <p:ph type="title"/>
          </p:nvPr>
        </p:nvSpPr>
        <p:spPr>
          <a:xfrm>
            <a:off x="4496696" y="528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rincípios e Diretrizes – Qualidade</a:t>
            </a: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gede490e3ad_0_3583"/>
          <p:cNvSpPr txBox="1"/>
          <p:nvPr/>
        </p:nvSpPr>
        <p:spPr>
          <a:xfrm>
            <a:off x="420975" y="939675"/>
            <a:ext cx="1137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Qualidade: </a:t>
            </a: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grau em que um conjunto de características inerentes </a:t>
            </a:r>
            <a:r>
              <a:rPr lang="pt-BR" sz="24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rPr>
              <a:t>[ie. </a:t>
            </a:r>
            <a:r>
              <a:rPr lang="pt-BR" sz="2400" u="sng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metadados</a:t>
            </a:r>
            <a:r>
              <a:rPr lang="pt-BR" sz="24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rPr>
              <a:t>] </a:t>
            </a:r>
            <a:endParaRPr sz="2400">
              <a:solidFill>
                <a:srgbClr val="A5A5A5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			de um objeto </a:t>
            </a:r>
            <a:r>
              <a:rPr lang="pt-BR" sz="24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rPr>
              <a:t>[ie. dados] </a:t>
            </a: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atende a sua especificação </a:t>
            </a:r>
            <a:r>
              <a:rPr lang="pt-BR" sz="2400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rPr>
              <a:t>[ie. padrão]</a:t>
            </a:r>
            <a:endParaRPr>
              <a:solidFill>
                <a:srgbClr val="A5A5A5"/>
              </a:solidFill>
            </a:endParaRPr>
          </a:p>
        </p:txBody>
      </p:sp>
      <p:sp>
        <p:nvSpPr>
          <p:cNvPr id="180" name="Google Shape;180;gede490e3ad_0_3583"/>
          <p:cNvSpPr txBox="1"/>
          <p:nvPr/>
        </p:nvSpPr>
        <p:spPr>
          <a:xfrm>
            <a:off x="507375" y="2201150"/>
            <a:ext cx="10813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1C00"/>
              </a:buClr>
              <a:buSzPts val="2400"/>
              <a:buFont typeface="Arial Narrow"/>
              <a:buChar char="➔"/>
            </a:pPr>
            <a:r>
              <a:rPr lang="pt-BR" sz="2400">
                <a:solidFill>
                  <a:srgbClr val="A61C00"/>
                </a:solidFill>
                <a:latin typeface="Arial Narrow"/>
                <a:ea typeface="Arial Narrow"/>
                <a:cs typeface="Arial Narrow"/>
                <a:sym typeface="Arial Narrow"/>
              </a:rPr>
              <a:t>A aferição da qualidade também deve ser um processo automatizado.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1" name="Google Shape;181;gede490e3ad_0_3583"/>
          <p:cNvSpPr/>
          <p:nvPr/>
        </p:nvSpPr>
        <p:spPr>
          <a:xfrm>
            <a:off x="3062750" y="4740700"/>
            <a:ext cx="972000" cy="537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gede490e3ad_0_35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6125" y="3281875"/>
            <a:ext cx="7683274" cy="2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3928350" y="20712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Portal de Dados Abertos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Importância, usos e apresentação</a:t>
            </a:r>
            <a:endParaRPr sz="330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0" y="1776413"/>
            <a:ext cx="33432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326100" y="1481839"/>
            <a:ext cx="10320300" cy="473971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Ferramenta eletrônica capaz de reunir diferentes conjuntos de dados disponibilizados em formato aberto</a:t>
            </a: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;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endParaRPr sz="10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Publicação em repositório único</a:t>
            </a: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4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 Acessibilidade, busca, </a:t>
            </a: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padronização;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Preparação para possíveis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pedidos de abertura de dados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endParaRPr sz="28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➔"/>
            </a:pP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social, avaliações de </a:t>
            </a: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usuários</a:t>
            </a: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, parcerias.</a:t>
            </a:r>
            <a:endParaRPr sz="24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4496696" y="-8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ortal de Dados Abertos</a:t>
            </a:r>
            <a:r>
              <a:rPr lang="pt-BR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9405600" y="709918"/>
            <a:ext cx="248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Importância</a:t>
            </a:r>
            <a:r>
              <a:rPr lang="pt-BR" sz="1800" b="1" dirty="0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endParaRPr sz="1800" b="1" dirty="0"/>
          </a:p>
        </p:txBody>
      </p:sp>
      <p:sp>
        <p:nvSpPr>
          <p:cNvPr id="200" name="Google Shape;200;p14"/>
          <p:cNvSpPr/>
          <p:nvPr/>
        </p:nvSpPr>
        <p:spPr>
          <a:xfrm>
            <a:off x="9357325" y="1317625"/>
            <a:ext cx="2834700" cy="57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633" y="2339600"/>
            <a:ext cx="7362825" cy="389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de490e3ad_0_3905"/>
          <p:cNvSpPr txBox="1">
            <a:spLocks noGrp="1"/>
          </p:cNvSpPr>
          <p:nvPr>
            <p:ph type="title"/>
          </p:nvPr>
        </p:nvSpPr>
        <p:spPr>
          <a:xfrm>
            <a:off x="4496696" y="-8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Portal de Dados Aberto</a:t>
            </a:r>
            <a:r>
              <a:rPr lang="pt-BR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 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gede490e3ad_0_3905"/>
          <p:cNvSpPr txBox="1"/>
          <p:nvPr/>
        </p:nvSpPr>
        <p:spPr>
          <a:xfrm>
            <a:off x="9179200" y="634800"/>
            <a:ext cx="248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Usos</a:t>
            </a:r>
            <a:endParaRPr sz="1800" b="1"/>
          </a:p>
        </p:txBody>
      </p:sp>
      <p:sp>
        <p:nvSpPr>
          <p:cNvPr id="245" name="Google Shape;245;gede490e3ad_0_3905"/>
          <p:cNvSpPr/>
          <p:nvPr/>
        </p:nvSpPr>
        <p:spPr>
          <a:xfrm>
            <a:off x="9357325" y="1165225"/>
            <a:ext cx="2834700" cy="57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ede490e3ad_0_3905"/>
          <p:cNvSpPr/>
          <p:nvPr/>
        </p:nvSpPr>
        <p:spPr>
          <a:xfrm>
            <a:off x="2335325" y="1553875"/>
            <a:ext cx="3816900" cy="13596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47" name="Google Shape;247;gede490e3ad_0_3905"/>
          <p:cNvSpPr/>
          <p:nvPr/>
        </p:nvSpPr>
        <p:spPr>
          <a:xfrm>
            <a:off x="5390225" y="1553875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E0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48" name="Google Shape;248;gede490e3ad_0_3905"/>
          <p:cNvSpPr txBox="1"/>
          <p:nvPr/>
        </p:nvSpPr>
        <p:spPr>
          <a:xfrm>
            <a:off x="6047575" y="1784263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Cruzar diferentes bases de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dados que se complementam,   </a:t>
            </a:r>
            <a:endParaRPr sz="18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para aprofundar o conhecimento sobre algo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" name="Google Shape;249;gede490e3ad_0_3905"/>
          <p:cNvSpPr/>
          <p:nvPr/>
        </p:nvSpPr>
        <p:spPr>
          <a:xfrm>
            <a:off x="2555125" y="1553875"/>
            <a:ext cx="3890100" cy="1815300"/>
          </a:xfrm>
          <a:prstGeom prst="chevron">
            <a:avLst>
              <a:gd name="adj" fmla="val 50000"/>
            </a:avLst>
          </a:prstGeom>
          <a:solidFill>
            <a:srgbClr val="CC41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0" name="Google Shape;250;gede490e3ad_0_3905"/>
          <p:cNvSpPr/>
          <p:nvPr/>
        </p:nvSpPr>
        <p:spPr>
          <a:xfrm>
            <a:off x="0" y="1553875"/>
            <a:ext cx="3462300" cy="1815300"/>
          </a:xfrm>
          <a:prstGeom prst="homePlate">
            <a:avLst>
              <a:gd name="adj" fmla="val 50000"/>
            </a:avLst>
          </a:prstGeom>
          <a:solidFill>
            <a:srgbClr val="A61C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Extrair uma base de dados com diversos campos e selecionar apenas aqueles que mais interessam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51" name="Google Shape;251;gede490e3ad_0_3905"/>
          <p:cNvSpPr txBox="1"/>
          <p:nvPr/>
        </p:nvSpPr>
        <p:spPr>
          <a:xfrm>
            <a:off x="2802325" y="1753525"/>
            <a:ext cx="3395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Desenvolver gráficos,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infográficos e tabelas mais 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informativas sobre    </a:t>
            </a:r>
            <a:endParaRPr sz="20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determinada temática.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52" name="Google Shape;252;gede490e3ad_0_39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5391" y="4451129"/>
            <a:ext cx="2874609" cy="18975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ede490e3ad_0_3905"/>
          <p:cNvSpPr/>
          <p:nvPr/>
        </p:nvSpPr>
        <p:spPr>
          <a:xfrm>
            <a:off x="8362025" y="1553875"/>
            <a:ext cx="3995100" cy="1815300"/>
          </a:xfrm>
          <a:prstGeom prst="chevron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254" name="Google Shape;254;gede490e3ad_0_3905"/>
          <p:cNvSpPr txBox="1"/>
          <p:nvPr/>
        </p:nvSpPr>
        <p:spPr>
          <a:xfrm>
            <a:off x="8920000" y="1805425"/>
            <a:ext cx="30000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Produzir reportagens, pesquisas científicas ou desenvolver aplicativos e sites com as bases de dados fornecidas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4" name="Google Shape;232;gede490e3ad_0_38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0225" y="3452425"/>
            <a:ext cx="3529775" cy="162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0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-1" y="3444927"/>
            <a:ext cx="3564835" cy="116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21;gede490e3ad_0_38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02325" y="4659461"/>
            <a:ext cx="2969776" cy="1689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/>
        </p:nvSpPr>
        <p:spPr>
          <a:xfrm>
            <a:off x="207159" y="1271938"/>
            <a:ext cx="11777700" cy="474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rgbClr val="A61C00"/>
                </a:solidFill>
                <a:latin typeface="Arial Narrow"/>
                <a:ea typeface="Arial Narrow"/>
                <a:cs typeface="Arial Narrow"/>
                <a:sym typeface="Arial Narrow"/>
              </a:rPr>
              <a:t>Endereço eletrônico: </a:t>
            </a:r>
            <a:r>
              <a:rPr lang="pt-BR" sz="2300" u="sng" dirty="0">
                <a:solidFill>
                  <a:srgbClr val="A61C00"/>
                </a:solid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https://dados.mg.gov.br</a:t>
            </a:r>
            <a:r>
              <a:rPr lang="pt-BR" sz="2300" dirty="0">
                <a:solidFill>
                  <a:srgbClr val="A61C00"/>
                </a:solidFill>
                <a:latin typeface="Arial Narrow"/>
                <a:ea typeface="Arial Narrow"/>
                <a:cs typeface="Arial Narrow"/>
                <a:sym typeface="Arial Narrow"/>
              </a:rPr>
              <a:t> (plataforma CKAN)</a:t>
            </a:r>
            <a:endParaRPr sz="2300" dirty="0">
              <a:solidFill>
                <a:srgbClr val="A61C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Funcionalidades: </a:t>
            </a:r>
            <a:endParaRPr sz="2400" b="1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menu: conjuntos de dados, organizações, grupos, documentação, sobre;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barra de pesquisa de dados; etiquetas populares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3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submenu</a:t>
            </a: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conjuntos de dados: filtros (organizações, grupos, etiquetas, formatos);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ordenação dos conjuntos; título, descrição de formatos de arquivo de cada conjunto;</a:t>
            </a:r>
            <a:endParaRPr sz="2300" dirty="0">
              <a:solidFill>
                <a:schemeClr val="dk1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Visualizar e extrair bases de dados: explorar, pré-visualização, baixar; data-</a:t>
            </a:r>
            <a:r>
              <a:rPr lang="pt-BR" sz="23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explorer</a:t>
            </a:r>
            <a:r>
              <a:rPr lang="pt-BR" sz="23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dicionário de dados, informações adicionais</a:t>
            </a:r>
            <a:endParaRPr sz="23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4496696" y="70817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Portal de Dados Abertos 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e490e3ad_0_3936"/>
          <p:cNvSpPr txBox="1"/>
          <p:nvPr/>
        </p:nvSpPr>
        <p:spPr>
          <a:xfrm>
            <a:off x="5951651" y="752372"/>
            <a:ext cx="1975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8" name="Google Shape;268;gede490e3ad_0_3936"/>
          <p:cNvSpPr/>
          <p:nvPr/>
        </p:nvSpPr>
        <p:spPr>
          <a:xfrm>
            <a:off x="4133750" y="208075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dirty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Próximos Passos </a:t>
            </a:r>
            <a:endParaRPr sz="41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dirty="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Plano de Ação para documentação </a:t>
            </a:r>
            <a:endParaRPr sz="3000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dirty="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 catalogação no Portal de Dados Abertos</a:t>
            </a:r>
            <a:endParaRPr sz="3000" dirty="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9" name="Google Shape;269;gede490e3ad_0_39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5" y="1231050"/>
            <a:ext cx="4242050" cy="42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3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</a:t>
            </a:r>
            <a:r>
              <a:rPr lang="pt-BR" sz="3300">
                <a:solidFill>
                  <a:schemeClr val="lt1"/>
                </a:solidFill>
              </a:rPr>
              <a:t> 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6" name="Google Shape;276;p21"/>
          <p:cNvGrpSpPr/>
          <p:nvPr/>
        </p:nvGrpSpPr>
        <p:grpSpPr>
          <a:xfrm>
            <a:off x="620490" y="1496542"/>
            <a:ext cx="9456947" cy="4706481"/>
            <a:chOff x="67597" y="790176"/>
            <a:chExt cx="9456947" cy="4706481"/>
          </a:xfrm>
        </p:grpSpPr>
        <p:sp>
          <p:nvSpPr>
            <p:cNvPr id="277" name="Google Shape;277;p21"/>
            <p:cNvSpPr/>
            <p:nvPr/>
          </p:nvSpPr>
          <p:spPr>
            <a:xfrm>
              <a:off x="613434" y="2243248"/>
              <a:ext cx="1860729" cy="1860729"/>
            </a:xfrm>
            <a:prstGeom prst="donut">
              <a:avLst>
                <a:gd name="adj" fmla="val 2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rot="-2121562">
              <a:off x="67597" y="1034728"/>
              <a:ext cx="2313093" cy="1114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 txBox="1"/>
            <p:nvPr/>
          </p:nvSpPr>
          <p:spPr>
            <a:xfrm>
              <a:off x="218969" y="905895"/>
              <a:ext cx="2313000" cy="111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5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Dicionário de dados</a:t>
              </a:r>
              <a:endParaRPr sz="35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614320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-1953188">
              <a:off x="1215238" y="3918018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 txBox="1"/>
            <p:nvPr/>
          </p:nvSpPr>
          <p:spPr>
            <a:xfrm rot="19646849">
              <a:off x="2443565" y="1233849"/>
              <a:ext cx="2950533" cy="964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</a:t>
              </a:r>
              <a:r>
                <a:rPr lang="pt-BR" sz="28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impeza </a:t>
              </a:r>
              <a:endParaRPr lang="pt-BR" sz="2800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 dirty="0" smtClean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 </a:t>
              </a:r>
              <a:r>
                <a:rPr lang="pt-BR" sz="28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</a:t>
              </a:r>
              <a:endParaRPr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 rot="-3900000">
              <a:off x="2723123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720164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-2187749">
              <a:off x="2576263" y="4034986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 txBox="1"/>
            <p:nvPr/>
          </p:nvSpPr>
          <p:spPr>
            <a:xfrm rot="-1972479">
              <a:off x="1217710" y="4345273"/>
              <a:ext cx="3274117" cy="850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7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Restrição de informações</a:t>
              </a:r>
              <a:endParaRPr sz="27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 rot="-3900000">
              <a:off x="3828967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26157" y="2243248"/>
              <a:ext cx="1860729" cy="1860729"/>
            </a:xfrm>
            <a:prstGeom prst="donut">
              <a:avLst>
                <a:gd name="adj" fmla="val 2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-2474766">
              <a:off x="4886375" y="790176"/>
              <a:ext cx="2313093" cy="1114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 txBox="1"/>
            <p:nvPr/>
          </p:nvSpPr>
          <p:spPr>
            <a:xfrm rot="446">
              <a:off x="4886426" y="905737"/>
              <a:ext cx="2313000" cy="11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5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Validação dos dados</a:t>
              </a:r>
              <a:endParaRPr sz="35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6827043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rot="-2138291">
              <a:off x="5683142" y="4034986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 txBox="1"/>
            <p:nvPr/>
          </p:nvSpPr>
          <p:spPr>
            <a:xfrm rot="-2138202">
              <a:off x="4388315" y="4287871"/>
              <a:ext cx="3309226" cy="964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Controle de versão</a:t>
              </a:r>
              <a:endParaRPr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 rot="-3900000">
              <a:off x="6935846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7932887" y="2690694"/>
              <a:ext cx="965836" cy="965836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164257">
              <a:off x="7415266" y="4184970"/>
              <a:ext cx="2000895" cy="964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 txBox="1"/>
            <p:nvPr/>
          </p:nvSpPr>
          <p:spPr>
            <a:xfrm rot="-2164385">
              <a:off x="5720078" y="4532063"/>
              <a:ext cx="3179767" cy="964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8127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9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Catalogação</a:t>
              </a:r>
              <a:endParaRPr sz="29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 rot="-3900000">
              <a:off x="8041690" y="1347463"/>
              <a:ext cx="2000934" cy="96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6019" y="2149408"/>
            <a:ext cx="1384243" cy="138424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/>
        </p:nvSpPr>
        <p:spPr>
          <a:xfrm>
            <a:off x="7777575" y="634800"/>
            <a:ext cx="441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e Catalogação</a:t>
            </a:r>
            <a:endParaRPr sz="1500" b="1"/>
          </a:p>
        </p:txBody>
      </p:sp>
      <p:sp>
        <p:nvSpPr>
          <p:cNvPr id="302" name="Google Shape;302;p21"/>
          <p:cNvSpPr/>
          <p:nvPr/>
        </p:nvSpPr>
        <p:spPr>
          <a:xfrm>
            <a:off x="8269550" y="1173600"/>
            <a:ext cx="3922500" cy="4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99" y="2967654"/>
            <a:ext cx="1932967" cy="1884815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28" y="2932109"/>
            <a:ext cx="1932967" cy="188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de490e3ad_0_3947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3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</a:t>
            </a:r>
            <a:r>
              <a:rPr lang="pt-BR" sz="3300">
                <a:solidFill>
                  <a:schemeClr val="lt1"/>
                </a:solidFill>
              </a:rPr>
              <a:t> 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gede490e3ad_0_3947"/>
          <p:cNvSpPr txBox="1"/>
          <p:nvPr/>
        </p:nvSpPr>
        <p:spPr>
          <a:xfrm>
            <a:off x="7777575" y="634800"/>
            <a:ext cx="441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e Catalogação</a:t>
            </a:r>
            <a:endParaRPr sz="1500" b="1"/>
          </a:p>
        </p:txBody>
      </p:sp>
      <p:sp>
        <p:nvSpPr>
          <p:cNvPr id="311" name="Google Shape;311;gede490e3ad_0_3947"/>
          <p:cNvSpPr/>
          <p:nvPr/>
        </p:nvSpPr>
        <p:spPr>
          <a:xfrm>
            <a:off x="8269550" y="1173600"/>
            <a:ext cx="3922500" cy="4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gede490e3ad_0_3947"/>
          <p:cNvGrpSpPr/>
          <p:nvPr/>
        </p:nvGrpSpPr>
        <p:grpSpPr>
          <a:xfrm>
            <a:off x="7509568" y="1586327"/>
            <a:ext cx="4407490" cy="4643961"/>
            <a:chOff x="5632317" y="1189775"/>
            <a:chExt cx="3305700" cy="3483058"/>
          </a:xfrm>
        </p:grpSpPr>
        <p:sp>
          <p:nvSpPr>
            <p:cNvPr id="313" name="Google Shape;313;gede490e3ad_0_394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Informações sensíveis</a:t>
              </a:r>
              <a:endParaRPr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gede490e3ad_0_3947"/>
            <p:cNvSpPr txBox="1"/>
            <p:nvPr/>
          </p:nvSpPr>
          <p:spPr>
            <a:xfrm>
              <a:off x="6167067" y="2057133"/>
              <a:ext cx="2691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resguardar informações que tenham restrição de acesso, em atendimento à LAI (Capítulo IV) e à LGPD;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Substituir, omitir, anonimizar caracteres, textos e dados, que contenham informações sensíveis e/ou restritas (conhecimento recente, em construção conjunta)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" name="Google Shape;315;gede490e3ad_0_3947"/>
          <p:cNvGrpSpPr/>
          <p:nvPr/>
        </p:nvGrpSpPr>
        <p:grpSpPr>
          <a:xfrm>
            <a:off x="0" y="1586613"/>
            <a:ext cx="4729082" cy="4643675"/>
            <a:chOff x="0" y="1189989"/>
            <a:chExt cx="3546900" cy="3482843"/>
          </a:xfrm>
        </p:grpSpPr>
        <p:sp>
          <p:nvSpPr>
            <p:cNvPr id="316" name="Google Shape;316;gede490e3ad_0_394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Dicionário de dados</a:t>
              </a:r>
              <a:endParaRPr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gede490e3ad_0_3947"/>
            <p:cNvSpPr txBox="1"/>
            <p:nvPr/>
          </p:nvSpPr>
          <p:spPr>
            <a:xfrm>
              <a:off x="212911" y="2057133"/>
              <a:ext cx="2941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uFill>
                    <a:noFill/>
                  </a:uFill>
                  <a:latin typeface="Arial Narrow"/>
                  <a:ea typeface="Arial Narrow"/>
                  <a:cs typeface="Arial Narrow"/>
                  <a:sym typeface="Arial Narrow"/>
                  <a:hlinkClick r:id="rId3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Para possibilitar o entendimento dos dados pelos usuários, em atendimento à LAI </a:t>
              </a:r>
              <a:r>
                <a:rPr lang="pt-BR" sz="2100" u="sng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  <a:hlinkClick r:id="rId3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(</a:t>
              </a: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art. 8º § 3º, IV</a:t>
              </a:r>
              <a:r>
                <a:rPr lang="pt-BR" sz="2100" u="sng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  <a:hlinkClick r:id="rId3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)</a:t>
              </a:r>
              <a:endParaRPr/>
            </a:p>
            <a:p>
              <a:pPr marL="91440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Descrever as características básicas do conjunto de dados (nome, título, descrição, tipo, variáveis, padrões de valores, licença, autor, organização, etc).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gede490e3ad_0_3947"/>
          <p:cNvGrpSpPr/>
          <p:nvPr/>
        </p:nvGrpSpPr>
        <p:grpSpPr>
          <a:xfrm>
            <a:off x="3925507" y="1586327"/>
            <a:ext cx="4407490" cy="4643961"/>
            <a:chOff x="2944204" y="1189775"/>
            <a:chExt cx="3305700" cy="3483058"/>
          </a:xfrm>
        </p:grpSpPr>
        <p:sp>
          <p:nvSpPr>
            <p:cNvPr id="319" name="Google Shape;319;gede490e3ad_0_394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Limpeza dos dados primários</a:t>
              </a:r>
              <a:endParaRPr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gede490e3ad_0_3947"/>
            <p:cNvSpPr txBox="1"/>
            <p:nvPr/>
          </p:nvSpPr>
          <p:spPr>
            <a:xfrm>
              <a:off x="3216025" y="2057133"/>
              <a:ext cx="2836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 Narrow"/>
                <a:buChar char="•"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oferecer informação integra aos usuários. 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Exemplos: padronização do formato de datas; inclusão de colunas para padronização do layout dos arquivos.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cxnSp>
        <p:nvCxnSpPr>
          <p:cNvPr id="321" name="Google Shape;321;gede490e3ad_0_3947"/>
          <p:cNvCxnSpPr/>
          <p:nvPr/>
        </p:nvCxnSpPr>
        <p:spPr>
          <a:xfrm>
            <a:off x="4187300" y="2543450"/>
            <a:ext cx="13200" cy="3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gede490e3ad_0_3947"/>
          <p:cNvCxnSpPr/>
          <p:nvPr/>
        </p:nvCxnSpPr>
        <p:spPr>
          <a:xfrm>
            <a:off x="7997300" y="2543450"/>
            <a:ext cx="13200" cy="3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de490e3ad_0_418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gede490e3ad_0_4188"/>
          <p:cNvSpPr/>
          <p:nvPr/>
        </p:nvSpPr>
        <p:spPr>
          <a:xfrm>
            <a:off x="0" y="1320175"/>
            <a:ext cx="3412800" cy="6228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75" y="1587434"/>
            <a:ext cx="5029200" cy="404660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575" y="873062"/>
            <a:ext cx="2198925" cy="567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de490e3ad_0_4208"/>
          <p:cNvSpPr/>
          <p:nvPr/>
        </p:nvSpPr>
        <p:spPr>
          <a:xfrm>
            <a:off x="0" y="944625"/>
            <a:ext cx="3706500" cy="654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gede490e3ad_0_4208"/>
          <p:cNvSpPr/>
          <p:nvPr/>
        </p:nvSpPr>
        <p:spPr>
          <a:xfrm>
            <a:off x="0" y="1794820"/>
            <a:ext cx="3706500" cy="6546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gede490e3ad_0_4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0" y="4043301"/>
            <a:ext cx="9957900" cy="21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ede490e3ad_0_4208"/>
          <p:cNvSpPr/>
          <p:nvPr/>
        </p:nvSpPr>
        <p:spPr>
          <a:xfrm rot="-2095545">
            <a:off x="2902215" y="2779264"/>
            <a:ext cx="3059661" cy="729961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Valores dos campos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0" name="Google Shape;340;gede490e3ad_0_4208"/>
          <p:cNvSpPr/>
          <p:nvPr/>
        </p:nvSpPr>
        <p:spPr>
          <a:xfrm rot="-2171046">
            <a:off x="6583331" y="2486994"/>
            <a:ext cx="3418805" cy="752635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Padrões de valor dos campos</a:t>
            </a:r>
            <a:endParaRPr sz="2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1" name="Google Shape;341;gede490e3ad_0_4208"/>
          <p:cNvSpPr/>
          <p:nvPr/>
        </p:nvSpPr>
        <p:spPr>
          <a:xfrm rot="-2405747">
            <a:off x="9296810" y="2310494"/>
            <a:ext cx="3238171" cy="781828"/>
          </a:xfrm>
          <a:prstGeom prst="rect">
            <a:avLst/>
          </a:prstGeom>
          <a:solidFill>
            <a:srgbClr val="FFF2C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Formatos de número e data</a:t>
            </a:r>
            <a:endParaRPr sz="22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2" name="Google Shape;342;gede490e3ad_0_420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4496700" y="-1"/>
            <a:ext cx="7562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439475" y="1260125"/>
            <a:ext cx="110793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Char char="➔"/>
            </a:pPr>
            <a:r>
              <a:rPr lang="pt-BR" dirty="0">
                <a:solidFill>
                  <a:srgbClr val="172B4D"/>
                </a:solidFill>
              </a:rPr>
              <a:t>Apresentar os conceitos e etapas do processo de abertura de dados públicos e</a:t>
            </a:r>
            <a:endParaRPr dirty="0">
              <a:solidFill>
                <a:srgbClr val="172B4D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Char char="➔"/>
            </a:pPr>
            <a:r>
              <a:rPr lang="pt-BR" dirty="0">
                <a:solidFill>
                  <a:srgbClr val="172B4D"/>
                </a:solidFill>
              </a:rPr>
              <a:t>Apresentar o Portal de Dados Abertos de MG (</a:t>
            </a:r>
            <a:r>
              <a:rPr lang="pt-BR" dirty="0" err="1">
                <a:solidFill>
                  <a:srgbClr val="172B4D"/>
                </a:solidFill>
              </a:rPr>
              <a:t>PdA</a:t>
            </a:r>
            <a:r>
              <a:rPr lang="pt-BR" dirty="0">
                <a:solidFill>
                  <a:srgbClr val="172B4D"/>
                </a:solidFill>
              </a:rPr>
              <a:t>).</a:t>
            </a:r>
            <a:endParaRPr sz="2400" dirty="0">
              <a:solidFill>
                <a:srgbClr val="172B4D"/>
              </a:solidFill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975725" y="2783075"/>
            <a:ext cx="79728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TÓPICOS:</a:t>
            </a:r>
            <a:endParaRPr sz="2200" b="1">
              <a:solidFill>
                <a:srgbClr val="88888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00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Contexto normativo: requisitos legais sobre dados abertos;</a:t>
            </a:r>
            <a:endParaRPr sz="22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00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Princípios e diretrizes: necessidades de documentação; </a:t>
            </a:r>
            <a:endParaRPr sz="22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00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Portal de Dados Abertos: importância, usos e apresentação; e</a:t>
            </a:r>
            <a:endParaRPr>
              <a:solidFill>
                <a:srgbClr val="888888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60000" lvl="3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 Narrow"/>
              <a:buChar char="-"/>
            </a:pPr>
            <a:r>
              <a:rPr lang="pt-BR" sz="22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Próximos passos: plano de ação para documentação e catalogação no PdA.</a:t>
            </a:r>
            <a:endParaRPr sz="22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74" y="3095350"/>
            <a:ext cx="3054099" cy="2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de490e3ad_0_4223"/>
          <p:cNvSpPr/>
          <p:nvPr/>
        </p:nvSpPr>
        <p:spPr>
          <a:xfrm>
            <a:off x="0" y="1630425"/>
            <a:ext cx="3706500" cy="6768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gede490e3ad_0_4223"/>
          <p:cNvSpPr/>
          <p:nvPr/>
        </p:nvSpPr>
        <p:spPr>
          <a:xfrm>
            <a:off x="0" y="2509759"/>
            <a:ext cx="3706500" cy="6768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gede490e3ad_0_4223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gede490e3ad_0_4223"/>
          <p:cNvSpPr/>
          <p:nvPr/>
        </p:nvSpPr>
        <p:spPr>
          <a:xfrm>
            <a:off x="0" y="3389093"/>
            <a:ext cx="3706500" cy="6768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52" name="Google Shape;352;gede490e3ad_0_42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4327" y="1532425"/>
            <a:ext cx="78207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de490e3ad_0_4170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33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</a:t>
            </a:r>
            <a:r>
              <a:rPr lang="pt-BR" sz="3300">
                <a:solidFill>
                  <a:schemeClr val="lt1"/>
                </a:solidFill>
              </a:rPr>
              <a:t> 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9" name="Google Shape;359;gede490e3ad_0_4170"/>
          <p:cNvSpPr txBox="1"/>
          <p:nvPr/>
        </p:nvSpPr>
        <p:spPr>
          <a:xfrm>
            <a:off x="7777575" y="634800"/>
            <a:ext cx="441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Documentação e Catalogação</a:t>
            </a:r>
            <a:endParaRPr sz="1500" b="1"/>
          </a:p>
        </p:txBody>
      </p:sp>
      <p:sp>
        <p:nvSpPr>
          <p:cNvPr id="360" name="Google Shape;360;gede490e3ad_0_4170"/>
          <p:cNvSpPr/>
          <p:nvPr/>
        </p:nvSpPr>
        <p:spPr>
          <a:xfrm>
            <a:off x="8269550" y="1173600"/>
            <a:ext cx="3922500" cy="4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gede490e3ad_0_4170"/>
          <p:cNvGrpSpPr/>
          <p:nvPr/>
        </p:nvGrpSpPr>
        <p:grpSpPr>
          <a:xfrm>
            <a:off x="7509568" y="1586327"/>
            <a:ext cx="4407490" cy="4643961"/>
            <a:chOff x="5632317" y="1189775"/>
            <a:chExt cx="3305700" cy="3483058"/>
          </a:xfrm>
        </p:grpSpPr>
        <p:sp>
          <p:nvSpPr>
            <p:cNvPr id="362" name="Google Shape;362;gede490e3ad_0_417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Catalogação</a:t>
              </a:r>
              <a:endParaRPr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3" name="Google Shape;363;gede490e3ad_0_4170"/>
            <p:cNvSpPr txBox="1"/>
            <p:nvPr/>
          </p:nvSpPr>
          <p:spPr>
            <a:xfrm>
              <a:off x="6167067" y="2057133"/>
              <a:ext cx="2691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atender ao art. 8º parágrafo terceiro, inciso segundo e terceiro da LAI (Lei de Acesso à Informação).</a:t>
              </a: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 u="sng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  <a:hlinkClick r:id="rId3">
                    <a:extLst>
                      <a:ext uri="{A12FA001-AC4F-418D-AE19-62706E023703}">
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</a:ext>
                    </a:extLst>
                  </a:hlinkClick>
                </a:rPr>
                <a:t>Realizar upload dos dados na plataforma CKAN (Comprehensive Knowledge Archive Network).</a:t>
              </a: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e atribuir licença aberta que permita sua reutilização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64" name="Google Shape;364;gede490e3ad_0_4170"/>
          <p:cNvGrpSpPr/>
          <p:nvPr/>
        </p:nvGrpSpPr>
        <p:grpSpPr>
          <a:xfrm>
            <a:off x="0" y="1586613"/>
            <a:ext cx="4729082" cy="4643675"/>
            <a:chOff x="0" y="1189989"/>
            <a:chExt cx="3546900" cy="3482843"/>
          </a:xfrm>
        </p:grpSpPr>
        <p:sp>
          <p:nvSpPr>
            <p:cNvPr id="365" name="Google Shape;365;gede490e3ad_0_417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Validação dos dados</a:t>
              </a:r>
              <a:endParaRPr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6" name="Google Shape;366;gede490e3ad_0_4170"/>
            <p:cNvSpPr txBox="1"/>
            <p:nvPr/>
          </p:nvSpPr>
          <p:spPr>
            <a:xfrm>
              <a:off x="212911" y="2057133"/>
              <a:ext cx="2941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oferecer informação íntegra aos usuários. </a:t>
              </a: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Comparar se os dados de cada variável espelham fielmente a descrição contida no respectivo dicionário de dados. </a:t>
              </a: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67" name="Google Shape;367;gede490e3ad_0_4170"/>
          <p:cNvGrpSpPr/>
          <p:nvPr/>
        </p:nvGrpSpPr>
        <p:grpSpPr>
          <a:xfrm>
            <a:off x="3925507" y="1586327"/>
            <a:ext cx="4407490" cy="4643961"/>
            <a:chOff x="2944204" y="1189775"/>
            <a:chExt cx="3305700" cy="3483058"/>
          </a:xfrm>
        </p:grpSpPr>
        <p:sp>
          <p:nvSpPr>
            <p:cNvPr id="368" name="Google Shape;368;gede490e3ad_0_417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200" b="1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Controle de versão</a:t>
              </a:r>
              <a:endParaRPr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69" name="Google Shape;369;gede490e3ad_0_4170"/>
            <p:cNvSpPr txBox="1"/>
            <p:nvPr/>
          </p:nvSpPr>
          <p:spPr>
            <a:xfrm>
              <a:off x="3216025" y="2057133"/>
              <a:ext cx="2836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2860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Para garantir compliance do processo,  p. ex., ao  possibilitar a detecção de qual versão pode ter gerado erros em alguma atividade anterior</a:t>
              </a: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91440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22860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Narrow"/>
                <a:buChar char="•"/>
              </a:pPr>
              <a:r>
                <a:rPr lang="pt-BR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Incluir dados no repositório de versionamento e realizando validação lógica automática dos dados, a partir do repositório.</a:t>
              </a:r>
              <a:endParaRPr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cxnSp>
        <p:nvCxnSpPr>
          <p:cNvPr id="370" name="Google Shape;370;gede490e3ad_0_4170"/>
          <p:cNvCxnSpPr/>
          <p:nvPr/>
        </p:nvCxnSpPr>
        <p:spPr>
          <a:xfrm>
            <a:off x="4187300" y="2543450"/>
            <a:ext cx="13200" cy="3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gede490e3ad_0_4170"/>
          <p:cNvCxnSpPr/>
          <p:nvPr/>
        </p:nvCxnSpPr>
        <p:spPr>
          <a:xfrm>
            <a:off x="7997300" y="2543450"/>
            <a:ext cx="13200" cy="38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e490e3ad_0_4236"/>
          <p:cNvSpPr/>
          <p:nvPr/>
        </p:nvSpPr>
        <p:spPr>
          <a:xfrm>
            <a:off x="0" y="1554225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gede490e3ad_0_4236"/>
          <p:cNvSpPr/>
          <p:nvPr/>
        </p:nvSpPr>
        <p:spPr>
          <a:xfrm>
            <a:off x="0" y="2350236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gede490e3ad_0_4236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0" name="Google Shape;380;gede490e3ad_0_4236"/>
          <p:cNvSpPr/>
          <p:nvPr/>
        </p:nvSpPr>
        <p:spPr>
          <a:xfrm>
            <a:off x="0" y="3146247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Google Shape;381;gede490e3ad_0_4236"/>
          <p:cNvSpPr/>
          <p:nvPr/>
        </p:nvSpPr>
        <p:spPr>
          <a:xfrm>
            <a:off x="0" y="3926333"/>
            <a:ext cx="3706500" cy="7056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3499047"/>
            <a:ext cx="7048500" cy="2076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87" y="1802548"/>
            <a:ext cx="7019925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de490e3ad_0_4257"/>
          <p:cNvSpPr/>
          <p:nvPr/>
        </p:nvSpPr>
        <p:spPr>
          <a:xfrm>
            <a:off x="0" y="1401825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gede490e3ad_0_4257"/>
          <p:cNvSpPr/>
          <p:nvPr/>
        </p:nvSpPr>
        <p:spPr>
          <a:xfrm>
            <a:off x="0" y="2187661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gede490e3ad_0_4257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gede490e3ad_0_4257"/>
          <p:cNvSpPr/>
          <p:nvPr/>
        </p:nvSpPr>
        <p:spPr>
          <a:xfrm>
            <a:off x="0" y="2973498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2" name="Google Shape;392;gede490e3ad_0_4257"/>
          <p:cNvSpPr/>
          <p:nvPr/>
        </p:nvSpPr>
        <p:spPr>
          <a:xfrm>
            <a:off x="0" y="3759334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3" name="Google Shape;393;gede490e3ad_0_4257"/>
          <p:cNvSpPr/>
          <p:nvPr/>
        </p:nvSpPr>
        <p:spPr>
          <a:xfrm>
            <a:off x="0" y="4545170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94" name="Google Shape;394;gede490e3ad_0_4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488" y="2373925"/>
            <a:ext cx="7869066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ede490e3ad_0_4257"/>
          <p:cNvSpPr/>
          <p:nvPr/>
        </p:nvSpPr>
        <p:spPr>
          <a:xfrm>
            <a:off x="5640550" y="1177713"/>
            <a:ext cx="4680900" cy="69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 do Conjunto</a:t>
            </a:r>
            <a:endParaRPr sz="2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de490e3ad_0_4283"/>
          <p:cNvSpPr/>
          <p:nvPr/>
        </p:nvSpPr>
        <p:spPr>
          <a:xfrm>
            <a:off x="0" y="1401825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gede490e3ad_0_4283"/>
          <p:cNvSpPr/>
          <p:nvPr/>
        </p:nvSpPr>
        <p:spPr>
          <a:xfrm>
            <a:off x="0" y="2187661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gede490e3ad_0_4283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>
                <a:solidFill>
                  <a:schemeClr val="lt1"/>
                </a:solidFill>
              </a:rPr>
              <a:t>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4" name="Google Shape;404;gede490e3ad_0_4283"/>
          <p:cNvSpPr/>
          <p:nvPr/>
        </p:nvSpPr>
        <p:spPr>
          <a:xfrm>
            <a:off x="0" y="2973498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5" name="Google Shape;405;gede490e3ad_0_4283"/>
          <p:cNvSpPr/>
          <p:nvPr/>
        </p:nvSpPr>
        <p:spPr>
          <a:xfrm>
            <a:off x="0" y="3759334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gede490e3ad_0_4283"/>
          <p:cNvSpPr/>
          <p:nvPr/>
        </p:nvSpPr>
        <p:spPr>
          <a:xfrm>
            <a:off x="0" y="4545170"/>
            <a:ext cx="3706500" cy="6963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7" name="Google Shape;407;gede490e3ad_0_4283"/>
          <p:cNvSpPr/>
          <p:nvPr/>
        </p:nvSpPr>
        <p:spPr>
          <a:xfrm>
            <a:off x="5640550" y="1177713"/>
            <a:ext cx="4680900" cy="69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 Amplo - Processo</a:t>
            </a:r>
            <a:endParaRPr sz="2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04" y="2098125"/>
            <a:ext cx="8407471" cy="4173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de490e3ad_0_4268"/>
          <p:cNvSpPr/>
          <p:nvPr/>
        </p:nvSpPr>
        <p:spPr>
          <a:xfrm>
            <a:off x="0" y="1158600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Dicionário de dados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gede490e3ad_0_4268"/>
          <p:cNvSpPr/>
          <p:nvPr/>
        </p:nvSpPr>
        <p:spPr>
          <a:xfrm>
            <a:off x="0" y="1922608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Limpeza dos dados primários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gede490e3ad_0_4268"/>
          <p:cNvSpPr txBox="1">
            <a:spLocks noGrp="1"/>
          </p:cNvSpPr>
          <p:nvPr>
            <p:ph type="title"/>
          </p:nvPr>
        </p:nvSpPr>
        <p:spPr>
          <a:xfrm>
            <a:off x="3706575" y="129100"/>
            <a:ext cx="835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6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sz="2600" dirty="0">
                <a:solidFill>
                  <a:schemeClr val="lt1"/>
                </a:solidFill>
              </a:rPr>
              <a:t> </a:t>
            </a:r>
            <a:endParaRPr sz="2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8" name="Google Shape;418;gede490e3ad_0_4268"/>
          <p:cNvSpPr/>
          <p:nvPr/>
        </p:nvSpPr>
        <p:spPr>
          <a:xfrm>
            <a:off x="0" y="2671992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Informações sensíveis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9" name="Google Shape;419;gede490e3ad_0_4268"/>
          <p:cNvSpPr/>
          <p:nvPr/>
        </p:nvSpPr>
        <p:spPr>
          <a:xfrm>
            <a:off x="0" y="3421375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Validação de Dados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0" name="Google Shape;420;gede490e3ad_0_4268"/>
          <p:cNvSpPr/>
          <p:nvPr/>
        </p:nvSpPr>
        <p:spPr>
          <a:xfrm>
            <a:off x="0" y="4170758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Controle de Versão</a:t>
            </a:r>
            <a:endParaRPr sz="2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gede490e3ad_0_4268"/>
          <p:cNvSpPr/>
          <p:nvPr/>
        </p:nvSpPr>
        <p:spPr>
          <a:xfrm>
            <a:off x="0" y="4958221"/>
            <a:ext cx="3706500" cy="664200"/>
          </a:xfrm>
          <a:prstGeom prst="homePlate">
            <a:avLst>
              <a:gd name="adj" fmla="val 50000"/>
            </a:avLst>
          </a:prstGeom>
          <a:solidFill>
            <a:srgbClr val="4271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Catalogação</a:t>
            </a:r>
            <a:endParaRPr sz="2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22" name="Google Shape;422;gede490e3ad_0_4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9777" y="1390952"/>
            <a:ext cx="7579626" cy="43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Próxima </a:t>
            </a:r>
            <a:r>
              <a:rPr lang="pt-BR" sz="3200" b="1" dirty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reunião: agenda </a:t>
            </a:r>
            <a:r>
              <a:rPr lang="pt-BR" sz="32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mão-na-massa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32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Arial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3200" b="1" dirty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 2 membros da equipe responsável pela documentação, publicação e atualização (desejáveis: 1 da regra de negócio e 1 da TI)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32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Arial"/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Questionário </a:t>
            </a:r>
            <a:r>
              <a:rPr lang="pt-BR" sz="3200" b="1" dirty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sobre conhecimentos e </a:t>
            </a:r>
            <a:r>
              <a:rPr lang="pt-BR" sz="3200" b="1" dirty="0" smtClean="0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Arial"/>
              </a:rPr>
              <a:t>habilidades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pt-BR" sz="3200" b="1" dirty="0">
              <a:solidFill>
                <a:srgbClr val="1D4363"/>
              </a:solidFill>
              <a:latin typeface="Comic Sans MS"/>
              <a:ea typeface="Comic Sans MS"/>
              <a:cs typeface="Comic Sans MS"/>
              <a:sym typeface="Arial"/>
            </a:endParaRP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Próximas etapas - Documentação e Catalogação</a:t>
            </a:r>
            <a:r>
              <a:rPr lang="pt-BR" dirty="0">
                <a:solidFill>
                  <a:schemeClr val="lt1"/>
                </a:solidFill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13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>
            <a:spLocks noGrp="1"/>
          </p:cNvSpPr>
          <p:nvPr>
            <p:ph type="title"/>
          </p:nvPr>
        </p:nvSpPr>
        <p:spPr>
          <a:xfrm>
            <a:off x="1900446" y="199054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49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Obrigado!</a:t>
            </a:r>
            <a:endParaRPr sz="49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9" name="Google Shape;429;p31"/>
          <p:cNvSpPr txBox="1">
            <a:spLocks noGrp="1"/>
          </p:cNvSpPr>
          <p:nvPr>
            <p:ph type="body" idx="1"/>
          </p:nvPr>
        </p:nvSpPr>
        <p:spPr>
          <a:xfrm>
            <a:off x="553950" y="3301447"/>
            <a:ext cx="11084100" cy="2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>
              <a:solidFill>
                <a:srgbClr val="172B4D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 u="sng">
                <a:solidFill>
                  <a:schemeClr val="hlink"/>
                </a:solidFill>
                <a:hlinkClick r:id="rId3"/>
              </a:rPr>
              <a:t>dados.mg.gov.br</a:t>
            </a: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/>
              <a:t>transparencia@cge.mg.gov.br</a:t>
            </a:r>
            <a:endParaRPr sz="3600"/>
          </a:p>
        </p:txBody>
      </p:sp>
      <p:sp>
        <p:nvSpPr>
          <p:cNvPr id="430" name="Google Shape;430;p31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580875" y="1804900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Contexto Normativo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Requisitos legais sobre dados abertos</a:t>
            </a:r>
            <a:endParaRPr sz="330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5" y="1231050"/>
            <a:ext cx="4242050" cy="42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Contexto Normativo</a:t>
            </a:r>
            <a:r>
              <a:rPr lang="pt-BR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599250" y="3015225"/>
            <a:ext cx="11460300" cy="3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 b="1">
                <a:solidFill>
                  <a:srgbClr val="172B4D"/>
                </a:solidFill>
              </a:rPr>
              <a:t>  </a:t>
            </a:r>
            <a:r>
              <a:rPr lang="pt-BR" sz="2200" b="1">
                <a:solidFill>
                  <a:schemeClr val="dk1"/>
                </a:solidFill>
              </a:rPr>
              <a:t>  § 3º </a:t>
            </a:r>
            <a:r>
              <a:rPr lang="pt-BR" sz="2200" b="1">
                <a:solidFill>
                  <a:srgbClr val="172B4D"/>
                </a:solidFill>
              </a:rPr>
              <a:t> </a:t>
            </a:r>
            <a:r>
              <a:rPr lang="pt-BR" sz="2200">
                <a:solidFill>
                  <a:schemeClr val="dk1"/>
                </a:solidFill>
              </a:rPr>
              <a:t>Os sítios </a:t>
            </a:r>
            <a:r>
              <a:rPr lang="pt-BR" sz="2200">
                <a:solidFill>
                  <a:srgbClr val="172B4D"/>
                </a:solidFill>
              </a:rPr>
              <a:t>[</a:t>
            </a:r>
            <a:r>
              <a:rPr lang="pt-BR" sz="2200"/>
              <a:t>oficiais de governo</a:t>
            </a:r>
            <a:r>
              <a:rPr lang="pt-BR" sz="2200">
                <a:solidFill>
                  <a:srgbClr val="172B4D"/>
                </a:solidFill>
              </a:rPr>
              <a:t>] </a:t>
            </a:r>
            <a:r>
              <a:rPr lang="pt-BR" sz="2200">
                <a:solidFill>
                  <a:schemeClr val="dk1"/>
                </a:solidFill>
              </a:rPr>
              <a:t>deverão atender aos requisitos (dentre outros):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rgbClr val="172B4D"/>
                </a:solidFill>
              </a:rPr>
              <a:t>       </a:t>
            </a:r>
            <a:r>
              <a:rPr lang="pt-BR" sz="2200">
                <a:solidFill>
                  <a:schemeClr val="dk1"/>
                </a:solidFill>
              </a:rPr>
              <a:t> II - possibilitar a gravação de relatórios em diversos formatos eletrônicos, </a:t>
            </a:r>
            <a:r>
              <a:rPr lang="pt-BR" sz="2200" b="1" i="1">
                <a:solidFill>
                  <a:schemeClr val="dk1"/>
                </a:solidFill>
              </a:rPr>
              <a:t>inclusive abertos e não proprietários,</a:t>
            </a:r>
            <a:r>
              <a:rPr lang="pt-BR" sz="2200">
                <a:solidFill>
                  <a:schemeClr val="dk1"/>
                </a:solidFill>
              </a:rPr>
              <a:t> tais como planilhas e texto, de modo a facilitar a análise das informações;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dk1"/>
                </a:solidFill>
              </a:rPr>
              <a:t>       III - possibilitar o acesso automatizado por sistemas externos em</a:t>
            </a:r>
            <a:r>
              <a:rPr lang="pt-BR" sz="2200" b="1" i="1">
                <a:solidFill>
                  <a:schemeClr val="dk1"/>
                </a:solidFill>
              </a:rPr>
              <a:t> formatos abertos, estruturados e legíveis por máquina</a:t>
            </a:r>
            <a:r>
              <a:rPr lang="pt-BR" sz="2200">
                <a:solidFill>
                  <a:schemeClr val="dk1"/>
                </a:solidFill>
              </a:rPr>
              <a:t>;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sz="2200">
                <a:solidFill>
                  <a:schemeClr val="dk1"/>
                </a:solidFill>
              </a:rPr>
              <a:t>       IV - divulgar em detalhes os formatos utilizados para estruturação da informação;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5160900" y="760300"/>
            <a:ext cx="703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Lei Federal nº 12.527/2011 - </a:t>
            </a:r>
            <a:r>
              <a:rPr lang="pt-BR" sz="1800" b="1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Lei de Acesso à Informação </a:t>
            </a:r>
            <a:endParaRPr sz="1800" b="1"/>
          </a:p>
        </p:txBody>
      </p:sp>
      <p:sp>
        <p:nvSpPr>
          <p:cNvPr id="84" name="Google Shape;84;p4"/>
          <p:cNvSpPr/>
          <p:nvPr/>
        </p:nvSpPr>
        <p:spPr>
          <a:xfrm>
            <a:off x="6844675" y="1167475"/>
            <a:ext cx="5379000" cy="1071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599250" y="1602913"/>
            <a:ext cx="109935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2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lang="pt-BR" sz="2200" b="1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rt. 8º -  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É </a:t>
            </a:r>
            <a:r>
              <a:rPr lang="pt-BR" sz="2200" b="1" i="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dever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dos órgãos e entidades públicas promover,</a:t>
            </a:r>
            <a:r>
              <a:rPr lang="pt-BR" sz="2200" b="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pt-BR" sz="2200" b="1" i="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independentemente de requerimentos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, a divulgação (..) de </a:t>
            </a:r>
            <a:r>
              <a:rPr lang="pt-BR" sz="2200" b="1" i="1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informações de interesse coletivo ou geral 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por eles produzidas ou custodiadas.</a:t>
            </a:r>
            <a:r>
              <a:rPr lang="pt-BR" sz="22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endParaRPr sz="22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Contexto Normativo</a:t>
            </a:r>
            <a:r>
              <a:rPr lang="pt-BR" sz="2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7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008500" y="760300"/>
            <a:ext cx="70311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Arial Narrow"/>
                <a:ea typeface="Arial Narrow"/>
                <a:cs typeface="Arial Narrow"/>
                <a:sym typeface="Arial Narrow"/>
              </a:rPr>
              <a:t>Lei Federal nº 14.129/2021 - </a:t>
            </a:r>
            <a:r>
              <a:rPr lang="pt-BR" sz="2200" b="1">
                <a:latin typeface="Arial Narrow"/>
                <a:ea typeface="Arial Narrow"/>
                <a:cs typeface="Arial Narrow"/>
                <a:sym typeface="Arial Narrow"/>
              </a:rPr>
              <a:t>art. 4º</a:t>
            </a:r>
            <a:endParaRPr sz="22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Arial Narrow"/>
                <a:ea typeface="Arial Narrow"/>
                <a:cs typeface="Arial Narrow"/>
                <a:sym typeface="Arial Narrow"/>
              </a:rPr>
              <a:t>Resolução CGE nº 20/2014 - </a:t>
            </a:r>
            <a:r>
              <a:rPr lang="pt-BR" sz="2200" b="1">
                <a:latin typeface="Arial Narrow"/>
                <a:ea typeface="Arial Narrow"/>
                <a:cs typeface="Arial Narrow"/>
                <a:sym typeface="Arial Narrow"/>
              </a:rPr>
              <a:t>art. 2º, VI</a:t>
            </a:r>
            <a:r>
              <a:rPr lang="pt-BR" sz="220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pt-BR" sz="2200" b="1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endParaRPr sz="2200" b="1"/>
          </a:p>
        </p:txBody>
      </p:sp>
      <p:sp>
        <p:nvSpPr>
          <p:cNvPr id="94" name="Google Shape;94;p5"/>
          <p:cNvSpPr/>
          <p:nvPr/>
        </p:nvSpPr>
        <p:spPr>
          <a:xfrm>
            <a:off x="6813000" y="1789900"/>
            <a:ext cx="5379000" cy="1071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119525" y="242085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 públicos </a:t>
            </a:r>
            <a:endParaRPr sz="2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143951" y="242085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estruturados em formato aberto 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079125" y="4463551"/>
            <a:ext cx="23184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disponibilizados sob licença aberta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19525" y="4540028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processáveis por máquina </a:t>
            </a:r>
            <a:endParaRPr sz="2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2118000" y="3464200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referenciados na rede mundial de computadores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2118000" y="1359625"/>
            <a:ext cx="2319000" cy="18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19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representados em meio digital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6813000" y="3009100"/>
            <a:ext cx="5246400" cy="270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Q</a:t>
            </a: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ue permita sua livre reutilização, consumo ou cruzamento em </a:t>
            </a:r>
            <a:r>
              <a:rPr lang="pt-BR" sz="2400" dirty="0" err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apps</a:t>
            </a:r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 digitais desenvolvidas pela sociedade.</a:t>
            </a:r>
            <a:endParaRPr sz="24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Exemplos: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ctr"/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http://</a:t>
            </a: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4"/>
              </a:rPr>
              <a:t>dados.recife.pe.gov.br/apps</a:t>
            </a: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algn="ctr"/>
            <a:r>
              <a:rPr lang="pt-BR" sz="2400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https://</a:t>
            </a:r>
            <a:r>
              <a:rPr lang="pt-BR" sz="2400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5"/>
              </a:rPr>
              <a:t>dados.rs.gov.br/pages/aplicativos</a:t>
            </a:r>
            <a:endParaRPr lang="pt-BR" sz="2400" dirty="0" smtClean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 dirty="0" smtClean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</a:t>
            </a:r>
            <a:r>
              <a:rPr lang="pt-BR" sz="2200" u="sng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://www.coronavirus-mg.com.br/</a:t>
            </a:r>
            <a:endParaRPr sz="22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200"/>
              <a:buFont typeface="Arial"/>
              <a:buNone/>
            </a:pPr>
            <a:endParaRPr sz="2200" dirty="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6519625" y="3951050"/>
            <a:ext cx="865500" cy="4059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/>
        </p:nvSpPr>
        <p:spPr>
          <a:xfrm>
            <a:off x="5951651" y="752372"/>
            <a:ext cx="1975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mg.gov.br</a:t>
            </a:r>
            <a:endParaRPr sz="3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00" y="1816975"/>
            <a:ext cx="3656100" cy="39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3981625" y="2031275"/>
            <a:ext cx="76110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1D43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1D436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Necessidades de documentação</a:t>
            </a:r>
            <a:endParaRPr sz="3300">
              <a:solidFill>
                <a:srgbClr val="BF9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 Narrow"/>
              <a:buNone/>
            </a:pPr>
            <a:r>
              <a:rPr lang="pt-BR" sz="28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“leis</a:t>
            </a:r>
            <a:r>
              <a:rPr lang="pt-BR" sz="2800" dirty="0" smtClean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endParaRPr sz="28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428000" y="1574925"/>
            <a:ext cx="11410925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 dirty="0">
                <a:solidFill>
                  <a:schemeClr val="dk1"/>
                </a:solidFill>
              </a:rPr>
              <a:t>Se o dado não pode ser encontrado e indexado na web, ele não existe.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88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pt-BR" sz="2200" dirty="0" smtClean="0">
                <a:solidFill>
                  <a:schemeClr val="dk1"/>
                </a:solidFill>
              </a:rPr>
              <a:t>2.   Se </a:t>
            </a:r>
            <a:r>
              <a:rPr lang="pt-BR" sz="2200" dirty="0">
                <a:solidFill>
                  <a:schemeClr val="dk1"/>
                </a:solidFill>
              </a:rPr>
              <a:t>não estiver aberto e disponível em formato compreensível por máquina, ele não pode ser reaproveitado.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889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pt-BR" sz="2200" dirty="0" smtClean="0">
                <a:solidFill>
                  <a:schemeClr val="dk1"/>
                </a:solidFill>
              </a:rPr>
              <a:t>3.   Se </a:t>
            </a:r>
            <a:r>
              <a:rPr lang="pt-BR" sz="2200" dirty="0">
                <a:solidFill>
                  <a:schemeClr val="dk1"/>
                </a:solidFill>
              </a:rPr>
              <a:t>algum dispositivo legal não permitir sua reaplicação, ele não é útil.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357325" y="763525"/>
            <a:ext cx="248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David </a:t>
            </a:r>
            <a:r>
              <a:rPr lang="pt-BR" sz="2400" b="1" dirty="0" err="1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Eaves</a:t>
            </a:r>
            <a:r>
              <a:rPr lang="pt-BR" sz="1800" b="1" dirty="0">
                <a:solidFill>
                  <a:srgbClr val="172B4D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endParaRPr sz="1800" b="1" dirty="0"/>
          </a:p>
        </p:txBody>
      </p:sp>
      <p:sp>
        <p:nvSpPr>
          <p:cNvPr id="121" name="Google Shape;121;p7"/>
          <p:cNvSpPr/>
          <p:nvPr/>
        </p:nvSpPr>
        <p:spPr>
          <a:xfrm>
            <a:off x="9357325" y="1317625"/>
            <a:ext cx="2834700" cy="570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1931342" y="4561431"/>
            <a:ext cx="8772300" cy="1034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8" name="Google Shape;128;p8" descr="Papel com preenchiment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306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1479355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.CSV</a:t>
            </a:r>
            <a:endParaRPr/>
          </a:p>
        </p:txBody>
      </p:sp>
      <p:pic>
        <p:nvPicPr>
          <p:cNvPr id="130" name="Google Shape;130;p8" descr="Papel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0404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/>
        </p:nvSpPr>
        <p:spPr>
          <a:xfrm>
            <a:off x="3672453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.XML</a:t>
            </a:r>
            <a:endParaRPr/>
          </a:p>
        </p:txBody>
      </p:sp>
      <p:pic>
        <p:nvPicPr>
          <p:cNvPr id="132" name="Google Shape;132;p8" descr="Papel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8151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5800200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.ODS</a:t>
            </a:r>
            <a:endParaRPr/>
          </a:p>
        </p:txBody>
      </p:sp>
      <p:pic>
        <p:nvPicPr>
          <p:cNvPr id="134" name="Google Shape;134;p8" descr="Papel com preenchiment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15898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7927947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.RDF</a:t>
            </a:r>
            <a:endParaRPr/>
          </a:p>
        </p:txBody>
      </p:sp>
      <p:pic>
        <p:nvPicPr>
          <p:cNvPr id="136" name="Google Shape;136;p8" descr="Papel com preenchimento sólid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43645" y="2521098"/>
            <a:ext cx="1615698" cy="161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10055694" y="3328947"/>
            <a:ext cx="836400" cy="369300"/>
          </a:xfrm>
          <a:prstGeom prst="rect">
            <a:avLst/>
          </a:prstGeom>
          <a:solidFill>
            <a:srgbClr val="AEABAB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.JSON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642133" y="1077678"/>
            <a:ext cx="113508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Conforme a </a:t>
            </a:r>
            <a:r>
              <a:rPr lang="pt-BR" sz="2800" u="sng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Cartilha Técnica para Publicação de Dados Abertos no Brasil</a:t>
            </a:r>
            <a:r>
              <a:rPr lang="pt-BR" sz="2800">
                <a:solidFill>
                  <a:srgbClr val="172B4D"/>
                </a:solidFill>
                <a:latin typeface="Arial Narrow"/>
                <a:ea typeface="Arial Narrow"/>
                <a:cs typeface="Arial Narrow"/>
                <a:sym typeface="Arial Narrow"/>
              </a:rPr>
              <a:t>, os principais formatos de dados abertos são os arquivos com as seguintes extensões:</a:t>
            </a:r>
            <a:endParaRPr sz="2800">
              <a:solidFill>
                <a:srgbClr val="172B4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9" name="Google Shape;139;p8" descr="Aviso estrutura de tópico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56885" y="4776869"/>
            <a:ext cx="603504" cy="60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/>
        </p:nvSpPr>
        <p:spPr>
          <a:xfrm>
            <a:off x="2784938" y="4647726"/>
            <a:ext cx="7785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Os formatos .PDF, .DOC, .DOCX, .XLS e .XLSX são </a:t>
            </a:r>
            <a:r>
              <a:rPr lang="pt-BR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INCOMPATÍVEIS </a:t>
            </a:r>
            <a:r>
              <a:rPr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 a filosofia dos dados abertos!</a:t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4508878" y="112475"/>
            <a:ext cx="760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formatos 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545050" y="1079297"/>
            <a:ext cx="11084100" cy="1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Font typeface="Arial Narrow"/>
              <a:buChar char="•"/>
            </a:pPr>
            <a:r>
              <a:rPr lang="pt-BR" u="sng" dirty="0">
                <a:solidFill>
                  <a:srgbClr val="172B4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qualidade</a:t>
            </a:r>
            <a:r>
              <a:rPr lang="pt-BR" dirty="0">
                <a:solidFill>
                  <a:srgbClr val="172B4D"/>
                </a:solidFill>
              </a:rPr>
              <a:t>: 	grau em que um conjunto de características inerentes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</a:t>
            </a:r>
            <a:r>
              <a:rPr lang="pt-BR" u="sng" dirty="0">
                <a:solidFill>
                  <a:srgbClr val="172B4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] </a:t>
            </a:r>
            <a:endParaRPr dirty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dirty="0">
                <a:solidFill>
                  <a:srgbClr val="172B4D"/>
                </a:solidFill>
              </a:rPr>
              <a:t>			de um objeto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dados] </a:t>
            </a:r>
            <a:endParaRPr dirty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400"/>
              <a:buNone/>
            </a:pPr>
            <a:r>
              <a:rPr lang="pt-BR" dirty="0">
                <a:solidFill>
                  <a:srgbClr val="172B4D"/>
                </a:solidFill>
              </a:rPr>
              <a:t>				atende a sua especificação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padrão]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pt-BR" dirty="0" smtClean="0">
              <a:solidFill>
                <a:srgbClr val="172B4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pt-BR" dirty="0">
              <a:solidFill>
                <a:srgbClr val="172B4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pt-BR" dirty="0" smtClean="0"/>
              <a:t>em </a:t>
            </a:r>
            <a:r>
              <a:rPr lang="pt-BR" dirty="0"/>
              <a:t>outras palavras, um padrão de metadados é a especificação das características inerentes de um conjunto de </a:t>
            </a:r>
            <a:r>
              <a:rPr lang="pt-BR" dirty="0" smtClean="0"/>
              <a:t>dados</a:t>
            </a:r>
            <a:endParaRPr dirty="0">
              <a:solidFill>
                <a:srgbClr val="172B4D"/>
              </a:solidFill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txBody>
          <a:bodyPr spcFirstLastPara="1" wrap="square" lIns="17450" tIns="0" rIns="1745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496696" y="52892"/>
            <a:ext cx="756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Narrow"/>
              <a:buNone/>
            </a:pPr>
            <a:r>
              <a:rPr lang="pt-BR" sz="2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Princípios e Diretrizes – Qualidade</a:t>
            </a: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31" y="3770010"/>
            <a:ext cx="7291937" cy="2407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2850</Words>
  <Application>Microsoft Office PowerPoint</Application>
  <PresentationFormat>Widescreen</PresentationFormat>
  <Paragraphs>357</Paragraphs>
  <Slides>27</Slides>
  <Notes>26</Notes>
  <HiddenSlides>4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Comic Sans MS</vt:lpstr>
      <vt:lpstr>Arial Narrow</vt:lpstr>
      <vt:lpstr>Montserrat Black</vt:lpstr>
      <vt:lpstr>Calibri</vt:lpstr>
      <vt:lpstr>Roboto</vt:lpstr>
      <vt:lpstr>Página interna</vt:lpstr>
      <vt:lpstr>Apresentação do PowerPoint</vt:lpstr>
      <vt:lpstr>Objetivos</vt:lpstr>
      <vt:lpstr>Apresentação do PowerPoint</vt:lpstr>
      <vt:lpstr>Contexto Normativo </vt:lpstr>
      <vt:lpstr>Contexto Normativo </vt:lpstr>
      <vt:lpstr>Apresentação do PowerPoint</vt:lpstr>
      <vt:lpstr>Princípios e diretrizes – “leis”</vt:lpstr>
      <vt:lpstr>Apresentação do PowerPoint</vt:lpstr>
      <vt:lpstr>Princípios e Diretrizes – Qualidade </vt:lpstr>
      <vt:lpstr>Princípios e Diretrizes – Qualidade </vt:lpstr>
      <vt:lpstr>Apresentação do PowerPoint</vt:lpstr>
      <vt:lpstr>Portal de Dados Abertos </vt:lpstr>
      <vt:lpstr>Portal de Dados Abertos </vt:lpstr>
      <vt:lpstr>Portal de Dados Abertos </vt:lpstr>
      <vt:lpstr>Apresentação do PowerPoint</vt:lpstr>
      <vt:lpstr>Próximas etapas </vt:lpstr>
      <vt:lpstr>Próximas etapas </vt:lpstr>
      <vt:lpstr>Próximas etapas - Documentação e Catalogação </vt:lpstr>
      <vt:lpstr>Próximas etapas - Documentação e Catalogação </vt:lpstr>
      <vt:lpstr>Próximas etapas - Documentação e Catalogação </vt:lpstr>
      <vt:lpstr>Próximas etapas </vt:lpstr>
      <vt:lpstr>Próximas etapas - Documentação e Catalogação </vt:lpstr>
      <vt:lpstr>Próximas etapas - Documentação e Catalogação </vt:lpstr>
      <vt:lpstr>Próximas etapas - Documentação e Catalogação </vt:lpstr>
      <vt:lpstr>Próximas etapas - Documentação e Catalogação </vt:lpstr>
      <vt:lpstr>Próximas etapas - Documentação e Catalogação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 Luiz Guimaraes Amorim</cp:lastModifiedBy>
  <cp:revision>25</cp:revision>
  <dcterms:created xsi:type="dcterms:W3CDTF">2020-01-13T13:33:21Z</dcterms:created>
  <dcterms:modified xsi:type="dcterms:W3CDTF">2022-02-21T15:39:40Z</dcterms:modified>
</cp:coreProperties>
</file>