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4"/>
  </p:notesMasterIdLst>
  <p:sldIdLst>
    <p:sldId id="274" r:id="rId4"/>
    <p:sldId id="282" r:id="rId5"/>
    <p:sldId id="280" r:id="rId6"/>
    <p:sldId id="272" r:id="rId7"/>
    <p:sldId id="279" r:id="rId8"/>
    <p:sldId id="267" r:id="rId9"/>
    <p:sldId id="276" r:id="rId10"/>
    <p:sldId id="263" r:id="rId11"/>
    <p:sldId id="281" r:id="rId12"/>
    <p:sldId id="27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75818" autoAdjust="0"/>
  </p:normalViewPr>
  <p:slideViewPr>
    <p:cSldViewPr snapToGrid="0">
      <p:cViewPr varScale="1">
        <p:scale>
          <a:sx n="69" d="100"/>
          <a:sy n="69" d="100"/>
        </p:scale>
        <p:origin x="12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c.org/MANUAL.html#extension-auto_identifiers" TargetMode="External"/><Relationship Id="rId7" Type="http://schemas.openxmlformats.org/officeDocument/2006/relationships/hyperlink" Target="https://opendatacommons.org/licenses/odbl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eativecommons.org/licenses/by/3.0/br/deed.pt_BR" TargetMode="External"/><Relationship Id="rId5" Type="http://schemas.openxmlformats.org/officeDocument/2006/relationships/hyperlink" Target="https://creativecommons.org/publicdomain/zero/1.0/deed.pt_BR" TargetMode="External"/><Relationship Id="rId4" Type="http://schemas.openxmlformats.org/officeDocument/2006/relationships/hyperlink" Target="https://slugify.onlin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csv-dialect/#examp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ecs.frictionlessdata.io/schemas/csv-dialect.js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 smtClean="0"/>
              <a:t>lembrar que o material vai estar disponível com comentários mais detalhados e atualizados com dúvidas que chegarem</a:t>
            </a:r>
            <a:r>
              <a:rPr lang="pt-BR" baseline="0" dirty="0" smtClean="0"/>
              <a:t> (</a:t>
            </a:r>
            <a:r>
              <a:rPr lang="pt-BR" dirty="0" smtClean="0"/>
              <a:t>não é o foco exaurir dúvidas concretas das pessoas ao vivo, mas sim demonstrar a finalização de um fluxo de documentação e validação de dados abertos)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O QUE VAMOS FAZER? Comunicar a importância de boas práticas de documentação e validação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COMO? A partir da demonstração do uso de aplicativos online e da explicação de sua relação com conceitos e boas práticas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E NOSSAS EXPECTATIVAS?  Ao final, espera-se que o participante esteja apto a: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que documente os </a:t>
            </a:r>
            <a:r>
              <a:rPr lang="pt-BR" sz="2400" dirty="0" err="1" smtClean="0">
                <a:solidFill>
                  <a:srgbClr val="172B4D"/>
                </a:solidFill>
              </a:rPr>
              <a:t>metadados</a:t>
            </a:r>
            <a:r>
              <a:rPr lang="pt-BR" sz="2400" dirty="0" smtClean="0">
                <a:solidFill>
                  <a:srgbClr val="172B4D"/>
                </a:solidFill>
              </a:rPr>
              <a:t> de um conjunto de dados; 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Iniciar o controle de versão e a validação automática do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criado;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Estar preparado para corrigir erros mais comuns do fluxo de validação de dados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17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CKAN = interface de publicação e que representa</a:t>
            </a:r>
            <a:r>
              <a:rPr lang="pt-BR" baseline="0" dirty="0" smtClean="0"/>
              <a:t> como o processo de documentação está refletido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7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CONCEITO: </a:t>
            </a:r>
            <a:r>
              <a:rPr lang="pt-BR" dirty="0" err="1" smtClean="0"/>
              <a:t>metadados</a:t>
            </a:r>
            <a:r>
              <a:rPr lang="pt-BR" baseline="0" dirty="0" smtClean="0"/>
              <a:t> em seus níveis </a:t>
            </a:r>
            <a:r>
              <a:rPr lang="pt-BR" baseline="0" dirty="0" smtClean="0"/>
              <a:t>diferentes</a:t>
            </a:r>
          </a:p>
          <a:p>
            <a:endParaRPr lang="pt-BR" baseline="0" dirty="0" smtClean="0"/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o significado dos dados, sua estrutura, a licença para uso, sua qualidade dos dados, atualização e outros. Pode considerar diferentes níveis de granularidade: desde uma propriedade singular de um recurso, até de um conjunto de dados completo. Também pode seguir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 taxonomias.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insuficientes: dados não serão descobertos ou reutilizados.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CONCEITO: </a:t>
            </a:r>
            <a:r>
              <a:rPr lang="pt-BR" dirty="0" err="1" smtClean="0"/>
              <a:t>metadados</a:t>
            </a:r>
            <a:r>
              <a:rPr lang="pt-BR" baseline="0" dirty="0" smtClean="0"/>
              <a:t> em seus níveis </a:t>
            </a:r>
            <a:r>
              <a:rPr lang="pt-BR" baseline="0" dirty="0" smtClean="0"/>
              <a:t>diferentes</a:t>
            </a:r>
          </a:p>
          <a:p>
            <a:endParaRPr lang="pt-BR" baseline="0" dirty="0" smtClean="0"/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informações sobre o significado dos dados, sua estrutura, a licença para uso, sua qualidade dos dados, atualização e outros. Pode considerar diferentes níveis de granularidade: desde uma propriedade singular de um recurso, até de um conjunto de dados completo. Também pode seguir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diferentes taxonomias.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insuficientes: dados não serão descobertos ou reutilizados.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Considerando que o exemplo exposto nos aponta questões de qualidade,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>
                <a:solidFill>
                  <a:srgbClr val="172B4D"/>
                </a:solidFill>
              </a:rPr>
              <a:t>, precisamos adotar </a:t>
            </a:r>
            <a:r>
              <a:rPr lang="pt-BR" dirty="0" smtClean="0">
                <a:solidFill>
                  <a:srgbClr val="172B4D"/>
                </a:solidFill>
              </a:rPr>
              <a:t>um padrão para documentação dos dados</a:t>
            </a:r>
            <a:r>
              <a:rPr lang="pt-BR" baseline="0" dirty="0" smtClean="0">
                <a:solidFill>
                  <a:srgbClr val="172B4D"/>
                </a:solidFill>
              </a:rPr>
              <a:t> que minimize o custo dos usuários em compreender os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CONCEITOS</a:t>
            </a:r>
            <a:r>
              <a:rPr lang="pt-BR" dirty="0" smtClean="0">
                <a:solidFill>
                  <a:srgbClr val="172B4D"/>
                </a:solidFill>
              </a:rPr>
              <a:t>:</a:t>
            </a:r>
            <a:r>
              <a:rPr lang="pt-BR" baseline="0" dirty="0" smtClean="0">
                <a:solidFill>
                  <a:srgbClr val="172B4D"/>
                </a:solidFill>
              </a:rPr>
              <a:t> qualidade</a:t>
            </a:r>
            <a:r>
              <a:rPr lang="pt-BR" baseline="0" dirty="0" smtClean="0">
                <a:solidFill>
                  <a:srgbClr val="172B4D"/>
                </a:solidFill>
              </a:rPr>
              <a:t>, especificações</a:t>
            </a:r>
            <a:r>
              <a:rPr lang="pt-BR" baseline="0" dirty="0" smtClean="0">
                <a:solidFill>
                  <a:srgbClr val="172B4D"/>
                </a:solidFill>
              </a:rPr>
              <a:t>, </a:t>
            </a:r>
            <a:r>
              <a:rPr lang="pt-BR" baseline="0" dirty="0" err="1" smtClean="0">
                <a:solidFill>
                  <a:srgbClr val="172B4D"/>
                </a:solidFill>
              </a:rPr>
              <a:t>datapackage</a:t>
            </a:r>
            <a:r>
              <a:rPr lang="pt-BR" baseline="0" dirty="0" smtClean="0">
                <a:solidFill>
                  <a:srgbClr val="172B4D"/>
                </a:solidFill>
              </a:rPr>
              <a:t>, </a:t>
            </a:r>
            <a:r>
              <a:rPr lang="pt-BR" baseline="0" dirty="0" err="1" smtClean="0">
                <a:solidFill>
                  <a:srgbClr val="172B4D"/>
                </a:solidFill>
              </a:rPr>
              <a:t>frictionless</a:t>
            </a:r>
            <a:r>
              <a:rPr lang="pt-BR" baseline="0" dirty="0" smtClean="0">
                <a:solidFill>
                  <a:srgbClr val="172B4D"/>
                </a:solidFill>
              </a:rPr>
              <a:t> </a:t>
            </a:r>
            <a:r>
              <a:rPr lang="pt-BR" baseline="0" dirty="0" smtClean="0">
                <a:solidFill>
                  <a:srgbClr val="172B4D"/>
                </a:solidFill>
              </a:rPr>
              <a:t>data</a:t>
            </a:r>
            <a:endParaRPr 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rgbClr val="172B4D"/>
              </a:solidFill>
            </a:endParaRPr>
          </a:p>
          <a:p>
            <a:r>
              <a:rPr lang="en-US" dirty="0" smtClean="0"/>
              <a:t>A Data Package is a simple container format used to describe and package a collection of data (a dataset).</a:t>
            </a:r>
          </a:p>
          <a:p>
            <a:endParaRPr lang="en-US" dirty="0" smtClean="0"/>
          </a:p>
          <a:p>
            <a:r>
              <a:rPr lang="en-US" dirty="0" smtClean="0"/>
              <a:t>Frictionless data toolkit are a set of patterns for describing data including Data Package (for datasets), Data Resource (for files) and Table Schema (for tables).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 HD e da URL)/VALIDATE/DOWNLOAD/UPLOAD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não pode ser utilizado nos nomes dos arquivos e diretórios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Partículas (artigos, preposições) e VERBOS são dispensáveis nos nomes dos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recursos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legível por máquina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gerado a partir do nome legível humanamente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substituindo espaços por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hífens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eliminando acentos e cedilha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id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slug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 de 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licenças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abertos:</a:t>
            </a:r>
            <a:endParaRPr lang="pt-BR" b="0" dirty="0" smtClean="0">
              <a:effectLst/>
            </a:endParaRP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Domínio público- Nenhuma exigência (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e.x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.: </a:t>
            </a:r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CC0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Atribuição - Exige citar a fonte (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e.x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.: </a:t>
            </a:r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CC-BY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Recíprocas - Exige que modificações mantenham a mesma licença (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e.x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.: </a:t>
            </a:r>
            <a:r>
              <a:rPr lang="pt-BR" sz="1200" b="0" i="0" u="sng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ODbL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Público Brasileiro = </a:t>
            </a:r>
            <a:r>
              <a:rPr lang="pt-BR" dirty="0" smtClean="0"/>
              <a:t>licença livre compatível com a </a:t>
            </a:r>
            <a:r>
              <a:rPr lang="pt-BR" dirty="0" err="1" smtClean="0"/>
              <a:t>Creative</a:t>
            </a:r>
            <a:r>
              <a:rPr lang="pt-BR" dirty="0" smtClean="0"/>
              <a:t> </a:t>
            </a:r>
            <a:r>
              <a:rPr lang="pt-BR" dirty="0" err="1" smtClean="0"/>
              <a:t>Commons</a:t>
            </a:r>
            <a:r>
              <a:rPr lang="pt-BR" dirty="0" smtClean="0"/>
              <a:t> CC-BY-SA 3.0 BR &lt;https://www.gov.br/governodigital/pt-br/software-publico/portaria-46.pdf&gt;</a:t>
            </a:r>
            <a:endParaRPr lang="pt-BR" dirty="0" smtClean="0"/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Atualizações </a:t>
            </a:r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compatíveis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versão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anterior = não exigem que o usuário modifique a forma que processa os dados </a:t>
            </a:r>
          </a:p>
          <a:p>
            <a:pPr rtl="0" fontAlgn="base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(Corrigir dados incorretos,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adicionar dados mais recentes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novas colunas, sem modificar as antigas)</a:t>
            </a:r>
          </a:p>
          <a:p>
            <a:pPr rtl="0" fontAlgn="base"/>
            <a:r>
              <a:rPr lang="pt-BR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Incompatíveis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Alterar o nome das colunas, Alterar o formato dos arquivos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conteúdo das colunas</a:t>
            </a:r>
          </a:p>
          <a:p>
            <a:pPr rtl="0"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Padrão de versionamento do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datapackage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&lt;https://specs.frictionlessdata.io/patterns/#data-package-version&gt;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2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CONCEITOS: versionamento</a:t>
            </a:r>
            <a:r>
              <a:rPr lang="pt-BR" baseline="0" dirty="0" smtClean="0"/>
              <a:t>/repositório/</a:t>
            </a:r>
            <a:r>
              <a:rPr lang="pt-BR" dirty="0" err="1" smtClean="0"/>
              <a:t>github</a:t>
            </a:r>
            <a:r>
              <a:rPr lang="pt-BR" dirty="0" smtClean="0"/>
              <a:t> (ligeiro); validação, </a:t>
            </a:r>
            <a:r>
              <a:rPr lang="pt-BR" dirty="0" err="1" smtClean="0"/>
              <a:t>goodtables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Linha de comando e edição de texto: pontuar que versionamento pode ser feito pelo computador</a:t>
            </a:r>
            <a:r>
              <a:rPr lang="pt-BR" baseline="0" dirty="0" smtClean="0"/>
              <a:t> remoto com linha de comando e aplicações (</a:t>
            </a:r>
            <a:r>
              <a:rPr lang="pt-BR" baseline="0" dirty="0" err="1" smtClean="0"/>
              <a:t>github</a:t>
            </a:r>
            <a:r>
              <a:rPr lang="pt-BR" baseline="0" dirty="0" smtClean="0"/>
              <a:t> desktop, sublime merge e editores de texto)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GITHUB: atentar para eventual requisição</a:t>
            </a:r>
            <a:r>
              <a:rPr lang="pt-BR" baseline="0" dirty="0" smtClean="0"/>
              <a:t> de autenticação após </a:t>
            </a:r>
            <a:r>
              <a:rPr lang="pt-BR" baseline="0" dirty="0" err="1" smtClean="0"/>
              <a:t>push</a:t>
            </a:r>
            <a:r>
              <a:rPr lang="pt-BR" baseline="0" dirty="0" smtClean="0"/>
              <a:t> na linha de comando: </a:t>
            </a:r>
            <a:r>
              <a:rPr lang="pt-BR" baseline="0" dirty="0" err="1" smtClean="0"/>
              <a:t>Git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Credential</a:t>
            </a:r>
            <a:r>
              <a:rPr lang="pt-BR" baseline="0" dirty="0" smtClean="0"/>
              <a:t>  Manager e última versão para Windows (Git-2.29.2.2-64-bit)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RETOMAR o </a:t>
            </a:r>
            <a:r>
              <a:rPr lang="pt-BR" dirty="0" smtClean="0"/>
              <a:t>exemplo </a:t>
            </a:r>
            <a:r>
              <a:rPr lang="pt-BR" dirty="0" smtClean="0"/>
              <a:t>da remuneração</a:t>
            </a:r>
            <a:r>
              <a:rPr lang="pt-BR" baseline="0" dirty="0" smtClean="0"/>
              <a:t> – leiaute arquivo, mudanças colunas, tipo variáveis,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Especificação do </a:t>
            </a:r>
            <a:r>
              <a:rPr lang="pt-B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csv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CSV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dialect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descriptor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7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>
                <a:solidFill>
                  <a:srgbClr val="172B4D"/>
                </a:solidFill>
              </a:rPr>
              <a:t>Dispositivos da LAI que</a:t>
            </a:r>
            <a:r>
              <a:rPr lang="pt-BR" altLang="pt-BR" baseline="0" dirty="0" smtClean="0">
                <a:solidFill>
                  <a:srgbClr val="172B4D"/>
                </a:solidFill>
              </a:rPr>
              <a:t> não são garantidos com os procedimentos demonstrados: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dirty="0" smtClean="0">
                <a:solidFill>
                  <a:srgbClr val="172B4D"/>
                </a:solidFill>
              </a:rPr>
              <a:t>V </a:t>
            </a:r>
            <a:r>
              <a:rPr lang="pt-BR" altLang="pt-BR" dirty="0" smtClean="0">
                <a:solidFill>
                  <a:srgbClr val="172B4D"/>
                </a:solidFill>
              </a:rPr>
              <a:t>- garantir a </a:t>
            </a:r>
            <a:r>
              <a:rPr lang="pt-BR" altLang="pt-BR" b="1" u="sng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autenticidade e a integridade 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informações </a:t>
            </a:r>
            <a:r>
              <a:rPr lang="pt-BR" altLang="pt-BR" dirty="0" smtClean="0">
                <a:solidFill>
                  <a:srgbClr val="172B4D"/>
                </a:solidFill>
              </a:rPr>
              <a:t>disponíveis para acesso;</a:t>
            </a:r>
          </a:p>
          <a:p>
            <a:endParaRPr lang="pt-BR" dirty="0" smtClean="0"/>
          </a:p>
          <a:p>
            <a:r>
              <a:rPr lang="pt-BR" dirty="0" smtClean="0"/>
              <a:t>(Autenticidade</a:t>
            </a:r>
            <a:r>
              <a:rPr lang="pt-BR" dirty="0" smtClean="0"/>
              <a:t>: conjunto de ferramentas </a:t>
            </a:r>
            <a:r>
              <a:rPr lang="pt-BR" dirty="0" smtClean="0"/>
              <a:t>de marcação </a:t>
            </a:r>
            <a:r>
              <a:rPr lang="pt-BR" dirty="0" smtClean="0"/>
              <a:t>do arquivo</a:t>
            </a:r>
            <a:r>
              <a:rPr lang="pt-BR" baseline="0" dirty="0" smtClean="0"/>
              <a:t> com uma chave </a:t>
            </a:r>
            <a:r>
              <a:rPr lang="pt-BR" baseline="0" dirty="0" smtClean="0"/>
              <a:t>digital); Integridade ~ meios físicos/</a:t>
            </a:r>
            <a:r>
              <a:rPr lang="pt-BR" baseline="0" dirty="0" err="1" smtClean="0"/>
              <a:t>storage</a:t>
            </a:r>
            <a:endParaRPr lang="pt-BR" baseline="0" dirty="0" smtClean="0"/>
          </a:p>
          <a:p>
            <a:endParaRPr lang="pt-BR" baseline="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VI </a:t>
            </a:r>
            <a:r>
              <a:rPr lang="pt-BR" altLang="pt-BR" dirty="0" smtClean="0">
                <a:solidFill>
                  <a:srgbClr val="172B4D"/>
                </a:solidFill>
              </a:rPr>
              <a:t>- manter </a:t>
            </a:r>
            <a:r>
              <a:rPr lang="pt-BR" altLang="pt-BR" b="1" u="sng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atualizadas</a:t>
            </a: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informações disponíveis </a:t>
            </a:r>
            <a:r>
              <a:rPr lang="pt-BR" altLang="pt-BR" dirty="0" smtClean="0">
                <a:solidFill>
                  <a:srgbClr val="172B4D"/>
                </a:solidFill>
              </a:rPr>
              <a:t>para acesso;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97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5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2060"/>
                </a:solidFill>
              </a:rPr>
              <a:t>O que fizemos?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- Documentamos um exemplo de um conjunto de dados através do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creator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solidFill>
                  <a:srgbClr val="002060"/>
                </a:solidFill>
              </a:rPr>
              <a:t>utilizando uma especificação internacionalmente difundida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- Preparamos o </a:t>
            </a:r>
            <a:r>
              <a:rPr lang="pt-BR" i="1" dirty="0" err="1" smtClean="0">
                <a:solidFill>
                  <a:srgbClr val="002060"/>
                </a:solidFill>
              </a:rPr>
              <a:t>datapackage</a:t>
            </a:r>
            <a:r>
              <a:rPr lang="pt-BR" dirty="0" smtClean="0">
                <a:solidFill>
                  <a:srgbClr val="002060"/>
                </a:solidFill>
              </a:rPr>
              <a:t> criado para ter suas alterações controladas automaticamente através do </a:t>
            </a:r>
            <a:r>
              <a:rPr lang="pt-BR" i="1" dirty="0" err="1" smtClean="0">
                <a:solidFill>
                  <a:srgbClr val="002060"/>
                </a:solidFill>
              </a:rPr>
              <a:t>github</a:t>
            </a:r>
            <a:endParaRPr lang="pt-BR" i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- Iniciamos o processo de validação automática dos dados através da sincronização do repositório do </a:t>
            </a:r>
            <a:r>
              <a:rPr lang="pt-BR" i="1" dirty="0" err="1" smtClean="0">
                <a:solidFill>
                  <a:srgbClr val="002060"/>
                </a:solidFill>
              </a:rPr>
              <a:t>github</a:t>
            </a:r>
            <a:r>
              <a:rPr lang="pt-BR" dirty="0" smtClean="0">
                <a:solidFill>
                  <a:srgbClr val="002060"/>
                </a:solidFill>
              </a:rPr>
              <a:t> com o </a:t>
            </a:r>
            <a:r>
              <a:rPr lang="pt-BR" i="1" dirty="0" err="1" smtClean="0">
                <a:solidFill>
                  <a:srgbClr val="002060"/>
                </a:solidFill>
              </a:rPr>
              <a:t>goodtables</a:t>
            </a:r>
            <a:endParaRPr lang="pt-BR" i="1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Para quê? 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Promover qualidade e reduzir o custo de acesso e compreensão, aumentar a chance do uso dos dados e os benefícios desse uso como retornos em escala para a própria sociedade. Indução de uma cultura de colaboração e </a:t>
            </a:r>
            <a:r>
              <a:rPr lang="pt-BR" i="1" dirty="0" smtClean="0">
                <a:solidFill>
                  <a:srgbClr val="002060"/>
                </a:solidFill>
              </a:rPr>
              <a:t>open </a:t>
            </a:r>
            <a:r>
              <a:rPr lang="pt-BR" i="1" dirty="0" err="1" smtClean="0">
                <a:solidFill>
                  <a:srgbClr val="002060"/>
                </a:solidFill>
              </a:rPr>
              <a:t>science</a:t>
            </a:r>
            <a:endParaRPr lang="pt-BR" i="1" dirty="0" smtClean="0">
              <a:solidFill>
                <a:srgbClr val="00206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9000" TargetMode="External"/><Relationship Id="rId7" Type="http://schemas.openxmlformats.org/officeDocument/2006/relationships/hyperlink" Target="https://specs.frictionlessdata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govdata.org/" TargetMode="External"/><Relationship Id="rId5" Type="http://schemas.openxmlformats.org/officeDocument/2006/relationships/hyperlink" Target="https://specs.frictionlessdata.io/table-schema/#concepts" TargetMode="External"/><Relationship Id="rId4" Type="http://schemas.openxmlformats.org/officeDocument/2006/relationships/hyperlink" Target="https://w3c.br/traducoes/DWBP-pt-br/#meta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frictionlessdata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aw.githubusercontent.com/andrelgamei/workshop/main/data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dtable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5-2018/2016/decreto/d8777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squisalegislativa.mg.gov.br/LegislacaoCompleta.aspx?cod=17115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Objetivos do workshop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448033" y="929171"/>
            <a:ext cx="11446035" cy="5361459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O </a:t>
            </a:r>
            <a:r>
              <a:rPr lang="pt-BR" altLang="pt-BR" dirty="0" smtClean="0">
                <a:solidFill>
                  <a:srgbClr val="172B4D"/>
                </a:solidFill>
              </a:rPr>
              <a:t>QUE?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Boas </a:t>
            </a:r>
            <a:r>
              <a:rPr lang="pt-BR" altLang="pt-BR" dirty="0">
                <a:solidFill>
                  <a:srgbClr val="172B4D"/>
                </a:solidFill>
              </a:rPr>
              <a:t>práticas </a:t>
            </a:r>
            <a:r>
              <a:rPr lang="pt-BR" altLang="pt-BR" dirty="0" smtClean="0">
                <a:solidFill>
                  <a:srgbClr val="172B4D"/>
                </a:solidFill>
              </a:rPr>
              <a:t>de documentação e validação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COMO</a:t>
            </a:r>
            <a:r>
              <a:rPr lang="pt-BR" altLang="pt-BR" dirty="0" smtClean="0">
                <a:solidFill>
                  <a:srgbClr val="172B4D"/>
                </a:solidFill>
              </a:rPr>
              <a:t>?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Uso </a:t>
            </a:r>
            <a:r>
              <a:rPr lang="pt-BR" altLang="pt-BR" dirty="0" smtClean="0">
                <a:solidFill>
                  <a:srgbClr val="172B4D"/>
                </a:solidFill>
              </a:rPr>
              <a:t>de aplicativos online </a:t>
            </a:r>
            <a:r>
              <a:rPr lang="pt-BR" altLang="pt-BR" dirty="0" smtClean="0">
                <a:solidFill>
                  <a:srgbClr val="172B4D"/>
                </a:solidFill>
              </a:rPr>
              <a:t>e sua relação com conceitos e boas práticas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EXPECTATIVAS: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que documente os </a:t>
            </a:r>
            <a:r>
              <a:rPr lang="pt-BR" sz="2400" dirty="0" err="1" smtClean="0">
                <a:solidFill>
                  <a:srgbClr val="172B4D"/>
                </a:solidFill>
              </a:rPr>
              <a:t>metadados</a:t>
            </a:r>
            <a:r>
              <a:rPr lang="pt-BR" sz="2400" dirty="0" smtClean="0">
                <a:solidFill>
                  <a:srgbClr val="172B4D"/>
                </a:solidFill>
              </a:rPr>
              <a:t> de um conjunto de dados; 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Iniciar o controle de versão e a validação automática do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criado;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Identificar e corrigir erros </a:t>
            </a:r>
            <a:r>
              <a:rPr lang="pt-BR" sz="2400" dirty="0">
                <a:solidFill>
                  <a:srgbClr val="172B4D"/>
                </a:solidFill>
              </a:rPr>
              <a:t>mais comuns do fluxo de validação de dados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algn="ctr"/>
            <a:r>
              <a:rPr lang="pt-BR" dirty="0">
                <a:hlinkClick r:id="rId3"/>
              </a:rPr>
              <a:t>dados.mg.gov.br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transparencia@cge.mg.gov.br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dirty="0" smtClean="0">
                <a:solidFill>
                  <a:schemeClr val="bg1"/>
                </a:solidFill>
              </a:rPr>
              <a:t>Problemas comuns na publicação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5428"/>
              </p:ext>
            </p:extLst>
          </p:nvPr>
        </p:nvGraphicFramePr>
        <p:xfrm>
          <a:off x="256474" y="2327564"/>
          <a:ext cx="11769474" cy="221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lanilha" r:id="rId4" imgW="9153525" imgH="1724025" progId="Excel.Sheet.12">
                  <p:embed/>
                </p:oleObj>
              </mc:Choice>
              <mc:Fallback>
                <p:oleObj name="Planilha" r:id="rId4" imgW="9153525" imgH="1724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474" y="2327564"/>
                        <a:ext cx="11769474" cy="2216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5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dirty="0" smtClean="0">
                <a:solidFill>
                  <a:schemeClr val="bg1"/>
                </a:solidFill>
              </a:rPr>
              <a:t>Problemas comuns na publicação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Upload de arquivos </a:t>
            </a:r>
            <a:r>
              <a:rPr lang="pt-BR" sz="2000" dirty="0" smtClean="0">
                <a:solidFill>
                  <a:srgbClr val="172B4D"/>
                </a:solidFill>
              </a:rPr>
              <a:t>incorretos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Alteração </a:t>
            </a:r>
            <a:r>
              <a:rPr lang="pt-BR" sz="2000" dirty="0" smtClean="0">
                <a:solidFill>
                  <a:srgbClr val="172B4D"/>
                </a:solidFill>
              </a:rPr>
              <a:t>na ordem ou nos </a:t>
            </a:r>
            <a:r>
              <a:rPr lang="pt-BR" sz="2000" dirty="0">
                <a:solidFill>
                  <a:srgbClr val="172B4D"/>
                </a:solidFill>
              </a:rPr>
              <a:t>nomes das </a:t>
            </a:r>
            <a:r>
              <a:rPr lang="pt-BR" sz="2000" dirty="0" smtClean="0">
                <a:solidFill>
                  <a:srgbClr val="172B4D"/>
                </a:solidFill>
              </a:rPr>
              <a:t>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 Alteração de leiautes sem </a:t>
            </a:r>
            <a:r>
              <a:rPr lang="pt-BR" sz="2000" dirty="0" smtClean="0">
                <a:solidFill>
                  <a:srgbClr val="172B4D"/>
                </a:solidFill>
              </a:rPr>
              <a:t>comunicação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Alteração </a:t>
            </a:r>
            <a:r>
              <a:rPr lang="pt-BR" sz="2000" dirty="0">
                <a:solidFill>
                  <a:srgbClr val="172B4D"/>
                </a:solidFill>
              </a:rPr>
              <a:t>no formato dos arquivos (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 smtClean="0">
                <a:solidFill>
                  <a:srgbClr val="172B4D"/>
                </a:solidFill>
              </a:rPr>
              <a:t>xlsx</a:t>
            </a: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-&gt; 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</a:t>
            </a:r>
            <a:r>
              <a:rPr lang="pt-BR" sz="2000" dirty="0">
                <a:solidFill>
                  <a:srgbClr val="172B4D"/>
                </a:solidFill>
              </a:rPr>
              <a:t>Documentação não </a:t>
            </a:r>
            <a:r>
              <a:rPr lang="pt-BR" sz="2000" dirty="0" smtClean="0">
                <a:solidFill>
                  <a:srgbClr val="172B4D"/>
                </a:solidFill>
              </a:rPr>
              <a:t>disponibilizada ou sem formato estruturado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 Documentação </a:t>
            </a:r>
            <a:r>
              <a:rPr lang="pt-BR" sz="2000" dirty="0">
                <a:solidFill>
                  <a:srgbClr val="172B4D"/>
                </a:solidFill>
              </a:rPr>
              <a:t>inexistente para dados de referência </a:t>
            </a:r>
            <a:r>
              <a:rPr lang="pt-BR" sz="2000" dirty="0" smtClean="0">
                <a:solidFill>
                  <a:srgbClr val="172B4D"/>
                </a:solidFill>
              </a:rPr>
              <a:t>(descrições, interpretações </a:t>
            </a:r>
            <a:r>
              <a:rPr lang="pt-BR" sz="2000" dirty="0">
                <a:solidFill>
                  <a:srgbClr val="172B4D"/>
                </a:solidFill>
              </a:rPr>
              <a:t>e domínio das colunas)</a:t>
            </a:r>
            <a:endParaRPr lang="pt-BR" sz="2000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68" y="1667891"/>
            <a:ext cx="6245332" cy="22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Introdução ao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079296"/>
            <a:ext cx="11083968" cy="4860164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3"/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dirty="0" err="1">
                <a:solidFill>
                  <a:srgbClr val="172B4D"/>
                </a:solidFill>
                <a:hlinkClick r:id="rId4"/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atende 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err="1" smtClean="0">
                <a:solidFill>
                  <a:srgbClr val="172B4D"/>
                </a:solidFill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 smtClean="0">
                <a:solidFill>
                  <a:srgbClr val="172B4D"/>
                </a:solidFill>
              </a:rPr>
              <a:t>formato </a:t>
            </a:r>
            <a:r>
              <a:rPr lang="pt-BR" dirty="0">
                <a:solidFill>
                  <a:srgbClr val="172B4D"/>
                </a:solidFill>
              </a:rPr>
              <a:t>preciso de </a:t>
            </a:r>
            <a:r>
              <a:rPr lang="pt-BR" dirty="0" smtClean="0">
                <a:solidFill>
                  <a:srgbClr val="172B4D"/>
                </a:solidFill>
              </a:rPr>
              <a:t>arquivo (</a:t>
            </a:r>
            <a:r>
              <a:rPr lang="pt-BR" dirty="0" err="1" smtClean="0">
                <a:solidFill>
                  <a:srgbClr val="172B4D"/>
                </a:solidFill>
                <a:hlinkClick r:id="rId5"/>
              </a:rPr>
              <a:t>json</a:t>
            </a:r>
            <a:r>
              <a:rPr lang="pt-BR" dirty="0" smtClean="0">
                <a:solidFill>
                  <a:srgbClr val="172B4D"/>
                </a:solidFill>
              </a:rPr>
              <a:t>); </a:t>
            </a:r>
            <a:r>
              <a:rPr lang="pt-BR" dirty="0">
                <a:solidFill>
                  <a:srgbClr val="172B4D"/>
                </a:solidFill>
              </a:rPr>
              <a:t>facilmente </a:t>
            </a:r>
            <a:r>
              <a:rPr lang="pt-BR" dirty="0" smtClean="0">
                <a:solidFill>
                  <a:srgbClr val="172B4D"/>
                </a:solidFill>
              </a:rPr>
              <a:t>compartilhado e que </a:t>
            </a:r>
            <a:r>
              <a:rPr lang="pt-BR" dirty="0">
                <a:solidFill>
                  <a:srgbClr val="172B4D"/>
                </a:solidFill>
              </a:rPr>
              <a:t>permite reprodutibilidade de </a:t>
            </a:r>
            <a:r>
              <a:rPr lang="pt-BR" dirty="0" smtClean="0">
                <a:solidFill>
                  <a:srgbClr val="172B4D"/>
                </a:solidFill>
              </a:rPr>
              <a:t>dados</a:t>
            </a:r>
            <a:endParaRPr lang="pt-BR" dirty="0">
              <a:solidFill>
                <a:srgbClr val="172B4D"/>
              </a:solidFill>
            </a:endParaRPr>
          </a:p>
          <a:p>
            <a:r>
              <a:rPr lang="pt-BR" dirty="0"/>
              <a:t>“Se os dados não estão disponíveis num formato aberto e </a:t>
            </a:r>
            <a:r>
              <a:rPr lang="pt-BR" dirty="0">
                <a:hlinkClick r:id="rId6"/>
              </a:rPr>
              <a:t>legível por máquina</a:t>
            </a:r>
            <a:r>
              <a:rPr lang="pt-BR" dirty="0"/>
              <a:t>, eles não podem ser reutilizados.” (David </a:t>
            </a:r>
            <a:r>
              <a:rPr lang="pt-BR" dirty="0" err="1"/>
              <a:t>Eaves</a:t>
            </a:r>
            <a:r>
              <a:rPr lang="pt-BR" dirty="0"/>
              <a:t>/</a:t>
            </a:r>
            <a:r>
              <a:rPr lang="pt-BR" dirty="0" err="1"/>
              <a:t>Opendata</a:t>
            </a:r>
            <a:r>
              <a:rPr lang="pt-BR" dirty="0"/>
              <a:t> Charter - </a:t>
            </a:r>
            <a:r>
              <a:rPr lang="pt-BR" dirty="0" err="1"/>
              <a:t>principles</a:t>
            </a:r>
            <a:r>
              <a:rPr lang="pt-BR" dirty="0"/>
              <a:t>)</a:t>
            </a:r>
          </a:p>
          <a:p>
            <a:endParaRPr 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rgbClr val="172B4D"/>
                </a:solidFill>
              </a:rPr>
              <a:t>Utilização de especificações da </a:t>
            </a:r>
            <a:r>
              <a:rPr lang="pt-BR" dirty="0" err="1">
                <a:solidFill>
                  <a:srgbClr val="172B4D"/>
                </a:solidFill>
                <a:hlinkClick r:id="rId7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7"/>
              </a:rPr>
              <a:t> Data</a:t>
            </a:r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 smtClean="0"/>
              <a:t>O </a:t>
            </a:r>
            <a:r>
              <a:rPr lang="pt-BR" dirty="0"/>
              <a:t>atrito ou “fricção” ocorre quando os consumidores gastam tempo e recursos demais apenas para poder entender e trabalhar com os dados</a:t>
            </a:r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Criando um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1" spcCol="720000"/>
          <a:lstStyle/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72B4D"/>
                </a:solidFill>
                <a:hlinkClick r:id="rId3"/>
              </a:rPr>
              <a:t>https://create.frictionlessdata.io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/</a:t>
            </a:r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  <a:hlinkClick r:id="rId4"/>
              </a:rPr>
              <a:t>https://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raw.githubusercontent.com/andrelgamei/workshop/main/data.csv</a:t>
            </a:r>
            <a:endParaRPr lang="pt-BR" dirty="0" smtClean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  <a:p>
            <a:pPr fontAlgn="base"/>
            <a:r>
              <a:rPr lang="pt-BR" dirty="0" smtClean="0">
                <a:solidFill>
                  <a:srgbClr val="172B4D"/>
                </a:solidFill>
              </a:rPr>
              <a:t>a) No </a:t>
            </a:r>
            <a:r>
              <a:rPr lang="pt-BR" dirty="0" smtClean="0">
                <a:solidFill>
                  <a:srgbClr val="172B4D"/>
                </a:solidFill>
              </a:rPr>
              <a:t>painel </a:t>
            </a:r>
            <a:r>
              <a:rPr lang="pt-BR" dirty="0" smtClean="0">
                <a:solidFill>
                  <a:srgbClr val="172B4D"/>
                </a:solidFill>
              </a:rPr>
              <a:t>à </a:t>
            </a:r>
            <a:r>
              <a:rPr lang="pt-BR" dirty="0" smtClean="0">
                <a:solidFill>
                  <a:srgbClr val="172B4D"/>
                </a:solidFill>
              </a:rPr>
              <a:t>esquerda: 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 smtClean="0">
                <a:solidFill>
                  <a:srgbClr val="172B4D"/>
                </a:solidFill>
              </a:rPr>
              <a:t>metadados</a:t>
            </a:r>
            <a:r>
              <a:rPr lang="pt-BR" dirty="0" smtClean="0">
                <a:solidFill>
                  <a:srgbClr val="172B4D"/>
                </a:solidFill>
              </a:rPr>
              <a:t>:</a:t>
            </a:r>
          </a:p>
          <a:p>
            <a:pPr fontAlgn="base"/>
            <a:r>
              <a:rPr lang="pt-BR" dirty="0" smtClean="0"/>
              <a:t>		</a:t>
            </a:r>
            <a:r>
              <a:rPr lang="pt-BR" dirty="0" err="1" smtClean="0"/>
              <a:t>name</a:t>
            </a:r>
            <a:r>
              <a:rPr lang="pt-BR" dirty="0" smtClean="0"/>
              <a:t>, </a:t>
            </a:r>
            <a:r>
              <a:rPr lang="pt-BR" dirty="0" err="1" smtClean="0"/>
              <a:t>title</a:t>
            </a:r>
            <a:r>
              <a:rPr lang="pt-BR" dirty="0" smtClean="0"/>
              <a:t>, profile, </a:t>
            </a:r>
            <a:r>
              <a:rPr lang="pt-BR" dirty="0" err="1" smtClean="0"/>
              <a:t>description</a:t>
            </a:r>
            <a:r>
              <a:rPr lang="pt-BR" dirty="0" smtClean="0"/>
              <a:t>, home </a:t>
            </a:r>
            <a:r>
              <a:rPr lang="pt-BR" dirty="0" err="1" smtClean="0"/>
              <a:t>page</a:t>
            </a:r>
            <a:r>
              <a:rPr lang="pt-BR" dirty="0" smtClean="0"/>
              <a:t>, </a:t>
            </a:r>
            <a:r>
              <a:rPr lang="pt-BR" dirty="0" err="1" smtClean="0"/>
              <a:t>version</a:t>
            </a:r>
            <a:r>
              <a:rPr lang="pt-BR" dirty="0" smtClean="0"/>
              <a:t>, </a:t>
            </a:r>
            <a:r>
              <a:rPr lang="pt-BR" dirty="0" err="1" smtClean="0"/>
              <a:t>author</a:t>
            </a:r>
            <a:r>
              <a:rPr lang="pt-BR" dirty="0" smtClean="0"/>
              <a:t>, </a:t>
            </a:r>
            <a:r>
              <a:rPr lang="pt-BR" dirty="0" err="1" smtClean="0"/>
              <a:t>licence</a:t>
            </a:r>
            <a:r>
              <a:rPr lang="pt-BR" dirty="0" smtClean="0"/>
              <a:t>, </a:t>
            </a:r>
            <a:r>
              <a:rPr lang="pt-BR" dirty="0" err="1" smtClean="0"/>
              <a:t>keywords</a:t>
            </a:r>
            <a:endParaRPr lang="pt-BR" dirty="0"/>
          </a:p>
          <a:p>
            <a:pPr marL="457200" indent="-457200">
              <a:buAutoNum type="alphaLcParenR"/>
            </a:pPr>
            <a:endParaRPr lang="pt-BR" dirty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</a:rPr>
              <a:t>b) </a:t>
            </a:r>
            <a:r>
              <a:rPr lang="pt-BR" dirty="0" smtClean="0">
                <a:solidFill>
                  <a:srgbClr val="172B4D"/>
                </a:solidFill>
              </a:rPr>
              <a:t>No painel central, quando se clica no ícone da engrenagem: cada </a:t>
            </a:r>
            <a:r>
              <a:rPr lang="pt-BR" dirty="0">
                <a:solidFill>
                  <a:srgbClr val="172B4D"/>
                </a:solidFill>
              </a:rPr>
              <a:t>recurso do </a:t>
            </a:r>
            <a:r>
              <a:rPr lang="pt-BR" dirty="0" smtClean="0">
                <a:solidFill>
                  <a:srgbClr val="172B4D"/>
                </a:solidFill>
              </a:rPr>
              <a:t>conjunto</a:t>
            </a:r>
            <a:r>
              <a:rPr lang="pt-BR" dirty="0" smtClean="0">
                <a:solidFill>
                  <a:srgbClr val="172B4D"/>
                </a:solidFill>
              </a:rPr>
              <a:t>:</a:t>
            </a:r>
          </a:p>
          <a:p>
            <a:r>
              <a:rPr lang="pt-BR" dirty="0">
                <a:solidFill>
                  <a:srgbClr val="172B4D"/>
                </a:solidFill>
              </a:rPr>
              <a:t>	</a:t>
            </a:r>
            <a:r>
              <a:rPr lang="pt-BR" dirty="0" smtClean="0">
                <a:solidFill>
                  <a:srgbClr val="172B4D"/>
                </a:solidFill>
              </a:rPr>
              <a:t>	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path,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profile,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format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description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  <a:p>
            <a:r>
              <a:rPr lang="pt-BR" dirty="0">
                <a:solidFill>
                  <a:srgbClr val="172B4D"/>
                </a:solidFill>
              </a:rPr>
              <a:t>c) </a:t>
            </a:r>
            <a:r>
              <a:rPr lang="pt-BR" dirty="0" smtClean="0">
                <a:solidFill>
                  <a:srgbClr val="172B4D"/>
                </a:solidFill>
              </a:rPr>
              <a:t>No painel central, após carregar cada recurso: as </a:t>
            </a:r>
            <a:r>
              <a:rPr lang="pt-BR" dirty="0">
                <a:solidFill>
                  <a:srgbClr val="172B4D"/>
                </a:solidFill>
              </a:rPr>
              <a:t>colunas de cada recurso (arquivo ou URL) que contém </a:t>
            </a:r>
            <a:r>
              <a:rPr lang="pt-BR" dirty="0" smtClean="0">
                <a:solidFill>
                  <a:srgbClr val="172B4D"/>
                </a:solidFill>
              </a:rPr>
              <a:t>o dicionário de dados (~ </a:t>
            </a: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 com</a:t>
            </a:r>
          </a:p>
          <a:p>
            <a:pPr fontAlgn="base"/>
            <a:r>
              <a:rPr lang="pt-BR" dirty="0">
                <a:solidFill>
                  <a:srgbClr val="172B4D"/>
                </a:solidFill>
              </a:rPr>
              <a:t>	</a:t>
            </a:r>
            <a:r>
              <a:rPr lang="pt-BR" dirty="0" err="1" smtClean="0"/>
              <a:t>name</a:t>
            </a:r>
            <a:r>
              <a:rPr lang="pt-BR" dirty="0" smtClean="0"/>
              <a:t>, </a:t>
            </a:r>
            <a:r>
              <a:rPr lang="pt-BR" dirty="0" err="1" smtClean="0"/>
              <a:t>title</a:t>
            </a:r>
            <a:r>
              <a:rPr lang="pt-BR" dirty="0" smtClean="0"/>
              <a:t>, </a:t>
            </a:r>
            <a:r>
              <a:rPr lang="pt-BR" dirty="0" err="1" smtClean="0"/>
              <a:t>description</a:t>
            </a:r>
            <a:r>
              <a:rPr lang="pt-BR" dirty="0" smtClean="0"/>
              <a:t>, </a:t>
            </a:r>
            <a:r>
              <a:rPr lang="pt-BR" dirty="0" err="1" smtClean="0"/>
              <a:t>type</a:t>
            </a:r>
            <a:r>
              <a:rPr lang="pt-BR" dirty="0" smtClean="0"/>
              <a:t> (texto</a:t>
            </a:r>
            <a:r>
              <a:rPr lang="pt-BR" dirty="0"/>
              <a:t>, datas, </a:t>
            </a:r>
            <a:r>
              <a:rPr lang="pt-BR" dirty="0" smtClean="0"/>
              <a:t>números), </a:t>
            </a:r>
            <a:r>
              <a:rPr lang="pt-BR" dirty="0" err="1" smtClean="0"/>
              <a:t>format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/>
              <a:t>emails</a:t>
            </a:r>
            <a:r>
              <a:rPr lang="pt-BR" dirty="0"/>
              <a:t>, dia/mês/ano, números com vírgulas como separador decimal)</a:t>
            </a:r>
          </a:p>
          <a:p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Controle de versão e validação contínua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https://github.com</a:t>
            </a:r>
            <a:r>
              <a:rPr lang="pt-BR" altLang="pt-BR" dirty="0" smtClean="0">
                <a:solidFill>
                  <a:srgbClr val="172B4D"/>
                </a:solidFill>
                <a:hlinkClick r:id="rId3"/>
              </a:rPr>
              <a:t>/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histórico das alterações no </a:t>
            </a:r>
            <a:r>
              <a:rPr lang="pt-BR" altLang="pt-BR" dirty="0" smtClean="0">
                <a:solidFill>
                  <a:srgbClr val="172B4D"/>
                </a:solidFill>
              </a:rPr>
              <a:t>repositório;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boas práticas de alterações;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dirty="0" smtClean="0"/>
              <a:t> </a:t>
            </a:r>
            <a:r>
              <a:rPr lang="pt-BR" b="1" i="1" dirty="0" smtClean="0">
                <a:solidFill>
                  <a:schemeClr val="tx1"/>
                </a:solidFill>
              </a:rPr>
              <a:t>Documentação é uma </a:t>
            </a:r>
            <a:r>
              <a:rPr lang="pt-BR" b="1" i="1" u="sng" dirty="0" smtClean="0">
                <a:solidFill>
                  <a:schemeClr val="tx1"/>
                </a:solidFill>
              </a:rPr>
              <a:t>conversa</a:t>
            </a:r>
            <a:r>
              <a:rPr lang="pt-BR" b="1" i="1" dirty="0" smtClean="0">
                <a:solidFill>
                  <a:schemeClr val="tx1"/>
                </a:solidFill>
              </a:rPr>
              <a:t>!</a:t>
            </a:r>
            <a:endParaRPr lang="pt-BR" b="1" i="1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4"/>
              </a:rPr>
              <a:t>http://goodtables.io</a:t>
            </a:r>
            <a:r>
              <a:rPr lang="pt-BR" altLang="pt-BR" dirty="0" smtClean="0">
                <a:solidFill>
                  <a:srgbClr val="172B4D"/>
                </a:solidFill>
                <a:hlinkClick r:id="rId4"/>
              </a:rPr>
              <a:t>/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autorização no </a:t>
            </a:r>
            <a:r>
              <a:rPr lang="pt-BR" altLang="pt-BR" dirty="0" err="1" smtClean="0">
                <a:solidFill>
                  <a:srgbClr val="172B4D"/>
                </a:solidFill>
              </a:rPr>
              <a:t>github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sincronização do repositório;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resultado da validação;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Inserção do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badge</a:t>
            </a: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</a:rPr>
              <a:t>de validação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Requisitos legais dos dados abertos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7502" y="67773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  <a:hlinkClick r:id="rId3"/>
              </a:rPr>
              <a:t>Lei de Acesso à Informação (12527/2011) </a:t>
            </a:r>
            <a:r>
              <a:rPr lang="pt-BR" altLang="pt-BR" dirty="0" smtClean="0">
                <a:solidFill>
                  <a:srgbClr val="172B4D"/>
                </a:solidFill>
                <a:hlinkClick r:id="rId3"/>
              </a:rPr>
              <a:t>art. 8º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§ </a:t>
            </a:r>
            <a:r>
              <a:rPr lang="pt-BR" altLang="pt-BR" dirty="0">
                <a:solidFill>
                  <a:srgbClr val="172B4D"/>
                </a:solidFill>
              </a:rPr>
              <a:t>3º Os sítios </a:t>
            </a:r>
            <a:r>
              <a:rPr lang="pt-BR" altLang="pt-BR" dirty="0" smtClean="0">
                <a:solidFill>
                  <a:srgbClr val="172B4D"/>
                </a:solidFill>
              </a:rPr>
              <a:t>deverão atender aos requisitos (dentre outros):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 - possibilitar a gravação de relatórios em diversos formatos eletrônicos, inclusive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abertos e não proprietários, tais como planilhas e texto</a:t>
            </a:r>
            <a:r>
              <a:rPr lang="pt-BR" altLang="pt-BR" dirty="0">
                <a:solidFill>
                  <a:srgbClr val="172B4D"/>
                </a:solidFill>
              </a:rPr>
              <a:t>, de modo a facilitar a análise das informações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III - possibilitar o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IV - divulgar em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Requisitos legais dos dados abertos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00251" y="1173707"/>
            <a:ext cx="11328765" cy="5149975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Decreto 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</a:t>
            </a:r>
            <a:r>
              <a:rPr lang="pt-BR" altLang="pt-BR" dirty="0" smtClean="0">
                <a:solidFill>
                  <a:srgbClr val="172B4D"/>
                </a:solidFill>
              </a:rPr>
              <a:t>inciso IV: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	formato </a:t>
            </a:r>
            <a:r>
              <a:rPr lang="pt-BR" altLang="pt-BR" sz="2000" dirty="0">
                <a:solidFill>
                  <a:srgbClr val="172B4D"/>
                </a:solidFill>
              </a:rPr>
              <a:t>aberto implica que a </a:t>
            </a:r>
            <a:r>
              <a:rPr lang="pt-BR" sz="2000" u="sng" dirty="0">
                <a:solidFill>
                  <a:srgbClr val="172B4D"/>
                </a:solidFill>
              </a:rPr>
              <a:t>especificação esteja documentada publicamente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Dados </a:t>
            </a:r>
            <a:r>
              <a:rPr lang="pt-BR" altLang="pt-BR" dirty="0" smtClean="0">
                <a:solidFill>
                  <a:srgbClr val="172B4D"/>
                </a:solidFill>
              </a:rPr>
              <a:t>Abertos </a:t>
            </a:r>
            <a:r>
              <a:rPr lang="pt-BR" altLang="pt-BR" dirty="0">
                <a:solidFill>
                  <a:srgbClr val="172B4D"/>
                </a:solidFill>
                <a:hlinkClick r:id="rId4"/>
              </a:rPr>
              <a:t>(Resolução CGE 20/2014</a:t>
            </a:r>
            <a:r>
              <a:rPr lang="pt-BR" altLang="pt-BR" dirty="0" smtClean="0">
                <a:solidFill>
                  <a:srgbClr val="172B4D"/>
                </a:solidFill>
              </a:rPr>
              <a:t>), art. 2º, inciso VI:</a:t>
            </a: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</a:t>
            </a:r>
            <a:r>
              <a:rPr lang="pt-BR" altLang="pt-BR" sz="2000" dirty="0">
                <a:solidFill>
                  <a:srgbClr val="172B4D"/>
                </a:solidFill>
              </a:rPr>
              <a:t>públicos </a:t>
            </a:r>
            <a:r>
              <a:rPr lang="pt-BR" altLang="pt-BR" sz="2000" dirty="0" smtClean="0">
                <a:solidFill>
                  <a:srgbClr val="172B4D"/>
                </a:solidFill>
              </a:rPr>
              <a:t>(</a:t>
            </a:r>
            <a:r>
              <a:rPr lang="pt-BR" altLang="pt-BR" sz="2000" dirty="0">
                <a:solidFill>
                  <a:srgbClr val="172B4D"/>
                </a:solidFill>
              </a:rPr>
              <a:t>1)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representados </a:t>
            </a:r>
            <a:r>
              <a:rPr lang="pt-BR" altLang="pt-BR" sz="2000" dirty="0">
                <a:solidFill>
                  <a:srgbClr val="172B4D"/>
                </a:solidFill>
              </a:rPr>
              <a:t>em meio digital (2),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estruturados </a:t>
            </a:r>
            <a:r>
              <a:rPr lang="pt-BR" altLang="pt-BR" sz="2000" dirty="0">
                <a:solidFill>
                  <a:srgbClr val="172B4D"/>
                </a:solidFill>
              </a:rPr>
              <a:t>em formato aberto (3),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processáveis </a:t>
            </a:r>
            <a:r>
              <a:rPr lang="pt-BR" altLang="pt-BR" sz="2000" dirty="0">
                <a:solidFill>
                  <a:srgbClr val="172B4D"/>
                </a:solidFill>
              </a:rPr>
              <a:t>por máquina (4)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172B4D"/>
                </a:solidFill>
              </a:rPr>
              <a:t>r</a:t>
            </a:r>
            <a:r>
              <a:rPr lang="pt-BR" altLang="pt-BR" sz="2000" dirty="0" smtClean="0">
                <a:solidFill>
                  <a:srgbClr val="172B4D"/>
                </a:solidFill>
              </a:rPr>
              <a:t>eferenciados </a:t>
            </a:r>
            <a:r>
              <a:rPr lang="pt-BR" altLang="pt-BR" sz="2000" dirty="0">
                <a:solidFill>
                  <a:srgbClr val="172B4D"/>
                </a:solidFill>
              </a:rPr>
              <a:t>na rede mundial de computadores (5),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disponibilizados </a:t>
            </a:r>
            <a:r>
              <a:rPr lang="pt-BR" altLang="pt-BR" sz="2000" dirty="0">
                <a:solidFill>
                  <a:srgbClr val="172B4D"/>
                </a:solidFill>
              </a:rPr>
              <a:t>sob licença aberta (6) 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que </a:t>
            </a:r>
            <a:r>
              <a:rPr lang="pt-BR" altLang="pt-BR" sz="2000" dirty="0">
                <a:solidFill>
                  <a:srgbClr val="172B4D"/>
                </a:solidFill>
              </a:rPr>
              <a:t>permita sua livre reutilização, consumo ou cruzamento em aplicações digitais desenvolvidas pela sociedade</a:t>
            </a:r>
            <a:r>
              <a:rPr lang="pt-BR" altLang="pt-BR" sz="2000" dirty="0" smtClean="0">
                <a:solidFill>
                  <a:srgbClr val="172B4D"/>
                </a:solidFill>
              </a:rPr>
              <a:t>. </a:t>
            </a: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Síntese da nossa jornada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10351376" cy="5208659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O que fizemos</a:t>
            </a:r>
            <a:r>
              <a:rPr lang="pt-BR" b="1" dirty="0" smtClean="0">
                <a:solidFill>
                  <a:srgbClr val="002060"/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rgbClr val="002060"/>
                </a:solidFill>
              </a:rPr>
              <a:t>Conjunto </a:t>
            </a:r>
            <a:r>
              <a:rPr lang="pt-BR" dirty="0" smtClean="0">
                <a:solidFill>
                  <a:srgbClr val="002060"/>
                </a:solidFill>
              </a:rPr>
              <a:t>de dados através do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creator</a:t>
            </a:r>
            <a:r>
              <a:rPr lang="pt-BR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smtClean="0">
                <a:solidFill>
                  <a:srgbClr val="002060"/>
                </a:solidFill>
              </a:rPr>
              <a:t>utilizando uma </a:t>
            </a:r>
            <a:r>
              <a:rPr lang="pt-BR" dirty="0" smtClean="0">
                <a:solidFill>
                  <a:srgbClr val="002060"/>
                </a:solidFill>
              </a:rPr>
              <a:t>especificação</a:t>
            </a: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rgbClr val="002060"/>
                </a:solidFill>
              </a:rPr>
              <a:t>Preparação do </a:t>
            </a:r>
            <a:r>
              <a:rPr lang="pt-BR" i="1" dirty="0" err="1" smtClean="0">
                <a:solidFill>
                  <a:srgbClr val="002060"/>
                </a:solidFill>
              </a:rPr>
              <a:t>datapackage</a:t>
            </a:r>
            <a:r>
              <a:rPr lang="pt-BR" dirty="0" smtClean="0">
                <a:solidFill>
                  <a:srgbClr val="002060"/>
                </a:solidFill>
              </a:rPr>
              <a:t> criado para </a:t>
            </a:r>
            <a:r>
              <a:rPr lang="pt-BR" dirty="0" smtClean="0">
                <a:solidFill>
                  <a:srgbClr val="002060"/>
                </a:solidFill>
              </a:rPr>
              <a:t>controle de alteração no </a:t>
            </a:r>
            <a:r>
              <a:rPr lang="pt-BR" i="1" dirty="0" err="1" smtClean="0">
                <a:solidFill>
                  <a:srgbClr val="002060"/>
                </a:solidFill>
              </a:rPr>
              <a:t>github</a:t>
            </a:r>
            <a:endParaRPr lang="pt-BR" i="1" dirty="0">
              <a:solidFill>
                <a:srgbClr val="002060"/>
              </a:solidFill>
            </a:endParaRPr>
          </a:p>
          <a:p>
            <a:pPr marL="342900" indent="-342900">
              <a:buFontTx/>
              <a:buChar char="-"/>
            </a:pPr>
            <a:r>
              <a:rPr lang="pt-BR" dirty="0" smtClean="0">
                <a:solidFill>
                  <a:srgbClr val="002060"/>
                </a:solidFill>
              </a:rPr>
              <a:t>Validação </a:t>
            </a:r>
            <a:r>
              <a:rPr lang="pt-BR" dirty="0" smtClean="0">
                <a:solidFill>
                  <a:srgbClr val="002060"/>
                </a:solidFill>
              </a:rPr>
              <a:t>automática dos dados </a:t>
            </a:r>
            <a:r>
              <a:rPr lang="pt-BR" dirty="0" smtClean="0">
                <a:solidFill>
                  <a:srgbClr val="002060"/>
                </a:solidFill>
              </a:rPr>
              <a:t>pela </a:t>
            </a:r>
            <a:r>
              <a:rPr lang="pt-BR" dirty="0" smtClean="0">
                <a:solidFill>
                  <a:srgbClr val="002060"/>
                </a:solidFill>
              </a:rPr>
              <a:t>sincronização do repositório </a:t>
            </a:r>
            <a:r>
              <a:rPr lang="pt-BR" dirty="0" smtClean="0">
                <a:solidFill>
                  <a:srgbClr val="002060"/>
                </a:solidFill>
              </a:rPr>
              <a:t>com </a:t>
            </a:r>
            <a:r>
              <a:rPr lang="pt-BR" dirty="0" smtClean="0">
                <a:solidFill>
                  <a:srgbClr val="002060"/>
                </a:solidFill>
              </a:rPr>
              <a:t>o </a:t>
            </a:r>
            <a:r>
              <a:rPr lang="pt-BR" i="1" dirty="0" err="1" smtClean="0">
                <a:solidFill>
                  <a:srgbClr val="002060"/>
                </a:solidFill>
              </a:rPr>
              <a:t>goodtables</a:t>
            </a:r>
            <a:endParaRPr lang="pt-BR" i="1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O que </a:t>
            </a:r>
            <a:r>
              <a:rPr lang="pt-BR" b="1" dirty="0">
                <a:solidFill>
                  <a:srgbClr val="002060"/>
                </a:solidFill>
              </a:rPr>
              <a:t>isso significa? </a:t>
            </a:r>
            <a:r>
              <a:rPr lang="pt-BR" dirty="0" smtClean="0">
                <a:solidFill>
                  <a:srgbClr val="002060"/>
                </a:solidFill>
              </a:rPr>
              <a:t>Promoção de </a:t>
            </a:r>
            <a:r>
              <a:rPr lang="pt-BR" dirty="0">
                <a:solidFill>
                  <a:srgbClr val="002060"/>
                </a:solidFill>
              </a:rPr>
              <a:t>qualidade e </a:t>
            </a:r>
            <a:r>
              <a:rPr lang="pt-BR" dirty="0" smtClean="0">
                <a:solidFill>
                  <a:srgbClr val="002060"/>
                </a:solidFill>
              </a:rPr>
              <a:t>redução dos custos </a:t>
            </a:r>
            <a:r>
              <a:rPr lang="pt-BR" dirty="0">
                <a:solidFill>
                  <a:srgbClr val="002060"/>
                </a:solidFill>
              </a:rPr>
              <a:t>de acesso e </a:t>
            </a:r>
            <a:r>
              <a:rPr lang="pt-BR" dirty="0" smtClean="0">
                <a:solidFill>
                  <a:srgbClr val="002060"/>
                </a:solidFill>
              </a:rPr>
              <a:t>compreensão dos dados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Para quê? 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A</a:t>
            </a:r>
            <a:r>
              <a:rPr lang="pt-BR" dirty="0" smtClean="0">
                <a:solidFill>
                  <a:srgbClr val="002060"/>
                </a:solidFill>
              </a:rPr>
              <a:t>umentar </a:t>
            </a:r>
            <a:r>
              <a:rPr lang="pt-BR" dirty="0" smtClean="0">
                <a:solidFill>
                  <a:srgbClr val="002060"/>
                </a:solidFill>
              </a:rPr>
              <a:t>a chance do uso dos dados e os benefícios desse uso como retornos em escala para a própria sociedade. </a:t>
            </a:r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Indução </a:t>
            </a:r>
            <a:r>
              <a:rPr lang="pt-BR" dirty="0" smtClean="0">
                <a:solidFill>
                  <a:srgbClr val="002060"/>
                </a:solidFill>
              </a:rPr>
              <a:t>de uma cultura de colaboração e </a:t>
            </a:r>
            <a:r>
              <a:rPr lang="pt-BR" i="1" dirty="0" smtClean="0">
                <a:solidFill>
                  <a:srgbClr val="002060"/>
                </a:solidFill>
              </a:rPr>
              <a:t>open </a:t>
            </a:r>
            <a:r>
              <a:rPr lang="pt-BR" i="1" dirty="0" err="1" smtClean="0">
                <a:solidFill>
                  <a:srgbClr val="002060"/>
                </a:solidFill>
              </a:rPr>
              <a:t>science</a:t>
            </a:r>
            <a:endParaRPr lang="pt-BR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1321</Words>
  <Application>Microsoft Office PowerPoint</Application>
  <PresentationFormat>Widescreen</PresentationFormat>
  <Paragraphs>202</Paragraphs>
  <Slides>10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Calibri</vt:lpstr>
      <vt:lpstr>Arial Narrow</vt:lpstr>
      <vt:lpstr>Arial</vt:lpstr>
      <vt:lpstr>Calibri Light</vt:lpstr>
      <vt:lpstr>Página interna</vt:lpstr>
      <vt:lpstr>Página destaque</vt:lpstr>
      <vt:lpstr>Personalizar design</vt:lpstr>
      <vt:lpstr>Planilha do Microsoft Excel</vt:lpstr>
      <vt:lpstr>Objetivos do workshop</vt:lpstr>
      <vt:lpstr>Problemas comuns na publicação de dados</vt:lpstr>
      <vt:lpstr>Problemas comuns na publicação de dados</vt:lpstr>
      <vt:lpstr>Introdução ao Datapackage</vt:lpstr>
      <vt:lpstr>Criando um Datapackage</vt:lpstr>
      <vt:lpstr>Controle de versão e validação contínua</vt:lpstr>
      <vt:lpstr>Requisitos legais dos dados abertos</vt:lpstr>
      <vt:lpstr>Requisitos legais dos dados abertos</vt:lpstr>
      <vt:lpstr>Síntese da nossa jornada</vt:lpstr>
      <vt:lpstr>Relacionamento com órgãos 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99</cp:revision>
  <dcterms:created xsi:type="dcterms:W3CDTF">2020-01-13T13:33:21Z</dcterms:created>
  <dcterms:modified xsi:type="dcterms:W3CDTF">2020-11-23T21:48:04Z</dcterms:modified>
</cp:coreProperties>
</file>