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3"/>
  </p:notesMasterIdLst>
  <p:sldIdLst>
    <p:sldId id="274" r:id="rId4"/>
    <p:sldId id="280" r:id="rId5"/>
    <p:sldId id="272" r:id="rId6"/>
    <p:sldId id="279" r:id="rId7"/>
    <p:sldId id="267" r:id="rId8"/>
    <p:sldId id="276" r:id="rId9"/>
    <p:sldId id="263" r:id="rId10"/>
    <p:sldId id="281" r:id="rId11"/>
    <p:sldId id="271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75818" autoAdjust="0"/>
  </p:normalViewPr>
  <p:slideViewPr>
    <p:cSldViewPr snapToGrid="0">
      <p:cViewPr varScale="1">
        <p:scale>
          <a:sx n="56" d="100"/>
          <a:sy n="56" d="100"/>
        </p:scale>
        <p:origin x="4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c.org/MANUAL.html#extension-auto_identifi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pecs.frictionlessdata.io/schemas/csv-dialect.json" TargetMode="External"/><Relationship Id="rId5" Type="http://schemas.openxmlformats.org/officeDocument/2006/relationships/hyperlink" Target="https://specs.frictionlessdata.io/csv-dialect/#example" TargetMode="External"/><Relationship Id="rId4" Type="http://schemas.openxmlformats.org/officeDocument/2006/relationships/hyperlink" Target="https://slugify.onlin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Trazer o conceito de </a:t>
            </a:r>
            <a:r>
              <a:rPr lang="pt-BR" dirty="0" err="1" smtClean="0"/>
              <a:t>metadados</a:t>
            </a:r>
            <a:r>
              <a:rPr lang="pt-BR" baseline="0" dirty="0" smtClean="0"/>
              <a:t> em seus níveis diferentes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CONCEITOS:</a:t>
            </a:r>
            <a:r>
              <a:rPr lang="pt-BR" baseline="0" dirty="0" smtClean="0">
                <a:solidFill>
                  <a:srgbClr val="172B4D"/>
                </a:solidFill>
              </a:rPr>
              <a:t> qualidade, </a:t>
            </a:r>
            <a:r>
              <a:rPr lang="pt-BR" baseline="0" dirty="0" err="1" smtClean="0">
                <a:solidFill>
                  <a:srgbClr val="172B4D"/>
                </a:solidFill>
              </a:rPr>
              <a:t>metadados</a:t>
            </a:r>
            <a:r>
              <a:rPr lang="pt-BR" baseline="0" dirty="0" smtClean="0">
                <a:solidFill>
                  <a:srgbClr val="172B4D"/>
                </a:solidFill>
              </a:rPr>
              <a:t>, </a:t>
            </a:r>
            <a:r>
              <a:rPr lang="pt-BR" baseline="0" dirty="0" err="1" smtClean="0">
                <a:solidFill>
                  <a:srgbClr val="172B4D"/>
                </a:solidFill>
              </a:rPr>
              <a:t>datapackage</a:t>
            </a:r>
            <a:r>
              <a:rPr lang="pt-BR" baseline="0" dirty="0" smtClean="0">
                <a:solidFill>
                  <a:srgbClr val="172B4D"/>
                </a:solidFill>
              </a:rPr>
              <a:t>, especificações, </a:t>
            </a:r>
            <a:r>
              <a:rPr lang="pt-BR" baseline="0" dirty="0" err="1" smtClean="0">
                <a:solidFill>
                  <a:srgbClr val="172B4D"/>
                </a:solidFill>
              </a:rPr>
              <a:t>frictionless</a:t>
            </a:r>
            <a:r>
              <a:rPr lang="pt-BR" baseline="0" dirty="0" smtClean="0">
                <a:solidFill>
                  <a:srgbClr val="172B4D"/>
                </a:solidFill>
              </a:rPr>
              <a:t> data</a:t>
            </a: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Para lidar </a:t>
            </a:r>
            <a:r>
              <a:rPr lang="pt-BR" dirty="0" smtClean="0">
                <a:solidFill>
                  <a:srgbClr val="172B4D"/>
                </a:solidFill>
              </a:rPr>
              <a:t>com os problemas mencionados</a:t>
            </a:r>
            <a:r>
              <a:rPr lang="pt-BR" baseline="0" dirty="0" smtClean="0">
                <a:solidFill>
                  <a:srgbClr val="172B4D"/>
                </a:solidFill>
              </a:rPr>
              <a:t> no slide anterior, precisamos adotar </a:t>
            </a:r>
            <a:r>
              <a:rPr lang="pt-BR" dirty="0" smtClean="0">
                <a:solidFill>
                  <a:srgbClr val="172B4D"/>
                </a:solidFill>
              </a:rPr>
              <a:t>de um padrão para documentação dos dados</a:t>
            </a:r>
            <a:r>
              <a:rPr lang="pt-BR" baseline="0" dirty="0" smtClean="0">
                <a:solidFill>
                  <a:srgbClr val="172B4D"/>
                </a:solidFill>
              </a:rPr>
              <a:t> que minimize o custo dos usuários em compreender os dados</a:t>
            </a:r>
            <a:endParaRPr lang="pt-BR" dirty="0" smtClean="0">
              <a:solidFill>
                <a:srgbClr val="172B4D"/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Carregar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mesmo arquivo utilizado como exemplo dos problemas </a:t>
            </a:r>
            <a:r>
              <a:rPr lang="pt-B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dados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 HD e da URL)/VALIDATE/DOWNLOAD/UPLOAD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não pode ser utilizado nos nomes dos arquivos e diretórios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Partículas (artigos, preposições) e VERBOS são dispensáveis nos nomes dos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recursos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legível por máquina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gerado a partir do nome legível humanamente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substituindo espaços por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hífens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eliminando acentos e cedilha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id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slug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5.1. 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Especificação do </a:t>
            </a:r>
            <a:r>
              <a:rPr lang="pt-B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csv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The CSV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dialect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descriptor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2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CONCEITOS: versionamento</a:t>
            </a:r>
            <a:r>
              <a:rPr lang="pt-BR" baseline="0" dirty="0" smtClean="0"/>
              <a:t>/repositório/</a:t>
            </a:r>
            <a:r>
              <a:rPr lang="pt-BR" dirty="0" err="1" smtClean="0"/>
              <a:t>github</a:t>
            </a:r>
            <a:r>
              <a:rPr lang="pt-BR" dirty="0" smtClean="0"/>
              <a:t> (ligeiro); validação, </a:t>
            </a:r>
            <a:r>
              <a:rPr lang="pt-BR" dirty="0" err="1" smtClean="0"/>
              <a:t>goodtables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RETOMAR o exemplo da remuneração</a:t>
            </a:r>
            <a:r>
              <a:rPr lang="pt-BR" baseline="0" dirty="0" smtClean="0"/>
              <a:t> – leiaute arquivo, mudanças colunas, tipo variáveis, </a:t>
            </a:r>
            <a:r>
              <a:rPr lang="pt-BR" baseline="0" dirty="0" err="1" smtClean="0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7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>
                <a:solidFill>
                  <a:srgbClr val="172B4D"/>
                </a:solidFill>
              </a:rPr>
              <a:t>V - garantir a 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autenticidade e a integridade das informações </a:t>
            </a:r>
            <a:r>
              <a:rPr lang="pt-BR" altLang="pt-BR" dirty="0" smtClean="0">
                <a:solidFill>
                  <a:srgbClr val="172B4D"/>
                </a:solidFill>
              </a:rPr>
              <a:t>disponíveis para acesso;</a:t>
            </a:r>
          </a:p>
          <a:p>
            <a:endParaRPr lang="pt-BR" dirty="0" smtClean="0"/>
          </a:p>
          <a:p>
            <a:r>
              <a:rPr lang="pt-BR" dirty="0" smtClean="0"/>
              <a:t>Autenticidade: conjunto de ferramentas dá possibilidade de marcação do arquivo</a:t>
            </a:r>
            <a:r>
              <a:rPr lang="pt-BR" baseline="0" dirty="0" smtClean="0"/>
              <a:t> com uma chave digital</a:t>
            </a:r>
          </a:p>
          <a:p>
            <a:endParaRPr lang="pt-BR" baseline="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(...)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VI - manter 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atualizadas as informações disponíveis </a:t>
            </a:r>
            <a:r>
              <a:rPr lang="pt-BR" altLang="pt-BR" dirty="0" smtClean="0">
                <a:solidFill>
                  <a:srgbClr val="172B4D"/>
                </a:solidFill>
              </a:rPr>
              <a:t>para acesso;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7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5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CKAN = interface de publicação e que representa</a:t>
            </a:r>
            <a:r>
              <a:rPr lang="pt-BR" baseline="0" dirty="0" smtClean="0"/>
              <a:t> como o processo de documentação está refletido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7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90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ictionlessdata.io/data-package/#datapackage-json" TargetMode="External"/><Relationship Id="rId5" Type="http://schemas.openxmlformats.org/officeDocument/2006/relationships/hyperlink" Target="https://frictionlessdata.io/" TargetMode="External"/><Relationship Id="rId4" Type="http://schemas.openxmlformats.org/officeDocument/2006/relationships/hyperlink" Target="https://opengov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table-schema/#conce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squisalegislativa.mg.gov.br/LegislacaoCompleta.aspx?cod=17115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lanalto.gov.br/ccivil_03/_ato2015-2018/2016/decreto/d8777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Objetivos do workshop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13287" y="92917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O QUE VAMOS FAZER? Comunicar </a:t>
            </a:r>
            <a:r>
              <a:rPr lang="pt-BR" altLang="pt-BR" dirty="0">
                <a:solidFill>
                  <a:srgbClr val="172B4D"/>
                </a:solidFill>
              </a:rPr>
              <a:t>a importância de boas práticas </a:t>
            </a:r>
            <a:r>
              <a:rPr lang="pt-BR" altLang="pt-BR" dirty="0" smtClean="0">
                <a:solidFill>
                  <a:srgbClr val="172B4D"/>
                </a:solidFill>
              </a:rPr>
              <a:t>de documentação e validação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COMO? A partir da demonstração do uso de aplicativos online 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E NOSSAS EXPECTATIVAS? - Ao final, </a:t>
            </a:r>
            <a:r>
              <a:rPr lang="pt-BR" altLang="pt-BR" dirty="0">
                <a:solidFill>
                  <a:srgbClr val="172B4D"/>
                </a:solidFill>
              </a:rPr>
              <a:t>espera-se que o participante esteja apto a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que documente os </a:t>
            </a:r>
            <a:r>
              <a:rPr lang="pt-BR" sz="2400" dirty="0" err="1" smtClean="0">
                <a:solidFill>
                  <a:srgbClr val="172B4D"/>
                </a:solidFill>
              </a:rPr>
              <a:t>metadados</a:t>
            </a:r>
            <a:r>
              <a:rPr lang="pt-BR" sz="2400" dirty="0" smtClean="0">
                <a:solidFill>
                  <a:srgbClr val="172B4D"/>
                </a:solidFill>
              </a:rPr>
              <a:t> de um conjunto de dados; 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Iniciar o controle de versão e a validação automática do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criado;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E</a:t>
            </a:r>
            <a:r>
              <a:rPr lang="pt-BR" sz="2400" dirty="0" smtClean="0">
                <a:solidFill>
                  <a:srgbClr val="172B4D"/>
                </a:solidFill>
              </a:rPr>
              <a:t>star </a:t>
            </a:r>
            <a:r>
              <a:rPr lang="pt-BR" sz="2400" dirty="0">
                <a:solidFill>
                  <a:srgbClr val="172B4D"/>
                </a:solidFill>
              </a:rPr>
              <a:t>preparado para corrigir erros mais comuns do fluxo de validação de dados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dirty="0" smtClean="0">
                <a:solidFill>
                  <a:srgbClr val="172B4D"/>
                </a:solidFill>
              </a:rPr>
              <a:t>Problemas comuns na publicação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- </a:t>
            </a:r>
            <a:r>
              <a:rPr lang="pt-BR" sz="2000" dirty="0">
                <a:solidFill>
                  <a:srgbClr val="172B4D"/>
                </a:solidFill>
              </a:rPr>
              <a:t>Upload de arquivos incorretos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nomes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na ordem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cabeçalhos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 formato dos arquivos (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xslx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de leiautes sem comunicação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em formato estruturado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junto com os dados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inexistente para dados de referência (códigos, descrições e interpretações e domínio das colunas)</a:t>
            </a:r>
            <a:endParaRPr lang="pt-BR" sz="2000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Introdução ao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079296"/>
            <a:ext cx="11083968" cy="4860164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3"/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atende 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err="1" smtClean="0">
                <a:solidFill>
                  <a:srgbClr val="172B4D"/>
                </a:solidFill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Formato preciso de arquivo; facilmente </a:t>
            </a:r>
            <a:r>
              <a:rPr lang="pt-BR" dirty="0" smtClean="0">
                <a:solidFill>
                  <a:srgbClr val="172B4D"/>
                </a:solidFill>
              </a:rPr>
              <a:t>compartilhado e que </a:t>
            </a:r>
            <a:r>
              <a:rPr lang="pt-BR" dirty="0">
                <a:solidFill>
                  <a:srgbClr val="172B4D"/>
                </a:solidFill>
              </a:rPr>
              <a:t>permite reprodutibilidade de </a:t>
            </a:r>
            <a:r>
              <a:rPr lang="pt-BR" dirty="0" smtClean="0">
                <a:solidFill>
                  <a:srgbClr val="172B4D"/>
                </a:solidFill>
              </a:rPr>
              <a:t>dados</a:t>
            </a:r>
            <a:endParaRPr lang="pt-BR" dirty="0">
              <a:solidFill>
                <a:srgbClr val="172B4D"/>
              </a:solidFill>
            </a:endParaRPr>
          </a:p>
          <a:p>
            <a:r>
              <a:rPr lang="pt-BR" dirty="0"/>
              <a:t>“Se os dados não estão disponíveis num formato aberto e </a:t>
            </a:r>
            <a:r>
              <a:rPr lang="pt-BR" dirty="0">
                <a:hlinkClick r:id="rId4"/>
              </a:rPr>
              <a:t>legível por máquina</a:t>
            </a:r>
            <a:r>
              <a:rPr lang="pt-BR" dirty="0"/>
              <a:t>, eles não podem ser reutilizados.” (David </a:t>
            </a:r>
            <a:r>
              <a:rPr lang="pt-BR" dirty="0" err="1"/>
              <a:t>Eaves</a:t>
            </a:r>
            <a:r>
              <a:rPr lang="pt-BR" dirty="0"/>
              <a:t>/</a:t>
            </a:r>
            <a:r>
              <a:rPr lang="pt-BR" dirty="0" err="1"/>
              <a:t>Opendata</a:t>
            </a:r>
            <a:r>
              <a:rPr lang="pt-BR" dirty="0"/>
              <a:t> Charter - </a:t>
            </a:r>
            <a:r>
              <a:rPr lang="pt-BR" dirty="0" err="1"/>
              <a:t>principles</a:t>
            </a:r>
            <a:r>
              <a:rPr lang="pt-BR" dirty="0"/>
              <a:t>)</a:t>
            </a:r>
          </a:p>
          <a:p>
            <a:endParaRPr 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rgbClr val="172B4D"/>
                </a:solidFill>
              </a:rPr>
              <a:t>Utilização de especificações da </a:t>
            </a:r>
            <a:r>
              <a:rPr lang="pt-BR" dirty="0" err="1">
                <a:solidFill>
                  <a:srgbClr val="172B4D"/>
                </a:solidFill>
                <a:hlinkClick r:id="rId5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5"/>
              </a:rPr>
              <a:t> </a:t>
            </a:r>
            <a:r>
              <a:rPr lang="pt-BR" dirty="0">
                <a:solidFill>
                  <a:srgbClr val="172B4D"/>
                </a:solidFill>
                <a:hlinkClick r:id="rId6"/>
              </a:rPr>
              <a:t>Data</a:t>
            </a:r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 smtClean="0"/>
              <a:t>O </a:t>
            </a:r>
            <a:r>
              <a:rPr lang="pt-BR" dirty="0"/>
              <a:t>atrito ou “fricção” ocorre quando os consumidores gastam tempo e recursos demais apenas para poder entender e trabalhar com os dados</a:t>
            </a:r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Criando um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1" spcCol="72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arquivo em formato </a:t>
            </a:r>
            <a:r>
              <a:rPr lang="pt-BR" dirty="0" err="1">
                <a:solidFill>
                  <a:srgbClr val="172B4D"/>
                </a:solidFill>
                <a:hlinkClick r:id="rId3"/>
              </a:rPr>
              <a:t>json</a:t>
            </a:r>
            <a:r>
              <a:rPr lang="pt-BR" dirty="0">
                <a:solidFill>
                  <a:srgbClr val="172B4D"/>
                </a:solidFill>
              </a:rPr>
              <a:t> que descreve: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457200" indent="-457200">
              <a:buAutoNum type="alphaLcParenR"/>
            </a:pPr>
            <a:r>
              <a:rPr lang="pt-BR" dirty="0" smtClean="0">
                <a:solidFill>
                  <a:srgbClr val="172B4D"/>
                </a:solidFill>
              </a:rPr>
              <a:t>No painel preto à esquerda: 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</a:t>
            </a:r>
            <a:r>
              <a:rPr lang="pt-BR" dirty="0" smtClean="0">
                <a:solidFill>
                  <a:srgbClr val="172B4D"/>
                </a:solidFill>
              </a:rPr>
              <a:t>, autoria, licença, versão e palavras-chave</a:t>
            </a:r>
            <a:r>
              <a:rPr lang="pt-BR" dirty="0" smtClean="0">
                <a:solidFill>
                  <a:srgbClr val="172B4D"/>
                </a:solidFill>
              </a:rPr>
              <a:t>)</a:t>
            </a:r>
            <a:r>
              <a:rPr lang="pt-BR" dirty="0" smtClean="0">
                <a:solidFill>
                  <a:srgbClr val="172B4D"/>
                </a:solidFill>
              </a:rPr>
              <a:t>,</a:t>
            </a:r>
          </a:p>
          <a:p>
            <a:pPr marL="457200" indent="-457200">
              <a:buAutoNum type="alphaLcParenR"/>
            </a:pPr>
            <a:endParaRPr lang="pt-BR" dirty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</a:rPr>
              <a:t>b) </a:t>
            </a:r>
            <a:r>
              <a:rPr lang="pt-BR" dirty="0" smtClean="0">
                <a:solidFill>
                  <a:srgbClr val="172B4D"/>
                </a:solidFill>
              </a:rPr>
              <a:t>No painel central, quando se clica no ícone da engrenagem: cada </a:t>
            </a:r>
            <a:r>
              <a:rPr lang="pt-BR" dirty="0">
                <a:solidFill>
                  <a:srgbClr val="172B4D"/>
                </a:solidFill>
              </a:rPr>
              <a:t>recurso do conjunto</a:t>
            </a:r>
            <a:r>
              <a:rPr lang="pt-BR" dirty="0" smtClean="0">
                <a:solidFill>
                  <a:srgbClr val="172B4D"/>
                </a:solidFill>
              </a:rPr>
              <a:t>;</a:t>
            </a:r>
          </a:p>
          <a:p>
            <a:endParaRPr lang="pt-BR" dirty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</a:rPr>
              <a:t>c) </a:t>
            </a:r>
            <a:r>
              <a:rPr lang="pt-BR" dirty="0" smtClean="0">
                <a:solidFill>
                  <a:srgbClr val="172B4D"/>
                </a:solidFill>
              </a:rPr>
              <a:t>No painel central, após carregar cada recurso: as </a:t>
            </a:r>
            <a:r>
              <a:rPr lang="pt-BR" dirty="0">
                <a:solidFill>
                  <a:srgbClr val="172B4D"/>
                </a:solidFill>
              </a:rPr>
              <a:t>colunas de cada recurso (arquivo ou URL) que contém (~ </a:t>
            </a: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histórico das alterações no </a:t>
            </a:r>
            <a:r>
              <a:rPr lang="pt-BR" altLang="pt-BR" dirty="0" smtClean="0">
                <a:solidFill>
                  <a:srgbClr val="172B4D"/>
                </a:solidFill>
              </a:rPr>
              <a:t>repositório;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boas práticas de alterações;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dirty="0" smtClean="0"/>
              <a:t> </a:t>
            </a:r>
            <a:r>
              <a:rPr lang="pt-BR" b="1" dirty="0">
                <a:solidFill>
                  <a:schemeClr val="tx1"/>
                </a:solidFill>
              </a:rPr>
              <a:t>DOCUMENTAÇÃO É UMA CONVERSA</a:t>
            </a: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</a:rPr>
              <a:t>autorização no </a:t>
            </a:r>
            <a:r>
              <a:rPr lang="pt-BR" altLang="pt-BR" dirty="0" err="1" smtClean="0">
                <a:solidFill>
                  <a:srgbClr val="172B4D"/>
                </a:solidFill>
              </a:rPr>
              <a:t>github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sincronização do repositório;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resultado da validação;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Cópia da chamada para </a:t>
            </a:r>
            <a:r>
              <a:rPr lang="pt-BR" altLang="pt-BR" dirty="0" err="1" smtClean="0">
                <a:solidFill>
                  <a:srgbClr val="172B4D"/>
                </a:solidFill>
              </a:rPr>
              <a:t>badge</a:t>
            </a:r>
            <a:r>
              <a:rPr lang="pt-BR" altLang="pt-BR" dirty="0" smtClean="0">
                <a:solidFill>
                  <a:srgbClr val="172B4D"/>
                </a:solidFill>
              </a:rPr>
              <a:t> de validação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Requisitos legais dos dados abertos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7502" y="67773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LAI art. 8º § </a:t>
            </a:r>
            <a:r>
              <a:rPr lang="pt-BR" altLang="pt-BR" dirty="0">
                <a:solidFill>
                  <a:srgbClr val="172B4D"/>
                </a:solidFill>
              </a:rPr>
              <a:t>3º Os sítios </a:t>
            </a:r>
            <a:r>
              <a:rPr lang="pt-BR" altLang="pt-BR" dirty="0" smtClean="0">
                <a:solidFill>
                  <a:srgbClr val="172B4D"/>
                </a:solidFill>
              </a:rPr>
              <a:t>deverão atender aos requisitos (dentre outros):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 - possibilitar a gravação de relatórios em diversos formatos eletrônicos, inclusive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abertos e não proprietários, tais como planilhas e texto</a:t>
            </a:r>
            <a:r>
              <a:rPr lang="pt-BR" altLang="pt-BR" dirty="0">
                <a:solidFill>
                  <a:srgbClr val="172B4D"/>
                </a:solidFill>
              </a:rPr>
              <a:t>, de modo a facilitar a análise das informações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III - possibilitar o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IV - divulgar em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Requisitos legais dos dados abertos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00251" y="1173707"/>
            <a:ext cx="11328765" cy="4979667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</a:t>
            </a:r>
            <a:r>
              <a:rPr lang="pt-BR" altLang="pt-BR" sz="2000" dirty="0" smtClean="0">
                <a:solidFill>
                  <a:srgbClr val="172B4D"/>
                </a:solidFill>
              </a:rPr>
              <a:t>Abertos </a:t>
            </a:r>
            <a:r>
              <a:rPr lang="pt-BR" altLang="pt-BR" sz="2000" dirty="0">
                <a:solidFill>
                  <a:srgbClr val="172B4D"/>
                </a:solidFill>
                <a:hlinkClick r:id="rId3"/>
              </a:rPr>
              <a:t>(Resolução CGE 20/2014</a:t>
            </a:r>
            <a:r>
              <a:rPr lang="pt-BR" altLang="pt-BR" sz="2000" dirty="0">
                <a:solidFill>
                  <a:srgbClr val="172B4D"/>
                </a:solidFill>
              </a:rPr>
              <a:t>)</a:t>
            </a:r>
            <a:endParaRPr lang="pt-BR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</a:t>
            </a:r>
            <a:r>
              <a:rPr lang="pt-BR" altLang="pt-BR" sz="2000" dirty="0">
                <a:solidFill>
                  <a:srgbClr val="172B4D"/>
                </a:solidFill>
              </a:rPr>
              <a:t>públicos </a:t>
            </a:r>
            <a:r>
              <a:rPr lang="pt-BR" altLang="pt-BR" sz="2000" dirty="0" smtClean="0">
                <a:solidFill>
                  <a:srgbClr val="172B4D"/>
                </a:solidFill>
              </a:rPr>
              <a:t>(</a:t>
            </a:r>
            <a:r>
              <a:rPr lang="pt-BR" altLang="pt-BR" sz="2000" dirty="0">
                <a:solidFill>
                  <a:srgbClr val="172B4D"/>
                </a:solidFill>
              </a:rPr>
              <a:t>1) representados em meio digital (2), estruturados em formato aberto (3), processáveis por máquina (4) e referenciados na rede mundial de computadores (5), disponibilizados sob licença aberta (6) que permita sua livre reutilização, consumo ou cruzamento em aplicações digitais desenvolvidas pela sociedade</a:t>
            </a:r>
            <a:r>
              <a:rPr lang="pt-BR" altLang="pt-BR" sz="2000" dirty="0" smtClean="0">
                <a:solidFill>
                  <a:srgbClr val="172B4D"/>
                </a:solidFill>
              </a:rPr>
              <a:t>. </a:t>
            </a: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172B4D"/>
                </a:solidFill>
                <a:hlinkClick r:id="rId4"/>
              </a:rPr>
              <a:t>Decreto Federal 8777/2016</a:t>
            </a:r>
            <a:r>
              <a:rPr lang="pt-BR" altLang="pt-BR" sz="2000" dirty="0">
                <a:solidFill>
                  <a:srgbClr val="172B4D"/>
                </a:solidFill>
              </a:rPr>
              <a:t>: art. 2º, IV: formato aberto implica que a </a:t>
            </a:r>
            <a:r>
              <a:rPr lang="pt-BR" sz="2000" u="sng" dirty="0">
                <a:solidFill>
                  <a:srgbClr val="172B4D"/>
                </a:solidFill>
              </a:rPr>
              <a:t>especificação esteja documentada publicamente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Síntese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10351376" cy="5208659"/>
          </a:xfrm>
        </p:spPr>
        <p:txBody>
          <a:bodyPr/>
          <a:lstStyle/>
          <a:p>
            <a:r>
              <a:rPr lang="pt-BR" dirty="0" smtClean="0"/>
              <a:t>O que fizemos?</a:t>
            </a:r>
          </a:p>
          <a:p>
            <a:r>
              <a:rPr lang="pt-BR" dirty="0" smtClean="0"/>
              <a:t>Documentamos um exemplo de um conjunto de dados através do </a:t>
            </a:r>
            <a:r>
              <a:rPr lang="pt-BR" dirty="0" err="1" smtClean="0"/>
              <a:t>datapackage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r>
              <a:rPr lang="pt-BR" dirty="0" smtClean="0"/>
              <a:t> utilizando uma especificação internacionalmente difundida</a:t>
            </a:r>
          </a:p>
          <a:p>
            <a:endParaRPr lang="pt-BR" dirty="0"/>
          </a:p>
          <a:p>
            <a:r>
              <a:rPr lang="pt-BR" dirty="0" smtClean="0"/>
              <a:t>Preparamos o </a:t>
            </a:r>
            <a:r>
              <a:rPr lang="pt-BR" dirty="0" err="1" smtClean="0"/>
              <a:t>datapackage</a:t>
            </a:r>
            <a:r>
              <a:rPr lang="pt-BR" dirty="0" smtClean="0"/>
              <a:t> criado para ter suas alterações controladas automaticamente através do </a:t>
            </a:r>
            <a:r>
              <a:rPr lang="pt-BR" dirty="0" err="1" smtClean="0"/>
              <a:t>github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Iniciamos o processo de validação automática dos dados através da sincronização do repositório do </a:t>
            </a:r>
            <a:r>
              <a:rPr lang="pt-BR" dirty="0" err="1" smtClean="0"/>
              <a:t>github</a:t>
            </a:r>
            <a:r>
              <a:rPr lang="pt-BR" dirty="0" smtClean="0"/>
              <a:t> com o </a:t>
            </a:r>
            <a:r>
              <a:rPr lang="pt-BR" dirty="0" err="1" smtClean="0"/>
              <a:t>goodtables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quê? Assegurar a qualidade = reduzir o custo de acesso e compreensão, aumentar a chance do uso dos dados e os benefícios desse uso como retornos em escala para a própria sociedade. Indução de uma cultura de colaboração e open </a:t>
            </a:r>
            <a:r>
              <a:rPr lang="pt-BR" dirty="0" err="1" smtClean="0"/>
              <a:t>science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algn="ctr"/>
            <a:r>
              <a:rPr lang="pt-BR" dirty="0">
                <a:hlinkClick r:id="rId3"/>
              </a:rPr>
              <a:t>dados.mg.gov.br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transparencia@cge.mg.gov.br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965</Words>
  <Application>Microsoft Office PowerPoint</Application>
  <PresentationFormat>Widescreen</PresentationFormat>
  <Paragraphs>130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Calibri Light</vt:lpstr>
      <vt:lpstr>Calibri</vt:lpstr>
      <vt:lpstr>Arial Narrow</vt:lpstr>
      <vt:lpstr>Arial</vt:lpstr>
      <vt:lpstr>Página interna</vt:lpstr>
      <vt:lpstr>Página destaque</vt:lpstr>
      <vt:lpstr>Personalizar design</vt:lpstr>
      <vt:lpstr>Objetivos do workshop</vt:lpstr>
      <vt:lpstr>Problemas comuns na publicação de dados</vt:lpstr>
      <vt:lpstr>Introdução ao Datapackage</vt:lpstr>
      <vt:lpstr>Criando um Datapackage</vt:lpstr>
      <vt:lpstr>Datapackage</vt:lpstr>
      <vt:lpstr>Requisitos legais dos dados abertos</vt:lpstr>
      <vt:lpstr>Requisitos legais dos dados abertos</vt:lpstr>
      <vt:lpstr>Síntese</vt:lpstr>
      <vt:lpstr>Relacionamento com órgãos 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</cp:lastModifiedBy>
  <cp:revision>79</cp:revision>
  <dcterms:created xsi:type="dcterms:W3CDTF">2020-01-13T13:33:21Z</dcterms:created>
  <dcterms:modified xsi:type="dcterms:W3CDTF">2020-11-20T19:47:30Z</dcterms:modified>
</cp:coreProperties>
</file>