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3" r:id="rId1"/>
    <p:sldMasterId id="2147483661" r:id="rId2"/>
    <p:sldMasterId id="2147483687" r:id="rId3"/>
  </p:sldMasterIdLst>
  <p:notesMasterIdLst>
    <p:notesMasterId r:id="rId16"/>
  </p:notesMasterIdLst>
  <p:sldIdLst>
    <p:sldId id="274" r:id="rId4"/>
    <p:sldId id="263" r:id="rId5"/>
    <p:sldId id="275" r:id="rId6"/>
    <p:sldId id="276" r:id="rId7"/>
    <p:sldId id="277" r:id="rId8"/>
    <p:sldId id="280" r:id="rId9"/>
    <p:sldId id="266" r:id="rId10"/>
    <p:sldId id="267" r:id="rId11"/>
    <p:sldId id="272" r:id="rId12"/>
    <p:sldId id="279" r:id="rId13"/>
    <p:sldId id="271" r:id="rId14"/>
    <p:sldId id="264" r:id="rId15"/>
  </p:sldIdLst>
  <p:sldSz cx="12192000" cy="6858000"/>
  <p:notesSz cx="6858000" cy="9144000"/>
  <p:embeddedFontLst>
    <p:embeddedFont>
      <p:font typeface="Calibri Light" panose="020F0302020204030204" pitchFamily="34" charset="0"/>
      <p:regular r:id="rId17"/>
      <p: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Arial Narrow" panose="020B0606020202030204" pitchFamily="34" charset="0"/>
      <p:regular r:id="rId23"/>
      <p:bold r:id="rId24"/>
      <p:italic r:id="rId25"/>
      <p:boldItalic r:id="rId26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5857"/>
    <a:srgbClr val="3B8686"/>
    <a:srgbClr val="D9EABE"/>
    <a:srgbClr val="8FBA99"/>
    <a:srgbClr val="1D4363"/>
    <a:srgbClr val="06234C"/>
    <a:srgbClr val="3985C5"/>
    <a:srgbClr val="CB5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/>
  </p:normalViewPr>
  <p:slideViewPr>
    <p:cSldViewPr snapToGrid="0">
      <p:cViewPr varScale="1">
        <p:scale>
          <a:sx n="100" d="100"/>
          <a:sy n="100" d="100"/>
        </p:scale>
        <p:origin x="21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8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5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8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font" Target="fonts/font3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620BF-6045-4AC6-8EE4-465FA5B7FDA8}" type="datetimeFigureOut">
              <a:rPr lang="pt-BR" smtClean="0"/>
              <a:t>11/11/2020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6D898-C8EB-4B55-9A90-B885AB37FA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9584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oc.org/MANUAL.html#extension-auto_identifiers" TargetMode="External"/><Relationship Id="rId7" Type="http://schemas.openxmlformats.org/officeDocument/2006/relationships/hyperlink" Target="https://specs.frictionlessdata.io/schemas/csv-dialect.json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specs.frictionlessdata.io/csv-dialect/#example" TargetMode="External"/><Relationship Id="rId5" Type="http://schemas.openxmlformats.org/officeDocument/2006/relationships/hyperlink" Target="https://transparencia-mg.github.io/guia-transparencia-ativa/v0/" TargetMode="External"/><Relationship Id="rId4" Type="http://schemas.openxmlformats.org/officeDocument/2006/relationships/hyperlink" Target="https://slugify.online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6D898-C8EB-4B55-9A90-B885AB37FA9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2450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6D898-C8EB-4B55-9A90-B885AB37FA91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024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6D898-C8EB-4B55-9A90-B885AB37FA9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936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 DOCUMENTAÇÃO, OS USUÁRIOS PRECISAM SER DETETIVES</a:t>
            </a:r>
          </a:p>
          <a:p>
            <a:endParaRPr lang="pt-BR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6D898-C8EB-4B55-9A90-B885AB37FA91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7028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DOCUMENTAÇÃO É UMA CONVERSA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6D898-C8EB-4B55-9A90-B885AB37FA91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5379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https://specs.frictionlessdata.io/table-schema/#concepts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6D898-C8EB-4B55-9A90-B885AB37FA91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8824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Espaço não pode ser utilizado nos nomes dos arquivos e diretórios</a:t>
            </a: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 não é informação para constar no nome do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Partículas (artigos, preposições) e VERBOS são dispensáveis nos nomes dos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datasets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recursos</a:t>
            </a: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Vide </a:t>
            </a:r>
            <a:r>
              <a:rPr lang="pt-B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html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id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 </a:t>
            </a:r>
            <a:r>
              <a:rPr lang="pt-B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slug</a:t>
            </a:r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Fazer analogias para padronizar com as nomenclaturas utilizadas nos títulos das seções do 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Guia do Menu Transparência</a:t>
            </a:r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Nome legível por máquina (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 gerado a partir do nome legível humanamente (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substituindo espaços por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hífens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eliminando acentos e cedilha</a:t>
            </a:r>
          </a:p>
          <a:p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5.1. </a:t>
            </a:r>
            <a:r>
              <a:rPr lang="pt-B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Especificação do </a:t>
            </a:r>
            <a:r>
              <a:rPr lang="pt-BR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csv</a:t>
            </a:r>
            <a:endParaRPr lang="pt-BR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The CSV </a:t>
            </a:r>
            <a:r>
              <a:rPr lang="pt-B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dialect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 </a:t>
            </a:r>
            <a:r>
              <a:rPr lang="pt-B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descriptor</a:t>
            </a:r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6D898-C8EB-4B55-9A90-B885AB37FA91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8323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721" y="6444209"/>
            <a:ext cx="2299020" cy="288000"/>
          </a:xfrm>
          <a:prstGeom prst="rect">
            <a:avLst/>
          </a:prstGeom>
        </p:spPr>
      </p:pic>
      <p:sp>
        <p:nvSpPr>
          <p:cNvPr id="24" name="Título 1"/>
          <p:cNvSpPr>
            <a:spLocks noGrp="1"/>
          </p:cNvSpPr>
          <p:nvPr>
            <p:ph type="title" hasCustomPrompt="1"/>
          </p:nvPr>
        </p:nvSpPr>
        <p:spPr>
          <a:xfrm>
            <a:off x="4496696" y="129092"/>
            <a:ext cx="7562626" cy="548640"/>
          </a:xfrm>
          <a:prstGeom prst="rect">
            <a:avLst/>
          </a:prstGeom>
        </p:spPr>
        <p:txBody>
          <a:bodyPr anchor="b"/>
          <a:lstStyle>
            <a:lvl1pPr algn="r">
              <a:defRPr sz="2400" b="1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25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5048" y="1570616"/>
            <a:ext cx="11083968" cy="45827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241656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11/11/2020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659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11/11/2020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9854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11/11/2020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6824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11/11/2020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8869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11/11/2020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1622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11/11/2020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074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11/11/2020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4399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11/11/2020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52228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11/11/2020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6988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11/11/2020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381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496696" y="129092"/>
            <a:ext cx="7562626" cy="548640"/>
          </a:xfrm>
          <a:prstGeom prst="rect">
            <a:avLst/>
          </a:prstGeom>
        </p:spPr>
        <p:txBody>
          <a:bodyPr anchor="b"/>
          <a:lstStyle>
            <a:lvl1pPr algn="r">
              <a:defRPr sz="2400" b="1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8" name="Espaço Reservado para Texto 2"/>
          <p:cNvSpPr>
            <a:spLocks noGrp="1"/>
          </p:cNvSpPr>
          <p:nvPr>
            <p:ph type="body" idx="10"/>
          </p:nvPr>
        </p:nvSpPr>
        <p:spPr>
          <a:xfrm>
            <a:off x="839788" y="987425"/>
            <a:ext cx="3932237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9243388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11/11/2020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6723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  <a:lvl2pPr>
              <a:defRPr>
                <a:latin typeface="Arial Narrow" panose="020B0606020202030204" pitchFamily="34" charset="0"/>
              </a:defRPr>
            </a:lvl2pPr>
            <a:lvl3pPr>
              <a:defRPr>
                <a:latin typeface="Arial Narrow" panose="020B0606020202030204" pitchFamily="34" charset="0"/>
              </a:defRPr>
            </a:lvl3pPr>
            <a:lvl4pPr>
              <a:defRPr>
                <a:latin typeface="Arial Narrow" panose="020B0606020202030204" pitchFamily="34" charset="0"/>
              </a:defRPr>
            </a:lvl4pPr>
            <a:lvl5pPr>
              <a:defRPr>
                <a:latin typeface="Arial Narrow" panose="020B0606020202030204" pitchFamily="34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Título 1"/>
          <p:cNvSpPr>
            <a:spLocks noGrp="1"/>
          </p:cNvSpPr>
          <p:nvPr>
            <p:ph type="title" hasCustomPrompt="1"/>
          </p:nvPr>
        </p:nvSpPr>
        <p:spPr>
          <a:xfrm>
            <a:off x="4496696" y="129092"/>
            <a:ext cx="7562626" cy="548640"/>
          </a:xfrm>
          <a:prstGeom prst="rect">
            <a:avLst/>
          </a:prstGeom>
        </p:spPr>
        <p:txBody>
          <a:bodyPr anchor="b"/>
          <a:lstStyle>
            <a:lvl1pPr algn="r">
              <a:defRPr sz="2400" b="1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5785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172584"/>
            <a:ext cx="5181600" cy="5004379"/>
          </a:xfrm>
          <a:prstGeom prst="rect">
            <a:avLst/>
          </a:prstGeo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  <a:lvl2pPr>
              <a:defRPr>
                <a:latin typeface="Arial Narrow" panose="020B0606020202030204" pitchFamily="34" charset="0"/>
              </a:defRPr>
            </a:lvl2pPr>
            <a:lvl3pPr>
              <a:defRPr>
                <a:latin typeface="Arial Narrow" panose="020B0606020202030204" pitchFamily="34" charset="0"/>
              </a:defRPr>
            </a:lvl3pPr>
            <a:lvl4pPr>
              <a:defRPr>
                <a:latin typeface="Arial Narrow" panose="020B0606020202030204" pitchFamily="34" charset="0"/>
              </a:defRPr>
            </a:lvl4pPr>
            <a:lvl5pPr>
              <a:defRPr>
                <a:latin typeface="Arial Narrow" panose="020B0606020202030204" pitchFamily="34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172584"/>
            <a:ext cx="5181600" cy="5004379"/>
          </a:xfrm>
          <a:prstGeom prst="rect">
            <a:avLst/>
          </a:prstGeo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  <a:lvl2pPr>
              <a:defRPr>
                <a:latin typeface="Arial Narrow" panose="020B0606020202030204" pitchFamily="34" charset="0"/>
              </a:defRPr>
            </a:lvl2pPr>
            <a:lvl3pPr>
              <a:defRPr>
                <a:latin typeface="Arial Narrow" panose="020B0606020202030204" pitchFamily="34" charset="0"/>
              </a:defRPr>
            </a:lvl3pPr>
            <a:lvl4pPr>
              <a:defRPr>
                <a:latin typeface="Arial Narrow" panose="020B0606020202030204" pitchFamily="34" charset="0"/>
              </a:defRPr>
            </a:lvl4pPr>
            <a:lvl5pPr>
              <a:defRPr>
                <a:latin typeface="Arial Narrow" panose="020B0606020202030204" pitchFamily="34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Título 1"/>
          <p:cNvSpPr txBox="1">
            <a:spLocks/>
          </p:cNvSpPr>
          <p:nvPr userDrawn="1"/>
        </p:nvSpPr>
        <p:spPr>
          <a:xfrm>
            <a:off x="4496696" y="129092"/>
            <a:ext cx="7562626" cy="548640"/>
          </a:xfrm>
          <a:prstGeom prst="rect">
            <a:avLst/>
          </a:prstGeom>
        </p:spPr>
        <p:txBody>
          <a:bodyPr anchor="b"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523156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  <a:lvl2pPr>
              <a:defRPr>
                <a:latin typeface="Arial Narrow" panose="020B0606020202030204" pitchFamily="34" charset="0"/>
              </a:defRPr>
            </a:lvl2pPr>
            <a:lvl3pPr>
              <a:defRPr>
                <a:latin typeface="Arial Narrow" panose="020B0606020202030204" pitchFamily="34" charset="0"/>
              </a:defRPr>
            </a:lvl3pPr>
            <a:lvl4pPr>
              <a:defRPr>
                <a:latin typeface="Arial Narrow" panose="020B0606020202030204" pitchFamily="34" charset="0"/>
              </a:defRPr>
            </a:lvl4pPr>
            <a:lvl5pPr>
              <a:defRPr>
                <a:latin typeface="Arial Narrow" panose="020B0606020202030204" pitchFamily="34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  <a:lvl2pPr>
              <a:defRPr>
                <a:latin typeface="Arial Narrow" panose="020B0606020202030204" pitchFamily="34" charset="0"/>
              </a:defRPr>
            </a:lvl2pPr>
            <a:lvl3pPr>
              <a:defRPr>
                <a:latin typeface="Arial Narrow" panose="020B0606020202030204" pitchFamily="34" charset="0"/>
              </a:defRPr>
            </a:lvl3pPr>
            <a:lvl4pPr>
              <a:defRPr>
                <a:latin typeface="Arial Narrow" panose="020B0606020202030204" pitchFamily="34" charset="0"/>
              </a:defRPr>
            </a:lvl4pPr>
            <a:lvl5pPr>
              <a:defRPr>
                <a:latin typeface="Arial Narrow" panose="020B0606020202030204" pitchFamily="34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Título 1"/>
          <p:cNvSpPr txBox="1">
            <a:spLocks/>
          </p:cNvSpPr>
          <p:nvPr userDrawn="1"/>
        </p:nvSpPr>
        <p:spPr>
          <a:xfrm>
            <a:off x="4496696" y="129092"/>
            <a:ext cx="7562626" cy="548640"/>
          </a:xfrm>
          <a:prstGeom prst="rect">
            <a:avLst/>
          </a:prstGeom>
        </p:spPr>
        <p:txBody>
          <a:bodyPr anchor="b"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94701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 Narrow" panose="020B0606020202030204" pitchFamily="34" charset="0"/>
              </a:defRPr>
            </a:lvl1pPr>
            <a:lvl2pPr>
              <a:defRPr sz="2800">
                <a:latin typeface="Arial Narrow" panose="020B0606020202030204" pitchFamily="34" charset="0"/>
              </a:defRPr>
            </a:lvl2pPr>
            <a:lvl3pPr>
              <a:defRPr sz="2400">
                <a:latin typeface="Arial Narrow" panose="020B0606020202030204" pitchFamily="34" charset="0"/>
              </a:defRPr>
            </a:lvl3pPr>
            <a:lvl4pPr>
              <a:defRPr sz="2000">
                <a:latin typeface="Arial Narrow" panose="020B0606020202030204" pitchFamily="34" charset="0"/>
              </a:defRPr>
            </a:lvl4pPr>
            <a:lvl5pPr>
              <a:defRPr sz="2000">
                <a:latin typeface="Arial Narrow" panose="020B0606020202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987424"/>
            <a:ext cx="3932237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Arial Narrow" panose="020B0606020202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ítulo 1"/>
          <p:cNvSpPr txBox="1">
            <a:spLocks/>
          </p:cNvSpPr>
          <p:nvPr userDrawn="1"/>
        </p:nvSpPr>
        <p:spPr>
          <a:xfrm>
            <a:off x="4496696" y="129092"/>
            <a:ext cx="7562626" cy="548640"/>
          </a:xfrm>
          <a:prstGeom prst="rect">
            <a:avLst/>
          </a:prstGeom>
        </p:spPr>
        <p:txBody>
          <a:bodyPr anchor="b"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01986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1021976"/>
            <a:ext cx="10515600" cy="5154987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 Narrow" panose="020B0606020202030204" pitchFamily="34" charset="0"/>
              </a:defRPr>
            </a:lvl1pPr>
            <a:lvl2pPr>
              <a:defRPr>
                <a:latin typeface="Arial Narrow" panose="020B0606020202030204" pitchFamily="34" charset="0"/>
              </a:defRPr>
            </a:lvl2pPr>
            <a:lvl3pPr>
              <a:defRPr>
                <a:latin typeface="Arial Narrow" panose="020B0606020202030204" pitchFamily="34" charset="0"/>
              </a:defRPr>
            </a:lvl3pPr>
            <a:lvl4pPr>
              <a:defRPr>
                <a:latin typeface="Arial Narrow" panose="020B0606020202030204" pitchFamily="34" charset="0"/>
              </a:defRPr>
            </a:lvl4pPr>
            <a:lvl5pPr>
              <a:defRPr>
                <a:latin typeface="Arial Narrow" panose="020B0606020202030204" pitchFamily="34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5EBF2B-DBB1-4BCA-A5E8-EB058525FD19}" type="datetimeFigureOut">
              <a:rPr lang="pt-BR" smtClean="0"/>
              <a:t>11/11/2020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F51EE8-A93A-4AD4-B251-B5B48F6647A2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ítulo 1"/>
          <p:cNvSpPr txBox="1">
            <a:spLocks/>
          </p:cNvSpPr>
          <p:nvPr userDrawn="1"/>
        </p:nvSpPr>
        <p:spPr>
          <a:xfrm>
            <a:off x="4496696" y="129092"/>
            <a:ext cx="7562626" cy="548640"/>
          </a:xfrm>
          <a:prstGeom prst="rect">
            <a:avLst/>
          </a:prstGeom>
        </p:spPr>
        <p:txBody>
          <a:bodyPr anchor="b"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420620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433074" y="1032735"/>
            <a:ext cx="5758926" cy="46257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909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C503-5462-40B2-9B2A-093BE1FD8218}" type="datetimeFigureOut">
              <a:rPr lang="pt-BR" smtClean="0"/>
              <a:t>11/11/2020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F042-6003-4DF3-A1FF-F9CC0B57DC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679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 userDrawn="1"/>
        </p:nvSpPr>
        <p:spPr>
          <a:xfrm>
            <a:off x="162259" y="1"/>
            <a:ext cx="12029741" cy="707464"/>
          </a:xfrm>
          <a:prstGeom prst="rect">
            <a:avLst/>
          </a:prstGeom>
          <a:solidFill>
            <a:srgbClr val="3B8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162259" y="0"/>
            <a:ext cx="1003776" cy="707463"/>
          </a:xfrm>
          <a:prstGeom prst="rect">
            <a:avLst/>
          </a:prstGeom>
          <a:solidFill>
            <a:srgbClr val="8FBA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162259" cy="707463"/>
          </a:xfrm>
          <a:prstGeom prst="rect">
            <a:avLst/>
          </a:prstGeom>
          <a:solidFill>
            <a:srgbClr val="275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732210"/>
            <a:ext cx="9537405" cy="125790"/>
          </a:xfrm>
          <a:prstGeom prst="rect">
            <a:avLst/>
          </a:prstGeom>
          <a:solidFill>
            <a:srgbClr val="275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721" y="6444209"/>
            <a:ext cx="2299020" cy="288000"/>
          </a:xfrm>
          <a:prstGeom prst="rect">
            <a:avLst/>
          </a:prstGeom>
        </p:spPr>
      </p:pic>
      <p:sp>
        <p:nvSpPr>
          <p:cNvPr id="30" name="Retângulo 29"/>
          <p:cNvSpPr/>
          <p:nvPr userDrawn="1"/>
        </p:nvSpPr>
        <p:spPr>
          <a:xfrm>
            <a:off x="2448263" y="0"/>
            <a:ext cx="1843742" cy="707463"/>
          </a:xfrm>
          <a:prstGeom prst="rect">
            <a:avLst/>
          </a:prstGeom>
          <a:solidFill>
            <a:srgbClr val="8FBA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464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2" r:id="rId2"/>
    <p:sldLayoutId id="2147483665" r:id="rId3"/>
    <p:sldLayoutId id="2147483667" r:id="rId4"/>
    <p:sldLayoutId id="2147483668" r:id="rId5"/>
    <p:sldLayoutId id="2147483671" r:id="rId6"/>
    <p:sldLayoutId id="2147483673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6036864" y="0"/>
            <a:ext cx="5443049" cy="6050743"/>
          </a:xfrm>
          <a:prstGeom prst="rect">
            <a:avLst/>
          </a:prstGeom>
          <a:solidFill>
            <a:srgbClr val="3B8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</a:p>
        </p:txBody>
      </p:sp>
      <p:sp>
        <p:nvSpPr>
          <p:cNvPr id="10" name="Retângulo 9"/>
          <p:cNvSpPr/>
          <p:nvPr userDrawn="1"/>
        </p:nvSpPr>
        <p:spPr>
          <a:xfrm flipH="1">
            <a:off x="11479912" y="491320"/>
            <a:ext cx="712087" cy="541414"/>
          </a:xfrm>
          <a:prstGeom prst="rect">
            <a:avLst/>
          </a:prstGeom>
          <a:solidFill>
            <a:srgbClr val="275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721" y="6444209"/>
            <a:ext cx="2299020" cy="288000"/>
          </a:xfrm>
          <a:prstGeom prst="rect">
            <a:avLst/>
          </a:prstGeom>
        </p:spPr>
      </p:pic>
      <p:sp>
        <p:nvSpPr>
          <p:cNvPr id="16" name="Retângulo 15"/>
          <p:cNvSpPr/>
          <p:nvPr userDrawn="1"/>
        </p:nvSpPr>
        <p:spPr>
          <a:xfrm>
            <a:off x="6446296" y="491320"/>
            <a:ext cx="5033617" cy="541414"/>
          </a:xfrm>
          <a:prstGeom prst="rect">
            <a:avLst/>
          </a:prstGeom>
          <a:solidFill>
            <a:srgbClr val="D9EA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 userDrawn="1"/>
        </p:nvSpPr>
        <p:spPr>
          <a:xfrm>
            <a:off x="6446296" y="1032734"/>
            <a:ext cx="5745705" cy="464730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384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8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55C42-EFCA-4D19-8DCD-93C1B8069CBA}" type="datetimeFigureOut">
              <a:rPr lang="pt-BR" smtClean="0"/>
              <a:t>11/11/2020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2438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dados.mg.gov.br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Portal_(internet))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dados.mg.gov.br/dataset/doacoes-covid-19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analto.gov.br/ccivil_03/_ato2015-2018/2016/decreto/d8777.ht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opengovdata.org/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oodtables.io/github/dados-mg/compras-emergenciais-covid-19/jobs/13" TargetMode="External"/><Relationship Id="rId3" Type="http://schemas.openxmlformats.org/officeDocument/2006/relationships/hyperlink" Target="https://frictionlessdata.io/" TargetMode="External"/><Relationship Id="rId7" Type="http://schemas.openxmlformats.org/officeDocument/2006/relationships/hyperlink" Target="http://www.transparencia.dadosabertos.mg.gov.br/dataset/contratacoes-coronaviru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dados-mg/compras-emergenciais-covid-19/commits/master/datapackage.json" TargetMode="External"/><Relationship Id="rId5" Type="http://schemas.openxmlformats.org/officeDocument/2006/relationships/hyperlink" Target="http://goodtables.io/" TargetMode="External"/><Relationship Id="rId4" Type="http://schemas.openxmlformats.org/officeDocument/2006/relationships/hyperlink" Target="https://frictionlessdata.io/data-package/#datapackage-json" TargetMode="External"/><Relationship Id="rId9" Type="http://schemas.openxmlformats.org/officeDocument/2006/relationships/hyperlink" Target="https://goodtables.io/github/dados-mg/casos-confirmados-covid-19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pecs.frictionlessdata.io/table-schema/#concept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json-schema.org/understanding-json-schema/about.html#abou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Objetivos do workshop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613287" y="929172"/>
            <a:ext cx="11083968" cy="4582758"/>
          </a:xfrm>
        </p:spPr>
        <p:txBody>
          <a:bodyPr/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>
                <a:solidFill>
                  <a:srgbClr val="172B4D"/>
                </a:solidFill>
              </a:rPr>
              <a:t>- </a:t>
            </a:r>
            <a:r>
              <a:rPr lang="pt-BR" altLang="pt-BR" dirty="0">
                <a:solidFill>
                  <a:srgbClr val="172B4D"/>
                </a:solidFill>
              </a:rPr>
              <a:t>Introduzir ferramentas </a:t>
            </a:r>
            <a:r>
              <a:rPr lang="pt-BR" altLang="pt-BR" dirty="0" smtClean="0">
                <a:solidFill>
                  <a:srgbClr val="172B4D"/>
                </a:solidFill>
              </a:rPr>
              <a:t>online de validação de conjuntos de dados (</a:t>
            </a:r>
            <a:r>
              <a:rPr lang="pt-BR" altLang="pt-BR" i="1" dirty="0" err="1" smtClean="0">
                <a:solidFill>
                  <a:srgbClr val="172B4D"/>
                </a:solidFill>
              </a:rPr>
              <a:t>datapackage</a:t>
            </a:r>
            <a:r>
              <a:rPr lang="pt-BR" altLang="pt-BR" i="1" dirty="0" smtClean="0">
                <a:solidFill>
                  <a:srgbClr val="172B4D"/>
                </a:solidFill>
              </a:rPr>
              <a:t> </a:t>
            </a:r>
            <a:r>
              <a:rPr lang="pt-BR" altLang="pt-BR" i="1" dirty="0" err="1">
                <a:solidFill>
                  <a:srgbClr val="172B4D"/>
                </a:solidFill>
              </a:rPr>
              <a:t>creator</a:t>
            </a:r>
            <a:r>
              <a:rPr lang="pt-BR" altLang="pt-BR" dirty="0">
                <a:solidFill>
                  <a:srgbClr val="172B4D"/>
                </a:solidFill>
              </a:rPr>
              <a:t> e </a:t>
            </a:r>
            <a:r>
              <a:rPr lang="pt-BR" altLang="pt-BR" i="1" dirty="0" err="1">
                <a:solidFill>
                  <a:srgbClr val="172B4D"/>
                </a:solidFill>
              </a:rPr>
              <a:t>goodtables</a:t>
            </a:r>
            <a:r>
              <a:rPr lang="pt-BR" altLang="pt-BR" dirty="0">
                <a:solidFill>
                  <a:srgbClr val="172B4D"/>
                </a:solidFill>
              </a:rPr>
              <a:t>) e comunicar a importância de boas práticas de dados e </a:t>
            </a:r>
            <a:r>
              <a:rPr lang="pt-BR" altLang="pt-BR" dirty="0" err="1" smtClean="0">
                <a:solidFill>
                  <a:srgbClr val="172B4D"/>
                </a:solidFill>
              </a:rPr>
              <a:t>metadados</a:t>
            </a:r>
            <a:r>
              <a:rPr lang="pt-BR" altLang="pt-BR" dirty="0" smtClean="0">
                <a:solidFill>
                  <a:srgbClr val="172B4D"/>
                </a:solidFill>
              </a:rPr>
              <a:t>;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>
                <a:solidFill>
                  <a:srgbClr val="172B4D"/>
                </a:solidFill>
              </a:rPr>
              <a:t> </a:t>
            </a:r>
            <a:endParaRPr lang="pt-BR" altLang="pt-BR" dirty="0">
              <a:solidFill>
                <a:srgbClr val="172B4D"/>
              </a:solidFill>
            </a:endParaRP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pt-BR" altLang="pt-BR" dirty="0" smtClean="0">
                <a:solidFill>
                  <a:srgbClr val="172B4D"/>
                </a:solidFill>
              </a:rPr>
              <a:t>Ao final, </a:t>
            </a:r>
            <a:r>
              <a:rPr lang="pt-BR" altLang="pt-BR" dirty="0">
                <a:solidFill>
                  <a:srgbClr val="172B4D"/>
                </a:solidFill>
              </a:rPr>
              <a:t>espera-se que o participante esteja apto a</a:t>
            </a:r>
            <a:r>
              <a:rPr lang="pt-BR" altLang="pt-BR" dirty="0" smtClean="0">
                <a:solidFill>
                  <a:srgbClr val="172B4D"/>
                </a:solidFill>
              </a:rPr>
              <a:t>:</a:t>
            </a: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pt-BR" sz="2400" dirty="0">
                <a:solidFill>
                  <a:srgbClr val="172B4D"/>
                </a:solidFill>
              </a:rPr>
              <a:t>Criar um </a:t>
            </a:r>
            <a:r>
              <a:rPr lang="pt-BR" sz="2400" dirty="0" err="1" smtClean="0">
                <a:solidFill>
                  <a:srgbClr val="172B4D"/>
                </a:solidFill>
              </a:rPr>
              <a:t>datapackage</a:t>
            </a:r>
            <a:r>
              <a:rPr lang="pt-BR" sz="2400" dirty="0" smtClean="0">
                <a:solidFill>
                  <a:srgbClr val="172B4D"/>
                </a:solidFill>
              </a:rPr>
              <a:t> </a:t>
            </a:r>
            <a:r>
              <a:rPr lang="pt-BR" sz="2400" dirty="0">
                <a:solidFill>
                  <a:srgbClr val="172B4D"/>
                </a:solidFill>
              </a:rPr>
              <a:t>usando o web </a:t>
            </a:r>
            <a:r>
              <a:rPr lang="pt-BR" sz="2400" dirty="0" err="1">
                <a:solidFill>
                  <a:srgbClr val="172B4D"/>
                </a:solidFill>
              </a:rPr>
              <a:t>app</a:t>
            </a:r>
            <a:r>
              <a:rPr lang="pt-BR" sz="2400" dirty="0">
                <a:solidFill>
                  <a:srgbClr val="172B4D"/>
                </a:solidFill>
              </a:rPr>
              <a:t> do </a:t>
            </a:r>
            <a:r>
              <a:rPr lang="pt-BR" sz="2400" dirty="0" err="1">
                <a:solidFill>
                  <a:srgbClr val="172B4D"/>
                </a:solidFill>
              </a:rPr>
              <a:t>Frictionless</a:t>
            </a:r>
            <a:r>
              <a:rPr lang="pt-BR" sz="2400" dirty="0">
                <a:solidFill>
                  <a:srgbClr val="172B4D"/>
                </a:solidFill>
              </a:rPr>
              <a:t> Data; </a:t>
            </a: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pt-BR" sz="2400" dirty="0">
                <a:solidFill>
                  <a:srgbClr val="172B4D"/>
                </a:solidFill>
              </a:rPr>
              <a:t>criar um </a:t>
            </a:r>
            <a:r>
              <a:rPr lang="pt-BR" sz="2400" dirty="0" smtClean="0">
                <a:solidFill>
                  <a:srgbClr val="172B4D"/>
                </a:solidFill>
              </a:rPr>
              <a:t>esquema e </a:t>
            </a:r>
            <a:r>
              <a:rPr lang="pt-BR" sz="2400" dirty="0">
                <a:solidFill>
                  <a:srgbClr val="172B4D"/>
                </a:solidFill>
              </a:rPr>
              <a:t>utilizá-lo para validar o conjunto de dados usando o web </a:t>
            </a:r>
            <a:r>
              <a:rPr lang="pt-BR" sz="2400" dirty="0" err="1">
                <a:solidFill>
                  <a:srgbClr val="172B4D"/>
                </a:solidFill>
              </a:rPr>
              <a:t>app</a:t>
            </a:r>
            <a:r>
              <a:rPr lang="pt-BR" sz="2400" dirty="0">
                <a:solidFill>
                  <a:srgbClr val="172B4D"/>
                </a:solidFill>
              </a:rPr>
              <a:t> do </a:t>
            </a:r>
            <a:r>
              <a:rPr lang="pt-BR" sz="2400" dirty="0" err="1">
                <a:solidFill>
                  <a:srgbClr val="172B4D"/>
                </a:solidFill>
              </a:rPr>
              <a:t>goodtables</a:t>
            </a:r>
            <a:r>
              <a:rPr lang="pt-BR" sz="2400" dirty="0">
                <a:solidFill>
                  <a:srgbClr val="172B4D"/>
                </a:solidFill>
              </a:rPr>
              <a:t>;</a:t>
            </a: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pt-BR" sz="2400" dirty="0">
                <a:solidFill>
                  <a:srgbClr val="172B4D"/>
                </a:solidFill>
              </a:rPr>
              <a:t>estar preparado para corrigir erros mais comuns do fluxo de validação de dados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-7935" rIns="17457" bIns="-793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77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pt-BR" altLang="pt-BR" dirty="0" smtClean="0">
                <a:solidFill>
                  <a:schemeClr val="bg1"/>
                </a:solidFill>
              </a:rPr>
              <a:t>Criando um </a:t>
            </a:r>
            <a:r>
              <a:rPr lang="pt-BR" altLang="pt-BR" dirty="0" err="1" smtClean="0">
                <a:solidFill>
                  <a:schemeClr val="bg1"/>
                </a:solidFill>
              </a:rPr>
              <a:t>Datapackage</a:t>
            </a:r>
            <a:endParaRPr lang="pt-BR" altLang="pt-BR" dirty="0">
              <a:solidFill>
                <a:schemeClr val="bg1"/>
              </a:solidFill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329784" y="1075940"/>
            <a:ext cx="11729538" cy="5129988"/>
          </a:xfrm>
        </p:spPr>
        <p:txBody>
          <a:bodyPr numCol="2" spcCol="720000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172B4D"/>
                </a:solidFill>
              </a:rPr>
              <a:t>Painel de recursos: </a:t>
            </a:r>
            <a:r>
              <a:rPr lang="pt-BR" dirty="0" err="1" smtClean="0">
                <a:solidFill>
                  <a:srgbClr val="172B4D"/>
                </a:solidFill>
              </a:rPr>
              <a:t>name</a:t>
            </a:r>
            <a:r>
              <a:rPr lang="pt-BR" dirty="0">
                <a:solidFill>
                  <a:srgbClr val="172B4D"/>
                </a:solidFill>
              </a:rPr>
              <a:t>, path, settings, </a:t>
            </a:r>
            <a:r>
              <a:rPr lang="pt-BR" dirty="0" smtClean="0">
                <a:solidFill>
                  <a:srgbClr val="172B4D"/>
                </a:solidFill>
              </a:rPr>
              <a:t>adição de </a:t>
            </a:r>
            <a:r>
              <a:rPr lang="pt-BR" dirty="0">
                <a:solidFill>
                  <a:srgbClr val="172B4D"/>
                </a:solidFill>
              </a:rPr>
              <a:t>recurso </a:t>
            </a:r>
            <a:endParaRPr lang="pt-BR" dirty="0"/>
          </a:p>
          <a:p>
            <a:pPr lvl="0" fontAlgn="base">
              <a:lnSpc>
                <a:spcPct val="150000"/>
              </a:lnSpc>
              <a:spcAft>
                <a:spcPct val="0"/>
              </a:spcAft>
            </a:pPr>
            <a:r>
              <a:rPr lang="pt-BR" dirty="0">
                <a:solidFill>
                  <a:srgbClr val="172B4D"/>
                </a:solidFill>
              </a:rPr>
              <a:t>  </a:t>
            </a:r>
            <a:endParaRPr lang="pt-BR" dirty="0" smtClean="0">
              <a:solidFill>
                <a:srgbClr val="172B4D"/>
              </a:solidFill>
            </a:endParaRPr>
          </a:p>
          <a:p>
            <a:pPr marL="342900" lvl="0" indent="-342900" fontAlgn="base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pt-BR" dirty="0">
              <a:solidFill>
                <a:srgbClr val="172B4D"/>
              </a:solidFill>
            </a:endParaRPr>
          </a:p>
          <a:p>
            <a:pPr marL="342900" lvl="0" indent="-342900" fontAlgn="base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pt-BR" dirty="0" smtClean="0">
              <a:solidFill>
                <a:srgbClr val="172B4D"/>
              </a:solidFill>
            </a:endParaRPr>
          </a:p>
          <a:p>
            <a:pPr marL="342900" lvl="0" indent="-342900" fontAlgn="base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pt-BR" dirty="0">
              <a:solidFill>
                <a:srgbClr val="172B4D"/>
              </a:solidFill>
            </a:endParaRPr>
          </a:p>
          <a:p>
            <a:pPr marL="342900" lvl="0" indent="-342900" fontAlgn="base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pt-BR" dirty="0" smtClean="0">
              <a:solidFill>
                <a:srgbClr val="172B4D"/>
              </a:solidFill>
            </a:endParaRPr>
          </a:p>
          <a:p>
            <a:pPr marL="342900" lvl="0" indent="-342900" fontAlgn="base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172B4D"/>
                </a:solidFill>
              </a:rPr>
              <a:t>Painel </a:t>
            </a:r>
            <a:r>
              <a:rPr lang="pt-BR" dirty="0">
                <a:solidFill>
                  <a:srgbClr val="172B4D"/>
                </a:solidFill>
              </a:rPr>
              <a:t>de esquema: por que formato JSON ? Que tipo de erro pode ser encontrado? Uso em editores de texto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>
              <a:solidFill>
                <a:srgbClr val="172B4D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-7935" rIns="17457" bIns="-793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23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 eaLnBrk="0" fontAlgn="base" hangingPunct="0">
              <a:lnSpc>
                <a:spcPct val="150000"/>
              </a:lnSpc>
              <a:spcAft>
                <a:spcPct val="0"/>
              </a:spcAft>
            </a:pPr>
            <a:r>
              <a:rPr lang="pt-BR" altLang="pt-BR" dirty="0">
                <a:solidFill>
                  <a:schemeClr val="bg1"/>
                </a:solidFill>
              </a:rPr>
              <a:t>Relacionamento com órgãos e entidades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i="1" dirty="0"/>
              <a:t>Se você é um gestor público do Estado de Minas Gerais </a:t>
            </a:r>
            <a:r>
              <a:rPr lang="pt-BR" i="1" dirty="0" err="1"/>
              <a:t>custodiante</a:t>
            </a:r>
            <a:r>
              <a:rPr lang="pt-BR" i="1" dirty="0"/>
              <a:t> de dados e tem interesse em realizar a abertura dos dados da sua unidade, entre em contato pelo </a:t>
            </a:r>
            <a:r>
              <a:rPr lang="pt-BR" i="1" dirty="0" err="1"/>
              <a:t>email</a:t>
            </a:r>
            <a:r>
              <a:rPr lang="pt-BR" i="1" dirty="0"/>
              <a:t> . Estamos em busca de parcerias para construção e validação da infraestrutura e processo de publicação de dados abertos </a:t>
            </a:r>
            <a:r>
              <a:rPr lang="pt-BR" i="1" dirty="0" smtClean="0"/>
              <a:t>antes </a:t>
            </a:r>
            <a:r>
              <a:rPr lang="pt-BR" i="1" dirty="0"/>
              <a:t>da expansão da Política de Dados Abertos no Estado de Minas Gerais</a:t>
            </a:r>
            <a:r>
              <a:rPr lang="pt-BR" i="1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pt-BR" dirty="0">
                <a:solidFill>
                  <a:srgbClr val="172B4D"/>
                </a:solidFill>
              </a:rPr>
              <a:t>Interfaces com Inventário de Dados </a:t>
            </a:r>
            <a:r>
              <a:rPr lang="pt-BR" altLang="pt-BR" dirty="0" smtClean="0">
                <a:solidFill>
                  <a:srgbClr val="172B4D"/>
                </a:solidFill>
              </a:rPr>
              <a:t>Pessoais e sua respectiva política a ser elaborada; com o Guia </a:t>
            </a:r>
            <a:r>
              <a:rPr lang="pt-BR" altLang="pt-BR" dirty="0">
                <a:solidFill>
                  <a:srgbClr val="172B4D"/>
                </a:solidFill>
              </a:rPr>
              <a:t>de Transparência </a:t>
            </a:r>
            <a:r>
              <a:rPr lang="pt-BR" altLang="pt-BR" dirty="0" smtClean="0">
                <a:solidFill>
                  <a:srgbClr val="172B4D"/>
                </a:solidFill>
              </a:rPr>
              <a:t>Ativa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solidFill>
                <a:srgbClr val="172B4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172B4D"/>
                </a:solidFill>
              </a:rPr>
              <a:t>Oportunidades: aprendizado mútuo, </a:t>
            </a:r>
            <a:r>
              <a:rPr lang="pt-BR" altLang="pt-BR" i="1" dirty="0">
                <a:solidFill>
                  <a:srgbClr val="172B4D"/>
                </a:solidFill>
              </a:rPr>
              <a:t>data </a:t>
            </a:r>
            <a:r>
              <a:rPr lang="pt-BR" altLang="pt-BR" i="1" dirty="0" err="1" smtClean="0">
                <a:solidFill>
                  <a:srgbClr val="172B4D"/>
                </a:solidFill>
              </a:rPr>
              <a:t>literacy</a:t>
            </a:r>
            <a:r>
              <a:rPr lang="pt-BR" altLang="pt-BR" dirty="0" smtClean="0">
                <a:solidFill>
                  <a:srgbClr val="172B4D"/>
                </a:solidFill>
              </a:rPr>
              <a:t>, incremento do controle social e participação ativa da comunidade, avaliações </a:t>
            </a:r>
            <a:r>
              <a:rPr lang="pt-BR" altLang="pt-BR" dirty="0">
                <a:solidFill>
                  <a:srgbClr val="172B4D"/>
                </a:solidFill>
              </a:rPr>
              <a:t>de </a:t>
            </a:r>
            <a:r>
              <a:rPr lang="pt-BR" altLang="pt-BR" dirty="0" smtClean="0">
                <a:solidFill>
                  <a:srgbClr val="172B4D"/>
                </a:solidFill>
              </a:rPr>
              <a:t>usuários, </a:t>
            </a:r>
            <a:r>
              <a:rPr lang="pt-BR" dirty="0" smtClean="0">
                <a:solidFill>
                  <a:srgbClr val="172B4D"/>
                </a:solidFill>
              </a:rPr>
              <a:t>parcerias</a:t>
            </a:r>
            <a:endParaRPr lang="pt-BR" dirty="0">
              <a:solidFill>
                <a:srgbClr val="172B4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i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-7935" rIns="17457" bIns="-793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33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Contato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pt-BR" sz="3600" dirty="0" smtClean="0">
                <a:hlinkClick r:id="rId2"/>
              </a:rPr>
              <a:t>dados.mg.gov.br</a:t>
            </a:r>
            <a:endParaRPr lang="pt-BR" sz="3600" dirty="0" smtClean="0"/>
          </a:p>
          <a:p>
            <a:pPr algn="ctr"/>
            <a:endParaRPr lang="pt-BR" sz="3600" dirty="0" smtClean="0"/>
          </a:p>
          <a:p>
            <a:pPr algn="ctr"/>
            <a:r>
              <a:rPr lang="pt-BR" sz="3600" dirty="0" smtClean="0"/>
              <a:t>transparencia@cge.mg.gov.br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5298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O que são dados abertos?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300251" y="1173707"/>
            <a:ext cx="11328765" cy="4979667"/>
          </a:xfrm>
        </p:spPr>
        <p:txBody>
          <a:bodyPr/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 smtClean="0">
                <a:solidFill>
                  <a:srgbClr val="172B4D"/>
                </a:solidFill>
              </a:rPr>
              <a:t>Dados Abertos: dados </a:t>
            </a:r>
            <a:r>
              <a:rPr lang="pt-BR" altLang="pt-BR" sz="2000" dirty="0">
                <a:solidFill>
                  <a:srgbClr val="172B4D"/>
                </a:solidFill>
              </a:rPr>
              <a:t>públicos (1) representados em meio digital (2), estruturados em formato aberto (3), processáveis por máquina (4) e referenciados na rede mundial de computadores (5), disponibilizados sob licença aberta (6) que permita sua livre reutilização, consumo ou cruzamento em aplicações digitais desenvolvidas pela sociedade.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pt-BR" altLang="pt-BR" sz="2000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solidFill>
                  <a:srgbClr val="172B4D"/>
                </a:solidFill>
              </a:rPr>
              <a:t>O objetivo, que constitui dever dos órgãos e entidades públicas por força da [Lei de Acesso à Informação](http://www.planalto.gov.br/ccivil_03/_ato2011-2014/2011/lei/l12527.htm#art8%C2%A73), é a divulgação de dados "de modo a facilitar a análise das informações", incluindo "detalhes [d]os formatos utilizados para estruturação da informação".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pt-BR" altLang="pt-BR" sz="2000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 smtClean="0">
                <a:solidFill>
                  <a:srgbClr val="172B4D"/>
                </a:solidFill>
              </a:rPr>
              <a:t>[</a:t>
            </a:r>
            <a:r>
              <a:rPr lang="pt-BR" altLang="pt-BR" sz="2000" dirty="0">
                <a:solidFill>
                  <a:srgbClr val="172B4D"/>
                </a:solidFill>
              </a:rPr>
              <a:t>1] [Resolução CGE 20/2014](http://pesquisalegislativa.mg.gov.br/LegislacaoCompleta.aspx?cod=171158</a:t>
            </a:r>
            <a:r>
              <a:rPr lang="pt-BR" altLang="pt-BR" sz="2000" dirty="0" smtClean="0">
                <a:solidFill>
                  <a:srgbClr val="172B4D"/>
                </a:solidFill>
              </a:rPr>
              <a:t>)]</a:t>
            </a:r>
            <a:endParaRPr lang="pt-BR" sz="20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-7935" rIns="17457" bIns="-793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61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O que são dados abertos?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353979" y="929171"/>
            <a:ext cx="11083968" cy="4582758"/>
          </a:xfrm>
        </p:spPr>
        <p:txBody>
          <a:bodyPr/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>
                <a:solidFill>
                  <a:srgbClr val="172B4D"/>
                </a:solidFill>
              </a:rPr>
              <a:t> </a:t>
            </a:r>
            <a:r>
              <a:rPr lang="pt-BR" altLang="pt-BR" dirty="0">
                <a:solidFill>
                  <a:srgbClr val="172B4D"/>
                </a:solidFill>
              </a:rPr>
              <a:t>Art. 8º É dever dos órgãos e entidades públicas promover, independentemente de requerimentos, a divulgação em local de fácil acesso, no âmbito de suas competências, de informações de interesse coletivo ou geral por eles produzidas ou custodiadas.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>
                <a:solidFill>
                  <a:srgbClr val="172B4D"/>
                </a:solidFill>
              </a:rPr>
              <a:t>[...]</a:t>
            </a: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>
                <a:solidFill>
                  <a:srgbClr val="172B4D"/>
                </a:solidFill>
              </a:rPr>
              <a:t> </a:t>
            </a:r>
            <a:r>
              <a:rPr lang="pt-BR" altLang="pt-BR" dirty="0">
                <a:solidFill>
                  <a:srgbClr val="172B4D"/>
                </a:solidFill>
              </a:rPr>
              <a:t>§ 2º Para cumprimento do disposto no caput, os órgãos e entidades públicas deverão utilizar todos os meios e instrumentos legítimos de que dispuserem, sendo obrigatória a divulgação em sítios oficiais da rede mundial de computadores (internet).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 smtClean="0">
                <a:solidFill>
                  <a:srgbClr val="172B4D"/>
                </a:solidFill>
              </a:rPr>
              <a:t>-- </a:t>
            </a:r>
            <a:r>
              <a:rPr lang="pt-BR" altLang="pt-BR" sz="2000" dirty="0">
                <a:solidFill>
                  <a:srgbClr val="172B4D"/>
                </a:solidFill>
              </a:rPr>
              <a:t>[Lei nº 12.527/2011](http://www.planalto.gov.br/ccivil_03/_ato2011-2014/2011/lei/l12527.htm#art8</a:t>
            </a:r>
            <a:r>
              <a:rPr lang="pt-BR" altLang="pt-BR" sz="2000" dirty="0" smtClean="0">
                <a:solidFill>
                  <a:srgbClr val="172B4D"/>
                </a:solidFill>
              </a:rPr>
              <a:t>)]</a:t>
            </a:r>
            <a:endParaRPr lang="pt-BR" sz="20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-7935" rIns="17457" bIns="-793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52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O que são dados abertos?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217502" y="677732"/>
            <a:ext cx="11083968" cy="4582758"/>
          </a:xfrm>
        </p:spPr>
        <p:txBody>
          <a:bodyPr/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>
                <a:solidFill>
                  <a:srgbClr val="172B4D"/>
                </a:solidFill>
              </a:rPr>
              <a:t> </a:t>
            </a:r>
            <a:r>
              <a:rPr lang="pt-BR" altLang="pt-BR" dirty="0">
                <a:solidFill>
                  <a:srgbClr val="172B4D"/>
                </a:solidFill>
              </a:rPr>
              <a:t>§ 3º Os sítios de que trata o § 2º deverão, na forma de regulamento, atender, entre outros, aos seguintes requisitos</a:t>
            </a:r>
            <a:r>
              <a:rPr lang="pt-BR" altLang="pt-BR" dirty="0" smtClean="0">
                <a:solidFill>
                  <a:srgbClr val="172B4D"/>
                </a:solidFill>
              </a:rPr>
              <a:t>:</a:t>
            </a: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>
                <a:solidFill>
                  <a:srgbClr val="172B4D"/>
                </a:solidFill>
              </a:rPr>
              <a:t> </a:t>
            </a:r>
            <a:r>
              <a:rPr lang="pt-BR" altLang="pt-BR" dirty="0">
                <a:solidFill>
                  <a:srgbClr val="172B4D"/>
                </a:solidFill>
              </a:rPr>
              <a:t>I - conter ferramenta de pesquisa de conteúdo que permita o acesso à informação de forma objetiva, transparente, clara e em linguagem de fácil compreensão</a:t>
            </a:r>
            <a:r>
              <a:rPr lang="pt-BR" altLang="pt-BR" dirty="0" smtClean="0">
                <a:solidFill>
                  <a:srgbClr val="172B4D"/>
                </a:solidFill>
              </a:rPr>
              <a:t>;</a:t>
            </a: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>
                <a:solidFill>
                  <a:srgbClr val="172B4D"/>
                </a:solidFill>
              </a:rPr>
              <a:t> </a:t>
            </a:r>
            <a:r>
              <a:rPr lang="pt-BR" altLang="pt-BR" dirty="0">
                <a:solidFill>
                  <a:srgbClr val="172B4D"/>
                </a:solidFill>
              </a:rPr>
              <a:t>II - possibilitar a gravação de relatórios em diversos formatos eletrônicos, inclusive </a:t>
            </a:r>
            <a:r>
              <a:rPr lang="pt-BR" altLang="pt-BR" dirty="0">
                <a:solidFill>
                  <a:srgbClr val="172B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abertos e não proprietários, tais como planilhas e texto</a:t>
            </a:r>
            <a:r>
              <a:rPr lang="pt-BR" altLang="pt-BR" dirty="0">
                <a:solidFill>
                  <a:srgbClr val="172B4D"/>
                </a:solidFill>
              </a:rPr>
              <a:t>, de modo a facilitar a análise das informações</a:t>
            </a:r>
            <a:r>
              <a:rPr lang="pt-BR" altLang="pt-BR" dirty="0" smtClean="0">
                <a:solidFill>
                  <a:srgbClr val="172B4D"/>
                </a:solidFill>
              </a:rPr>
              <a:t>;</a:t>
            </a: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>
                <a:solidFill>
                  <a:srgbClr val="172B4D"/>
                </a:solidFill>
              </a:rPr>
              <a:t> </a:t>
            </a:r>
            <a:r>
              <a:rPr lang="pt-BR" altLang="pt-BR" dirty="0">
                <a:solidFill>
                  <a:srgbClr val="172B4D"/>
                </a:solidFill>
              </a:rPr>
              <a:t>III - possibilitar o </a:t>
            </a:r>
            <a:r>
              <a:rPr lang="pt-BR" altLang="pt-BR" dirty="0">
                <a:solidFill>
                  <a:srgbClr val="172B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acesso automatizado por sistemas externos em formatos abertos, estruturados e legíveis por máquina</a:t>
            </a:r>
            <a:r>
              <a:rPr lang="pt-BR" altLang="pt-BR" dirty="0" smtClean="0">
                <a:solidFill>
                  <a:srgbClr val="172B4D"/>
                </a:solidFill>
              </a:rPr>
              <a:t>;</a:t>
            </a: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>
                <a:solidFill>
                  <a:srgbClr val="172B4D"/>
                </a:solidFill>
              </a:rPr>
              <a:t> </a:t>
            </a:r>
            <a:r>
              <a:rPr lang="pt-BR" altLang="pt-BR" dirty="0">
                <a:solidFill>
                  <a:srgbClr val="172B4D"/>
                </a:solidFill>
              </a:rPr>
              <a:t>IV - divulgar em </a:t>
            </a:r>
            <a:r>
              <a:rPr lang="pt-BR" altLang="pt-BR" dirty="0">
                <a:solidFill>
                  <a:srgbClr val="172B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detalhes os formatos utilizados </a:t>
            </a:r>
            <a:r>
              <a:rPr lang="pt-BR" altLang="pt-BR" dirty="0">
                <a:solidFill>
                  <a:srgbClr val="172B4D"/>
                </a:solidFill>
              </a:rPr>
              <a:t>para estruturação da informação</a:t>
            </a:r>
            <a:r>
              <a:rPr lang="pt-BR" altLang="pt-BR" dirty="0" smtClean="0">
                <a:solidFill>
                  <a:srgbClr val="172B4D"/>
                </a:solidFill>
              </a:rPr>
              <a:t>;</a:t>
            </a: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>
                <a:solidFill>
                  <a:srgbClr val="172B4D"/>
                </a:solidFill>
              </a:rPr>
              <a:t> </a:t>
            </a:r>
            <a:r>
              <a:rPr lang="pt-BR" altLang="pt-BR" dirty="0">
                <a:solidFill>
                  <a:srgbClr val="172B4D"/>
                </a:solidFill>
              </a:rPr>
              <a:t>V - garantir a </a:t>
            </a:r>
            <a:r>
              <a:rPr lang="pt-BR" altLang="pt-BR" dirty="0">
                <a:solidFill>
                  <a:srgbClr val="172B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autenticidade e a integridade das informações </a:t>
            </a:r>
            <a:r>
              <a:rPr lang="pt-BR" altLang="pt-BR" dirty="0">
                <a:solidFill>
                  <a:srgbClr val="172B4D"/>
                </a:solidFill>
              </a:rPr>
              <a:t>disponíveis para acesso</a:t>
            </a:r>
            <a:r>
              <a:rPr lang="pt-BR" altLang="pt-BR" dirty="0" smtClean="0">
                <a:solidFill>
                  <a:srgbClr val="172B4D"/>
                </a:solidFill>
              </a:rPr>
              <a:t>;</a:t>
            </a: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>
                <a:solidFill>
                  <a:srgbClr val="172B4D"/>
                </a:solidFill>
              </a:rPr>
              <a:t> </a:t>
            </a:r>
            <a:r>
              <a:rPr lang="pt-BR" altLang="pt-BR" dirty="0">
                <a:solidFill>
                  <a:srgbClr val="172B4D"/>
                </a:solidFill>
              </a:rPr>
              <a:t>VI - manter </a:t>
            </a:r>
            <a:r>
              <a:rPr lang="pt-BR" altLang="pt-BR" dirty="0">
                <a:solidFill>
                  <a:srgbClr val="172B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atualizadas as informações disponíveis </a:t>
            </a:r>
            <a:r>
              <a:rPr lang="pt-BR" altLang="pt-BR" dirty="0">
                <a:solidFill>
                  <a:srgbClr val="172B4D"/>
                </a:solidFill>
              </a:rPr>
              <a:t>para acesso;</a:t>
            </a:r>
            <a:endParaRPr lang="pt-BR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-7935" rIns="17457" bIns="-793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06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O que é um Portal de Dados Abertos?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422218" y="942819"/>
            <a:ext cx="11083968" cy="4708981"/>
          </a:xfrm>
        </p:spPr>
        <p:txBody>
          <a:bodyPr lIns="0" rIns="0" numCol="2" spcCol="144000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 smtClean="0">
                <a:solidFill>
                  <a:srgbClr val="172B4D"/>
                </a:solidFill>
              </a:rPr>
              <a:t>Portal: site </a:t>
            </a:r>
            <a:r>
              <a:rPr lang="pt-BR" altLang="pt-BR" sz="2000" dirty="0">
                <a:solidFill>
                  <a:srgbClr val="172B4D"/>
                </a:solidFill>
              </a:rPr>
              <a:t>na internet projetado para aglomerar e distribuir conteúdos de várias fontes diferentes de maneira uniforme, sendo um ponto de acesso para [conteúdos de] uma série de outros sites.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 err="1" smtClean="0">
                <a:solidFill>
                  <a:srgbClr val="172B4D"/>
                </a:solidFill>
              </a:rPr>
              <a:t>Wikipedia</a:t>
            </a:r>
            <a:r>
              <a:rPr lang="pt-BR" altLang="pt-BR" sz="2000" dirty="0">
                <a:solidFill>
                  <a:srgbClr val="172B4D"/>
                </a:solidFill>
              </a:rPr>
              <a:t>](</a:t>
            </a:r>
            <a:r>
              <a:rPr lang="pt-BR" altLang="pt-BR" sz="2000" dirty="0">
                <a:solidFill>
                  <a:srgbClr val="172B4D"/>
                </a:solidFill>
                <a:hlinkClick r:id="rId3"/>
              </a:rPr>
              <a:t>https://pt.wikipedia.org/wiki/Portal_(internet%29</a:t>
            </a:r>
            <a:r>
              <a:rPr lang="pt-BR" altLang="pt-BR" sz="2000" dirty="0" smtClean="0">
                <a:solidFill>
                  <a:srgbClr val="172B4D"/>
                </a:solidFill>
                <a:hlinkClick r:id="rId3"/>
              </a:rPr>
              <a:t>)</a:t>
            </a:r>
            <a:endParaRPr lang="pt-BR" altLang="pt-BR" sz="2000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pt-BR" altLang="pt-BR" sz="2000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 smtClean="0">
                <a:solidFill>
                  <a:srgbClr val="172B4D"/>
                </a:solidFill>
              </a:rPr>
              <a:t>dados.mg.gov.br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 smtClean="0">
                <a:solidFill>
                  <a:srgbClr val="172B4D"/>
                </a:solidFill>
                <a:hlinkClick r:id="rId4"/>
              </a:rPr>
              <a:t>http</a:t>
            </a:r>
            <a:r>
              <a:rPr lang="pt-BR" altLang="pt-BR" sz="2000" dirty="0">
                <a:solidFill>
                  <a:srgbClr val="172B4D"/>
                </a:solidFill>
                <a:hlinkClick r:id="rId4"/>
              </a:rPr>
              <a:t>://</a:t>
            </a:r>
            <a:r>
              <a:rPr lang="pt-BR" altLang="pt-BR" sz="2000" dirty="0" smtClean="0">
                <a:solidFill>
                  <a:srgbClr val="172B4D"/>
                </a:solidFill>
                <a:hlinkClick r:id="rId4"/>
              </a:rPr>
              <a:t>dados.mg.gov.br/dataset/doacoes-covid-19</a:t>
            </a:r>
            <a:endParaRPr lang="pt-BR" altLang="pt-BR" sz="2000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pt-BR" altLang="pt-BR" sz="2000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pt-BR" altLang="pt-BR" sz="2000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 smtClean="0">
                <a:solidFill>
                  <a:srgbClr val="172B4D"/>
                </a:solidFill>
              </a:rPr>
              <a:t>Outros </a:t>
            </a:r>
            <a:r>
              <a:rPr lang="pt-BR" altLang="pt-BR" sz="2000" dirty="0">
                <a:solidFill>
                  <a:srgbClr val="172B4D"/>
                </a:solidFill>
              </a:rPr>
              <a:t>portais de dados abertos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 smtClean="0">
                <a:solidFill>
                  <a:srgbClr val="172B4D"/>
                </a:solidFill>
              </a:rPr>
              <a:t>- </a:t>
            </a:r>
            <a:r>
              <a:rPr lang="pt-BR" altLang="pt-BR" sz="2000" dirty="0">
                <a:solidFill>
                  <a:srgbClr val="172B4D"/>
                </a:solidFill>
              </a:rPr>
              <a:t>Brasil: https://github.com/dadosgovbr/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 smtClean="0">
                <a:solidFill>
                  <a:srgbClr val="172B4D"/>
                </a:solidFill>
              </a:rPr>
              <a:t>- </a:t>
            </a:r>
            <a:r>
              <a:rPr lang="pt-BR" altLang="pt-BR" sz="2000" dirty="0">
                <a:solidFill>
                  <a:srgbClr val="172B4D"/>
                </a:solidFill>
              </a:rPr>
              <a:t>Estados Unidos: https://github.com/GSA/data.gov/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 smtClean="0">
                <a:solidFill>
                  <a:srgbClr val="172B4D"/>
                </a:solidFill>
              </a:rPr>
              <a:t>- </a:t>
            </a:r>
            <a:r>
              <a:rPr lang="pt-BR" altLang="pt-BR" sz="2000" dirty="0">
                <a:solidFill>
                  <a:srgbClr val="172B4D"/>
                </a:solidFill>
              </a:rPr>
              <a:t>Reino Unido: https://github.com/alphagov?q=data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 smtClean="0">
                <a:solidFill>
                  <a:srgbClr val="172B4D"/>
                </a:solidFill>
              </a:rPr>
              <a:t>- </a:t>
            </a:r>
            <a:r>
              <a:rPr lang="pt-BR" altLang="pt-BR" sz="2000" dirty="0">
                <a:solidFill>
                  <a:srgbClr val="172B4D"/>
                </a:solidFill>
              </a:rPr>
              <a:t>França: https://github.com/etalab/data.gouv.fr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 smtClean="0">
                <a:solidFill>
                  <a:srgbClr val="172B4D"/>
                </a:solidFill>
              </a:rPr>
              <a:t>- </a:t>
            </a:r>
            <a:r>
              <a:rPr lang="pt-BR" altLang="pt-BR" sz="2000" dirty="0">
                <a:solidFill>
                  <a:srgbClr val="172B4D"/>
                </a:solidFill>
              </a:rPr>
              <a:t>Itália: https://github.com/italia/?q=data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 smtClean="0">
                <a:solidFill>
                  <a:srgbClr val="172B4D"/>
                </a:solidFill>
              </a:rPr>
              <a:t>- </a:t>
            </a:r>
            <a:r>
              <a:rPr lang="pt-BR" altLang="pt-BR" sz="2000" dirty="0">
                <a:solidFill>
                  <a:srgbClr val="172B4D"/>
                </a:solidFill>
              </a:rPr>
              <a:t>Austrália: https://github.com/datagovau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 smtClean="0">
                <a:solidFill>
                  <a:srgbClr val="172B4D"/>
                </a:solidFill>
              </a:rPr>
              <a:t>- </a:t>
            </a:r>
            <a:r>
              <a:rPr lang="pt-BR" altLang="pt-BR" sz="2000" dirty="0">
                <a:solidFill>
                  <a:srgbClr val="172B4D"/>
                </a:solidFill>
              </a:rPr>
              <a:t>Buenos Aires: https://github.com/datosgcba/</a:t>
            </a:r>
            <a:endParaRPr lang="pt-BR" sz="20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-7935" rIns="17457" bIns="-793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02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/>
            <a:r>
              <a:rPr lang="pt-BR" altLang="pt-BR" dirty="0" err="1" smtClean="0">
                <a:solidFill>
                  <a:schemeClr val="bg1"/>
                </a:solidFill>
              </a:rPr>
              <a:t>Datapackage</a:t>
            </a:r>
            <a:r>
              <a:rPr lang="pt-BR" altLang="pt-BR" dirty="0" smtClean="0">
                <a:solidFill>
                  <a:schemeClr val="bg1"/>
                </a:solidFill>
              </a:rPr>
              <a:t> - </a:t>
            </a:r>
            <a:r>
              <a:rPr lang="pt-BR" dirty="0">
                <a:solidFill>
                  <a:srgbClr val="172B4D"/>
                </a:solidFill>
              </a:rPr>
              <a:t>Problemas e soluções - </a:t>
            </a:r>
            <a:r>
              <a:rPr lang="pt-BR" dirty="0" smtClean="0">
                <a:solidFill>
                  <a:srgbClr val="172B4D"/>
                </a:solidFill>
              </a:rPr>
              <a:t>Qualidade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545048" y="1120911"/>
            <a:ext cx="11083968" cy="4582758"/>
          </a:xfrm>
        </p:spPr>
        <p:txBody>
          <a:bodyPr/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sz="2000" dirty="0" smtClean="0">
                <a:solidFill>
                  <a:srgbClr val="172B4D"/>
                </a:solidFill>
              </a:rPr>
              <a:t>- </a:t>
            </a:r>
            <a:r>
              <a:rPr lang="pt-BR" sz="2000" dirty="0">
                <a:solidFill>
                  <a:srgbClr val="172B4D"/>
                </a:solidFill>
              </a:rPr>
              <a:t>Upload de arquivos incorretos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sz="2000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sz="2000" dirty="0">
                <a:solidFill>
                  <a:srgbClr val="172B4D"/>
                </a:solidFill>
              </a:rPr>
              <a:t>- Alteração nos nomes das colunas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sz="2000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sz="2000" dirty="0">
                <a:solidFill>
                  <a:srgbClr val="172B4D"/>
                </a:solidFill>
              </a:rPr>
              <a:t>- Alteração na ordem das colunas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sz="2000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sz="2000" dirty="0">
                <a:solidFill>
                  <a:srgbClr val="172B4D"/>
                </a:solidFill>
              </a:rPr>
              <a:t>- Alteração nos cabeçalhos das colunas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sz="2000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sz="2000" dirty="0">
                <a:solidFill>
                  <a:srgbClr val="172B4D"/>
                </a:solidFill>
              </a:rPr>
              <a:t>- Alteração no formato dos arquivos (</a:t>
            </a:r>
            <a:r>
              <a:rPr lang="pt-BR" sz="2000" dirty="0" err="1">
                <a:solidFill>
                  <a:srgbClr val="172B4D"/>
                </a:solidFill>
              </a:rPr>
              <a:t>csv</a:t>
            </a:r>
            <a:r>
              <a:rPr lang="pt-BR" sz="2000" dirty="0">
                <a:solidFill>
                  <a:srgbClr val="172B4D"/>
                </a:solidFill>
              </a:rPr>
              <a:t> -&gt; </a:t>
            </a:r>
            <a:r>
              <a:rPr lang="pt-BR" sz="2000" dirty="0" err="1">
                <a:solidFill>
                  <a:srgbClr val="172B4D"/>
                </a:solidFill>
              </a:rPr>
              <a:t>xslx</a:t>
            </a:r>
            <a:r>
              <a:rPr lang="pt-BR" sz="2000" dirty="0">
                <a:solidFill>
                  <a:srgbClr val="172B4D"/>
                </a:solidFill>
              </a:rPr>
              <a:t> -&gt; </a:t>
            </a:r>
            <a:r>
              <a:rPr lang="pt-BR" sz="2000" dirty="0" err="1">
                <a:solidFill>
                  <a:srgbClr val="172B4D"/>
                </a:solidFill>
              </a:rPr>
              <a:t>csv</a:t>
            </a:r>
            <a:r>
              <a:rPr lang="pt-BR" sz="2000" dirty="0">
                <a:solidFill>
                  <a:srgbClr val="172B4D"/>
                </a:solidFill>
              </a:rPr>
              <a:t>)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sz="2000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sz="2000" dirty="0">
                <a:solidFill>
                  <a:srgbClr val="172B4D"/>
                </a:solidFill>
              </a:rPr>
              <a:t>- Alteração de leiautes sem comunicação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sz="2000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sz="2000" dirty="0">
                <a:solidFill>
                  <a:srgbClr val="172B4D"/>
                </a:solidFill>
              </a:rPr>
              <a:t>- Documentação não disponibilizada em formato estruturado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sz="2000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sz="2000" dirty="0">
                <a:solidFill>
                  <a:srgbClr val="172B4D"/>
                </a:solidFill>
              </a:rPr>
              <a:t>- Documentação não disponibilizada junto com os dados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sz="2000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sz="2000" dirty="0">
                <a:solidFill>
                  <a:srgbClr val="172B4D"/>
                </a:solidFill>
              </a:rPr>
              <a:t>- Documentação inexistente para dados de referência (códigos, descrições e interpretações e domínio das colunas)</a:t>
            </a:r>
            <a:endParaRPr lang="pt-BR" sz="2000" u="sng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>
              <a:solidFill>
                <a:srgbClr val="172B4D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-7935" rIns="17457" bIns="-793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7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altLang="pt-BR" dirty="0" err="1" smtClean="0">
                <a:solidFill>
                  <a:schemeClr val="bg1"/>
                </a:solidFill>
              </a:rPr>
              <a:t>Datapackage</a:t>
            </a:r>
            <a:r>
              <a:rPr lang="pt-BR" altLang="pt-BR" dirty="0" smtClean="0">
                <a:solidFill>
                  <a:schemeClr val="bg1"/>
                </a:solidFill>
              </a:rPr>
              <a:t> - utilidade 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545048" y="1120911"/>
            <a:ext cx="11083968" cy="4582758"/>
          </a:xfrm>
        </p:spPr>
        <p:txBody>
          <a:bodyPr/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dirty="0" smtClean="0">
                <a:solidFill>
                  <a:srgbClr val="172B4D"/>
                </a:solidFill>
              </a:rPr>
              <a:t>qualidade</a:t>
            </a:r>
            <a:r>
              <a:rPr lang="pt-BR" dirty="0">
                <a:solidFill>
                  <a:srgbClr val="172B4D"/>
                </a:solidFill>
              </a:rPr>
              <a:t>: grau em que um conjunto de características inerentes [</a:t>
            </a:r>
            <a:r>
              <a:rPr lang="pt-BR" dirty="0" err="1">
                <a:solidFill>
                  <a:srgbClr val="172B4D"/>
                </a:solidFill>
              </a:rPr>
              <a:t>ie</a:t>
            </a:r>
            <a:r>
              <a:rPr lang="pt-BR" dirty="0">
                <a:solidFill>
                  <a:srgbClr val="172B4D"/>
                </a:solidFill>
              </a:rPr>
              <a:t>. </a:t>
            </a:r>
            <a:r>
              <a:rPr lang="pt-BR" dirty="0" err="1">
                <a:solidFill>
                  <a:srgbClr val="172B4D"/>
                </a:solidFill>
              </a:rPr>
              <a:t>metadados</a:t>
            </a:r>
            <a:r>
              <a:rPr lang="pt-BR" dirty="0">
                <a:solidFill>
                  <a:srgbClr val="172B4D"/>
                </a:solidFill>
              </a:rPr>
              <a:t>] de um objeto [</a:t>
            </a:r>
            <a:r>
              <a:rPr lang="pt-BR" dirty="0" err="1">
                <a:solidFill>
                  <a:srgbClr val="172B4D"/>
                </a:solidFill>
              </a:rPr>
              <a:t>ie</a:t>
            </a:r>
            <a:r>
              <a:rPr lang="pt-BR" dirty="0">
                <a:solidFill>
                  <a:srgbClr val="172B4D"/>
                </a:solidFill>
              </a:rPr>
              <a:t>. dados] atende a especificação [</a:t>
            </a:r>
            <a:r>
              <a:rPr lang="pt-BR" dirty="0" err="1">
                <a:solidFill>
                  <a:srgbClr val="172B4D"/>
                </a:solidFill>
              </a:rPr>
              <a:t>ie</a:t>
            </a:r>
            <a:r>
              <a:rPr lang="pt-BR" dirty="0">
                <a:solidFill>
                  <a:srgbClr val="172B4D"/>
                </a:solidFill>
              </a:rPr>
              <a:t>. padrão]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dirty="0">
                <a:solidFill>
                  <a:srgbClr val="172B4D"/>
                </a:solidFill>
              </a:rPr>
              <a:t>[1] Tradução e adaptação da [ISO 9000](https://en.wikipedia.org/wiki/ISO_9000)]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dirty="0" smtClean="0">
                <a:solidFill>
                  <a:srgbClr val="172B4D"/>
                </a:solidFill>
              </a:rPr>
              <a:t>A </a:t>
            </a:r>
            <a:r>
              <a:rPr lang="pt-BR" dirty="0">
                <a:solidFill>
                  <a:srgbClr val="172B4D"/>
                </a:solidFill>
              </a:rPr>
              <a:t>aferição da qualidade também deve ser um processo automatizado.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dirty="0" smtClean="0">
                <a:solidFill>
                  <a:srgbClr val="172B4D"/>
                </a:solidFill>
              </a:rPr>
              <a:t>Solução</a:t>
            </a:r>
            <a:r>
              <a:rPr lang="pt-BR" dirty="0">
                <a:solidFill>
                  <a:srgbClr val="172B4D"/>
                </a:solidFill>
              </a:rPr>
              <a:t>: Adoção de um padrão para documentação dos dados que permita uma verificação/validação </a:t>
            </a:r>
            <a:r>
              <a:rPr lang="pt-BR" dirty="0" err="1">
                <a:solidFill>
                  <a:srgbClr val="172B4D"/>
                </a:solidFill>
              </a:rPr>
              <a:t>automatizável</a:t>
            </a:r>
            <a:r>
              <a:rPr lang="pt-BR" dirty="0">
                <a:solidFill>
                  <a:srgbClr val="172B4D"/>
                </a:solidFill>
              </a:rPr>
              <a:t> se os dados estão em conformidade com o especificado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dirty="0" err="1" smtClean="0">
                <a:solidFill>
                  <a:srgbClr val="172B4D"/>
                </a:solidFill>
              </a:rPr>
              <a:t>Datapackage</a:t>
            </a:r>
            <a:r>
              <a:rPr lang="pt-BR" dirty="0" smtClean="0">
                <a:solidFill>
                  <a:srgbClr val="172B4D"/>
                </a:solidFill>
              </a:rPr>
              <a:t>: Formato </a:t>
            </a:r>
            <a:r>
              <a:rPr lang="pt-BR" dirty="0">
                <a:solidFill>
                  <a:srgbClr val="172B4D"/>
                </a:solidFill>
              </a:rPr>
              <a:t>preciso de arquivo; </a:t>
            </a:r>
            <a:r>
              <a:rPr lang="pt-BR" dirty="0" smtClean="0">
                <a:solidFill>
                  <a:srgbClr val="172B4D"/>
                </a:solidFill>
              </a:rPr>
              <a:t>facilmente </a:t>
            </a:r>
            <a:r>
              <a:rPr lang="pt-BR" dirty="0">
                <a:solidFill>
                  <a:srgbClr val="172B4D"/>
                </a:solidFill>
              </a:rPr>
              <a:t>compartilhado; </a:t>
            </a:r>
            <a:r>
              <a:rPr lang="pt-BR" dirty="0" smtClean="0">
                <a:solidFill>
                  <a:srgbClr val="172B4D"/>
                </a:solidFill>
              </a:rPr>
              <a:t>permite reprodutibilidade </a:t>
            </a:r>
            <a:r>
              <a:rPr lang="pt-BR" dirty="0">
                <a:solidFill>
                  <a:srgbClr val="172B4D"/>
                </a:solidFill>
              </a:rPr>
              <a:t>de dados; acessível, </a:t>
            </a:r>
            <a:r>
              <a:rPr lang="pt-BR" dirty="0" err="1">
                <a:solidFill>
                  <a:srgbClr val="172B4D"/>
                </a:solidFill>
              </a:rPr>
              <a:t>interoperável</a:t>
            </a:r>
            <a:r>
              <a:rPr lang="pt-BR" dirty="0">
                <a:solidFill>
                  <a:srgbClr val="172B4D"/>
                </a:solidFill>
              </a:rPr>
              <a:t>, </a:t>
            </a:r>
            <a:r>
              <a:rPr lang="pt-BR" dirty="0" err="1">
                <a:solidFill>
                  <a:srgbClr val="172B4D"/>
                </a:solidFill>
              </a:rPr>
              <a:t>reusável</a:t>
            </a:r>
            <a:r>
              <a:rPr lang="pt-BR" dirty="0">
                <a:solidFill>
                  <a:srgbClr val="172B4D"/>
                </a:solidFill>
              </a:rPr>
              <a:t>; </a:t>
            </a:r>
            <a:r>
              <a:rPr lang="pt-BR" dirty="0" smtClean="0">
                <a:solidFill>
                  <a:srgbClr val="172B4D"/>
                </a:solidFill>
              </a:rPr>
              <a:t>permite validação </a:t>
            </a:r>
            <a:r>
              <a:rPr lang="pt-BR" dirty="0">
                <a:solidFill>
                  <a:srgbClr val="172B4D"/>
                </a:solidFill>
              </a:rPr>
              <a:t>da integridade dos </a:t>
            </a:r>
            <a:r>
              <a:rPr lang="pt-BR" dirty="0" smtClean="0">
                <a:solidFill>
                  <a:srgbClr val="172B4D"/>
                </a:solidFill>
              </a:rPr>
              <a:t>dados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dirty="0">
              <a:solidFill>
                <a:srgbClr val="172B4D"/>
              </a:solidFill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dirty="0">
                <a:solidFill>
                  <a:srgbClr val="172B4D"/>
                </a:solidFill>
                <a:hlinkClick r:id="rId3"/>
              </a:rPr>
              <a:t>Decreto Federal 8777/2016</a:t>
            </a:r>
            <a:r>
              <a:rPr lang="pt-BR" altLang="pt-BR" dirty="0">
                <a:solidFill>
                  <a:srgbClr val="172B4D"/>
                </a:solidFill>
              </a:rPr>
              <a:t>: art. 2º, IV: formato aberto implica que a </a:t>
            </a:r>
            <a:r>
              <a:rPr lang="pt-BR" u="sng" dirty="0">
                <a:solidFill>
                  <a:srgbClr val="172B4D"/>
                </a:solidFill>
              </a:rPr>
              <a:t>especificação esteja documentada </a:t>
            </a:r>
            <a:r>
              <a:rPr lang="pt-BR" u="sng" dirty="0" smtClean="0">
                <a:solidFill>
                  <a:srgbClr val="172B4D"/>
                </a:solidFill>
              </a:rPr>
              <a:t>publicamente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u="sng" dirty="0">
              <a:solidFill>
                <a:srgbClr val="172B4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“</a:t>
            </a:r>
            <a:r>
              <a:rPr lang="pt-BR" dirty="0"/>
              <a:t>Se os dados não estão disponíveis num formato aberto e </a:t>
            </a:r>
            <a:r>
              <a:rPr lang="pt-BR" dirty="0">
                <a:hlinkClick r:id="rId4"/>
              </a:rPr>
              <a:t>legível por máquina</a:t>
            </a:r>
            <a:r>
              <a:rPr lang="pt-BR" dirty="0"/>
              <a:t>, eles não podem ser reutilizados.” (David </a:t>
            </a:r>
            <a:r>
              <a:rPr lang="pt-BR" dirty="0" err="1"/>
              <a:t>Eaves</a:t>
            </a:r>
            <a:r>
              <a:rPr lang="pt-BR" dirty="0"/>
              <a:t>/</a:t>
            </a:r>
            <a:r>
              <a:rPr lang="pt-BR" dirty="0" err="1"/>
              <a:t>Opendata</a:t>
            </a:r>
            <a:r>
              <a:rPr lang="pt-BR" dirty="0"/>
              <a:t> Charter - </a:t>
            </a:r>
            <a:r>
              <a:rPr lang="pt-BR" dirty="0" err="1"/>
              <a:t>principles</a:t>
            </a:r>
            <a:r>
              <a:rPr lang="pt-BR" dirty="0"/>
              <a:t>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u="sng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>
              <a:solidFill>
                <a:srgbClr val="172B4D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-7935" rIns="17457" bIns="-793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09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pt-BR" altLang="pt-BR" dirty="0" err="1" smtClean="0">
                <a:solidFill>
                  <a:schemeClr val="bg1"/>
                </a:solidFill>
              </a:rPr>
              <a:t>Datapackage</a:t>
            </a:r>
            <a:endParaRPr lang="pt-BR" altLang="pt-BR" dirty="0">
              <a:solidFill>
                <a:schemeClr val="bg1"/>
              </a:solidFill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329784" y="1075940"/>
            <a:ext cx="11729538" cy="5129988"/>
          </a:xfrm>
        </p:spPr>
        <p:txBody>
          <a:bodyPr numCol="2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>
              <a:solidFill>
                <a:srgbClr val="172B4D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172B4D"/>
                </a:solidFill>
              </a:rPr>
              <a:t>Utilização </a:t>
            </a:r>
            <a:r>
              <a:rPr lang="pt-BR" dirty="0">
                <a:solidFill>
                  <a:srgbClr val="172B4D"/>
                </a:solidFill>
              </a:rPr>
              <a:t>de especificações da </a:t>
            </a:r>
            <a:r>
              <a:rPr lang="pt-BR" dirty="0" err="1">
                <a:solidFill>
                  <a:srgbClr val="172B4D"/>
                </a:solidFill>
                <a:hlinkClick r:id="rId3"/>
              </a:rPr>
              <a:t>Frictionless</a:t>
            </a:r>
            <a:r>
              <a:rPr lang="pt-BR" dirty="0">
                <a:solidFill>
                  <a:srgbClr val="172B4D"/>
                </a:solidFill>
                <a:hlinkClick r:id="rId3"/>
              </a:rPr>
              <a:t> </a:t>
            </a:r>
            <a:r>
              <a:rPr lang="pt-BR" dirty="0" smtClean="0">
                <a:solidFill>
                  <a:srgbClr val="172B4D"/>
                </a:solidFill>
                <a:hlinkClick r:id="rId4"/>
              </a:rPr>
              <a:t>Data</a:t>
            </a:r>
            <a:r>
              <a:rPr lang="pt-BR" dirty="0" smtClean="0">
                <a:solidFill>
                  <a:srgbClr val="172B4D"/>
                </a:solidFill>
              </a:rPr>
              <a:t>: conjunto </a:t>
            </a:r>
            <a:r>
              <a:rPr lang="pt-BR" dirty="0">
                <a:solidFill>
                  <a:srgbClr val="172B4D"/>
                </a:solidFill>
              </a:rPr>
              <a:t>de ferramentas </a:t>
            </a:r>
            <a:r>
              <a:rPr lang="pt-BR" dirty="0" smtClean="0">
                <a:solidFill>
                  <a:srgbClr val="172B4D"/>
                </a:solidFill>
              </a:rPr>
              <a:t>para interoperabilidade </a:t>
            </a:r>
            <a:r>
              <a:rPr lang="pt-BR" dirty="0">
                <a:solidFill>
                  <a:srgbClr val="172B4D"/>
                </a:solidFill>
              </a:rPr>
              <a:t>de dados, por meio </a:t>
            </a:r>
            <a:r>
              <a:rPr lang="pt-BR" dirty="0" smtClean="0">
                <a:solidFill>
                  <a:srgbClr val="172B4D"/>
                </a:solidFill>
              </a:rPr>
              <a:t>de padrões </a:t>
            </a:r>
            <a:r>
              <a:rPr lang="pt-BR" dirty="0">
                <a:solidFill>
                  <a:srgbClr val="172B4D"/>
                </a:solidFill>
              </a:rPr>
              <a:t>e critérios técnicos </a:t>
            </a:r>
            <a:r>
              <a:rPr lang="pt-BR" dirty="0" smtClean="0">
                <a:solidFill>
                  <a:srgbClr val="172B4D"/>
                </a:solidFill>
              </a:rPr>
              <a:t>para otimizar </a:t>
            </a:r>
            <a:r>
              <a:rPr lang="pt-BR" dirty="0">
                <a:solidFill>
                  <a:srgbClr val="172B4D"/>
                </a:solidFill>
              </a:rPr>
              <a:t>o armazenamento e os usos de dados</a:t>
            </a:r>
            <a:endParaRPr lang="pt-BR" dirty="0" smtClean="0">
              <a:solidFill>
                <a:srgbClr val="172B4D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>
              <a:solidFill>
                <a:srgbClr val="172B4D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172B4D"/>
                </a:solidFill>
              </a:rPr>
              <a:t>Validação automática por serviços ofertados pela comunidade, como o </a:t>
            </a:r>
            <a:r>
              <a:rPr lang="pt-BR" dirty="0" smtClean="0">
                <a:solidFill>
                  <a:srgbClr val="172B4D"/>
                </a:solidFill>
                <a:hlinkClick r:id="rId5"/>
              </a:rPr>
              <a:t>goodtables.io</a:t>
            </a:r>
            <a:endParaRPr lang="pt-BR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pt-BR" altLang="pt-BR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dirty="0" smtClean="0">
                <a:solidFill>
                  <a:srgbClr val="172B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Versionamento</a:t>
            </a:r>
            <a:r>
              <a:rPr lang="pt-BR" altLang="pt-BR" dirty="0">
                <a:solidFill>
                  <a:srgbClr val="172B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>
              <a:solidFill>
                <a:srgbClr val="172B4D"/>
              </a:solidFill>
              <a:hlinkClick r:id="rId6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dirty="0">
                <a:solidFill>
                  <a:srgbClr val="172B4D"/>
                </a:solidFill>
                <a:hlinkClick r:id="rId6"/>
              </a:rPr>
              <a:t> histórico das alterações no repositório </a:t>
            </a:r>
            <a:r>
              <a:rPr lang="pt-BR" dirty="0"/>
              <a:t>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dirty="0">
                <a:hlinkClick r:id="rId7"/>
              </a:rPr>
              <a:t> atualizações relevantes – Compras Emergenciais COVID</a:t>
            </a: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dirty="0">
                <a:solidFill>
                  <a:srgbClr val="172B4D"/>
                </a:solidFill>
              </a:rPr>
              <a:t> </a:t>
            </a:r>
            <a:r>
              <a:rPr lang="pt-BR" altLang="pt-BR" dirty="0">
                <a:solidFill>
                  <a:srgbClr val="172B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Validação contínua: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dirty="0">
                <a:solidFill>
                  <a:srgbClr val="172B4D"/>
                </a:solidFill>
                <a:hlinkClick r:id="rId8"/>
              </a:rPr>
              <a:t>Compras emergenciais COVID</a:t>
            </a:r>
            <a:endParaRPr 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dirty="0">
              <a:solidFill>
                <a:srgbClr val="172B4D"/>
              </a:solidFill>
              <a:hlinkClick r:id="rId8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dirty="0">
                <a:solidFill>
                  <a:srgbClr val="172B4D"/>
                </a:solidFill>
                <a:hlinkClick r:id="rId9"/>
              </a:rPr>
              <a:t>Cabeçalho casos confirmados</a:t>
            </a:r>
            <a:endParaRPr lang="pt-BR" dirty="0">
              <a:solidFill>
                <a:srgbClr val="172B4D"/>
              </a:solidFill>
              <a:hlinkClick r:id="rId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solidFill>
                <a:srgbClr val="172B4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>
              <a:solidFill>
                <a:srgbClr val="172B4D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-7935" rIns="17457" bIns="-793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24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pt-BR" altLang="pt-BR" dirty="0" smtClean="0">
                <a:solidFill>
                  <a:schemeClr val="bg1"/>
                </a:solidFill>
              </a:rPr>
              <a:t>Introdução ao </a:t>
            </a:r>
            <a:r>
              <a:rPr lang="pt-BR" altLang="pt-BR" dirty="0" err="1" smtClean="0">
                <a:solidFill>
                  <a:schemeClr val="bg1"/>
                </a:solidFill>
              </a:rPr>
              <a:t>Datapackage</a:t>
            </a:r>
            <a:endParaRPr lang="pt-BR" altLang="pt-BR" dirty="0">
              <a:solidFill>
                <a:schemeClr val="bg1"/>
              </a:solidFill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545048" y="1570616"/>
            <a:ext cx="11083968" cy="486016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pt-BR" dirty="0" err="1" smtClean="0">
                <a:solidFill>
                  <a:srgbClr val="172B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datapackage</a:t>
            </a:r>
            <a:r>
              <a:rPr lang="pt-BR" dirty="0" smtClean="0">
                <a:solidFill>
                  <a:srgbClr val="172B4D"/>
                </a:solidFill>
              </a:rPr>
              <a:t>: </a:t>
            </a:r>
            <a:r>
              <a:rPr lang="pt-BR" dirty="0">
                <a:solidFill>
                  <a:srgbClr val="172B4D"/>
                </a:solidFill>
              </a:rPr>
              <a:t>arquivo em formato </a:t>
            </a:r>
            <a:r>
              <a:rPr lang="pt-BR" dirty="0" smtClean="0">
                <a:solidFill>
                  <a:srgbClr val="172B4D"/>
                </a:solidFill>
                <a:hlinkClick r:id="rId3"/>
              </a:rPr>
              <a:t>json</a:t>
            </a:r>
            <a:r>
              <a:rPr lang="pt-BR" dirty="0" smtClean="0">
                <a:solidFill>
                  <a:srgbClr val="172B4D"/>
                </a:solidFill>
              </a:rPr>
              <a:t> </a:t>
            </a:r>
            <a:r>
              <a:rPr lang="pt-BR" dirty="0">
                <a:solidFill>
                  <a:srgbClr val="172B4D"/>
                </a:solidFill>
              </a:rPr>
              <a:t>que descreve</a:t>
            </a:r>
            <a:r>
              <a:rPr lang="pt-BR" dirty="0" smtClean="0">
                <a:solidFill>
                  <a:srgbClr val="172B4D"/>
                </a:solidFill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solidFill>
                <a:srgbClr val="172B4D"/>
              </a:solidFill>
            </a:endParaRPr>
          </a:p>
          <a:p>
            <a:pPr marL="457200" indent="-457200">
              <a:buAutoNum type="alphaLcParenR"/>
            </a:pPr>
            <a:r>
              <a:rPr lang="pt-BR" dirty="0" smtClean="0">
                <a:solidFill>
                  <a:srgbClr val="172B4D"/>
                </a:solidFill>
              </a:rPr>
              <a:t>o </a:t>
            </a:r>
            <a:r>
              <a:rPr lang="pt-BR" dirty="0">
                <a:solidFill>
                  <a:srgbClr val="172B4D"/>
                </a:solidFill>
              </a:rPr>
              <a:t>conjunto de dados e seus </a:t>
            </a:r>
            <a:r>
              <a:rPr lang="pt-BR" dirty="0" err="1">
                <a:solidFill>
                  <a:srgbClr val="172B4D"/>
                </a:solidFill>
              </a:rPr>
              <a:t>metadados</a:t>
            </a:r>
            <a:r>
              <a:rPr lang="pt-BR" dirty="0">
                <a:solidFill>
                  <a:srgbClr val="172B4D"/>
                </a:solidFill>
              </a:rPr>
              <a:t> (como título, descrição, formato de arquivo, palavras-chave, dentre outros</a:t>
            </a:r>
            <a:r>
              <a:rPr lang="pt-BR" dirty="0" smtClean="0">
                <a:solidFill>
                  <a:srgbClr val="172B4D"/>
                </a:solidFill>
              </a:rPr>
              <a:t>),</a:t>
            </a:r>
          </a:p>
          <a:p>
            <a:pPr marL="457200" indent="-457200">
              <a:buAutoNum type="alphaLcParenR"/>
            </a:pPr>
            <a:endParaRPr lang="pt-BR" dirty="0">
              <a:solidFill>
                <a:srgbClr val="172B4D"/>
              </a:solidFill>
            </a:endParaRPr>
          </a:p>
          <a:p>
            <a:r>
              <a:rPr lang="pt-BR" dirty="0" smtClean="0">
                <a:solidFill>
                  <a:srgbClr val="172B4D"/>
                </a:solidFill>
              </a:rPr>
              <a:t>b) as </a:t>
            </a:r>
            <a:r>
              <a:rPr lang="pt-BR" dirty="0">
                <a:solidFill>
                  <a:srgbClr val="172B4D"/>
                </a:solidFill>
              </a:rPr>
              <a:t>colunas de cada </a:t>
            </a:r>
            <a:r>
              <a:rPr lang="pt-BR" dirty="0" smtClean="0">
                <a:solidFill>
                  <a:srgbClr val="172B4D"/>
                </a:solidFill>
              </a:rPr>
              <a:t>recurso</a:t>
            </a:r>
            <a:r>
              <a:rPr lang="pt-BR" dirty="0">
                <a:solidFill>
                  <a:srgbClr val="172B4D"/>
                </a:solidFill>
              </a:rPr>
              <a:t> </a:t>
            </a:r>
            <a:r>
              <a:rPr lang="pt-BR" dirty="0" smtClean="0">
                <a:solidFill>
                  <a:srgbClr val="172B4D"/>
                </a:solidFill>
              </a:rPr>
              <a:t>(arquivo ou URL) </a:t>
            </a:r>
            <a:r>
              <a:rPr lang="pt-BR" dirty="0">
                <a:solidFill>
                  <a:srgbClr val="172B4D"/>
                </a:solidFill>
              </a:rPr>
              <a:t>que </a:t>
            </a:r>
            <a:r>
              <a:rPr lang="pt-BR" dirty="0" smtClean="0">
                <a:solidFill>
                  <a:srgbClr val="172B4D"/>
                </a:solidFill>
              </a:rPr>
              <a:t>contém (~ </a:t>
            </a:r>
            <a:r>
              <a:rPr lang="pt-BR" dirty="0" err="1" smtClean="0">
                <a:solidFill>
                  <a:srgbClr val="172B4D"/>
                </a:solidFill>
              </a:rPr>
              <a:t>schema</a:t>
            </a:r>
            <a:r>
              <a:rPr lang="pt-BR" dirty="0" smtClean="0">
                <a:solidFill>
                  <a:srgbClr val="172B4D"/>
                </a:solidFill>
              </a:rPr>
              <a:t>),</a:t>
            </a:r>
          </a:p>
          <a:p>
            <a:endParaRPr lang="pt-BR" dirty="0" smtClean="0">
              <a:solidFill>
                <a:srgbClr val="172B4D"/>
              </a:solidFill>
            </a:endParaRPr>
          </a:p>
          <a:p>
            <a:r>
              <a:rPr lang="pt-BR" dirty="0" err="1">
                <a:solidFill>
                  <a:srgbClr val="172B4D"/>
                </a:solidFill>
              </a:rPr>
              <a:t>Schema</a:t>
            </a:r>
            <a:r>
              <a:rPr lang="pt-BR" dirty="0">
                <a:solidFill>
                  <a:srgbClr val="172B4D"/>
                </a:solidFill>
              </a:rPr>
              <a:t>: </a:t>
            </a:r>
            <a:r>
              <a:rPr lang="pt-BR" dirty="0">
                <a:solidFill>
                  <a:srgbClr val="172B4D"/>
                </a:solidFill>
                <a:hlinkClick r:id="rId4"/>
              </a:rPr>
              <a:t>alternativas para representação de endereço</a:t>
            </a:r>
            <a:endParaRPr lang="pt-BR" dirty="0">
              <a:solidFill>
                <a:srgbClr val="172B4D"/>
              </a:solidFill>
            </a:endParaRPr>
          </a:p>
          <a:p>
            <a:endParaRPr lang="pt-BR" dirty="0">
              <a:solidFill>
                <a:srgbClr val="172B4D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-7935" rIns="17457" bIns="-793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61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ágina inter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ágina destaq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</TotalTime>
  <Words>1110</Words>
  <Application>Microsoft Office PowerPoint</Application>
  <PresentationFormat>Widescreen</PresentationFormat>
  <Paragraphs>142</Paragraphs>
  <Slides>12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Arial</vt:lpstr>
      <vt:lpstr>Calibri Light</vt:lpstr>
      <vt:lpstr>Calibri</vt:lpstr>
      <vt:lpstr>Arial Narrow</vt:lpstr>
      <vt:lpstr>Página interna</vt:lpstr>
      <vt:lpstr>Página destaque</vt:lpstr>
      <vt:lpstr>Personalizar design</vt:lpstr>
      <vt:lpstr>Objetivos do workshop</vt:lpstr>
      <vt:lpstr>O que são dados abertos?</vt:lpstr>
      <vt:lpstr>O que são dados abertos?</vt:lpstr>
      <vt:lpstr>O que são dados abertos?</vt:lpstr>
      <vt:lpstr>O que é um Portal de Dados Abertos?</vt:lpstr>
      <vt:lpstr>Datapackage - Problemas e soluções - Qualidade</vt:lpstr>
      <vt:lpstr>Datapackage - utilidade </vt:lpstr>
      <vt:lpstr>Datapackage</vt:lpstr>
      <vt:lpstr>Introdução ao Datapackage</vt:lpstr>
      <vt:lpstr>Criando um Datapackage</vt:lpstr>
      <vt:lpstr>Relacionamento com órgãos e entidades</vt:lpstr>
      <vt:lpstr>Contato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Túlio César de Souza Velloso</dc:creator>
  <cp:lastModifiedBy>Andre Luiz Guimaraes Amorim</cp:lastModifiedBy>
  <cp:revision>65</cp:revision>
  <dcterms:created xsi:type="dcterms:W3CDTF">2020-01-13T13:33:21Z</dcterms:created>
  <dcterms:modified xsi:type="dcterms:W3CDTF">2020-11-11T20:59:55Z</dcterms:modified>
</cp:coreProperties>
</file>