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89" r:id="rId5"/>
    <p:sldId id="261" r:id="rId6"/>
    <p:sldId id="290" r:id="rId7"/>
    <p:sldId id="292" r:id="rId8"/>
    <p:sldId id="297" r:id="rId9"/>
    <p:sldId id="293" r:id="rId10"/>
    <p:sldId id="275" r:id="rId11"/>
    <p:sldId id="276" r:id="rId12"/>
    <p:sldId id="278" r:id="rId13"/>
    <p:sldId id="300" r:id="rId14"/>
    <p:sldId id="279" r:id="rId15"/>
    <p:sldId id="294" r:id="rId16"/>
    <p:sldId id="298" r:id="rId17"/>
    <p:sldId id="282" r:id="rId18"/>
    <p:sldId id="284" r:id="rId19"/>
    <p:sldId id="285" r:id="rId20"/>
    <p:sldId id="295" r:id="rId21"/>
    <p:sldId id="301" r:id="rId22"/>
    <p:sldId id="28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Comic Sans MS" panose="030F0702030302020204" pitchFamily="66" charset="0"/>
      <p:regular r:id="rId33"/>
      <p:bold r:id="rId34"/>
      <p:italic r:id="rId35"/>
      <p:boldItalic r:id="rId36"/>
    </p:embeddedFont>
    <p:embeddedFont>
      <p:font typeface="Arial Narrow" panose="020B0606020202030204" pitchFamily="34" charset="0"/>
      <p:regular r:id="rId37"/>
      <p:bold r:id="rId38"/>
      <p:italic r:id="rId39"/>
      <p:boldItalic r:id="rId40"/>
    </p:embeddedFont>
    <p:embeddedFont>
      <p:font typeface="Montserrat Black" panose="020B0604020202020204" charset="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RAqkVhkxmJBd5mjEnvp0tEMT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9002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17.fntdata"/><Relationship Id="rId5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8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de490e3ad_0_4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ede490e3ad_0_4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dirty="0" smtClean="0"/>
              <a:t>Exemplo de inferência de </a:t>
            </a:r>
            <a:r>
              <a:rPr lang="pt-BR" dirty="0" err="1" smtClean="0"/>
              <a:t>metadados</a:t>
            </a:r>
            <a:r>
              <a:rPr lang="pt-BR" dirty="0" smtClean="0"/>
              <a:t> a partir da biblioteca </a:t>
            </a:r>
            <a:r>
              <a:rPr lang="pt-BR" dirty="0" err="1" smtClean="0"/>
              <a:t>frictionless</a:t>
            </a:r>
            <a:endParaRPr dirty="0"/>
          </a:p>
        </p:txBody>
      </p:sp>
      <p:sp>
        <p:nvSpPr>
          <p:cNvPr id="326" name="Google Shape;326;gede490e3ad_0_4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0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e490e3ad_0_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ede490e3ad_0_4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Limpeza é</a:t>
            </a:r>
            <a:r>
              <a:rPr lang="pt-BR" baseline="0" dirty="0" smtClean="0"/>
              <a:t> transversal ao processo</a:t>
            </a: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334" name="Google Shape;334;gede490e3ad_0_4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de490e3ad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ede490e3ad_0_4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Criação de repositório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Criação de ambiente </a:t>
            </a:r>
            <a:r>
              <a:rPr lang="pt-BR" dirty="0" err="1" smtClean="0"/>
              <a:t>python</a:t>
            </a: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Instalação</a:t>
            </a:r>
            <a:r>
              <a:rPr lang="pt-BR" baseline="0" dirty="0" smtClean="0"/>
              <a:t> do pacote </a:t>
            </a:r>
            <a:r>
              <a:rPr lang="pt-BR" baseline="0" dirty="0" err="1" smtClean="0"/>
              <a:t>dpckan</a:t>
            </a:r>
            <a:r>
              <a:rPr lang="pt-BR" baseline="0" dirty="0" smtClean="0"/>
              <a:t> que contém a biblioteca </a:t>
            </a:r>
            <a:r>
              <a:rPr lang="pt-BR" baseline="0" dirty="0" err="1" smtClean="0"/>
              <a:t>frictionless</a:t>
            </a:r>
            <a:endParaRPr dirty="0"/>
          </a:p>
        </p:txBody>
      </p:sp>
      <p:sp>
        <p:nvSpPr>
          <p:cNvPr id="375" name="Google Shape;375;gede490e3ad_0_4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359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de490e3ad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ede490e3ad_0_4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https://framework.frictionlessdata.io/docs/guides/validation-checks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Troca dos</a:t>
            </a:r>
            <a:r>
              <a:rPr lang="pt-BR" baseline="0" dirty="0" smtClean="0"/>
              <a:t> tipos das variáveis numéricas inferidas pelo </a:t>
            </a:r>
            <a:r>
              <a:rPr lang="pt-BR" baseline="0" dirty="0" err="1" smtClean="0"/>
              <a:t>datapackage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creator</a:t>
            </a:r>
            <a:r>
              <a:rPr lang="pt-BR" baseline="0" dirty="0" smtClean="0"/>
              <a:t> e a</a:t>
            </a:r>
            <a:r>
              <a:rPr lang="pt-BR" dirty="0" smtClean="0"/>
              <a:t>dição de </a:t>
            </a:r>
            <a:r>
              <a:rPr lang="pt-BR" dirty="0" err="1" smtClean="0"/>
              <a:t>decimalChar</a:t>
            </a:r>
            <a:r>
              <a:rPr lang="pt-BR" dirty="0" smtClean="0"/>
              <a:t> e </a:t>
            </a:r>
            <a:r>
              <a:rPr lang="pt-BR" dirty="0" err="1" smtClean="0"/>
              <a:t>groupChar</a:t>
            </a: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https://github.com/Andrelamor/pib/runs/5412789487?check_suite_focus=true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https://repository.frictionlessdata.io/report/?user=Andrelamor&amp;repo=pib&amp;flow=frictionless&amp;run=1930077539</a:t>
            </a:r>
            <a:endParaRPr dirty="0"/>
          </a:p>
        </p:txBody>
      </p:sp>
      <p:sp>
        <p:nvSpPr>
          <p:cNvPr id="375" name="Google Shape;375;gede490e3ad_0_4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34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de490e3ad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ede490e3ad_0_4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Troca dos</a:t>
            </a:r>
            <a:r>
              <a:rPr lang="pt-BR" baseline="0" dirty="0" smtClean="0"/>
              <a:t> tipos das variáveis numéricas inferidas pelo </a:t>
            </a:r>
            <a:r>
              <a:rPr lang="pt-BR" baseline="0" dirty="0" err="1" smtClean="0"/>
              <a:t>datapackage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creator</a:t>
            </a:r>
            <a:r>
              <a:rPr lang="pt-BR" baseline="0" dirty="0" smtClean="0"/>
              <a:t> e a</a:t>
            </a:r>
            <a:r>
              <a:rPr lang="pt-BR" dirty="0" smtClean="0"/>
              <a:t>dição de </a:t>
            </a:r>
            <a:r>
              <a:rPr lang="pt-BR" dirty="0" err="1" smtClean="0"/>
              <a:t>decimalChar</a:t>
            </a:r>
            <a:r>
              <a:rPr lang="pt-BR" dirty="0" smtClean="0"/>
              <a:t> e </a:t>
            </a:r>
            <a:r>
              <a:rPr lang="pt-BR" dirty="0" err="1" smtClean="0"/>
              <a:t>groupChar</a:t>
            </a: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https://github.com/Andrelamor/pib/runs/5412789487?check_suite_focus=true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https://repository.frictionlessdata.io/report/?user=Andrelamor&amp;repo=pib&amp;flow=frictionless&amp;run=1930077539</a:t>
            </a:r>
            <a:endParaRPr dirty="0"/>
          </a:p>
        </p:txBody>
      </p:sp>
      <p:sp>
        <p:nvSpPr>
          <p:cNvPr id="375" name="Google Shape;375;gede490e3ad_0_4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de490e3ad_0_4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ede490e3ad_0_4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falar de github?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Cheklist para conhecimentos sobre as características da base de dados a ser aberta e as habilidades dos custodiantes de dados: https://docs.google.com/forms/d/1TigRApa3Q2TvqVkTiWm4C8-uOUJTbDol_zyWPMazh_Y/edit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ede490e3ad_0_4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de490e3ad_0_4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ede490e3ad_0_4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gede490e3ad_0_4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796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e490e3ad_0_3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de490e3ad_0_39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Setup das máquinas para publicação de dados abertos: https://github.com/dados-mg/dados-mg.github.io/blob/form-ckan/setup-maquina-windows.md (canais de comunicação com os </a:t>
            </a:r>
            <a:r>
              <a:rPr lang="pt-BR" dirty="0" err="1" smtClean="0"/>
              <a:t>custodiantes</a:t>
            </a:r>
            <a:r>
              <a:rPr lang="pt-BR" dirty="0" smtClean="0"/>
              <a:t>: </a:t>
            </a:r>
            <a:r>
              <a:rPr lang="pt-BR" dirty="0" err="1" smtClean="0"/>
              <a:t>Teams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r>
              <a:rPr lang="pt-BR" dirty="0" smtClean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Formulário de cadastro de usuário: https://github.com/dados-mg/dados-mg.github.io/blob/form-ckan/cadastro-usuario.md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Termo</a:t>
            </a:r>
            <a:r>
              <a:rPr lang="pt-BR" baseline="0" dirty="0" smtClean="0"/>
              <a:t> de adesão ao </a:t>
            </a:r>
            <a:r>
              <a:rPr lang="pt-BR" baseline="0" dirty="0" err="1" smtClean="0"/>
              <a:t>PdA</a:t>
            </a:r>
            <a:r>
              <a:rPr lang="pt-BR" baseline="0" dirty="0" smtClean="0"/>
              <a:t>: https://github.com/dados-mg/dados-mg.github.io/blob/form-ckan/termo-adesao-PdA.md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41" name="Google Shape;241;gede490e3ad_0_39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056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CKAN = interface de publicação e que representa como o processo de documentação está refletido</a:t>
            </a:r>
            <a:endParaRPr/>
          </a:p>
        </p:txBody>
      </p:sp>
      <p:sp>
        <p:nvSpPr>
          <p:cNvPr id="426" name="Google Shape;42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Existem conjuntos de dados de outros portais estaduais</a:t>
            </a:r>
            <a:r>
              <a:rPr lang="pt-BR" baseline="0" dirty="0" smtClean="0"/>
              <a:t> </a:t>
            </a:r>
            <a:r>
              <a:rPr lang="pt-BR" dirty="0" smtClean="0"/>
              <a:t>de dados com formatos múltiplos: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Refúgio de Vida silvestre no estado de Alagoas: https://dados.al.gov.br/catalogo/dataset/refugio-de-vida-silvestre-no-estado-de-alagoas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Artesanato em Alagoas:</a:t>
            </a:r>
            <a:r>
              <a:rPr lang="pt-BR" baseline="0" dirty="0" smtClean="0"/>
              <a:t> https://dados.al.gov.br/catalogo/dataset/artesanato-em-alagoas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Distância e Tempo de Viagem dos Municípios à Capital:</a:t>
            </a:r>
            <a:r>
              <a:rPr lang="pt-BR" baseline="0" dirty="0" smtClean="0"/>
              <a:t> https://dados.al.gov.br/catalogo/dataset/distancia-e-tempo-de-viagem-dos-municipios-a-capital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baseline="0" dirty="0" smtClean="0"/>
              <a:t>Área de cana plantada por município, ao longo dos anos: https://dados.al.gov.br/catalogo/dataset/variavel-area-plantada-de-cana-de-acucar-hectares</a:t>
            </a: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Embora as bibliotecas </a:t>
            </a:r>
            <a:r>
              <a:rPr lang="pt-BR" dirty="0" err="1" smtClean="0"/>
              <a:t>ckan</a:t>
            </a:r>
            <a:r>
              <a:rPr lang="pt-BR" dirty="0" smtClean="0"/>
              <a:t> e </a:t>
            </a:r>
            <a:r>
              <a:rPr lang="pt-BR" dirty="0" err="1" smtClean="0"/>
              <a:t>frictionless</a:t>
            </a:r>
            <a:r>
              <a:rPr lang="pt-BR" dirty="0" smtClean="0"/>
              <a:t> tenham suporte para formatos proprietários como </a:t>
            </a:r>
            <a:r>
              <a:rPr lang="pt-BR" dirty="0" err="1" smtClean="0"/>
              <a:t>xlsx</a:t>
            </a:r>
            <a:r>
              <a:rPr lang="pt-BR" dirty="0" smtClean="0"/>
              <a:t>, é recomendável ofertar as bases em formato tabular aberto (</a:t>
            </a:r>
            <a:r>
              <a:rPr lang="pt-BR" dirty="0" err="1" smtClean="0"/>
              <a:t>csv</a:t>
            </a:r>
            <a:r>
              <a:rPr lang="pt-BR" dirty="0" smtClean="0"/>
              <a:t>), para possibilitar a extração,</a:t>
            </a:r>
            <a:r>
              <a:rPr lang="pt-BR" baseline="0" dirty="0" smtClean="0"/>
              <a:t> interpretação e </a:t>
            </a:r>
            <a:r>
              <a:rPr lang="pt-BR" dirty="0" smtClean="0"/>
              <a:t>(</a:t>
            </a:r>
            <a:r>
              <a:rPr lang="pt-BR" dirty="0" err="1" smtClean="0"/>
              <a:t>re</a:t>
            </a:r>
            <a:r>
              <a:rPr lang="pt-BR" dirty="0" smtClean="0"/>
              <a:t>)uso</a:t>
            </a:r>
            <a:endParaRPr dirty="0"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27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Esclarecimento </a:t>
            </a:r>
            <a:r>
              <a:rPr lang="pt-BR" dirty="0"/>
              <a:t>.</a:t>
            </a:r>
            <a:r>
              <a:rPr lang="pt-BR" dirty="0" err="1"/>
              <a:t>xlsx</a:t>
            </a:r>
            <a:r>
              <a:rPr lang="pt-BR" dirty="0"/>
              <a:t> (caso haja dúvida): especificação do formato é divulgada, mas Microsoft não usa a mesma no </a:t>
            </a:r>
            <a:r>
              <a:rPr lang="pt-BR" dirty="0" smtClean="0"/>
              <a:t>Excel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Os</a:t>
            </a:r>
            <a:r>
              <a:rPr lang="pt-BR" baseline="0" dirty="0" smtClean="0"/>
              <a:t> arquivos do site do PIB/FJP têm linhas de cabeçalho e colunas que não poderiam ser identificadas por softwares que trabalham com bases (e também no catálogo CKAN)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baseline="0" dirty="0" smtClean="0"/>
              <a:t>Isso não significa que o conteúdo não possa ser ofertado em outros formatos. Muito pelo contrário, é muito útil ofertar o mesmo conteúdo de formas distintas, inclusive a base ‘pura’ para ser reutilizável (e lida/validada facilmente por uma ampla gama de ferramentas abertas de suporte oferecidas pela comunidade)</a:t>
            </a:r>
            <a:endParaRPr dirty="0"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16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Cada linha é um evento, e cada</a:t>
            </a:r>
            <a:r>
              <a:rPr lang="pt-BR" baseline="0" dirty="0" smtClean="0"/>
              <a:t> coluna é uma variável;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baseline="0" dirty="0" smtClean="0"/>
              <a:t>No formato JSON, os valores de cada evento são valores de uma lista de dicionários</a:t>
            </a:r>
            <a:endParaRPr lang="pt-BR" dirty="0" smtClean="0"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80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Transformação do </a:t>
            </a:r>
            <a:r>
              <a:rPr lang="pt-BR" dirty="0" err="1" smtClean="0"/>
              <a:t>xlsx</a:t>
            </a:r>
            <a:r>
              <a:rPr lang="pt-BR" dirty="0" smtClean="0"/>
              <a:t> em </a:t>
            </a:r>
            <a:r>
              <a:rPr lang="pt-BR" dirty="0" err="1" smtClean="0"/>
              <a:t>csv</a:t>
            </a:r>
            <a:r>
              <a:rPr lang="pt-BR" dirty="0" smtClean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dirty="0" smtClean="0"/>
              <a:t>supressão das células mescladas; das linhas adicionais de cabeçalho;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dirty="0" smtClean="0"/>
              <a:t>divisão dos valores de trimestre em nova coluna;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dirty="0" smtClean="0"/>
              <a:t>adição de valores de colunas encadeadas em únicas colunas (ex.: indústria – energia e saneamento)</a:t>
            </a:r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521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Criação de repositório teste = https://github.com/Andrelamor/pib</a:t>
            </a:r>
            <a:endParaRPr dirty="0"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Controle de versão estrito como etapa no fluxo (info legível no datapackage.json) X controle amplo como transversal ao fluxo (github)</a:t>
            </a:r>
            <a:endParaRPr/>
          </a:p>
        </p:txBody>
      </p:sp>
      <p:sp>
        <p:nvSpPr>
          <p:cNvPr id="273" name="Google Shape;27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de490e3ad_0_4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ede490e3ad_0_4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dirty="0" smtClean="0"/>
              <a:t>https://create.frictionlessdata.io/</a:t>
            </a:r>
            <a:endParaRPr dirty="0"/>
          </a:p>
        </p:txBody>
      </p:sp>
      <p:sp>
        <p:nvSpPr>
          <p:cNvPr id="326" name="Google Shape;326;gede490e3ad_0_4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>
  <p:cSld name="Título e Texto Vertical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 rot="5400000">
            <a:off x="3518507" y="-1658330"/>
            <a:ext cx="515498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7" name="Google Shape;47;p40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62259" y="1"/>
            <a:ext cx="12029740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32"/>
          <p:cNvSpPr/>
          <p:nvPr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/>
          <p:nvPr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dos-mg/dados-mg.github.io/blob/main/setup-maquina-windows.m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Montserrat Black" panose="00000A00000000000000" pitchFamily="50" charset="0"/>
              </a:rPr>
              <a:t>mg.gov.br</a:t>
            </a:r>
            <a:endParaRPr lang="pt-BR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8947" y="1624507"/>
            <a:ext cx="1104821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4000" b="1" dirty="0" smtClean="0">
                <a:solidFill>
                  <a:srgbClr val="1D4363"/>
                </a:solidFill>
              </a:rPr>
              <a:t>Abertura de Dados</a:t>
            </a:r>
          </a:p>
          <a:p>
            <a:pPr lvl="0"/>
            <a:endParaRPr lang="pt-BR" sz="4000" dirty="0">
              <a:solidFill>
                <a:srgbClr val="1D4363"/>
              </a:solidFill>
            </a:endParaRPr>
          </a:p>
          <a:p>
            <a:pPr lvl="0" algn="ctr"/>
            <a:r>
              <a:rPr lang="pt-BR" sz="4000" i="1" dirty="0" smtClean="0">
                <a:solidFill>
                  <a:srgbClr val="1D4363"/>
                </a:solidFill>
              </a:rPr>
              <a:t>Oficina hands-on</a:t>
            </a:r>
            <a:r>
              <a:rPr lang="pt-BR" sz="4000" i="1" dirty="0">
                <a:solidFill>
                  <a:srgbClr val="1D4363"/>
                </a:solidFill>
              </a:rPr>
              <a:t/>
            </a:r>
            <a:br>
              <a:rPr lang="pt-BR" sz="4000" i="1" dirty="0">
                <a:solidFill>
                  <a:srgbClr val="1D4363"/>
                </a:solidFill>
              </a:rPr>
            </a:br>
            <a:endParaRPr lang="pt-BR" sz="4000" i="1" dirty="0" smtClean="0">
              <a:solidFill>
                <a:srgbClr val="1D4363"/>
              </a:solidFill>
            </a:endParaRPr>
          </a:p>
          <a:p>
            <a:pPr lvl="0"/>
            <a:endParaRPr lang="pt-BR" sz="4000" dirty="0">
              <a:solidFill>
                <a:srgbClr val="1D4363"/>
              </a:solidFill>
            </a:endParaRPr>
          </a:p>
          <a:p>
            <a:pPr lvl="0" algn="ctr"/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</a:rPr>
              <a:t>Diretoria Central de Transparência Ativa</a:t>
            </a:r>
          </a:p>
          <a:p>
            <a:pPr lvl="0" algn="ctr"/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</a:rPr>
              <a:t>Controladoria Geral do Estado de Minas Gerais</a:t>
            </a:r>
            <a:endParaRPr lang="pt-BR" sz="4000" dirty="0">
              <a:solidFill>
                <a:schemeClr val="bg1">
                  <a:lumMod val="50000"/>
                </a:schemeClr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e490e3ad_0_418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</a:t>
            </a:r>
            <a:r>
              <a:rPr lang="pt-BR" sz="2800" dirty="0" err="1" smtClean="0"/>
              <a:t>frictionless</a:t>
            </a:r>
            <a:r>
              <a:rPr lang="pt-BR" sz="2800" dirty="0" smtClean="0"/>
              <a:t> </a:t>
            </a:r>
            <a:r>
              <a:rPr lang="pt-BR" sz="2800" dirty="0" err="1" smtClean="0"/>
              <a:t>describe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58" y="835832"/>
            <a:ext cx="5534517" cy="59083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07" y="758048"/>
            <a:ext cx="5558006" cy="59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de490e3ad_0_420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Limpeza dos Dados Primários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6019" y="2149408"/>
            <a:ext cx="1384243" cy="138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71" y="2853559"/>
            <a:ext cx="1932967" cy="18848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15" y="2853559"/>
            <a:ext cx="1932967" cy="1884815"/>
          </a:xfrm>
          <a:prstGeom prst="rect">
            <a:avLst/>
          </a:prstGeom>
        </p:spPr>
      </p:pic>
      <p:sp>
        <p:nvSpPr>
          <p:cNvPr id="12" name="Google Shape;280;p21"/>
          <p:cNvSpPr/>
          <p:nvPr/>
        </p:nvSpPr>
        <p:spPr>
          <a:xfrm>
            <a:off x="426260" y="3313049"/>
            <a:ext cx="965836" cy="965836"/>
          </a:xfrm>
          <a:prstGeom prst="ellipse">
            <a:avLst/>
          </a:prstGeom>
          <a:solidFill>
            <a:srgbClr val="599BD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2;p21"/>
          <p:cNvSpPr txBox="1"/>
          <p:nvPr/>
        </p:nvSpPr>
        <p:spPr>
          <a:xfrm rot="19646849">
            <a:off x="1829985" y="4996901"/>
            <a:ext cx="2950533" cy="9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1275" bIns="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</a:t>
            </a:r>
            <a:r>
              <a:rPr lang="pt-BR"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impeza </a:t>
            </a:r>
            <a:endParaRPr lang="pt-BR" sz="2800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 </a:t>
            </a:r>
            <a:r>
              <a:rPr lang="pt-BR"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base</a:t>
            </a:r>
            <a:endParaRPr sz="2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280;p21"/>
          <p:cNvSpPr/>
          <p:nvPr/>
        </p:nvSpPr>
        <p:spPr>
          <a:xfrm>
            <a:off x="3771962" y="3222351"/>
            <a:ext cx="965836" cy="965836"/>
          </a:xfrm>
          <a:prstGeom prst="ellipse">
            <a:avLst/>
          </a:prstGeom>
          <a:solidFill>
            <a:srgbClr val="599BD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21"/>
          <p:cNvSpPr/>
          <p:nvPr/>
        </p:nvSpPr>
        <p:spPr>
          <a:xfrm>
            <a:off x="6917189" y="3222351"/>
            <a:ext cx="965836" cy="965836"/>
          </a:xfrm>
          <a:prstGeom prst="ellipse">
            <a:avLst/>
          </a:prstGeom>
          <a:solidFill>
            <a:srgbClr val="599BD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eta em Curva para Cima 2"/>
          <p:cNvSpPr/>
          <p:nvPr/>
        </p:nvSpPr>
        <p:spPr>
          <a:xfrm>
            <a:off x="909177" y="4738374"/>
            <a:ext cx="3287899" cy="6290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 em Curva para Cima 18"/>
          <p:cNvSpPr/>
          <p:nvPr/>
        </p:nvSpPr>
        <p:spPr>
          <a:xfrm>
            <a:off x="4541837" y="4827985"/>
            <a:ext cx="3287899" cy="6290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Google Shape;282;p21"/>
          <p:cNvSpPr txBox="1"/>
          <p:nvPr/>
        </p:nvSpPr>
        <p:spPr>
          <a:xfrm rot="19646849">
            <a:off x="5343916" y="5049933"/>
            <a:ext cx="2950533" cy="9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1275" bIns="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</a:t>
            </a:r>
            <a:r>
              <a:rPr lang="pt-BR"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impeza </a:t>
            </a:r>
            <a:endParaRPr lang="pt-BR" sz="2800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 </a:t>
            </a:r>
            <a:r>
              <a:rPr lang="pt-BR"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base</a:t>
            </a:r>
            <a:endParaRPr sz="2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79;p21"/>
          <p:cNvSpPr txBox="1"/>
          <p:nvPr/>
        </p:nvSpPr>
        <p:spPr>
          <a:xfrm>
            <a:off x="1458962" y="1722694"/>
            <a:ext cx="23130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35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90;p21"/>
          <p:cNvSpPr txBox="1"/>
          <p:nvPr/>
        </p:nvSpPr>
        <p:spPr>
          <a:xfrm rot="446">
            <a:off x="4886287" y="1598758"/>
            <a:ext cx="23130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dos dados</a:t>
            </a:r>
            <a:endParaRPr sz="35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" name="Google Shape;297;p21"/>
          <p:cNvSpPr txBox="1"/>
          <p:nvPr/>
        </p:nvSpPr>
        <p:spPr>
          <a:xfrm rot="19435615">
            <a:off x="7075196" y="4495377"/>
            <a:ext cx="3179767" cy="9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1275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sz="29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" name="Google Shape;280;p21"/>
          <p:cNvSpPr/>
          <p:nvPr/>
        </p:nvSpPr>
        <p:spPr>
          <a:xfrm>
            <a:off x="8182162" y="3248031"/>
            <a:ext cx="965836" cy="965836"/>
          </a:xfrm>
          <a:prstGeom prst="ellipse">
            <a:avLst/>
          </a:prstGeom>
          <a:solidFill>
            <a:srgbClr val="599BD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1;p21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27" name="Google Shape;302;p21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490e3ad_0_4236"/>
          <p:cNvSpPr/>
          <p:nvPr/>
        </p:nvSpPr>
        <p:spPr>
          <a:xfrm>
            <a:off x="0" y="1554225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ede490e3ad_0_4236"/>
          <p:cNvSpPr/>
          <p:nvPr/>
        </p:nvSpPr>
        <p:spPr>
          <a:xfrm>
            <a:off x="0" y="2350236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ede490e3ad_0_4236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Validação dos dados - </a:t>
            </a:r>
            <a:r>
              <a:rPr lang="pt-BR" sz="2600" dirty="0" err="1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Frictionless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1" name="Google Shape;381;gede490e3ad_0_4236"/>
          <p:cNvSpPr/>
          <p:nvPr/>
        </p:nvSpPr>
        <p:spPr>
          <a:xfrm>
            <a:off x="0" y="3926333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5883981"/>
            <a:ext cx="1205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>
                <a:hlinkClick r:id="rId3"/>
              </a:rPr>
              <a:t>SETUP E CONFIGURAÇÃO DE FERRAMENTAS PARA FAZER A ETAPA DE VALIDAÇÃO AUTOMÁTICA DE DADOS X METADADOS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48" y="717101"/>
            <a:ext cx="7409793" cy="49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490e3ad_0_4236"/>
          <p:cNvSpPr/>
          <p:nvPr/>
        </p:nvSpPr>
        <p:spPr>
          <a:xfrm>
            <a:off x="0" y="1554225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ede490e3ad_0_4236"/>
          <p:cNvSpPr/>
          <p:nvPr/>
        </p:nvSpPr>
        <p:spPr>
          <a:xfrm>
            <a:off x="0" y="2350236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ede490e3ad_0_4236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Validação dos dados - </a:t>
            </a:r>
            <a:r>
              <a:rPr lang="pt-BR" sz="2600" dirty="0" err="1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Frictionless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1" name="Google Shape;381;gede490e3ad_0_4236"/>
          <p:cNvSpPr/>
          <p:nvPr/>
        </p:nvSpPr>
        <p:spPr>
          <a:xfrm>
            <a:off x="0" y="3926333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5303955"/>
            <a:ext cx="11866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Erros comuns: </a:t>
            </a:r>
          </a:p>
          <a:p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3836275" y="851338"/>
            <a:ext cx="7830207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1. Sintaxe do `</a:t>
            </a:r>
            <a:r>
              <a:rPr lang="pt-BR" sz="1600" dirty="0" err="1"/>
              <a:t>datapackage.json</a:t>
            </a:r>
            <a:r>
              <a:rPr lang="pt-BR" sz="1600" dirty="0"/>
              <a:t>`:</a:t>
            </a:r>
          </a:p>
          <a:p>
            <a:endParaRPr lang="pt-BR" sz="1600" dirty="0"/>
          </a:p>
          <a:p>
            <a:r>
              <a:rPr lang="pt-BR" sz="1600" dirty="0"/>
              <a:t>- faltou fechar algum campo com ']' ou '}'</a:t>
            </a:r>
          </a:p>
          <a:p>
            <a:r>
              <a:rPr lang="pt-BR" sz="1600" dirty="0" smtClean="0"/>
              <a:t>- faltou/sobrou </a:t>
            </a:r>
            <a:r>
              <a:rPr lang="pt-BR" sz="1600" dirty="0"/>
              <a:t>alguma </a:t>
            </a:r>
            <a:r>
              <a:rPr lang="pt-BR" sz="1600" dirty="0" smtClean="0"/>
              <a:t>vírgula</a:t>
            </a:r>
          </a:p>
          <a:p>
            <a:endParaRPr lang="pt-BR" sz="1600" dirty="0"/>
          </a:p>
          <a:p>
            <a:r>
              <a:rPr lang="pt-BR" sz="1600" dirty="0" smtClean="0"/>
              <a:t>2</a:t>
            </a:r>
            <a:r>
              <a:rPr lang="pt-BR" sz="1600" dirty="0"/>
              <a:t>. Nome </a:t>
            </a:r>
            <a:r>
              <a:rPr lang="pt-BR" sz="1600" dirty="0" smtClean="0"/>
              <a:t>(`</a:t>
            </a:r>
            <a:r>
              <a:rPr lang="pt-BR" sz="1600" dirty="0" err="1"/>
              <a:t>name</a:t>
            </a:r>
            <a:r>
              <a:rPr lang="pt-BR" sz="1600" dirty="0" smtClean="0"/>
              <a:t>`) </a:t>
            </a:r>
            <a:r>
              <a:rPr lang="pt-BR" sz="1600" dirty="0"/>
              <a:t>do recurso contém caracteres fora </a:t>
            </a:r>
            <a:r>
              <a:rPr lang="pt-BR" sz="1600" dirty="0" smtClean="0"/>
              <a:t>das especificações permitidas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3. O caminho </a:t>
            </a:r>
            <a:r>
              <a:rPr lang="pt-BR" sz="1600" dirty="0" smtClean="0"/>
              <a:t>(`</a:t>
            </a:r>
            <a:r>
              <a:rPr lang="pt-BR" sz="1600" dirty="0"/>
              <a:t>path</a:t>
            </a:r>
            <a:r>
              <a:rPr lang="pt-BR" sz="1600" dirty="0" smtClean="0"/>
              <a:t>`) incorreto: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- onde se localizam os arquivos de dados</a:t>
            </a:r>
          </a:p>
          <a:p>
            <a:r>
              <a:rPr lang="pt-BR" sz="1600" dirty="0" smtClean="0"/>
              <a:t>- </a:t>
            </a:r>
            <a:r>
              <a:rPr lang="pt-BR" sz="1600" dirty="0"/>
              <a:t>onde se localizam os arquivos de </a:t>
            </a:r>
            <a:r>
              <a:rPr lang="pt-BR" sz="1600" dirty="0" err="1"/>
              <a:t>metadados</a:t>
            </a:r>
            <a:r>
              <a:rPr lang="pt-BR" sz="1600" dirty="0"/>
              <a:t> `</a:t>
            </a:r>
            <a:r>
              <a:rPr lang="pt-BR" sz="1600" dirty="0" err="1"/>
              <a:t>datapackage.json</a:t>
            </a:r>
            <a:r>
              <a:rPr lang="pt-BR" sz="1600" dirty="0"/>
              <a:t>`, o `</a:t>
            </a:r>
            <a:r>
              <a:rPr lang="pt-BR" sz="1600" dirty="0" err="1"/>
              <a:t>schema.json</a:t>
            </a:r>
            <a:r>
              <a:rPr lang="pt-BR" sz="1600" dirty="0"/>
              <a:t>`, ou o `</a:t>
            </a:r>
            <a:r>
              <a:rPr lang="pt-BR" sz="1600" dirty="0" err="1"/>
              <a:t>dialect.json</a:t>
            </a:r>
            <a:r>
              <a:rPr lang="pt-BR" sz="1600" dirty="0"/>
              <a:t>`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4. Divergências de características dos dados no `</a:t>
            </a:r>
            <a:r>
              <a:rPr lang="pt-BR" sz="1600" dirty="0" err="1"/>
              <a:t>datapackage.json</a:t>
            </a:r>
            <a:r>
              <a:rPr lang="pt-BR" sz="1600" dirty="0"/>
              <a:t>`</a:t>
            </a:r>
          </a:p>
          <a:p>
            <a:endParaRPr lang="pt-BR" sz="1600" dirty="0"/>
          </a:p>
          <a:p>
            <a:r>
              <a:rPr lang="pt-BR" sz="1600" dirty="0"/>
              <a:t>- número decimal/porcentagem (</a:t>
            </a:r>
            <a:r>
              <a:rPr lang="pt-BR" sz="1600" dirty="0" err="1"/>
              <a:t>string</a:t>
            </a:r>
            <a:r>
              <a:rPr lang="pt-BR" sz="1600" dirty="0"/>
              <a:t> X </a:t>
            </a:r>
            <a:r>
              <a:rPr lang="pt-BR" sz="1600" dirty="0" err="1"/>
              <a:t>number</a:t>
            </a:r>
            <a:r>
              <a:rPr lang="pt-BR" sz="1600" dirty="0"/>
              <a:t>)</a:t>
            </a:r>
          </a:p>
          <a:p>
            <a:r>
              <a:rPr lang="pt-BR" sz="1600" dirty="0" smtClean="0"/>
              <a:t>- </a:t>
            </a:r>
            <a:r>
              <a:rPr lang="pt-BR" sz="1600" dirty="0"/>
              <a:t>formatos de data</a:t>
            </a:r>
          </a:p>
          <a:p>
            <a:r>
              <a:rPr lang="pt-BR" sz="1600" dirty="0" smtClean="0"/>
              <a:t>- </a:t>
            </a:r>
            <a:r>
              <a:rPr lang="pt-BR" sz="1600" dirty="0"/>
              <a:t>dado obrigatório ausente</a:t>
            </a:r>
          </a:p>
          <a:p>
            <a:r>
              <a:rPr lang="pt-BR" sz="1600" dirty="0" smtClean="0"/>
              <a:t>- </a:t>
            </a:r>
            <a:r>
              <a:rPr lang="pt-BR" sz="1600" dirty="0"/>
              <a:t>valor fora da faixa</a:t>
            </a:r>
          </a:p>
          <a:p>
            <a:endParaRPr lang="pt-BR" sz="1600" dirty="0"/>
          </a:p>
          <a:p>
            <a:r>
              <a:rPr lang="pt-BR" sz="1600" dirty="0"/>
              <a:t>5. Arquivo de dados sem </a:t>
            </a:r>
            <a:r>
              <a:rPr lang="pt-BR" sz="1600" dirty="0" err="1"/>
              <a:t>encoding</a:t>
            </a:r>
            <a:r>
              <a:rPr lang="pt-BR" sz="1600" dirty="0"/>
              <a:t> `utf-8` </a:t>
            </a:r>
          </a:p>
          <a:p>
            <a:endParaRPr lang="pt-BR" sz="1600" dirty="0"/>
          </a:p>
          <a:p>
            <a:r>
              <a:rPr lang="pt-BR" sz="1600" dirty="0" smtClean="0"/>
              <a:t>6</a:t>
            </a:r>
            <a:r>
              <a:rPr lang="pt-BR" sz="1600" dirty="0"/>
              <a:t>. </a:t>
            </a:r>
            <a:r>
              <a:rPr lang="pt-BR" sz="1600" dirty="0" err="1"/>
              <a:t>Datapackage</a:t>
            </a:r>
            <a:r>
              <a:rPr lang="pt-BR" sz="1600" dirty="0"/>
              <a:t> sem a propriedade `</a:t>
            </a:r>
            <a:r>
              <a:rPr lang="pt-BR" sz="1600" dirty="0" err="1"/>
              <a:t>owner-org</a:t>
            </a:r>
            <a:r>
              <a:rPr lang="pt-BR" sz="1600" dirty="0"/>
              <a:t>` obrigatória</a:t>
            </a:r>
          </a:p>
        </p:txBody>
      </p:sp>
    </p:spTree>
    <p:extLst>
      <p:ext uri="{BB962C8B-B14F-4D97-AF65-F5344CB8AC3E}">
        <p14:creationId xmlns:p14="http://schemas.microsoft.com/office/powerpoint/2010/main" val="36422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490e3ad_0_4236"/>
          <p:cNvSpPr/>
          <p:nvPr/>
        </p:nvSpPr>
        <p:spPr>
          <a:xfrm>
            <a:off x="0" y="1554225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ede490e3ad_0_4236"/>
          <p:cNvSpPr/>
          <p:nvPr/>
        </p:nvSpPr>
        <p:spPr>
          <a:xfrm>
            <a:off x="0" y="2350236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ede490e3ad_0_4236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Validação dos dados - </a:t>
            </a:r>
            <a:r>
              <a:rPr lang="pt-BR" sz="2600" dirty="0" err="1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Frictionless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1" name="Google Shape;381;gede490e3ad_0_4236"/>
          <p:cNvSpPr/>
          <p:nvPr/>
        </p:nvSpPr>
        <p:spPr>
          <a:xfrm>
            <a:off x="0" y="3926333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268" y="677800"/>
            <a:ext cx="6486525" cy="595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de490e3ad_0_4283"/>
          <p:cNvSpPr/>
          <p:nvPr/>
        </p:nvSpPr>
        <p:spPr>
          <a:xfrm>
            <a:off x="0" y="1401825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gede490e3ad_0_4283"/>
          <p:cNvSpPr/>
          <p:nvPr/>
        </p:nvSpPr>
        <p:spPr>
          <a:xfrm>
            <a:off x="0" y="2187661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ede490e3ad_0_428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Controle de Versão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" name="Google Shape;405;gede490e3ad_0_4283"/>
          <p:cNvSpPr/>
          <p:nvPr/>
        </p:nvSpPr>
        <p:spPr>
          <a:xfrm>
            <a:off x="0" y="3759334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gede490e3ad_0_4283"/>
          <p:cNvSpPr/>
          <p:nvPr/>
        </p:nvSpPr>
        <p:spPr>
          <a:xfrm>
            <a:off x="0" y="4545170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5" y="899612"/>
            <a:ext cx="7846082" cy="342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de490e3ad_0_4268"/>
          <p:cNvSpPr/>
          <p:nvPr/>
        </p:nvSpPr>
        <p:spPr>
          <a:xfrm>
            <a:off x="0" y="1158600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gede490e3ad_0_4268"/>
          <p:cNvSpPr/>
          <p:nvPr/>
        </p:nvSpPr>
        <p:spPr>
          <a:xfrm>
            <a:off x="0" y="1922608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gede490e3ad_0_426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Catalogação - CKAN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9" name="Google Shape;419;gede490e3ad_0_4268"/>
          <p:cNvSpPr/>
          <p:nvPr/>
        </p:nvSpPr>
        <p:spPr>
          <a:xfrm>
            <a:off x="0" y="3421375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0" name="Google Shape;420;gede490e3ad_0_4268"/>
          <p:cNvSpPr/>
          <p:nvPr/>
        </p:nvSpPr>
        <p:spPr>
          <a:xfrm>
            <a:off x="0" y="4170758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gede490e3ad_0_4268"/>
          <p:cNvSpPr/>
          <p:nvPr/>
        </p:nvSpPr>
        <p:spPr>
          <a:xfrm>
            <a:off x="0" y="4958221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332" y="848802"/>
            <a:ext cx="8172143" cy="514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e490e3ad_0_3936"/>
          <p:cNvSpPr txBox="1"/>
          <p:nvPr/>
        </p:nvSpPr>
        <p:spPr>
          <a:xfrm>
            <a:off x="5951651" y="752372"/>
            <a:ext cx="197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</a:t>
            </a: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6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e490e3ad_0_3905"/>
          <p:cNvSpPr txBox="1">
            <a:spLocks noGrp="1"/>
          </p:cNvSpPr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</a:t>
            </a:r>
            <a:endParaRPr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gede490e3ad_0_3905"/>
          <p:cNvSpPr/>
          <p:nvPr/>
        </p:nvSpPr>
        <p:spPr>
          <a:xfrm>
            <a:off x="9357325" y="11652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ede490e3ad_0_390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gede490e3ad_0_3905"/>
          <p:cNvSpPr/>
          <p:nvPr/>
        </p:nvSpPr>
        <p:spPr>
          <a:xfrm>
            <a:off x="5390225" y="1222225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</a:rPr>
              <a:t>Testes em homologação e   solicitação de criação de usuário em produção</a:t>
            </a:r>
            <a:endParaRPr sz="1900" dirty="0">
              <a:solidFill>
                <a:schemeClr val="lt1"/>
              </a:solidFill>
            </a:endParaRPr>
          </a:p>
        </p:txBody>
      </p:sp>
      <p:sp>
        <p:nvSpPr>
          <p:cNvPr id="249" name="Google Shape;249;gede490e3ad_0_3905"/>
          <p:cNvSpPr/>
          <p:nvPr/>
        </p:nvSpPr>
        <p:spPr>
          <a:xfrm>
            <a:off x="2555125" y="1222225"/>
            <a:ext cx="3890100" cy="18153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0" name="Google Shape;250;gede490e3ad_0_3905"/>
          <p:cNvSpPr/>
          <p:nvPr/>
        </p:nvSpPr>
        <p:spPr>
          <a:xfrm>
            <a:off x="0" y="1222225"/>
            <a:ext cx="3462300" cy="18153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lt1"/>
                </a:solidFill>
                <a:latin typeface="Arial Narrow"/>
                <a:sym typeface="Arial Narrow"/>
              </a:rPr>
              <a:t>Escolha das bases prioritárias e transformação para bases tabulares abertas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51" name="Google Shape;251;gede490e3ad_0_3905"/>
          <p:cNvSpPr txBox="1"/>
          <p:nvPr/>
        </p:nvSpPr>
        <p:spPr>
          <a:xfrm>
            <a:off x="3002016" y="1541403"/>
            <a:ext cx="3395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lt1"/>
                </a:solidFill>
              </a:rPr>
              <a:t>Setup das máquinas para validação dos dicionários de dados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53" name="Google Shape;253;gede490e3ad_0_3905"/>
          <p:cNvSpPr/>
          <p:nvPr/>
        </p:nvSpPr>
        <p:spPr>
          <a:xfrm>
            <a:off x="7675440" y="2913475"/>
            <a:ext cx="4559770" cy="3123229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rgbClr val="002060"/>
                </a:solidFill>
              </a:rPr>
              <a:t>Reunião de publicação da base de dados inicial e assinatura de adesão ao </a:t>
            </a:r>
            <a:r>
              <a:rPr lang="pt-BR" sz="1900" dirty="0" err="1" smtClean="0">
                <a:solidFill>
                  <a:srgbClr val="002060"/>
                </a:solidFill>
              </a:rPr>
              <a:t>PdA</a:t>
            </a:r>
            <a:endParaRPr sz="1900" dirty="0">
              <a:solidFill>
                <a:srgbClr val="002060"/>
              </a:solidFill>
            </a:endParaRPr>
          </a:p>
        </p:txBody>
      </p:sp>
      <p:sp>
        <p:nvSpPr>
          <p:cNvPr id="14" name="Google Shape;316;gede490e3ad_0_3947"/>
          <p:cNvSpPr/>
          <p:nvPr/>
        </p:nvSpPr>
        <p:spPr>
          <a:xfrm>
            <a:off x="0" y="3064410"/>
            <a:ext cx="7620000" cy="891978"/>
          </a:xfrm>
          <a:prstGeom prst="homePlate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362;gede490e3ad_0_4170"/>
          <p:cNvSpPr/>
          <p:nvPr/>
        </p:nvSpPr>
        <p:spPr>
          <a:xfrm>
            <a:off x="24461" y="5740344"/>
            <a:ext cx="7595539" cy="891978"/>
          </a:xfrm>
          <a:prstGeom prst="chevron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365;gede490e3ad_0_4170"/>
          <p:cNvSpPr/>
          <p:nvPr/>
        </p:nvSpPr>
        <p:spPr>
          <a:xfrm>
            <a:off x="0" y="3956388"/>
            <a:ext cx="7620000" cy="891978"/>
          </a:xfrm>
          <a:prstGeom prst="homePlate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dos dados</a:t>
            </a:r>
            <a:endParaRPr sz="22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" name="Google Shape;368;gede490e3ad_0_4170"/>
          <p:cNvSpPr/>
          <p:nvPr/>
        </p:nvSpPr>
        <p:spPr>
          <a:xfrm>
            <a:off x="12230" y="4848366"/>
            <a:ext cx="7607770" cy="891978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507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>
            <a:spLocks noGrp="1"/>
          </p:cNvSpPr>
          <p:nvPr>
            <p:ph type="title"/>
          </p:nvPr>
        </p:nvSpPr>
        <p:spPr>
          <a:xfrm>
            <a:off x="1942487" y="1274505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4900" dirty="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Obrigado!</a:t>
            </a:r>
            <a:endParaRPr sz="4900" dirty="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31"/>
          <p:cNvSpPr txBox="1">
            <a:spLocks noGrp="1"/>
          </p:cNvSpPr>
          <p:nvPr>
            <p:ph type="body" idx="1"/>
          </p:nvPr>
        </p:nvSpPr>
        <p:spPr>
          <a:xfrm>
            <a:off x="606501" y="4962081"/>
            <a:ext cx="110841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dirty="0">
              <a:solidFill>
                <a:srgbClr val="172B4D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u="sng" dirty="0">
                <a:solidFill>
                  <a:schemeClr val="hlink"/>
                </a:solidFill>
                <a:hlinkClick r:id="rId3"/>
              </a:rPr>
              <a:t>dados.mg.gov.br</a:t>
            </a:r>
            <a:endParaRPr sz="3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dirty="0"/>
              <a:t>transparencia@cge.mg.gov.br</a:t>
            </a:r>
            <a:endParaRPr sz="3600" dirty="0"/>
          </a:p>
        </p:txBody>
      </p:sp>
      <p:sp>
        <p:nvSpPr>
          <p:cNvPr id="430" name="Google Shape;430;p31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19" y="1695999"/>
            <a:ext cx="4901609" cy="367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0" y="1816975"/>
            <a:ext cx="3656100" cy="39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3981625" y="2031275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Retomando...</a:t>
            </a:r>
            <a:endParaRPr sz="1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 smtClean="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Formatos abertos</a:t>
            </a:r>
            <a:endParaRPr sz="3300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53" y="1052767"/>
            <a:ext cx="7172325" cy="5476875"/>
          </a:xfrm>
          <a:prstGeom prst="rect">
            <a:avLst/>
          </a:prstGeom>
        </p:spPr>
      </p:pic>
      <p:pic>
        <p:nvPicPr>
          <p:cNvPr id="18" name="Google Shape;128;p8" descr="Papel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9;p8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sp>
        <p:nvSpPr>
          <p:cNvPr id="3" name="Seta para a Direita 2"/>
          <p:cNvSpPr/>
          <p:nvPr/>
        </p:nvSpPr>
        <p:spPr>
          <a:xfrm>
            <a:off x="8313478" y="2959331"/>
            <a:ext cx="1631573" cy="132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" name="Google Shape;128;p8" descr="Papel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9;p8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00" y="1878562"/>
            <a:ext cx="11755812" cy="31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12" y="1088313"/>
            <a:ext cx="4581525" cy="5038725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9305"/>
              </p:ext>
            </p:extLst>
          </p:nvPr>
        </p:nvGraphicFramePr>
        <p:xfrm>
          <a:off x="276772" y="1750465"/>
          <a:ext cx="6449848" cy="318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62">
                  <a:extLst>
                    <a:ext uri="{9D8B030D-6E8A-4147-A177-3AD203B41FA5}">
                      <a16:colId xmlns:a16="http://schemas.microsoft.com/office/drawing/2014/main" val="2094415658"/>
                    </a:ext>
                  </a:extLst>
                </a:gridCol>
                <a:gridCol w="1612462">
                  <a:extLst>
                    <a:ext uri="{9D8B030D-6E8A-4147-A177-3AD203B41FA5}">
                      <a16:colId xmlns:a16="http://schemas.microsoft.com/office/drawing/2014/main" val="1483296672"/>
                    </a:ext>
                  </a:extLst>
                </a:gridCol>
                <a:gridCol w="1612462">
                  <a:extLst>
                    <a:ext uri="{9D8B030D-6E8A-4147-A177-3AD203B41FA5}">
                      <a16:colId xmlns:a16="http://schemas.microsoft.com/office/drawing/2014/main" val="2138210771"/>
                    </a:ext>
                  </a:extLst>
                </a:gridCol>
                <a:gridCol w="1612462">
                  <a:extLst>
                    <a:ext uri="{9D8B030D-6E8A-4147-A177-3AD203B41FA5}">
                      <a16:colId xmlns:a16="http://schemas.microsoft.com/office/drawing/2014/main" val="1285174323"/>
                    </a:ext>
                  </a:extLst>
                </a:gridCol>
              </a:tblGrid>
              <a:tr h="79734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0481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r>
                        <a:rPr lang="pt-BR" dirty="0" smtClean="0"/>
                        <a:t>EVENTO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67538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r>
                        <a:rPr lang="pt-BR" dirty="0" smtClean="0"/>
                        <a:t>EVENTO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2249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r>
                        <a:rPr lang="pt-BR" dirty="0" smtClean="0"/>
                        <a:t>EVENTO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9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" y="1304924"/>
            <a:ext cx="10902597" cy="47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0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e490e3ad_0_3936"/>
          <p:cNvSpPr txBox="1"/>
          <p:nvPr/>
        </p:nvSpPr>
        <p:spPr>
          <a:xfrm>
            <a:off x="5951651" y="752372"/>
            <a:ext cx="197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 da abertura e publicação</a:t>
            </a: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dirty="0" smtClean="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Simulação/amostra a partir de duas tabelas do PIB-2021/3º trimestre</a:t>
            </a:r>
            <a:endParaRPr sz="3000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</a:t>
            </a:r>
            <a:r>
              <a:rPr lang="pt-BR" sz="3300" dirty="0" smtClean="0">
                <a:solidFill>
                  <a:schemeClr val="lt1"/>
                </a:solidFill>
              </a:rPr>
              <a:t> </a:t>
            </a:r>
            <a:endParaRPr sz="33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6" name="Google Shape;276;p21"/>
          <p:cNvGrpSpPr/>
          <p:nvPr/>
        </p:nvGrpSpPr>
        <p:grpSpPr>
          <a:xfrm>
            <a:off x="620490" y="1496542"/>
            <a:ext cx="9456947" cy="4706481"/>
            <a:chOff x="67597" y="790176"/>
            <a:chExt cx="9456947" cy="4706481"/>
          </a:xfrm>
        </p:grpSpPr>
        <p:sp>
          <p:nvSpPr>
            <p:cNvPr id="277" name="Google Shape;277;p21"/>
            <p:cNvSpPr/>
            <p:nvPr/>
          </p:nvSpPr>
          <p:spPr>
            <a:xfrm>
              <a:off x="613434" y="2243248"/>
              <a:ext cx="1860729" cy="1860729"/>
            </a:xfrm>
            <a:prstGeom prst="donut">
              <a:avLst>
                <a:gd name="adj" fmla="val 2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-2121562">
              <a:off x="67597" y="1034728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218969" y="905895"/>
              <a:ext cx="2313000" cy="11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Dicionário de dados</a:t>
              </a:r>
              <a:endParaRPr sz="35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614320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-1953188">
              <a:off x="1215238" y="3918018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 txBox="1"/>
            <p:nvPr/>
          </p:nvSpPr>
          <p:spPr>
            <a:xfrm rot="19646849">
              <a:off x="2443565" y="1233849"/>
              <a:ext cx="2950533" cy="96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</a:t>
              </a: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impeza </a:t>
              </a:r>
              <a:endParaRPr lang="pt-BR" sz="28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dirty="0" smtClean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 </a:t>
              </a: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</a:t>
              </a:r>
              <a:endParaRPr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 rot="-3900000">
              <a:off x="2723123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720164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-2187749">
              <a:off x="2576263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 txBox="1"/>
            <p:nvPr/>
          </p:nvSpPr>
          <p:spPr>
            <a:xfrm rot="-1972479">
              <a:off x="1217710" y="4345273"/>
              <a:ext cx="3274117" cy="85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700" strike="sngStrike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Restrição de informações</a:t>
              </a:r>
              <a:endParaRPr sz="2700" strike="sngStrik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-3900000">
              <a:off x="3828967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26157" y="2243248"/>
              <a:ext cx="1860729" cy="1860729"/>
            </a:xfrm>
            <a:prstGeom prst="donut">
              <a:avLst>
                <a:gd name="adj" fmla="val 2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2474766">
              <a:off x="4886375" y="790176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 txBox="1"/>
            <p:nvPr/>
          </p:nvSpPr>
          <p:spPr>
            <a:xfrm rot="446">
              <a:off x="4886426" y="905737"/>
              <a:ext cx="2313000" cy="11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Validação dos dados</a:t>
              </a:r>
              <a:endParaRPr sz="35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827043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rot="-2138291">
              <a:off x="5683142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 txBox="1"/>
            <p:nvPr/>
          </p:nvSpPr>
          <p:spPr>
            <a:xfrm rot="-2138202">
              <a:off x="4388315" y="4287871"/>
              <a:ext cx="3309226" cy="96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Controle de versão</a:t>
              </a:r>
              <a:endParaRPr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rot="-3900000">
              <a:off x="6935846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7932887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164257">
              <a:off x="7415266" y="4184970"/>
              <a:ext cx="2000895" cy="96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 rot="-2164385">
              <a:off x="5720078" y="4532063"/>
              <a:ext cx="3179767" cy="96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Catalogação</a:t>
              </a:r>
              <a:endParaRPr sz="29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rot="-3900000">
              <a:off x="8041690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6019" y="2149408"/>
            <a:ext cx="1384243" cy="138424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02" name="Google Shape;302;p21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99" y="2967654"/>
            <a:ext cx="1932967" cy="188481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28" y="2932109"/>
            <a:ext cx="1932967" cy="188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e490e3ad_0_418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pt-BR" sz="26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</a:t>
            </a:r>
            <a:r>
              <a:rPr lang="pt-BR" sz="2800" dirty="0" smtClean="0"/>
              <a:t>https</a:t>
            </a:r>
            <a:r>
              <a:rPr lang="pt-BR" sz="2800" dirty="0"/>
              <a:t>://create.frictionlessdata.io</a:t>
            </a:r>
            <a:r>
              <a:rPr lang="pt-BR" sz="2800" dirty="0" smtClean="0"/>
              <a:t>/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gede490e3ad_0_4188"/>
          <p:cNvSpPr/>
          <p:nvPr/>
        </p:nvSpPr>
        <p:spPr>
          <a:xfrm>
            <a:off x="0" y="1320175"/>
            <a:ext cx="3412800" cy="622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" y="742099"/>
            <a:ext cx="12010297" cy="5631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B48C6A71B58C48A22499B3FBD0C5AB" ma:contentTypeVersion="6" ma:contentTypeDescription="Crie um novo documento." ma:contentTypeScope="" ma:versionID="c03977e0123a5e4902ee060fa57937ba">
  <xsd:schema xmlns:xsd="http://www.w3.org/2001/XMLSchema" xmlns:xs="http://www.w3.org/2001/XMLSchema" xmlns:p="http://schemas.microsoft.com/office/2006/metadata/properties" xmlns:ns2="ad1a0d50-b04c-47c2-aecf-ce05d35f4ea1" targetNamespace="http://schemas.microsoft.com/office/2006/metadata/properties" ma:root="true" ma:fieldsID="6d88303fc6b4c5674e9de5506eda4586" ns2:_="">
    <xsd:import namespace="ad1a0d50-b04c-47c2-aecf-ce05d35f4e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a0d50-b04c-47c2-aecf-ce05d35f4e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F247F6-BFF9-4398-8600-BFFF2578C83C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d1a0d50-b04c-47c2-aecf-ce05d35f4ea1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09B46D-6F98-44A3-84BF-63ECAA963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1a0d50-b04c-47c2-aecf-ce05d35f4e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EAC041-A88F-4C5C-B868-03F5ECB809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971</Words>
  <Application>Microsoft Office PowerPoint</Application>
  <PresentationFormat>Widescreen</PresentationFormat>
  <Paragraphs>206</Paragraphs>
  <Slides>19</Slides>
  <Notes>19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Calibri</vt:lpstr>
      <vt:lpstr>Roboto</vt:lpstr>
      <vt:lpstr>Arial</vt:lpstr>
      <vt:lpstr>Comic Sans MS</vt:lpstr>
      <vt:lpstr>Arial Narrow</vt:lpstr>
      <vt:lpstr>Montserrat Black</vt:lpstr>
      <vt:lpstr>Página interna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Etapas </vt:lpstr>
      <vt:lpstr>Dicionário de Dados: https://create.frictionlessdata.io/</vt:lpstr>
      <vt:lpstr>Dicionário de Dados: frictionless describe</vt:lpstr>
      <vt:lpstr>Limpeza dos Dados Primários</vt:lpstr>
      <vt:lpstr>Validação dos dados - Frictionless</vt:lpstr>
      <vt:lpstr>Validação dos dados - Frictionless</vt:lpstr>
      <vt:lpstr>Validação dos dados - Frictionless</vt:lpstr>
      <vt:lpstr>Controle de Versão</vt:lpstr>
      <vt:lpstr>Catalogação - CKAN</vt:lpstr>
      <vt:lpstr>Apresentação do PowerPoint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54</cp:revision>
  <dcterms:created xsi:type="dcterms:W3CDTF">2020-01-13T13:33:21Z</dcterms:created>
  <dcterms:modified xsi:type="dcterms:W3CDTF">2022-03-09T13:07:01Z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0x01010070B48C6A71B58C48A22499B3FBD0C5AB</vt:lpwstr>
  </property>
</Properties>
</file>