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  <p:embeddedFont>
      <p:font typeface="Montserrat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M0agmpJJ4EAQdmDIzjv5nFzJ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C5570B-3B06-4863-A131-5A5220B74259}">
  <a:tblStyle styleId="{2AC5570B-3B06-4863-A131-5A5220B7425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lanalto.gov.br/ccivil_03/_Ato2011-2014/2011/Lei/L12527.ht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9f1f46ee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09f1f46e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https://create.frictionlessdata.io/</a:t>
            </a:r>
            <a:endParaRPr/>
          </a:p>
        </p:txBody>
      </p:sp>
      <p:sp>
        <p:nvSpPr>
          <p:cNvPr id="166" name="Google Shape;166;g1209f1f46ee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Exemplo de inferência de metadados a partir da biblioteca frictionless</a:t>
            </a:r>
            <a:endParaRPr/>
          </a:p>
        </p:txBody>
      </p:sp>
      <p:sp>
        <p:nvSpPr>
          <p:cNvPr id="174" name="Google Shape;174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https://framework.frictionlessdata.io/docs/guides/validation-checks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Troca dos tipos das variáveis numéricas inferidas pelo datapackage creator e adição de decimalChar e groupChar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https://github.com/Andrelamor/pib/runs/5412789487?check_suite_focus=true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https://repository.frictionlessdata.io/report/?user=Andrelamor&amp;repo=pib&amp;flow=frictionless&amp;run=1930077539</a:t>
            </a:r>
            <a:endParaRPr/>
          </a:p>
        </p:txBody>
      </p:sp>
      <p:sp>
        <p:nvSpPr>
          <p:cNvPr id="183" name="Google Shape;183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9f1f46ee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09f1f46ee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Exemplo de inferência de metadados a partir da biblioteca frictionless</a:t>
            </a:r>
            <a:endParaRPr/>
          </a:p>
        </p:txBody>
      </p:sp>
      <p:sp>
        <p:nvSpPr>
          <p:cNvPr id="190" name="Google Shape;190;g1209f1f46ee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09f1f46e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209f1f46e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Exemplo de inferência de metadados a partir da biblioteca frictionless</a:t>
            </a:r>
            <a:endParaRPr/>
          </a:p>
        </p:txBody>
      </p:sp>
      <p:sp>
        <p:nvSpPr>
          <p:cNvPr id="199" name="Google Shape;199;g1209f1f46ee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e490e3ad_0_4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ede490e3ad_0_4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Vamos falar de github?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Cheklist para conhecimentos sobre as características da base de dados a ser aberta e as habilidades dos custodiantes de dados: https://docs.google.com/forms/d/1TigRApa3Q2TvqVkTiWm4C8-uOUJTbDol_zyWPMazh_Y/edit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ede490e3ad_0_4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e490e3ad_0_4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de490e3ad_0_4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de490e3ad_0_4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222" name="Google Shape;222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Setup das máquinas para publicação de dados abertos: https://github.com/dados-mg/dados-mg.github.io/blob/form-ckan/setup-maquina-windows.md (canais de comunicação com os custodiantes: Teams e Github)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Formulário de cadastro de usuário: https://github.com/dados-mg/dados-mg.github.io/blob/form-ckan/cadastro-usuario.md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Termo de adesão ao PdA: https://github.com/dados-mg/dados-mg.github.io/blob/form-ckan/termo-adesao-PdA.md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CKAN = interface de publicação e que representa como o processo de documentação está refletido</a:t>
            </a:r>
            <a:endParaRPr/>
          </a:p>
        </p:txBody>
      </p:sp>
      <p:sp>
        <p:nvSpPr>
          <p:cNvPr id="247" name="Google Shape;24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59" name="Google Shape;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9f1f46e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09f1f46e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LAI é tudo que a gente precisa, mas também temos uma resolução CGE de 2014 e um renovado interesse com a publicação da lei de governo digital. 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 14129 criou a possibilidade de solicitação de abertura de base de dados, análoga à possibilidade de obtenção de informação via transparência passiva (e-SIC), com prazo predeterminado:</a:t>
            </a:r>
            <a:b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“Art. 30.  Qualquer interessado poderá apresentar pedido de abertura de bases de dados da administração pública, que deverá conter os dados de contato do requerente e a especificação da base de dados requerida.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1º  O requerente poderá solicitar a preservação de sua identidade quando entender que sua identificação prejudicará o princípio da impessoalidade, caso em que o canal responsável deverá resguardar os dados sem repassá-los ao setor, ao órgão ou à entidade responsável pela resposta.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2º  Os procedimentos e os prazos previstos para o processamento de pedidos de acesso à informação, nos termos da </a:t>
            </a:r>
            <a:r>
              <a:rPr b="0" i="0" lang="pt-B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Lei nº 12.527, de 18 de novembro de 2011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(Lei de Acesso à Informação), aplicam-se às solicitações de abertura de bases de dados da administração pública.”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" name="Google Shape;67;g1209f1f46e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Existem conjuntos de dados de outros portais estaduais de dados com formatos múltiplos: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Refúgio de Vida silvestre no estado de Alagoas: https://dados.al.gov.br/catalogo/dataset/refugio-de-vida-silvestre-no-estado-de-alagoas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Artesanato em Alagoas: https://dados.al.gov.br/catalogo/dataset/artesanato-em-alagoas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Distância e Tempo de Viagem dos Municípios à Capital: https://dados.al.gov.br/catalogo/dataset/distancia-e-tempo-de-viagem-dos-municipios-a-capital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Área de cana plantada por município, ao longo dos anos: https://dados.al.gov.br/catalogo/dataset/variavel-area-plantada-de-cana-de-acucar-hectares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Embora as bibliotecas ckan e frictionless tenham suporte para formatos proprietários como xlsx, é recomendável ofertar as bases em formato tabular aberto (csv), para possibilitar a extração, interpretação e (re)uso</a:t>
            </a:r>
            <a:endParaRPr/>
          </a:p>
        </p:txBody>
      </p:sp>
      <p:sp>
        <p:nvSpPr>
          <p:cNvPr id="84" name="Google Shape;8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Cada linha é um evento, e cada coluna é uma variável;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No formato JSON, os valores de cada evento são valores de uma lista de dicionários</a:t>
            </a:r>
            <a:endParaRPr/>
          </a:p>
        </p:txBody>
      </p:sp>
      <p:sp>
        <p:nvSpPr>
          <p:cNvPr id="97" name="Google Shape;9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Esclarecimento .xlsx (caso haja dúvida): especificação do formato é divulgada, mas Microsoft não usa a mesma no Excel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Os arquivos do site do PIB/FJP têm linhas de cabeçalho e colunas que não poderiam ser identificadas por softwares que trabalham com bases (e também no catálogo CKAN)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Isso não significa que o conteúdo não possa ser ofertado em outros formatos. Muito pelo contrário, é muito útil ofertar o mesmo conteúdo de formas distintas, inclusive a base ‘pura’ para ser reutilizável (e lida/validada facilmente por uma ampla gama de ferramentas abertas de suporte oferecidas pela comunidade)</a:t>
            </a:r>
            <a:endParaRPr/>
          </a:p>
        </p:txBody>
      </p:sp>
      <p:sp>
        <p:nvSpPr>
          <p:cNvPr id="107" name="Google Shape;10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e490e3ad_0_39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ede490e3ad_0_39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Criação de repositório teste = https://github.com/Andrelamor/pib</a:t>
            </a:r>
            <a:endParaRPr/>
          </a:p>
        </p:txBody>
      </p:sp>
      <p:sp>
        <p:nvSpPr>
          <p:cNvPr id="117" name="Google Shape;117;gede490e3ad_0_39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Controle de versão estrito como etapa no fluxo (info legível no datapackage.json) X controle amplo como transversal ao fluxo (github)</a:t>
            </a:r>
            <a:endParaRPr/>
          </a:p>
        </p:txBody>
      </p:sp>
      <p:sp>
        <p:nvSpPr>
          <p:cNvPr id="125" name="Google Shape;12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e490e3ad_0_4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de490e3ad_0_4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https://create.frictionlessdata.io/</a:t>
            </a:r>
            <a:endParaRPr/>
          </a:p>
        </p:txBody>
      </p:sp>
      <p:sp>
        <p:nvSpPr>
          <p:cNvPr id="159" name="Google Shape;159;gede490e3ad_0_4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 de Título">
  <p:cSld name="2_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" name="Google Shape;20;p35"/>
          <p:cNvSpPr txBox="1"/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b="1" i="0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4"/>
          <p:cNvSpPr txBox="1"/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b="1" i="0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>
  <p:cSld name="Imagem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b="1" i="0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" name="Google Shape;32;p37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b="1" i="0" lang="pt-BR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Google Shape;38;p38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b="1" i="0" lang="pt-BR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2" type="body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2" name="Google Shape;42;p39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b="1" i="0" lang="pt-BR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>
  <p:cSld name="Título e Texto Vertical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idx="1" type="body"/>
          </p:nvPr>
        </p:nvSpPr>
        <p:spPr>
          <a:xfrm rot="5400000">
            <a:off x="3518507" y="-1658330"/>
            <a:ext cx="515498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Google Shape;4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Google Shape;4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40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b="1" i="0" lang="pt-BR" sz="2400" u="none" cap="none" strike="noStrik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62259" y="1"/>
            <a:ext cx="12029740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32"/>
          <p:cNvSpPr/>
          <p:nvPr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pecs.frictionlessdata.io/table-schema/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hyperlink" Target="https://specs.frictionlessdata.io/data-package/#illustrative-structure" TargetMode="External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ados-mg/dados-mg.github.io/blob/main/setup-maquina-windows.md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omologa.cge.mg.gov.br/dataset/indicadores-seplag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ados.mg.gov.br/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lmg.gov.br/consulte/legislacao/completa/completa.html?tipo=DEC&amp;num=48383&amp;comp=&amp;ano=2022" TargetMode="External"/><Relationship Id="rId4" Type="http://schemas.openxmlformats.org/officeDocument/2006/relationships/hyperlink" Target="http://www.planalto.gov.br/ccivil_03/_ato2011-2014/2011/lei/l12527.htm#art8" TargetMode="External"/><Relationship Id="rId5" Type="http://schemas.openxmlformats.org/officeDocument/2006/relationships/hyperlink" Target="http://dados.recife.pe.gov.br/apps" TargetMode="External"/><Relationship Id="rId6" Type="http://schemas.openxmlformats.org/officeDocument/2006/relationships/hyperlink" Target="https://dados.rs.gov.br/pages/aplicativos" TargetMode="External"/><Relationship Id="rId7" Type="http://schemas.openxmlformats.org/officeDocument/2006/relationships/hyperlink" Target="https://www.coronavirus-mg.com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planejamento.mg.gov.br/pagina/planejamento-e-orcamento/plano-plurianual-de-acao-governamental-ppag/plano-plurianual-de-acao" TargetMode="External"/><Relationship Id="rId6" Type="http://schemas.openxmlformats.org/officeDocument/2006/relationships/image" Target="../media/image25.png"/><Relationship Id="rId7" Type="http://schemas.openxmlformats.org/officeDocument/2006/relationships/hyperlink" Target="https://drive.google.com/drive/folders/1LXVhzri5TXqapCtTDkne-jUsf7si_7At" TargetMode="External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ecs.frictionlessdata.io/#overview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b="0" i="0" sz="3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718947" y="1624507"/>
            <a:ext cx="1104821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1D4363"/>
                </a:solidFill>
                <a:latin typeface="Arial"/>
                <a:ea typeface="Arial"/>
                <a:cs typeface="Arial"/>
                <a:sym typeface="Arial"/>
              </a:rPr>
              <a:t>Abertura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1D43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4000" u="none" cap="none" strike="noStrike">
                <a:solidFill>
                  <a:srgbClr val="1D4363"/>
                </a:solidFill>
                <a:latin typeface="Arial"/>
                <a:ea typeface="Arial"/>
                <a:cs typeface="Arial"/>
                <a:sym typeface="Arial"/>
              </a:rPr>
              <a:t>Oficina hands-on</a:t>
            </a:r>
            <a:br>
              <a:rPr b="0" i="1" lang="pt-BR" sz="4000" u="none" cap="none" strike="noStrike">
                <a:solidFill>
                  <a:srgbClr val="1D436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4000" u="none" cap="none" strike="noStrike">
              <a:solidFill>
                <a:srgbClr val="1D43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1D43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Diretoria Central de Transparência Ativa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Controladoria Geral do Estado de Minas Gerais</a:t>
            </a:r>
            <a:endParaRPr b="0" i="0" sz="4000" u="none" cap="none" strike="noStrike">
              <a:solidFill>
                <a:srgbClr val="7F7F7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9f1f46ee_0_66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Conjunto de dados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" name="Google Shape;169;g1209f1f46e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0" y="1078100"/>
            <a:ext cx="6467025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09f1f46ee_0_66"/>
          <p:cNvSpPr txBox="1"/>
          <p:nvPr/>
        </p:nvSpPr>
        <p:spPr>
          <a:xfrm>
            <a:off x="6963825" y="2367005"/>
            <a:ext cx="501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Criação de pasta com ambiente python: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$ python -m venv venv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Ativação do ambiente python: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$ source venv/Scripts/activate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Instalação de Pacotes: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(venv) pip install dpckan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</a:t>
            </a:r>
            <a:r>
              <a:rPr lang="pt-BR" sz="2800"/>
              <a:t>Descrição e Validação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00" y="1324138"/>
            <a:ext cx="6378125" cy="530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749026" y="848425"/>
            <a:ext cx="6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$ </a:t>
            </a:r>
            <a:r>
              <a:rPr b="1" lang="pt-BR"/>
              <a:t>frictionless describe --yaml --type package data/* &gt; datapackage.yaml </a:t>
            </a:r>
            <a:endParaRPr b="1"/>
          </a:p>
        </p:txBody>
      </p:sp>
      <p:sp>
        <p:nvSpPr>
          <p:cNvPr id="179" name="Google Shape;179;p20"/>
          <p:cNvSpPr txBox="1"/>
          <p:nvPr/>
        </p:nvSpPr>
        <p:spPr>
          <a:xfrm>
            <a:off x="7481625" y="2705925"/>
            <a:ext cx="34659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Yaml: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Melhora experiência do usuário na hora de documentar.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Validação dos dados - Erros comuns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167650" y="1406750"/>
            <a:ext cx="78567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Nome (`name`) do recurso contém caracteres fora das especificações permitidas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 caminho (`path`) incorreto: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Divergências de características dos dados no `datapackage.json`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número decimal/porcentagem (string X 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formatos de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dado obrigatório ausente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valor fora da faixa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Arquivo de dados sem encoding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Datapackage sem a propriedade `owner-org` obrigatória </a:t>
            </a:r>
            <a:r>
              <a:rPr lang="pt-BR" sz="1600"/>
              <a:t>para utilização dpckan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9f1f46ee_0_89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</a:t>
            </a:r>
            <a:r>
              <a:rPr lang="pt-BR" sz="2800"/>
              <a:t>Descrição e Validação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g1209f1f46ee_0_89"/>
          <p:cNvSpPr txBox="1"/>
          <p:nvPr/>
        </p:nvSpPr>
        <p:spPr>
          <a:xfrm>
            <a:off x="3765263" y="1820575"/>
            <a:ext cx="79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$ frictionless describe --type package --stats --json datapackage.yaml &gt; datapackage.json </a:t>
            </a:r>
            <a:endParaRPr b="1"/>
          </a:p>
        </p:txBody>
      </p:sp>
      <p:pic>
        <p:nvPicPr>
          <p:cNvPr id="194" name="Google Shape;194;g1209f1f46ee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5" y="1955650"/>
            <a:ext cx="3096700" cy="40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209f1f46ee_0_8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575" y="3066875"/>
            <a:ext cx="8107276" cy="8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9f1f46ee_0_76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</a:t>
            </a:r>
            <a:r>
              <a:rPr lang="pt-BR" sz="2800"/>
              <a:t>Descrição e Validação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g1209f1f46ee_0_76"/>
          <p:cNvSpPr txBox="1"/>
          <p:nvPr/>
        </p:nvSpPr>
        <p:spPr>
          <a:xfrm>
            <a:off x="2101050" y="742750"/>
            <a:ext cx="79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3" name="Google Shape;203;g1209f1f46ee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12" y="2524437"/>
            <a:ext cx="10973125" cy="15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de490e3ad_0_4283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Controle de Versão e Validação automática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gede490e3ad_0_4283"/>
          <p:cNvSpPr txBox="1"/>
          <p:nvPr/>
        </p:nvSpPr>
        <p:spPr>
          <a:xfrm>
            <a:off x="294600" y="1120100"/>
            <a:ext cx="1160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SETUP E CONFIGURAÇÃO DE FERRAMENTAS PARA FAZER A ETAPA DE VALIDAÇÃO AUTOMÁTICA DE DADOS X METADADOS</a:t>
            </a:r>
            <a:endParaRPr/>
          </a:p>
        </p:txBody>
      </p:sp>
      <p:pic>
        <p:nvPicPr>
          <p:cNvPr id="211" name="Google Shape;211;gede490e3ad_0_4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400"/>
            <a:ext cx="11887200" cy="381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de490e3ad_0_4268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Catalogação - CKAN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8" name="Google Shape;218;gede490e3ad_0_426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875" y="825638"/>
            <a:ext cx="8595625" cy="5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b="0" i="0" sz="3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pt-BR" sz="4100" u="none" cap="none" strike="noStrike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</a:t>
            </a:r>
            <a:endParaRPr b="1" i="0" sz="4100" u="none" cap="none" strike="noStrike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9357325" y="1165225"/>
            <a:ext cx="2834700" cy="57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5390225" y="1222225"/>
            <a:ext cx="3995100" cy="1815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Testes em homologação e   solicitação de criação de usuário em produção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555125" y="1222225"/>
            <a:ext cx="3890100" cy="18153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0" y="1222225"/>
            <a:ext cx="3462300" cy="1815300"/>
          </a:xfrm>
          <a:prstGeom prst="homePlate">
            <a:avLst>
              <a:gd fmla="val 50000" name="adj"/>
            </a:avLst>
          </a:prstGeom>
          <a:solidFill>
            <a:srgbClr val="A61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Escolha das bases prioritárias e transformação para bases tabulares abertas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002016" y="1541403"/>
            <a:ext cx="3395700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Setup das máquinas para validação dos dicionários de dados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710140" y="3272000"/>
            <a:ext cx="4559700" cy="31233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Reunião de publicação da base de dados inicial e </a:t>
            </a:r>
            <a:r>
              <a:rPr lang="pt-BR" sz="1900">
                <a:solidFill>
                  <a:srgbClr val="002060"/>
                </a:solidFill>
              </a:rPr>
              <a:t>criação de usuários</a:t>
            </a:r>
            <a:r>
              <a:rPr b="0" i="0" lang="pt-BR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PdA</a:t>
            </a:r>
            <a:endParaRPr b="0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3064410"/>
            <a:ext cx="7620000" cy="891978"/>
          </a:xfrm>
          <a:prstGeom prst="homePlat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b="1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4461" y="5740344"/>
            <a:ext cx="7595539" cy="891978"/>
          </a:xfrm>
          <a:prstGeom prst="chevron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b="1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0" y="3956388"/>
            <a:ext cx="7620000" cy="891978"/>
          </a:xfrm>
          <a:prstGeom prst="homePlat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dos dados</a:t>
            </a:r>
            <a:endParaRPr b="1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2230" y="4848366"/>
            <a:ext cx="7607770" cy="891978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b="1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942487" y="1274505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49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Obrigado!</a:t>
            </a:r>
            <a:endParaRPr sz="4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606501" y="4962081"/>
            <a:ext cx="110841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172B4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u="sng">
                <a:solidFill>
                  <a:schemeClr val="hlink"/>
                </a:solidFill>
                <a:hlinkClick r:id="rId3"/>
              </a:rPr>
              <a:t>dados.mg.gov.br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/>
              <a:t>transparencia@cge.mg.gov.br</a:t>
            </a:r>
            <a:endParaRPr sz="3600"/>
          </a:p>
        </p:txBody>
      </p:sp>
      <p:sp>
        <p:nvSpPr>
          <p:cNvPr id="251" name="Google Shape;251;p31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anchorCtr="0" anchor="ctr" bIns="0" lIns="17450" spcFirstLastPara="1" rIns="174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6519" y="1695999"/>
            <a:ext cx="4901609" cy="367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b="0" i="0" sz="3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00" y="1816975"/>
            <a:ext cx="3656100" cy="3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3981625" y="2031275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pt-BR" sz="4100" u="none" cap="none" strike="noStrike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Retomando...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Princípios e Diretrizes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9f1f46ee_0_104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anchorCtr="0" anchor="ctr" bIns="0" lIns="17450" spcFirstLastPara="1" rIns="174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09f1f46ee_0_104"/>
          <p:cNvSpPr txBox="1"/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g1209f1f46ee_0_104"/>
          <p:cNvSpPr txBox="1"/>
          <p:nvPr/>
        </p:nvSpPr>
        <p:spPr>
          <a:xfrm>
            <a:off x="5008500" y="760300"/>
            <a:ext cx="703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Lei Federal nº 14.129/2021 - </a:t>
            </a:r>
            <a:r>
              <a:rPr b="1" i="0" lang="pt-BR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art. 4º</a:t>
            </a:r>
            <a:endParaRPr b="1" i="0" sz="2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Decreto Estadual 48383, de 18/03/2022</a:t>
            </a:r>
            <a:endParaRPr b="0" i="0" sz="2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Resolução CGE nº 20/2014 - </a:t>
            </a:r>
            <a:r>
              <a:rPr b="1" i="0" lang="pt-BR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art. 2º, VI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2200" u="none" cap="none" strike="noStrike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209f1f46ee_0_104"/>
          <p:cNvSpPr/>
          <p:nvPr/>
        </p:nvSpPr>
        <p:spPr>
          <a:xfrm>
            <a:off x="6813000" y="2274083"/>
            <a:ext cx="5379000" cy="107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209f1f46ee_0_104"/>
          <p:cNvSpPr/>
          <p:nvPr/>
        </p:nvSpPr>
        <p:spPr>
          <a:xfrm>
            <a:off x="119525" y="2420850"/>
            <a:ext cx="23190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 públicos </a:t>
            </a:r>
            <a:endParaRPr b="1" i="0" sz="21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209f1f46ee_0_104"/>
          <p:cNvSpPr/>
          <p:nvPr/>
        </p:nvSpPr>
        <p:spPr>
          <a:xfrm>
            <a:off x="4143951" y="2420850"/>
            <a:ext cx="23190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estruturados em formato aberto 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209f1f46ee_0_104"/>
          <p:cNvSpPr/>
          <p:nvPr/>
        </p:nvSpPr>
        <p:spPr>
          <a:xfrm>
            <a:off x="4079125" y="4463551"/>
            <a:ext cx="23184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disponibilizados sob licença aberta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09f1f46ee_0_104"/>
          <p:cNvSpPr/>
          <p:nvPr/>
        </p:nvSpPr>
        <p:spPr>
          <a:xfrm>
            <a:off x="119525" y="4540028"/>
            <a:ext cx="23190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processáveis por máquina </a:t>
            </a:r>
            <a:endParaRPr b="1" i="0" sz="21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209f1f46ee_0_104"/>
          <p:cNvSpPr/>
          <p:nvPr/>
        </p:nvSpPr>
        <p:spPr>
          <a:xfrm>
            <a:off x="2118000" y="3464200"/>
            <a:ext cx="23190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referenciados na rede mundial de computadores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209f1f46ee_0_104"/>
          <p:cNvSpPr/>
          <p:nvPr/>
        </p:nvSpPr>
        <p:spPr>
          <a:xfrm>
            <a:off x="2118000" y="1359625"/>
            <a:ext cx="2319000" cy="1879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71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representados em meio digital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209f1f46ee_0_104"/>
          <p:cNvSpPr/>
          <p:nvPr/>
        </p:nvSpPr>
        <p:spPr>
          <a:xfrm>
            <a:off x="6813000" y="3009100"/>
            <a:ext cx="5246400" cy="270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r>
              <a:rPr b="0" i="0" lang="pt-BR" sz="2400" u="none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ue permita sua livre reutilização, consumo ou cruzamento em apps digitais desenvolvidas pela sociedade.</a:t>
            </a:r>
            <a:endParaRPr b="0" i="0" sz="24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Exemplos: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sng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http://dados.recife.pe.gov.br/apps</a:t>
            </a:r>
            <a:endParaRPr b="0" i="0" sz="24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sng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https://dados.rs.gov.br/pages/aplicativos</a:t>
            </a:r>
            <a:endParaRPr b="0" i="0" sz="24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sng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https://www.coronavirus-mg.com.br/</a:t>
            </a:r>
            <a:endParaRPr b="0" i="0" sz="22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" name="Google Shape;80;g1209f1f46ee_0_104"/>
          <p:cNvSpPr/>
          <p:nvPr/>
        </p:nvSpPr>
        <p:spPr>
          <a:xfrm>
            <a:off x="6519625" y="3951050"/>
            <a:ext cx="865500" cy="40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so estrutura de tópicos"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8" name="Google Shape;88;p12"/>
          <p:cNvGrpSpPr/>
          <p:nvPr/>
        </p:nvGrpSpPr>
        <p:grpSpPr>
          <a:xfrm>
            <a:off x="9227876" y="4523452"/>
            <a:ext cx="1615698" cy="1615698"/>
            <a:chOff x="9945051" y="2670727"/>
            <a:chExt cx="1615698" cy="1615698"/>
          </a:xfrm>
        </p:grpSpPr>
        <p:pic>
          <p:nvPicPr>
            <p:cNvPr descr="Papel com preenchimento sólido" id="89" name="Google Shape;8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45051" y="2670727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 txBox="1"/>
            <p:nvPr/>
          </p:nvSpPr>
          <p:spPr>
            <a:xfrm>
              <a:off x="10457100" y="3478576"/>
              <a:ext cx="836400" cy="369300"/>
            </a:xfrm>
            <a:prstGeom prst="rect">
              <a:avLst/>
            </a:prstGeom>
            <a:solidFill>
              <a:srgbClr val="AEABAB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.CSV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1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326775"/>
            <a:ext cx="4983751" cy="3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33208" l="0" r="891" t="0"/>
          <a:stretch/>
        </p:blipFill>
        <p:spPr>
          <a:xfrm>
            <a:off x="2158200" y="1052771"/>
            <a:ext cx="7384517" cy="32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 rot="5400000">
            <a:off x="6931350" y="3965950"/>
            <a:ext cx="1835700" cy="2490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41338" l="0" r="0" t="0"/>
          <a:stretch/>
        </p:blipFill>
        <p:spPr>
          <a:xfrm>
            <a:off x="236500" y="843500"/>
            <a:ext cx="5063075" cy="3266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482772" y="40443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{2AC5570B-3B06-4863-A131-5A5220B74259}</a:tableStyleId>
              </a:tblPr>
              <a:tblGrid>
                <a:gridCol w="1204200"/>
                <a:gridCol w="1204200"/>
                <a:gridCol w="1204200"/>
                <a:gridCol w="1204200"/>
              </a:tblGrid>
              <a:tr h="6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VARIÁVEL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VARIÁVEL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VARIÁVEL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EVENTO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EVENTO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EVENTO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000" y="998390"/>
            <a:ext cx="18954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550" y="2322365"/>
            <a:ext cx="4769103" cy="305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so estrutura de tópicos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apel com preenchimento sólido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298075" y="1406050"/>
            <a:ext cx="8456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Cabeçalho: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Letras Maiúsculas;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Espaços;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Acentos;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Caracteres especiais;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de490e3ad_0_3936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b="0" i="0" sz="32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ede490e3ad_0_3936"/>
          <p:cNvSpPr/>
          <p:nvPr/>
        </p:nvSpPr>
        <p:spPr>
          <a:xfrm>
            <a:off x="4500975" y="2080750"/>
            <a:ext cx="7243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pt-BR" sz="4100" u="none" cap="none" strike="noStrike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 da abertura e publicação</a:t>
            </a:r>
            <a:endParaRPr b="1" i="0" sz="4100" u="none" cap="none" strike="noStrike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1" name="Google Shape;121;gede490e3ad_0_3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511279" y="872328"/>
            <a:ext cx="9943778" cy="6174372"/>
            <a:chOff x="-41614" y="165962"/>
            <a:chExt cx="9943778" cy="6174372"/>
          </a:xfrm>
        </p:grpSpPr>
        <p:sp>
          <p:nvSpPr>
            <p:cNvPr id="129" name="Google Shape;129;p21"/>
            <p:cNvSpPr/>
            <p:nvPr/>
          </p:nvSpPr>
          <p:spPr>
            <a:xfrm>
              <a:off x="613434" y="2243248"/>
              <a:ext cx="1860729" cy="1860729"/>
            </a:xfrm>
            <a:prstGeom prst="donut">
              <a:avLst>
                <a:gd fmla="val 2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2121562">
              <a:off x="67597" y="1034728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18969" y="905895"/>
              <a:ext cx="2313000" cy="11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6675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pt-BR" sz="35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b="0" i="0" sz="3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2614320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-1953188">
              <a:off x="1215238" y="3918018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 rot="-1953151">
              <a:off x="2443565" y="1233849"/>
              <a:ext cx="2950533" cy="964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12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pt-BR" sz="3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</a:t>
              </a:r>
              <a:r>
                <a:rPr b="0" i="0" lang="pt-BR" sz="2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impeza </a:t>
              </a:r>
              <a:endPara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 base</a:t>
              </a:r>
              <a:endPara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-3900000">
              <a:off x="2723123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720164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-2187749">
              <a:off x="2576263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 rot="-1972479">
              <a:off x="1217710" y="4345273"/>
              <a:ext cx="3274117" cy="85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12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pt-BR" sz="2700" u="none" cap="none" strike="sng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Restrição de informações</a:t>
              </a:r>
              <a:endParaRPr b="0" i="0" sz="2700" u="none" cap="none" strike="sng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rot="-3900000">
              <a:off x="3828967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826157" y="2243248"/>
              <a:ext cx="1860729" cy="1860729"/>
            </a:xfrm>
            <a:prstGeom prst="donut">
              <a:avLst>
                <a:gd fmla="val 2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-2474766">
              <a:off x="4886375" y="790176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 rot="446">
              <a:off x="4886426" y="905737"/>
              <a:ext cx="2313000" cy="11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667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pt-BR" sz="35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b="0" i="0" sz="3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827043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-2138291">
              <a:off x="5683142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 txBox="1"/>
            <p:nvPr/>
          </p:nvSpPr>
          <p:spPr>
            <a:xfrm rot="-2138202">
              <a:off x="4388315" y="4287871"/>
              <a:ext cx="3309226" cy="964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12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-3900000">
              <a:off x="6935846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7932887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2164257">
              <a:off x="7415266" y="4184970"/>
              <a:ext cx="2000895" cy="964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 rot="-2164385">
              <a:off x="5720078" y="4532063"/>
              <a:ext cx="3179767" cy="964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81275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pt-BR" sz="29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b="0" i="0" sz="2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 rot="-3900000">
              <a:off x="8041690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6019" y="2149408"/>
            <a:ext cx="1384243" cy="13842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799" y="2967654"/>
            <a:ext cx="1932967" cy="188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1728" y="2932109"/>
            <a:ext cx="1932967" cy="188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e490e3ad_0_4188"/>
          <p:cNvSpPr txBox="1"/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Dicionário de Dados: Conjunto de dados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2" name="Google Shape;162;gede490e3ad_0_418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63" y="1742275"/>
            <a:ext cx="98964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ágina inter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2020-01-13T13:33:21Z</dcterms:created>
  <dc:creator>Túlio César de Souza Velloso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0x01010070B48C6A71B58C48A22499B3FBD0C5AB</vt:lpwstr>
  </property>
</Properties>
</file>