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  <p:sldMasterId id="2147483661" r:id="rId2"/>
    <p:sldMasterId id="2147483687" r:id="rId3"/>
  </p:sldMasterIdLst>
  <p:notesMasterIdLst>
    <p:notesMasterId r:id="rId17"/>
  </p:notesMasterIdLst>
  <p:sldIdLst>
    <p:sldId id="274" r:id="rId4"/>
    <p:sldId id="278" r:id="rId5"/>
    <p:sldId id="263" r:id="rId6"/>
    <p:sldId id="275" r:id="rId7"/>
    <p:sldId id="276" r:id="rId8"/>
    <p:sldId id="277" r:id="rId9"/>
    <p:sldId id="280" r:id="rId10"/>
    <p:sldId id="266" r:id="rId11"/>
    <p:sldId id="267" r:id="rId12"/>
    <p:sldId id="272" r:id="rId13"/>
    <p:sldId id="279" r:id="rId14"/>
    <p:sldId id="271" r:id="rId15"/>
    <p:sldId id="264" r:id="rId16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857"/>
    <a:srgbClr val="3B8686"/>
    <a:srgbClr val="D9EABE"/>
    <a:srgbClr val="8FBA99"/>
    <a:srgbClr val="1D4363"/>
    <a:srgbClr val="06234C"/>
    <a:srgbClr val="3985C5"/>
    <a:srgbClr val="CB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0" d="100"/>
          <a:sy n="70" d="100"/>
        </p:scale>
        <p:origin x="84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620BF-6045-4AC6-8EE4-465FA5B7FDA8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6D898-C8EB-4B55-9A90-B885AB37FA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5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2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3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02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6D898-C8EB-4B55-9A90-B885AB37FA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24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582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16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5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2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6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2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22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8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idx="10"/>
          </p:nvPr>
        </p:nvSpPr>
        <p:spPr>
          <a:xfrm>
            <a:off x="839788" y="987425"/>
            <a:ext cx="39322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433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85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172584"/>
            <a:ext cx="5181600" cy="5004379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2315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9470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987424"/>
            <a:ext cx="3932237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198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021976"/>
            <a:ext cx="10515600" cy="515498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EBF2B-DBB1-4BCA-A5E8-EB058525FD19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F51EE8-A93A-4AD4-B251-B5B48F6647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4496696" y="129092"/>
            <a:ext cx="7562626" cy="54864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06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33074" y="1032735"/>
            <a:ext cx="5758926" cy="4625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0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C503-5462-40B2-9B2A-093BE1FD8218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F042-6003-4DF3-A1FF-F9CC0B57DC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79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162259" y="1"/>
            <a:ext cx="12029741" cy="707464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 userDrawn="1"/>
        </p:nvSpPr>
        <p:spPr>
          <a:xfrm>
            <a:off x="162259" y="0"/>
            <a:ext cx="1003776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 userDrawn="1"/>
        </p:nvSpPr>
        <p:spPr>
          <a:xfrm>
            <a:off x="0" y="0"/>
            <a:ext cx="162259" cy="707463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 userDrawn="1"/>
        </p:nvSpPr>
        <p:spPr>
          <a:xfrm>
            <a:off x="0" y="6732210"/>
            <a:ext cx="9537405" cy="125790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30" name="Retângulo 29"/>
          <p:cNvSpPr/>
          <p:nvPr userDrawn="1"/>
        </p:nvSpPr>
        <p:spPr>
          <a:xfrm>
            <a:off x="2448263" y="0"/>
            <a:ext cx="1843742" cy="707463"/>
          </a:xfrm>
          <a:prstGeom prst="rect">
            <a:avLst/>
          </a:prstGeom>
          <a:solidFill>
            <a:srgbClr val="8FB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6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2" r:id="rId2"/>
    <p:sldLayoutId id="2147483665" r:id="rId3"/>
    <p:sldLayoutId id="2147483667" r:id="rId4"/>
    <p:sldLayoutId id="2147483668" r:id="rId5"/>
    <p:sldLayoutId id="2147483671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6036864" y="0"/>
            <a:ext cx="5443049" cy="6050743"/>
          </a:xfrm>
          <a:prstGeom prst="rect">
            <a:avLst/>
          </a:prstGeom>
          <a:solidFill>
            <a:srgbClr val="3B8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0" name="Retângulo 9"/>
          <p:cNvSpPr/>
          <p:nvPr userDrawn="1"/>
        </p:nvSpPr>
        <p:spPr>
          <a:xfrm flipH="1">
            <a:off x="11479912" y="491320"/>
            <a:ext cx="712087" cy="541414"/>
          </a:xfrm>
          <a:prstGeom prst="rect">
            <a:avLst/>
          </a:prstGeom>
          <a:solidFill>
            <a:srgbClr val="275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21" y="6444209"/>
            <a:ext cx="2299020" cy="288000"/>
          </a:xfrm>
          <a:prstGeom prst="rect">
            <a:avLst/>
          </a:prstGeom>
        </p:spPr>
      </p:pic>
      <p:sp>
        <p:nvSpPr>
          <p:cNvPr id="16" name="Retângulo 15"/>
          <p:cNvSpPr/>
          <p:nvPr userDrawn="1"/>
        </p:nvSpPr>
        <p:spPr>
          <a:xfrm>
            <a:off x="6446296" y="491320"/>
            <a:ext cx="5033617" cy="541414"/>
          </a:xfrm>
          <a:prstGeom prst="rect">
            <a:avLst/>
          </a:prstGeom>
          <a:solidFill>
            <a:srgbClr val="D9E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 userDrawn="1"/>
        </p:nvSpPr>
        <p:spPr>
          <a:xfrm>
            <a:off x="6446296" y="1032734"/>
            <a:ext cx="5745705" cy="4647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8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5C42-EFCA-4D19-8DCD-93C1B8069CBA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E1E-E674-43C4-BF2D-058F4549F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frictionlessdata.io/table-schema/#concep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on-schema.org/understanding-json-schema/about.html#abou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ados.mg.gov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ortal_(internet%29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dos.mg.gov.br/dataset/doacoes-covid-19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_ato2015-2018/2016/decreto/d8777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govdata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oodtables.io/github/dados-mg/casos-confirmados-covid-19" TargetMode="External"/><Relationship Id="rId3" Type="http://schemas.openxmlformats.org/officeDocument/2006/relationships/hyperlink" Target="https://frictionlessdata.io/data-package/#datapackage-json" TargetMode="External"/><Relationship Id="rId7" Type="http://schemas.openxmlformats.org/officeDocument/2006/relationships/hyperlink" Target="https://goodtables.io/github/dados-mg/compras-emergenciais-covid-19/jobs/13" TargetMode="External"/><Relationship Id="rId2" Type="http://schemas.openxmlformats.org/officeDocument/2006/relationships/hyperlink" Target="https://frictionlessdata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nsparencia.dadosabertos.mg.gov.br/dataset/contratacoes-coronavirus" TargetMode="External"/><Relationship Id="rId5" Type="http://schemas.openxmlformats.org/officeDocument/2006/relationships/hyperlink" Target="https://github.com/dados-mg/compras-emergenciais-covid-19/commits/master/datapackage.json" TargetMode="External"/><Relationship Id="rId4" Type="http://schemas.openxmlformats.org/officeDocument/2006/relationships/hyperlink" Target="http://goodtable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Objetivos do workshop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13287" y="92917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- </a:t>
            </a:r>
            <a:r>
              <a:rPr lang="pt-BR" altLang="pt-BR" dirty="0">
                <a:solidFill>
                  <a:srgbClr val="172B4D"/>
                </a:solidFill>
              </a:rPr>
              <a:t>Introduzir ferramentas </a:t>
            </a:r>
            <a:r>
              <a:rPr lang="pt-BR" altLang="pt-BR" dirty="0" smtClean="0">
                <a:solidFill>
                  <a:srgbClr val="172B4D"/>
                </a:solidFill>
              </a:rPr>
              <a:t>online de validação de conjuntos de dados (</a:t>
            </a:r>
            <a:r>
              <a:rPr lang="pt-BR" altLang="pt-BR" i="1" dirty="0" err="1" smtClean="0">
                <a:solidFill>
                  <a:srgbClr val="172B4D"/>
                </a:solidFill>
              </a:rPr>
              <a:t>datapackage</a:t>
            </a:r>
            <a:r>
              <a:rPr lang="pt-BR" altLang="pt-BR" i="1" dirty="0" smtClean="0">
                <a:solidFill>
                  <a:srgbClr val="172B4D"/>
                </a:solidFill>
              </a:rPr>
              <a:t> </a:t>
            </a:r>
            <a:r>
              <a:rPr lang="pt-BR" altLang="pt-BR" i="1" dirty="0" err="1">
                <a:solidFill>
                  <a:srgbClr val="172B4D"/>
                </a:solidFill>
              </a:rPr>
              <a:t>creator</a:t>
            </a:r>
            <a:r>
              <a:rPr lang="pt-BR" altLang="pt-BR" dirty="0">
                <a:solidFill>
                  <a:srgbClr val="172B4D"/>
                </a:solidFill>
              </a:rPr>
              <a:t> e </a:t>
            </a:r>
            <a:r>
              <a:rPr lang="pt-BR" altLang="pt-BR" i="1" dirty="0" err="1">
                <a:solidFill>
                  <a:srgbClr val="172B4D"/>
                </a:solidFill>
              </a:rPr>
              <a:t>goodtables</a:t>
            </a:r>
            <a:r>
              <a:rPr lang="pt-BR" altLang="pt-BR" dirty="0">
                <a:solidFill>
                  <a:srgbClr val="172B4D"/>
                </a:solidFill>
              </a:rPr>
              <a:t>) e comunicar a importância de boas práticas de dados e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endParaRPr lang="pt-BR" altLang="pt-BR" dirty="0">
              <a:solidFill>
                <a:srgbClr val="172B4D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dirty="0" smtClean="0">
                <a:solidFill>
                  <a:srgbClr val="172B4D"/>
                </a:solidFill>
              </a:rPr>
              <a:t>Ao final, </a:t>
            </a:r>
            <a:r>
              <a:rPr lang="pt-BR" altLang="pt-BR" dirty="0">
                <a:solidFill>
                  <a:srgbClr val="172B4D"/>
                </a:solidFill>
              </a:rPr>
              <a:t>espera-se que o participante esteja apto a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um </a:t>
            </a:r>
            <a:r>
              <a:rPr lang="pt-BR" sz="2400" dirty="0" err="1" smtClean="0">
                <a:solidFill>
                  <a:srgbClr val="172B4D"/>
                </a:solidFill>
              </a:rPr>
              <a:t>datapackage</a:t>
            </a:r>
            <a:r>
              <a:rPr lang="pt-BR" sz="2400" dirty="0" smtClean="0">
                <a:solidFill>
                  <a:srgbClr val="172B4D"/>
                </a:solidFill>
              </a:rPr>
              <a:t> </a:t>
            </a:r>
            <a:r>
              <a:rPr lang="pt-BR" sz="2400" dirty="0">
                <a:solidFill>
                  <a:srgbClr val="172B4D"/>
                </a:solidFill>
              </a:rPr>
              <a:t>usando o web </a:t>
            </a:r>
            <a:r>
              <a:rPr lang="pt-BR" sz="2400" dirty="0" err="1">
                <a:solidFill>
                  <a:srgbClr val="172B4D"/>
                </a:solidFill>
              </a:rPr>
              <a:t>app</a:t>
            </a:r>
            <a:r>
              <a:rPr lang="pt-BR" sz="2400" dirty="0">
                <a:solidFill>
                  <a:srgbClr val="172B4D"/>
                </a:solidFill>
              </a:rPr>
              <a:t> do </a:t>
            </a:r>
            <a:r>
              <a:rPr lang="pt-BR" sz="2400" dirty="0" err="1">
                <a:solidFill>
                  <a:srgbClr val="172B4D"/>
                </a:solidFill>
              </a:rPr>
              <a:t>Frictionless</a:t>
            </a:r>
            <a:r>
              <a:rPr lang="pt-BR" sz="2400" dirty="0">
                <a:solidFill>
                  <a:srgbClr val="172B4D"/>
                </a:solidFill>
              </a:rPr>
              <a:t> Data; </a:t>
            </a:r>
            <a:endParaRPr lang="pt-BR" sz="2400" dirty="0">
              <a:solidFill>
                <a:srgbClr val="172B4D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criar </a:t>
            </a:r>
            <a:r>
              <a:rPr lang="pt-BR" sz="2400" dirty="0">
                <a:solidFill>
                  <a:srgbClr val="172B4D"/>
                </a:solidFill>
              </a:rPr>
              <a:t>um </a:t>
            </a:r>
            <a:r>
              <a:rPr lang="pt-BR" sz="2400" dirty="0" smtClean="0">
                <a:solidFill>
                  <a:srgbClr val="172B4D"/>
                </a:solidFill>
              </a:rPr>
              <a:t>esquema e </a:t>
            </a:r>
            <a:r>
              <a:rPr lang="pt-BR" sz="2400" dirty="0">
                <a:solidFill>
                  <a:srgbClr val="172B4D"/>
                </a:solidFill>
              </a:rPr>
              <a:t>utilizá-lo para validar o conjunto de dados usando o web </a:t>
            </a:r>
            <a:r>
              <a:rPr lang="pt-BR" sz="2400" dirty="0" err="1">
                <a:solidFill>
                  <a:srgbClr val="172B4D"/>
                </a:solidFill>
              </a:rPr>
              <a:t>app</a:t>
            </a:r>
            <a:r>
              <a:rPr lang="pt-BR" sz="2400" dirty="0">
                <a:solidFill>
                  <a:srgbClr val="172B4D"/>
                </a:solidFill>
              </a:rPr>
              <a:t> do </a:t>
            </a:r>
            <a:r>
              <a:rPr lang="pt-BR" sz="2400" dirty="0" err="1">
                <a:solidFill>
                  <a:srgbClr val="172B4D"/>
                </a:solidFill>
              </a:rPr>
              <a:t>goodtables</a:t>
            </a:r>
            <a:r>
              <a:rPr lang="pt-BR" sz="2400" dirty="0">
                <a:solidFill>
                  <a:srgbClr val="172B4D"/>
                </a:solidFill>
              </a:rPr>
              <a:t>;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sz="2400" dirty="0">
                <a:solidFill>
                  <a:srgbClr val="172B4D"/>
                </a:solidFill>
              </a:rPr>
              <a:t>estar </a:t>
            </a:r>
            <a:r>
              <a:rPr lang="pt-BR" sz="2400" dirty="0">
                <a:solidFill>
                  <a:srgbClr val="172B4D"/>
                </a:solidFill>
              </a:rPr>
              <a:t>preparado para corrigir erros mais comuns do fluxo de validação de dados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Introdução ao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570616"/>
            <a:ext cx="11083968" cy="48601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 err="1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</a:rPr>
              <a:t>arquivo em formato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json</a:t>
            </a:r>
            <a:r>
              <a:rPr lang="pt-BR" dirty="0" smtClean="0">
                <a:solidFill>
                  <a:srgbClr val="172B4D"/>
                </a:solidFill>
              </a:rPr>
              <a:t> </a:t>
            </a:r>
            <a:r>
              <a:rPr lang="pt-BR" dirty="0">
                <a:solidFill>
                  <a:srgbClr val="172B4D"/>
                </a:solidFill>
              </a:rPr>
              <a:t>que descreve</a:t>
            </a:r>
            <a:r>
              <a:rPr lang="pt-BR" dirty="0" smtClean="0">
                <a:solidFill>
                  <a:srgbClr val="172B4D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457200" indent="-457200">
              <a:buAutoNum type="alphaLcParenR"/>
            </a:pPr>
            <a:r>
              <a:rPr lang="pt-BR" dirty="0" smtClean="0">
                <a:solidFill>
                  <a:srgbClr val="172B4D"/>
                </a:solidFill>
              </a:rPr>
              <a:t>o </a:t>
            </a:r>
            <a:r>
              <a:rPr lang="pt-BR" dirty="0">
                <a:solidFill>
                  <a:srgbClr val="172B4D"/>
                </a:solidFill>
              </a:rPr>
              <a:t>conjunto de dados e seus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 (como título, descrição, formato de arquivo, palavras-chave, dentre outros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pPr marL="457200" indent="-457200">
              <a:buAutoNum type="alphaLcParenR"/>
            </a:pPr>
            <a:endParaRPr lang="pt-BR" dirty="0">
              <a:solidFill>
                <a:srgbClr val="172B4D"/>
              </a:solidFill>
            </a:endParaRPr>
          </a:p>
          <a:p>
            <a:r>
              <a:rPr lang="pt-BR" dirty="0" smtClean="0">
                <a:solidFill>
                  <a:srgbClr val="172B4D"/>
                </a:solidFill>
              </a:rPr>
              <a:t>b) as </a:t>
            </a:r>
            <a:r>
              <a:rPr lang="pt-BR" dirty="0">
                <a:solidFill>
                  <a:srgbClr val="172B4D"/>
                </a:solidFill>
              </a:rPr>
              <a:t>colunas de cada </a:t>
            </a:r>
            <a:r>
              <a:rPr lang="pt-BR" dirty="0" smtClean="0">
                <a:solidFill>
                  <a:srgbClr val="172B4D"/>
                </a:solidFill>
              </a:rPr>
              <a:t>recurso</a:t>
            </a: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 smtClean="0">
                <a:solidFill>
                  <a:srgbClr val="172B4D"/>
                </a:solidFill>
              </a:rPr>
              <a:t>(arquivo ou URL) </a:t>
            </a:r>
            <a:r>
              <a:rPr lang="pt-BR" dirty="0">
                <a:solidFill>
                  <a:srgbClr val="172B4D"/>
                </a:solidFill>
              </a:rPr>
              <a:t>que </a:t>
            </a:r>
            <a:r>
              <a:rPr lang="pt-BR" dirty="0" smtClean="0">
                <a:solidFill>
                  <a:srgbClr val="172B4D"/>
                </a:solidFill>
              </a:rPr>
              <a:t>contém (~ </a:t>
            </a:r>
            <a:r>
              <a:rPr lang="pt-BR" dirty="0" err="1" smtClean="0">
                <a:solidFill>
                  <a:srgbClr val="172B4D"/>
                </a:solidFill>
              </a:rPr>
              <a:t>schema</a:t>
            </a:r>
            <a:r>
              <a:rPr lang="pt-BR" dirty="0" smtClean="0">
                <a:solidFill>
                  <a:srgbClr val="172B4D"/>
                </a:solidFill>
              </a:rPr>
              <a:t>),</a:t>
            </a:r>
          </a:p>
          <a:p>
            <a:endParaRPr lang="pt-BR" dirty="0" smtClean="0">
              <a:solidFill>
                <a:srgbClr val="172B4D"/>
              </a:solidFill>
            </a:endParaRPr>
          </a:p>
          <a:p>
            <a:r>
              <a:rPr lang="pt-BR" dirty="0" err="1">
                <a:solidFill>
                  <a:srgbClr val="172B4D"/>
                </a:solidFill>
              </a:rPr>
              <a:t>Schema</a:t>
            </a:r>
            <a:r>
              <a:rPr lang="pt-BR" dirty="0">
                <a:solidFill>
                  <a:srgbClr val="172B4D"/>
                </a:solidFill>
              </a:rPr>
              <a:t>: </a:t>
            </a:r>
            <a:r>
              <a:rPr lang="pt-BR" dirty="0">
                <a:solidFill>
                  <a:srgbClr val="172B4D"/>
                </a:solidFill>
                <a:hlinkClick r:id="rId4"/>
              </a:rPr>
              <a:t>alternativas para representação de endereço</a:t>
            </a:r>
            <a:endParaRPr lang="pt-BR" dirty="0">
              <a:solidFill>
                <a:srgbClr val="172B4D"/>
              </a:solidFill>
            </a:endParaRPr>
          </a:p>
          <a:p>
            <a:endParaRPr 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smtClean="0">
                <a:solidFill>
                  <a:schemeClr val="bg1"/>
                </a:solidFill>
              </a:rPr>
              <a:t>Criando um </a:t>
            </a: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 spcCol="72000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Painel de recursos: </a:t>
            </a:r>
            <a:r>
              <a:rPr lang="pt-BR" dirty="0" err="1" smtClean="0">
                <a:solidFill>
                  <a:srgbClr val="172B4D"/>
                </a:solidFill>
              </a:rPr>
              <a:t>name</a:t>
            </a:r>
            <a:r>
              <a:rPr lang="pt-BR" dirty="0">
                <a:solidFill>
                  <a:srgbClr val="172B4D"/>
                </a:solidFill>
              </a:rPr>
              <a:t>, path, settings, </a:t>
            </a:r>
            <a:r>
              <a:rPr lang="pt-BR" dirty="0" smtClean="0">
                <a:solidFill>
                  <a:srgbClr val="172B4D"/>
                </a:solidFill>
              </a:rPr>
              <a:t>adição de </a:t>
            </a:r>
            <a:r>
              <a:rPr lang="pt-BR" dirty="0">
                <a:solidFill>
                  <a:srgbClr val="172B4D"/>
                </a:solidFill>
              </a:rPr>
              <a:t>recurso </a:t>
            </a:r>
            <a:endParaRPr lang="pt-BR" dirty="0"/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pt-BR" dirty="0">
                <a:solidFill>
                  <a:srgbClr val="172B4D"/>
                </a:solidFill>
              </a:rPr>
              <a:t> </a:t>
            </a:r>
            <a:r>
              <a:rPr lang="pt-BR" dirty="0">
                <a:solidFill>
                  <a:srgbClr val="172B4D"/>
                </a:solidFill>
              </a:rPr>
              <a:t> 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Painel </a:t>
            </a:r>
            <a:r>
              <a:rPr lang="pt-BR" dirty="0">
                <a:solidFill>
                  <a:srgbClr val="172B4D"/>
                </a:solidFill>
              </a:rPr>
              <a:t>de esquema: por </a:t>
            </a:r>
            <a:r>
              <a:rPr lang="pt-BR" dirty="0">
                <a:solidFill>
                  <a:srgbClr val="172B4D"/>
                </a:solidFill>
              </a:rPr>
              <a:t>que formato JSON </a:t>
            </a:r>
            <a:r>
              <a:rPr lang="pt-BR" dirty="0">
                <a:solidFill>
                  <a:srgbClr val="172B4D"/>
                </a:solidFill>
              </a:rPr>
              <a:t>? </a:t>
            </a:r>
            <a:r>
              <a:rPr lang="pt-BR" dirty="0">
                <a:solidFill>
                  <a:srgbClr val="172B4D"/>
                </a:solidFill>
              </a:rPr>
              <a:t>Que </a:t>
            </a:r>
            <a:r>
              <a:rPr lang="pt-BR" dirty="0">
                <a:solidFill>
                  <a:srgbClr val="172B4D"/>
                </a:solidFill>
              </a:rPr>
              <a:t>tipo de erro pode ser encontrado? Uso em editores de texto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2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Relacionamento com órgãos e entidades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i="1" dirty="0"/>
              <a:t>Se você é um gestor público do Estado de Minas Gerais </a:t>
            </a:r>
            <a:r>
              <a:rPr lang="pt-BR" i="1" dirty="0" err="1"/>
              <a:t>custodiante</a:t>
            </a:r>
            <a:r>
              <a:rPr lang="pt-BR" i="1" dirty="0"/>
              <a:t> de dados e tem interesse em realizar a abertura dos dados da sua unidade, entre em contato pelo </a:t>
            </a:r>
            <a:r>
              <a:rPr lang="pt-BR" i="1" dirty="0" err="1"/>
              <a:t>email</a:t>
            </a:r>
            <a:r>
              <a:rPr lang="pt-BR" i="1" dirty="0"/>
              <a:t> . Estamos em busca de parcerias para construção e validação da infraestrutura e processo de publicação de dados abertos </a:t>
            </a:r>
            <a:r>
              <a:rPr lang="pt-BR" i="1" dirty="0" smtClean="0"/>
              <a:t>antes </a:t>
            </a:r>
            <a:r>
              <a:rPr lang="pt-BR" i="1" dirty="0"/>
              <a:t>da expansão da Política de Dados Abertos no Estado de Minas Gerais</a:t>
            </a:r>
            <a:r>
              <a:rPr lang="pt-BR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Interfaces com Inventário de Dados </a:t>
            </a:r>
            <a:r>
              <a:rPr lang="pt-BR" altLang="pt-BR" dirty="0" smtClean="0">
                <a:solidFill>
                  <a:srgbClr val="172B4D"/>
                </a:solidFill>
              </a:rPr>
              <a:t>Pessoais e sua respectiva política a ser elaborada; com o Guia </a:t>
            </a:r>
            <a:r>
              <a:rPr lang="pt-BR" altLang="pt-BR" dirty="0">
                <a:solidFill>
                  <a:srgbClr val="172B4D"/>
                </a:solidFill>
              </a:rPr>
              <a:t>de Transparência </a:t>
            </a:r>
            <a:r>
              <a:rPr lang="pt-BR" altLang="pt-BR" dirty="0" smtClean="0">
                <a:solidFill>
                  <a:srgbClr val="172B4D"/>
                </a:solidFill>
              </a:rPr>
              <a:t>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Oportunidades: aprendizado mútuo, </a:t>
            </a:r>
            <a:r>
              <a:rPr lang="pt-BR" altLang="pt-BR" i="1" dirty="0">
                <a:solidFill>
                  <a:srgbClr val="172B4D"/>
                </a:solidFill>
              </a:rPr>
              <a:t>data </a:t>
            </a:r>
            <a:r>
              <a:rPr lang="pt-BR" altLang="pt-BR" i="1" dirty="0" err="1" smtClean="0">
                <a:solidFill>
                  <a:srgbClr val="172B4D"/>
                </a:solidFill>
              </a:rPr>
              <a:t>literacy</a:t>
            </a:r>
            <a:r>
              <a:rPr lang="pt-BR" altLang="pt-BR" dirty="0" smtClean="0">
                <a:solidFill>
                  <a:srgbClr val="172B4D"/>
                </a:solidFill>
              </a:rPr>
              <a:t>, incremento do controle social e participação ativa da comunidade, avaliações </a:t>
            </a:r>
            <a:r>
              <a:rPr lang="pt-BR" altLang="pt-BR" dirty="0">
                <a:solidFill>
                  <a:srgbClr val="172B4D"/>
                </a:solidFill>
              </a:rPr>
              <a:t>de </a:t>
            </a:r>
            <a:r>
              <a:rPr lang="pt-BR" altLang="pt-BR" dirty="0" smtClean="0">
                <a:solidFill>
                  <a:srgbClr val="172B4D"/>
                </a:solidFill>
              </a:rPr>
              <a:t>usuários, </a:t>
            </a:r>
            <a:r>
              <a:rPr lang="pt-BR" dirty="0" smtClean="0">
                <a:solidFill>
                  <a:srgbClr val="172B4D"/>
                </a:solidFill>
              </a:rPr>
              <a:t>parcerias</a:t>
            </a: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Contato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pt-BR" sz="3600" dirty="0" smtClean="0">
                <a:hlinkClick r:id="rId2"/>
              </a:rPr>
              <a:t>dados.mg.gov.br</a:t>
            </a:r>
            <a:endParaRPr lang="pt-BR" sz="3600" dirty="0" smtClean="0"/>
          </a:p>
          <a:p>
            <a:pPr algn="ctr"/>
            <a:endParaRPr lang="pt-BR" sz="3600" dirty="0" smtClean="0"/>
          </a:p>
          <a:p>
            <a:pPr algn="ctr"/>
            <a:r>
              <a:rPr lang="pt-BR" sz="3600" dirty="0" smtClean="0"/>
              <a:t>transparencia@cge.mg.gov.br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29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Contexto e Conceitos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- O que são dados abertos?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- O que é um portal de dados abertos?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dirty="0" smtClean="0">
                <a:solidFill>
                  <a:srgbClr val="172B4D"/>
                </a:solidFill>
              </a:rPr>
              <a:t>Projeto </a:t>
            </a:r>
            <a:r>
              <a:rPr lang="pt-BR" altLang="pt-BR" dirty="0" err="1" smtClean="0">
                <a:solidFill>
                  <a:srgbClr val="172B4D"/>
                </a:solidFill>
              </a:rPr>
              <a:t>dadosmg</a:t>
            </a:r>
            <a:r>
              <a:rPr lang="pt-BR" altLang="pt-BR" dirty="0" smtClean="0">
                <a:solidFill>
                  <a:srgbClr val="172B4D"/>
                </a:solidFill>
              </a:rPr>
              <a:t>: conjuntos de dados, recursos, </a:t>
            </a:r>
            <a:r>
              <a:rPr lang="pt-BR" altLang="pt-BR" dirty="0" err="1" smtClean="0">
                <a:solidFill>
                  <a:srgbClr val="172B4D"/>
                </a:solidFill>
              </a:rPr>
              <a:t>metadados</a:t>
            </a:r>
            <a:r>
              <a:rPr lang="pt-BR" altLang="pt-BR" dirty="0" smtClean="0">
                <a:solidFill>
                  <a:srgbClr val="172B4D"/>
                </a:solidFill>
              </a:rPr>
              <a:t>, dicionário de dados, forma de documentação e validação 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- </a:t>
            </a:r>
            <a:r>
              <a:rPr lang="pt-BR" altLang="pt-BR" dirty="0" err="1" smtClean="0">
                <a:solidFill>
                  <a:srgbClr val="172B4D"/>
                </a:solidFill>
              </a:rPr>
              <a:t>Datapackage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- JSON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>
                <a:solidFill>
                  <a:srgbClr val="172B4D"/>
                </a:solidFill>
              </a:rPr>
              <a:t>- </a:t>
            </a:r>
            <a:r>
              <a:rPr lang="pt-BR" altLang="pt-BR" dirty="0" err="1" smtClean="0">
                <a:solidFill>
                  <a:srgbClr val="172B4D"/>
                </a:solidFill>
              </a:rPr>
              <a:t>Schema</a:t>
            </a:r>
            <a:endParaRPr lang="pt-BR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 que são dados abertos?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00251" y="1173707"/>
            <a:ext cx="11328765" cy="4979667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 Abertos: dados </a:t>
            </a:r>
            <a:r>
              <a:rPr lang="pt-BR" altLang="pt-BR" sz="2000" dirty="0">
                <a:solidFill>
                  <a:srgbClr val="172B4D"/>
                </a:solidFill>
              </a:rPr>
              <a:t>públicos (1) representados em meio digital (2), estruturados em formato aberto (3), processáveis por máquina (4) e referenciados na rede mundial de computadores (5), disponibilizados sob licença aberta (6) que permita sua livre reutilização, consumo ou cruzamento em aplicações digitais desenvolvidas pela sociedade.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rgbClr val="172B4D"/>
                </a:solidFill>
              </a:rPr>
              <a:t>O objetivo, que constitui dever dos órgãos e entidades públicas por força da [Lei de Acesso à Informação](http://www.planalto.gov.br/ccivil_03/_ato2011-2014/2011/lei/l12527.htm#art8%C2%A73), é a divulgação de dados "de modo a facilitar a análise das informações", incluindo "detalhes [d]os formatos utilizados para estruturação da informação".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[</a:t>
            </a:r>
            <a:r>
              <a:rPr lang="pt-BR" altLang="pt-BR" sz="2000" dirty="0">
                <a:solidFill>
                  <a:srgbClr val="172B4D"/>
                </a:solidFill>
              </a:rPr>
              <a:t>1] [Resolução CGE 20/2014](http://pesquisalegislativa.mg.gov.br/LegislacaoCompleta.aspx?cod=171158</a:t>
            </a:r>
            <a:r>
              <a:rPr lang="pt-BR" altLang="pt-BR" sz="2000" dirty="0" smtClean="0">
                <a:solidFill>
                  <a:srgbClr val="172B4D"/>
                </a:solidFill>
              </a:rPr>
              <a:t>)]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 que são dados abertos?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53979" y="92917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Art. 8º É dever dos órgãos e entidades públicas promover, independentemente de requerimentos, a divulgação em local de fácil acesso, no âmbito de suas competências, de informações de interesse coletivo ou geral por eles produzidas ou custodiadas.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[...]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§ 2º Para cumprimento do disposto no caput, os órgãos e entidades públicas deverão utilizar todos os meios e instrumentos legítimos de que dispuserem, sendo obrigatória a divulgação em sítios oficiais da rede mundial de computadores (internet).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-- </a:t>
            </a:r>
            <a:r>
              <a:rPr lang="pt-BR" altLang="pt-BR" sz="2000" dirty="0">
                <a:solidFill>
                  <a:srgbClr val="172B4D"/>
                </a:solidFill>
              </a:rPr>
              <a:t>[Lei nº 12.527/2011](http://www.planalto.gov.br/ccivil_03/_ato2011-2014/2011/lei/l12527.htm#art8</a:t>
            </a:r>
            <a:r>
              <a:rPr lang="pt-BR" altLang="pt-BR" sz="2000" dirty="0" smtClean="0">
                <a:solidFill>
                  <a:srgbClr val="172B4D"/>
                </a:solidFill>
              </a:rPr>
              <a:t>)]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5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O que são dados abertos?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7502" y="677732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§ 3º Os sítios de que trata o § 2º deverão, na forma de regulamento, atender, entre outros, aos seguintes requisitos</a:t>
            </a:r>
            <a:r>
              <a:rPr lang="pt-BR" altLang="pt-BR" dirty="0" smtClean="0">
                <a:solidFill>
                  <a:srgbClr val="172B4D"/>
                </a:solidFill>
              </a:rPr>
              <a:t>: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 - conter ferramenta de pesquisa de conteúdo que permita o acesso à informação de forma objetiva, transparente, clara e em linguagem de fácil compreensão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 - possibilitar a gravação de relatórios em diversos formatos eletrônicos, inclusive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abertos e não proprietários, tais como planilhas e texto</a:t>
            </a:r>
            <a:r>
              <a:rPr lang="pt-BR" altLang="pt-BR" dirty="0">
                <a:solidFill>
                  <a:srgbClr val="172B4D"/>
                </a:solidFill>
              </a:rPr>
              <a:t>, de modo a facilitar a análise das informações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III - possibilitar o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automatizado por sistemas externos em formatos abertos, estruturados e legíveis por máquina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IV - divulgar em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detalhes os formatos utilizados </a:t>
            </a:r>
            <a:r>
              <a:rPr lang="pt-BR" altLang="pt-BR" dirty="0">
                <a:solidFill>
                  <a:srgbClr val="172B4D"/>
                </a:solidFill>
              </a:rPr>
              <a:t>para estruturação da informação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V - garantir a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autenticidade e a integridade das informações </a:t>
            </a:r>
            <a:r>
              <a:rPr lang="pt-BR" altLang="pt-BR" dirty="0">
                <a:solidFill>
                  <a:srgbClr val="172B4D"/>
                </a:solidFill>
              </a:rPr>
              <a:t>disponíveis para acesso</a:t>
            </a:r>
            <a:r>
              <a:rPr lang="pt-BR" altLang="pt-BR" dirty="0" smtClean="0">
                <a:solidFill>
                  <a:srgbClr val="172B4D"/>
                </a:solidFill>
              </a:rPr>
              <a:t>;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dirty="0" smtClean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</a:rPr>
              <a:t>VI - manter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atualizadas as informações disponíveis </a:t>
            </a:r>
            <a:r>
              <a:rPr lang="pt-BR" altLang="pt-BR" dirty="0">
                <a:solidFill>
                  <a:srgbClr val="172B4D"/>
                </a:solidFill>
              </a:rPr>
              <a:t>para acesso;</a:t>
            </a:r>
            <a:endParaRPr lang="pt-B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 que é um Portal de Dados Abertos?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422218" y="942819"/>
            <a:ext cx="11083968" cy="4708981"/>
          </a:xfrm>
        </p:spPr>
        <p:txBody>
          <a:bodyPr lIns="0" rIns="0" numCol="2" spcCol="14400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Portal: site </a:t>
            </a:r>
            <a:r>
              <a:rPr lang="pt-BR" altLang="pt-BR" sz="2000" dirty="0">
                <a:solidFill>
                  <a:srgbClr val="172B4D"/>
                </a:solidFill>
              </a:rPr>
              <a:t>na internet projetado para aglomerar e distribuir conteúdos de várias fontes diferentes de maneira uniforme, sendo um ponto de acesso para [conteúdos de] uma série de outros sites.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 smtClean="0">
                <a:solidFill>
                  <a:srgbClr val="172B4D"/>
                </a:solidFill>
              </a:rPr>
              <a:t>Wikipedia</a:t>
            </a:r>
            <a:r>
              <a:rPr lang="pt-BR" altLang="pt-BR" sz="2000" dirty="0">
                <a:solidFill>
                  <a:srgbClr val="172B4D"/>
                </a:solidFill>
              </a:rPr>
              <a:t>](</a:t>
            </a:r>
            <a:r>
              <a:rPr lang="pt-BR" altLang="pt-BR" sz="2000" dirty="0">
                <a:solidFill>
                  <a:srgbClr val="172B4D"/>
                </a:solidFill>
                <a:hlinkClick r:id="rId3"/>
              </a:rPr>
              <a:t>https://pt.wikipedia.org/wiki/Portal_(internet%29</a:t>
            </a:r>
            <a:r>
              <a:rPr lang="pt-BR" altLang="pt-BR" sz="2000" dirty="0" smtClean="0">
                <a:solidFill>
                  <a:srgbClr val="172B4D"/>
                </a:solidFill>
                <a:hlinkClick r:id="rId3"/>
              </a:rPr>
              <a:t>)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dados.mg.gov.br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  <a:hlinkClick r:id="rId4"/>
              </a:rPr>
              <a:t>http</a:t>
            </a:r>
            <a:r>
              <a:rPr lang="pt-BR" altLang="pt-BR" sz="2000" dirty="0">
                <a:solidFill>
                  <a:srgbClr val="172B4D"/>
                </a:solidFill>
                <a:hlinkClick r:id="rId4"/>
              </a:rPr>
              <a:t>://</a:t>
            </a:r>
            <a:r>
              <a:rPr lang="pt-BR" altLang="pt-BR" sz="2000" dirty="0" smtClean="0">
                <a:solidFill>
                  <a:srgbClr val="172B4D"/>
                </a:solidFill>
                <a:hlinkClick r:id="rId4"/>
              </a:rPr>
              <a:t>dados.mg.gov.br/dataset/doacoes-covid-19</a:t>
            </a:r>
            <a:endParaRPr lang="pt-BR" altLang="pt-BR" sz="2000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Outros </a:t>
            </a:r>
            <a:r>
              <a:rPr lang="pt-BR" altLang="pt-BR" sz="2000" dirty="0">
                <a:solidFill>
                  <a:srgbClr val="172B4D"/>
                </a:solidFill>
              </a:rPr>
              <a:t>portais de dados abertos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Brasil: https://github.com/dadosgovbr/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Estados Unidos: https://github.com/GSA/data.gov/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Reino Unido: https://github.com/alphagov?q=data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França: https://github.com/etalab/data.gouv.fr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Itália: https://github.com/italia/?q=data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Austrália: https://github.com/datagovau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smtClean="0">
                <a:solidFill>
                  <a:srgbClr val="172B4D"/>
                </a:solidFill>
              </a:rPr>
              <a:t>- </a:t>
            </a:r>
            <a:r>
              <a:rPr lang="pt-BR" altLang="pt-BR" sz="2000" dirty="0">
                <a:solidFill>
                  <a:srgbClr val="172B4D"/>
                </a:solidFill>
              </a:rPr>
              <a:t>Buenos Aires: https://github.com/datosgcba/</a:t>
            </a:r>
            <a:endParaRPr lang="pt-BR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r>
              <a:rPr lang="pt-BR" altLang="pt-BR" dirty="0" smtClean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172B4D"/>
                </a:solidFill>
              </a:rPr>
              <a:t>Problemas e soluções - </a:t>
            </a:r>
            <a:r>
              <a:rPr lang="pt-BR" dirty="0" smtClean="0">
                <a:solidFill>
                  <a:srgbClr val="172B4D"/>
                </a:solidFill>
              </a:rPr>
              <a:t>Qualidade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 smtClean="0">
                <a:solidFill>
                  <a:srgbClr val="172B4D"/>
                </a:solidFill>
              </a:rPr>
              <a:t>- </a:t>
            </a:r>
            <a:r>
              <a:rPr lang="pt-BR" sz="2000" dirty="0">
                <a:solidFill>
                  <a:srgbClr val="172B4D"/>
                </a:solidFill>
              </a:rPr>
              <a:t>Upload de arquivos incorretos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nomes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na ordem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nos cabeçalhos das colunas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no formato dos arquivos (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xslx</a:t>
            </a:r>
            <a:r>
              <a:rPr lang="pt-BR" sz="2000" dirty="0">
                <a:solidFill>
                  <a:srgbClr val="172B4D"/>
                </a:solidFill>
              </a:rPr>
              <a:t> -&gt; </a:t>
            </a:r>
            <a:r>
              <a:rPr lang="pt-BR" sz="2000" dirty="0" err="1">
                <a:solidFill>
                  <a:srgbClr val="172B4D"/>
                </a:solidFill>
              </a:rPr>
              <a:t>csv</a:t>
            </a:r>
            <a:r>
              <a:rPr lang="pt-BR" sz="2000" dirty="0">
                <a:solidFill>
                  <a:srgbClr val="172B4D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Alteração de leiautes sem comunicação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em formato estruturado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não disponibilizada junto com os dados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sz="2000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000" dirty="0">
                <a:solidFill>
                  <a:srgbClr val="172B4D"/>
                </a:solidFill>
              </a:rPr>
              <a:t>- Documentação inexistente para dados de referência (códigos, descrições e interpretações e domínio das colunas)</a:t>
            </a:r>
            <a:endParaRPr lang="pt-BR" sz="2000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r>
              <a:rPr lang="pt-BR" altLang="pt-BR" dirty="0" smtClean="0">
                <a:solidFill>
                  <a:schemeClr val="bg1"/>
                </a:solidFill>
              </a:rPr>
              <a:t> - utilidade 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45048" y="1120911"/>
            <a:ext cx="11083968" cy="4582758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qualidade</a:t>
            </a:r>
            <a:r>
              <a:rPr lang="pt-BR" dirty="0">
                <a:solidFill>
                  <a:srgbClr val="172B4D"/>
                </a:solidFill>
              </a:rPr>
              <a:t>: grau em que um conjunto de características inerentes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</a:t>
            </a:r>
            <a:r>
              <a:rPr lang="pt-BR" dirty="0" err="1">
                <a:solidFill>
                  <a:srgbClr val="172B4D"/>
                </a:solidFill>
              </a:rPr>
              <a:t>metadados</a:t>
            </a:r>
            <a:r>
              <a:rPr lang="pt-BR" dirty="0">
                <a:solidFill>
                  <a:srgbClr val="172B4D"/>
                </a:solidFill>
              </a:rPr>
              <a:t>] de um objeto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dados] atende a especificação [</a:t>
            </a:r>
            <a:r>
              <a:rPr lang="pt-BR" dirty="0" err="1">
                <a:solidFill>
                  <a:srgbClr val="172B4D"/>
                </a:solidFill>
              </a:rPr>
              <a:t>ie</a:t>
            </a:r>
            <a:r>
              <a:rPr lang="pt-BR" dirty="0">
                <a:solidFill>
                  <a:srgbClr val="172B4D"/>
                </a:solidFill>
              </a:rPr>
              <a:t>. padrão]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</a:rPr>
              <a:t>[1] Tradução e adaptação da [ISO 9000](https://en.wikipedia.org/wiki/ISO_9000)]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A </a:t>
            </a:r>
            <a:r>
              <a:rPr lang="pt-BR" dirty="0">
                <a:solidFill>
                  <a:srgbClr val="172B4D"/>
                </a:solidFill>
              </a:rPr>
              <a:t>aferição da qualidade também deve ser um processo automatizado.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Solução</a:t>
            </a:r>
            <a:r>
              <a:rPr lang="pt-BR" dirty="0">
                <a:solidFill>
                  <a:srgbClr val="172B4D"/>
                </a:solidFill>
              </a:rPr>
              <a:t>: Adoção de um padrão para documentação dos dados que permita uma verificação/validação </a:t>
            </a:r>
            <a:r>
              <a:rPr lang="pt-BR" dirty="0" err="1">
                <a:solidFill>
                  <a:srgbClr val="172B4D"/>
                </a:solidFill>
              </a:rPr>
              <a:t>automatizável</a:t>
            </a:r>
            <a:r>
              <a:rPr lang="pt-BR" dirty="0">
                <a:solidFill>
                  <a:srgbClr val="172B4D"/>
                </a:solidFill>
              </a:rPr>
              <a:t> se os dados estão em conformidade com o especificado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 err="1" smtClean="0">
                <a:solidFill>
                  <a:srgbClr val="172B4D"/>
                </a:solidFill>
              </a:rPr>
              <a:t>Datapackage</a:t>
            </a:r>
            <a:r>
              <a:rPr lang="pt-BR" dirty="0" smtClean="0">
                <a:solidFill>
                  <a:srgbClr val="172B4D"/>
                </a:solidFill>
              </a:rPr>
              <a:t>: Formato </a:t>
            </a:r>
            <a:r>
              <a:rPr lang="pt-BR" dirty="0">
                <a:solidFill>
                  <a:srgbClr val="172B4D"/>
                </a:solidFill>
              </a:rPr>
              <a:t>preciso de arquivo; </a:t>
            </a:r>
            <a:r>
              <a:rPr lang="pt-BR" dirty="0" smtClean="0">
                <a:solidFill>
                  <a:srgbClr val="172B4D"/>
                </a:solidFill>
              </a:rPr>
              <a:t>facilmente </a:t>
            </a:r>
            <a:r>
              <a:rPr lang="pt-BR" dirty="0">
                <a:solidFill>
                  <a:srgbClr val="172B4D"/>
                </a:solidFill>
              </a:rPr>
              <a:t>compartilhado; </a:t>
            </a:r>
            <a:r>
              <a:rPr lang="pt-BR" dirty="0" smtClean="0">
                <a:solidFill>
                  <a:srgbClr val="172B4D"/>
                </a:solidFill>
              </a:rPr>
              <a:t>permite reprodutibilidade </a:t>
            </a:r>
            <a:r>
              <a:rPr lang="pt-BR" dirty="0">
                <a:solidFill>
                  <a:srgbClr val="172B4D"/>
                </a:solidFill>
              </a:rPr>
              <a:t>de dados; acessível, </a:t>
            </a:r>
            <a:r>
              <a:rPr lang="pt-BR" dirty="0" err="1">
                <a:solidFill>
                  <a:srgbClr val="172B4D"/>
                </a:solidFill>
              </a:rPr>
              <a:t>interoperável</a:t>
            </a:r>
            <a:r>
              <a:rPr lang="pt-BR" dirty="0">
                <a:solidFill>
                  <a:srgbClr val="172B4D"/>
                </a:solidFill>
              </a:rPr>
              <a:t>, </a:t>
            </a:r>
            <a:r>
              <a:rPr lang="pt-BR" dirty="0" err="1">
                <a:solidFill>
                  <a:srgbClr val="172B4D"/>
                </a:solidFill>
              </a:rPr>
              <a:t>reusável</a:t>
            </a:r>
            <a:r>
              <a:rPr lang="pt-BR" dirty="0">
                <a:solidFill>
                  <a:srgbClr val="172B4D"/>
                </a:solidFill>
              </a:rPr>
              <a:t>; </a:t>
            </a:r>
            <a:r>
              <a:rPr lang="pt-BR" dirty="0" smtClean="0">
                <a:solidFill>
                  <a:srgbClr val="172B4D"/>
                </a:solidFill>
              </a:rPr>
              <a:t>permite validação </a:t>
            </a:r>
            <a:r>
              <a:rPr lang="pt-BR" dirty="0">
                <a:solidFill>
                  <a:srgbClr val="172B4D"/>
                </a:solidFill>
              </a:rPr>
              <a:t>da integridade dos </a:t>
            </a:r>
            <a:r>
              <a:rPr lang="pt-BR" dirty="0" smtClean="0">
                <a:solidFill>
                  <a:srgbClr val="172B4D"/>
                </a:solidFill>
              </a:rPr>
              <a:t>dados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3"/>
              </a:rPr>
              <a:t>Decreto Federal 8777/2016</a:t>
            </a:r>
            <a:r>
              <a:rPr lang="pt-BR" altLang="pt-BR" dirty="0">
                <a:solidFill>
                  <a:srgbClr val="172B4D"/>
                </a:solidFill>
              </a:rPr>
              <a:t>: art. 2º, IV: formato aberto implica que a </a:t>
            </a:r>
            <a:r>
              <a:rPr lang="pt-BR" u="sng" dirty="0">
                <a:solidFill>
                  <a:srgbClr val="172B4D"/>
                </a:solidFill>
              </a:rPr>
              <a:t>especificação esteja documentada </a:t>
            </a:r>
            <a:r>
              <a:rPr lang="pt-BR" u="sng" dirty="0" smtClean="0">
                <a:solidFill>
                  <a:srgbClr val="172B4D"/>
                </a:solidFill>
              </a:rPr>
              <a:t>publicamente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u="sng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“</a:t>
            </a:r>
            <a:r>
              <a:rPr lang="pt-BR" dirty="0"/>
              <a:t>Se os dados não estão disponíveis num formato aberto e </a:t>
            </a:r>
            <a:r>
              <a:rPr lang="pt-BR" dirty="0">
                <a:hlinkClick r:id="rId4"/>
              </a:rPr>
              <a:t>legível por máquina</a:t>
            </a:r>
            <a:r>
              <a:rPr lang="pt-BR" dirty="0"/>
              <a:t>, eles não podem ser reutilizados.” (David </a:t>
            </a:r>
            <a:r>
              <a:rPr lang="pt-BR" dirty="0" err="1"/>
              <a:t>Eaves</a:t>
            </a:r>
            <a:r>
              <a:rPr lang="pt-BR" dirty="0"/>
              <a:t>/</a:t>
            </a:r>
            <a:r>
              <a:rPr lang="pt-BR" dirty="0" err="1"/>
              <a:t>Opendata</a:t>
            </a:r>
            <a:r>
              <a:rPr lang="pt-BR" dirty="0"/>
              <a:t> Charter - </a:t>
            </a:r>
            <a:r>
              <a:rPr lang="pt-BR" dirty="0" err="1"/>
              <a:t>principles</a:t>
            </a:r>
            <a:r>
              <a:rPr lang="pt-BR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u="sng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t-BR" altLang="pt-BR" dirty="0" err="1" smtClean="0">
                <a:solidFill>
                  <a:schemeClr val="bg1"/>
                </a:solidFill>
              </a:rPr>
              <a:t>Datapackage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29784" y="1075940"/>
            <a:ext cx="11729538" cy="5129988"/>
          </a:xfrm>
        </p:spPr>
        <p:txBody>
          <a:bodyPr numCol="2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172B4D"/>
                </a:solidFill>
              </a:rPr>
              <a:t>Utilização </a:t>
            </a:r>
            <a:r>
              <a:rPr lang="pt-BR" dirty="0">
                <a:solidFill>
                  <a:srgbClr val="172B4D"/>
                </a:solidFill>
              </a:rPr>
              <a:t>de especificações da </a:t>
            </a:r>
            <a:r>
              <a:rPr lang="pt-BR" dirty="0" err="1">
                <a:solidFill>
                  <a:srgbClr val="172B4D"/>
                </a:solidFill>
                <a:hlinkClick r:id="rId2"/>
              </a:rPr>
              <a:t>Frictionless</a:t>
            </a:r>
            <a:r>
              <a:rPr lang="pt-BR" dirty="0">
                <a:solidFill>
                  <a:srgbClr val="172B4D"/>
                </a:solidFill>
                <a:hlinkClick r:id="rId2"/>
              </a:rPr>
              <a:t> </a:t>
            </a:r>
            <a:r>
              <a:rPr lang="pt-BR" dirty="0" smtClean="0">
                <a:solidFill>
                  <a:srgbClr val="172B4D"/>
                </a:solidFill>
                <a:hlinkClick r:id="rId3"/>
              </a:rPr>
              <a:t>Data</a:t>
            </a:r>
            <a:r>
              <a:rPr lang="pt-BR" dirty="0" smtClean="0">
                <a:solidFill>
                  <a:srgbClr val="172B4D"/>
                </a:solidFill>
              </a:rPr>
              <a:t>: conjunto </a:t>
            </a:r>
            <a:r>
              <a:rPr lang="pt-BR" dirty="0">
                <a:solidFill>
                  <a:srgbClr val="172B4D"/>
                </a:solidFill>
              </a:rPr>
              <a:t>de ferramentas </a:t>
            </a:r>
            <a:r>
              <a:rPr lang="pt-BR" dirty="0" smtClean="0">
                <a:solidFill>
                  <a:srgbClr val="172B4D"/>
                </a:solidFill>
              </a:rPr>
              <a:t>para interoperabilidade </a:t>
            </a:r>
            <a:r>
              <a:rPr lang="pt-BR" dirty="0">
                <a:solidFill>
                  <a:srgbClr val="172B4D"/>
                </a:solidFill>
              </a:rPr>
              <a:t>de dados, por meio </a:t>
            </a:r>
            <a:r>
              <a:rPr lang="pt-BR" dirty="0" smtClean="0">
                <a:solidFill>
                  <a:srgbClr val="172B4D"/>
                </a:solidFill>
              </a:rPr>
              <a:t>de padrões </a:t>
            </a:r>
            <a:r>
              <a:rPr lang="pt-BR" dirty="0">
                <a:solidFill>
                  <a:srgbClr val="172B4D"/>
                </a:solidFill>
              </a:rPr>
              <a:t>e critérios técnicos </a:t>
            </a:r>
            <a:r>
              <a:rPr lang="pt-BR" dirty="0" smtClean="0">
                <a:solidFill>
                  <a:srgbClr val="172B4D"/>
                </a:solidFill>
              </a:rPr>
              <a:t>para otimizar </a:t>
            </a:r>
            <a:r>
              <a:rPr lang="pt-BR" dirty="0">
                <a:solidFill>
                  <a:srgbClr val="172B4D"/>
                </a:solidFill>
              </a:rPr>
              <a:t>o armazenamento e os usos de dados</a:t>
            </a:r>
            <a:endParaRPr lang="pt-BR" dirty="0" smtClean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72B4D"/>
                </a:solidFill>
              </a:rPr>
              <a:t>Validação automática por serviços ofertados pela comunidade, como o </a:t>
            </a:r>
            <a:r>
              <a:rPr lang="pt-BR" dirty="0" smtClean="0">
                <a:solidFill>
                  <a:srgbClr val="172B4D"/>
                </a:solidFill>
                <a:hlinkClick r:id="rId4"/>
              </a:rPr>
              <a:t>goodtables.io</a:t>
            </a:r>
            <a:endParaRPr 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 smtClean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Versionamento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  <a:hlinkClick r:id="rId5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  <a:hlinkClick r:id="rId5"/>
              </a:rPr>
              <a:t> histórico das alterações no repositório </a:t>
            </a:r>
            <a:r>
              <a:rPr lang="pt-BR" dirty="0"/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hlinkClick r:id="rId6"/>
              </a:rPr>
              <a:t> atualizações relevantes – Compras Emergenciais COVID</a:t>
            </a: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>
                <a:solidFill>
                  <a:srgbClr val="172B4D"/>
                </a:solidFill>
              </a:rPr>
              <a:t> </a:t>
            </a:r>
            <a:r>
              <a:rPr lang="pt-BR" altLang="pt-BR" dirty="0">
                <a:solidFill>
                  <a:srgbClr val="172B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Validação contínua: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7"/>
              </a:rPr>
              <a:t>Compras emergenciais COVID</a:t>
            </a:r>
            <a:endParaRPr lang="pt-BR" dirty="0">
              <a:solidFill>
                <a:srgbClr val="172B4D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dirty="0">
              <a:solidFill>
                <a:srgbClr val="172B4D"/>
              </a:solidFill>
              <a:hlinkClick r:id="rId7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rgbClr val="172B4D"/>
                </a:solidFill>
                <a:hlinkClick r:id="rId8"/>
              </a:rPr>
              <a:t>Cabeçalho casos confirmados</a:t>
            </a:r>
            <a:endParaRPr lang="pt-BR" dirty="0">
              <a:solidFill>
                <a:srgbClr val="172B4D"/>
              </a:solidFill>
              <a:hlinkClick r:id="rId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solidFill>
                <a:srgbClr val="172B4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172B4D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68986"/>
            <a:ext cx="35320" cy="537973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-7935" rIns="17457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ágina inter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ágina desta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1099</Words>
  <Application>Microsoft Office PowerPoint</Application>
  <PresentationFormat>Widescreen</PresentationFormat>
  <Paragraphs>141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 Light</vt:lpstr>
      <vt:lpstr>Calibri</vt:lpstr>
      <vt:lpstr>Arial Narrow</vt:lpstr>
      <vt:lpstr>Arial</vt:lpstr>
      <vt:lpstr>Página interna</vt:lpstr>
      <vt:lpstr>Página destaque</vt:lpstr>
      <vt:lpstr>Personalizar design</vt:lpstr>
      <vt:lpstr>Objetivos do workshop</vt:lpstr>
      <vt:lpstr>Contexto e Conceitos</vt:lpstr>
      <vt:lpstr>O que são dados abertos?</vt:lpstr>
      <vt:lpstr>O que são dados abertos?</vt:lpstr>
      <vt:lpstr>O que são dados abertos?</vt:lpstr>
      <vt:lpstr>O que é um Portal de Dados Abertos?</vt:lpstr>
      <vt:lpstr>Datapackage - Problemas e soluções - Qualidade</vt:lpstr>
      <vt:lpstr>Datapackage - utilidade </vt:lpstr>
      <vt:lpstr>Datapackage</vt:lpstr>
      <vt:lpstr>Introdução ao Datapackage</vt:lpstr>
      <vt:lpstr>Criando um Datapackage</vt:lpstr>
      <vt:lpstr>Relacionamento com órgãos e entidades</vt:lpstr>
      <vt:lpstr>Contato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Túlio César de Souza Velloso</dc:creator>
  <cp:lastModifiedBy>Andre Luiz Guimaraes Amorim</cp:lastModifiedBy>
  <cp:revision>62</cp:revision>
  <dcterms:created xsi:type="dcterms:W3CDTF">2020-01-13T13:33:21Z</dcterms:created>
  <dcterms:modified xsi:type="dcterms:W3CDTF">2020-11-10T18:51:02Z</dcterms:modified>
</cp:coreProperties>
</file>