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3"/>
  </p:notesMasterIdLst>
  <p:sldIdLst>
    <p:sldId id="263" r:id="rId4"/>
    <p:sldId id="260" r:id="rId5"/>
    <p:sldId id="266" r:id="rId6"/>
    <p:sldId id="272" r:id="rId7"/>
    <p:sldId id="267" r:id="rId8"/>
    <p:sldId id="269" r:id="rId9"/>
    <p:sldId id="270" r:id="rId10"/>
    <p:sldId id="271" r:id="rId11"/>
    <p:sldId id="2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>
        <p:scale>
          <a:sx n="70" d="100"/>
          <a:sy n="70" d="100"/>
        </p:scale>
        <p:origin x="48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onavirus-mg.com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gov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dados-mg/compras-emergenciais-covid-19/master/datapackage.json" TargetMode="External"/><Relationship Id="rId2" Type="http://schemas.openxmlformats.org/officeDocument/2006/relationships/hyperlink" Target="http://www.planalto.gov.br/ccivil_03/_ato2015-2018/2016/decreto/d8777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ransparencia.dadosabertos.mg.gov.br/about" TargetMode="External"/><Relationship Id="rId4" Type="http://schemas.openxmlformats.org/officeDocument/2006/relationships/hyperlink" Target="https://json-schema.org/understanding-json-schema/about.html#abou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dtables.io/" TargetMode="External"/><Relationship Id="rId7" Type="http://schemas.openxmlformats.org/officeDocument/2006/relationships/hyperlink" Target="https://goodtables.io/github/dados-mg/casos-confirmados-covid-19" TargetMode="External"/><Relationship Id="rId2" Type="http://schemas.openxmlformats.org/officeDocument/2006/relationships/hyperlink" Target="https://frictionlessdata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odtables.io/github/dados-mg/compras-emergenciais-covid-19/jobs/13" TargetMode="External"/><Relationship Id="rId5" Type="http://schemas.openxmlformats.org/officeDocument/2006/relationships/hyperlink" Target="http://www.transparencia.dadosabertos.mg.gov.br/dataset/contratacoes-coronavirus" TargetMode="External"/><Relationship Id="rId4" Type="http://schemas.openxmlformats.org/officeDocument/2006/relationships/hyperlink" Target="https://github.com/dados-mg/compras-emergenciais-covid-19/commits/master/datapackage.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obitos-confirmados-covid-19" TargetMode="External"/><Relationship Id="rId2" Type="http://schemas.openxmlformats.org/officeDocument/2006/relationships/hyperlink" Target="http://dados.mg.gov.br/dataset/compras-emergenciais-covid-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dos.mg.gov.br/dataset/termos-parceria-contratos-gestao" TargetMode="External"/><Relationship Id="rId5" Type="http://schemas.openxmlformats.org/officeDocument/2006/relationships/hyperlink" Target="http://dados.mg.gov.br/dataset/doacoes-comodatos-amigo-estado-mg" TargetMode="External"/><Relationship Id="rId4" Type="http://schemas.openxmlformats.org/officeDocument/2006/relationships/hyperlink" Target="http://dados.mg.gov.br/dataset/casos-confirmados-covid-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icates.theodi.org/en/about/badgelevels" TargetMode="External"/><Relationship Id="rId2" Type="http://schemas.openxmlformats.org/officeDocument/2006/relationships/hyperlink" Target="http://transparencia.prefeitura.sp.gov.br/administracao/Paginas/cmbd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it.dados.gov.b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mg.gov.b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Projeto </a:t>
            </a:r>
            <a:r>
              <a:rPr lang="pt-BR" dirty="0" err="1" smtClean="0"/>
              <a:t>dadosmg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Visão geral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Requisitos </a:t>
            </a:r>
            <a:r>
              <a:rPr lang="pt-BR" altLang="pt-BR" dirty="0">
                <a:solidFill>
                  <a:srgbClr val="172B4D"/>
                </a:solidFill>
              </a:rPr>
              <a:t>da </a:t>
            </a:r>
            <a:r>
              <a:rPr lang="pt-BR" altLang="pt-BR" dirty="0" smtClean="0">
                <a:solidFill>
                  <a:srgbClr val="172B4D"/>
                </a:solidFill>
              </a:rPr>
              <a:t>LAI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Explicação </a:t>
            </a:r>
            <a:r>
              <a:rPr lang="pt-BR" altLang="pt-BR" dirty="0">
                <a:solidFill>
                  <a:srgbClr val="172B4D"/>
                </a:solidFill>
              </a:rPr>
              <a:t>introdutória sobre JSON e especificações </a:t>
            </a:r>
            <a:r>
              <a:rPr lang="pt-BR" altLang="pt-BR" dirty="0" err="1">
                <a:solidFill>
                  <a:srgbClr val="172B4D"/>
                </a:solidFill>
              </a:rPr>
              <a:t>Frictionless</a:t>
            </a:r>
            <a:r>
              <a:rPr lang="pt-BR" altLang="pt-BR" dirty="0">
                <a:solidFill>
                  <a:srgbClr val="172B4D"/>
                </a:solidFill>
              </a:rPr>
              <a:t>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Qualidade de dados (versionamento e validação contínua)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Ondas de abertura dos dados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Manual </a:t>
            </a:r>
            <a:r>
              <a:rPr lang="pt-BR" altLang="pt-BR" dirty="0">
                <a:solidFill>
                  <a:srgbClr val="172B4D"/>
                </a:solidFill>
              </a:rPr>
              <a:t>de catalogação de dados e outros materiais de referência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Relacionamento com órgãos e </a:t>
            </a:r>
            <a:r>
              <a:rPr lang="pt-BR" altLang="pt-BR" dirty="0" smtClean="0">
                <a:solidFill>
                  <a:srgbClr val="172B4D"/>
                </a:solidFill>
              </a:rPr>
              <a:t>entidades e </a:t>
            </a:r>
            <a:r>
              <a:rPr lang="pt-BR" altLang="pt-BR" dirty="0">
                <a:solidFill>
                  <a:srgbClr val="172B4D"/>
                </a:solidFill>
              </a:rPr>
              <a:t>oportunidades de </a:t>
            </a:r>
            <a:r>
              <a:rPr lang="pt-BR" altLang="pt-BR" dirty="0" smtClean="0">
                <a:solidFill>
                  <a:srgbClr val="172B4D"/>
                </a:solidFill>
              </a:rPr>
              <a:t>aprendizado</a:t>
            </a:r>
            <a:endParaRPr lang="pt-BR" alt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Visão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9" y="1570616"/>
            <a:ext cx="9101226" cy="4582758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Desenvolvimento de serviço para automação da carga de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dados (processo ETL);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Avaliações de qualidade dos dados abertos publicados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via modelos de maturidade;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Práticas de desenvolvimento aberto;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Divisa 1"/>
          <p:cNvSpPr/>
          <p:nvPr/>
        </p:nvSpPr>
        <p:spPr>
          <a:xfrm>
            <a:off x="6903076" y="1466525"/>
            <a:ext cx="2743199" cy="23585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87944" y="1815921"/>
            <a:ext cx="2021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Planejamento </a:t>
            </a:r>
          </a:p>
          <a:p>
            <a:r>
              <a:rPr lang="pt-BR" sz="2800" dirty="0" smtClean="0"/>
              <a:t>Estratégico </a:t>
            </a:r>
          </a:p>
          <a:p>
            <a:r>
              <a:rPr lang="pt-BR" sz="2800" dirty="0" smtClean="0"/>
              <a:t>DCTA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226675" y="465167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solidFill>
                  <a:srgbClr val="172B4D"/>
                </a:solidFill>
              </a:rPr>
              <a:t>17/07</a:t>
            </a:r>
            <a:r>
              <a:rPr lang="pt-BR" sz="2000" dirty="0">
                <a:solidFill>
                  <a:srgbClr val="172B4D"/>
                </a:solidFill>
              </a:rPr>
              <a:t>: Lançamento dados.mg.gov.br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2020: Lançamento do Manual de catalogação de dados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2021-2022: Mapeamento e abertura de dados nos órgãos e </a:t>
            </a:r>
            <a:r>
              <a:rPr lang="pt-BR" sz="2000" dirty="0" smtClean="0">
                <a:solidFill>
                  <a:srgbClr val="172B4D"/>
                </a:solidFill>
              </a:rPr>
              <a:t>entidades (</a:t>
            </a:r>
            <a:r>
              <a:rPr lang="pt-BR" sz="2000" dirty="0" smtClean="0">
                <a:solidFill>
                  <a:srgbClr val="172B4D"/>
                </a:solidFill>
              </a:rPr>
              <a:t>i.e</a:t>
            </a:r>
            <a:r>
              <a:rPr lang="pt-BR" sz="2000" dirty="0">
                <a:solidFill>
                  <a:srgbClr val="172B4D"/>
                </a:solidFill>
              </a:rPr>
              <a:t>. Plano de Dados Abertos)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927102" y="1140160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5878215" y="4179428"/>
            <a:ext cx="2748951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5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Requisitos da LAI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art</a:t>
            </a:r>
            <a:r>
              <a:rPr lang="pt-BR" altLang="pt-BR" dirty="0">
                <a:solidFill>
                  <a:srgbClr val="172B4D"/>
                </a:solidFill>
              </a:rPr>
              <a:t>. 8 § </a:t>
            </a:r>
            <a:r>
              <a:rPr lang="pt-BR" altLang="pt-BR" dirty="0" smtClean="0">
                <a:solidFill>
                  <a:srgbClr val="172B4D"/>
                </a:solidFill>
              </a:rPr>
              <a:t>3º, que trata dos </a:t>
            </a:r>
            <a:r>
              <a:rPr lang="pt-BR" altLang="pt-BR" b="1" u="sng" dirty="0" smtClean="0">
                <a:solidFill>
                  <a:srgbClr val="172B4D"/>
                </a:solidFill>
              </a:rPr>
              <a:t>requisitos</a:t>
            </a:r>
            <a:r>
              <a:rPr lang="pt-BR" altLang="pt-BR" dirty="0" smtClean="0">
                <a:solidFill>
                  <a:srgbClr val="172B4D"/>
                </a:solidFill>
              </a:rPr>
              <a:t> para transparência ativa nos sítios eletrônicos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III - </a:t>
            </a:r>
            <a:r>
              <a:rPr lang="pt-BR" altLang="pt-BR" dirty="0" smtClean="0">
                <a:solidFill>
                  <a:srgbClr val="172B4D"/>
                </a:solidFill>
              </a:rPr>
              <a:t>possibilitar o </a:t>
            </a:r>
            <a:r>
              <a:rPr lang="pt-BR" altLang="pt-BR" u="sng" dirty="0" smtClean="0">
                <a:solidFill>
                  <a:srgbClr val="172B4D"/>
                </a:solidFill>
              </a:rPr>
              <a:t>acesso </a:t>
            </a:r>
            <a:r>
              <a:rPr lang="pt-BR" altLang="pt-BR" u="sng" dirty="0">
                <a:solidFill>
                  <a:srgbClr val="172B4D"/>
                </a:solidFill>
              </a:rPr>
              <a:t>automatizado </a:t>
            </a:r>
            <a:r>
              <a:rPr lang="pt-BR" altLang="pt-BR" dirty="0">
                <a:solidFill>
                  <a:srgbClr val="172B4D"/>
                </a:solidFill>
              </a:rPr>
              <a:t>por sistemas externos em </a:t>
            </a:r>
            <a:r>
              <a:rPr lang="pt-BR" altLang="pt-BR" u="sng" dirty="0">
                <a:solidFill>
                  <a:srgbClr val="172B4D"/>
                </a:solidFill>
              </a:rPr>
              <a:t>formatos abertos, estruturados e legíveis por </a:t>
            </a:r>
            <a:r>
              <a:rPr lang="pt-BR" altLang="pt-BR" u="sng" dirty="0" smtClean="0">
                <a:solidFill>
                  <a:srgbClr val="172B4D"/>
                </a:solidFill>
              </a:rPr>
              <a:t>máquina</a:t>
            </a:r>
            <a:r>
              <a:rPr lang="pt-BR" altLang="pt-BR" dirty="0" smtClean="0">
                <a:solidFill>
                  <a:srgbClr val="172B4D"/>
                </a:solidFill>
              </a:rPr>
              <a:t>;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IV </a:t>
            </a:r>
            <a:r>
              <a:rPr lang="pt-BR" altLang="pt-BR" dirty="0">
                <a:solidFill>
                  <a:srgbClr val="172B4D"/>
                </a:solidFill>
              </a:rPr>
              <a:t>- </a:t>
            </a:r>
            <a:r>
              <a:rPr lang="pt-BR" altLang="pt-BR" u="sng" dirty="0">
                <a:solidFill>
                  <a:srgbClr val="172B4D"/>
                </a:solidFill>
              </a:rPr>
              <a:t>divulgar em 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</a:t>
            </a:r>
            <a:r>
              <a:rPr lang="pt-BR" altLang="pt-BR" dirty="0">
                <a:solidFill>
                  <a:srgbClr val="172B4D"/>
                </a:solidFill>
              </a:rPr>
              <a:t>;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VI </a:t>
            </a:r>
            <a:r>
              <a:rPr lang="pt-BR" altLang="pt-BR" dirty="0">
                <a:solidFill>
                  <a:srgbClr val="172B4D"/>
                </a:solidFill>
              </a:rPr>
              <a:t>- </a:t>
            </a:r>
            <a:r>
              <a:rPr lang="pt-BR" altLang="pt-BR" u="sng" dirty="0">
                <a:solidFill>
                  <a:srgbClr val="172B4D"/>
                </a:solidFill>
              </a:rPr>
              <a:t>manter atualizadas as informações </a:t>
            </a:r>
            <a:r>
              <a:rPr lang="pt-BR" altLang="pt-BR" dirty="0">
                <a:solidFill>
                  <a:srgbClr val="172B4D"/>
                </a:solidFill>
              </a:rPr>
              <a:t>disponíveis para acesso;</a:t>
            </a:r>
            <a:endParaRPr lang="pt-BR" altLang="pt-BR" dirty="0">
              <a:solidFill>
                <a:srgbClr val="172B4D"/>
              </a:solidFill>
            </a:endParaRPr>
          </a:p>
          <a:p>
            <a:pPr marL="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exemplo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CORONAVIRUS-MG.COM.BR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“Se </a:t>
            </a:r>
            <a:r>
              <a:rPr lang="pt-BR" dirty="0"/>
              <a:t>os dados não estão disponíveis num formato aberto e </a:t>
            </a:r>
            <a:r>
              <a:rPr lang="pt-BR" dirty="0">
                <a:hlinkClick r:id="rId4"/>
              </a:rPr>
              <a:t>legível por máquina</a:t>
            </a:r>
            <a:r>
              <a:rPr lang="pt-BR" dirty="0"/>
              <a:t>, eles não podem ser reutilizados.” </a:t>
            </a:r>
            <a:r>
              <a:rPr lang="pt-BR" dirty="0" smtClean="0"/>
              <a:t>(David </a:t>
            </a:r>
            <a:r>
              <a:rPr lang="pt-BR" dirty="0" err="1" smtClean="0"/>
              <a:t>Eaves</a:t>
            </a:r>
            <a:r>
              <a:rPr lang="pt-BR" dirty="0" smtClean="0"/>
              <a:t>/</a:t>
            </a:r>
            <a:r>
              <a:rPr lang="pt-BR" dirty="0" err="1" smtClean="0"/>
              <a:t>Opendata</a:t>
            </a:r>
            <a:r>
              <a:rPr lang="pt-BR" dirty="0" smtClean="0"/>
              <a:t> Charter - </a:t>
            </a:r>
            <a:r>
              <a:rPr lang="pt-BR" dirty="0" err="1" smtClean="0"/>
              <a:t>principles</a:t>
            </a:r>
            <a:r>
              <a:rPr lang="pt-BR" dirty="0" smtClean="0"/>
              <a:t>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dirty="0" smtClean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</a:rPr>
              <a:t>arquivo em formato </a:t>
            </a:r>
            <a:r>
              <a:rPr lang="pt-BR" dirty="0" err="1">
                <a:solidFill>
                  <a:srgbClr val="172B4D"/>
                </a:solidFill>
              </a:rPr>
              <a:t>json</a:t>
            </a:r>
            <a:r>
              <a:rPr lang="pt-BR" dirty="0">
                <a:solidFill>
                  <a:srgbClr val="172B4D"/>
                </a:solidFill>
              </a:rPr>
              <a:t> que descreve:</a:t>
            </a:r>
          </a:p>
          <a:p>
            <a:r>
              <a:rPr lang="pt-BR" dirty="0" smtClean="0">
                <a:solidFill>
                  <a:srgbClr val="172B4D"/>
                </a:solidFill>
              </a:rPr>
              <a:t>a) 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descrição, formato de arquivo, palavras-chave, dentre outros),</a:t>
            </a:r>
          </a:p>
          <a:p>
            <a:r>
              <a:rPr lang="pt-BR" dirty="0" smtClean="0">
                <a:solidFill>
                  <a:srgbClr val="172B4D"/>
                </a:solidFill>
              </a:rPr>
              <a:t>b) as </a:t>
            </a:r>
            <a:r>
              <a:rPr lang="pt-BR" dirty="0">
                <a:solidFill>
                  <a:srgbClr val="172B4D"/>
                </a:solidFill>
              </a:rPr>
              <a:t>colunas de cada </a:t>
            </a:r>
            <a:r>
              <a:rPr lang="pt-BR" dirty="0" smtClean="0">
                <a:solidFill>
                  <a:srgbClr val="172B4D"/>
                </a:solidFill>
              </a:rPr>
              <a:t>recurso</a:t>
            </a: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(arquivo ou URL)</a:t>
            </a:r>
            <a:r>
              <a:rPr lang="pt-BR" dirty="0" smtClean="0">
                <a:solidFill>
                  <a:srgbClr val="172B4D"/>
                </a:solidFill>
              </a:rPr>
              <a:t> </a:t>
            </a:r>
            <a:r>
              <a:rPr lang="pt-BR" dirty="0">
                <a:solidFill>
                  <a:srgbClr val="172B4D"/>
                </a:solidFill>
              </a:rPr>
              <a:t>que </a:t>
            </a:r>
            <a:r>
              <a:rPr lang="pt-BR" dirty="0" smtClean="0">
                <a:solidFill>
                  <a:srgbClr val="172B4D"/>
                </a:solidFill>
              </a:rPr>
              <a:t>contém (~ </a:t>
            </a:r>
            <a:r>
              <a:rPr lang="pt-BR" dirty="0" err="1" smtClean="0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endParaRPr lang="pt-BR" altLang="pt-BR" dirty="0">
              <a:solidFill>
                <a:srgbClr val="172B4D"/>
              </a:solidFill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172B4D"/>
                </a:solidFill>
                <a:hlinkClick r:id="rId2"/>
              </a:rPr>
              <a:t>Decreto </a:t>
            </a:r>
            <a:r>
              <a:rPr lang="pt-BR" altLang="pt-BR" dirty="0">
                <a:solidFill>
                  <a:srgbClr val="172B4D"/>
                </a:solidFill>
                <a:hlinkClick r:id="rId2"/>
              </a:rPr>
              <a:t>Federal 8777/2016</a:t>
            </a:r>
            <a:r>
              <a:rPr lang="pt-BR" altLang="pt-BR" dirty="0">
                <a:solidFill>
                  <a:srgbClr val="172B4D"/>
                </a:solidFill>
              </a:rPr>
              <a:t>: art. 2º, IV: formato aberto implica </a:t>
            </a:r>
            <a:r>
              <a:rPr lang="pt-BR" altLang="pt-BR" dirty="0" smtClean="0">
                <a:solidFill>
                  <a:srgbClr val="172B4D"/>
                </a:solidFill>
              </a:rPr>
              <a:t>que a </a:t>
            </a:r>
            <a:r>
              <a:rPr lang="pt-BR" u="sng" dirty="0" smtClean="0">
                <a:solidFill>
                  <a:srgbClr val="172B4D"/>
                </a:solidFill>
              </a:rPr>
              <a:t>especificação </a:t>
            </a:r>
            <a:r>
              <a:rPr lang="pt-BR" u="sng" dirty="0">
                <a:solidFill>
                  <a:srgbClr val="172B4D"/>
                </a:solidFill>
              </a:rPr>
              <a:t>esteja documentada </a:t>
            </a:r>
            <a:r>
              <a:rPr lang="pt-BR" u="sng" dirty="0" smtClean="0">
                <a:solidFill>
                  <a:srgbClr val="172B4D"/>
                </a:solidFill>
              </a:rPr>
              <a:t>publicamente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Exemplo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3"/>
              </a:rPr>
              <a:t>Compras Emergenciais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COVID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4"/>
              </a:rPr>
              <a:t>alternativas para representação de endereço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  <a:hlinkClick r:id="rId5"/>
              </a:rPr>
              <a:t>Resposta ativa à dúvida sobre uso dos dados abertos</a:t>
            </a:r>
            <a:endParaRPr lang="pt-BR" dirty="0" smtClean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Utilização </a:t>
            </a:r>
            <a:r>
              <a:rPr lang="pt-BR" dirty="0">
                <a:solidFill>
                  <a:srgbClr val="172B4D"/>
                </a:solidFill>
              </a:rPr>
              <a:t>de especificações da </a:t>
            </a:r>
            <a:r>
              <a:rPr lang="pt-BR" dirty="0" err="1">
                <a:solidFill>
                  <a:srgbClr val="172B4D"/>
                </a:solidFill>
                <a:hlinkClick r:id="rId2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2"/>
              </a:rPr>
              <a:t> </a:t>
            </a:r>
            <a:r>
              <a:rPr lang="pt-BR" dirty="0" smtClean="0">
                <a:solidFill>
                  <a:srgbClr val="172B4D"/>
                </a:solidFill>
                <a:hlinkClick r:id="rId2"/>
              </a:rPr>
              <a:t>Data</a:t>
            </a:r>
            <a:r>
              <a:rPr lang="pt-BR" dirty="0" smtClean="0">
                <a:solidFill>
                  <a:srgbClr val="172B4D"/>
                </a:solidFill>
              </a:rPr>
              <a:t>: </a:t>
            </a:r>
            <a:r>
              <a:rPr lang="pt-BR" dirty="0" smtClean="0">
                <a:solidFill>
                  <a:srgbClr val="172B4D"/>
                </a:solidFill>
              </a:rPr>
              <a:t>conjunto </a:t>
            </a:r>
            <a:r>
              <a:rPr lang="pt-BR" dirty="0">
                <a:solidFill>
                  <a:srgbClr val="172B4D"/>
                </a:solidFill>
              </a:rPr>
              <a:t>de ferramentas </a:t>
            </a:r>
            <a:r>
              <a:rPr lang="pt-BR" dirty="0" smtClean="0">
                <a:solidFill>
                  <a:srgbClr val="172B4D"/>
                </a:solidFill>
              </a:rPr>
              <a:t>para interoperabilidade </a:t>
            </a:r>
            <a:r>
              <a:rPr lang="pt-BR" dirty="0">
                <a:solidFill>
                  <a:srgbClr val="172B4D"/>
                </a:solidFill>
              </a:rPr>
              <a:t>de dados, por meio </a:t>
            </a:r>
            <a:r>
              <a:rPr lang="pt-BR" dirty="0" smtClean="0">
                <a:solidFill>
                  <a:srgbClr val="172B4D"/>
                </a:solidFill>
              </a:rPr>
              <a:t>de padrões </a:t>
            </a:r>
            <a:r>
              <a:rPr lang="pt-BR" dirty="0">
                <a:solidFill>
                  <a:srgbClr val="172B4D"/>
                </a:solidFill>
              </a:rPr>
              <a:t>e critérios técnicos </a:t>
            </a:r>
            <a:r>
              <a:rPr lang="pt-BR" dirty="0" smtClean="0">
                <a:solidFill>
                  <a:srgbClr val="172B4D"/>
                </a:solidFill>
              </a:rPr>
              <a:t>para otimizar </a:t>
            </a:r>
            <a:r>
              <a:rPr lang="pt-BR" dirty="0">
                <a:solidFill>
                  <a:srgbClr val="172B4D"/>
                </a:solidFill>
              </a:rPr>
              <a:t>o armazenamento e os usos de dados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Validação automática por serviços ofertados pela comunidade, como o 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goodtables.io</a:t>
            </a: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hlinkClick r:id="rId4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4"/>
              </a:rPr>
              <a:t> histórico das alterações no repositório </a:t>
            </a:r>
            <a:r>
              <a:rPr lang="pt-BR" dirty="0"/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hlinkClick r:id="rId5"/>
              </a:rPr>
              <a:t> atualizações relevantes – Compras Emergenciais COVID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6"/>
              </a:rPr>
              <a:t>Compras emergenciais COVID</a:t>
            </a: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  <a:hlinkClick r:id="rId6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7"/>
              </a:rPr>
              <a:t>Cabeçalho casos confirmados</a:t>
            </a:r>
            <a:endParaRPr lang="pt-BR" dirty="0">
              <a:solidFill>
                <a:srgbClr val="172B4D"/>
              </a:solidFill>
              <a:hlinkClick r:id="rId6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Ondas de abertura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929390"/>
            <a:ext cx="11083968" cy="5223984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Critérios gerais: caráter estratégico, demanda de acesso, </a:t>
            </a:r>
            <a:r>
              <a:rPr lang="pt-BR" altLang="pt-BR" dirty="0" smtClean="0">
                <a:solidFill>
                  <a:srgbClr val="172B4D"/>
                </a:solidFill>
              </a:rPr>
              <a:t>viabilidade de ETL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1ª onda – </a:t>
            </a: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publicados</a:t>
            </a:r>
            <a:r>
              <a:rPr lang="pt-BR" altLang="pt-BR" dirty="0" smtClean="0">
                <a:solidFill>
                  <a:srgbClr val="172B4D"/>
                </a:solidFill>
              </a:rPr>
              <a:t> (atualizações </a:t>
            </a:r>
            <a:r>
              <a:rPr lang="pt-BR" altLang="pt-BR" dirty="0" smtClean="0">
                <a:solidFill>
                  <a:srgbClr val="172B4D"/>
                </a:solidFill>
              </a:rPr>
              <a:t>frequentes, repercussão massiva, arquivos unitários como recursos dos conjuntos de </a:t>
            </a:r>
            <a:r>
              <a:rPr lang="pt-BR" altLang="pt-BR" dirty="0" smtClean="0">
                <a:solidFill>
                  <a:srgbClr val="172B4D"/>
                </a:solidFill>
              </a:rPr>
              <a:t>dados): </a:t>
            </a:r>
            <a:r>
              <a:rPr lang="pt-BR" dirty="0" smtClean="0">
                <a:hlinkClick r:id="rId2"/>
              </a:rPr>
              <a:t>Compras </a:t>
            </a:r>
            <a:r>
              <a:rPr lang="pt-BR" dirty="0">
                <a:hlinkClick r:id="rId2"/>
              </a:rPr>
              <a:t>Emergenciais </a:t>
            </a:r>
            <a:r>
              <a:rPr lang="pt-BR" dirty="0" smtClean="0">
                <a:hlinkClick r:id="rId2"/>
              </a:rPr>
              <a:t>COVID-19</a:t>
            </a:r>
            <a:r>
              <a:rPr lang="pt-BR" dirty="0" smtClean="0"/>
              <a:t>, </a:t>
            </a:r>
            <a:r>
              <a:rPr lang="pt-BR" u="sng" dirty="0" smtClean="0">
                <a:hlinkClick r:id="rId3"/>
              </a:rPr>
              <a:t>Óbitos </a:t>
            </a:r>
            <a:r>
              <a:rPr lang="pt-BR" u="sng" dirty="0">
                <a:hlinkClick r:id="rId3"/>
              </a:rPr>
              <a:t>confirmados por </a:t>
            </a:r>
            <a:r>
              <a:rPr lang="pt-BR" u="sng" dirty="0" smtClean="0">
                <a:hlinkClick r:id="rId3"/>
              </a:rPr>
              <a:t>COVID-19</a:t>
            </a:r>
            <a:r>
              <a:rPr lang="pt-BR" u="sng" dirty="0" smtClean="0"/>
              <a:t>, </a:t>
            </a:r>
            <a:r>
              <a:rPr lang="pt-BR" dirty="0" smtClean="0">
                <a:hlinkClick r:id="rId4"/>
              </a:rPr>
              <a:t>Casos </a:t>
            </a:r>
            <a:r>
              <a:rPr lang="pt-BR" dirty="0">
                <a:hlinkClick r:id="rId4"/>
              </a:rPr>
              <a:t>confirmados por </a:t>
            </a:r>
            <a:r>
              <a:rPr lang="pt-BR" dirty="0" smtClean="0">
                <a:hlinkClick r:id="rId4"/>
              </a:rPr>
              <a:t>COVID-19</a:t>
            </a:r>
            <a:r>
              <a:rPr lang="pt-BR" dirty="0" smtClean="0"/>
              <a:t>, </a:t>
            </a:r>
            <a:r>
              <a:rPr lang="pt-BR" dirty="0" smtClean="0">
                <a:hlinkClick r:id="rId5"/>
              </a:rPr>
              <a:t>Doações </a:t>
            </a:r>
            <a:r>
              <a:rPr lang="pt-BR" dirty="0">
                <a:hlinkClick r:id="rId5"/>
              </a:rPr>
              <a:t>e comodatos </a:t>
            </a:r>
            <a:r>
              <a:rPr lang="pt-BR" dirty="0" smtClean="0">
                <a:hlinkClick r:id="rId5"/>
              </a:rPr>
              <a:t>- </a:t>
            </a:r>
            <a:r>
              <a:rPr lang="pt-BR" dirty="0">
                <a:hlinkClick r:id="rId5"/>
              </a:rPr>
              <a:t>Selo </a:t>
            </a:r>
            <a:r>
              <a:rPr lang="pt-BR" dirty="0" smtClean="0">
                <a:hlinkClick r:id="rId5"/>
              </a:rPr>
              <a:t>Amigo </a:t>
            </a:r>
            <a:r>
              <a:rPr lang="pt-BR" dirty="0" smtClean="0">
                <a:hlinkClick r:id="rId5"/>
              </a:rPr>
              <a:t>MG</a:t>
            </a:r>
            <a:r>
              <a:rPr lang="pt-BR" dirty="0" smtClean="0"/>
              <a:t>, </a:t>
            </a:r>
            <a:r>
              <a:rPr lang="pt-BR" dirty="0" smtClean="0">
                <a:hlinkClick r:id="rId6"/>
              </a:rPr>
              <a:t>Termos </a:t>
            </a:r>
            <a:r>
              <a:rPr lang="pt-BR" dirty="0" smtClean="0">
                <a:hlinkClick r:id="rId6"/>
              </a:rPr>
              <a:t>de Parceria e Contratos de </a:t>
            </a:r>
            <a:r>
              <a:rPr lang="pt-BR" dirty="0" smtClean="0">
                <a:hlinkClick r:id="rId6"/>
              </a:rPr>
              <a:t>Gestão</a:t>
            </a: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Próximas ondas </a:t>
            </a:r>
            <a:r>
              <a:rPr lang="pt-BR" dirty="0" smtClean="0">
                <a:solidFill>
                  <a:srgbClr val="172B4D"/>
                </a:solidFill>
              </a:rPr>
              <a:t>(priorizadas no planejamento e/ou com bases extraídas): Remuneração; Relatórios </a:t>
            </a:r>
            <a:r>
              <a:rPr lang="pt-BR" dirty="0">
                <a:solidFill>
                  <a:srgbClr val="172B4D"/>
                </a:solidFill>
              </a:rPr>
              <a:t>de </a:t>
            </a:r>
            <a:r>
              <a:rPr lang="pt-BR" dirty="0" smtClean="0">
                <a:solidFill>
                  <a:srgbClr val="172B4D"/>
                </a:solidFill>
              </a:rPr>
              <a:t>Pedidos de Acesso à Informação; Instituições Participativas; Despesa; Compras </a:t>
            </a:r>
            <a:r>
              <a:rPr lang="pt-BR" dirty="0">
                <a:solidFill>
                  <a:srgbClr val="172B4D"/>
                </a:solidFill>
              </a:rPr>
              <a:t>e </a:t>
            </a:r>
            <a:r>
              <a:rPr lang="pt-BR" dirty="0" smtClean="0">
                <a:solidFill>
                  <a:srgbClr val="172B4D"/>
                </a:solidFill>
              </a:rPr>
              <a:t>contratos; Despesas </a:t>
            </a:r>
            <a:r>
              <a:rPr lang="pt-BR" dirty="0">
                <a:solidFill>
                  <a:srgbClr val="172B4D"/>
                </a:solidFill>
              </a:rPr>
              <a:t>com </a:t>
            </a:r>
            <a:r>
              <a:rPr lang="pt-BR" dirty="0" smtClean="0">
                <a:solidFill>
                  <a:srgbClr val="172B4D"/>
                </a:solidFill>
              </a:rPr>
              <a:t>diárias; Restos </a:t>
            </a:r>
            <a:r>
              <a:rPr lang="pt-BR" dirty="0">
                <a:solidFill>
                  <a:srgbClr val="172B4D"/>
                </a:solidFill>
              </a:rPr>
              <a:t>a </a:t>
            </a:r>
            <a:r>
              <a:rPr lang="pt-BR" dirty="0" smtClean="0">
                <a:solidFill>
                  <a:srgbClr val="172B4D"/>
                </a:solidFill>
              </a:rPr>
              <a:t>pagar; Convênios </a:t>
            </a:r>
            <a:r>
              <a:rPr lang="pt-BR" dirty="0">
                <a:solidFill>
                  <a:srgbClr val="172B4D"/>
                </a:solidFill>
              </a:rPr>
              <a:t>/ Parcerias de recursos de saída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Manual de catalogação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94922" y="117483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Instrumento que registrará a operacionalização das especificações requeridas para os critérios de padronização e qualidade discutidos, para as publicações vindouras de dados </a:t>
            </a:r>
            <a:r>
              <a:rPr lang="pt-BR" altLang="pt-BR" dirty="0" smtClean="0">
                <a:solidFill>
                  <a:srgbClr val="172B4D"/>
                </a:solidFill>
              </a:rPr>
              <a:t>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Documentação descritiva obrigatória dos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, responsabilidades das partes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Outros </a:t>
            </a:r>
            <a:r>
              <a:rPr lang="pt-BR" altLang="pt-BR" dirty="0">
                <a:solidFill>
                  <a:srgbClr val="172B4D"/>
                </a:solidFill>
              </a:rPr>
              <a:t>materiais de </a:t>
            </a:r>
            <a:r>
              <a:rPr lang="pt-BR" altLang="pt-BR" dirty="0" smtClean="0">
                <a:solidFill>
                  <a:srgbClr val="172B4D"/>
                </a:solidFill>
              </a:rPr>
              <a:t>referência: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Boas práticas de dados,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2"/>
              </a:rPr>
              <a:t>Catálogo </a:t>
            </a:r>
            <a:r>
              <a:rPr lang="pt-BR" dirty="0">
                <a:hlinkClick r:id="rId2"/>
              </a:rPr>
              <a:t>de Dados da Prefeitura de São </a:t>
            </a:r>
            <a:r>
              <a:rPr lang="pt-BR" dirty="0" smtClean="0">
                <a:hlinkClick r:id="rId2"/>
              </a:rPr>
              <a:t>Paulo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3"/>
              </a:rPr>
              <a:t>Critérios </a:t>
            </a:r>
            <a:r>
              <a:rPr lang="pt-BR" dirty="0">
                <a:hlinkClick r:id="rId3"/>
              </a:rPr>
              <a:t>ODI </a:t>
            </a:r>
            <a:r>
              <a:rPr lang="pt-BR" dirty="0" err="1" smtClean="0">
                <a:hlinkClick r:id="rId3"/>
              </a:rPr>
              <a:t>Certification</a:t>
            </a:r>
            <a:r>
              <a:rPr lang="pt-BR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4"/>
              </a:rPr>
              <a:t>Kit </a:t>
            </a:r>
            <a:r>
              <a:rPr lang="pt-BR" dirty="0">
                <a:hlinkClick r:id="rId4"/>
              </a:rPr>
              <a:t>para Dados Abertos do Governo </a:t>
            </a:r>
            <a:r>
              <a:rPr lang="pt-BR" dirty="0" smtClean="0">
                <a:hlinkClick r:id="rId4"/>
              </a:rPr>
              <a:t>Federal</a:t>
            </a: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Interfaces com Inventário de Dados </a:t>
            </a:r>
            <a:r>
              <a:rPr lang="pt-BR" altLang="pt-BR" dirty="0" smtClean="0">
                <a:solidFill>
                  <a:srgbClr val="172B4D"/>
                </a:solidFill>
              </a:rPr>
              <a:t>Pessoais e sua respectiva política a ser elaborada; com o Guia </a:t>
            </a:r>
            <a:r>
              <a:rPr lang="pt-BR" altLang="pt-BR" dirty="0">
                <a:solidFill>
                  <a:srgbClr val="172B4D"/>
                </a:solidFill>
              </a:rPr>
              <a:t>de Transparência </a:t>
            </a:r>
            <a:r>
              <a:rPr lang="pt-BR" altLang="pt-BR" dirty="0" smtClean="0">
                <a:solidFill>
                  <a:srgbClr val="172B4D"/>
                </a:solidFill>
              </a:rPr>
              <a:t>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Contato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sz="3600" dirty="0" smtClean="0">
                <a:hlinkClick r:id="rId2"/>
              </a:rPr>
              <a:t>dados.mg.gov.br</a:t>
            </a:r>
            <a:endParaRPr lang="pt-BR" sz="3600" dirty="0" smtClean="0"/>
          </a:p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transparencia@cge.mg.gov.br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2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574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Arial Narrow</vt:lpstr>
      <vt:lpstr>Arial</vt:lpstr>
      <vt:lpstr>Página interna</vt:lpstr>
      <vt:lpstr>Página destaque</vt:lpstr>
      <vt:lpstr>Personalizar design</vt:lpstr>
      <vt:lpstr>Projeto dadosmg</vt:lpstr>
      <vt:lpstr>Visão geral</vt:lpstr>
      <vt:lpstr>Requisitos da LAI</vt:lpstr>
      <vt:lpstr>Qualidade de dados</vt:lpstr>
      <vt:lpstr>Qualidade de dados</vt:lpstr>
      <vt:lpstr>Ondas de abertura</vt:lpstr>
      <vt:lpstr>Manual de catalogação de dados</vt:lpstr>
      <vt:lpstr>Relacionamento com órgãos e entidades</vt:lpstr>
      <vt:lpstr>Contato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André Luiz Guimarães Amorim</cp:lastModifiedBy>
  <cp:revision>49</cp:revision>
  <dcterms:created xsi:type="dcterms:W3CDTF">2020-01-13T13:33:21Z</dcterms:created>
  <dcterms:modified xsi:type="dcterms:W3CDTF">2020-07-21T20:00:45Z</dcterms:modified>
</cp:coreProperties>
</file>