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3" r:id="rId1"/>
    <p:sldMasterId id="2147483661" r:id="rId2"/>
    <p:sldMasterId id="2147483687" r:id="rId3"/>
  </p:sldMasterIdLst>
  <p:notesMasterIdLst>
    <p:notesMasterId r:id="rId13"/>
  </p:notesMasterIdLst>
  <p:sldIdLst>
    <p:sldId id="274" r:id="rId4"/>
    <p:sldId id="280" r:id="rId5"/>
    <p:sldId id="272" r:id="rId6"/>
    <p:sldId id="279" r:id="rId7"/>
    <p:sldId id="267" r:id="rId8"/>
    <p:sldId id="276" r:id="rId9"/>
    <p:sldId id="263" r:id="rId10"/>
    <p:sldId id="281" r:id="rId11"/>
    <p:sldId id="271" r:id="rId12"/>
  </p:sldIdLst>
  <p:sldSz cx="12192000" cy="6858000"/>
  <p:notesSz cx="6858000" cy="9144000"/>
  <p:embeddedFontLst>
    <p:embeddedFont>
      <p:font typeface="Calibri Light" panose="020F0302020204030204" pitchFamily="34" charset="0"/>
      <p:regular r:id="rId14"/>
      <p: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Arial Narrow" panose="020B0606020202030204" pitchFamily="34" charset="0"/>
      <p:regular r:id="rId20"/>
      <p:bold r:id="rId21"/>
      <p:italic r:id="rId22"/>
      <p:boldItalic r:id="rId23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5857"/>
    <a:srgbClr val="3B8686"/>
    <a:srgbClr val="D9EABE"/>
    <a:srgbClr val="8FBA99"/>
    <a:srgbClr val="1D4363"/>
    <a:srgbClr val="06234C"/>
    <a:srgbClr val="3985C5"/>
    <a:srgbClr val="CB5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90727" autoAdjust="0"/>
  </p:normalViewPr>
  <p:slideViewPr>
    <p:cSldViewPr snapToGrid="0">
      <p:cViewPr>
        <p:scale>
          <a:sx n="70" d="100"/>
          <a:sy n="70" d="100"/>
        </p:scale>
        <p:origin x="-174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8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8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7.xml"/><Relationship Id="rId19" Type="http://schemas.openxmlformats.org/officeDocument/2006/relationships/font" Target="fonts/font6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620BF-6045-4AC6-8EE4-465FA5B7FDA8}" type="datetimeFigureOut">
              <a:rPr lang="pt-BR" smtClean="0"/>
              <a:t>19/11/2020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6D898-C8EB-4B55-9A90-B885AB37FA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9584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oc.org/MANUAL.html#extension-auto_identifier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specs.frictionlessdata.io/schemas/csv-dialect.json" TargetMode="External"/><Relationship Id="rId5" Type="http://schemas.openxmlformats.org/officeDocument/2006/relationships/hyperlink" Target="https://specs.frictionlessdata.io/csv-dialect/#example" TargetMode="External"/><Relationship Id="rId4" Type="http://schemas.openxmlformats.org/officeDocument/2006/relationships/hyperlink" Target="https://slugify.online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6D898-C8EB-4B55-9A90-B885AB37FA9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552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>
                <a:solidFill>
                  <a:srgbClr val="172B4D"/>
                </a:solidFill>
              </a:rPr>
              <a:t>Para lidar com os problemas mencionados</a:t>
            </a:r>
            <a:r>
              <a:rPr lang="pt-BR" baseline="0" dirty="0" smtClean="0">
                <a:solidFill>
                  <a:srgbClr val="172B4D"/>
                </a:solidFill>
              </a:rPr>
              <a:t> no slide anterior, precisamos adotar </a:t>
            </a:r>
            <a:r>
              <a:rPr lang="pt-BR" dirty="0" smtClean="0">
                <a:solidFill>
                  <a:srgbClr val="172B4D"/>
                </a:solidFill>
              </a:rPr>
              <a:t>de um padrão para documentação dos dados</a:t>
            </a:r>
            <a:r>
              <a:rPr lang="pt-BR" baseline="0" dirty="0" smtClean="0">
                <a:solidFill>
                  <a:srgbClr val="172B4D"/>
                </a:solidFill>
              </a:rPr>
              <a:t> que minimize o custo dos usuários em compreender os dados</a:t>
            </a:r>
            <a:endParaRPr lang="pt-BR" dirty="0" smtClean="0">
              <a:solidFill>
                <a:srgbClr val="172B4D"/>
              </a:solidFill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6D898-C8EB-4B55-9A90-B885AB37FA9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8824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(do HD e da URL)/VALIDATE/DOWNLOAD/UPLOAD</a:t>
            </a:r>
          </a:p>
          <a:p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Espaço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 pode ser utilizado nos nomes dos arquivos e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diretórios</a:t>
            </a:r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Partículas (artigos, preposições) e VERBOS são dispensáveis nos nomes dos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datasets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recursos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Nome legível por máquina (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 gerado a partir do nome legível humanamente (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substituindo espaços por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hífens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eliminando acentos e cedilha</a:t>
            </a: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Vide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B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html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id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 </a:t>
            </a:r>
            <a:r>
              <a:rPr lang="pt-B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slug</a:t>
            </a:r>
            <a:endParaRPr lang="pt-B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5.1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pt-B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Especificação do </a:t>
            </a:r>
            <a:r>
              <a:rPr lang="pt-BR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csv</a:t>
            </a:r>
            <a:endParaRPr lang="pt-BR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The CSV </a:t>
            </a:r>
            <a:r>
              <a:rPr lang="pt-B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dialect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 </a:t>
            </a:r>
            <a:r>
              <a:rPr lang="pt-B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descriptor</a:t>
            </a:r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6D898-C8EB-4B55-9A90-B885AB37FA9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8323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DOCUMENTAÇÃO É UMA CONVERSA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6D898-C8EB-4B55-9A90-B885AB37FA9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5379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6D898-C8EB-4B55-9A90-B885AB37FA91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2450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721" y="6444209"/>
            <a:ext cx="2299020" cy="288000"/>
          </a:xfrm>
          <a:prstGeom prst="rect">
            <a:avLst/>
          </a:prstGeom>
        </p:spPr>
      </p:pic>
      <p:sp>
        <p:nvSpPr>
          <p:cNvPr id="24" name="Título 1"/>
          <p:cNvSpPr>
            <a:spLocks noGrp="1"/>
          </p:cNvSpPr>
          <p:nvPr>
            <p:ph type="title" hasCustomPrompt="1"/>
          </p:nvPr>
        </p:nvSpPr>
        <p:spPr>
          <a:xfrm>
            <a:off x="4496696" y="129092"/>
            <a:ext cx="7562626" cy="548640"/>
          </a:xfrm>
          <a:prstGeom prst="rect">
            <a:avLst/>
          </a:prstGeom>
        </p:spPr>
        <p:txBody>
          <a:bodyPr anchor="b"/>
          <a:lstStyle>
            <a:lvl1pPr algn="r">
              <a:defRPr sz="2400" b="1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25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5048" y="1570616"/>
            <a:ext cx="11083968" cy="45827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241656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19/11/2020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659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19/11/2020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9854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19/11/2020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6824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19/11/2020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869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19/11/2020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1622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19/11/2020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074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19/11/2020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4399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19/11/2020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52228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19/11/2020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6988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19/11/2020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381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496696" y="129092"/>
            <a:ext cx="7562626" cy="548640"/>
          </a:xfrm>
          <a:prstGeom prst="rect">
            <a:avLst/>
          </a:prstGeom>
        </p:spPr>
        <p:txBody>
          <a:bodyPr anchor="b"/>
          <a:lstStyle>
            <a:lvl1pPr algn="r">
              <a:defRPr sz="2400" b="1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8" name="Espaço Reservado para Texto 2"/>
          <p:cNvSpPr>
            <a:spLocks noGrp="1"/>
          </p:cNvSpPr>
          <p:nvPr>
            <p:ph type="body" idx="10"/>
          </p:nvPr>
        </p:nvSpPr>
        <p:spPr>
          <a:xfrm>
            <a:off x="839788" y="987425"/>
            <a:ext cx="3932237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9243388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19/11/2020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723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  <a:lvl2pPr>
              <a:defRPr>
                <a:latin typeface="Arial Narrow" panose="020B0606020202030204" pitchFamily="34" charset="0"/>
              </a:defRPr>
            </a:lvl2pPr>
            <a:lvl3pPr>
              <a:defRPr>
                <a:latin typeface="Arial Narrow" panose="020B0606020202030204" pitchFamily="34" charset="0"/>
              </a:defRPr>
            </a:lvl3pPr>
            <a:lvl4pPr>
              <a:defRPr>
                <a:latin typeface="Arial Narrow" panose="020B0606020202030204" pitchFamily="34" charset="0"/>
              </a:defRPr>
            </a:lvl4pPr>
            <a:lvl5pPr>
              <a:defRPr>
                <a:latin typeface="Arial Narrow" panose="020B0606020202030204" pitchFamily="34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Título 1"/>
          <p:cNvSpPr>
            <a:spLocks noGrp="1"/>
          </p:cNvSpPr>
          <p:nvPr>
            <p:ph type="title" hasCustomPrompt="1"/>
          </p:nvPr>
        </p:nvSpPr>
        <p:spPr>
          <a:xfrm>
            <a:off x="4496696" y="129092"/>
            <a:ext cx="7562626" cy="548640"/>
          </a:xfrm>
          <a:prstGeom prst="rect">
            <a:avLst/>
          </a:prstGeom>
        </p:spPr>
        <p:txBody>
          <a:bodyPr anchor="b"/>
          <a:lstStyle>
            <a:lvl1pPr algn="r">
              <a:defRPr sz="2400" b="1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5785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172584"/>
            <a:ext cx="5181600" cy="5004379"/>
          </a:xfrm>
          <a:prstGeom prst="rect">
            <a:avLst/>
          </a:prstGeo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  <a:lvl2pPr>
              <a:defRPr>
                <a:latin typeface="Arial Narrow" panose="020B0606020202030204" pitchFamily="34" charset="0"/>
              </a:defRPr>
            </a:lvl2pPr>
            <a:lvl3pPr>
              <a:defRPr>
                <a:latin typeface="Arial Narrow" panose="020B0606020202030204" pitchFamily="34" charset="0"/>
              </a:defRPr>
            </a:lvl3pPr>
            <a:lvl4pPr>
              <a:defRPr>
                <a:latin typeface="Arial Narrow" panose="020B0606020202030204" pitchFamily="34" charset="0"/>
              </a:defRPr>
            </a:lvl4pPr>
            <a:lvl5pPr>
              <a:defRPr>
                <a:latin typeface="Arial Narrow" panose="020B0606020202030204" pitchFamily="34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172584"/>
            <a:ext cx="5181600" cy="5004379"/>
          </a:xfrm>
          <a:prstGeom prst="rect">
            <a:avLst/>
          </a:prstGeo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  <a:lvl2pPr>
              <a:defRPr>
                <a:latin typeface="Arial Narrow" panose="020B0606020202030204" pitchFamily="34" charset="0"/>
              </a:defRPr>
            </a:lvl2pPr>
            <a:lvl3pPr>
              <a:defRPr>
                <a:latin typeface="Arial Narrow" panose="020B0606020202030204" pitchFamily="34" charset="0"/>
              </a:defRPr>
            </a:lvl3pPr>
            <a:lvl4pPr>
              <a:defRPr>
                <a:latin typeface="Arial Narrow" panose="020B0606020202030204" pitchFamily="34" charset="0"/>
              </a:defRPr>
            </a:lvl4pPr>
            <a:lvl5pPr>
              <a:defRPr>
                <a:latin typeface="Arial Narrow" panose="020B0606020202030204" pitchFamily="34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Título 1"/>
          <p:cNvSpPr txBox="1">
            <a:spLocks/>
          </p:cNvSpPr>
          <p:nvPr userDrawn="1"/>
        </p:nvSpPr>
        <p:spPr>
          <a:xfrm>
            <a:off x="4496696" y="129092"/>
            <a:ext cx="7562626" cy="548640"/>
          </a:xfrm>
          <a:prstGeom prst="rect">
            <a:avLst/>
          </a:prstGeom>
        </p:spPr>
        <p:txBody>
          <a:bodyPr anchor="b"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523156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  <a:lvl2pPr>
              <a:defRPr>
                <a:latin typeface="Arial Narrow" panose="020B0606020202030204" pitchFamily="34" charset="0"/>
              </a:defRPr>
            </a:lvl2pPr>
            <a:lvl3pPr>
              <a:defRPr>
                <a:latin typeface="Arial Narrow" panose="020B0606020202030204" pitchFamily="34" charset="0"/>
              </a:defRPr>
            </a:lvl3pPr>
            <a:lvl4pPr>
              <a:defRPr>
                <a:latin typeface="Arial Narrow" panose="020B0606020202030204" pitchFamily="34" charset="0"/>
              </a:defRPr>
            </a:lvl4pPr>
            <a:lvl5pPr>
              <a:defRPr>
                <a:latin typeface="Arial Narrow" panose="020B0606020202030204" pitchFamily="34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  <a:lvl2pPr>
              <a:defRPr>
                <a:latin typeface="Arial Narrow" panose="020B0606020202030204" pitchFamily="34" charset="0"/>
              </a:defRPr>
            </a:lvl2pPr>
            <a:lvl3pPr>
              <a:defRPr>
                <a:latin typeface="Arial Narrow" panose="020B0606020202030204" pitchFamily="34" charset="0"/>
              </a:defRPr>
            </a:lvl3pPr>
            <a:lvl4pPr>
              <a:defRPr>
                <a:latin typeface="Arial Narrow" panose="020B0606020202030204" pitchFamily="34" charset="0"/>
              </a:defRPr>
            </a:lvl4pPr>
            <a:lvl5pPr>
              <a:defRPr>
                <a:latin typeface="Arial Narrow" panose="020B0606020202030204" pitchFamily="34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Título 1"/>
          <p:cNvSpPr txBox="1">
            <a:spLocks/>
          </p:cNvSpPr>
          <p:nvPr userDrawn="1"/>
        </p:nvSpPr>
        <p:spPr>
          <a:xfrm>
            <a:off x="4496696" y="129092"/>
            <a:ext cx="7562626" cy="548640"/>
          </a:xfrm>
          <a:prstGeom prst="rect">
            <a:avLst/>
          </a:prstGeom>
        </p:spPr>
        <p:txBody>
          <a:bodyPr anchor="b"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94701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 Narrow" panose="020B0606020202030204" pitchFamily="34" charset="0"/>
              </a:defRPr>
            </a:lvl1pPr>
            <a:lvl2pPr>
              <a:defRPr sz="2800">
                <a:latin typeface="Arial Narrow" panose="020B0606020202030204" pitchFamily="34" charset="0"/>
              </a:defRPr>
            </a:lvl2pPr>
            <a:lvl3pPr>
              <a:defRPr sz="2400">
                <a:latin typeface="Arial Narrow" panose="020B0606020202030204" pitchFamily="34" charset="0"/>
              </a:defRPr>
            </a:lvl3pPr>
            <a:lvl4pPr>
              <a:defRPr sz="2000">
                <a:latin typeface="Arial Narrow" panose="020B0606020202030204" pitchFamily="34" charset="0"/>
              </a:defRPr>
            </a:lvl4pPr>
            <a:lvl5pPr>
              <a:defRPr sz="2000">
                <a:latin typeface="Arial Narrow" panose="020B0606020202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987424"/>
            <a:ext cx="3932237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Arial Narrow" panose="020B0606020202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ítulo 1"/>
          <p:cNvSpPr txBox="1">
            <a:spLocks/>
          </p:cNvSpPr>
          <p:nvPr userDrawn="1"/>
        </p:nvSpPr>
        <p:spPr>
          <a:xfrm>
            <a:off x="4496696" y="129092"/>
            <a:ext cx="7562626" cy="548640"/>
          </a:xfrm>
          <a:prstGeom prst="rect">
            <a:avLst/>
          </a:prstGeom>
        </p:spPr>
        <p:txBody>
          <a:bodyPr anchor="b"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01986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1021976"/>
            <a:ext cx="10515600" cy="5154987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 Narrow" panose="020B0606020202030204" pitchFamily="34" charset="0"/>
              </a:defRPr>
            </a:lvl1pPr>
            <a:lvl2pPr>
              <a:defRPr>
                <a:latin typeface="Arial Narrow" panose="020B0606020202030204" pitchFamily="34" charset="0"/>
              </a:defRPr>
            </a:lvl2pPr>
            <a:lvl3pPr>
              <a:defRPr>
                <a:latin typeface="Arial Narrow" panose="020B0606020202030204" pitchFamily="34" charset="0"/>
              </a:defRPr>
            </a:lvl3pPr>
            <a:lvl4pPr>
              <a:defRPr>
                <a:latin typeface="Arial Narrow" panose="020B0606020202030204" pitchFamily="34" charset="0"/>
              </a:defRPr>
            </a:lvl4pPr>
            <a:lvl5pPr>
              <a:defRPr>
                <a:latin typeface="Arial Narrow" panose="020B0606020202030204" pitchFamily="34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5EBF2B-DBB1-4BCA-A5E8-EB058525FD19}" type="datetimeFigureOut">
              <a:rPr lang="pt-BR" smtClean="0"/>
              <a:t>19/11/2020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F51EE8-A93A-4AD4-B251-B5B48F6647A2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ítulo 1"/>
          <p:cNvSpPr txBox="1">
            <a:spLocks/>
          </p:cNvSpPr>
          <p:nvPr userDrawn="1"/>
        </p:nvSpPr>
        <p:spPr>
          <a:xfrm>
            <a:off x="4496696" y="129092"/>
            <a:ext cx="7562626" cy="548640"/>
          </a:xfrm>
          <a:prstGeom prst="rect">
            <a:avLst/>
          </a:prstGeom>
        </p:spPr>
        <p:txBody>
          <a:bodyPr anchor="b"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420620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433074" y="1032735"/>
            <a:ext cx="5758926" cy="46257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909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C503-5462-40B2-9B2A-093BE1FD8218}" type="datetimeFigureOut">
              <a:rPr lang="pt-BR" smtClean="0"/>
              <a:t>19/11/2020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F042-6003-4DF3-A1FF-F9CC0B57DC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679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 userDrawn="1"/>
        </p:nvSpPr>
        <p:spPr>
          <a:xfrm>
            <a:off x="162259" y="1"/>
            <a:ext cx="12029741" cy="707464"/>
          </a:xfrm>
          <a:prstGeom prst="rect">
            <a:avLst/>
          </a:prstGeom>
          <a:solidFill>
            <a:srgbClr val="3B8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162259" y="0"/>
            <a:ext cx="1003776" cy="707463"/>
          </a:xfrm>
          <a:prstGeom prst="rect">
            <a:avLst/>
          </a:prstGeom>
          <a:solidFill>
            <a:srgbClr val="8FBA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162259" cy="707463"/>
          </a:xfrm>
          <a:prstGeom prst="rect">
            <a:avLst/>
          </a:prstGeom>
          <a:solidFill>
            <a:srgbClr val="275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732210"/>
            <a:ext cx="9537405" cy="125790"/>
          </a:xfrm>
          <a:prstGeom prst="rect">
            <a:avLst/>
          </a:prstGeom>
          <a:solidFill>
            <a:srgbClr val="275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721" y="6444209"/>
            <a:ext cx="2299020" cy="288000"/>
          </a:xfrm>
          <a:prstGeom prst="rect">
            <a:avLst/>
          </a:prstGeom>
        </p:spPr>
      </p:pic>
      <p:sp>
        <p:nvSpPr>
          <p:cNvPr id="30" name="Retângulo 29"/>
          <p:cNvSpPr/>
          <p:nvPr userDrawn="1"/>
        </p:nvSpPr>
        <p:spPr>
          <a:xfrm>
            <a:off x="2448263" y="0"/>
            <a:ext cx="1843742" cy="707463"/>
          </a:xfrm>
          <a:prstGeom prst="rect">
            <a:avLst/>
          </a:prstGeom>
          <a:solidFill>
            <a:srgbClr val="8FBA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464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2" r:id="rId2"/>
    <p:sldLayoutId id="2147483665" r:id="rId3"/>
    <p:sldLayoutId id="2147483667" r:id="rId4"/>
    <p:sldLayoutId id="2147483668" r:id="rId5"/>
    <p:sldLayoutId id="2147483671" r:id="rId6"/>
    <p:sldLayoutId id="2147483673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6036864" y="0"/>
            <a:ext cx="5443049" cy="6050743"/>
          </a:xfrm>
          <a:prstGeom prst="rect">
            <a:avLst/>
          </a:prstGeom>
          <a:solidFill>
            <a:srgbClr val="3B8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</a:p>
        </p:txBody>
      </p:sp>
      <p:sp>
        <p:nvSpPr>
          <p:cNvPr id="10" name="Retângulo 9"/>
          <p:cNvSpPr/>
          <p:nvPr userDrawn="1"/>
        </p:nvSpPr>
        <p:spPr>
          <a:xfrm flipH="1">
            <a:off x="11479912" y="491320"/>
            <a:ext cx="712087" cy="541414"/>
          </a:xfrm>
          <a:prstGeom prst="rect">
            <a:avLst/>
          </a:prstGeom>
          <a:solidFill>
            <a:srgbClr val="275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721" y="6444209"/>
            <a:ext cx="2299020" cy="288000"/>
          </a:xfrm>
          <a:prstGeom prst="rect">
            <a:avLst/>
          </a:prstGeom>
        </p:spPr>
      </p:pic>
      <p:sp>
        <p:nvSpPr>
          <p:cNvPr id="16" name="Retângulo 15"/>
          <p:cNvSpPr/>
          <p:nvPr userDrawn="1"/>
        </p:nvSpPr>
        <p:spPr>
          <a:xfrm>
            <a:off x="6446296" y="491320"/>
            <a:ext cx="5033617" cy="541414"/>
          </a:xfrm>
          <a:prstGeom prst="rect">
            <a:avLst/>
          </a:prstGeom>
          <a:solidFill>
            <a:srgbClr val="D9EA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 userDrawn="1"/>
        </p:nvSpPr>
        <p:spPr>
          <a:xfrm>
            <a:off x="6446296" y="1032734"/>
            <a:ext cx="5745705" cy="464730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384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8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55C42-EFCA-4D19-8DCD-93C1B8069CBA}" type="datetimeFigureOut">
              <a:rPr lang="pt-BR" smtClean="0"/>
              <a:t>19/11/2020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2438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govdata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frictionlessdata.io/data-package/#datapackage-json" TargetMode="External"/><Relationship Id="rId4" Type="http://schemas.openxmlformats.org/officeDocument/2006/relationships/hyperlink" Target="https://frictionlessdata.io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pecs.frictionlessdata.io/table-schema/#concept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dos-mg/compras-emergenciais-covid-19/commits/master/datapackage.js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oodtables.io/github/dados-mg/casos-confirmados-covid-19" TargetMode="External"/><Relationship Id="rId5" Type="http://schemas.openxmlformats.org/officeDocument/2006/relationships/hyperlink" Target="https://goodtables.io/github/dados-mg/compras-emergenciais-covid-19/jobs/13" TargetMode="External"/><Relationship Id="rId4" Type="http://schemas.openxmlformats.org/officeDocument/2006/relationships/hyperlink" Target="http://www.transparencia.dadosabertos.mg.gov.br/dataset/contratacoes-coronaviru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nalto.gov.br/ccivil_03/_ato2015-2018/2016/decreto/d8777.ht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dados.mg.gov.br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Objetivos do workshop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613287" y="929172"/>
            <a:ext cx="11083968" cy="4582758"/>
          </a:xfrm>
        </p:spPr>
        <p:txBody>
          <a:bodyPr/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>
                <a:solidFill>
                  <a:srgbClr val="172B4D"/>
                </a:solidFill>
              </a:rPr>
              <a:t>O QUE VAMOS FAZER? C</a:t>
            </a:r>
            <a:r>
              <a:rPr lang="pt-BR" altLang="pt-BR" dirty="0" smtClean="0">
                <a:solidFill>
                  <a:srgbClr val="172B4D"/>
                </a:solidFill>
              </a:rPr>
              <a:t>omunicar </a:t>
            </a:r>
            <a:r>
              <a:rPr lang="pt-BR" altLang="pt-BR" dirty="0">
                <a:solidFill>
                  <a:srgbClr val="172B4D"/>
                </a:solidFill>
              </a:rPr>
              <a:t>a importância de boas práticas </a:t>
            </a:r>
            <a:r>
              <a:rPr lang="pt-BR" altLang="pt-BR" dirty="0" smtClean="0">
                <a:solidFill>
                  <a:srgbClr val="172B4D"/>
                </a:solidFill>
              </a:rPr>
              <a:t>de documentação e validação </a:t>
            </a:r>
            <a:r>
              <a:rPr lang="pt-BR" altLang="pt-BR" dirty="0" smtClean="0">
                <a:solidFill>
                  <a:srgbClr val="172B4D"/>
                </a:solidFill>
              </a:rPr>
              <a:t>de </a:t>
            </a:r>
            <a:r>
              <a:rPr lang="pt-BR" altLang="pt-BR" dirty="0" smtClean="0">
                <a:solidFill>
                  <a:srgbClr val="172B4D"/>
                </a:solidFill>
              </a:rPr>
              <a:t>dados e </a:t>
            </a:r>
            <a:r>
              <a:rPr lang="pt-BR" altLang="pt-BR" dirty="0" err="1" smtClean="0">
                <a:solidFill>
                  <a:srgbClr val="172B4D"/>
                </a:solidFill>
              </a:rPr>
              <a:t>metadados</a:t>
            </a:r>
            <a:r>
              <a:rPr lang="pt-BR" altLang="pt-BR" dirty="0" smtClean="0">
                <a:solidFill>
                  <a:srgbClr val="172B4D"/>
                </a:solidFill>
              </a:rPr>
              <a:t>;</a:t>
            </a:r>
            <a:endParaRPr lang="pt-BR" altLang="pt-BR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>
                <a:solidFill>
                  <a:srgbClr val="172B4D"/>
                </a:solidFill>
              </a:rPr>
              <a:t> </a:t>
            </a:r>
            <a:r>
              <a:rPr lang="pt-BR" altLang="pt-BR" dirty="0" smtClean="0">
                <a:solidFill>
                  <a:srgbClr val="172B4D"/>
                </a:solidFill>
              </a:rPr>
              <a:t>COMO? </a:t>
            </a:r>
            <a:r>
              <a:rPr lang="pt-BR" altLang="pt-BR" dirty="0" smtClean="0">
                <a:solidFill>
                  <a:srgbClr val="172B4D"/>
                </a:solidFill>
              </a:rPr>
              <a:t>A partir da demonstração do uso de aplicativos online </a:t>
            </a: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>
                <a:solidFill>
                  <a:srgbClr val="172B4D"/>
                </a:solidFill>
              </a:rPr>
              <a:t>E NOSSAS EXPECTATIVAS? - Ao </a:t>
            </a:r>
            <a:r>
              <a:rPr lang="pt-BR" altLang="pt-BR" dirty="0" smtClean="0">
                <a:solidFill>
                  <a:srgbClr val="172B4D"/>
                </a:solidFill>
              </a:rPr>
              <a:t>final, </a:t>
            </a:r>
            <a:r>
              <a:rPr lang="pt-BR" altLang="pt-BR" dirty="0">
                <a:solidFill>
                  <a:srgbClr val="172B4D"/>
                </a:solidFill>
              </a:rPr>
              <a:t>espera-se que o participante esteja apto a</a:t>
            </a:r>
            <a:r>
              <a:rPr lang="pt-BR" altLang="pt-BR" dirty="0" smtClean="0">
                <a:solidFill>
                  <a:srgbClr val="172B4D"/>
                </a:solidFill>
              </a:rPr>
              <a:t>:</a:t>
            </a: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pt-BR" sz="2400" dirty="0">
                <a:solidFill>
                  <a:srgbClr val="172B4D"/>
                </a:solidFill>
              </a:rPr>
              <a:t>Criar um </a:t>
            </a:r>
            <a:r>
              <a:rPr lang="pt-BR" sz="2400" dirty="0" err="1" smtClean="0">
                <a:solidFill>
                  <a:srgbClr val="172B4D"/>
                </a:solidFill>
              </a:rPr>
              <a:t>datapackage</a:t>
            </a:r>
            <a:r>
              <a:rPr lang="pt-BR" sz="2400" dirty="0" smtClean="0">
                <a:solidFill>
                  <a:srgbClr val="172B4D"/>
                </a:solidFill>
              </a:rPr>
              <a:t> </a:t>
            </a:r>
            <a:r>
              <a:rPr lang="pt-BR" sz="2400" dirty="0" smtClean="0">
                <a:solidFill>
                  <a:srgbClr val="172B4D"/>
                </a:solidFill>
              </a:rPr>
              <a:t>que documente os </a:t>
            </a:r>
            <a:r>
              <a:rPr lang="pt-BR" sz="2400" dirty="0" err="1" smtClean="0">
                <a:solidFill>
                  <a:srgbClr val="172B4D"/>
                </a:solidFill>
              </a:rPr>
              <a:t>metadados</a:t>
            </a:r>
            <a:r>
              <a:rPr lang="pt-BR" sz="2400" dirty="0" smtClean="0">
                <a:solidFill>
                  <a:srgbClr val="172B4D"/>
                </a:solidFill>
              </a:rPr>
              <a:t> de um conjunto de dados; </a:t>
            </a:r>
            <a:endParaRPr lang="pt-BR" sz="2400" dirty="0">
              <a:solidFill>
                <a:srgbClr val="172B4D"/>
              </a:solidFill>
            </a:endParaRP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pt-BR" sz="2400" dirty="0" smtClean="0">
                <a:solidFill>
                  <a:srgbClr val="172B4D"/>
                </a:solidFill>
              </a:rPr>
              <a:t>Iniciar o controle de versão e a validação automática do </a:t>
            </a:r>
            <a:r>
              <a:rPr lang="pt-BR" sz="2400" dirty="0" err="1" smtClean="0">
                <a:solidFill>
                  <a:srgbClr val="172B4D"/>
                </a:solidFill>
              </a:rPr>
              <a:t>datapackage</a:t>
            </a:r>
            <a:r>
              <a:rPr lang="pt-BR" sz="2400" dirty="0" smtClean="0">
                <a:solidFill>
                  <a:srgbClr val="172B4D"/>
                </a:solidFill>
              </a:rPr>
              <a:t> criado;</a:t>
            </a:r>
            <a:endParaRPr lang="pt-BR" sz="2400" dirty="0">
              <a:solidFill>
                <a:srgbClr val="172B4D"/>
              </a:solidFill>
            </a:endParaRP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pt-BR" sz="2400" dirty="0">
                <a:solidFill>
                  <a:srgbClr val="172B4D"/>
                </a:solidFill>
              </a:rPr>
              <a:t>E</a:t>
            </a:r>
            <a:r>
              <a:rPr lang="pt-BR" sz="2400" dirty="0" smtClean="0">
                <a:solidFill>
                  <a:srgbClr val="172B4D"/>
                </a:solidFill>
              </a:rPr>
              <a:t>star </a:t>
            </a:r>
            <a:r>
              <a:rPr lang="pt-BR" sz="2400" dirty="0">
                <a:solidFill>
                  <a:srgbClr val="172B4D"/>
                </a:solidFill>
              </a:rPr>
              <a:t>preparado para corrigir erros mais comuns do fluxo de validação de dados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-7935" rIns="17457" bIns="-793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77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/>
            <a:r>
              <a:rPr lang="pt-BR" dirty="0" smtClean="0">
                <a:solidFill>
                  <a:srgbClr val="172B4D"/>
                </a:solidFill>
              </a:rPr>
              <a:t>Problemas comuns na publicação de dados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545048" y="1120911"/>
            <a:ext cx="11083968" cy="4582758"/>
          </a:xfrm>
        </p:spPr>
        <p:txBody>
          <a:bodyPr/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sz="2000" dirty="0" smtClean="0">
                <a:solidFill>
                  <a:srgbClr val="172B4D"/>
                </a:solidFill>
              </a:rPr>
              <a:t>- </a:t>
            </a:r>
            <a:r>
              <a:rPr lang="pt-BR" sz="2000" dirty="0">
                <a:solidFill>
                  <a:srgbClr val="172B4D"/>
                </a:solidFill>
              </a:rPr>
              <a:t>Upload de arquivos incorretos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sz="2000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sz="2000" dirty="0">
                <a:solidFill>
                  <a:srgbClr val="172B4D"/>
                </a:solidFill>
              </a:rPr>
              <a:t>- Alteração nos nomes das colunas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sz="2000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sz="2000" dirty="0">
                <a:solidFill>
                  <a:srgbClr val="172B4D"/>
                </a:solidFill>
              </a:rPr>
              <a:t>- Alteração na ordem das colunas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sz="2000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sz="2000" dirty="0">
                <a:solidFill>
                  <a:srgbClr val="172B4D"/>
                </a:solidFill>
              </a:rPr>
              <a:t>- Alteração nos cabeçalhos das colunas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sz="2000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sz="2000" dirty="0">
                <a:solidFill>
                  <a:srgbClr val="172B4D"/>
                </a:solidFill>
              </a:rPr>
              <a:t>- Alteração no formato dos arquivos (</a:t>
            </a:r>
            <a:r>
              <a:rPr lang="pt-BR" sz="2000" dirty="0" err="1">
                <a:solidFill>
                  <a:srgbClr val="172B4D"/>
                </a:solidFill>
              </a:rPr>
              <a:t>csv</a:t>
            </a:r>
            <a:r>
              <a:rPr lang="pt-BR" sz="2000" dirty="0">
                <a:solidFill>
                  <a:srgbClr val="172B4D"/>
                </a:solidFill>
              </a:rPr>
              <a:t> -&gt; </a:t>
            </a:r>
            <a:r>
              <a:rPr lang="pt-BR" sz="2000" dirty="0" err="1">
                <a:solidFill>
                  <a:srgbClr val="172B4D"/>
                </a:solidFill>
              </a:rPr>
              <a:t>xslx</a:t>
            </a:r>
            <a:r>
              <a:rPr lang="pt-BR" sz="2000" dirty="0">
                <a:solidFill>
                  <a:srgbClr val="172B4D"/>
                </a:solidFill>
              </a:rPr>
              <a:t> -&gt; </a:t>
            </a:r>
            <a:r>
              <a:rPr lang="pt-BR" sz="2000" dirty="0" err="1">
                <a:solidFill>
                  <a:srgbClr val="172B4D"/>
                </a:solidFill>
              </a:rPr>
              <a:t>csv</a:t>
            </a:r>
            <a:r>
              <a:rPr lang="pt-BR" sz="2000" dirty="0">
                <a:solidFill>
                  <a:srgbClr val="172B4D"/>
                </a:solidFill>
              </a:rPr>
              <a:t>)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sz="2000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sz="2000" dirty="0">
                <a:solidFill>
                  <a:srgbClr val="172B4D"/>
                </a:solidFill>
              </a:rPr>
              <a:t>- Alteração de leiautes sem comunicação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sz="2000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sz="2000" dirty="0">
                <a:solidFill>
                  <a:srgbClr val="172B4D"/>
                </a:solidFill>
              </a:rPr>
              <a:t>- Documentação não disponibilizada em formato estruturado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sz="2000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sz="2000" dirty="0">
                <a:solidFill>
                  <a:srgbClr val="172B4D"/>
                </a:solidFill>
              </a:rPr>
              <a:t>- Documentação não disponibilizada junto com os dados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sz="2000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sz="2000" dirty="0">
                <a:solidFill>
                  <a:srgbClr val="172B4D"/>
                </a:solidFill>
              </a:rPr>
              <a:t>- Documentação inexistente para dados de referência (códigos, descrições e interpretações e domínio das colunas)</a:t>
            </a:r>
            <a:endParaRPr lang="pt-BR" sz="2000" u="sng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>
              <a:solidFill>
                <a:srgbClr val="172B4D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-7935" rIns="17457" bIns="-793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96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pt-BR" altLang="pt-BR" dirty="0" smtClean="0">
                <a:solidFill>
                  <a:schemeClr val="bg1"/>
                </a:solidFill>
              </a:rPr>
              <a:t>Introdução ao </a:t>
            </a:r>
            <a:r>
              <a:rPr lang="pt-BR" altLang="pt-BR" dirty="0" err="1" smtClean="0">
                <a:solidFill>
                  <a:schemeClr val="bg1"/>
                </a:solidFill>
              </a:rPr>
              <a:t>Datapackage</a:t>
            </a:r>
            <a:endParaRPr lang="pt-BR" altLang="pt-BR" dirty="0">
              <a:solidFill>
                <a:schemeClr val="bg1"/>
              </a:solidFill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545048" y="1079296"/>
            <a:ext cx="11083968" cy="4860164"/>
          </a:xfrm>
        </p:spPr>
        <p:txBody>
          <a:bodyPr/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dirty="0" smtClean="0">
                <a:solidFill>
                  <a:srgbClr val="172B4D"/>
                </a:solidFill>
              </a:rPr>
              <a:t>qualidade</a:t>
            </a:r>
            <a:r>
              <a:rPr lang="pt-BR" dirty="0">
                <a:solidFill>
                  <a:srgbClr val="172B4D"/>
                </a:solidFill>
              </a:rPr>
              <a:t>: grau em que um conjunto de características inerentes [</a:t>
            </a:r>
            <a:r>
              <a:rPr lang="pt-BR" dirty="0" err="1">
                <a:solidFill>
                  <a:srgbClr val="172B4D"/>
                </a:solidFill>
              </a:rPr>
              <a:t>ie</a:t>
            </a:r>
            <a:r>
              <a:rPr lang="pt-BR" dirty="0">
                <a:solidFill>
                  <a:srgbClr val="172B4D"/>
                </a:solidFill>
              </a:rPr>
              <a:t>. </a:t>
            </a:r>
            <a:r>
              <a:rPr lang="pt-BR" dirty="0" err="1">
                <a:solidFill>
                  <a:srgbClr val="172B4D"/>
                </a:solidFill>
              </a:rPr>
              <a:t>metadados</a:t>
            </a:r>
            <a:r>
              <a:rPr lang="pt-BR" dirty="0">
                <a:solidFill>
                  <a:srgbClr val="172B4D"/>
                </a:solidFill>
              </a:rPr>
              <a:t>] de um objeto [</a:t>
            </a:r>
            <a:r>
              <a:rPr lang="pt-BR" dirty="0" err="1">
                <a:solidFill>
                  <a:srgbClr val="172B4D"/>
                </a:solidFill>
              </a:rPr>
              <a:t>ie</a:t>
            </a:r>
            <a:r>
              <a:rPr lang="pt-BR" dirty="0">
                <a:solidFill>
                  <a:srgbClr val="172B4D"/>
                </a:solidFill>
              </a:rPr>
              <a:t>. dados] atende a especificação [</a:t>
            </a:r>
            <a:r>
              <a:rPr lang="pt-BR" dirty="0" err="1">
                <a:solidFill>
                  <a:srgbClr val="172B4D"/>
                </a:solidFill>
              </a:rPr>
              <a:t>ie</a:t>
            </a:r>
            <a:r>
              <a:rPr lang="pt-BR" dirty="0">
                <a:solidFill>
                  <a:srgbClr val="172B4D"/>
                </a:solidFill>
              </a:rPr>
              <a:t>. padrão]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dirty="0">
                <a:solidFill>
                  <a:srgbClr val="172B4D"/>
                </a:solidFill>
              </a:rPr>
              <a:t>[1] Tradução e adaptação da [ISO 9000](https://en.wikipedia.org/wiki/ISO_9000)]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dirty="0" err="1" smtClean="0">
                <a:solidFill>
                  <a:srgbClr val="172B4D"/>
                </a:solidFill>
              </a:rPr>
              <a:t>Datapackage</a:t>
            </a:r>
            <a:r>
              <a:rPr lang="pt-BR" dirty="0">
                <a:solidFill>
                  <a:srgbClr val="172B4D"/>
                </a:solidFill>
              </a:rPr>
              <a:t>: Formato preciso de arquivo; facilmente compartilhado; permite reprodutibilidade de dados</a:t>
            </a:r>
            <a:r>
              <a:rPr lang="pt-BR" dirty="0" smtClean="0">
                <a:solidFill>
                  <a:srgbClr val="172B4D"/>
                </a:solidFill>
              </a:rPr>
              <a:t>; </a:t>
            </a:r>
            <a:r>
              <a:rPr lang="pt-BR" dirty="0">
                <a:solidFill>
                  <a:srgbClr val="172B4D"/>
                </a:solidFill>
              </a:rPr>
              <a:t>permite validação da integridade dos dados</a:t>
            </a:r>
          </a:p>
          <a:p>
            <a:r>
              <a:rPr lang="pt-BR" dirty="0"/>
              <a:t>“Se os dados não estão disponíveis num formato aberto e </a:t>
            </a:r>
            <a:r>
              <a:rPr lang="pt-BR" dirty="0">
                <a:hlinkClick r:id="rId3"/>
              </a:rPr>
              <a:t>legível por máquina</a:t>
            </a:r>
            <a:r>
              <a:rPr lang="pt-BR" dirty="0"/>
              <a:t>, eles não podem ser reutilizados.” (David </a:t>
            </a:r>
            <a:r>
              <a:rPr lang="pt-BR" dirty="0" err="1"/>
              <a:t>Eaves</a:t>
            </a:r>
            <a:r>
              <a:rPr lang="pt-BR" dirty="0"/>
              <a:t>/</a:t>
            </a:r>
            <a:r>
              <a:rPr lang="pt-BR" dirty="0" err="1"/>
              <a:t>Opendata</a:t>
            </a:r>
            <a:r>
              <a:rPr lang="pt-BR" dirty="0"/>
              <a:t> Charter - </a:t>
            </a:r>
            <a:r>
              <a:rPr lang="pt-BR" dirty="0" err="1"/>
              <a:t>principles</a:t>
            </a:r>
            <a:r>
              <a:rPr lang="pt-BR" dirty="0"/>
              <a:t>)</a:t>
            </a:r>
          </a:p>
          <a:p>
            <a:endParaRPr lang="pt-BR" dirty="0">
              <a:solidFill>
                <a:srgbClr val="172B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dirty="0">
                <a:solidFill>
                  <a:srgbClr val="172B4D"/>
                </a:solidFill>
              </a:rPr>
              <a:t>Utilização de especificações da </a:t>
            </a:r>
            <a:r>
              <a:rPr lang="pt-BR" dirty="0" err="1">
                <a:solidFill>
                  <a:srgbClr val="172B4D"/>
                </a:solidFill>
                <a:hlinkClick r:id="rId4"/>
              </a:rPr>
              <a:t>Frictionless</a:t>
            </a:r>
            <a:r>
              <a:rPr lang="pt-BR" dirty="0">
                <a:solidFill>
                  <a:srgbClr val="172B4D"/>
                </a:solidFill>
                <a:hlinkClick r:id="rId4"/>
              </a:rPr>
              <a:t> </a:t>
            </a:r>
            <a:r>
              <a:rPr lang="pt-BR" dirty="0">
                <a:solidFill>
                  <a:srgbClr val="172B4D"/>
                </a:solidFill>
                <a:hlinkClick r:id="rId5"/>
              </a:rPr>
              <a:t>Data</a:t>
            </a:r>
            <a:endParaRPr lang="pt-BR" dirty="0" smtClean="0">
              <a:solidFill>
                <a:srgbClr val="172B4D"/>
              </a:solidFill>
            </a:endParaRPr>
          </a:p>
          <a:p>
            <a:r>
              <a:rPr lang="pt-BR" dirty="0" smtClean="0"/>
              <a:t>O </a:t>
            </a:r>
            <a:r>
              <a:rPr lang="pt-BR" dirty="0"/>
              <a:t>atrito ou “fricção” ocorre quando os consumidores gastam tempo e recursos demais apenas para poder entender e trabalhar com os dados</a:t>
            </a:r>
            <a:endParaRPr lang="pt-BR" dirty="0">
              <a:solidFill>
                <a:srgbClr val="172B4D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-7935" rIns="17457" bIns="-793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61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pt-BR" altLang="pt-BR" dirty="0" smtClean="0">
                <a:solidFill>
                  <a:schemeClr val="bg1"/>
                </a:solidFill>
              </a:rPr>
              <a:t>Criando um </a:t>
            </a:r>
            <a:r>
              <a:rPr lang="pt-BR" altLang="pt-BR" dirty="0" err="1" smtClean="0">
                <a:solidFill>
                  <a:schemeClr val="bg1"/>
                </a:solidFill>
              </a:rPr>
              <a:t>Datapackage</a:t>
            </a:r>
            <a:endParaRPr lang="pt-BR" altLang="pt-BR" dirty="0">
              <a:solidFill>
                <a:schemeClr val="bg1"/>
              </a:solidFill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329784" y="1075940"/>
            <a:ext cx="11729538" cy="5129988"/>
          </a:xfrm>
        </p:spPr>
        <p:txBody>
          <a:bodyPr numCol="1" spcCol="72000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pt-BR" dirty="0" err="1">
                <a:solidFill>
                  <a:srgbClr val="172B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datapackage</a:t>
            </a:r>
            <a:r>
              <a:rPr lang="pt-BR" dirty="0">
                <a:solidFill>
                  <a:srgbClr val="172B4D"/>
                </a:solidFill>
              </a:rPr>
              <a:t>: arquivo em formato </a:t>
            </a:r>
            <a:r>
              <a:rPr lang="pt-BR" dirty="0" err="1">
                <a:solidFill>
                  <a:srgbClr val="172B4D"/>
                </a:solidFill>
                <a:hlinkClick r:id="rId3"/>
              </a:rPr>
              <a:t>json</a:t>
            </a:r>
            <a:r>
              <a:rPr lang="pt-BR" dirty="0">
                <a:solidFill>
                  <a:srgbClr val="172B4D"/>
                </a:solidFill>
              </a:rPr>
              <a:t> que descreve: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solidFill>
                <a:srgbClr val="172B4D"/>
              </a:solidFill>
            </a:endParaRPr>
          </a:p>
          <a:p>
            <a:pPr marL="457200" indent="-457200">
              <a:buAutoNum type="alphaLcParenR"/>
            </a:pPr>
            <a:r>
              <a:rPr lang="pt-BR" dirty="0">
                <a:solidFill>
                  <a:srgbClr val="172B4D"/>
                </a:solidFill>
              </a:rPr>
              <a:t>o conjunto de dados e seus </a:t>
            </a:r>
            <a:r>
              <a:rPr lang="pt-BR" dirty="0" err="1">
                <a:solidFill>
                  <a:srgbClr val="172B4D"/>
                </a:solidFill>
              </a:rPr>
              <a:t>metadados</a:t>
            </a:r>
            <a:r>
              <a:rPr lang="pt-BR" dirty="0">
                <a:solidFill>
                  <a:srgbClr val="172B4D"/>
                </a:solidFill>
              </a:rPr>
              <a:t> (como título, descrição, formato de arquivo, palavras-chave, dentre outros),</a:t>
            </a:r>
          </a:p>
          <a:p>
            <a:r>
              <a:rPr lang="pt-BR" dirty="0">
                <a:solidFill>
                  <a:srgbClr val="172B4D"/>
                </a:solidFill>
              </a:rPr>
              <a:t>b) Cada recurso do conjunto;</a:t>
            </a:r>
          </a:p>
          <a:p>
            <a:r>
              <a:rPr lang="pt-BR" dirty="0">
                <a:solidFill>
                  <a:srgbClr val="172B4D"/>
                </a:solidFill>
              </a:rPr>
              <a:t>c) as colunas de cada recurso (arquivo ou URL) que contém (~ </a:t>
            </a:r>
            <a:r>
              <a:rPr lang="pt-BR" dirty="0" err="1">
                <a:solidFill>
                  <a:srgbClr val="172B4D"/>
                </a:solidFill>
              </a:rPr>
              <a:t>schema</a:t>
            </a:r>
            <a:r>
              <a:rPr lang="pt-BR" dirty="0">
                <a:solidFill>
                  <a:srgbClr val="172B4D"/>
                </a:solidFill>
              </a:rPr>
              <a:t>),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>
              <a:solidFill>
                <a:srgbClr val="172B4D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-7935" rIns="17457" bIns="-793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23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pt-BR" altLang="pt-BR" dirty="0" err="1" smtClean="0">
                <a:solidFill>
                  <a:schemeClr val="bg1"/>
                </a:solidFill>
              </a:rPr>
              <a:t>Datapackage</a:t>
            </a:r>
            <a:endParaRPr lang="pt-BR" altLang="pt-BR" dirty="0">
              <a:solidFill>
                <a:schemeClr val="bg1"/>
              </a:solidFill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329784" y="1075940"/>
            <a:ext cx="11729538" cy="5129988"/>
          </a:xfrm>
        </p:spPr>
        <p:txBody>
          <a:bodyPr numCol="2"/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 smtClean="0">
              <a:solidFill>
                <a:srgbClr val="172B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dirty="0" smtClean="0">
                <a:solidFill>
                  <a:srgbClr val="172B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Versionamento</a:t>
            </a:r>
            <a:r>
              <a:rPr lang="pt-BR" altLang="pt-BR" dirty="0">
                <a:solidFill>
                  <a:srgbClr val="172B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>
              <a:solidFill>
                <a:srgbClr val="172B4D"/>
              </a:solidFill>
              <a:hlinkClick r:id="rId3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dirty="0">
                <a:solidFill>
                  <a:srgbClr val="172B4D"/>
                </a:solidFill>
                <a:hlinkClick r:id="rId3"/>
              </a:rPr>
              <a:t> histórico das alterações no repositório </a:t>
            </a:r>
            <a:r>
              <a:rPr lang="pt-BR" dirty="0"/>
              <a:t>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dirty="0">
                <a:hlinkClick r:id="rId4"/>
              </a:rPr>
              <a:t> atualizações relevantes – Compras Emergenciais COVID</a:t>
            </a: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dirty="0" smtClean="0">
                <a:solidFill>
                  <a:srgbClr val="172B4D"/>
                </a:solidFill>
              </a:rPr>
              <a:t> </a:t>
            </a:r>
            <a:r>
              <a:rPr lang="pt-BR" altLang="pt-BR" dirty="0">
                <a:solidFill>
                  <a:srgbClr val="172B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Validação contínua: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dirty="0">
                <a:solidFill>
                  <a:srgbClr val="172B4D"/>
                </a:solidFill>
                <a:hlinkClick r:id="rId5"/>
              </a:rPr>
              <a:t>Compras emergenciais COVID</a:t>
            </a:r>
            <a:endParaRPr 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dirty="0">
              <a:solidFill>
                <a:srgbClr val="172B4D"/>
              </a:solidFill>
              <a:hlinkClick r:id="rId5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dirty="0">
                <a:solidFill>
                  <a:srgbClr val="172B4D"/>
                </a:solidFill>
                <a:hlinkClick r:id="rId6"/>
              </a:rPr>
              <a:t>Cabeçalho casos confirmados</a:t>
            </a:r>
            <a:endParaRPr lang="pt-BR" dirty="0">
              <a:solidFill>
                <a:srgbClr val="172B4D"/>
              </a:solidFill>
              <a:hlinkClick r:id="rId5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solidFill>
                <a:srgbClr val="172B4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>
              <a:solidFill>
                <a:srgbClr val="172B4D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-7935" rIns="17457" bIns="-793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24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Requisitos legais dos dados abertos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217502" y="677732"/>
            <a:ext cx="11083968" cy="4582758"/>
          </a:xfrm>
        </p:spPr>
        <p:txBody>
          <a:bodyPr/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>
                <a:solidFill>
                  <a:srgbClr val="172B4D"/>
                </a:solidFill>
              </a:rPr>
              <a:t> </a:t>
            </a:r>
            <a:r>
              <a:rPr lang="pt-BR" altLang="pt-BR" dirty="0" smtClean="0">
                <a:solidFill>
                  <a:srgbClr val="172B4D"/>
                </a:solidFill>
              </a:rPr>
              <a:t>LAI art. 8º § </a:t>
            </a:r>
            <a:r>
              <a:rPr lang="pt-BR" altLang="pt-BR" dirty="0">
                <a:solidFill>
                  <a:srgbClr val="172B4D"/>
                </a:solidFill>
              </a:rPr>
              <a:t>3º Os sítios </a:t>
            </a:r>
            <a:r>
              <a:rPr lang="pt-BR" altLang="pt-BR" dirty="0" smtClean="0">
                <a:solidFill>
                  <a:srgbClr val="172B4D"/>
                </a:solidFill>
              </a:rPr>
              <a:t>deverão atender aos requisitos (dentr</a:t>
            </a:r>
            <a:r>
              <a:rPr lang="pt-BR" altLang="pt-BR" dirty="0" smtClean="0">
                <a:solidFill>
                  <a:srgbClr val="172B4D"/>
                </a:solidFill>
              </a:rPr>
              <a:t>e outros)</a:t>
            </a:r>
            <a:r>
              <a:rPr lang="pt-BR" altLang="pt-BR" dirty="0" smtClean="0">
                <a:solidFill>
                  <a:srgbClr val="172B4D"/>
                </a:solidFill>
              </a:rPr>
              <a:t>:</a:t>
            </a: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pt-BR" altLang="pt-BR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>
                <a:solidFill>
                  <a:srgbClr val="172B4D"/>
                </a:solidFill>
              </a:rPr>
              <a:t> </a:t>
            </a:r>
            <a:r>
              <a:rPr lang="pt-BR" altLang="pt-BR" dirty="0">
                <a:solidFill>
                  <a:srgbClr val="172B4D"/>
                </a:solidFill>
              </a:rPr>
              <a:t>II - possibilitar a gravação de relatórios em diversos formatos eletrônicos, inclusive </a:t>
            </a:r>
            <a:r>
              <a:rPr lang="pt-BR" altLang="pt-BR" dirty="0">
                <a:solidFill>
                  <a:srgbClr val="172B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abertos e não proprietários, tais como planilhas e texto</a:t>
            </a:r>
            <a:r>
              <a:rPr lang="pt-BR" altLang="pt-BR" dirty="0">
                <a:solidFill>
                  <a:srgbClr val="172B4D"/>
                </a:solidFill>
              </a:rPr>
              <a:t>, de modo a facilitar a análise das informações</a:t>
            </a:r>
            <a:r>
              <a:rPr lang="pt-BR" altLang="pt-BR" dirty="0" smtClean="0">
                <a:solidFill>
                  <a:srgbClr val="172B4D"/>
                </a:solidFill>
              </a:rPr>
              <a:t>;</a:t>
            </a: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>
                <a:solidFill>
                  <a:srgbClr val="172B4D"/>
                </a:solidFill>
              </a:rPr>
              <a:t> </a:t>
            </a:r>
            <a:r>
              <a:rPr lang="pt-BR" altLang="pt-BR" dirty="0">
                <a:solidFill>
                  <a:srgbClr val="172B4D"/>
                </a:solidFill>
              </a:rPr>
              <a:t>III - possibilitar o </a:t>
            </a:r>
            <a:r>
              <a:rPr lang="pt-BR" altLang="pt-BR" dirty="0">
                <a:solidFill>
                  <a:srgbClr val="172B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acesso automatizado por sistemas externos em formatos abertos, estruturados e legíveis por máquina</a:t>
            </a:r>
            <a:r>
              <a:rPr lang="pt-BR" altLang="pt-BR" dirty="0" smtClean="0">
                <a:solidFill>
                  <a:srgbClr val="172B4D"/>
                </a:solidFill>
              </a:rPr>
              <a:t>;</a:t>
            </a: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>
                <a:solidFill>
                  <a:srgbClr val="172B4D"/>
                </a:solidFill>
              </a:rPr>
              <a:t> </a:t>
            </a:r>
            <a:r>
              <a:rPr lang="pt-BR" altLang="pt-BR" dirty="0">
                <a:solidFill>
                  <a:srgbClr val="172B4D"/>
                </a:solidFill>
              </a:rPr>
              <a:t>IV - divulgar em </a:t>
            </a:r>
            <a:r>
              <a:rPr lang="pt-BR" altLang="pt-BR" dirty="0">
                <a:solidFill>
                  <a:srgbClr val="172B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detalhes os formatos utilizados </a:t>
            </a:r>
            <a:r>
              <a:rPr lang="pt-BR" altLang="pt-BR" dirty="0">
                <a:solidFill>
                  <a:srgbClr val="172B4D"/>
                </a:solidFill>
              </a:rPr>
              <a:t>para estruturação da informação</a:t>
            </a:r>
            <a:r>
              <a:rPr lang="pt-BR" altLang="pt-BR" dirty="0" smtClean="0">
                <a:solidFill>
                  <a:srgbClr val="172B4D"/>
                </a:solidFill>
              </a:rPr>
              <a:t>;</a:t>
            </a: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>
                <a:solidFill>
                  <a:srgbClr val="172B4D"/>
                </a:solidFill>
              </a:rPr>
              <a:t> </a:t>
            </a:r>
            <a:r>
              <a:rPr lang="pt-BR" altLang="pt-BR" dirty="0">
                <a:solidFill>
                  <a:srgbClr val="172B4D"/>
                </a:solidFill>
              </a:rPr>
              <a:t>V - garantir a </a:t>
            </a:r>
            <a:r>
              <a:rPr lang="pt-BR" altLang="pt-BR" dirty="0">
                <a:solidFill>
                  <a:srgbClr val="172B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autenticidade e a integridade das informações </a:t>
            </a:r>
            <a:r>
              <a:rPr lang="pt-BR" altLang="pt-BR" dirty="0">
                <a:solidFill>
                  <a:srgbClr val="172B4D"/>
                </a:solidFill>
              </a:rPr>
              <a:t>disponíveis para acesso</a:t>
            </a:r>
            <a:r>
              <a:rPr lang="pt-BR" altLang="pt-BR" dirty="0" smtClean="0">
                <a:solidFill>
                  <a:srgbClr val="172B4D"/>
                </a:solidFill>
              </a:rPr>
              <a:t>;</a:t>
            </a: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>
                <a:solidFill>
                  <a:srgbClr val="172B4D"/>
                </a:solidFill>
              </a:rPr>
              <a:t> </a:t>
            </a:r>
            <a:r>
              <a:rPr lang="pt-BR" altLang="pt-BR" dirty="0">
                <a:solidFill>
                  <a:srgbClr val="172B4D"/>
                </a:solidFill>
              </a:rPr>
              <a:t>VI - manter </a:t>
            </a:r>
            <a:r>
              <a:rPr lang="pt-BR" altLang="pt-BR" dirty="0">
                <a:solidFill>
                  <a:srgbClr val="172B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atualizadas as informações disponíveis </a:t>
            </a:r>
            <a:r>
              <a:rPr lang="pt-BR" altLang="pt-BR" dirty="0">
                <a:solidFill>
                  <a:srgbClr val="172B4D"/>
                </a:solidFill>
              </a:rPr>
              <a:t>para acesso;</a:t>
            </a:r>
            <a:endParaRPr lang="pt-BR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-7935" rIns="17457" bIns="-793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06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Requisitos legais dos dados abertos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300251" y="1173707"/>
            <a:ext cx="11328765" cy="4979667"/>
          </a:xfrm>
        </p:spPr>
        <p:txBody>
          <a:bodyPr/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 smtClean="0">
                <a:solidFill>
                  <a:srgbClr val="172B4D"/>
                </a:solidFill>
              </a:rPr>
              <a:t>Dados Abertos: dados </a:t>
            </a:r>
            <a:r>
              <a:rPr lang="pt-BR" altLang="pt-BR" sz="2000" dirty="0">
                <a:solidFill>
                  <a:srgbClr val="172B4D"/>
                </a:solidFill>
              </a:rPr>
              <a:t>públicos (1) representados em meio digital (2), estruturados em formato aberto (3), processáveis por máquina (4) e referenciados na rede mundial de computadores (5), disponibilizados sob licença aberta (6) que permita sua livre reutilização, consumo ou cruzamento em aplicações digitais desenvolvidas pela sociedade.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pt-BR" altLang="pt-BR" sz="2000" dirty="0">
              <a:solidFill>
                <a:srgbClr val="172B4D"/>
              </a:solidFill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2000" dirty="0">
                <a:solidFill>
                  <a:srgbClr val="172B4D"/>
                </a:solidFill>
                <a:hlinkClick r:id="rId3"/>
              </a:rPr>
              <a:t>Decreto Federal 8777/2016</a:t>
            </a:r>
            <a:r>
              <a:rPr lang="pt-BR" altLang="pt-BR" sz="2000" dirty="0">
                <a:solidFill>
                  <a:srgbClr val="172B4D"/>
                </a:solidFill>
              </a:rPr>
              <a:t>: art. 2º, IV: formato aberto implica que a </a:t>
            </a:r>
            <a:r>
              <a:rPr lang="pt-BR" sz="2000" u="sng" dirty="0">
                <a:solidFill>
                  <a:srgbClr val="172B4D"/>
                </a:solidFill>
              </a:rPr>
              <a:t>especificação esteja documentada publicamente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pt-BR" altLang="pt-BR" sz="2000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 smtClean="0">
                <a:solidFill>
                  <a:srgbClr val="172B4D"/>
                </a:solidFill>
              </a:rPr>
              <a:t>[</a:t>
            </a:r>
            <a:r>
              <a:rPr lang="pt-BR" altLang="pt-BR" sz="2000" dirty="0">
                <a:solidFill>
                  <a:srgbClr val="172B4D"/>
                </a:solidFill>
              </a:rPr>
              <a:t>1] [Resolução CGE 20/2014](http://pesquisalegislativa.mg.gov.br/LegislacaoCompleta.aspx?cod=171158</a:t>
            </a:r>
            <a:r>
              <a:rPr lang="pt-BR" altLang="pt-BR" sz="2000" dirty="0" smtClean="0">
                <a:solidFill>
                  <a:srgbClr val="172B4D"/>
                </a:solidFill>
              </a:rPr>
              <a:t>)]</a:t>
            </a:r>
            <a:endParaRPr lang="pt-BR" sz="20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-7935" rIns="17457" bIns="-793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61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Síntese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0"/>
          </p:nvPr>
        </p:nvSpPr>
        <p:spPr>
          <a:xfrm>
            <a:off x="839788" y="987425"/>
            <a:ext cx="10351376" cy="5208659"/>
          </a:xfrm>
        </p:spPr>
        <p:txBody>
          <a:bodyPr/>
          <a:lstStyle/>
          <a:p>
            <a:r>
              <a:rPr lang="pt-BR" dirty="0" smtClean="0"/>
              <a:t>O que fizemos?</a:t>
            </a:r>
          </a:p>
          <a:p>
            <a:r>
              <a:rPr lang="pt-BR" dirty="0" smtClean="0"/>
              <a:t>Documentamos um exemplo de um conjunto de dados através do </a:t>
            </a:r>
            <a:r>
              <a:rPr lang="pt-BR" dirty="0" err="1" smtClean="0"/>
              <a:t>datapackage</a:t>
            </a:r>
            <a:r>
              <a:rPr lang="pt-BR" dirty="0" smtClean="0"/>
              <a:t> </a:t>
            </a:r>
            <a:r>
              <a:rPr lang="pt-BR" dirty="0" err="1" smtClean="0"/>
              <a:t>creator</a:t>
            </a:r>
            <a:r>
              <a:rPr lang="pt-BR" dirty="0" smtClean="0"/>
              <a:t> utilizando uma especificação internacionalmente difundida</a:t>
            </a:r>
          </a:p>
          <a:p>
            <a:endParaRPr lang="pt-BR" dirty="0"/>
          </a:p>
          <a:p>
            <a:r>
              <a:rPr lang="pt-BR" dirty="0" smtClean="0"/>
              <a:t>Preparamos o </a:t>
            </a:r>
            <a:r>
              <a:rPr lang="pt-BR" dirty="0" err="1" smtClean="0"/>
              <a:t>datapackage</a:t>
            </a:r>
            <a:r>
              <a:rPr lang="pt-BR" dirty="0" smtClean="0"/>
              <a:t> criado para ter suas alterações controladas automaticamente através do </a:t>
            </a:r>
            <a:r>
              <a:rPr lang="pt-BR" dirty="0" err="1" smtClean="0"/>
              <a:t>github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Iniciamos o processo de validação automática dos dados através da sincronização do repositório do </a:t>
            </a:r>
            <a:r>
              <a:rPr lang="pt-BR" dirty="0" err="1" smtClean="0"/>
              <a:t>github</a:t>
            </a:r>
            <a:r>
              <a:rPr lang="pt-BR" dirty="0" smtClean="0"/>
              <a:t> com o </a:t>
            </a:r>
            <a:r>
              <a:rPr lang="pt-BR" dirty="0" err="1" smtClean="0"/>
              <a:t>goodtables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Para quê? Assegurar a qualidade = reduzir o custo de acesso e compreensão, aumentar a chance do uso dos dados e os benefícios desse uso como retornos em escala para a própria sociedade. Indução de uma cultura de colaboração e open </a:t>
            </a:r>
            <a:r>
              <a:rPr lang="pt-BR" dirty="0" err="1" smtClean="0"/>
              <a:t>science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3291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 eaLnBrk="0" fontAlgn="base" hangingPunct="0">
              <a:lnSpc>
                <a:spcPct val="150000"/>
              </a:lnSpc>
              <a:spcAft>
                <a:spcPct val="0"/>
              </a:spcAft>
            </a:pPr>
            <a:r>
              <a:rPr lang="pt-BR" altLang="pt-BR" dirty="0">
                <a:solidFill>
                  <a:schemeClr val="bg1"/>
                </a:solidFill>
              </a:rPr>
              <a:t>Relacionamento com órgãos e entidades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i="1" dirty="0"/>
              <a:t>Se você é um gestor público do Estado de Minas Gerais </a:t>
            </a:r>
            <a:r>
              <a:rPr lang="pt-BR" i="1" dirty="0" err="1"/>
              <a:t>custodiante</a:t>
            </a:r>
            <a:r>
              <a:rPr lang="pt-BR" i="1" dirty="0"/>
              <a:t> de dados e tem interesse em realizar a abertura dos dados da sua unidade, entre em contato pelo </a:t>
            </a:r>
            <a:r>
              <a:rPr lang="pt-BR" i="1" dirty="0" err="1"/>
              <a:t>email</a:t>
            </a:r>
            <a:r>
              <a:rPr lang="pt-BR" i="1" dirty="0"/>
              <a:t> . Estamos em busca de parcerias para construção e validação da infraestrutura e processo de publicação de dados abertos </a:t>
            </a:r>
            <a:r>
              <a:rPr lang="pt-BR" i="1" dirty="0" smtClean="0"/>
              <a:t>antes </a:t>
            </a:r>
            <a:r>
              <a:rPr lang="pt-BR" i="1" dirty="0"/>
              <a:t>da expansão da Política de Dados Abertos no Estado de Minas Gerais</a:t>
            </a:r>
            <a:r>
              <a:rPr lang="pt-BR" i="1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172B4D"/>
                </a:solidFill>
              </a:rPr>
              <a:t>Oportunidades</a:t>
            </a:r>
            <a:r>
              <a:rPr lang="pt-BR" dirty="0" smtClean="0">
                <a:solidFill>
                  <a:srgbClr val="172B4D"/>
                </a:solidFill>
              </a:rPr>
              <a:t>: aprendizado mútuo, </a:t>
            </a:r>
            <a:r>
              <a:rPr lang="pt-BR" altLang="pt-BR" i="1" dirty="0">
                <a:solidFill>
                  <a:srgbClr val="172B4D"/>
                </a:solidFill>
              </a:rPr>
              <a:t>data </a:t>
            </a:r>
            <a:r>
              <a:rPr lang="pt-BR" altLang="pt-BR" i="1" dirty="0" err="1" smtClean="0">
                <a:solidFill>
                  <a:srgbClr val="172B4D"/>
                </a:solidFill>
              </a:rPr>
              <a:t>literacy</a:t>
            </a:r>
            <a:r>
              <a:rPr lang="pt-BR" altLang="pt-BR" dirty="0" smtClean="0">
                <a:solidFill>
                  <a:srgbClr val="172B4D"/>
                </a:solidFill>
              </a:rPr>
              <a:t>, incremento do controle social e participação ativa da comunidade, avaliações </a:t>
            </a:r>
            <a:r>
              <a:rPr lang="pt-BR" altLang="pt-BR" dirty="0">
                <a:solidFill>
                  <a:srgbClr val="172B4D"/>
                </a:solidFill>
              </a:rPr>
              <a:t>de </a:t>
            </a:r>
            <a:r>
              <a:rPr lang="pt-BR" altLang="pt-BR" dirty="0" smtClean="0">
                <a:solidFill>
                  <a:srgbClr val="172B4D"/>
                </a:solidFill>
              </a:rPr>
              <a:t>usuários, </a:t>
            </a:r>
            <a:r>
              <a:rPr lang="pt-BR" dirty="0" smtClean="0">
                <a:solidFill>
                  <a:srgbClr val="172B4D"/>
                </a:solidFill>
              </a:rPr>
              <a:t>parcerias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solidFill>
                <a:srgbClr val="172B4D"/>
              </a:solidFill>
            </a:endParaRPr>
          </a:p>
          <a:p>
            <a:pPr algn="ctr"/>
            <a:r>
              <a:rPr lang="pt-BR" dirty="0">
                <a:hlinkClick r:id="rId2"/>
              </a:rPr>
              <a:t>dados.mg.gov.br</a:t>
            </a:r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dirty="0"/>
              <a:t>transparencia@cge.mg.gov.br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solidFill>
                <a:srgbClr val="172B4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i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-7935" rIns="17457" bIns="-793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33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ágina inter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ágina destaq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</TotalTime>
  <Words>865</Words>
  <Application>Microsoft Office PowerPoint</Application>
  <PresentationFormat>Widescreen</PresentationFormat>
  <Paragraphs>111</Paragraphs>
  <Slides>9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Arial</vt:lpstr>
      <vt:lpstr>Calibri Light</vt:lpstr>
      <vt:lpstr>Calibri</vt:lpstr>
      <vt:lpstr>Arial Narrow</vt:lpstr>
      <vt:lpstr>Página interna</vt:lpstr>
      <vt:lpstr>Página destaque</vt:lpstr>
      <vt:lpstr>Personalizar design</vt:lpstr>
      <vt:lpstr>Objetivos do workshop</vt:lpstr>
      <vt:lpstr>Problemas comuns na publicação de dados</vt:lpstr>
      <vt:lpstr>Introdução ao Datapackage</vt:lpstr>
      <vt:lpstr>Criando um Datapackage</vt:lpstr>
      <vt:lpstr>Datapackage</vt:lpstr>
      <vt:lpstr>Requisitos legais dos dados abertos</vt:lpstr>
      <vt:lpstr>Requisitos legais dos dados abertos</vt:lpstr>
      <vt:lpstr>Síntese</vt:lpstr>
      <vt:lpstr>Relacionamento com órgãos e entidades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Túlio César de Souza Velloso</dc:creator>
  <cp:lastModifiedBy>Andre</cp:lastModifiedBy>
  <cp:revision>71</cp:revision>
  <dcterms:created xsi:type="dcterms:W3CDTF">2020-01-13T13:33:21Z</dcterms:created>
  <dcterms:modified xsi:type="dcterms:W3CDTF">2020-11-19T14:04:28Z</dcterms:modified>
</cp:coreProperties>
</file>