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3" r:id="rId1"/>
    <p:sldMasterId id="2147483661" r:id="rId2"/>
    <p:sldMasterId id="2147483687" r:id="rId3"/>
  </p:sldMasterIdLst>
  <p:notesMasterIdLst>
    <p:notesMasterId r:id="rId13"/>
  </p:notesMasterIdLst>
  <p:sldIdLst>
    <p:sldId id="263" r:id="rId4"/>
    <p:sldId id="260" r:id="rId5"/>
    <p:sldId id="266" r:id="rId6"/>
    <p:sldId id="272" r:id="rId7"/>
    <p:sldId id="267" r:id="rId8"/>
    <p:sldId id="269" r:id="rId9"/>
    <p:sldId id="270" r:id="rId10"/>
    <p:sldId id="271" r:id="rId11"/>
    <p:sldId id="264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Arial Narrow" panose="020B0606020202030204" pitchFamily="34" charset="0"/>
      <p:regular r:id="rId20"/>
      <p:bold r:id="rId21"/>
      <p:italic r:id="rId22"/>
      <p:boldItalic r:id="rId23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5857"/>
    <a:srgbClr val="3B8686"/>
    <a:srgbClr val="D9EABE"/>
    <a:srgbClr val="8FBA99"/>
    <a:srgbClr val="1D4363"/>
    <a:srgbClr val="06234C"/>
    <a:srgbClr val="3985C5"/>
    <a:srgbClr val="CB5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/>
  </p:normalViewPr>
  <p:slideViewPr>
    <p:cSldViewPr snapToGrid="0">
      <p:cViewPr varScale="1">
        <p:scale>
          <a:sx n="64" d="100"/>
          <a:sy n="64" d="100"/>
        </p:scale>
        <p:origin x="18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8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8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7.xml"/><Relationship Id="rId19" Type="http://schemas.openxmlformats.org/officeDocument/2006/relationships/font" Target="fonts/font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620BF-6045-4AC6-8EE4-465FA5B7FDA8}" type="datetimeFigureOut">
              <a:rPr lang="pt-BR" smtClean="0"/>
              <a:t>2020-07-22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6D898-C8EB-4B55-9A90-B885AB37F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58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6D898-C8EB-4B55-9A90-B885AB37FA9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028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6D898-C8EB-4B55-9A90-B885AB37FA9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82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21" y="6444209"/>
            <a:ext cx="2299020" cy="288000"/>
          </a:xfrm>
          <a:prstGeom prst="rect">
            <a:avLst/>
          </a:prstGeom>
        </p:spPr>
      </p:pic>
      <p:sp>
        <p:nvSpPr>
          <p:cNvPr id="24" name="Título 1"/>
          <p:cNvSpPr>
            <a:spLocks noGrp="1"/>
          </p:cNvSpPr>
          <p:nvPr>
            <p:ph type="title" hasCustomPrompt="1"/>
          </p:nvPr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>
              <a:defRPr sz="2400" b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25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5048" y="1570616"/>
            <a:ext cx="11083968" cy="45827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4165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2020-07-22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5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2020-07-22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854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2020-07-22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824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2020-07-22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869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2020-07-22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622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2020-07-22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74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2020-07-22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399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2020-07-22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222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2020-07-22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988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2020-07-22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38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>
              <a:defRPr sz="2400" b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idx="10"/>
          </p:nvPr>
        </p:nvSpPr>
        <p:spPr>
          <a:xfrm>
            <a:off x="839788" y="987425"/>
            <a:ext cx="3932237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924338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2020-07-22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72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>
              <a:defRPr sz="2400" b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785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172584"/>
            <a:ext cx="5181600" cy="5004379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172584"/>
            <a:ext cx="5181600" cy="5004379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Título 1"/>
          <p:cNvSpPr txBox="1">
            <a:spLocks/>
          </p:cNvSpPr>
          <p:nvPr userDrawn="1"/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2315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Título 1"/>
          <p:cNvSpPr txBox="1">
            <a:spLocks/>
          </p:cNvSpPr>
          <p:nvPr userDrawn="1"/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9470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 Narrow" panose="020B0606020202030204" pitchFamily="34" charset="0"/>
              </a:defRPr>
            </a:lvl1pPr>
            <a:lvl2pPr>
              <a:defRPr sz="2800">
                <a:latin typeface="Arial Narrow" panose="020B0606020202030204" pitchFamily="34" charset="0"/>
              </a:defRPr>
            </a:lvl2pPr>
            <a:lvl3pPr>
              <a:defRPr sz="2400">
                <a:latin typeface="Arial Narrow" panose="020B0606020202030204" pitchFamily="34" charset="0"/>
              </a:defRPr>
            </a:lvl3pPr>
            <a:lvl4pPr>
              <a:defRPr sz="2000">
                <a:latin typeface="Arial Narrow" panose="020B0606020202030204" pitchFamily="34" charset="0"/>
              </a:defRPr>
            </a:lvl4pPr>
            <a:lvl5pPr>
              <a:defRPr sz="2000">
                <a:latin typeface="Arial Narrow" panose="020B0606020202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987424"/>
            <a:ext cx="3932237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Arial Narrow" panose="020B0606020202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ítulo 1"/>
          <p:cNvSpPr txBox="1">
            <a:spLocks/>
          </p:cNvSpPr>
          <p:nvPr userDrawn="1"/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0198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021976"/>
            <a:ext cx="10515600" cy="5154987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EBF2B-DBB1-4BCA-A5E8-EB058525FD19}" type="datetimeFigureOut">
              <a:rPr lang="pt-BR" smtClean="0"/>
              <a:t>2020-07-22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F51EE8-A93A-4AD4-B251-B5B48F6647A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2062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33074" y="1032735"/>
            <a:ext cx="5758926" cy="4625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90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C503-5462-40B2-9B2A-093BE1FD8218}" type="datetimeFigureOut">
              <a:rPr lang="pt-BR" smtClean="0"/>
              <a:t>2020-07-22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042-6003-4DF3-A1FF-F9CC0B57D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79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162259" y="1"/>
            <a:ext cx="12029741" cy="707464"/>
          </a:xfrm>
          <a:prstGeom prst="rect">
            <a:avLst/>
          </a:prstGeom>
          <a:solidFill>
            <a:srgbClr val="3B8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162259" y="0"/>
            <a:ext cx="1003776" cy="707463"/>
          </a:xfrm>
          <a:prstGeom prst="rect">
            <a:avLst/>
          </a:prstGeom>
          <a:solidFill>
            <a:srgbClr val="8FBA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162259" cy="707463"/>
          </a:xfrm>
          <a:prstGeom prst="rect">
            <a:avLst/>
          </a:prstGeom>
          <a:solidFill>
            <a:srgbClr val="275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732210"/>
            <a:ext cx="9537405" cy="125790"/>
          </a:xfrm>
          <a:prstGeom prst="rect">
            <a:avLst/>
          </a:prstGeom>
          <a:solidFill>
            <a:srgbClr val="275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21" y="6444209"/>
            <a:ext cx="2299020" cy="288000"/>
          </a:xfrm>
          <a:prstGeom prst="rect">
            <a:avLst/>
          </a:prstGeom>
        </p:spPr>
      </p:pic>
      <p:sp>
        <p:nvSpPr>
          <p:cNvPr id="30" name="Retângulo 29"/>
          <p:cNvSpPr/>
          <p:nvPr userDrawn="1"/>
        </p:nvSpPr>
        <p:spPr>
          <a:xfrm>
            <a:off x="2448263" y="0"/>
            <a:ext cx="1843742" cy="707463"/>
          </a:xfrm>
          <a:prstGeom prst="rect">
            <a:avLst/>
          </a:prstGeom>
          <a:solidFill>
            <a:srgbClr val="8FBA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46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2" r:id="rId2"/>
    <p:sldLayoutId id="2147483665" r:id="rId3"/>
    <p:sldLayoutId id="2147483667" r:id="rId4"/>
    <p:sldLayoutId id="2147483668" r:id="rId5"/>
    <p:sldLayoutId id="2147483671" r:id="rId6"/>
    <p:sldLayoutId id="214748367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6036864" y="0"/>
            <a:ext cx="5443049" cy="6050743"/>
          </a:xfrm>
          <a:prstGeom prst="rect">
            <a:avLst/>
          </a:prstGeom>
          <a:solidFill>
            <a:srgbClr val="3B8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10" name="Retângulo 9"/>
          <p:cNvSpPr/>
          <p:nvPr userDrawn="1"/>
        </p:nvSpPr>
        <p:spPr>
          <a:xfrm flipH="1">
            <a:off x="11479912" y="491320"/>
            <a:ext cx="712087" cy="541414"/>
          </a:xfrm>
          <a:prstGeom prst="rect">
            <a:avLst/>
          </a:prstGeom>
          <a:solidFill>
            <a:srgbClr val="275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21" y="6444209"/>
            <a:ext cx="2299020" cy="288000"/>
          </a:xfrm>
          <a:prstGeom prst="rect">
            <a:avLst/>
          </a:prstGeom>
        </p:spPr>
      </p:pic>
      <p:sp>
        <p:nvSpPr>
          <p:cNvPr id="16" name="Retângulo 15"/>
          <p:cNvSpPr/>
          <p:nvPr userDrawn="1"/>
        </p:nvSpPr>
        <p:spPr>
          <a:xfrm>
            <a:off x="6446296" y="491320"/>
            <a:ext cx="5033617" cy="541414"/>
          </a:xfrm>
          <a:prstGeom prst="rect">
            <a:avLst/>
          </a:prstGeom>
          <a:solidFill>
            <a:srgbClr val="D9E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 userDrawn="1"/>
        </p:nvSpPr>
        <p:spPr>
          <a:xfrm>
            <a:off x="6446296" y="1032734"/>
            <a:ext cx="5745705" cy="46473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8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55C42-EFCA-4D19-8DCD-93C1B8069CBA}" type="datetimeFigureOut">
              <a:rPr lang="pt-BR" smtClean="0"/>
              <a:t>2020-07-22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43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ronavirus-mg.com.b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opengovdata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alto.gov.br/ccivil_03/_ato2015-2018/2016/decreto/d8777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json-schema.org/understanding-json-schema/about.html#about" TargetMode="External"/><Relationship Id="rId4" Type="http://schemas.openxmlformats.org/officeDocument/2006/relationships/hyperlink" Target="https://github.com/dados-mg/compras-emergenciais-covid-19/blob/master/datapackage.json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oodtables.io/github/dados-mg/casos-confirmados-covid-19" TargetMode="External"/><Relationship Id="rId3" Type="http://schemas.openxmlformats.org/officeDocument/2006/relationships/hyperlink" Target="https://frictionlessdata.io/data-package/#datapackage-json" TargetMode="External"/><Relationship Id="rId7" Type="http://schemas.openxmlformats.org/officeDocument/2006/relationships/hyperlink" Target="https://goodtables.io/github/dados-mg/compras-emergenciais-covid-19/jobs/13" TargetMode="External"/><Relationship Id="rId2" Type="http://schemas.openxmlformats.org/officeDocument/2006/relationships/hyperlink" Target="https://frictionlessdata.io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transparencia.dadosabertos.mg.gov.br/dataset/contratacoes-coronavirus" TargetMode="External"/><Relationship Id="rId5" Type="http://schemas.openxmlformats.org/officeDocument/2006/relationships/hyperlink" Target="https://github.com/dados-mg/compras-emergenciais-covid-19/commits/master/datapackage.json" TargetMode="External"/><Relationship Id="rId4" Type="http://schemas.openxmlformats.org/officeDocument/2006/relationships/hyperlink" Target="http://goodtables.io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ados.mg.gov.br/dataset/obitos-confirmados-covid-19" TargetMode="External"/><Relationship Id="rId2" Type="http://schemas.openxmlformats.org/officeDocument/2006/relationships/hyperlink" Target="http://dados.mg.gov.br/dataset/compras-emergenciais-covid-19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ados.mg.gov.br/dataset/termos-parceria-contratos-gestao" TargetMode="External"/><Relationship Id="rId5" Type="http://schemas.openxmlformats.org/officeDocument/2006/relationships/hyperlink" Target="http://dados.mg.gov.br/dataset/doacoes-comodatos-amigo-estado-mg" TargetMode="External"/><Relationship Id="rId4" Type="http://schemas.openxmlformats.org/officeDocument/2006/relationships/hyperlink" Target="http://dados.mg.gov.br/dataset/casos-confirmados-covid-19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ertificates.theodi.org/en/about/badgelevels" TargetMode="External"/><Relationship Id="rId2" Type="http://schemas.openxmlformats.org/officeDocument/2006/relationships/hyperlink" Target="http://transparencia.prefeitura.sp.gov.br/administracao/Paginas/cmbd.aspx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it.dados.gov.br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ados.mg.gov.br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Projeto </a:t>
            </a:r>
            <a:r>
              <a:rPr lang="pt-BR" dirty="0" err="1" smtClean="0"/>
              <a:t>dadosmg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Visão geral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Requisitos </a:t>
            </a:r>
            <a:r>
              <a:rPr lang="pt-BR" altLang="pt-BR" dirty="0">
                <a:solidFill>
                  <a:srgbClr val="172B4D"/>
                </a:solidFill>
              </a:rPr>
              <a:t>da </a:t>
            </a:r>
            <a:r>
              <a:rPr lang="pt-BR" altLang="pt-BR" dirty="0" smtClean="0">
                <a:solidFill>
                  <a:srgbClr val="172B4D"/>
                </a:solidFill>
              </a:rPr>
              <a:t>LAI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Explicação </a:t>
            </a:r>
            <a:r>
              <a:rPr lang="pt-BR" altLang="pt-BR" dirty="0">
                <a:solidFill>
                  <a:srgbClr val="172B4D"/>
                </a:solidFill>
              </a:rPr>
              <a:t>introdutória sobre JSON e especificações </a:t>
            </a:r>
            <a:r>
              <a:rPr lang="pt-BR" altLang="pt-BR" dirty="0" err="1">
                <a:solidFill>
                  <a:srgbClr val="172B4D"/>
                </a:solidFill>
              </a:rPr>
              <a:t>Frictionless</a:t>
            </a:r>
            <a:r>
              <a:rPr lang="pt-BR" altLang="pt-BR" dirty="0">
                <a:solidFill>
                  <a:srgbClr val="172B4D"/>
                </a:solidFill>
              </a:rPr>
              <a:t> Data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>
                <a:solidFill>
                  <a:srgbClr val="172B4D"/>
                </a:solidFill>
              </a:rPr>
              <a:t>Qualidade de dados (versionamento e validação contínua)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>
                <a:solidFill>
                  <a:srgbClr val="172B4D"/>
                </a:solidFill>
              </a:rPr>
              <a:t>Ondas de abertura dos dados </a:t>
            </a: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Manual </a:t>
            </a:r>
            <a:r>
              <a:rPr lang="pt-BR" altLang="pt-BR" dirty="0">
                <a:solidFill>
                  <a:srgbClr val="172B4D"/>
                </a:solidFill>
              </a:rPr>
              <a:t>de catalogação de dados e outros materiais de referência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>
                <a:solidFill>
                  <a:srgbClr val="172B4D"/>
                </a:solidFill>
              </a:rPr>
              <a:t>Relacionamento com órgãos e </a:t>
            </a:r>
            <a:r>
              <a:rPr lang="pt-BR" altLang="pt-BR" dirty="0" smtClean="0">
                <a:solidFill>
                  <a:srgbClr val="172B4D"/>
                </a:solidFill>
              </a:rPr>
              <a:t>entidades e </a:t>
            </a:r>
            <a:r>
              <a:rPr lang="pt-BR" altLang="pt-BR" dirty="0">
                <a:solidFill>
                  <a:srgbClr val="172B4D"/>
                </a:solidFill>
              </a:rPr>
              <a:t>oportunidades de </a:t>
            </a:r>
            <a:r>
              <a:rPr lang="pt-BR" altLang="pt-BR" dirty="0" smtClean="0">
                <a:solidFill>
                  <a:srgbClr val="172B4D"/>
                </a:solidFill>
              </a:rPr>
              <a:t>aprendizado</a:t>
            </a:r>
            <a:endParaRPr lang="pt-BR" altLang="pt-BR" dirty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61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en-US" dirty="0" err="1">
                <a:solidFill>
                  <a:schemeClr val="bg1"/>
                </a:solidFill>
              </a:rPr>
              <a:t>Visão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geral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45049" y="1570616"/>
            <a:ext cx="9101226" cy="4582758"/>
          </a:xfrm>
        </p:spPr>
        <p:txBody>
          <a:bodyPr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 smtClean="0">
                <a:solidFill>
                  <a:srgbClr val="172B4D"/>
                </a:solidFill>
              </a:rPr>
              <a:t> Desenvolvimento de serviço para automação da carga de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rgbClr val="172B4D"/>
                </a:solidFill>
              </a:rPr>
              <a:t>dados (processo ETL);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 smtClean="0">
                <a:solidFill>
                  <a:srgbClr val="172B4D"/>
                </a:solidFill>
              </a:rPr>
              <a:t> Avaliações de qualidade dos dados abertos publicados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rgbClr val="172B4D"/>
                </a:solidFill>
              </a:rPr>
              <a:t>via modelos de maturidade;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>
                <a:solidFill>
                  <a:srgbClr val="172B4D"/>
                </a:solidFill>
              </a:rPr>
              <a:t> </a:t>
            </a:r>
            <a:r>
              <a:rPr lang="pt-BR" dirty="0" smtClean="0">
                <a:solidFill>
                  <a:srgbClr val="172B4D"/>
                </a:solidFill>
              </a:rPr>
              <a:t>Práticas de desenvolvimento aberto;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 smtClean="0">
              <a:solidFill>
                <a:srgbClr val="172B4D"/>
              </a:solidFill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 smtClean="0">
              <a:solidFill>
                <a:srgbClr val="172B4D"/>
              </a:solidFill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Divisa 1"/>
          <p:cNvSpPr/>
          <p:nvPr/>
        </p:nvSpPr>
        <p:spPr>
          <a:xfrm>
            <a:off x="6903076" y="1466525"/>
            <a:ext cx="2743199" cy="2358500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787944" y="1815921"/>
            <a:ext cx="20219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Planejamento </a:t>
            </a:r>
          </a:p>
          <a:p>
            <a:r>
              <a:rPr lang="pt-BR" sz="2800" dirty="0" smtClean="0"/>
              <a:t>Estratégico </a:t>
            </a:r>
          </a:p>
          <a:p>
            <a:r>
              <a:rPr lang="pt-BR" sz="2800" dirty="0" smtClean="0"/>
              <a:t>DCTA</a:t>
            </a:r>
            <a:endParaRPr lang="pt-BR" sz="2800" dirty="0"/>
          </a:p>
        </p:txBody>
      </p:sp>
      <p:sp>
        <p:nvSpPr>
          <p:cNvPr id="6" name="Retângulo 5"/>
          <p:cNvSpPr/>
          <p:nvPr/>
        </p:nvSpPr>
        <p:spPr>
          <a:xfrm>
            <a:off x="5226675" y="4651679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000" dirty="0" smtClean="0">
                <a:solidFill>
                  <a:srgbClr val="172B4D"/>
                </a:solidFill>
              </a:rPr>
              <a:t>17/07</a:t>
            </a:r>
            <a:r>
              <a:rPr lang="pt-BR" sz="2000" dirty="0">
                <a:solidFill>
                  <a:srgbClr val="172B4D"/>
                </a:solidFill>
              </a:rPr>
              <a:t>: Lançamento dados.mg.gov.br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solidFill>
                  <a:srgbClr val="172B4D"/>
                </a:solidFill>
              </a:rPr>
              <a:t>2020: Lançamento do Manual de catalogação de dados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solidFill>
                  <a:srgbClr val="172B4D"/>
                </a:solidFill>
              </a:rPr>
              <a:t>2021-2022: Mapeamento e abertura de dados nos órgãos e </a:t>
            </a:r>
            <a:r>
              <a:rPr lang="pt-BR" sz="2000" dirty="0" smtClean="0">
                <a:solidFill>
                  <a:srgbClr val="172B4D"/>
                </a:solidFill>
              </a:rPr>
              <a:t>entidades (i.e</a:t>
            </a:r>
            <a:r>
              <a:rPr lang="pt-BR" sz="2000" dirty="0">
                <a:solidFill>
                  <a:srgbClr val="172B4D"/>
                </a:solidFill>
              </a:rPr>
              <a:t>. Plano de Dados Abertos)</a:t>
            </a:r>
          </a:p>
        </p:txBody>
      </p:sp>
      <p:sp>
        <p:nvSpPr>
          <p:cNvPr id="7" name="Título 2"/>
          <p:cNvSpPr txBox="1">
            <a:spLocks/>
          </p:cNvSpPr>
          <p:nvPr/>
        </p:nvSpPr>
        <p:spPr>
          <a:xfrm>
            <a:off x="927102" y="1140160"/>
            <a:ext cx="7562626" cy="548640"/>
          </a:xfrm>
          <a:prstGeom prst="rect">
            <a:avLst/>
          </a:prstGeom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pPr algn="l"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en-US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Ações</a:t>
            </a:r>
            <a:endParaRPr lang="en-US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ítulo 2"/>
          <p:cNvSpPr txBox="1">
            <a:spLocks/>
          </p:cNvSpPr>
          <p:nvPr/>
        </p:nvSpPr>
        <p:spPr>
          <a:xfrm>
            <a:off x="5878215" y="4179428"/>
            <a:ext cx="2748951" cy="548640"/>
          </a:xfrm>
          <a:prstGeom prst="rect">
            <a:avLst/>
          </a:prstGeom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pPr algn="l"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en-US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Macro </a:t>
            </a:r>
            <a:r>
              <a:rPr lang="en-US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entregas</a:t>
            </a:r>
            <a:endParaRPr lang="en-US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556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altLang="pt-BR" dirty="0">
                <a:solidFill>
                  <a:schemeClr val="bg1"/>
                </a:solidFill>
              </a:rPr>
              <a:t>Requisitos da LAI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45048" y="1120911"/>
            <a:ext cx="11083968" cy="4582758"/>
          </a:xfrm>
        </p:spPr>
        <p:txBody>
          <a:bodyPr/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art</a:t>
            </a:r>
            <a:r>
              <a:rPr lang="pt-BR" altLang="pt-BR" dirty="0">
                <a:solidFill>
                  <a:srgbClr val="172B4D"/>
                </a:solidFill>
              </a:rPr>
              <a:t>. 8 § </a:t>
            </a:r>
            <a:r>
              <a:rPr lang="pt-BR" altLang="pt-BR" dirty="0" smtClean="0">
                <a:solidFill>
                  <a:srgbClr val="172B4D"/>
                </a:solidFill>
              </a:rPr>
              <a:t>3º, que trata dos </a:t>
            </a:r>
            <a:r>
              <a:rPr lang="pt-BR" altLang="pt-BR" b="1" u="sng" dirty="0" smtClean="0">
                <a:solidFill>
                  <a:srgbClr val="172B4D"/>
                </a:solidFill>
              </a:rPr>
              <a:t>requisitos</a:t>
            </a:r>
            <a:r>
              <a:rPr lang="pt-BR" altLang="pt-BR" dirty="0" smtClean="0">
                <a:solidFill>
                  <a:srgbClr val="172B4D"/>
                </a:solidFill>
              </a:rPr>
              <a:t> para transparência ativa nos sítios eletrônicos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172B4D"/>
                </a:solidFill>
              </a:rPr>
              <a:t>III - </a:t>
            </a:r>
            <a:r>
              <a:rPr lang="pt-BR" altLang="pt-BR" dirty="0" smtClean="0">
                <a:solidFill>
                  <a:srgbClr val="172B4D"/>
                </a:solidFill>
              </a:rPr>
              <a:t>possibilitar o </a:t>
            </a:r>
            <a:r>
              <a:rPr lang="pt-BR" altLang="pt-BR" u="sng" dirty="0" smtClean="0">
                <a:solidFill>
                  <a:srgbClr val="172B4D"/>
                </a:solidFill>
              </a:rPr>
              <a:t>acesso </a:t>
            </a:r>
            <a:r>
              <a:rPr lang="pt-BR" altLang="pt-BR" u="sng" dirty="0">
                <a:solidFill>
                  <a:srgbClr val="172B4D"/>
                </a:solidFill>
              </a:rPr>
              <a:t>automatizado </a:t>
            </a:r>
            <a:r>
              <a:rPr lang="pt-BR" altLang="pt-BR" dirty="0">
                <a:solidFill>
                  <a:srgbClr val="172B4D"/>
                </a:solidFill>
              </a:rPr>
              <a:t>por sistemas externos em </a:t>
            </a:r>
            <a:r>
              <a:rPr lang="pt-BR" altLang="pt-BR" u="sng" dirty="0">
                <a:solidFill>
                  <a:srgbClr val="172B4D"/>
                </a:solidFill>
              </a:rPr>
              <a:t>formatos abertos, estruturados e legíveis por </a:t>
            </a:r>
            <a:r>
              <a:rPr lang="pt-BR" altLang="pt-BR" u="sng" dirty="0" smtClean="0">
                <a:solidFill>
                  <a:srgbClr val="172B4D"/>
                </a:solidFill>
              </a:rPr>
              <a:t>máquina</a:t>
            </a:r>
            <a:r>
              <a:rPr lang="pt-BR" altLang="pt-BR" dirty="0" smtClean="0">
                <a:solidFill>
                  <a:srgbClr val="172B4D"/>
                </a:solidFill>
              </a:rPr>
              <a:t>;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IV </a:t>
            </a:r>
            <a:r>
              <a:rPr lang="pt-BR" altLang="pt-BR" dirty="0">
                <a:solidFill>
                  <a:srgbClr val="172B4D"/>
                </a:solidFill>
              </a:rPr>
              <a:t>- </a:t>
            </a:r>
            <a:r>
              <a:rPr lang="pt-BR" altLang="pt-BR" u="sng" dirty="0">
                <a:solidFill>
                  <a:srgbClr val="172B4D"/>
                </a:solidFill>
              </a:rPr>
              <a:t>divulgar em detalhes os formatos utilizados </a:t>
            </a:r>
            <a:r>
              <a:rPr lang="pt-BR" altLang="pt-BR" dirty="0">
                <a:solidFill>
                  <a:srgbClr val="172B4D"/>
                </a:solidFill>
              </a:rPr>
              <a:t>para estruturação da informação; </a:t>
            </a: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VI </a:t>
            </a:r>
            <a:r>
              <a:rPr lang="pt-BR" altLang="pt-BR" dirty="0">
                <a:solidFill>
                  <a:srgbClr val="172B4D"/>
                </a:solidFill>
              </a:rPr>
              <a:t>- </a:t>
            </a:r>
            <a:r>
              <a:rPr lang="pt-BR" altLang="pt-BR" u="sng" dirty="0">
                <a:solidFill>
                  <a:srgbClr val="172B4D"/>
                </a:solidFill>
              </a:rPr>
              <a:t>manter atualizadas as informações </a:t>
            </a:r>
            <a:r>
              <a:rPr lang="pt-BR" altLang="pt-BR" dirty="0">
                <a:solidFill>
                  <a:srgbClr val="172B4D"/>
                </a:solidFill>
              </a:rPr>
              <a:t>disponíveis para acesso;</a:t>
            </a:r>
          </a:p>
          <a:p>
            <a:pPr marL="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72B4D"/>
                </a:solidFill>
              </a:rPr>
              <a:t>exemplo </a:t>
            </a:r>
            <a:r>
              <a:rPr lang="pt-BR" dirty="0" smtClean="0">
                <a:solidFill>
                  <a:srgbClr val="172B4D"/>
                </a:solidFill>
                <a:hlinkClick r:id="rId3"/>
              </a:rPr>
              <a:t>CORONAVIRUS-MG.COM.BR</a:t>
            </a:r>
            <a:endParaRPr lang="pt-BR" dirty="0" smtClean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“Se </a:t>
            </a:r>
            <a:r>
              <a:rPr lang="pt-BR" dirty="0"/>
              <a:t>os dados não estão disponíveis num formato aberto e </a:t>
            </a:r>
            <a:r>
              <a:rPr lang="pt-BR" dirty="0">
                <a:hlinkClick r:id="rId4"/>
              </a:rPr>
              <a:t>legível por máquina</a:t>
            </a:r>
            <a:r>
              <a:rPr lang="pt-BR" dirty="0"/>
              <a:t>, eles não podem ser reutilizados.” </a:t>
            </a:r>
            <a:r>
              <a:rPr lang="pt-BR" dirty="0" smtClean="0"/>
              <a:t>(David </a:t>
            </a:r>
            <a:r>
              <a:rPr lang="pt-BR" dirty="0" err="1" smtClean="0"/>
              <a:t>Eaves</a:t>
            </a:r>
            <a:r>
              <a:rPr lang="pt-BR" dirty="0" smtClean="0"/>
              <a:t>/</a:t>
            </a:r>
            <a:r>
              <a:rPr lang="pt-BR" dirty="0" err="1" smtClean="0"/>
              <a:t>Opendata</a:t>
            </a:r>
            <a:r>
              <a:rPr lang="pt-BR" dirty="0" smtClean="0"/>
              <a:t> Charter - </a:t>
            </a:r>
            <a:r>
              <a:rPr lang="pt-BR" dirty="0" err="1" smtClean="0"/>
              <a:t>principles</a:t>
            </a:r>
            <a:r>
              <a:rPr lang="pt-BR" dirty="0" smtClean="0"/>
              <a:t>)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9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pt-BR" altLang="pt-BR" dirty="0">
                <a:solidFill>
                  <a:schemeClr val="bg1"/>
                </a:solidFill>
              </a:rPr>
              <a:t>Qualidade de </a:t>
            </a:r>
            <a:r>
              <a:rPr lang="pt-BR" altLang="pt-BR" dirty="0" smtClean="0">
                <a:solidFill>
                  <a:schemeClr val="bg1"/>
                </a:solidFill>
              </a:rPr>
              <a:t>dados</a:t>
            </a:r>
            <a:endParaRPr lang="pt-BR" alt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45048" y="1570616"/>
            <a:ext cx="11083968" cy="486016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dirty="0" err="1" smtClean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datapackage</a:t>
            </a:r>
            <a:r>
              <a:rPr lang="pt-BR" dirty="0" smtClean="0">
                <a:solidFill>
                  <a:srgbClr val="172B4D"/>
                </a:solidFill>
              </a:rPr>
              <a:t>: </a:t>
            </a:r>
            <a:r>
              <a:rPr lang="pt-BR" dirty="0">
                <a:solidFill>
                  <a:srgbClr val="172B4D"/>
                </a:solidFill>
              </a:rPr>
              <a:t>arquivo em formato </a:t>
            </a:r>
            <a:r>
              <a:rPr lang="pt-BR" dirty="0" err="1">
                <a:solidFill>
                  <a:srgbClr val="172B4D"/>
                </a:solidFill>
              </a:rPr>
              <a:t>json</a:t>
            </a:r>
            <a:r>
              <a:rPr lang="pt-BR" dirty="0">
                <a:solidFill>
                  <a:srgbClr val="172B4D"/>
                </a:solidFill>
              </a:rPr>
              <a:t> que descreve:</a:t>
            </a:r>
          </a:p>
          <a:p>
            <a:r>
              <a:rPr lang="pt-BR" dirty="0" smtClean="0">
                <a:solidFill>
                  <a:srgbClr val="172B4D"/>
                </a:solidFill>
              </a:rPr>
              <a:t>a) o </a:t>
            </a:r>
            <a:r>
              <a:rPr lang="pt-BR" dirty="0">
                <a:solidFill>
                  <a:srgbClr val="172B4D"/>
                </a:solidFill>
              </a:rPr>
              <a:t>conjunto de dados e seus </a:t>
            </a:r>
            <a:r>
              <a:rPr lang="pt-BR" dirty="0" err="1">
                <a:solidFill>
                  <a:srgbClr val="172B4D"/>
                </a:solidFill>
              </a:rPr>
              <a:t>metadados</a:t>
            </a:r>
            <a:r>
              <a:rPr lang="pt-BR" dirty="0">
                <a:solidFill>
                  <a:srgbClr val="172B4D"/>
                </a:solidFill>
              </a:rPr>
              <a:t> (como título, descrição, formato de arquivo, palavras-chave, dentre outros),</a:t>
            </a:r>
          </a:p>
          <a:p>
            <a:r>
              <a:rPr lang="pt-BR" dirty="0" smtClean="0">
                <a:solidFill>
                  <a:srgbClr val="172B4D"/>
                </a:solidFill>
              </a:rPr>
              <a:t>b) as </a:t>
            </a:r>
            <a:r>
              <a:rPr lang="pt-BR" dirty="0">
                <a:solidFill>
                  <a:srgbClr val="172B4D"/>
                </a:solidFill>
              </a:rPr>
              <a:t>colunas de cada </a:t>
            </a:r>
            <a:r>
              <a:rPr lang="pt-BR" dirty="0" smtClean="0">
                <a:solidFill>
                  <a:srgbClr val="172B4D"/>
                </a:solidFill>
              </a:rPr>
              <a:t>recurso</a:t>
            </a:r>
            <a:r>
              <a:rPr lang="pt-BR" dirty="0">
                <a:solidFill>
                  <a:srgbClr val="172B4D"/>
                </a:solidFill>
              </a:rPr>
              <a:t> </a:t>
            </a:r>
            <a:r>
              <a:rPr lang="pt-BR" dirty="0" smtClean="0">
                <a:solidFill>
                  <a:srgbClr val="172B4D"/>
                </a:solidFill>
              </a:rPr>
              <a:t>(arquivo ou URL) </a:t>
            </a:r>
            <a:r>
              <a:rPr lang="pt-BR" dirty="0">
                <a:solidFill>
                  <a:srgbClr val="172B4D"/>
                </a:solidFill>
              </a:rPr>
              <a:t>que </a:t>
            </a:r>
            <a:r>
              <a:rPr lang="pt-BR" dirty="0" smtClean="0">
                <a:solidFill>
                  <a:srgbClr val="172B4D"/>
                </a:solidFill>
              </a:rPr>
              <a:t>contém (~ </a:t>
            </a:r>
            <a:r>
              <a:rPr lang="pt-BR" dirty="0" err="1" smtClean="0">
                <a:solidFill>
                  <a:srgbClr val="172B4D"/>
                </a:solidFill>
              </a:rPr>
              <a:t>schema</a:t>
            </a:r>
            <a:r>
              <a:rPr lang="pt-BR" dirty="0" smtClean="0">
                <a:solidFill>
                  <a:srgbClr val="172B4D"/>
                </a:solidFill>
              </a:rPr>
              <a:t>),</a:t>
            </a:r>
          </a:p>
          <a:p>
            <a:endParaRPr lang="pt-BR" altLang="pt-BR" dirty="0">
              <a:solidFill>
                <a:srgbClr val="172B4D"/>
              </a:solidFill>
              <a:hlinkClick r:id="rId3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dirty="0" smtClean="0">
                <a:solidFill>
                  <a:srgbClr val="172B4D"/>
                </a:solidFill>
                <a:hlinkClick r:id="rId3"/>
              </a:rPr>
              <a:t>Decreto </a:t>
            </a:r>
            <a:r>
              <a:rPr lang="pt-BR" altLang="pt-BR" dirty="0">
                <a:solidFill>
                  <a:srgbClr val="172B4D"/>
                </a:solidFill>
                <a:hlinkClick r:id="rId3"/>
              </a:rPr>
              <a:t>Federal 8777/2016</a:t>
            </a:r>
            <a:r>
              <a:rPr lang="pt-BR" altLang="pt-BR" dirty="0">
                <a:solidFill>
                  <a:srgbClr val="172B4D"/>
                </a:solidFill>
              </a:rPr>
              <a:t>: art. 2º, IV: formato aberto implica </a:t>
            </a:r>
            <a:r>
              <a:rPr lang="pt-BR" altLang="pt-BR" dirty="0" smtClean="0">
                <a:solidFill>
                  <a:srgbClr val="172B4D"/>
                </a:solidFill>
              </a:rPr>
              <a:t>que a </a:t>
            </a:r>
            <a:r>
              <a:rPr lang="pt-BR" u="sng" dirty="0" smtClean="0">
                <a:solidFill>
                  <a:srgbClr val="172B4D"/>
                </a:solidFill>
              </a:rPr>
              <a:t>especificação </a:t>
            </a:r>
            <a:r>
              <a:rPr lang="pt-BR" u="sng" dirty="0">
                <a:solidFill>
                  <a:srgbClr val="172B4D"/>
                </a:solidFill>
              </a:rPr>
              <a:t>esteja documentada </a:t>
            </a:r>
            <a:r>
              <a:rPr lang="pt-BR" u="sng" dirty="0" smtClean="0">
                <a:solidFill>
                  <a:srgbClr val="172B4D"/>
                </a:solidFill>
              </a:rPr>
              <a:t>publicamente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72B4D"/>
                </a:solidFill>
              </a:rPr>
              <a:t>Exemplo</a:t>
            </a:r>
            <a:r>
              <a:rPr lang="pt-BR" dirty="0">
                <a:solidFill>
                  <a:srgbClr val="172B4D"/>
                </a:solidFill>
              </a:rPr>
              <a:t>: </a:t>
            </a:r>
            <a:r>
              <a:rPr lang="pt-BR" dirty="0">
                <a:solidFill>
                  <a:srgbClr val="172B4D"/>
                </a:solidFill>
                <a:hlinkClick r:id="rId4"/>
              </a:rPr>
              <a:t>Compras Emergenciais </a:t>
            </a:r>
            <a:r>
              <a:rPr lang="pt-BR" dirty="0" smtClean="0">
                <a:solidFill>
                  <a:srgbClr val="172B4D"/>
                </a:solidFill>
                <a:hlinkClick r:id="rId4"/>
              </a:rPr>
              <a:t>COVID</a:t>
            </a:r>
            <a:endParaRPr lang="pt-BR" dirty="0" smtClean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172B4D"/>
                </a:solidFill>
              </a:rPr>
              <a:t>Schema</a:t>
            </a:r>
            <a:r>
              <a:rPr lang="pt-BR" dirty="0">
                <a:solidFill>
                  <a:srgbClr val="172B4D"/>
                </a:solidFill>
              </a:rPr>
              <a:t>: </a:t>
            </a:r>
            <a:r>
              <a:rPr lang="pt-BR" dirty="0">
                <a:solidFill>
                  <a:srgbClr val="172B4D"/>
                </a:solidFill>
                <a:hlinkClick r:id="rId5"/>
              </a:rPr>
              <a:t>alternativas para representação de endereço</a:t>
            </a:r>
            <a:endParaRPr lang="pt-BR" dirty="0">
              <a:solidFill>
                <a:srgbClr val="172B4D"/>
              </a:solidFill>
            </a:endParaRPr>
          </a:p>
          <a:p>
            <a:endParaRPr lang="pt-BR" dirty="0">
              <a:solidFill>
                <a:srgbClr val="172B4D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6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pt-BR" altLang="pt-BR" dirty="0">
                <a:solidFill>
                  <a:schemeClr val="bg1"/>
                </a:solidFill>
              </a:rPr>
              <a:t>Qualidade de </a:t>
            </a:r>
            <a:r>
              <a:rPr lang="pt-BR" altLang="pt-BR" dirty="0" smtClean="0">
                <a:solidFill>
                  <a:schemeClr val="bg1"/>
                </a:solidFill>
              </a:rPr>
              <a:t>dados</a:t>
            </a:r>
            <a:endParaRPr lang="pt-BR" alt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329784" y="1075940"/>
            <a:ext cx="11729538" cy="5129988"/>
          </a:xfrm>
        </p:spPr>
        <p:txBody>
          <a:bodyPr numCol="2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72B4D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72B4D"/>
                </a:solidFill>
              </a:rPr>
              <a:t>Utilização </a:t>
            </a:r>
            <a:r>
              <a:rPr lang="pt-BR" dirty="0">
                <a:solidFill>
                  <a:srgbClr val="172B4D"/>
                </a:solidFill>
              </a:rPr>
              <a:t>de especificações da </a:t>
            </a:r>
            <a:r>
              <a:rPr lang="pt-BR" dirty="0" err="1">
                <a:solidFill>
                  <a:srgbClr val="172B4D"/>
                </a:solidFill>
                <a:hlinkClick r:id="rId2"/>
              </a:rPr>
              <a:t>Frictionless</a:t>
            </a:r>
            <a:r>
              <a:rPr lang="pt-BR" dirty="0">
                <a:solidFill>
                  <a:srgbClr val="172B4D"/>
                </a:solidFill>
                <a:hlinkClick r:id="rId2"/>
              </a:rPr>
              <a:t> </a:t>
            </a:r>
            <a:r>
              <a:rPr lang="pt-BR" dirty="0" smtClean="0">
                <a:solidFill>
                  <a:srgbClr val="172B4D"/>
                </a:solidFill>
                <a:hlinkClick r:id="rId3"/>
              </a:rPr>
              <a:t>Data</a:t>
            </a:r>
            <a:r>
              <a:rPr lang="pt-BR" dirty="0" smtClean="0">
                <a:solidFill>
                  <a:srgbClr val="172B4D"/>
                </a:solidFill>
              </a:rPr>
              <a:t>: conjunto </a:t>
            </a:r>
            <a:r>
              <a:rPr lang="pt-BR" dirty="0">
                <a:solidFill>
                  <a:srgbClr val="172B4D"/>
                </a:solidFill>
              </a:rPr>
              <a:t>de ferramentas </a:t>
            </a:r>
            <a:r>
              <a:rPr lang="pt-BR" dirty="0" smtClean="0">
                <a:solidFill>
                  <a:srgbClr val="172B4D"/>
                </a:solidFill>
              </a:rPr>
              <a:t>para interoperabilidade </a:t>
            </a:r>
            <a:r>
              <a:rPr lang="pt-BR" dirty="0">
                <a:solidFill>
                  <a:srgbClr val="172B4D"/>
                </a:solidFill>
              </a:rPr>
              <a:t>de dados, por meio </a:t>
            </a:r>
            <a:r>
              <a:rPr lang="pt-BR" dirty="0" smtClean="0">
                <a:solidFill>
                  <a:srgbClr val="172B4D"/>
                </a:solidFill>
              </a:rPr>
              <a:t>de padrões </a:t>
            </a:r>
            <a:r>
              <a:rPr lang="pt-BR" dirty="0">
                <a:solidFill>
                  <a:srgbClr val="172B4D"/>
                </a:solidFill>
              </a:rPr>
              <a:t>e critérios técnicos </a:t>
            </a:r>
            <a:r>
              <a:rPr lang="pt-BR" dirty="0" smtClean="0">
                <a:solidFill>
                  <a:srgbClr val="172B4D"/>
                </a:solidFill>
              </a:rPr>
              <a:t>para otimizar </a:t>
            </a:r>
            <a:r>
              <a:rPr lang="pt-BR" dirty="0">
                <a:solidFill>
                  <a:srgbClr val="172B4D"/>
                </a:solidFill>
              </a:rPr>
              <a:t>o armazenamento e os usos de dados</a:t>
            </a:r>
            <a:endParaRPr lang="pt-BR" dirty="0" smtClean="0">
              <a:solidFill>
                <a:srgbClr val="172B4D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>
              <a:solidFill>
                <a:srgbClr val="172B4D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72B4D"/>
                </a:solidFill>
              </a:rPr>
              <a:t>Validação automática por serviços ofertados pela comunidade, como o </a:t>
            </a:r>
            <a:r>
              <a:rPr lang="pt-BR" dirty="0" smtClean="0">
                <a:solidFill>
                  <a:srgbClr val="172B4D"/>
                </a:solidFill>
                <a:hlinkClick r:id="rId4"/>
              </a:rPr>
              <a:t>goodtables.io</a:t>
            </a:r>
            <a:endParaRPr 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Versionamento</a:t>
            </a:r>
            <a:r>
              <a:rPr lang="pt-BR" altLang="pt-BR" dirty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  <a:hlinkClick r:id="rId5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>
                <a:solidFill>
                  <a:srgbClr val="172B4D"/>
                </a:solidFill>
                <a:hlinkClick r:id="rId5"/>
              </a:rPr>
              <a:t> histórico das alterações no repositório </a:t>
            </a:r>
            <a:r>
              <a:rPr lang="pt-BR" dirty="0"/>
              <a:t>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>
                <a:hlinkClick r:id="rId6"/>
              </a:rPr>
              <a:t> atualizações relevantes – Compras Emergenciais COVID</a:t>
            </a: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>
                <a:solidFill>
                  <a:srgbClr val="172B4D"/>
                </a:solidFill>
              </a:rPr>
              <a:t> </a:t>
            </a:r>
            <a:r>
              <a:rPr lang="pt-BR" altLang="pt-BR" dirty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Validação contínua: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>
                <a:solidFill>
                  <a:srgbClr val="172B4D"/>
                </a:solidFill>
                <a:hlinkClick r:id="rId7"/>
              </a:rPr>
              <a:t>Compras emergenciais COVID</a:t>
            </a:r>
            <a:endParaRPr 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>
              <a:solidFill>
                <a:srgbClr val="172B4D"/>
              </a:solidFill>
              <a:hlinkClick r:id="rId7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>
                <a:solidFill>
                  <a:srgbClr val="172B4D"/>
                </a:solidFill>
                <a:hlinkClick r:id="rId8"/>
              </a:rPr>
              <a:t>Cabeçalho casos confirmados</a:t>
            </a:r>
            <a:endParaRPr lang="pt-BR" dirty="0">
              <a:solidFill>
                <a:srgbClr val="172B4D"/>
              </a:solidFill>
              <a:hlinkClick r:id="rId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72B4D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2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altLang="pt-BR" dirty="0">
                <a:solidFill>
                  <a:schemeClr val="bg1"/>
                </a:solidFill>
              </a:rPr>
              <a:t>Ondas de abertura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45048" y="929390"/>
            <a:ext cx="11083968" cy="5223984"/>
          </a:xfrm>
        </p:spPr>
        <p:txBody>
          <a:bodyPr/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 Critérios gerais: caráter estratégico, demanda de acesso, viabilidade de ETL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1ª onda – </a:t>
            </a:r>
            <a:r>
              <a:rPr lang="pt-BR" altLang="pt-BR" dirty="0" err="1" smtClean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datasets</a:t>
            </a:r>
            <a:r>
              <a:rPr lang="pt-BR" altLang="pt-BR" dirty="0" smtClean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publicados</a:t>
            </a:r>
            <a:r>
              <a:rPr lang="pt-BR" altLang="pt-BR" dirty="0" smtClean="0">
                <a:solidFill>
                  <a:srgbClr val="172B4D"/>
                </a:solidFill>
              </a:rPr>
              <a:t> (atualizações frequentes, repercussão massiva, arquivos unitários como recursos dos conjuntos de dados): </a:t>
            </a:r>
            <a:r>
              <a:rPr lang="pt-BR" dirty="0" smtClean="0">
                <a:hlinkClick r:id="rId2"/>
              </a:rPr>
              <a:t>Compras </a:t>
            </a:r>
            <a:r>
              <a:rPr lang="pt-BR" dirty="0">
                <a:hlinkClick r:id="rId2"/>
              </a:rPr>
              <a:t>Emergenciais </a:t>
            </a:r>
            <a:r>
              <a:rPr lang="pt-BR" dirty="0" smtClean="0">
                <a:hlinkClick r:id="rId2"/>
              </a:rPr>
              <a:t>COVID-19</a:t>
            </a:r>
            <a:r>
              <a:rPr lang="pt-BR" dirty="0" smtClean="0"/>
              <a:t>, </a:t>
            </a:r>
            <a:r>
              <a:rPr lang="pt-BR" u="sng" dirty="0" smtClean="0">
                <a:hlinkClick r:id="rId3"/>
              </a:rPr>
              <a:t>Óbitos </a:t>
            </a:r>
            <a:r>
              <a:rPr lang="pt-BR" u="sng" dirty="0">
                <a:hlinkClick r:id="rId3"/>
              </a:rPr>
              <a:t>confirmados por </a:t>
            </a:r>
            <a:r>
              <a:rPr lang="pt-BR" u="sng" dirty="0" smtClean="0">
                <a:hlinkClick r:id="rId3"/>
              </a:rPr>
              <a:t>COVID-19</a:t>
            </a:r>
            <a:r>
              <a:rPr lang="pt-BR" u="sng" dirty="0" smtClean="0"/>
              <a:t>, </a:t>
            </a:r>
            <a:r>
              <a:rPr lang="pt-BR" dirty="0" smtClean="0">
                <a:hlinkClick r:id="rId4"/>
              </a:rPr>
              <a:t>Casos </a:t>
            </a:r>
            <a:r>
              <a:rPr lang="pt-BR" dirty="0">
                <a:hlinkClick r:id="rId4"/>
              </a:rPr>
              <a:t>confirmados por </a:t>
            </a:r>
            <a:r>
              <a:rPr lang="pt-BR" dirty="0" smtClean="0">
                <a:hlinkClick r:id="rId4"/>
              </a:rPr>
              <a:t>COVID-19</a:t>
            </a:r>
            <a:r>
              <a:rPr lang="pt-BR" dirty="0" smtClean="0"/>
              <a:t>, </a:t>
            </a:r>
            <a:r>
              <a:rPr lang="pt-BR" dirty="0" smtClean="0">
                <a:hlinkClick r:id="rId5"/>
              </a:rPr>
              <a:t>Doações </a:t>
            </a:r>
            <a:r>
              <a:rPr lang="pt-BR" dirty="0">
                <a:hlinkClick r:id="rId5"/>
              </a:rPr>
              <a:t>e comodatos </a:t>
            </a:r>
            <a:r>
              <a:rPr lang="pt-BR" dirty="0" smtClean="0">
                <a:hlinkClick r:id="rId5"/>
              </a:rPr>
              <a:t>- </a:t>
            </a:r>
            <a:r>
              <a:rPr lang="pt-BR" dirty="0">
                <a:hlinkClick r:id="rId5"/>
              </a:rPr>
              <a:t>Selo </a:t>
            </a:r>
            <a:r>
              <a:rPr lang="pt-BR" dirty="0" smtClean="0">
                <a:hlinkClick r:id="rId5"/>
              </a:rPr>
              <a:t>Amigo MG</a:t>
            </a:r>
            <a:r>
              <a:rPr lang="pt-BR" dirty="0" smtClean="0"/>
              <a:t>, </a:t>
            </a:r>
            <a:r>
              <a:rPr lang="pt-BR" dirty="0" smtClean="0">
                <a:hlinkClick r:id="rId6"/>
              </a:rPr>
              <a:t>Termos de Parceria e Contratos de Gestão</a:t>
            </a:r>
            <a:endParaRPr lang="pt-BR" dirty="0" smtClean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 smtClean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Próximas ondas </a:t>
            </a:r>
            <a:r>
              <a:rPr lang="pt-BR" dirty="0" smtClean="0">
                <a:solidFill>
                  <a:srgbClr val="172B4D"/>
                </a:solidFill>
              </a:rPr>
              <a:t>(priorizadas no planejamento e/ou com bases extraídas): Remuneração; Relatórios </a:t>
            </a:r>
            <a:r>
              <a:rPr lang="pt-BR" dirty="0">
                <a:solidFill>
                  <a:srgbClr val="172B4D"/>
                </a:solidFill>
              </a:rPr>
              <a:t>de </a:t>
            </a:r>
            <a:r>
              <a:rPr lang="pt-BR" dirty="0" smtClean="0">
                <a:solidFill>
                  <a:srgbClr val="172B4D"/>
                </a:solidFill>
              </a:rPr>
              <a:t>Pedidos de Acesso à Informação; Instituições Participativas; Despesa; Compras </a:t>
            </a:r>
            <a:r>
              <a:rPr lang="pt-BR" dirty="0">
                <a:solidFill>
                  <a:srgbClr val="172B4D"/>
                </a:solidFill>
              </a:rPr>
              <a:t>e </a:t>
            </a:r>
            <a:r>
              <a:rPr lang="pt-BR" dirty="0" smtClean="0">
                <a:solidFill>
                  <a:srgbClr val="172B4D"/>
                </a:solidFill>
              </a:rPr>
              <a:t>contratos; Despesas </a:t>
            </a:r>
            <a:r>
              <a:rPr lang="pt-BR" dirty="0">
                <a:solidFill>
                  <a:srgbClr val="172B4D"/>
                </a:solidFill>
              </a:rPr>
              <a:t>com </a:t>
            </a:r>
            <a:r>
              <a:rPr lang="pt-BR" dirty="0" smtClean="0">
                <a:solidFill>
                  <a:srgbClr val="172B4D"/>
                </a:solidFill>
              </a:rPr>
              <a:t>diárias; Restos </a:t>
            </a:r>
            <a:r>
              <a:rPr lang="pt-BR" dirty="0">
                <a:solidFill>
                  <a:srgbClr val="172B4D"/>
                </a:solidFill>
              </a:rPr>
              <a:t>a </a:t>
            </a:r>
            <a:r>
              <a:rPr lang="pt-BR" dirty="0" smtClean="0">
                <a:solidFill>
                  <a:srgbClr val="172B4D"/>
                </a:solidFill>
              </a:rPr>
              <a:t>pagar; Convênios </a:t>
            </a:r>
            <a:r>
              <a:rPr lang="pt-BR" dirty="0">
                <a:solidFill>
                  <a:srgbClr val="172B4D"/>
                </a:solidFill>
              </a:rPr>
              <a:t>/ Parcerias de recursos de saída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 smtClean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10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altLang="pt-BR" dirty="0">
                <a:solidFill>
                  <a:schemeClr val="bg1"/>
                </a:solidFill>
              </a:rPr>
              <a:t>Manual de catalogação de dados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394922" y="1174831"/>
            <a:ext cx="11083968" cy="4582758"/>
          </a:xfrm>
        </p:spPr>
        <p:txBody>
          <a:bodyPr/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Instrumento que registrará a operacionalização das especificações requeridas para os critérios de padronização e qualidade discutidos, para as publicações vindouras de dados abertos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 Documentação descritiva obrigatória dos dados e </a:t>
            </a:r>
            <a:r>
              <a:rPr lang="pt-BR" altLang="pt-BR" dirty="0" err="1" smtClean="0">
                <a:solidFill>
                  <a:srgbClr val="172B4D"/>
                </a:solidFill>
              </a:rPr>
              <a:t>metadados</a:t>
            </a:r>
            <a:r>
              <a:rPr lang="pt-BR" altLang="pt-BR" dirty="0" smtClean="0">
                <a:solidFill>
                  <a:srgbClr val="172B4D"/>
                </a:solidFill>
              </a:rPr>
              <a:t>, responsabilidades das partes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Outros </a:t>
            </a:r>
            <a:r>
              <a:rPr lang="pt-BR" altLang="pt-BR" dirty="0">
                <a:solidFill>
                  <a:srgbClr val="172B4D"/>
                </a:solidFill>
              </a:rPr>
              <a:t>materiais de </a:t>
            </a:r>
            <a:r>
              <a:rPr lang="pt-BR" altLang="pt-BR" dirty="0" smtClean="0">
                <a:solidFill>
                  <a:srgbClr val="172B4D"/>
                </a:solidFill>
              </a:rPr>
              <a:t>referência: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Boas práticas de dados, W3C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hlinkClick r:id="rId2"/>
              </a:rPr>
              <a:t>Catálogo </a:t>
            </a:r>
            <a:r>
              <a:rPr lang="pt-BR" dirty="0">
                <a:hlinkClick r:id="rId2"/>
              </a:rPr>
              <a:t>de Dados da Prefeitura de São </a:t>
            </a:r>
            <a:r>
              <a:rPr lang="pt-BR" dirty="0" smtClean="0">
                <a:hlinkClick r:id="rId2"/>
              </a:rPr>
              <a:t>Paulo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hlinkClick r:id="rId3"/>
              </a:rPr>
              <a:t>Critérios </a:t>
            </a:r>
            <a:r>
              <a:rPr lang="pt-BR" dirty="0">
                <a:hlinkClick r:id="rId3"/>
              </a:rPr>
              <a:t>ODI </a:t>
            </a:r>
            <a:r>
              <a:rPr lang="pt-BR" dirty="0" err="1" smtClean="0">
                <a:hlinkClick r:id="rId3"/>
              </a:rPr>
              <a:t>Certification</a:t>
            </a:r>
            <a:r>
              <a:rPr lang="pt-BR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hlinkClick r:id="rId4"/>
              </a:rPr>
              <a:t>Kit </a:t>
            </a:r>
            <a:r>
              <a:rPr lang="pt-BR" dirty="0">
                <a:hlinkClick r:id="rId4"/>
              </a:rPr>
              <a:t>para Dados Abertos do Governo </a:t>
            </a:r>
            <a:r>
              <a:rPr lang="pt-BR" dirty="0" smtClean="0">
                <a:hlinkClick r:id="rId4"/>
              </a:rPr>
              <a:t>Federal</a:t>
            </a:r>
            <a:endParaRPr lang="pt-BR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endParaRPr lang="pt-BR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29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pt-BR" altLang="pt-BR" dirty="0">
                <a:solidFill>
                  <a:schemeClr val="bg1"/>
                </a:solidFill>
              </a:rPr>
              <a:t>Relacionamento com órgãos e entidades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i="1" dirty="0"/>
              <a:t>Se você é um gestor público do Estado de Minas Gerais </a:t>
            </a:r>
            <a:r>
              <a:rPr lang="pt-BR" i="1" dirty="0" err="1"/>
              <a:t>custodiante</a:t>
            </a:r>
            <a:r>
              <a:rPr lang="pt-BR" i="1" dirty="0"/>
              <a:t> de dados e tem interesse em realizar a abertura dos dados da sua unidade, entre em contato pelo </a:t>
            </a:r>
            <a:r>
              <a:rPr lang="pt-BR" i="1" dirty="0" err="1"/>
              <a:t>email</a:t>
            </a:r>
            <a:r>
              <a:rPr lang="pt-BR" i="1" dirty="0"/>
              <a:t> . Estamos em busca de parcerias para construção e validação da infraestrutura e processo de publicação de dados abertos </a:t>
            </a:r>
            <a:r>
              <a:rPr lang="pt-BR" i="1" dirty="0" smtClean="0"/>
              <a:t>antes </a:t>
            </a:r>
            <a:r>
              <a:rPr lang="pt-BR" i="1" dirty="0"/>
              <a:t>da expansão da Política de Dados Abertos no Estado de Minas Gerais</a:t>
            </a:r>
            <a:r>
              <a:rPr lang="pt-BR" i="1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dirty="0">
                <a:solidFill>
                  <a:srgbClr val="172B4D"/>
                </a:solidFill>
              </a:rPr>
              <a:t>Interfaces com Inventário de Dados </a:t>
            </a:r>
            <a:r>
              <a:rPr lang="pt-BR" altLang="pt-BR" dirty="0" smtClean="0">
                <a:solidFill>
                  <a:srgbClr val="172B4D"/>
                </a:solidFill>
              </a:rPr>
              <a:t>Pessoais e sua respectiva política a ser elaborada; com o Guia </a:t>
            </a:r>
            <a:r>
              <a:rPr lang="pt-BR" altLang="pt-BR" dirty="0">
                <a:solidFill>
                  <a:srgbClr val="172B4D"/>
                </a:solidFill>
              </a:rPr>
              <a:t>de Transparência </a:t>
            </a:r>
            <a:r>
              <a:rPr lang="pt-BR" altLang="pt-BR" dirty="0" smtClean="0">
                <a:solidFill>
                  <a:srgbClr val="172B4D"/>
                </a:solidFill>
              </a:rPr>
              <a:t>Ativa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72B4D"/>
                </a:solidFill>
              </a:rPr>
              <a:t>Oportunidades: aprendizado mútuo, </a:t>
            </a:r>
            <a:r>
              <a:rPr lang="pt-BR" altLang="pt-BR" i="1" dirty="0">
                <a:solidFill>
                  <a:srgbClr val="172B4D"/>
                </a:solidFill>
              </a:rPr>
              <a:t>data </a:t>
            </a:r>
            <a:r>
              <a:rPr lang="pt-BR" altLang="pt-BR" i="1" dirty="0" err="1" smtClean="0">
                <a:solidFill>
                  <a:srgbClr val="172B4D"/>
                </a:solidFill>
              </a:rPr>
              <a:t>literacy</a:t>
            </a:r>
            <a:r>
              <a:rPr lang="pt-BR" altLang="pt-BR" dirty="0" smtClean="0">
                <a:solidFill>
                  <a:srgbClr val="172B4D"/>
                </a:solidFill>
              </a:rPr>
              <a:t>, incremento do controle social e participação ativa da comunidade, avaliações </a:t>
            </a:r>
            <a:r>
              <a:rPr lang="pt-BR" altLang="pt-BR" dirty="0">
                <a:solidFill>
                  <a:srgbClr val="172B4D"/>
                </a:solidFill>
              </a:rPr>
              <a:t>de </a:t>
            </a:r>
            <a:r>
              <a:rPr lang="pt-BR" altLang="pt-BR" dirty="0" smtClean="0">
                <a:solidFill>
                  <a:srgbClr val="172B4D"/>
                </a:solidFill>
              </a:rPr>
              <a:t>usuários, </a:t>
            </a:r>
            <a:r>
              <a:rPr lang="pt-BR" dirty="0" smtClean="0">
                <a:solidFill>
                  <a:srgbClr val="172B4D"/>
                </a:solidFill>
              </a:rPr>
              <a:t>parcerias</a:t>
            </a:r>
            <a:endParaRPr lang="pt-BR" dirty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i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33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Contato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pt-BR" sz="3600" dirty="0" smtClean="0">
                <a:hlinkClick r:id="rId2"/>
              </a:rPr>
              <a:t>dados.mg.gov.br</a:t>
            </a:r>
            <a:endParaRPr lang="pt-BR" sz="3600" dirty="0" smtClean="0"/>
          </a:p>
          <a:p>
            <a:pPr algn="ctr"/>
            <a:endParaRPr lang="pt-BR" sz="3600" dirty="0" smtClean="0"/>
          </a:p>
          <a:p>
            <a:pPr algn="ctr"/>
            <a:r>
              <a:rPr lang="pt-BR" sz="3600" dirty="0" smtClean="0"/>
              <a:t>transparencia@cge.mg.gov.br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5298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ágina inter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ágina destaq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566</Words>
  <Application>Microsoft Office PowerPoint</Application>
  <PresentationFormat>Widescreen</PresentationFormat>
  <Paragraphs>101</Paragraphs>
  <Slides>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Calibri</vt:lpstr>
      <vt:lpstr>Calibri Light</vt:lpstr>
      <vt:lpstr>Arial Narrow</vt:lpstr>
      <vt:lpstr>Arial</vt:lpstr>
      <vt:lpstr>Página interna</vt:lpstr>
      <vt:lpstr>Página destaque</vt:lpstr>
      <vt:lpstr>Personalizar design</vt:lpstr>
      <vt:lpstr>Projeto dadosmg</vt:lpstr>
      <vt:lpstr>Visão geral</vt:lpstr>
      <vt:lpstr>Requisitos da LAI</vt:lpstr>
      <vt:lpstr>Qualidade de dados</vt:lpstr>
      <vt:lpstr>Qualidade de dados</vt:lpstr>
      <vt:lpstr>Ondas de abertura</vt:lpstr>
      <vt:lpstr>Manual de catalogação de dados</vt:lpstr>
      <vt:lpstr>Relacionamento com órgãos e entidades</vt:lpstr>
      <vt:lpstr>Contato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Túlio César de Souza Velloso</dc:creator>
  <cp:lastModifiedBy>André Luiz Guimarães Amorim</cp:lastModifiedBy>
  <cp:revision>53</cp:revision>
  <dcterms:created xsi:type="dcterms:W3CDTF">2020-01-13T13:33:21Z</dcterms:created>
  <dcterms:modified xsi:type="dcterms:W3CDTF">2020-07-22T21:17:48Z</dcterms:modified>
</cp:coreProperties>
</file>