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4"/>
  </p:notesMasterIdLst>
  <p:sldIdLst>
    <p:sldId id="263" r:id="rId4"/>
    <p:sldId id="260" r:id="rId5"/>
    <p:sldId id="266" r:id="rId6"/>
    <p:sldId id="272" r:id="rId7"/>
    <p:sldId id="267" r:id="rId8"/>
    <p:sldId id="268" r:id="rId9"/>
    <p:sldId id="269" r:id="rId10"/>
    <p:sldId id="270" r:id="rId11"/>
    <p:sldId id="271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Arial Narrow" panose="020B0606020202030204" pitchFamily="34" charset="0"/>
      <p:regular r:id="rId21"/>
      <p:bold r:id="rId22"/>
      <p:italic r:id="rId23"/>
      <p:boldItalic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64" d="100"/>
          <a:sy n="64" d="100"/>
        </p:scale>
        <p:origin x="180" y="150"/>
      </p:cViewPr>
      <p:guideLst/>
    </p:cSldViewPr>
  </p:slideViewPr>
  <p:outlineViewPr>
    <p:cViewPr>
      <p:scale>
        <a:sx n="33" d="100"/>
        <a:sy n="33" d="100"/>
      </p:scale>
      <p:origin x="0" y="-7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2020-07-21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onavirus-mg.com.b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schema.org/understanding-json-schema/about.html#about" TargetMode="External"/><Relationship Id="rId2" Type="http://schemas.openxmlformats.org/officeDocument/2006/relationships/hyperlink" Target="https://raw.githubusercontent.com/dados-mg/compras-emergenciais-covid-19/master/datapackage.js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ransparencia.dadosabertos.mg.gov.br/abo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kfn.org/" TargetMode="External"/><Relationship Id="rId2" Type="http://schemas.openxmlformats.org/officeDocument/2006/relationships/hyperlink" Target="https://frictionlessdata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odtables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parencia.dadosabertos.mg.gov.br/dataset/contratacoes-coronavirus" TargetMode="External"/><Relationship Id="rId2" Type="http://schemas.openxmlformats.org/officeDocument/2006/relationships/hyperlink" Target="https://github.com/dados-mg/compras-emergenciais-covid-19/commits/master/datapackage.js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odtables.io/github/dados-mg/casos-confirmados-covid-19" TargetMode="External"/><Relationship Id="rId4" Type="http://schemas.openxmlformats.org/officeDocument/2006/relationships/hyperlink" Target="https://goodtables.io/github/dados-mg/compras-emergenciais-covid-19/jobs/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obitos-confirmados-covid-19" TargetMode="External"/><Relationship Id="rId2" Type="http://schemas.openxmlformats.org/officeDocument/2006/relationships/hyperlink" Target="http://dados.mg.gov.br/dataset/compras-emergenciais-covid-1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mg.gov.br/dataset/termos-parceria-contratos-gestao" TargetMode="External"/><Relationship Id="rId5" Type="http://schemas.openxmlformats.org/officeDocument/2006/relationships/hyperlink" Target="http://dados.mg.gov.br/dataset/doacoes-comodatos-amigo-estado-mg" TargetMode="External"/><Relationship Id="rId4" Type="http://schemas.openxmlformats.org/officeDocument/2006/relationships/hyperlink" Target="http://dados.mg.gov.br/dataset/casos-confirmados-covid-1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icates.theodi.org/en/about/badgelevels" TargetMode="External"/><Relationship Id="rId2" Type="http://schemas.openxmlformats.org/officeDocument/2006/relationships/hyperlink" Target="http://transparencia.prefeitura.sp.gov.br/administracao/Paginas/cmbd.asp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it.dados.gov.b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Projeto </a:t>
            </a:r>
            <a:r>
              <a:rPr lang="pt-BR" dirty="0" err="1" smtClean="0"/>
              <a:t>dadosmg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Visão geral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Requisitos </a:t>
            </a:r>
            <a:r>
              <a:rPr lang="pt-BR" altLang="pt-BR" dirty="0">
                <a:solidFill>
                  <a:srgbClr val="172B4D"/>
                </a:solidFill>
              </a:rPr>
              <a:t>da </a:t>
            </a:r>
            <a:r>
              <a:rPr lang="pt-BR" altLang="pt-BR" dirty="0" smtClean="0">
                <a:solidFill>
                  <a:srgbClr val="172B4D"/>
                </a:solidFill>
              </a:rPr>
              <a:t>LAI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Explicação </a:t>
            </a:r>
            <a:r>
              <a:rPr lang="pt-BR" altLang="pt-BR" dirty="0">
                <a:solidFill>
                  <a:srgbClr val="172B4D"/>
                </a:solidFill>
              </a:rPr>
              <a:t>introdutória sobre </a:t>
            </a:r>
            <a:r>
              <a:rPr lang="pt-BR" altLang="pt-BR" dirty="0">
                <a:solidFill>
                  <a:srgbClr val="172B4D"/>
                </a:solidFill>
              </a:rPr>
              <a:t>JSON</a:t>
            </a:r>
            <a:r>
              <a:rPr lang="pt-BR" altLang="pt-BR" dirty="0">
                <a:solidFill>
                  <a:srgbClr val="172B4D"/>
                </a:solidFill>
              </a:rPr>
              <a:t> e especificações </a:t>
            </a:r>
            <a:r>
              <a:rPr lang="pt-BR" altLang="pt-BR" dirty="0" err="1">
                <a:solidFill>
                  <a:srgbClr val="172B4D"/>
                </a:solidFill>
              </a:rPr>
              <a:t>Frictionless</a:t>
            </a:r>
            <a:r>
              <a:rPr lang="pt-BR" altLang="pt-BR" dirty="0">
                <a:solidFill>
                  <a:srgbClr val="172B4D"/>
                </a:solidFill>
              </a:rPr>
              <a:t>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Qualidade de dados (versionamento e validação contínua)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Ondas de abertura dos dados e oportunidades de aprendizado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Manual de catalogação de dados e outros materiais de referência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Relacionamento com órgãos e entidades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Visão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9" y="1570616"/>
            <a:ext cx="9101226" cy="4582758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Desenvolvimento de serviço para automação da carga de </a:t>
            </a: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dados </a:t>
            </a:r>
            <a:r>
              <a:rPr lang="pt-BR" dirty="0" smtClean="0">
                <a:solidFill>
                  <a:srgbClr val="172B4D"/>
                </a:solidFill>
              </a:rPr>
              <a:t>(processo ETL);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 Avaliações de qualidade dos dados abertos publicados </a:t>
            </a: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solidFill>
                  <a:srgbClr val="172B4D"/>
                </a:solidFill>
              </a:rPr>
              <a:t>via </a:t>
            </a:r>
            <a:r>
              <a:rPr lang="pt-BR" dirty="0" smtClean="0">
                <a:solidFill>
                  <a:srgbClr val="172B4D"/>
                </a:solidFill>
              </a:rPr>
              <a:t>modelos de maturidade;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Práticas de desenvolvimento aberto</a:t>
            </a:r>
            <a:r>
              <a:rPr lang="pt-BR" dirty="0" smtClean="0">
                <a:solidFill>
                  <a:srgbClr val="172B4D"/>
                </a:solidFill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Divisa 1"/>
          <p:cNvSpPr/>
          <p:nvPr/>
        </p:nvSpPr>
        <p:spPr>
          <a:xfrm>
            <a:off x="6903076" y="1466525"/>
            <a:ext cx="2743199" cy="23585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87944" y="1815921"/>
            <a:ext cx="2021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Planejamento </a:t>
            </a:r>
          </a:p>
          <a:p>
            <a:r>
              <a:rPr lang="pt-BR" sz="2800" dirty="0" smtClean="0"/>
              <a:t>Estratégico </a:t>
            </a:r>
          </a:p>
          <a:p>
            <a:r>
              <a:rPr lang="pt-BR" sz="2800" dirty="0" smtClean="0"/>
              <a:t>DCTA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226675" y="46516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solidFill>
                  <a:srgbClr val="172B4D"/>
                </a:solidFill>
              </a:rPr>
              <a:t>17/07</a:t>
            </a:r>
            <a:r>
              <a:rPr lang="pt-BR" sz="2000" dirty="0">
                <a:solidFill>
                  <a:srgbClr val="172B4D"/>
                </a:solidFill>
              </a:rPr>
              <a:t>: Lançamento dados.mg.gov.br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2020: Lançamento do Manual de catalogação de dados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solidFill>
                  <a:srgbClr val="172B4D"/>
                </a:solidFill>
              </a:rPr>
              <a:t>2021-2022: Mapeamento e abertura de dados nos órgãos e </a:t>
            </a:r>
            <a:r>
              <a:rPr lang="pt-BR" sz="2000" dirty="0" smtClean="0">
                <a:solidFill>
                  <a:srgbClr val="172B4D"/>
                </a:solidFill>
              </a:rPr>
              <a:t>entidades (</a:t>
            </a:r>
            <a:r>
              <a:rPr lang="pt-BR" sz="2000" dirty="0" err="1">
                <a:solidFill>
                  <a:srgbClr val="172B4D"/>
                </a:solidFill>
              </a:rPr>
              <a:t>ie</a:t>
            </a:r>
            <a:r>
              <a:rPr lang="pt-BR" sz="2000" dirty="0">
                <a:solidFill>
                  <a:srgbClr val="172B4D"/>
                </a:solidFill>
              </a:rPr>
              <a:t>. Plano de Dados Abertos)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927102" y="1140160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Ações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5878215" y="4179428"/>
            <a:ext cx="2748951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Macro </a:t>
            </a:r>
            <a:r>
              <a:rPr lang="en-US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entregas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5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Requisitos da LAI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art</a:t>
            </a:r>
            <a:r>
              <a:rPr lang="pt-BR" altLang="pt-BR" dirty="0">
                <a:solidFill>
                  <a:srgbClr val="172B4D"/>
                </a:solidFill>
              </a:rPr>
              <a:t>. 8 § </a:t>
            </a:r>
            <a:r>
              <a:rPr lang="pt-BR" altLang="pt-BR" dirty="0" smtClean="0">
                <a:solidFill>
                  <a:srgbClr val="172B4D"/>
                </a:solidFill>
              </a:rPr>
              <a:t>3º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III - possibilitar o 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IV - divulgar em detalhes os formatos utilizados para estruturação da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exemplo </a:t>
            </a:r>
            <a:r>
              <a:rPr lang="pt-BR" dirty="0" smtClean="0">
                <a:solidFill>
                  <a:srgbClr val="172B4D"/>
                </a:solidFill>
                <a:hlinkClick r:id="rId2"/>
              </a:rPr>
              <a:t>CORONAVIRUS-MG.COM.BR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datapackage.json</a:t>
            </a:r>
            <a:endParaRPr lang="pt-BR" altLang="pt-BR" dirty="0" smtClean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72B4D"/>
                </a:solidFill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arquivo em </a:t>
            </a:r>
            <a:r>
              <a:rPr lang="pt-BR" dirty="0">
                <a:solidFill>
                  <a:srgbClr val="172B4D"/>
                </a:solidFill>
              </a:rPr>
              <a:t>formato </a:t>
            </a:r>
            <a:r>
              <a:rPr lang="pt-BR" dirty="0" err="1">
                <a:solidFill>
                  <a:srgbClr val="172B4D"/>
                </a:solidFill>
              </a:rPr>
              <a:t>json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que descreve:</a:t>
            </a:r>
          </a:p>
          <a:p>
            <a:r>
              <a:rPr lang="pt-BR" dirty="0">
                <a:solidFill>
                  <a:srgbClr val="172B4D"/>
                </a:solidFill>
              </a:rPr>
              <a:t>o 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outros),</a:t>
            </a:r>
          </a:p>
          <a:p>
            <a:r>
              <a:rPr lang="pt-BR" dirty="0">
                <a:solidFill>
                  <a:srgbClr val="172B4D"/>
                </a:solidFill>
              </a:rPr>
              <a:t>as colunas de cada arquivo 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Exemplo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Compras Emergenciais </a:t>
            </a:r>
            <a:r>
              <a:rPr lang="pt-BR" dirty="0" smtClean="0">
                <a:solidFill>
                  <a:srgbClr val="172B4D"/>
                </a:solidFill>
                <a:hlinkClick r:id="rId2"/>
              </a:rPr>
              <a:t>COVID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3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4"/>
              </a:rPr>
              <a:t>Resposta ativa à dúvida sobre uso dos dados abertos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Qualidade de </a:t>
            </a:r>
            <a:r>
              <a:rPr lang="pt-BR" altLang="pt-BR" dirty="0" smtClean="0">
                <a:solidFill>
                  <a:schemeClr val="bg1"/>
                </a:solidFill>
              </a:rPr>
              <a:t>dados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</a:t>
            </a:r>
            <a:r>
              <a:rPr lang="pt-BR" dirty="0">
                <a:solidFill>
                  <a:srgbClr val="172B4D"/>
                </a:solidFill>
              </a:rPr>
              <a:t> </a:t>
            </a:r>
            <a:r>
              <a:rPr lang="pt-BR" dirty="0" err="1">
                <a:solidFill>
                  <a:srgbClr val="172B4D"/>
                </a:solidFill>
                <a:hlinkClick r:id="rId2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 Data</a:t>
            </a:r>
            <a:r>
              <a:rPr lang="pt-BR" dirty="0">
                <a:solidFill>
                  <a:srgbClr val="172B4D"/>
                </a:solidFill>
              </a:rPr>
              <a:t> </a:t>
            </a:r>
            <a:r>
              <a:rPr lang="pt-BR" dirty="0">
                <a:solidFill>
                  <a:srgbClr val="172B4D"/>
                </a:solidFill>
              </a:rPr>
              <a:t>/</a:t>
            </a:r>
            <a:r>
              <a:rPr lang="pt-BR" dirty="0">
                <a:solidFill>
                  <a:srgbClr val="172B4D"/>
                </a:solidFill>
                <a:hlinkClick r:id="rId3"/>
              </a:rPr>
              <a:t>Open </a:t>
            </a:r>
            <a:r>
              <a:rPr lang="pt-BR" dirty="0" err="1">
                <a:solidFill>
                  <a:srgbClr val="172B4D"/>
                </a:solidFill>
                <a:hlinkClick r:id="rId3"/>
              </a:rPr>
              <a:t>Knowledge</a:t>
            </a:r>
            <a:r>
              <a:rPr lang="pt-BR" dirty="0">
                <a:solidFill>
                  <a:srgbClr val="172B4D"/>
                </a:solidFill>
                <a:hlinkClick r:id="rId3"/>
              </a:rPr>
              <a:t> Foundation</a:t>
            </a:r>
            <a:r>
              <a:rPr lang="pt-BR" dirty="0" smtClean="0">
                <a:solidFill>
                  <a:srgbClr val="172B4D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</a:t>
            </a:r>
            <a:r>
              <a:rPr lang="pt-BR" dirty="0">
                <a:solidFill>
                  <a:srgbClr val="172B4D"/>
                </a:solidFill>
              </a:rPr>
              <a:t>serviços ofertados pela comunidade, como o 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goodtables.io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Padronização</a:t>
            </a:r>
            <a:r>
              <a:rPr lang="pt-BR" dirty="0">
                <a:solidFill>
                  <a:srgbClr val="172B4D"/>
                </a:solidFill>
              </a:rPr>
              <a:t>, reconhecimento internacional e interoperabilidade </a:t>
            </a:r>
            <a:r>
              <a:rPr lang="pt-BR" dirty="0">
                <a:solidFill>
                  <a:srgbClr val="172B4D"/>
                </a:solidFill>
              </a:rPr>
              <a:t>de </a:t>
            </a:r>
            <a:r>
              <a:rPr lang="pt-BR" dirty="0" smtClean="0">
                <a:solidFill>
                  <a:srgbClr val="172B4D"/>
                </a:solidFill>
              </a:rPr>
              <a:t>reuso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Qualidade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19291" y="965309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</a:rPr>
              <a:t>Versionamento: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2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hlinkClick r:id="rId2"/>
              </a:rPr>
              <a:t> histórico das alterações no repositório </a:t>
            </a:r>
            <a:r>
              <a:rPr lang="pt-BR" dirty="0" smtClean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hlinkClick r:id="rId3"/>
              </a:rPr>
              <a:t> atualizações relevantes – Compras Emergenciais COVID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Validação contínua: 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4"/>
              </a:rPr>
              <a:t>Compras emergenciais COVID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4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  <a:hlinkClick r:id="rId5"/>
              </a:rPr>
              <a:t>Cabeçalho casos confirmados</a:t>
            </a:r>
            <a:endParaRPr lang="pt-BR" dirty="0" smtClean="0">
              <a:solidFill>
                <a:srgbClr val="172B4D"/>
              </a:solidFill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Ondas de abertura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Critérios gerais: caráter estratégico, demanda de acesso, viabilidade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Critérios da 1ª onda: atualizações frequentes, repercussão massiva, arquivos unitários como recursos dos conjuntos de dados</a:t>
            </a:r>
          </a:p>
          <a:p>
            <a:r>
              <a:rPr lang="pt-BR" dirty="0">
                <a:hlinkClick r:id="rId2"/>
              </a:rPr>
              <a:t>Compras Emergenciais COVID-19</a:t>
            </a:r>
            <a:endParaRPr lang="pt-BR" dirty="0"/>
          </a:p>
          <a:p>
            <a:r>
              <a:rPr lang="pt-BR" u="sng" dirty="0">
                <a:hlinkClick r:id="rId3"/>
              </a:rPr>
              <a:t>Óbitos confirmados por COVID-19</a:t>
            </a:r>
            <a:endParaRPr lang="pt-BR" dirty="0"/>
          </a:p>
          <a:p>
            <a:r>
              <a:rPr lang="pt-BR" dirty="0">
                <a:hlinkClick r:id="rId4"/>
              </a:rPr>
              <a:t>Casos confirmados por COVID-19</a:t>
            </a:r>
            <a:endParaRPr lang="pt-BR" dirty="0"/>
          </a:p>
          <a:p>
            <a:r>
              <a:rPr lang="pt-BR" dirty="0">
                <a:hlinkClick r:id="rId5"/>
              </a:rPr>
              <a:t>Doações e comodatos </a:t>
            </a:r>
            <a:r>
              <a:rPr lang="pt-BR" dirty="0" smtClean="0">
                <a:hlinkClick r:id="rId5"/>
              </a:rPr>
              <a:t>- </a:t>
            </a:r>
            <a:r>
              <a:rPr lang="pt-BR" dirty="0">
                <a:hlinkClick r:id="rId5"/>
              </a:rPr>
              <a:t>Selo </a:t>
            </a:r>
            <a:r>
              <a:rPr lang="pt-BR" dirty="0" smtClean="0">
                <a:hlinkClick r:id="rId5"/>
              </a:rPr>
              <a:t>Amigo MG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Termos de Parceria e Contratos de Gestão</a:t>
            </a:r>
            <a:endParaRPr lang="pt-BR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>
                <a:solidFill>
                  <a:schemeClr val="bg1"/>
                </a:solidFill>
              </a:rPr>
              <a:t>Manual de catalogação de 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Instrumento que registrará a operacionalização das especificações requeridas para os critérios de padronização e qualidade discutidos, para as publicações vindouras de dados abertos]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Interfaces </a:t>
            </a:r>
            <a:r>
              <a:rPr lang="pt-BR" altLang="pt-BR" dirty="0" smtClean="0">
                <a:solidFill>
                  <a:srgbClr val="172B4D"/>
                </a:solidFill>
              </a:rPr>
              <a:t>com Inventário de Dados Pessoais, Guia de Transparência Ativa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Outros </a:t>
            </a:r>
            <a:r>
              <a:rPr lang="pt-BR" altLang="pt-BR" dirty="0">
                <a:solidFill>
                  <a:srgbClr val="172B4D"/>
                </a:solidFill>
              </a:rPr>
              <a:t>materiais de referência</a:t>
            </a:r>
            <a:r>
              <a:rPr lang="pt-BR" altLang="pt-BR" dirty="0" smtClean="0">
                <a:solidFill>
                  <a:srgbClr val="172B4D"/>
                </a:solidFill>
              </a:rPr>
              <a:t>: </a:t>
            </a:r>
            <a:endParaRPr lang="pt-BR" altLang="pt-BR" dirty="0">
              <a:solidFill>
                <a:srgbClr val="172B4D"/>
              </a:solidFill>
            </a:endParaRPr>
          </a:p>
          <a:p>
            <a:r>
              <a:rPr lang="pt-BR" dirty="0"/>
              <a:t>Boas práticas de dados, </a:t>
            </a:r>
            <a:r>
              <a:rPr lang="pt-BR" dirty="0" smtClean="0"/>
              <a:t>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2"/>
              </a:rPr>
              <a:t>Catálogo </a:t>
            </a:r>
            <a:r>
              <a:rPr lang="pt-BR" dirty="0">
                <a:hlinkClick r:id="rId2"/>
              </a:rPr>
              <a:t>de Dados da Prefeitura de São </a:t>
            </a:r>
            <a:r>
              <a:rPr lang="pt-BR" dirty="0" smtClean="0">
                <a:hlinkClick r:id="rId2"/>
              </a:rPr>
              <a:t>Paulo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3"/>
              </a:rPr>
              <a:t>Critérios </a:t>
            </a:r>
            <a:r>
              <a:rPr lang="pt-BR" dirty="0">
                <a:hlinkClick r:id="rId3"/>
              </a:rPr>
              <a:t>ODI </a:t>
            </a:r>
            <a:r>
              <a:rPr lang="pt-BR" dirty="0" err="1" smtClean="0">
                <a:hlinkClick r:id="rId3"/>
              </a:rPr>
              <a:t>Certification</a:t>
            </a:r>
            <a:r>
              <a:rPr lang="pt-BR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hlinkClick r:id="rId4"/>
              </a:rPr>
              <a:t>Kit </a:t>
            </a:r>
            <a:r>
              <a:rPr lang="pt-BR" dirty="0">
                <a:hlinkClick r:id="rId4"/>
              </a:rPr>
              <a:t>para Dados Abertos do Governo </a:t>
            </a:r>
            <a:r>
              <a:rPr lang="pt-BR" dirty="0" smtClean="0">
                <a:hlinkClick r:id="rId4"/>
              </a:rPr>
              <a:t>Federal</a:t>
            </a:r>
            <a:endParaRPr lang="pt-B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 smtClean="0"/>
              <a:t>Oportunidades de aprendizado e parcerias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435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Arial Narrow</vt:lpstr>
      <vt:lpstr>Arial</vt:lpstr>
      <vt:lpstr>Página interna</vt:lpstr>
      <vt:lpstr>Página destaque</vt:lpstr>
      <vt:lpstr>Personalizar design</vt:lpstr>
      <vt:lpstr>Projeto dadosmg</vt:lpstr>
      <vt:lpstr>Visão geral</vt:lpstr>
      <vt:lpstr>Requisitos da LAI</vt:lpstr>
      <vt:lpstr>Qualidade de dados</vt:lpstr>
      <vt:lpstr>Qualidade de dados</vt:lpstr>
      <vt:lpstr>Qualidade de dados</vt:lpstr>
      <vt:lpstr>Ondas de abertura</vt:lpstr>
      <vt:lpstr>Manual de catalogação de dados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André Luiz Guimarães Amorim</cp:lastModifiedBy>
  <cp:revision>40</cp:revision>
  <dcterms:created xsi:type="dcterms:W3CDTF">2020-01-13T13:33:21Z</dcterms:created>
  <dcterms:modified xsi:type="dcterms:W3CDTF">2020-07-21T16:40:59Z</dcterms:modified>
</cp:coreProperties>
</file>