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99" r:id="rId2"/>
    <p:sldId id="290" r:id="rId3"/>
    <p:sldId id="2906" r:id="rId4"/>
    <p:sldId id="326" r:id="rId5"/>
    <p:sldId id="2900" r:id="rId6"/>
    <p:sldId id="2902" r:id="rId7"/>
    <p:sldId id="2890" r:id="rId8"/>
    <p:sldId id="327" r:id="rId9"/>
    <p:sldId id="2896" r:id="rId10"/>
    <p:sldId id="2897" r:id="rId11"/>
    <p:sldId id="2898" r:id="rId12"/>
    <p:sldId id="2908" r:id="rId13"/>
    <p:sldId id="2907" r:id="rId14"/>
    <p:sldId id="28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Júnior" initials="FJ" lastIdx="1" clrIdx="0">
    <p:extLst>
      <p:ext uri="{19B8F6BF-5375-455C-9EA6-DF929625EA0E}">
        <p15:presenceInfo xmlns:p15="http://schemas.microsoft.com/office/powerpoint/2012/main" userId="8686837a2715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DCDCD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/>
    <p:restoredTop sz="95588"/>
  </p:normalViewPr>
  <p:slideViewPr>
    <p:cSldViewPr snapToGrid="0" snapToObjects="1">
      <p:cViewPr varScale="1">
        <p:scale>
          <a:sx n="157" d="100"/>
          <a:sy n="157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C1A3-E029-A74A-914D-A0785C97FFF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BCE-ECCF-1342-BF08-9751FB65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8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9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38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cranstn/status/370914072511791104?s=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dos-mg/coda21-datapackag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dados-mg/dpckan" TargetMode="External"/><Relationship Id="rId2" Type="http://schemas.openxmlformats.org/officeDocument/2006/relationships/hyperlink" Target="https://twitter.com/fjunior_alv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ados-mg" TargetMode="External"/><Relationship Id="rId5" Type="http://schemas.openxmlformats.org/officeDocument/2006/relationships/hyperlink" Target="https://github.com/transparencia-mg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ed.com/further-reading-in-github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7580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Vamos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fazer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um </a:t>
            </a:r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experimento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mental...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42D91-77AE-5840-BA6D-26FBA3407F72}"/>
              </a:ext>
            </a:extLst>
          </p:cNvPr>
          <p:cNvSpPr txBox="1"/>
          <p:nvPr/>
        </p:nvSpPr>
        <p:spPr>
          <a:xfrm>
            <a:off x="294859" y="1984987"/>
            <a:ext cx="11375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Se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informação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só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existe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com a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pessoa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que a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gerou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e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essa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pessoa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não</a:t>
            </a:r>
            <a:endParaRPr lang="en-US" sz="2400" dirty="0">
              <a:solidFill>
                <a:schemeClr val="bg1"/>
              </a:solidFill>
              <a:latin typeface="Montserrat ExtraLight" charset="0"/>
              <a:ea typeface="Montserrat ExtraLight" charset="0"/>
              <a:cs typeface="Montserrat ExtraLight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disponível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;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essa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informação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realmente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existe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D980D-ACFA-FB4C-B88B-382931215E54}"/>
              </a:ext>
            </a:extLst>
          </p:cNvPr>
          <p:cNvSpPr txBox="1"/>
          <p:nvPr/>
        </p:nvSpPr>
        <p:spPr>
          <a:xfrm>
            <a:off x="132299" y="5689706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Ps.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Você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de 6 meses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atrás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disponível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parafraseando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  <a:hlinkClick r:id="rId3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  <a:hlinkClick r:id="rId3"/>
              </a:rPr>
              <a:t>mtholder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)</a:t>
            </a:r>
            <a:endParaRPr lang="en-US" sz="2400" dirty="0">
              <a:solidFill>
                <a:schemeClr val="bg1"/>
              </a:solidFill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8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Build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180420"/>
            <a:ext cx="4378546" cy="894095"/>
            <a:chOff x="3276792" y="4309397"/>
            <a:chExt cx="8757092" cy="17881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Incorporação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do conjunto de dados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informações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que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possuem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natureza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dinâmica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64543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Metadados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Dinâmicos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4716147"/>
            <a:ext cx="4378546" cy="894095"/>
            <a:chOff x="3276792" y="4309397"/>
            <a:chExt cx="8757092" cy="17881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Verificação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se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os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dados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estão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conformidade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especificado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57682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Validação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Contínua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BA803F-65B7-9744-9818-9845516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45" y="655015"/>
            <a:ext cx="7069148" cy="54113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26329-8BF3-F84F-B8E1-E7080FC0695E}"/>
              </a:ext>
            </a:extLst>
          </p:cNvPr>
          <p:cNvGrpSpPr/>
          <p:nvPr/>
        </p:nvGrpSpPr>
        <p:grpSpPr>
          <a:xfrm>
            <a:off x="132494" y="2925496"/>
            <a:ext cx="4378546" cy="1355760"/>
            <a:chOff x="3276792" y="4309397"/>
            <a:chExt cx="8757092" cy="27115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A17FC7-310A-F94A-B344-FB084FA6708C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9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Visualização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HTML,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legível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por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máquina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um conjunto de dados.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0432EC-50A3-DD42-97D7-C6DCDBBA4F7D}"/>
                </a:ext>
              </a:extLst>
            </p:cNvPr>
            <p:cNvSpPr txBox="1"/>
            <p:nvPr/>
          </p:nvSpPr>
          <p:spPr>
            <a:xfrm>
              <a:off x="4103022" y="4309397"/>
              <a:ext cx="4979568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Pré-Visualização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2" name="Shape 2906">
              <a:extLst>
                <a:ext uri="{FF2B5EF4-FFF2-40B4-BE49-F238E27FC236}">
                  <a16:creationId xmlns:a16="http://schemas.microsoft.com/office/drawing/2014/main" id="{7B41B497-12A3-3648-B9C7-BC4A4816D2F8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401916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Publish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423180"/>
            <a:ext cx="4378546" cy="894095"/>
            <a:chOff x="3276792" y="4309397"/>
            <a:chExt cx="8757092" cy="17881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Commit no branch main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inicializa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um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processo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publicação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automatizada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no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caso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catalogação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no CKAN.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4687822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Push-to-Deploy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12" name="Picture 11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41FFDD89-8AF3-6643-A469-1820991C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70" y="248276"/>
            <a:ext cx="4595470" cy="337744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D37007A-93E3-A346-9B75-CFB17E3BD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70" y="3790417"/>
            <a:ext cx="4595471" cy="28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5908" y="2740211"/>
            <a:ext cx="53618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Demo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829AA-8FB9-8447-9652-597217859281}"/>
              </a:ext>
            </a:extLst>
          </p:cNvPr>
          <p:cNvSpPr txBox="1"/>
          <p:nvPr/>
        </p:nvSpPr>
        <p:spPr>
          <a:xfrm>
            <a:off x="3635853" y="3340375"/>
            <a:ext cx="426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2"/>
              </a:rPr>
              <a:t>https://github.com/dados-mg/coda21-datapackage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2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rly documentation books - every dev needs this - devRant">
            <a:extLst>
              <a:ext uri="{FF2B5EF4-FFF2-40B4-BE49-F238E27FC236}">
                <a16:creationId xmlns:a16="http://schemas.microsoft.com/office/drawing/2014/main" id="{3C551270-F0BA-9145-95E8-6C37DA08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32" y="243973"/>
            <a:ext cx="4920536" cy="64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1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5908" y="2740211"/>
            <a:ext cx="53618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Obrigado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!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9D2BE-39E4-CB43-A8A3-90A27AECA320}"/>
              </a:ext>
            </a:extLst>
          </p:cNvPr>
          <p:cNvSpPr txBox="1"/>
          <p:nvPr/>
        </p:nvSpPr>
        <p:spPr>
          <a:xfrm>
            <a:off x="860332" y="6188801"/>
            <a:ext cx="263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2"/>
              </a:rPr>
              <a:t>https://twitter.com/fjunior_alves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122" name="Picture 2" descr="Big twitter logo - ícones de mídia social grátis">
            <a:extLst>
              <a:ext uri="{FF2B5EF4-FFF2-40B4-BE49-F238E27FC236}">
                <a16:creationId xmlns:a16="http://schemas.microsoft.com/office/drawing/2014/main" id="{8ACCCD8F-E377-684C-8468-60FBB3DA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8" y="6083113"/>
            <a:ext cx="488375" cy="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otipo do github - ícones de mídia social grátis">
            <a:extLst>
              <a:ext uri="{FF2B5EF4-FFF2-40B4-BE49-F238E27FC236}">
                <a16:creationId xmlns:a16="http://schemas.microsoft.com/office/drawing/2014/main" id="{CDC1817F-FDD3-8746-9A27-C25EB633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16" y="5865489"/>
            <a:ext cx="597087" cy="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5F6703-6871-984E-AC69-BDF68006B7C7}"/>
              </a:ext>
            </a:extLst>
          </p:cNvPr>
          <p:cNvSpPr txBox="1"/>
          <p:nvPr/>
        </p:nvSpPr>
        <p:spPr>
          <a:xfrm>
            <a:off x="8839996" y="5925157"/>
            <a:ext cx="370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5"/>
              </a:rPr>
              <a:t>https://github.com/transparencia-mg/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6"/>
              </a:rPr>
              <a:t>https://github.com/dados-mg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7"/>
              </a:rPr>
              <a:t>https://github.com/dados-mg/dpckan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6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Contexto</a:t>
            </a:r>
            <a:endParaRPr lang="en-US" sz="4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7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5F28FB4-BCC1-EA45-A9DD-73A05559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27" y="2921059"/>
            <a:ext cx="3154784" cy="153206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1D336F5-AD24-CB4F-8B2D-E70405EB1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627" y="4835144"/>
            <a:ext cx="2578315" cy="18338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E22CF34-96DE-F04B-8F20-DE193DD2BFFD}"/>
              </a:ext>
            </a:extLst>
          </p:cNvPr>
          <p:cNvGrpSpPr/>
          <p:nvPr/>
        </p:nvGrpSpPr>
        <p:grpSpPr>
          <a:xfrm>
            <a:off x="406400" y="1507064"/>
            <a:ext cx="5442618" cy="4319651"/>
            <a:chOff x="1805918" y="5014348"/>
            <a:chExt cx="6084349" cy="4869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4DCB7-2755-A143-AB4D-4697A7D78CC7}"/>
                </a:ext>
              </a:extLst>
            </p:cNvPr>
            <p:cNvSpPr txBox="1"/>
            <p:nvPr/>
          </p:nvSpPr>
          <p:spPr>
            <a:xfrm>
              <a:off x="2632149" y="5014348"/>
              <a:ext cx="5258118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Nomes</a:t>
              </a:r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de </a:t>
              </a:r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variáveis</a:t>
              </a:r>
              <a:endParaRPr lang="en-US" sz="2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8" name="Shape 2906">
              <a:extLst>
                <a:ext uri="{FF2B5EF4-FFF2-40B4-BE49-F238E27FC236}">
                  <a16:creationId xmlns:a16="http://schemas.microsoft.com/office/drawing/2014/main" id="{963DD720-91A5-CD4C-BF47-05FA3506C31B}"/>
                </a:ext>
              </a:extLst>
            </p:cNvPr>
            <p:cNvSpPr/>
            <p:nvPr/>
          </p:nvSpPr>
          <p:spPr>
            <a:xfrm>
              <a:off x="1805918" y="5027407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61E7B0-3215-754A-A556-52744B97595C}"/>
                </a:ext>
              </a:extLst>
            </p:cNvPr>
            <p:cNvSpPr txBox="1"/>
            <p:nvPr/>
          </p:nvSpPr>
          <p:spPr>
            <a:xfrm>
              <a:off x="2632148" y="7149961"/>
              <a:ext cx="2550389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Mojibake</a:t>
              </a:r>
              <a:endPara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Shape 2906">
              <a:extLst>
                <a:ext uri="{FF2B5EF4-FFF2-40B4-BE49-F238E27FC236}">
                  <a16:creationId xmlns:a16="http://schemas.microsoft.com/office/drawing/2014/main" id="{108D8BB4-5F65-4246-8E16-FCF60FE5FDD8}"/>
                </a:ext>
              </a:extLst>
            </p:cNvPr>
            <p:cNvSpPr/>
            <p:nvPr/>
          </p:nvSpPr>
          <p:spPr>
            <a:xfrm>
              <a:off x="1805918" y="7163020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7E476-D320-9942-BE38-60972620C4E2}"/>
                </a:ext>
              </a:extLst>
            </p:cNvPr>
            <p:cNvSpPr txBox="1"/>
            <p:nvPr/>
          </p:nvSpPr>
          <p:spPr>
            <a:xfrm>
              <a:off x="2632149" y="9311694"/>
              <a:ext cx="4738435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Delimitador</a:t>
              </a:r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CSVs</a:t>
              </a:r>
              <a:endPara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4" name="Shape 2906">
              <a:extLst>
                <a:ext uri="{FF2B5EF4-FFF2-40B4-BE49-F238E27FC236}">
                  <a16:creationId xmlns:a16="http://schemas.microsoft.com/office/drawing/2014/main" id="{2931CF8B-E67C-BB47-AD58-937B2DB58967}"/>
                </a:ext>
              </a:extLst>
            </p:cNvPr>
            <p:cNvSpPr/>
            <p:nvPr/>
          </p:nvSpPr>
          <p:spPr>
            <a:xfrm>
              <a:off x="1805918" y="932475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9BED180-19AD-7846-86CD-5C34DEE736B1}"/>
              </a:ext>
            </a:extLst>
          </p:cNvPr>
          <p:cNvSpPr txBox="1"/>
          <p:nvPr/>
        </p:nvSpPr>
        <p:spPr>
          <a:xfrm>
            <a:off x="264933" y="126376"/>
            <a:ext cx="66672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Algumas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fontes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fricção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A027C36-25C3-DD43-AE75-D71C193E0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786" y="1315329"/>
            <a:ext cx="3552466" cy="13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9BE843B-BD3D-C04F-8903-32B821A5DE0A}"/>
              </a:ext>
            </a:extLst>
          </p:cNvPr>
          <p:cNvSpPr/>
          <p:nvPr/>
        </p:nvSpPr>
        <p:spPr>
          <a:xfrm>
            <a:off x="8745223" y="6428750"/>
            <a:ext cx="3446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Fonte: https://</a:t>
            </a:r>
            <a:r>
              <a:rPr lang="en-US" sz="1100" dirty="0" err="1">
                <a:latin typeface="Montserrat Medium" charset="0"/>
                <a:ea typeface="Montserrat Medium" charset="0"/>
                <a:cs typeface="Montserrat Medium" charset="0"/>
              </a:rPr>
              <a:t>frictionlessdata.io</a:t>
            </a:r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/introduction/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CC214C-624C-A541-9742-10A9E4BEE6D5}"/>
              </a:ext>
            </a:extLst>
          </p:cNvPr>
          <p:cNvSpPr/>
          <p:nvPr/>
        </p:nvSpPr>
        <p:spPr>
          <a:xfrm>
            <a:off x="963754" y="5558959"/>
            <a:ext cx="4136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b="1" dirty="0">
              <a:latin typeface="Montserrat Medium" charset="0"/>
              <a:ea typeface="Montserrat Medium" charset="0"/>
              <a:cs typeface="Montserrat Medium" charset="0"/>
            </a:endParaRPr>
          </a:p>
          <a:p>
            <a:r>
              <a:rPr lang="en-US" sz="1400" b="1" dirty="0">
                <a:latin typeface="Montserrat Medium" charset="0"/>
                <a:ea typeface="Montserrat Medium" charset="0"/>
                <a:cs typeface="Montserrat Medium" charset="0"/>
              </a:rPr>
              <a:t>Frictionless Standards (aka Specifications)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96EDC-E005-AA41-8611-586CE6D6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4" y="2439596"/>
            <a:ext cx="5040645" cy="33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9532FB-4EDD-4E4A-921D-5F4427CF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27" y="2439596"/>
            <a:ext cx="5040645" cy="32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C629B0-BF67-804B-AB33-E4F8F5486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940" y="227502"/>
            <a:ext cx="4607560" cy="1516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69EA8F-BF61-5D4E-98AC-AB316B966BC3}"/>
              </a:ext>
            </a:extLst>
          </p:cNvPr>
          <p:cNvSpPr/>
          <p:nvPr/>
        </p:nvSpPr>
        <p:spPr>
          <a:xfrm>
            <a:off x="8126879" y="5763131"/>
            <a:ext cx="2089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Montserrat Medium" charset="0"/>
                <a:ea typeface="Montserrat Medium" charset="0"/>
                <a:cs typeface="Montserrat Medium" charset="0"/>
              </a:rPr>
              <a:t>Frictionless Software</a:t>
            </a:r>
          </a:p>
        </p:txBody>
      </p:sp>
    </p:spTree>
    <p:extLst>
      <p:ext uri="{BB962C8B-B14F-4D97-AF65-F5344CB8AC3E}">
        <p14:creationId xmlns:p14="http://schemas.microsoft.com/office/powerpoint/2010/main" val="19961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4C474CC-2695-624E-B9AD-A8B3DED5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14" y="302114"/>
            <a:ext cx="3737853" cy="1027909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C080F-C62D-1845-AA05-B2E79E61A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334" y="1875099"/>
            <a:ext cx="8278506" cy="4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Visão</a:t>
            </a:r>
            <a:endParaRPr lang="en-US" sz="4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974" y="4634472"/>
            <a:ext cx="2002221" cy="12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54" y="3657010"/>
            <a:ext cx="2002221" cy="126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6533" y="2679548"/>
            <a:ext cx="2002221" cy="126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6313" y="1717847"/>
            <a:ext cx="2002221" cy="126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974" y="4104623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Write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974" y="5185291"/>
            <a:ext cx="2002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Armazene</a:t>
            </a:r>
            <a:r>
              <a:rPr lang="en-US" sz="1400" dirty="0">
                <a:latin typeface="Montserrat" pitchFamily="2" charset="77"/>
              </a:rPr>
              <a:t> o </a:t>
            </a:r>
            <a:r>
              <a:rPr lang="en-US" sz="1400" dirty="0" err="1">
                <a:latin typeface="Montserrat" pitchFamily="2" charset="77"/>
              </a:rPr>
              <a:t>código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fonte</a:t>
            </a:r>
            <a:r>
              <a:rPr lang="en-US" sz="1400" dirty="0">
                <a:latin typeface="Montserrat" pitchFamily="2" charset="77"/>
              </a:rPr>
              <a:t> da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em</a:t>
            </a:r>
            <a:r>
              <a:rPr lang="en-US" sz="1400" dirty="0">
                <a:latin typeface="Montserrat" pitchFamily="2" charset="77"/>
              </a:rPr>
              <a:t> um </a:t>
            </a:r>
            <a:r>
              <a:rPr lang="en-US" sz="1400" dirty="0" err="1">
                <a:latin typeface="Montserrat" pitchFamily="2" charset="77"/>
              </a:rPr>
              <a:t>sistema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controle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versão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6754" y="310882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6754" y="4189490"/>
            <a:ext cx="2002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Certifique</a:t>
            </a:r>
            <a:r>
              <a:rPr lang="en-US" sz="1400" dirty="0">
                <a:latin typeface="Montserrat" pitchFamily="2" charset="77"/>
              </a:rPr>
              <a:t>-se que 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passou</a:t>
            </a:r>
            <a:r>
              <a:rPr lang="en-US" sz="1400" dirty="0">
                <a:latin typeface="Montserrat" pitchFamily="2" charset="77"/>
              </a:rPr>
              <a:t> por um </a:t>
            </a:r>
            <a:r>
              <a:rPr lang="en-US" sz="1400" dirty="0" err="1">
                <a:latin typeface="Montserrat" pitchFamily="2" charset="77"/>
              </a:rPr>
              <a:t>processo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criterioso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revisão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6533" y="2217883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Build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6533" y="3298551"/>
            <a:ext cx="200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Construa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artefatos</a:t>
            </a:r>
            <a:r>
              <a:rPr lang="en-US" sz="1400" dirty="0">
                <a:latin typeface="Montserrat" pitchFamily="2" charset="77"/>
              </a:rPr>
              <a:t> da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automaticamente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6313" y="1192677"/>
            <a:ext cx="123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Publish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46313" y="2273345"/>
            <a:ext cx="200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Publique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artefatos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sem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muita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intervenção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humana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370" y="870994"/>
            <a:ext cx="34980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Docs as code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094CE-A6BE-C840-A9CD-7532898F46A4}"/>
              </a:ext>
            </a:extLst>
          </p:cNvPr>
          <p:cNvSpPr txBox="1"/>
          <p:nvPr/>
        </p:nvSpPr>
        <p:spPr>
          <a:xfrm>
            <a:off x="7919553" y="6354842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latin typeface="Montserrat" pitchFamily="2" charset="77"/>
              </a:rPr>
              <a:t>Fonte: </a:t>
            </a:r>
            <a:r>
              <a:rPr lang="en-US" dirty="0">
                <a:latin typeface="Montserrat" pitchFamily="2" charset="77"/>
              </a:rPr>
              <a:t>Docs Like Code, Anne Gentle</a:t>
            </a:r>
            <a:endParaRPr lang="en-BR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98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8A98A1-E12F-B947-8EE1-1ED4E06B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75" y="807066"/>
            <a:ext cx="7064542" cy="4905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Write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204696"/>
            <a:ext cx="4378546" cy="3202419"/>
            <a:chOff x="3276792" y="4309397"/>
            <a:chExt cx="8757092" cy="64048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567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Armazenamento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texto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simples (json +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yaml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+ markdown).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lvl="1" algn="just">
                <a:lnSpc>
                  <a:spcPct val="150000"/>
                </a:lnSpc>
              </a:pPr>
              <a:r>
                <a:rPr lang="en-US" sz="1000" i="1" dirty="0">
                  <a:latin typeface="Montserrat Light" charset="0"/>
                  <a:ea typeface="Montserrat Light" charset="0"/>
                  <a:cs typeface="Montserrat Light" charset="0"/>
                </a:rPr>
                <a:t>Because the core operation in GitHub is ‘diff’ — what are the differences between two pieces of text — it elevates “Show me” as a social norm. Expressing, clearly and comparably, where you think a particular piece of text could or should be changed for the better becomes a core operation.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-- Clay Shirky, 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  <a:hlinkClick r:id="rId4"/>
                </a:rPr>
                <a:t>How the Internet will (one day) transform government</a:t>
              </a: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4088298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Código Fonte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4610950"/>
            <a:ext cx="4871387" cy="1817425"/>
            <a:chOff x="3276792" y="4309397"/>
            <a:chExt cx="9742774" cy="36348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90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Controle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git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permite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agrupar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um conjunto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logicamente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relacionadas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Além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disso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registra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indefinidamente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histórico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informações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sobre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: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Autoria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;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Motivo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;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Conteúdo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8916544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Sistema de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Controle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de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Versão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18713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Review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423179"/>
            <a:ext cx="4378546" cy="1586592"/>
            <a:chOff x="3276792" y="4309397"/>
            <a:chExt cx="8757092" cy="31731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44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Produção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forma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pública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ajuda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a combater 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tendência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ficar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obsoleta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“Make things open: it makes things better” e “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Avesso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bordado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”.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34727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Git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Público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3259586"/>
            <a:ext cx="4378546" cy="1586592"/>
            <a:chOff x="3276792" y="4309397"/>
            <a:chExt cx="8757092" cy="31731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44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Issues e pull requests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são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graça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um canal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próprio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contextualizado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para feedback 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colaboração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público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interessado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preservação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contexto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37933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Colaboração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49BFF42E-58A3-F54C-A17E-C53B57EF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00" y="691634"/>
            <a:ext cx="7196141" cy="5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22848</TotalTime>
  <Words>453</Words>
  <Application>Microsoft Macintosh PowerPoint</Application>
  <PresentationFormat>Widescreen</PresentationFormat>
  <Paragraphs>73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</vt:lpstr>
      <vt:lpstr>Montserrat</vt:lpstr>
      <vt:lpstr>Montserrat ExtraLight</vt:lpstr>
      <vt:lpstr>Montserrat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Travel Behavior in Great Britain</dc:title>
  <dc:creator>samira.marx@gmail.com</dc:creator>
  <cp:lastModifiedBy>Francisco Júnior</cp:lastModifiedBy>
  <cp:revision>280</cp:revision>
  <cp:lastPrinted>2017-02-01T01:38:29Z</cp:lastPrinted>
  <dcterms:created xsi:type="dcterms:W3CDTF">2017-01-30T21:06:22Z</dcterms:created>
  <dcterms:modified xsi:type="dcterms:W3CDTF">2021-11-13T15:06:21Z</dcterms:modified>
</cp:coreProperties>
</file>