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63" r:id="rId8"/>
    <p:sldId id="268" r:id="rId9"/>
    <p:sldId id="269" r:id="rId10"/>
    <p:sldId id="270" r:id="rId11"/>
    <p:sldId id="309" r:id="rId12"/>
    <p:sldId id="315" r:id="rId13"/>
    <p:sldId id="316" r:id="rId14"/>
    <p:sldId id="317" r:id="rId15"/>
    <p:sldId id="318" r:id="rId16"/>
    <p:sldId id="273" r:id="rId17"/>
    <p:sldId id="274" r:id="rId18"/>
    <p:sldId id="276" r:id="rId19"/>
    <p:sldId id="279" r:id="rId20"/>
    <p:sldId id="311" r:id="rId21"/>
    <p:sldId id="287" r:id="rId22"/>
    <p:sldId id="288" r:id="rId23"/>
    <p:sldId id="319" r:id="rId24"/>
    <p:sldId id="294" r:id="rId25"/>
    <p:sldId id="296" r:id="rId26"/>
    <p:sldId id="297" r:id="rId27"/>
    <p:sldId id="298" r:id="rId28"/>
    <p:sldId id="299" r:id="rId29"/>
    <p:sldId id="300" r:id="rId30"/>
    <p:sldId id="303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CC8382-287D-4592-ABF4-7FC87F262E35}" v="127" dt="2022-08-11T11:17:04.547"/>
    <p1510:client id="{C3098A7D-757F-45AC-81DE-2863E89401A8}" v="8" dt="2022-07-19T13:52:34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avia Marques Vilela" userId="S::m13838917@ca.mg.gov.br::ed89c732-c199-4b91-920d-52daa430688a" providerId="AD" clId="Web-{ABCC8382-287D-4592-ABF4-7FC87F262E35}"/>
    <pc:docChg chg="modSld">
      <pc:chgData name="Flavia Marques Vilela" userId="S::m13838917@ca.mg.gov.br::ed89c732-c199-4b91-920d-52daa430688a" providerId="AD" clId="Web-{ABCC8382-287D-4592-ABF4-7FC87F262E35}" dt="2022-08-11T11:16:56.734" v="77"/>
      <pc:docMkLst>
        <pc:docMk/>
      </pc:docMkLst>
      <pc:sldChg chg="modSp">
        <pc:chgData name="Flavia Marques Vilela" userId="S::m13838917@ca.mg.gov.br::ed89c732-c199-4b91-920d-52daa430688a" providerId="AD" clId="Web-{ABCC8382-287D-4592-ABF4-7FC87F262E35}" dt="2022-08-11T11:08:52.801" v="15" actId="20577"/>
        <pc:sldMkLst>
          <pc:docMk/>
          <pc:sldMk cId="2089978201" sldId="265"/>
        </pc:sldMkLst>
        <pc:graphicFrameChg chg="modGraphic">
          <ac:chgData name="Flavia Marques Vilela" userId="S::m13838917@ca.mg.gov.br::ed89c732-c199-4b91-920d-52daa430688a" providerId="AD" clId="Web-{ABCC8382-287D-4592-ABF4-7FC87F262E35}" dt="2022-08-11T11:08:52.801" v="15" actId="20577"/>
          <ac:graphicFrameMkLst>
            <pc:docMk/>
            <pc:sldMk cId="2089978201" sldId="265"/>
            <ac:graphicFrameMk id="2" creationId="{00000000-0000-0000-0000-000000000000}"/>
          </ac:graphicFrameMkLst>
        </pc:graphicFrameChg>
      </pc:sldChg>
      <pc:sldChg chg="modSp">
        <pc:chgData name="Flavia Marques Vilela" userId="S::m13838917@ca.mg.gov.br::ed89c732-c199-4b91-920d-52daa430688a" providerId="AD" clId="Web-{ABCC8382-287D-4592-ABF4-7FC87F262E35}" dt="2022-08-11T11:09:41.411" v="20" actId="20577"/>
        <pc:sldMkLst>
          <pc:docMk/>
          <pc:sldMk cId="3489054845" sldId="266"/>
        </pc:sldMkLst>
        <pc:spChg chg="mod">
          <ac:chgData name="Flavia Marques Vilela" userId="S::m13838917@ca.mg.gov.br::ed89c732-c199-4b91-920d-52daa430688a" providerId="AD" clId="Web-{ABCC8382-287D-4592-ABF4-7FC87F262E35}" dt="2022-08-11T11:09:41.411" v="20" actId="20577"/>
          <ac:spMkLst>
            <pc:docMk/>
            <pc:sldMk cId="3489054845" sldId="266"/>
            <ac:spMk id="3" creationId="{00000000-0000-0000-0000-000000000000}"/>
          </ac:spMkLst>
        </pc:spChg>
      </pc:sldChg>
      <pc:sldChg chg="modSp">
        <pc:chgData name="Flavia Marques Vilela" userId="S::m13838917@ca.mg.gov.br::ed89c732-c199-4b91-920d-52daa430688a" providerId="AD" clId="Web-{ABCC8382-287D-4592-ABF4-7FC87F262E35}" dt="2022-08-11T11:10:24.475" v="27" actId="20577"/>
        <pc:sldMkLst>
          <pc:docMk/>
          <pc:sldMk cId="1527036594" sldId="267"/>
        </pc:sldMkLst>
        <pc:spChg chg="mod">
          <ac:chgData name="Flavia Marques Vilela" userId="S::m13838917@ca.mg.gov.br::ed89c732-c199-4b91-920d-52daa430688a" providerId="AD" clId="Web-{ABCC8382-287D-4592-ABF4-7FC87F262E35}" dt="2022-08-11T11:10:24.475" v="27" actId="20577"/>
          <ac:spMkLst>
            <pc:docMk/>
            <pc:sldMk cId="1527036594" sldId="267"/>
            <ac:spMk id="3" creationId="{00000000-0000-0000-0000-000000000000}"/>
          </ac:spMkLst>
        </pc:spChg>
      </pc:sldChg>
      <pc:sldChg chg="modSp">
        <pc:chgData name="Flavia Marques Vilela" userId="S::m13838917@ca.mg.gov.br::ed89c732-c199-4b91-920d-52daa430688a" providerId="AD" clId="Web-{ABCC8382-287D-4592-ABF4-7FC87F262E35}" dt="2022-08-11T11:11:14.007" v="29" actId="20577"/>
        <pc:sldMkLst>
          <pc:docMk/>
          <pc:sldMk cId="1369882736" sldId="270"/>
        </pc:sldMkLst>
        <pc:spChg chg="mod">
          <ac:chgData name="Flavia Marques Vilela" userId="S::m13838917@ca.mg.gov.br::ed89c732-c199-4b91-920d-52daa430688a" providerId="AD" clId="Web-{ABCC8382-287D-4592-ABF4-7FC87F262E35}" dt="2022-08-11T11:11:14.007" v="29" actId="20577"/>
          <ac:spMkLst>
            <pc:docMk/>
            <pc:sldMk cId="1369882736" sldId="270"/>
            <ac:spMk id="93" creationId="{00000000-0000-0000-0000-000000000000}"/>
          </ac:spMkLst>
        </pc:spChg>
      </pc:sldChg>
      <pc:sldChg chg="modSp">
        <pc:chgData name="Flavia Marques Vilela" userId="S::m13838917@ca.mg.gov.br::ed89c732-c199-4b91-920d-52daa430688a" providerId="AD" clId="Web-{ABCC8382-287D-4592-ABF4-7FC87F262E35}" dt="2022-08-11T11:11:25.054" v="35" actId="14100"/>
        <pc:sldMkLst>
          <pc:docMk/>
          <pc:sldMk cId="3424116778" sldId="271"/>
        </pc:sldMkLst>
        <pc:spChg chg="mod">
          <ac:chgData name="Flavia Marques Vilela" userId="S::m13838917@ca.mg.gov.br::ed89c732-c199-4b91-920d-52daa430688a" providerId="AD" clId="Web-{ABCC8382-287D-4592-ABF4-7FC87F262E35}" dt="2022-08-11T11:11:25.054" v="35" actId="14100"/>
          <ac:spMkLst>
            <pc:docMk/>
            <pc:sldMk cId="3424116778" sldId="271"/>
            <ac:spMk id="6" creationId="{00000000-0000-0000-0000-000000000000}"/>
          </ac:spMkLst>
        </pc:spChg>
      </pc:sldChg>
      <pc:sldChg chg="modSp">
        <pc:chgData name="Flavia Marques Vilela" userId="S::m13838917@ca.mg.gov.br::ed89c732-c199-4b91-920d-52daa430688a" providerId="AD" clId="Web-{ABCC8382-287D-4592-ABF4-7FC87F262E35}" dt="2022-08-11T11:12:23.072" v="46" actId="14100"/>
        <pc:sldMkLst>
          <pc:docMk/>
          <pc:sldMk cId="1227795551" sldId="272"/>
        </pc:sldMkLst>
        <pc:spChg chg="mod">
          <ac:chgData name="Flavia Marques Vilela" userId="S::m13838917@ca.mg.gov.br::ed89c732-c199-4b91-920d-52daa430688a" providerId="AD" clId="Web-{ABCC8382-287D-4592-ABF4-7FC87F262E35}" dt="2022-08-11T11:12:23.072" v="46" actId="14100"/>
          <ac:spMkLst>
            <pc:docMk/>
            <pc:sldMk cId="1227795551" sldId="272"/>
            <ac:spMk id="6" creationId="{00000000-0000-0000-0000-000000000000}"/>
          </ac:spMkLst>
        </pc:spChg>
      </pc:sldChg>
      <pc:sldChg chg="modSp">
        <pc:chgData name="Flavia Marques Vilela" userId="S::m13838917@ca.mg.gov.br::ed89c732-c199-4b91-920d-52daa430688a" providerId="AD" clId="Web-{ABCC8382-287D-4592-ABF4-7FC87F262E35}" dt="2022-08-11T11:13:08.682" v="49" actId="20577"/>
        <pc:sldMkLst>
          <pc:docMk/>
          <pc:sldMk cId="3629488063" sldId="274"/>
        </pc:sldMkLst>
        <pc:spChg chg="mod">
          <ac:chgData name="Flavia Marques Vilela" userId="S::m13838917@ca.mg.gov.br::ed89c732-c199-4b91-920d-52daa430688a" providerId="AD" clId="Web-{ABCC8382-287D-4592-ABF4-7FC87F262E35}" dt="2022-08-11T11:13:08.682" v="49" actId="20577"/>
          <ac:spMkLst>
            <pc:docMk/>
            <pc:sldMk cId="3629488063" sldId="274"/>
            <ac:spMk id="117" creationId="{00000000-0000-0000-0000-000000000000}"/>
          </ac:spMkLst>
        </pc:spChg>
      </pc:sldChg>
      <pc:sldChg chg="modSp">
        <pc:chgData name="Flavia Marques Vilela" userId="S::m13838917@ca.mg.gov.br::ed89c732-c199-4b91-920d-52daa430688a" providerId="AD" clId="Web-{ABCC8382-287D-4592-ABF4-7FC87F262E35}" dt="2022-08-11T11:16:56.734" v="77"/>
        <pc:sldMkLst>
          <pc:docMk/>
          <pc:sldMk cId="769842704" sldId="291"/>
        </pc:sldMkLst>
        <pc:graphicFrameChg chg="mod modGraphic">
          <ac:chgData name="Flavia Marques Vilela" userId="S::m13838917@ca.mg.gov.br::ed89c732-c199-4b91-920d-52daa430688a" providerId="AD" clId="Web-{ABCC8382-287D-4592-ABF4-7FC87F262E35}" dt="2022-08-11T11:16:56.734" v="77"/>
          <ac:graphicFrameMkLst>
            <pc:docMk/>
            <pc:sldMk cId="769842704" sldId="291"/>
            <ac:graphicFrameMk id="9" creationId="{00000000-0000-0000-0000-000000000000}"/>
          </ac:graphicFrameMkLst>
        </pc:graphicFrameChg>
      </pc:sldChg>
      <pc:sldChg chg="modSp">
        <pc:chgData name="Flavia Marques Vilela" userId="S::m13838917@ca.mg.gov.br::ed89c732-c199-4b91-920d-52daa430688a" providerId="AD" clId="Web-{ABCC8382-287D-4592-ABF4-7FC87F262E35}" dt="2022-08-11T11:11:54.539" v="40" actId="14100"/>
        <pc:sldMkLst>
          <pc:docMk/>
          <pc:sldMk cId="3049403518" sldId="309"/>
        </pc:sldMkLst>
        <pc:spChg chg="mod">
          <ac:chgData name="Flavia Marques Vilela" userId="S::m13838917@ca.mg.gov.br::ed89c732-c199-4b91-920d-52daa430688a" providerId="AD" clId="Web-{ABCC8382-287D-4592-ABF4-7FC87F262E35}" dt="2022-08-11T11:11:54.539" v="40" actId="14100"/>
          <ac:spMkLst>
            <pc:docMk/>
            <pc:sldMk cId="3049403518" sldId="309"/>
            <ac:spMk id="6" creationId="{00000000-0000-0000-0000-000000000000}"/>
          </ac:spMkLst>
        </pc:spChg>
      </pc:sldChg>
    </pc:docChg>
  </pc:docChgLst>
  <pc:docChgLst>
    <pc:chgData name="Andre Luiz Guimaraes Amorim" userId="S::m6695506@ca.mg.gov.br::22357b2e-52c4-413a-b9e6-0d7704dd2860" providerId="AD" clId="Web-{C3098A7D-757F-45AC-81DE-2863E89401A8}"/>
    <pc:docChg chg="modSld">
      <pc:chgData name="Andre Luiz Guimaraes Amorim" userId="S::m6695506@ca.mg.gov.br::22357b2e-52c4-413a-b9e6-0d7704dd2860" providerId="AD" clId="Web-{C3098A7D-757F-45AC-81DE-2863E89401A8}" dt="2022-07-19T13:52:34.277" v="29"/>
      <pc:docMkLst>
        <pc:docMk/>
      </pc:docMkLst>
      <pc:sldChg chg="modSp">
        <pc:chgData name="Andre Luiz Guimaraes Amorim" userId="S::m6695506@ca.mg.gov.br::22357b2e-52c4-413a-b9e6-0d7704dd2860" providerId="AD" clId="Web-{C3098A7D-757F-45AC-81DE-2863E89401A8}" dt="2022-07-19T13:20:37.488" v="2" actId="20577"/>
        <pc:sldMkLst>
          <pc:docMk/>
          <pc:sldMk cId="191471766" sldId="263"/>
        </pc:sldMkLst>
        <pc:spChg chg="mod">
          <ac:chgData name="Andre Luiz Guimaraes Amorim" userId="S::m6695506@ca.mg.gov.br::22357b2e-52c4-413a-b9e6-0d7704dd2860" providerId="AD" clId="Web-{C3098A7D-757F-45AC-81DE-2863E89401A8}" dt="2022-07-19T13:20:37.488" v="2" actId="20577"/>
          <ac:spMkLst>
            <pc:docMk/>
            <pc:sldMk cId="191471766" sldId="263"/>
            <ac:spMk id="65" creationId="{00000000-0000-0000-0000-000000000000}"/>
          </ac:spMkLst>
        </pc:spChg>
      </pc:sldChg>
      <pc:sldChg chg="modNotes">
        <pc:chgData name="Andre Luiz Guimaraes Amorim" userId="S::m6695506@ca.mg.gov.br::22357b2e-52c4-413a-b9e6-0d7704dd2860" providerId="AD" clId="Web-{C3098A7D-757F-45AC-81DE-2863E89401A8}" dt="2022-07-19T13:41:16.404" v="28"/>
        <pc:sldMkLst>
          <pc:docMk/>
          <pc:sldMk cId="1227795551" sldId="272"/>
        </pc:sldMkLst>
      </pc:sldChg>
      <pc:sldChg chg="delSp">
        <pc:chgData name="Andre Luiz Guimaraes Amorim" userId="S::m6695506@ca.mg.gov.br::22357b2e-52c4-413a-b9e6-0d7704dd2860" providerId="AD" clId="Web-{C3098A7D-757F-45AC-81DE-2863E89401A8}" dt="2022-07-19T13:52:34.277" v="29"/>
        <pc:sldMkLst>
          <pc:docMk/>
          <pc:sldMk cId="2682286750" sldId="278"/>
        </pc:sldMkLst>
        <pc:picChg chg="del">
          <ac:chgData name="Andre Luiz Guimaraes Amorim" userId="S::m6695506@ca.mg.gov.br::22357b2e-52c4-413a-b9e6-0d7704dd2860" providerId="AD" clId="Web-{C3098A7D-757F-45AC-81DE-2863E89401A8}" dt="2022-07-19T13:52:34.277" v="29"/>
          <ac:picMkLst>
            <pc:docMk/>
            <pc:sldMk cId="2682286750" sldId="278"/>
            <ac:picMk id="2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55B009-1F5C-428D-B955-2EF26ADBAFB2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9518E037-C204-40F1-869D-EDA7733DCB36}">
      <dgm:prSet phldrT="[Texto]"/>
      <dgm:spPr/>
      <dgm:t>
        <a:bodyPr/>
        <a:lstStyle/>
        <a:p>
          <a:r>
            <a:rPr lang="pt-BR">
              <a:latin typeface="Arial"/>
              <a:cs typeface="Arial"/>
            </a:rPr>
            <a:t>1</a:t>
          </a:r>
        </a:p>
      </dgm:t>
    </dgm:pt>
    <dgm:pt modelId="{E9258AFE-B74A-41F0-A5CC-25FEBC88FB6B}" type="parTrans" cxnId="{0BFF99BD-FD14-4F1A-8486-BA265BF86D89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C0ABF1-184F-421B-908F-45FC324A7BAB}" type="sibTrans" cxnId="{0BFF99BD-FD14-4F1A-8486-BA265BF86D89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759F0C-C7DB-4190-8DE5-1E8F49931D12}">
      <dgm:prSet phldrT="[Texto]"/>
      <dgm:spPr/>
      <dgm:t>
        <a:bodyPr/>
        <a:lstStyle/>
        <a:p>
          <a:pPr rtl="0"/>
          <a:r>
            <a:rPr lang="pt-BR" dirty="0">
              <a:latin typeface="Arial"/>
              <a:cs typeface="Arial"/>
            </a:rPr>
            <a:t> </a:t>
          </a:r>
          <a:r>
            <a:rPr lang="pt-BR" dirty="0" err="1" smtClean="0">
              <a:latin typeface="Arial"/>
              <a:cs typeface="Arial"/>
            </a:rPr>
            <a:t>Pactuação</a:t>
          </a:r>
          <a:r>
            <a:rPr lang="pt-BR" dirty="0" smtClean="0">
              <a:latin typeface="Arial"/>
              <a:cs typeface="Arial"/>
            </a:rPr>
            <a:t> do leiaute (colunas, formatos) dos arquivos/tabelas e periodicidade de atualização</a:t>
          </a:r>
          <a:endParaRPr lang="pt-BR" dirty="0">
            <a:latin typeface="Arial"/>
            <a:cs typeface="Arial"/>
          </a:endParaRPr>
        </a:p>
      </dgm:t>
    </dgm:pt>
    <dgm:pt modelId="{2E896F27-E268-467E-8A6A-44F6A5BB4698}" type="parTrans" cxnId="{AEEA33CA-5A14-414C-B053-C293DE45A9E1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AF7B47-DB33-406F-99ED-F4C88BF7A41C}" type="sibTrans" cxnId="{AEEA33CA-5A14-414C-B053-C293DE45A9E1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12A524-1762-4EC7-9F40-27A0025DE91F}">
      <dgm:prSet phldrT="[Texto]"/>
      <dgm:spPr/>
      <dgm:t>
        <a:bodyPr/>
        <a:lstStyle/>
        <a:p>
          <a:r>
            <a:rPr lang="pt-BR">
              <a:latin typeface="Arial"/>
              <a:cs typeface="Arial"/>
            </a:rPr>
            <a:t>2</a:t>
          </a:r>
        </a:p>
      </dgm:t>
    </dgm:pt>
    <dgm:pt modelId="{D104D487-6584-42F0-8070-0531D726D43C}" type="parTrans" cxnId="{D64A5783-DF08-4E98-B819-909952EC269A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0366D0-29CE-4710-BE8F-9F05ADB1015A}" type="sibTrans" cxnId="{D64A5783-DF08-4E98-B819-909952EC269A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0DD169-43A0-44B4-988D-2EE19B387D8D}">
      <dgm:prSet phldrT="[Texto]"/>
      <dgm:spPr/>
      <dgm:t>
        <a:bodyPr/>
        <a:lstStyle/>
        <a:p>
          <a:r>
            <a:rPr lang="pt-BR" dirty="0" smtClean="0">
              <a:latin typeface="Arial"/>
              <a:cs typeface="Arial"/>
            </a:rPr>
            <a:t>Elaboração do dicionário de dados</a:t>
          </a:r>
          <a:endParaRPr lang="pt-BR" dirty="0">
            <a:latin typeface="Arial"/>
            <a:cs typeface="Arial"/>
          </a:endParaRPr>
        </a:p>
      </dgm:t>
    </dgm:pt>
    <dgm:pt modelId="{B1472FFE-7258-4928-9450-9FF21A75CECD}" type="parTrans" cxnId="{92D51A6F-D963-45B9-A40C-EF388A116916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AFA98-E370-46B8-AE64-EF62F6231587}" type="sibTrans" cxnId="{92D51A6F-D963-45B9-A40C-EF388A116916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983AF6-F5BB-450D-BA49-A6588A39DAF4}">
      <dgm:prSet phldrT="[Texto]"/>
      <dgm:spPr/>
      <dgm:t>
        <a:bodyPr/>
        <a:lstStyle/>
        <a:p>
          <a:r>
            <a:rPr lang="pt-BR">
              <a:latin typeface="Arial"/>
              <a:cs typeface="Arial"/>
            </a:rPr>
            <a:t>3</a:t>
          </a:r>
        </a:p>
      </dgm:t>
    </dgm:pt>
    <dgm:pt modelId="{C0C4545F-84D1-47CA-864F-D123D6FF3F94}" type="parTrans" cxnId="{8B219DEB-1395-4400-9FC5-B4714706D75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67F94D-46C5-4539-9F27-2BEF6E88B377}" type="sibTrans" cxnId="{8B219DEB-1395-4400-9FC5-B4714706D75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5DB607-D5D0-426C-A0DA-1A198546484C}">
      <dgm:prSet phldrT="[Texto]"/>
      <dgm:spPr/>
      <dgm:t>
        <a:bodyPr/>
        <a:lstStyle/>
        <a:p>
          <a:r>
            <a:rPr lang="pt-BR" dirty="0" smtClean="0">
              <a:latin typeface="Arial"/>
              <a:cs typeface="Arial"/>
            </a:rPr>
            <a:t>Formulário de cadastro de usuário do responsável pela publicação/atualização</a:t>
          </a:r>
          <a:endParaRPr lang="pt-BR" dirty="0">
            <a:latin typeface="Arial"/>
            <a:cs typeface="Arial"/>
          </a:endParaRPr>
        </a:p>
      </dgm:t>
    </dgm:pt>
    <dgm:pt modelId="{173F6BE0-6E61-47F5-BF07-D13EEC7F9CF2}" type="parTrans" cxnId="{2BDD87FF-E5CB-44A3-B9CB-5CD2EB873766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92474E-96C5-4056-8954-5A75F498AFD0}" type="sibTrans" cxnId="{2BDD87FF-E5CB-44A3-B9CB-5CD2EB873766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F0680F-CD58-48E9-A494-FC9105AAAB89}">
      <dgm:prSet phldrT="[Texto]"/>
      <dgm:spPr/>
      <dgm:t>
        <a:bodyPr/>
        <a:lstStyle/>
        <a:p>
          <a:r>
            <a:rPr lang="pt-BR"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</dgm:t>
    </dgm:pt>
    <dgm:pt modelId="{5A37349F-A664-4691-B7EA-D6C9F4575691}" type="parTrans" cxnId="{048637CB-20CB-4498-B136-5D077C65421F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498174-3550-41CD-A638-07A0F40F54A8}" type="sibTrans" cxnId="{048637CB-20CB-4498-B136-5D077C65421F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4958C3-8CCB-4193-ADB7-BE43067F82B2}">
      <dgm:prSet/>
      <dgm:spPr/>
      <dgm:t>
        <a:bodyPr/>
        <a:lstStyle/>
        <a:p>
          <a:r>
            <a:rPr lang="pt-BR" dirty="0" smtClean="0">
              <a:latin typeface="Arial"/>
              <a:cs typeface="Arial"/>
            </a:rPr>
            <a:t>Configuração dos processos automatizados e vinculação do repositório com Portal de Dados</a:t>
          </a:r>
          <a:endParaRPr lang="pt-BR" dirty="0">
            <a:latin typeface="Arial"/>
            <a:cs typeface="Arial"/>
          </a:endParaRPr>
        </a:p>
      </dgm:t>
    </dgm:pt>
    <dgm:pt modelId="{57E91F5D-7B34-4BF8-B83A-635E6FAB6D8A}" type="parTrans" cxnId="{DBC81AD0-F59A-48AF-BA2E-1E171F3FB4DF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EF606A-0EA3-4AAA-8A21-54E14A94DB0A}" type="sibTrans" cxnId="{DBC81AD0-F59A-48AF-BA2E-1E171F3FB4DF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428D57-A980-4FA8-9718-F42F9CC11087}">
      <dgm:prSet/>
      <dgm:spPr/>
      <dgm:t>
        <a:bodyPr/>
        <a:lstStyle/>
        <a:p>
          <a:r>
            <a:rPr lang="pt-BR">
              <a:latin typeface="Arial"/>
              <a:cs typeface="Arial"/>
            </a:rPr>
            <a:t>5</a:t>
          </a:r>
        </a:p>
      </dgm:t>
    </dgm:pt>
    <dgm:pt modelId="{46EF0A4B-DB39-4DE5-9F96-AAFCF1455F9D}" type="parTrans" cxnId="{DF35B8B9-4C51-4A93-80FF-A2742DED7B33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6751B6-D040-438A-83E0-A5CBDA2FAB29}" type="sibTrans" cxnId="{DF35B8B9-4C51-4A93-80FF-A2742DED7B33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F7A9C5-2457-4F7C-B59F-A754D7727F0C}">
      <dgm:prSet/>
      <dgm:spPr/>
      <dgm:t>
        <a:bodyPr/>
        <a:lstStyle/>
        <a:p>
          <a:r>
            <a:rPr lang="pt-BR" dirty="0" smtClean="0">
              <a:latin typeface="Arial"/>
              <a:cs typeface="Arial"/>
            </a:rPr>
            <a:t>Publicação e divulgação</a:t>
          </a:r>
          <a:endParaRPr lang="pt-BR" dirty="0">
            <a:latin typeface="Arial"/>
            <a:cs typeface="Arial"/>
          </a:endParaRPr>
        </a:p>
      </dgm:t>
    </dgm:pt>
    <dgm:pt modelId="{B7504A1E-3F16-4864-AC3D-566680729C2C}" type="parTrans" cxnId="{ED6EE40C-CFB7-4EC5-809D-05767EB8AF44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6274AA-F437-44D4-9991-D2F89EBD3D54}" type="sibTrans" cxnId="{ED6EE40C-CFB7-4EC5-809D-05767EB8AF44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0BC32-AD31-4782-A666-7EE8D0CB256D}" type="pres">
      <dgm:prSet presAssocID="{0555B009-1F5C-428D-B955-2EF26ADBAFB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73E60DA-1104-4FB9-983F-082E1F208F8D}" type="pres">
      <dgm:prSet presAssocID="{9518E037-C204-40F1-869D-EDA7733DCB36}" presName="composite" presStyleCnt="0"/>
      <dgm:spPr/>
    </dgm:pt>
    <dgm:pt modelId="{2DF7FB8C-0E65-4E4D-99A1-92839A2B517C}" type="pres">
      <dgm:prSet presAssocID="{9518E037-C204-40F1-869D-EDA7733DCB36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754897-3502-49D1-9F2A-D1E4BCE02E49}" type="pres">
      <dgm:prSet presAssocID="{9518E037-C204-40F1-869D-EDA7733DCB36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7F5004-AD86-4C85-97F0-5FF9E612A8CB}" type="pres">
      <dgm:prSet presAssocID="{BDC0ABF1-184F-421B-908F-45FC324A7BAB}" presName="sp" presStyleCnt="0"/>
      <dgm:spPr/>
    </dgm:pt>
    <dgm:pt modelId="{CDD7CF36-DFA7-467F-92B1-13D6C2B91097}" type="pres">
      <dgm:prSet presAssocID="{AC12A524-1762-4EC7-9F40-27A0025DE91F}" presName="composite" presStyleCnt="0"/>
      <dgm:spPr/>
    </dgm:pt>
    <dgm:pt modelId="{FE714D54-C780-462E-9672-6917B6C64DAA}" type="pres">
      <dgm:prSet presAssocID="{AC12A524-1762-4EC7-9F40-27A0025DE91F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D90C4F-1FFA-4B00-96A9-234565EEC809}" type="pres">
      <dgm:prSet presAssocID="{AC12A524-1762-4EC7-9F40-27A0025DE91F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C08CF09-6E81-49D8-850C-78E1EB51BAE2}" type="pres">
      <dgm:prSet presAssocID="{EF0366D0-29CE-4710-BE8F-9F05ADB1015A}" presName="sp" presStyleCnt="0"/>
      <dgm:spPr/>
    </dgm:pt>
    <dgm:pt modelId="{22E4421B-055E-401D-BB23-50BDEF431856}" type="pres">
      <dgm:prSet presAssocID="{37983AF6-F5BB-450D-BA49-A6588A39DAF4}" presName="composite" presStyleCnt="0"/>
      <dgm:spPr/>
    </dgm:pt>
    <dgm:pt modelId="{FE968294-B3DF-4632-BB91-80A403EACED2}" type="pres">
      <dgm:prSet presAssocID="{37983AF6-F5BB-450D-BA49-A6588A39DAF4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096CE85-A8B8-4F84-9ED1-6C3557F3392A}" type="pres">
      <dgm:prSet presAssocID="{37983AF6-F5BB-450D-BA49-A6588A39DAF4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4CA4F53-4DFD-4B1C-9FB3-1035455B876F}" type="pres">
      <dgm:prSet presAssocID="{6C67F94D-46C5-4539-9F27-2BEF6E88B377}" presName="sp" presStyleCnt="0"/>
      <dgm:spPr/>
    </dgm:pt>
    <dgm:pt modelId="{BD118A7F-0F4A-4341-B120-2087A4217173}" type="pres">
      <dgm:prSet presAssocID="{9BF0680F-CD58-48E9-A494-FC9105AAAB89}" presName="composite" presStyleCnt="0"/>
      <dgm:spPr/>
    </dgm:pt>
    <dgm:pt modelId="{0A9A5031-1799-41FA-B316-C0C1F23CA123}" type="pres">
      <dgm:prSet presAssocID="{9BF0680F-CD58-48E9-A494-FC9105AAAB8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04673A-0756-4C61-8BF2-DE1E07E3F6BC}" type="pres">
      <dgm:prSet presAssocID="{9BF0680F-CD58-48E9-A494-FC9105AAAB89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922BE79-2884-4694-9444-17D42EC0DBDB}" type="pres">
      <dgm:prSet presAssocID="{61498174-3550-41CD-A638-07A0F40F54A8}" presName="sp" presStyleCnt="0"/>
      <dgm:spPr/>
    </dgm:pt>
    <dgm:pt modelId="{85953E68-73FF-4C68-912E-E425535351BA}" type="pres">
      <dgm:prSet presAssocID="{A3428D57-A980-4FA8-9718-F42F9CC11087}" presName="composite" presStyleCnt="0"/>
      <dgm:spPr/>
    </dgm:pt>
    <dgm:pt modelId="{415AABE4-ED38-4C9E-8EF7-27A3077B3013}" type="pres">
      <dgm:prSet presAssocID="{A3428D57-A980-4FA8-9718-F42F9CC1108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8244CC-DB7E-4043-9C55-C68F94918262}" type="pres">
      <dgm:prSet presAssocID="{A3428D57-A980-4FA8-9718-F42F9CC1108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BC81AD0-F59A-48AF-BA2E-1E171F3FB4DF}" srcId="{9BF0680F-CD58-48E9-A494-FC9105AAAB89}" destId="{BA4958C3-8CCB-4193-ADB7-BE43067F82B2}" srcOrd="0" destOrd="0" parTransId="{57E91F5D-7B34-4BF8-B83A-635E6FAB6D8A}" sibTransId="{3BEF606A-0EA3-4AAA-8A21-54E14A94DB0A}"/>
    <dgm:cxn modelId="{A56ACE1A-43FD-4C14-8012-AEFCEF6FBDC0}" type="presOf" srcId="{0555B009-1F5C-428D-B955-2EF26ADBAFB2}" destId="{DFB0BC32-AD31-4782-A666-7EE8D0CB256D}" srcOrd="0" destOrd="0" presId="urn:microsoft.com/office/officeart/2005/8/layout/chevron2"/>
    <dgm:cxn modelId="{92D51A6F-D963-45B9-A40C-EF388A116916}" srcId="{AC12A524-1762-4EC7-9F40-27A0025DE91F}" destId="{3D0DD169-43A0-44B4-988D-2EE19B387D8D}" srcOrd="0" destOrd="0" parTransId="{B1472FFE-7258-4928-9450-9FF21A75CECD}" sibTransId="{BB8AFA98-E370-46B8-AE64-EF62F6231587}"/>
    <dgm:cxn modelId="{3CEB67FC-95C0-4380-BF56-05EF5D7EBC89}" type="presOf" srcId="{C8F7A9C5-2457-4F7C-B59F-A754D7727F0C}" destId="{E28244CC-DB7E-4043-9C55-C68F94918262}" srcOrd="0" destOrd="0" presId="urn:microsoft.com/office/officeart/2005/8/layout/chevron2"/>
    <dgm:cxn modelId="{F4888063-BCC5-44A5-9FC9-9A8E66CE8B09}" type="presOf" srcId="{A3428D57-A980-4FA8-9718-F42F9CC11087}" destId="{415AABE4-ED38-4C9E-8EF7-27A3077B3013}" srcOrd="0" destOrd="0" presId="urn:microsoft.com/office/officeart/2005/8/layout/chevron2"/>
    <dgm:cxn modelId="{DF35B8B9-4C51-4A93-80FF-A2742DED7B33}" srcId="{0555B009-1F5C-428D-B955-2EF26ADBAFB2}" destId="{A3428D57-A980-4FA8-9718-F42F9CC11087}" srcOrd="4" destOrd="0" parTransId="{46EF0A4B-DB39-4DE5-9F96-AAFCF1455F9D}" sibTransId="{0B6751B6-D040-438A-83E0-A5CBDA2FAB29}"/>
    <dgm:cxn modelId="{AEEA33CA-5A14-414C-B053-C293DE45A9E1}" srcId="{9518E037-C204-40F1-869D-EDA7733DCB36}" destId="{F9759F0C-C7DB-4190-8DE5-1E8F49931D12}" srcOrd="0" destOrd="0" parTransId="{2E896F27-E268-467E-8A6A-44F6A5BB4698}" sibTransId="{AFAF7B47-DB33-406F-99ED-F4C88BF7A41C}"/>
    <dgm:cxn modelId="{048637CB-20CB-4498-B136-5D077C65421F}" srcId="{0555B009-1F5C-428D-B955-2EF26ADBAFB2}" destId="{9BF0680F-CD58-48E9-A494-FC9105AAAB89}" srcOrd="3" destOrd="0" parTransId="{5A37349F-A664-4691-B7EA-D6C9F4575691}" sibTransId="{61498174-3550-41CD-A638-07A0F40F54A8}"/>
    <dgm:cxn modelId="{0BFF99BD-FD14-4F1A-8486-BA265BF86D89}" srcId="{0555B009-1F5C-428D-B955-2EF26ADBAFB2}" destId="{9518E037-C204-40F1-869D-EDA7733DCB36}" srcOrd="0" destOrd="0" parTransId="{E9258AFE-B74A-41F0-A5CC-25FEBC88FB6B}" sibTransId="{BDC0ABF1-184F-421B-908F-45FC324A7BAB}"/>
    <dgm:cxn modelId="{56425989-726C-4C43-B433-13FE2138A72F}" type="presOf" srcId="{9518E037-C204-40F1-869D-EDA7733DCB36}" destId="{2DF7FB8C-0E65-4E4D-99A1-92839A2B517C}" srcOrd="0" destOrd="0" presId="urn:microsoft.com/office/officeart/2005/8/layout/chevron2"/>
    <dgm:cxn modelId="{18599A53-B062-4A93-A8D6-C4DFDB3866B7}" type="presOf" srcId="{3D0DD169-43A0-44B4-988D-2EE19B387D8D}" destId="{A6D90C4F-1FFA-4B00-96A9-234565EEC809}" srcOrd="0" destOrd="0" presId="urn:microsoft.com/office/officeart/2005/8/layout/chevron2"/>
    <dgm:cxn modelId="{FA9A5CEE-939D-459B-AB67-2A6F87C94888}" type="presOf" srcId="{555DB607-D5D0-426C-A0DA-1A198546484C}" destId="{9096CE85-A8B8-4F84-9ED1-6C3557F3392A}" srcOrd="0" destOrd="0" presId="urn:microsoft.com/office/officeart/2005/8/layout/chevron2"/>
    <dgm:cxn modelId="{ED6EE40C-CFB7-4EC5-809D-05767EB8AF44}" srcId="{A3428D57-A980-4FA8-9718-F42F9CC11087}" destId="{C8F7A9C5-2457-4F7C-B59F-A754D7727F0C}" srcOrd="0" destOrd="0" parTransId="{B7504A1E-3F16-4864-AC3D-566680729C2C}" sibTransId="{D06274AA-F437-44D4-9991-D2F89EBD3D54}"/>
    <dgm:cxn modelId="{0217BEB4-6C7F-4450-B07D-B34ADC86E399}" type="presOf" srcId="{37983AF6-F5BB-450D-BA49-A6588A39DAF4}" destId="{FE968294-B3DF-4632-BB91-80A403EACED2}" srcOrd="0" destOrd="0" presId="urn:microsoft.com/office/officeart/2005/8/layout/chevron2"/>
    <dgm:cxn modelId="{0D737082-E263-46CF-9BED-A88A67E0816A}" type="presOf" srcId="{AC12A524-1762-4EC7-9F40-27A0025DE91F}" destId="{FE714D54-C780-462E-9672-6917B6C64DAA}" srcOrd="0" destOrd="0" presId="urn:microsoft.com/office/officeart/2005/8/layout/chevron2"/>
    <dgm:cxn modelId="{923DD44A-21B9-41D7-91EE-186F23B00A4D}" type="presOf" srcId="{9BF0680F-CD58-48E9-A494-FC9105AAAB89}" destId="{0A9A5031-1799-41FA-B316-C0C1F23CA123}" srcOrd="0" destOrd="0" presId="urn:microsoft.com/office/officeart/2005/8/layout/chevron2"/>
    <dgm:cxn modelId="{D64A5783-DF08-4E98-B819-909952EC269A}" srcId="{0555B009-1F5C-428D-B955-2EF26ADBAFB2}" destId="{AC12A524-1762-4EC7-9F40-27A0025DE91F}" srcOrd="1" destOrd="0" parTransId="{D104D487-6584-42F0-8070-0531D726D43C}" sibTransId="{EF0366D0-29CE-4710-BE8F-9F05ADB1015A}"/>
    <dgm:cxn modelId="{AA6D7852-8A54-4433-BA34-A5D8167445D5}" type="presOf" srcId="{BA4958C3-8CCB-4193-ADB7-BE43067F82B2}" destId="{3004673A-0756-4C61-8BF2-DE1E07E3F6BC}" srcOrd="0" destOrd="0" presId="urn:microsoft.com/office/officeart/2005/8/layout/chevron2"/>
    <dgm:cxn modelId="{8B219DEB-1395-4400-9FC5-B4714706D75E}" srcId="{0555B009-1F5C-428D-B955-2EF26ADBAFB2}" destId="{37983AF6-F5BB-450D-BA49-A6588A39DAF4}" srcOrd="2" destOrd="0" parTransId="{C0C4545F-84D1-47CA-864F-D123D6FF3F94}" sibTransId="{6C67F94D-46C5-4539-9F27-2BEF6E88B377}"/>
    <dgm:cxn modelId="{2BDD87FF-E5CB-44A3-B9CB-5CD2EB873766}" srcId="{37983AF6-F5BB-450D-BA49-A6588A39DAF4}" destId="{555DB607-D5D0-426C-A0DA-1A198546484C}" srcOrd="0" destOrd="0" parTransId="{173F6BE0-6E61-47F5-BF07-D13EEC7F9CF2}" sibTransId="{3892474E-96C5-4056-8954-5A75F498AFD0}"/>
    <dgm:cxn modelId="{B1F32C1B-7D8A-48FE-A7AD-87A3060422AE}" type="presOf" srcId="{F9759F0C-C7DB-4190-8DE5-1E8F49931D12}" destId="{8C754897-3502-49D1-9F2A-D1E4BCE02E49}" srcOrd="0" destOrd="0" presId="urn:microsoft.com/office/officeart/2005/8/layout/chevron2"/>
    <dgm:cxn modelId="{E398BA5E-620D-45FD-8C5B-90145A3B328F}" type="presParOf" srcId="{DFB0BC32-AD31-4782-A666-7EE8D0CB256D}" destId="{E73E60DA-1104-4FB9-983F-082E1F208F8D}" srcOrd="0" destOrd="0" presId="urn:microsoft.com/office/officeart/2005/8/layout/chevron2"/>
    <dgm:cxn modelId="{8D941CB2-2A90-4FAA-AA35-F417AAA6178B}" type="presParOf" srcId="{E73E60DA-1104-4FB9-983F-082E1F208F8D}" destId="{2DF7FB8C-0E65-4E4D-99A1-92839A2B517C}" srcOrd="0" destOrd="0" presId="urn:microsoft.com/office/officeart/2005/8/layout/chevron2"/>
    <dgm:cxn modelId="{81620A79-4C8E-4EA0-8E08-84F3238541F6}" type="presParOf" srcId="{E73E60DA-1104-4FB9-983F-082E1F208F8D}" destId="{8C754897-3502-49D1-9F2A-D1E4BCE02E49}" srcOrd="1" destOrd="0" presId="urn:microsoft.com/office/officeart/2005/8/layout/chevron2"/>
    <dgm:cxn modelId="{B77BBBD8-F14A-4A3E-B3B7-46FA842F2286}" type="presParOf" srcId="{DFB0BC32-AD31-4782-A666-7EE8D0CB256D}" destId="{777F5004-AD86-4C85-97F0-5FF9E612A8CB}" srcOrd="1" destOrd="0" presId="urn:microsoft.com/office/officeart/2005/8/layout/chevron2"/>
    <dgm:cxn modelId="{405182C2-7474-4A00-BA4A-217A5BF9E47A}" type="presParOf" srcId="{DFB0BC32-AD31-4782-A666-7EE8D0CB256D}" destId="{CDD7CF36-DFA7-467F-92B1-13D6C2B91097}" srcOrd="2" destOrd="0" presId="urn:microsoft.com/office/officeart/2005/8/layout/chevron2"/>
    <dgm:cxn modelId="{F17051EC-07F3-4EE0-8FAE-3DB8D1E898C0}" type="presParOf" srcId="{CDD7CF36-DFA7-467F-92B1-13D6C2B91097}" destId="{FE714D54-C780-462E-9672-6917B6C64DAA}" srcOrd="0" destOrd="0" presId="urn:microsoft.com/office/officeart/2005/8/layout/chevron2"/>
    <dgm:cxn modelId="{232FE5FC-1DA5-4159-BC41-81DE3B929DC0}" type="presParOf" srcId="{CDD7CF36-DFA7-467F-92B1-13D6C2B91097}" destId="{A6D90C4F-1FFA-4B00-96A9-234565EEC809}" srcOrd="1" destOrd="0" presId="urn:microsoft.com/office/officeart/2005/8/layout/chevron2"/>
    <dgm:cxn modelId="{FD4F50DB-0A1B-49EB-B080-1FD9B0319645}" type="presParOf" srcId="{DFB0BC32-AD31-4782-A666-7EE8D0CB256D}" destId="{EC08CF09-6E81-49D8-850C-78E1EB51BAE2}" srcOrd="3" destOrd="0" presId="urn:microsoft.com/office/officeart/2005/8/layout/chevron2"/>
    <dgm:cxn modelId="{2E32F2E5-968C-4936-B73C-BA7256DFDF74}" type="presParOf" srcId="{DFB0BC32-AD31-4782-A666-7EE8D0CB256D}" destId="{22E4421B-055E-401D-BB23-50BDEF431856}" srcOrd="4" destOrd="0" presId="urn:microsoft.com/office/officeart/2005/8/layout/chevron2"/>
    <dgm:cxn modelId="{5CD5CC69-7620-418F-B539-C8BC7437C46D}" type="presParOf" srcId="{22E4421B-055E-401D-BB23-50BDEF431856}" destId="{FE968294-B3DF-4632-BB91-80A403EACED2}" srcOrd="0" destOrd="0" presId="urn:microsoft.com/office/officeart/2005/8/layout/chevron2"/>
    <dgm:cxn modelId="{F9DA3A40-9974-4C56-B994-DDC77F40EDD5}" type="presParOf" srcId="{22E4421B-055E-401D-BB23-50BDEF431856}" destId="{9096CE85-A8B8-4F84-9ED1-6C3557F3392A}" srcOrd="1" destOrd="0" presId="urn:microsoft.com/office/officeart/2005/8/layout/chevron2"/>
    <dgm:cxn modelId="{A2EE0C02-2F0E-4D24-8A9E-CE3DF291B9A1}" type="presParOf" srcId="{DFB0BC32-AD31-4782-A666-7EE8D0CB256D}" destId="{24CA4F53-4DFD-4B1C-9FB3-1035455B876F}" srcOrd="5" destOrd="0" presId="urn:microsoft.com/office/officeart/2005/8/layout/chevron2"/>
    <dgm:cxn modelId="{7139C953-75CF-4B31-B976-A68FA0966F5E}" type="presParOf" srcId="{DFB0BC32-AD31-4782-A666-7EE8D0CB256D}" destId="{BD118A7F-0F4A-4341-B120-2087A4217173}" srcOrd="6" destOrd="0" presId="urn:microsoft.com/office/officeart/2005/8/layout/chevron2"/>
    <dgm:cxn modelId="{98646FA0-F623-4A57-BC1C-7333D79702F0}" type="presParOf" srcId="{BD118A7F-0F4A-4341-B120-2087A4217173}" destId="{0A9A5031-1799-41FA-B316-C0C1F23CA123}" srcOrd="0" destOrd="0" presId="urn:microsoft.com/office/officeart/2005/8/layout/chevron2"/>
    <dgm:cxn modelId="{EBBD9ACF-1BF0-4612-87A4-E868C2B2E8DF}" type="presParOf" srcId="{BD118A7F-0F4A-4341-B120-2087A4217173}" destId="{3004673A-0756-4C61-8BF2-DE1E07E3F6BC}" srcOrd="1" destOrd="0" presId="urn:microsoft.com/office/officeart/2005/8/layout/chevron2"/>
    <dgm:cxn modelId="{C9BFCE83-17EA-43DF-A398-8F51FC7F684B}" type="presParOf" srcId="{DFB0BC32-AD31-4782-A666-7EE8D0CB256D}" destId="{E922BE79-2884-4694-9444-17D42EC0DBDB}" srcOrd="7" destOrd="0" presId="urn:microsoft.com/office/officeart/2005/8/layout/chevron2"/>
    <dgm:cxn modelId="{EF600F73-1372-4B26-AE87-DAFDAB16CBBC}" type="presParOf" srcId="{DFB0BC32-AD31-4782-A666-7EE8D0CB256D}" destId="{85953E68-73FF-4C68-912E-E425535351BA}" srcOrd="8" destOrd="0" presId="urn:microsoft.com/office/officeart/2005/8/layout/chevron2"/>
    <dgm:cxn modelId="{B19B5841-9BCF-44BA-92A0-CB259E734CF6}" type="presParOf" srcId="{85953E68-73FF-4C68-912E-E425535351BA}" destId="{415AABE4-ED38-4C9E-8EF7-27A3077B3013}" srcOrd="0" destOrd="0" presId="urn:microsoft.com/office/officeart/2005/8/layout/chevron2"/>
    <dgm:cxn modelId="{C90D4A8D-FA92-4796-BF4D-F99145162EA3}" type="presParOf" srcId="{85953E68-73FF-4C68-912E-E425535351BA}" destId="{E28244CC-DB7E-4043-9C55-C68F9491826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7FB8C-0E65-4E4D-99A1-92839A2B517C}">
      <dsp:nvSpPr>
        <dsp:cNvPr id="0" name=""/>
        <dsp:cNvSpPr/>
      </dsp:nvSpPr>
      <dsp:spPr>
        <a:xfrm rot="5400000">
          <a:off x="-165515" y="165981"/>
          <a:ext cx="1103433" cy="7724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>
              <a:latin typeface="Arial"/>
              <a:cs typeface="Arial"/>
            </a:rPr>
            <a:t>1</a:t>
          </a:r>
        </a:p>
      </dsp:txBody>
      <dsp:txXfrm rot="-5400000">
        <a:off x="1" y="386668"/>
        <a:ext cx="772403" cy="331030"/>
      </dsp:txXfrm>
    </dsp:sp>
    <dsp:sp modelId="{8C754897-3502-49D1-9F2A-D1E4BCE02E49}">
      <dsp:nvSpPr>
        <dsp:cNvPr id="0" name=""/>
        <dsp:cNvSpPr/>
      </dsp:nvSpPr>
      <dsp:spPr>
        <a:xfrm rot="5400000">
          <a:off x="4068051" y="-3295181"/>
          <a:ext cx="717231" cy="73085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>
              <a:latin typeface="Arial"/>
              <a:cs typeface="Arial"/>
            </a:rPr>
            <a:t> </a:t>
          </a:r>
          <a:r>
            <a:rPr lang="pt-BR" sz="2300" kern="1200" dirty="0" err="1" smtClean="0">
              <a:latin typeface="Arial"/>
              <a:cs typeface="Arial"/>
            </a:rPr>
            <a:t>Pactuação</a:t>
          </a:r>
          <a:r>
            <a:rPr lang="pt-BR" sz="2300" kern="1200" dirty="0" smtClean="0">
              <a:latin typeface="Arial"/>
              <a:cs typeface="Arial"/>
            </a:rPr>
            <a:t> do leiaute (colunas, formatos) dos arquivos/tabelas e periodicidade de atualização</a:t>
          </a:r>
          <a:endParaRPr lang="pt-BR" sz="2300" kern="1200" dirty="0">
            <a:latin typeface="Arial"/>
            <a:cs typeface="Arial"/>
          </a:endParaRPr>
        </a:p>
      </dsp:txBody>
      <dsp:txXfrm rot="-5400000">
        <a:off x="772403" y="35479"/>
        <a:ext cx="7273515" cy="647207"/>
      </dsp:txXfrm>
    </dsp:sp>
    <dsp:sp modelId="{FE714D54-C780-462E-9672-6917B6C64DAA}">
      <dsp:nvSpPr>
        <dsp:cNvPr id="0" name=""/>
        <dsp:cNvSpPr/>
      </dsp:nvSpPr>
      <dsp:spPr>
        <a:xfrm rot="5400000">
          <a:off x="-165515" y="1152365"/>
          <a:ext cx="1103433" cy="77240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>
              <a:latin typeface="Arial"/>
              <a:cs typeface="Arial"/>
            </a:rPr>
            <a:t>2</a:t>
          </a:r>
        </a:p>
      </dsp:txBody>
      <dsp:txXfrm rot="-5400000">
        <a:off x="1" y="1373052"/>
        <a:ext cx="772403" cy="331030"/>
      </dsp:txXfrm>
    </dsp:sp>
    <dsp:sp modelId="{A6D90C4F-1FFA-4B00-96A9-234565EEC809}">
      <dsp:nvSpPr>
        <dsp:cNvPr id="0" name=""/>
        <dsp:cNvSpPr/>
      </dsp:nvSpPr>
      <dsp:spPr>
        <a:xfrm rot="5400000">
          <a:off x="4068051" y="-2308797"/>
          <a:ext cx="717231" cy="73085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>
              <a:latin typeface="Arial"/>
              <a:cs typeface="Arial"/>
            </a:rPr>
            <a:t>Elaboração do dicionário de dados</a:t>
          </a:r>
          <a:endParaRPr lang="pt-BR" sz="2300" kern="1200" dirty="0">
            <a:latin typeface="Arial"/>
            <a:cs typeface="Arial"/>
          </a:endParaRPr>
        </a:p>
      </dsp:txBody>
      <dsp:txXfrm rot="-5400000">
        <a:off x="772403" y="1021863"/>
        <a:ext cx="7273515" cy="647207"/>
      </dsp:txXfrm>
    </dsp:sp>
    <dsp:sp modelId="{FE968294-B3DF-4632-BB91-80A403EACED2}">
      <dsp:nvSpPr>
        <dsp:cNvPr id="0" name=""/>
        <dsp:cNvSpPr/>
      </dsp:nvSpPr>
      <dsp:spPr>
        <a:xfrm rot="5400000">
          <a:off x="-165515" y="2138749"/>
          <a:ext cx="1103433" cy="77240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>
              <a:latin typeface="Arial"/>
              <a:cs typeface="Arial"/>
            </a:rPr>
            <a:t>3</a:t>
          </a:r>
        </a:p>
      </dsp:txBody>
      <dsp:txXfrm rot="-5400000">
        <a:off x="1" y="2359436"/>
        <a:ext cx="772403" cy="331030"/>
      </dsp:txXfrm>
    </dsp:sp>
    <dsp:sp modelId="{9096CE85-A8B8-4F84-9ED1-6C3557F3392A}">
      <dsp:nvSpPr>
        <dsp:cNvPr id="0" name=""/>
        <dsp:cNvSpPr/>
      </dsp:nvSpPr>
      <dsp:spPr>
        <a:xfrm rot="5400000">
          <a:off x="4068051" y="-1322413"/>
          <a:ext cx="717231" cy="73085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>
              <a:latin typeface="Arial"/>
              <a:cs typeface="Arial"/>
            </a:rPr>
            <a:t>Formulário de cadastro de usuário do responsável pela publicação/atualização</a:t>
          </a:r>
          <a:endParaRPr lang="pt-BR" sz="2300" kern="1200" dirty="0">
            <a:latin typeface="Arial"/>
            <a:cs typeface="Arial"/>
          </a:endParaRPr>
        </a:p>
      </dsp:txBody>
      <dsp:txXfrm rot="-5400000">
        <a:off x="772403" y="2008247"/>
        <a:ext cx="7273515" cy="647207"/>
      </dsp:txXfrm>
    </dsp:sp>
    <dsp:sp modelId="{0A9A5031-1799-41FA-B316-C0C1F23CA123}">
      <dsp:nvSpPr>
        <dsp:cNvPr id="0" name=""/>
        <dsp:cNvSpPr/>
      </dsp:nvSpPr>
      <dsp:spPr>
        <a:xfrm rot="5400000">
          <a:off x="-165515" y="3125133"/>
          <a:ext cx="1103433" cy="77240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</dsp:txBody>
      <dsp:txXfrm rot="-5400000">
        <a:off x="1" y="3345820"/>
        <a:ext cx="772403" cy="331030"/>
      </dsp:txXfrm>
    </dsp:sp>
    <dsp:sp modelId="{3004673A-0756-4C61-8BF2-DE1E07E3F6BC}">
      <dsp:nvSpPr>
        <dsp:cNvPr id="0" name=""/>
        <dsp:cNvSpPr/>
      </dsp:nvSpPr>
      <dsp:spPr>
        <a:xfrm rot="5400000">
          <a:off x="4068051" y="-336028"/>
          <a:ext cx="717231" cy="73085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>
              <a:latin typeface="Arial"/>
              <a:cs typeface="Arial"/>
            </a:rPr>
            <a:t>Configuração dos processos automatizados e vinculação do repositório com Portal de Dados</a:t>
          </a:r>
          <a:endParaRPr lang="pt-BR" sz="2300" kern="1200" dirty="0">
            <a:latin typeface="Arial"/>
            <a:cs typeface="Arial"/>
          </a:endParaRPr>
        </a:p>
      </dsp:txBody>
      <dsp:txXfrm rot="-5400000">
        <a:off x="772403" y="2994632"/>
        <a:ext cx="7273515" cy="647207"/>
      </dsp:txXfrm>
    </dsp:sp>
    <dsp:sp modelId="{415AABE4-ED38-4C9E-8EF7-27A3077B3013}">
      <dsp:nvSpPr>
        <dsp:cNvPr id="0" name=""/>
        <dsp:cNvSpPr/>
      </dsp:nvSpPr>
      <dsp:spPr>
        <a:xfrm rot="5400000">
          <a:off x="-165515" y="4111518"/>
          <a:ext cx="1103433" cy="77240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>
              <a:latin typeface="Arial"/>
              <a:cs typeface="Arial"/>
            </a:rPr>
            <a:t>5</a:t>
          </a:r>
        </a:p>
      </dsp:txBody>
      <dsp:txXfrm rot="-5400000">
        <a:off x="1" y="4332205"/>
        <a:ext cx="772403" cy="331030"/>
      </dsp:txXfrm>
    </dsp:sp>
    <dsp:sp modelId="{E28244CC-DB7E-4043-9C55-C68F94918262}">
      <dsp:nvSpPr>
        <dsp:cNvPr id="0" name=""/>
        <dsp:cNvSpPr/>
      </dsp:nvSpPr>
      <dsp:spPr>
        <a:xfrm rot="5400000">
          <a:off x="4068051" y="650355"/>
          <a:ext cx="717231" cy="73085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>
              <a:latin typeface="Arial"/>
              <a:cs typeface="Arial"/>
            </a:rPr>
            <a:t>Publicação e divulgação</a:t>
          </a:r>
          <a:endParaRPr lang="pt-BR" sz="2300" kern="1200" dirty="0">
            <a:latin typeface="Arial"/>
            <a:cs typeface="Arial"/>
          </a:endParaRPr>
        </a:p>
      </dsp:txBody>
      <dsp:txXfrm rot="-5400000">
        <a:off x="772403" y="3981015"/>
        <a:ext cx="7273515" cy="647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8B31-218D-4C39-A697-70DEB831DB07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445A2-8A91-430D-ACE0-F0BEA78D7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40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/>
          </a:p>
        </p:txBody>
      </p:sp>
      <p:sp>
        <p:nvSpPr>
          <p:cNvPr id="60" name="Google Shape;6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1100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4622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Char char="-"/>
            </a:pPr>
            <a:r>
              <a:rPr lang="pt-BR">
                <a:solidFill>
                  <a:srgbClr val="172B4D"/>
                </a:solidFill>
              </a:rPr>
              <a:t>3 leis dos dados abertos: https://eaves.ca/2009/09/30/three-law-of-open-government-data/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Char char="-"/>
            </a:pPr>
            <a:endParaRPr lang="pt-BR">
              <a:solidFill>
                <a:srgbClr val="172B4D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Char char="-"/>
              <a:tabLst/>
              <a:defRPr/>
            </a:pPr>
            <a:r>
              <a:rPr lang="pt-BR">
                <a:solidFill>
                  <a:srgbClr val="172B4D"/>
                </a:solidFill>
              </a:rPr>
              <a:t>1. </a:t>
            </a:r>
            <a:r>
              <a:rPr lang="pt-BR" sz="1200">
                <a:solidFill>
                  <a:schemeClr val="dk1"/>
                </a:solidFill>
              </a:rPr>
              <a:t>Planilha no teu HD ou na rede interna; Base em </a:t>
            </a:r>
            <a:r>
              <a:rPr lang="pt-BR" sz="1200" err="1">
                <a:solidFill>
                  <a:schemeClr val="dk1"/>
                </a:solidFill>
              </a:rPr>
              <a:t>datawarehouse</a:t>
            </a:r>
            <a:r>
              <a:rPr lang="pt-BR" sz="1200">
                <a:solidFill>
                  <a:schemeClr val="dk1"/>
                </a:solidFill>
              </a:rPr>
              <a:t> (SISAP, SIAFI); Intranet, sistemas corporativos 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Char char="-"/>
            </a:pPr>
            <a:endParaRPr lang="pt-BR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Char char="-"/>
            </a:pPr>
            <a:r>
              <a:rPr lang="pt-BR"/>
              <a:t>2. Dados não-estruturados (imagens, </a:t>
            </a:r>
            <a:r>
              <a:rPr lang="pt-BR" err="1"/>
              <a:t>pdf</a:t>
            </a:r>
            <a:r>
              <a:rPr lang="pt-BR"/>
              <a:t> – boletins, relatórios), ou</a:t>
            </a:r>
            <a:r>
              <a:rPr lang="pt-BR" baseline="0"/>
              <a:t> em formato proprietário (</a:t>
            </a:r>
            <a:r>
              <a:rPr lang="pt-BR" baseline="0" err="1"/>
              <a:t>word</a:t>
            </a:r>
            <a:r>
              <a:rPr lang="pt-BR" baseline="0"/>
              <a:t>, </a:t>
            </a:r>
            <a:r>
              <a:rPr lang="pt-BR" baseline="0" err="1"/>
              <a:t>excel</a:t>
            </a:r>
            <a:r>
              <a:rPr lang="pt-BR" baseline="0"/>
              <a:t>, painéis do tipo </a:t>
            </a:r>
            <a:r>
              <a:rPr lang="pt-BR" baseline="0" err="1"/>
              <a:t>powerBI</a:t>
            </a:r>
            <a:r>
              <a:rPr lang="pt-BR" baseline="0"/>
              <a:t>) - http://imrs.fjp.mg.gov.br/consultas/index</a:t>
            </a:r>
            <a:endParaRPr lang="pt-BR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Char char="-"/>
            </a:pPr>
            <a:endParaRPr lang="pt-BR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Char char="-"/>
            </a:pPr>
            <a:r>
              <a:rPr lang="pt-BR"/>
              <a:t>3. Licença restritiva, necessidade legal de restrição (comitê LAI,</a:t>
            </a:r>
            <a:r>
              <a:rPr lang="pt-BR" baseline="0"/>
              <a:t> dado sensível ou passível de </a:t>
            </a:r>
            <a:r>
              <a:rPr lang="pt-BR" baseline="0" err="1"/>
              <a:t>anonimização</a:t>
            </a:r>
            <a:r>
              <a:rPr lang="pt-BR" baseline="0"/>
              <a:t>)</a:t>
            </a:r>
            <a:r>
              <a:rPr lang="pt-BR"/>
              <a:t> </a:t>
            </a:r>
            <a:endParaRPr/>
          </a:p>
        </p:txBody>
      </p:sp>
      <p:sp>
        <p:nvSpPr>
          <p:cNvPr id="114" name="Google Shape;11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6712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 Esclarecimento .</a:t>
            </a:r>
            <a:r>
              <a:rPr lang="pt-BR" err="1"/>
              <a:t>xlsx</a:t>
            </a:r>
            <a:r>
              <a:rPr lang="pt-BR"/>
              <a:t> (caso haja dúvida): especificação do formato é divulgada, mas Microsoft não usa a mesma no Excel</a:t>
            </a:r>
            <a:endParaRPr/>
          </a:p>
        </p:txBody>
      </p:sp>
      <p:sp>
        <p:nvSpPr>
          <p:cNvPr id="125" name="Google Shape;12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6330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de490e3ad_0_3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ede490e3ad_0_35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>
                <a:solidFill>
                  <a:srgbClr val="172B4D"/>
                </a:solidFill>
              </a:rPr>
              <a:t>Exemplo do relatório automatizado de (in)validação do</a:t>
            </a:r>
            <a:r>
              <a:rPr lang="pt-BR" baseline="0">
                <a:solidFill>
                  <a:srgbClr val="172B4D"/>
                </a:solidFill>
              </a:rPr>
              <a:t> formato de data da última coluna da tabela </a:t>
            </a:r>
            <a:r>
              <a:rPr lang="pt-BR">
                <a:solidFill>
                  <a:srgbClr val="172B4D"/>
                </a:solidFill>
              </a:rPr>
              <a:t>disponível em https://goodtables.io/github/dados-mg/doacoes-comodatos-amigo-estado-mg/jobs/6</a:t>
            </a:r>
            <a:endParaRPr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</p:txBody>
      </p:sp>
      <p:sp>
        <p:nvSpPr>
          <p:cNvPr id="174" name="Google Shape;174;gede490e3ad_0_35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1598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de490e3ad_0_3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ede490e3ad_0_35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>
                <a:solidFill>
                  <a:srgbClr val="172B4D"/>
                </a:solidFill>
              </a:rPr>
              <a:t>Exemplo do relatório automatizado de (in)validação do</a:t>
            </a:r>
            <a:r>
              <a:rPr lang="pt-BR" baseline="0">
                <a:solidFill>
                  <a:srgbClr val="172B4D"/>
                </a:solidFill>
              </a:rPr>
              <a:t> formato de data da última coluna da tabela </a:t>
            </a:r>
            <a:r>
              <a:rPr lang="pt-BR">
                <a:solidFill>
                  <a:srgbClr val="172B4D"/>
                </a:solidFill>
              </a:rPr>
              <a:t>disponível em https://goodtables.io/github/dados-mg/doacoes-comodatos-amigo-estado-mg/jobs/6</a:t>
            </a:r>
            <a:endParaRPr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</p:txBody>
      </p:sp>
      <p:sp>
        <p:nvSpPr>
          <p:cNvPr id="174" name="Google Shape;174;gede490e3ad_0_35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714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de490e3ad_0_3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ede490e3ad_0_39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ede490e3ad_0_39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692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Etapas circunscritas ao PACI 2022, entre</a:t>
            </a:r>
            <a:r>
              <a:rPr lang="pt-BR" baseline="0"/>
              <a:t> Controladorias e SCT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7167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de490e3ad_0_3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ede490e3ad_0_39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ede490e3ad_0_39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7494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Existem conjuntos de dados de outros portais estaduais de dados com formatos múltiplos:</a:t>
            </a:r>
            <a:endParaRPr/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Refúgio de Vida silvestre no estado de Alagoas: https://dados.al.gov.br/catalogo/dataset/refugio-de-vida-silvestre-no-estado-de-alagoas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Artesanato em Alagoas: https://dados.al.gov.br/catalogo/dataset/artesanato-em-alagoas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Distância e Tempo de Viagem dos Municípios à Capital: https://dados.al.gov.br/catalogo/dataset/distancia-e-tempo-de-viagem-dos-municipios-a-capital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Área de cana plantada por município, ao longo dos anos: https://dados.al.gov.br/catalogo/dataset/variavel-area-plantada-de-cana-de-acucar-hectares</a:t>
            </a:r>
            <a:endParaRPr/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Embora as bibliotecas </a:t>
            </a:r>
            <a:r>
              <a:rPr lang="pt-BR" err="1"/>
              <a:t>ckan</a:t>
            </a:r>
            <a:r>
              <a:rPr lang="pt-BR"/>
              <a:t> e </a:t>
            </a:r>
            <a:r>
              <a:rPr lang="pt-BR" err="1"/>
              <a:t>frictionless</a:t>
            </a:r>
            <a:r>
              <a:rPr lang="pt-BR"/>
              <a:t> tenham suporte para formatos proprietários como </a:t>
            </a:r>
            <a:r>
              <a:rPr lang="pt-BR" err="1"/>
              <a:t>xlsx</a:t>
            </a:r>
            <a:r>
              <a:rPr lang="pt-BR"/>
              <a:t>, é recomendável ofertar as bases em formato tabular aberto (</a:t>
            </a:r>
            <a:r>
              <a:rPr lang="pt-BR" err="1"/>
              <a:t>csv</a:t>
            </a:r>
            <a:r>
              <a:rPr lang="pt-BR"/>
              <a:t>), para possibilitar a extração, interpretação e (</a:t>
            </a:r>
            <a:r>
              <a:rPr lang="pt-BR" err="1"/>
              <a:t>re</a:t>
            </a:r>
            <a:r>
              <a:rPr lang="pt-BR"/>
              <a:t>)uso</a:t>
            </a:r>
            <a:endParaRPr/>
          </a:p>
        </p:txBody>
      </p:sp>
      <p:sp>
        <p:nvSpPr>
          <p:cNvPr id="84" name="Google Shape;8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959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Existem conjuntos de dados de outros portais estaduais</a:t>
            </a:r>
            <a:r>
              <a:rPr lang="pt-BR" baseline="0"/>
              <a:t> </a:t>
            </a:r>
            <a:r>
              <a:rPr lang="pt-BR"/>
              <a:t>de dados com formatos múltiplos: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lang="pt-BR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Refúgio de Vida silvestre no estado de Alagoas: https://dados.al.gov.br/catalogo/dataset/refugio-de-vida-silvestre-no-estado-de-alagoas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Artesanato em Alagoas:</a:t>
            </a:r>
            <a:r>
              <a:rPr lang="pt-BR" baseline="0"/>
              <a:t> https://dados.al.gov.br/catalogo/dataset/artesanato-em-alagoas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Distância e Tempo de Viagem dos Municípios à Capital:</a:t>
            </a:r>
            <a:r>
              <a:rPr lang="pt-BR" baseline="0"/>
              <a:t> https://dados.al.gov.br/catalogo/dataset/distancia-e-tempo-de-viagem-dos-municipios-a-capital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baseline="0"/>
              <a:t>Área de cana plantada por município, ao longo dos anos: https://dados.al.gov.br/catalogo/dataset/variavel-area-plantada-de-cana-de-acucar-hectares</a:t>
            </a:r>
            <a:endParaRPr lang="pt-BR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lang="pt-BR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Embora as bibliotecas </a:t>
            </a:r>
            <a:r>
              <a:rPr lang="pt-BR" err="1"/>
              <a:t>ckan</a:t>
            </a:r>
            <a:r>
              <a:rPr lang="pt-BR"/>
              <a:t> e </a:t>
            </a:r>
            <a:r>
              <a:rPr lang="pt-BR" err="1"/>
              <a:t>frictionless</a:t>
            </a:r>
            <a:r>
              <a:rPr lang="pt-BR"/>
              <a:t> tenham suporte para formatos proprietários como </a:t>
            </a:r>
            <a:r>
              <a:rPr lang="pt-BR" err="1"/>
              <a:t>xlsx</a:t>
            </a:r>
            <a:r>
              <a:rPr lang="pt-BR"/>
              <a:t>, é recomendável ofertar as bases em formato tabular aberto (</a:t>
            </a:r>
            <a:r>
              <a:rPr lang="pt-BR" err="1"/>
              <a:t>csv</a:t>
            </a:r>
            <a:r>
              <a:rPr lang="pt-BR"/>
              <a:t>), para possibilitar a extração,</a:t>
            </a:r>
            <a:r>
              <a:rPr lang="pt-BR" baseline="0"/>
              <a:t> interpretação e </a:t>
            </a:r>
            <a:r>
              <a:rPr lang="pt-BR"/>
              <a:t>(</a:t>
            </a:r>
            <a:r>
              <a:rPr lang="pt-BR" err="1"/>
              <a:t>re</a:t>
            </a:r>
            <a:r>
              <a:rPr lang="pt-BR"/>
              <a:t>)uso</a:t>
            </a:r>
            <a:endParaRPr/>
          </a:p>
        </p:txBody>
      </p:sp>
      <p:sp>
        <p:nvSpPr>
          <p:cNvPr id="125" name="Google Shape;12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718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7014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Esclarecimento .</a:t>
            </a:r>
            <a:r>
              <a:rPr lang="pt-BR" err="1"/>
              <a:t>xlsx</a:t>
            </a:r>
            <a:r>
              <a:rPr lang="pt-BR"/>
              <a:t> (caso haja dúvida): especificação do formato é divulgada, mas Microsoft não usa a mesma no Excel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lang="pt-BR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Os</a:t>
            </a:r>
            <a:r>
              <a:rPr lang="pt-BR" baseline="0"/>
              <a:t> arquivos do site do PIB/FJP têm linhas de cabeçalho e colunas que não poderiam ser identificadas por softwares que trabalham com bases (e também no catálogo CKAN)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lang="pt-BR" baseline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baseline="0"/>
              <a:t>Isso não significa que o conteúdo não possa ser ofertado em outros formatos. Muito pelo contrário, é muito útil ofertar o mesmo conteúdo de formas distintas, inclusive a base ‘pura’ para ser reutilizável (e lida/validada facilmente por uma ampla gama de ferramentas abertas de suporte oferecidas pela comunidade)</a:t>
            </a:r>
            <a:endParaRPr/>
          </a:p>
        </p:txBody>
      </p:sp>
      <p:sp>
        <p:nvSpPr>
          <p:cNvPr id="125" name="Google Shape;12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0184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pt-BR"/>
              <a:t>Cada linha é um evento, e cada coluna é uma variável;</a:t>
            </a:r>
            <a:endParaRPr/>
          </a:p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pt-BR"/>
              <a:t>No formato JSON, os valores de cada evento são valores de uma lista de dicionários</a:t>
            </a:r>
            <a:endParaRPr/>
          </a:p>
        </p:txBody>
      </p:sp>
      <p:sp>
        <p:nvSpPr>
          <p:cNvPr id="97" name="Google Shape;9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2066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de490e3ad_0_4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gede490e3ad_0_42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resguardar informações que tenham restrição de acesso, em atendimento à LAI (Capítulo IV) e à LGPD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Substituir, omitir, anonimizar caracteres, textos e dados, que contenham informações sensíveis e/ou restritas (conhecimento recente, em construção conjunta)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 - ex.: consultas despesa/restos a pagar de prêmios lotéricos para pessoa física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https://github.com/transparencia-mg/especificacoes-portal-transparencia/blob/master/espec001_anonimizacao-cpf/anonimizacao-cpf-homologa-layout.md#m%C3%A9todo-de-anonimiza%C3%A7%C3%A3o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ede490e3ad_0_42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35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de490e3ad_0_4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ede490e3ad_0_4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oferecer informação integra aos usuários.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Exemplos: padronização do formato de datas; inclusão de colunas para padronização do layout dos arquivos.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err="1"/>
              <a:t>ex</a:t>
            </a:r>
            <a:r>
              <a:rPr lang="pt-BR"/>
              <a:t>: inadequações planilha remuneração:</a:t>
            </a:r>
            <a:br>
              <a:rPr lang="pt-BR"/>
            </a:b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Valor do SD 1 CL segunda coluna;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Valores zero, vazios e sim na terceira coluna;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CBMMG abreviado e outros por extenso na quinta coluna;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Formatos de número para carga horária, remuneração e data</a:t>
            </a:r>
            <a:endParaRPr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Limpeza (guia sugestivo de problemas comuns por responsável) = https://escoladedados.org/tutoriais/guia-quartz-para-limpeza-de-dados/</a:t>
            </a:r>
            <a:endParaRPr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62865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ede490e3ad_0_4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5113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Char char="-"/>
            </a:pPr>
            <a:r>
              <a:rPr lang="pt-BR">
                <a:solidFill>
                  <a:srgbClr val="172B4D"/>
                </a:solidFill>
              </a:rPr>
              <a:t>Atentar para explicação de não-proprietário e legível por máquina – exemplos: </a:t>
            </a:r>
            <a:r>
              <a:rPr lang="pt-BR" err="1">
                <a:solidFill>
                  <a:srgbClr val="172B4D"/>
                </a:solidFill>
              </a:rPr>
              <a:t>csv</a:t>
            </a:r>
            <a:r>
              <a:rPr lang="pt-BR">
                <a:solidFill>
                  <a:srgbClr val="172B4D"/>
                </a:solidFill>
              </a:rPr>
              <a:t> e </a:t>
            </a:r>
            <a:r>
              <a:rPr lang="pt-BR" err="1">
                <a:solidFill>
                  <a:srgbClr val="172B4D"/>
                </a:solidFill>
              </a:rPr>
              <a:t>json</a:t>
            </a:r>
            <a:r>
              <a:rPr lang="pt-BR">
                <a:solidFill>
                  <a:srgbClr val="172B4D"/>
                </a:solidFill>
              </a:rPr>
              <a:t> (</a:t>
            </a:r>
            <a:r>
              <a:rPr lang="pt-BR" err="1">
                <a:solidFill>
                  <a:srgbClr val="172B4D"/>
                </a:solidFill>
              </a:rPr>
              <a:t>word</a:t>
            </a:r>
            <a:r>
              <a:rPr lang="pt-BR">
                <a:solidFill>
                  <a:srgbClr val="172B4D"/>
                </a:solidFill>
              </a:rPr>
              <a:t> e </a:t>
            </a:r>
            <a:r>
              <a:rPr lang="pt-BR" err="1">
                <a:solidFill>
                  <a:srgbClr val="172B4D"/>
                </a:solidFill>
              </a:rPr>
              <a:t>excel</a:t>
            </a:r>
            <a:r>
              <a:rPr lang="pt-BR">
                <a:solidFill>
                  <a:srgbClr val="172B4D"/>
                </a:solidFill>
              </a:rPr>
              <a:t> – proprietários)</a:t>
            </a:r>
            <a:endParaRPr/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Char char="-"/>
            </a:pPr>
            <a:r>
              <a:rPr lang="pt-BR">
                <a:solidFill>
                  <a:srgbClr val="172B4D"/>
                </a:solidFill>
              </a:rPr>
              <a:t>Estruturado e legível por máquina: formato padrão preestabelecido (p. ex. tabular) e passível de ser lido e interpretado (‘</a:t>
            </a:r>
            <a:r>
              <a:rPr lang="pt-BR" err="1">
                <a:solidFill>
                  <a:srgbClr val="172B4D"/>
                </a:solidFill>
              </a:rPr>
              <a:t>parseado</a:t>
            </a:r>
            <a:r>
              <a:rPr lang="pt-BR">
                <a:solidFill>
                  <a:srgbClr val="172B4D"/>
                </a:solidFill>
              </a:rPr>
              <a:t>’) por scripts/códigos/programas de forma automática, p. ex. </a:t>
            </a:r>
            <a:r>
              <a:rPr lang="pt-BR" err="1">
                <a:solidFill>
                  <a:srgbClr val="172B4D"/>
                </a:solidFill>
              </a:rPr>
              <a:t>csv</a:t>
            </a:r>
            <a:r>
              <a:rPr lang="pt-BR">
                <a:solidFill>
                  <a:srgbClr val="172B4D"/>
                </a:solidFill>
              </a:rPr>
              <a:t>, </a:t>
            </a:r>
            <a:r>
              <a:rPr lang="pt-BR" err="1">
                <a:solidFill>
                  <a:srgbClr val="172B4D"/>
                </a:solidFill>
              </a:rPr>
              <a:t>json</a:t>
            </a:r>
            <a:r>
              <a:rPr lang="pt-BR">
                <a:solidFill>
                  <a:srgbClr val="172B4D"/>
                </a:solidFill>
              </a:rPr>
              <a:t> (</a:t>
            </a:r>
            <a:r>
              <a:rPr lang="pt-BR" err="1">
                <a:solidFill>
                  <a:srgbClr val="172B4D"/>
                </a:solidFill>
              </a:rPr>
              <a:t>pdf</a:t>
            </a:r>
            <a:r>
              <a:rPr lang="pt-BR">
                <a:solidFill>
                  <a:srgbClr val="172B4D"/>
                </a:solidFill>
              </a:rPr>
              <a:t> não é)</a:t>
            </a:r>
            <a:endParaRPr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0024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LAI é tudo que a gente precisa, mas também temos uma resolução CGE de 2014 e um renovado interesse com a publicação da lei de governo digital</a:t>
            </a:r>
            <a:r>
              <a:rPr lang="pt-BR" sz="1200" b="0" i="0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sua regulamentação, em âmbito estadual, por meio de decreto</a:t>
            </a:r>
            <a:endParaRPr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9" name="Google Shape;8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9223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Detalhes no próximo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3211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0575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72B4D"/>
                </a:solidFill>
              </a:rPr>
              <a:t> - facilita a publicação dos conjuntos de dados produzidos pelos órgãos ou entidades públicas em um único repositório, com visibilidade e facilidade de acesso (*qualidade);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72B4D"/>
                </a:solidFill>
              </a:rPr>
              <a:t>  - facilita a vida da população, que não precisa buscar dados publicados nos sites institucionais ou solicitá-los diretamente aos órgãos e entidades;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72B4D"/>
                </a:solidFill>
              </a:rPr>
              <a:t>  - propicia aprendizado mútuo, </a:t>
            </a:r>
            <a:r>
              <a:rPr lang="pt-BR" sz="1200" i="1">
                <a:solidFill>
                  <a:srgbClr val="172B4D"/>
                </a:solidFill>
              </a:rPr>
              <a:t>data literacy</a:t>
            </a:r>
            <a:r>
              <a:rPr lang="pt-BR" sz="1200">
                <a:solidFill>
                  <a:srgbClr val="172B4D"/>
                </a:solidFill>
              </a:rPr>
              <a:t>, incremento do controle social e participação ativa da comunidade, avaliações de usuários, parcerias</a:t>
            </a:r>
            <a:endParaRPr/>
          </a:p>
        </p:txBody>
      </p:sp>
      <p:sp>
        <p:nvSpPr>
          <p:cNvPr id="194" name="Google Shape;19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3138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de490e3ad_0_3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ede490e3ad_0_39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- requisito legal de facilitar análise das informações (LAI art. 8, par. 3, inciso II)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/>
              <a:t>exemplos: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https://dados.rs.gov.br/pages/aplicativos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http://dados.recife.pe.gov.br/apps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ede490e3ad_0_39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2208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Funcionalidades: </a:t>
            </a:r>
            <a:endParaRPr lang="pt-BR" sz="1200" b="1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menu: conjuntos de dados, organizações, grupos, documentação, sobre;</a:t>
            </a:r>
            <a:endParaRPr lang="pt-BR" sz="120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barra de pesquisa de dados; etiquetas populares</a:t>
            </a:r>
            <a:endParaRPr lang="pt-BR" sz="120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pt-BR" sz="120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submenu</a:t>
            </a:r>
            <a:r>
              <a:rPr lang="pt-BR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conjuntos de dados: filtros (organizações, grupos, etiquetas, formatos);</a:t>
            </a:r>
            <a:endParaRPr lang="pt-BR" sz="120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ordenação dos conjuntos; título, descrição de formatos de arquivo de cada conjunto;</a:t>
            </a:r>
            <a:endParaRPr lang="pt-BR" sz="120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Visualizar e extrair bases de dados: explorar, pré-visualização, baixar; data-</a:t>
            </a:r>
            <a:r>
              <a:rPr lang="pt-BR" sz="120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explorer</a:t>
            </a:r>
            <a:r>
              <a:rPr lang="pt-BR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, dicionário de dados, informações adicionais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lang="pt-BR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lang="pt-BR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Ver anexo </a:t>
            </a:r>
            <a:r>
              <a:rPr lang="pt-BR" err="1"/>
              <a:t>excel</a:t>
            </a:r>
            <a:r>
              <a:rPr lang="pt-BR"/>
              <a:t> do </a:t>
            </a:r>
            <a:r>
              <a:rPr lang="pt-BR" err="1"/>
              <a:t>email</a:t>
            </a:r>
            <a:r>
              <a:rPr lang="pt-BR"/>
              <a:t> para SPGF sobre explicação do CKAN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Mostrar que o menu Documentação serve para baixar o manual de uso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Reforçar vídeo da INOVA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Apresentar conjunto de Compras Emergenciais</a:t>
            </a:r>
            <a:endParaRPr/>
          </a:p>
        </p:txBody>
      </p:sp>
      <p:sp>
        <p:nvSpPr>
          <p:cNvPr id="258" name="Google Shape;25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180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90149" y="1835998"/>
            <a:ext cx="3418025" cy="2062853"/>
          </a:xfrm>
          <a:custGeom>
            <a:avLst/>
            <a:gdLst>
              <a:gd name="connsiteX0" fmla="*/ 0 w 3418025"/>
              <a:gd name="connsiteY0" fmla="*/ 0 h 2062853"/>
              <a:gd name="connsiteX1" fmla="*/ 3418025 w 3418025"/>
              <a:gd name="connsiteY1" fmla="*/ 0 h 2062853"/>
              <a:gd name="connsiteX2" fmla="*/ 3418025 w 3418025"/>
              <a:gd name="connsiteY2" fmla="*/ 2062853 h 2062853"/>
              <a:gd name="connsiteX3" fmla="*/ 0 w 3418025"/>
              <a:gd name="connsiteY3" fmla="*/ 2062853 h 206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025" h="2062853">
                <a:moveTo>
                  <a:pt x="0" y="0"/>
                </a:moveTo>
                <a:lnTo>
                  <a:pt x="3418025" y="0"/>
                </a:lnTo>
                <a:lnTo>
                  <a:pt x="3418025" y="2062853"/>
                </a:lnTo>
                <a:lnTo>
                  <a:pt x="0" y="20628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4347797" y="4133920"/>
            <a:ext cx="3418025" cy="2062800"/>
          </a:xfrm>
          <a:custGeom>
            <a:avLst/>
            <a:gdLst>
              <a:gd name="connsiteX0" fmla="*/ 0 w 3418025"/>
              <a:gd name="connsiteY0" fmla="*/ 0 h 2062800"/>
              <a:gd name="connsiteX1" fmla="*/ 3418025 w 3418025"/>
              <a:gd name="connsiteY1" fmla="*/ 0 h 2062800"/>
              <a:gd name="connsiteX2" fmla="*/ 3418025 w 3418025"/>
              <a:gd name="connsiteY2" fmla="*/ 2062800 h 2062800"/>
              <a:gd name="connsiteX3" fmla="*/ 0 w 3418025"/>
              <a:gd name="connsiteY3" fmla="*/ 2062800 h 206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025" h="2062800">
                <a:moveTo>
                  <a:pt x="0" y="0"/>
                </a:moveTo>
                <a:lnTo>
                  <a:pt x="3418025" y="0"/>
                </a:lnTo>
                <a:lnTo>
                  <a:pt x="3418025" y="2062800"/>
                </a:lnTo>
                <a:lnTo>
                  <a:pt x="0" y="2062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8005447" y="1835997"/>
            <a:ext cx="3418025" cy="2062853"/>
          </a:xfrm>
          <a:custGeom>
            <a:avLst/>
            <a:gdLst>
              <a:gd name="connsiteX0" fmla="*/ 0 w 3418025"/>
              <a:gd name="connsiteY0" fmla="*/ 0 h 2062853"/>
              <a:gd name="connsiteX1" fmla="*/ 3418025 w 3418025"/>
              <a:gd name="connsiteY1" fmla="*/ 0 h 2062853"/>
              <a:gd name="connsiteX2" fmla="*/ 3418025 w 3418025"/>
              <a:gd name="connsiteY2" fmla="*/ 2062853 h 2062853"/>
              <a:gd name="connsiteX3" fmla="*/ 0 w 3418025"/>
              <a:gd name="connsiteY3" fmla="*/ 2062853 h 206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025" h="2062853">
                <a:moveTo>
                  <a:pt x="0" y="0"/>
                </a:moveTo>
                <a:lnTo>
                  <a:pt x="3418025" y="0"/>
                </a:lnTo>
                <a:lnTo>
                  <a:pt x="3418025" y="2062853"/>
                </a:lnTo>
                <a:lnTo>
                  <a:pt x="0" y="20628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5ACF8428-689B-4711-AF4B-44CB72692897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87815" y="2545756"/>
            <a:ext cx="3603288" cy="3534659"/>
          </a:xfrm>
          <a:prstGeom prst="ellipse">
            <a:avLst/>
          </a:prstGeom>
        </p:spPr>
        <p:txBody>
          <a:bodyPr/>
          <a:lstStyle/>
          <a:p>
            <a:pPr lvl="0"/>
            <a:endParaRPr lang="id-ID" noProof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5FEAC1-A21C-488E-9318-21799C96F49A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87388" y="1978237"/>
            <a:ext cx="6691312" cy="4243387"/>
          </a:xfrm>
          <a:custGeom>
            <a:avLst/>
            <a:gdLst>
              <a:gd name="connsiteX0" fmla="*/ 0 w 6691312"/>
              <a:gd name="connsiteY0" fmla="*/ 0 h 4243387"/>
              <a:gd name="connsiteX1" fmla="*/ 6691312 w 6691312"/>
              <a:gd name="connsiteY1" fmla="*/ 0 h 4243387"/>
              <a:gd name="connsiteX2" fmla="*/ 6691312 w 6691312"/>
              <a:gd name="connsiteY2" fmla="*/ 4243387 h 4243387"/>
              <a:gd name="connsiteX3" fmla="*/ 0 w 6691312"/>
              <a:gd name="connsiteY3" fmla="*/ 4243387 h 424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1312" h="4243387">
                <a:moveTo>
                  <a:pt x="0" y="0"/>
                </a:moveTo>
                <a:lnTo>
                  <a:pt x="6691312" y="0"/>
                </a:lnTo>
                <a:lnTo>
                  <a:pt x="6691312" y="4243387"/>
                </a:lnTo>
                <a:lnTo>
                  <a:pt x="0" y="42433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F77EEE-3D95-406E-B4D9-834F9A0106DA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87388" y="1993900"/>
            <a:ext cx="3300412" cy="4243388"/>
          </a:xfrm>
          <a:custGeom>
            <a:avLst/>
            <a:gdLst>
              <a:gd name="connsiteX0" fmla="*/ 0 w 3300412"/>
              <a:gd name="connsiteY0" fmla="*/ 0 h 4243388"/>
              <a:gd name="connsiteX1" fmla="*/ 3300412 w 3300412"/>
              <a:gd name="connsiteY1" fmla="*/ 0 h 4243388"/>
              <a:gd name="connsiteX2" fmla="*/ 3300412 w 3300412"/>
              <a:gd name="connsiteY2" fmla="*/ 4243388 h 4243388"/>
              <a:gd name="connsiteX3" fmla="*/ 0 w 3300412"/>
              <a:gd name="connsiteY3" fmla="*/ 4243388 h 424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0412" h="4243388">
                <a:moveTo>
                  <a:pt x="0" y="0"/>
                </a:moveTo>
                <a:lnTo>
                  <a:pt x="3300412" y="0"/>
                </a:lnTo>
                <a:lnTo>
                  <a:pt x="3300412" y="4243388"/>
                </a:lnTo>
                <a:lnTo>
                  <a:pt x="0" y="4243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078288" y="1978237"/>
            <a:ext cx="3300412" cy="4243388"/>
          </a:xfrm>
          <a:custGeom>
            <a:avLst/>
            <a:gdLst>
              <a:gd name="connsiteX0" fmla="*/ 0 w 3300412"/>
              <a:gd name="connsiteY0" fmla="*/ 0 h 4243388"/>
              <a:gd name="connsiteX1" fmla="*/ 3300412 w 3300412"/>
              <a:gd name="connsiteY1" fmla="*/ 0 h 4243388"/>
              <a:gd name="connsiteX2" fmla="*/ 3300412 w 3300412"/>
              <a:gd name="connsiteY2" fmla="*/ 4243388 h 4243388"/>
              <a:gd name="connsiteX3" fmla="*/ 0 w 3300412"/>
              <a:gd name="connsiteY3" fmla="*/ 4243388 h 424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0412" h="4243388">
                <a:moveTo>
                  <a:pt x="0" y="0"/>
                </a:moveTo>
                <a:lnTo>
                  <a:pt x="3300412" y="0"/>
                </a:lnTo>
                <a:lnTo>
                  <a:pt x="3300412" y="4243388"/>
                </a:lnTo>
                <a:lnTo>
                  <a:pt x="0" y="4243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469188" y="1978237"/>
            <a:ext cx="4028059" cy="2263563"/>
          </a:xfrm>
          <a:custGeom>
            <a:avLst/>
            <a:gdLst>
              <a:gd name="connsiteX0" fmla="*/ 0 w 4028059"/>
              <a:gd name="connsiteY0" fmla="*/ 0 h 2263563"/>
              <a:gd name="connsiteX1" fmla="*/ 4028059 w 4028059"/>
              <a:gd name="connsiteY1" fmla="*/ 0 h 2263563"/>
              <a:gd name="connsiteX2" fmla="*/ 4028059 w 4028059"/>
              <a:gd name="connsiteY2" fmla="*/ 2263563 h 2263563"/>
              <a:gd name="connsiteX3" fmla="*/ 0 w 4028059"/>
              <a:gd name="connsiteY3" fmla="*/ 2263563 h 226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8059" h="2263563">
                <a:moveTo>
                  <a:pt x="0" y="0"/>
                </a:moveTo>
                <a:lnTo>
                  <a:pt x="4028059" y="0"/>
                </a:lnTo>
                <a:lnTo>
                  <a:pt x="4028059" y="2263563"/>
                </a:lnTo>
                <a:lnTo>
                  <a:pt x="0" y="2263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469188" y="4343400"/>
            <a:ext cx="1972800" cy="1878225"/>
          </a:xfrm>
          <a:custGeom>
            <a:avLst/>
            <a:gdLst>
              <a:gd name="connsiteX0" fmla="*/ 0 w 1972800"/>
              <a:gd name="connsiteY0" fmla="*/ 0 h 1878225"/>
              <a:gd name="connsiteX1" fmla="*/ 1972800 w 1972800"/>
              <a:gd name="connsiteY1" fmla="*/ 0 h 1878225"/>
              <a:gd name="connsiteX2" fmla="*/ 1972800 w 1972800"/>
              <a:gd name="connsiteY2" fmla="*/ 1878225 h 1878225"/>
              <a:gd name="connsiteX3" fmla="*/ 0 w 1972800"/>
              <a:gd name="connsiteY3" fmla="*/ 1878225 h 187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2800" h="1878225">
                <a:moveTo>
                  <a:pt x="0" y="0"/>
                </a:moveTo>
                <a:lnTo>
                  <a:pt x="1972800" y="0"/>
                </a:lnTo>
                <a:lnTo>
                  <a:pt x="1972800" y="1878225"/>
                </a:lnTo>
                <a:lnTo>
                  <a:pt x="0" y="18782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9531647" y="4343399"/>
            <a:ext cx="1965600" cy="1878225"/>
          </a:xfrm>
          <a:custGeom>
            <a:avLst/>
            <a:gdLst>
              <a:gd name="connsiteX0" fmla="*/ 856953 w 1965600"/>
              <a:gd name="connsiteY0" fmla="*/ 469901 h 1878225"/>
              <a:gd name="connsiteX1" fmla="*/ 856953 w 1965600"/>
              <a:gd name="connsiteY1" fmla="*/ 1066801 h 1878225"/>
              <a:gd name="connsiteX2" fmla="*/ 1326853 w 1965600"/>
              <a:gd name="connsiteY2" fmla="*/ 1066801 h 1878225"/>
              <a:gd name="connsiteX3" fmla="*/ 1326853 w 1965600"/>
              <a:gd name="connsiteY3" fmla="*/ 469901 h 1878225"/>
              <a:gd name="connsiteX4" fmla="*/ 0 w 1965600"/>
              <a:gd name="connsiteY4" fmla="*/ 0 h 1878225"/>
              <a:gd name="connsiteX5" fmla="*/ 1965600 w 1965600"/>
              <a:gd name="connsiteY5" fmla="*/ 0 h 1878225"/>
              <a:gd name="connsiteX6" fmla="*/ 1965600 w 1965600"/>
              <a:gd name="connsiteY6" fmla="*/ 1878225 h 1878225"/>
              <a:gd name="connsiteX7" fmla="*/ 0 w 1965600"/>
              <a:gd name="connsiteY7" fmla="*/ 1878225 h 187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65600" h="1878225">
                <a:moveTo>
                  <a:pt x="856953" y="469901"/>
                </a:moveTo>
                <a:lnTo>
                  <a:pt x="856953" y="1066801"/>
                </a:lnTo>
                <a:lnTo>
                  <a:pt x="1326853" y="1066801"/>
                </a:lnTo>
                <a:lnTo>
                  <a:pt x="1326853" y="469901"/>
                </a:lnTo>
                <a:close/>
                <a:moveTo>
                  <a:pt x="0" y="0"/>
                </a:moveTo>
                <a:lnTo>
                  <a:pt x="1965600" y="0"/>
                </a:lnTo>
                <a:lnTo>
                  <a:pt x="1965600" y="1878225"/>
                </a:lnTo>
                <a:lnTo>
                  <a:pt x="0" y="18782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E17382C-4FB9-4C3D-A954-ACEA925B1C09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87388" y="1978237"/>
            <a:ext cx="3300412" cy="4243387"/>
          </a:xfrm>
          <a:custGeom>
            <a:avLst/>
            <a:gdLst>
              <a:gd name="connsiteX0" fmla="*/ 0 w 3300412"/>
              <a:gd name="connsiteY0" fmla="*/ 0 h 4243387"/>
              <a:gd name="connsiteX1" fmla="*/ 3300412 w 3300412"/>
              <a:gd name="connsiteY1" fmla="*/ 0 h 4243387"/>
              <a:gd name="connsiteX2" fmla="*/ 3300412 w 3300412"/>
              <a:gd name="connsiteY2" fmla="*/ 4243387 h 4243387"/>
              <a:gd name="connsiteX3" fmla="*/ 0 w 3300412"/>
              <a:gd name="connsiteY3" fmla="*/ 4243387 h 424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0412" h="4243387">
                <a:moveTo>
                  <a:pt x="0" y="0"/>
                </a:moveTo>
                <a:lnTo>
                  <a:pt x="3300412" y="0"/>
                </a:lnTo>
                <a:lnTo>
                  <a:pt x="3300412" y="4243387"/>
                </a:lnTo>
                <a:lnTo>
                  <a:pt x="0" y="42433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E6AC52-8186-4B8C-8E8A-1B1F86DF1E2F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76275" y="1934817"/>
            <a:ext cx="10872000" cy="2504661"/>
          </a:xfrm>
          <a:custGeom>
            <a:avLst/>
            <a:gdLst>
              <a:gd name="connsiteX0" fmla="*/ 0 w 10872000"/>
              <a:gd name="connsiteY0" fmla="*/ 0 h 2504661"/>
              <a:gd name="connsiteX1" fmla="*/ 10872000 w 10872000"/>
              <a:gd name="connsiteY1" fmla="*/ 0 h 2504661"/>
              <a:gd name="connsiteX2" fmla="*/ 10872000 w 10872000"/>
              <a:gd name="connsiteY2" fmla="*/ 2504661 h 2504661"/>
              <a:gd name="connsiteX3" fmla="*/ 0 w 10872000"/>
              <a:gd name="connsiteY3" fmla="*/ 2504661 h 2504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2000" h="2504661">
                <a:moveTo>
                  <a:pt x="0" y="0"/>
                </a:moveTo>
                <a:lnTo>
                  <a:pt x="10872000" y="0"/>
                </a:lnTo>
                <a:lnTo>
                  <a:pt x="10872000" y="2504661"/>
                </a:lnTo>
                <a:lnTo>
                  <a:pt x="0" y="250466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A29064-24AE-4BA0-A3BC-C10B3F4DA159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76275" y="1934817"/>
            <a:ext cx="10872000" cy="4204726"/>
          </a:xfrm>
          <a:custGeom>
            <a:avLst/>
            <a:gdLst>
              <a:gd name="connsiteX0" fmla="*/ 0 w 10872000"/>
              <a:gd name="connsiteY0" fmla="*/ 0 h 2504661"/>
              <a:gd name="connsiteX1" fmla="*/ 10872000 w 10872000"/>
              <a:gd name="connsiteY1" fmla="*/ 0 h 2504661"/>
              <a:gd name="connsiteX2" fmla="*/ 10872000 w 10872000"/>
              <a:gd name="connsiteY2" fmla="*/ 2504661 h 2504661"/>
              <a:gd name="connsiteX3" fmla="*/ 0 w 10872000"/>
              <a:gd name="connsiteY3" fmla="*/ 2504661 h 2504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2000" h="2504661">
                <a:moveTo>
                  <a:pt x="0" y="0"/>
                </a:moveTo>
                <a:lnTo>
                  <a:pt x="10872000" y="0"/>
                </a:lnTo>
                <a:lnTo>
                  <a:pt x="10872000" y="2504661"/>
                </a:lnTo>
                <a:lnTo>
                  <a:pt x="0" y="250466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7D62B1-E6A3-4D7E-99A1-C42DBDAAF969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3125" y="985838"/>
            <a:ext cx="3225800" cy="544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1050" y="1243013"/>
            <a:ext cx="2435225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86153" y="1808772"/>
            <a:ext cx="2184248" cy="3797977"/>
          </a:xfrm>
          <a:prstGeom prst="rect">
            <a:avLst/>
          </a:prstGeom>
        </p:spPr>
        <p:txBody>
          <a:bodyPr/>
          <a:lstStyle/>
          <a:p>
            <a:pPr lvl="0"/>
            <a:endParaRPr lang="en-ID" noProof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971926" y="1380816"/>
            <a:ext cx="2238232" cy="4653887"/>
          </a:xfrm>
          <a:custGeom>
            <a:avLst/>
            <a:gdLst>
              <a:gd name="connsiteX0" fmla="*/ 472907 w 2812473"/>
              <a:gd name="connsiteY0" fmla="*/ 0 h 5892800"/>
              <a:gd name="connsiteX1" fmla="*/ 671079 w 2812473"/>
              <a:gd name="connsiteY1" fmla="*/ 0 h 5892800"/>
              <a:gd name="connsiteX2" fmla="*/ 839947 w 2812473"/>
              <a:gd name="connsiteY2" fmla="*/ 171935 h 5892800"/>
              <a:gd name="connsiteX3" fmla="*/ 1344069 w 2812473"/>
              <a:gd name="connsiteY3" fmla="*/ 172167 h 5892800"/>
              <a:gd name="connsiteX4" fmla="*/ 1344070 w 2812473"/>
              <a:gd name="connsiteY4" fmla="*/ 172249 h 5892800"/>
              <a:gd name="connsiteX5" fmla="*/ 1432862 w 2812473"/>
              <a:gd name="connsiteY5" fmla="*/ 172208 h 5892800"/>
              <a:gd name="connsiteX6" fmla="*/ 1521654 w 2812473"/>
              <a:gd name="connsiteY6" fmla="*/ 172249 h 5892800"/>
              <a:gd name="connsiteX7" fmla="*/ 1521655 w 2812473"/>
              <a:gd name="connsiteY7" fmla="*/ 172167 h 5892800"/>
              <a:gd name="connsiteX8" fmla="*/ 2025778 w 2812473"/>
              <a:gd name="connsiteY8" fmla="*/ 171935 h 5892800"/>
              <a:gd name="connsiteX9" fmla="*/ 2194646 w 2812473"/>
              <a:gd name="connsiteY9" fmla="*/ 0 h 5892800"/>
              <a:gd name="connsiteX10" fmla="*/ 2504188 w 2812473"/>
              <a:gd name="connsiteY10" fmla="*/ 0 h 5892800"/>
              <a:gd name="connsiteX11" fmla="*/ 2504188 w 2812473"/>
              <a:gd name="connsiteY11" fmla="*/ 87 h 5892800"/>
              <a:gd name="connsiteX12" fmla="*/ 2348118 w 2812473"/>
              <a:gd name="connsiteY12" fmla="*/ 87 h 5892800"/>
              <a:gd name="connsiteX13" fmla="*/ 2338022 w 2812473"/>
              <a:gd name="connsiteY13" fmla="*/ 87 h 5892800"/>
              <a:gd name="connsiteX14" fmla="*/ 2338022 w 2812473"/>
              <a:gd name="connsiteY14" fmla="*/ 1122 h 5892800"/>
              <a:gd name="connsiteX15" fmla="*/ 2348118 w 2812473"/>
              <a:gd name="connsiteY15" fmla="*/ 87 h 5892800"/>
              <a:gd name="connsiteX16" fmla="*/ 2804637 w 2812473"/>
              <a:gd name="connsiteY16" fmla="*/ 378468 h 5892800"/>
              <a:gd name="connsiteX17" fmla="*/ 2812473 w 2812473"/>
              <a:gd name="connsiteY17" fmla="*/ 457522 h 5892800"/>
              <a:gd name="connsiteX18" fmla="*/ 2812473 w 2812473"/>
              <a:gd name="connsiteY18" fmla="*/ 5416718 h 5892800"/>
              <a:gd name="connsiteX19" fmla="*/ 2811438 w 2812473"/>
              <a:gd name="connsiteY19" fmla="*/ 5416718 h 5892800"/>
              <a:gd name="connsiteX20" fmla="*/ 2812473 w 2812473"/>
              <a:gd name="connsiteY20" fmla="*/ 5426814 h 5892800"/>
              <a:gd name="connsiteX21" fmla="*/ 2434092 w 2812473"/>
              <a:gd name="connsiteY21" fmla="*/ 5883333 h 5892800"/>
              <a:gd name="connsiteX22" fmla="*/ 2339653 w 2812473"/>
              <a:gd name="connsiteY22" fmla="*/ 5892694 h 5892800"/>
              <a:gd name="connsiteX23" fmla="*/ 2339653 w 2812473"/>
              <a:gd name="connsiteY23" fmla="*/ 5892800 h 5892800"/>
              <a:gd name="connsiteX24" fmla="*/ 476082 w 2812473"/>
              <a:gd name="connsiteY24" fmla="*/ 5892800 h 5892800"/>
              <a:gd name="connsiteX25" fmla="*/ 476082 w 2812473"/>
              <a:gd name="connsiteY25" fmla="*/ 5892313 h 5892800"/>
              <a:gd name="connsiteX26" fmla="*/ 471332 w 2812473"/>
              <a:gd name="connsiteY26" fmla="*/ 5892800 h 5892800"/>
              <a:gd name="connsiteX27" fmla="*/ 462932 w 2812473"/>
              <a:gd name="connsiteY27" fmla="*/ 5892800 h 5892800"/>
              <a:gd name="connsiteX28" fmla="*/ 305765 w 2812473"/>
              <a:gd name="connsiteY28" fmla="*/ 5864593 h 5892800"/>
              <a:gd name="connsiteX29" fmla="*/ 9467 w 2812473"/>
              <a:gd name="connsiteY29" fmla="*/ 5514967 h 5892800"/>
              <a:gd name="connsiteX30" fmla="*/ 106 w 2812473"/>
              <a:gd name="connsiteY30" fmla="*/ 5420528 h 5892800"/>
              <a:gd name="connsiteX31" fmla="*/ 0 w 2812473"/>
              <a:gd name="connsiteY31" fmla="*/ 5420528 h 5892800"/>
              <a:gd name="connsiteX32" fmla="*/ 0 w 2812473"/>
              <a:gd name="connsiteY32" fmla="*/ 412974 h 5892800"/>
              <a:gd name="connsiteX33" fmla="*/ 2672 w 2812473"/>
              <a:gd name="connsiteY33" fmla="*/ 383499 h 5892800"/>
              <a:gd name="connsiteX34" fmla="*/ 377491 w 2812473"/>
              <a:gd name="connsiteY34" fmla="*/ 9467 h 5892800"/>
              <a:gd name="connsiteX35" fmla="*/ 472907 w 2812473"/>
              <a:gd name="connsiteY35" fmla="*/ 106 h 589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812473" h="5892800">
                <a:moveTo>
                  <a:pt x="472907" y="0"/>
                </a:moveTo>
                <a:lnTo>
                  <a:pt x="671079" y="0"/>
                </a:lnTo>
                <a:cubicBezTo>
                  <a:pt x="738177" y="22751"/>
                  <a:pt x="736182" y="166173"/>
                  <a:pt x="839947" y="171935"/>
                </a:cubicBezTo>
                <a:lnTo>
                  <a:pt x="1344069" y="172167"/>
                </a:lnTo>
                <a:lnTo>
                  <a:pt x="1344070" y="172249"/>
                </a:lnTo>
                <a:lnTo>
                  <a:pt x="1432862" y="172208"/>
                </a:lnTo>
                <a:lnTo>
                  <a:pt x="1521654" y="172249"/>
                </a:lnTo>
                <a:lnTo>
                  <a:pt x="1521655" y="172167"/>
                </a:lnTo>
                <a:lnTo>
                  <a:pt x="2025778" y="171935"/>
                </a:lnTo>
                <a:cubicBezTo>
                  <a:pt x="2129543" y="166173"/>
                  <a:pt x="2127548" y="22751"/>
                  <a:pt x="2194646" y="0"/>
                </a:cubicBezTo>
                <a:lnTo>
                  <a:pt x="2504188" y="0"/>
                </a:lnTo>
                <a:lnTo>
                  <a:pt x="2504188" y="87"/>
                </a:lnTo>
                <a:lnTo>
                  <a:pt x="2348118" y="87"/>
                </a:lnTo>
                <a:lnTo>
                  <a:pt x="2338022" y="87"/>
                </a:lnTo>
                <a:lnTo>
                  <a:pt x="2338022" y="1122"/>
                </a:lnTo>
                <a:lnTo>
                  <a:pt x="2348118" y="87"/>
                </a:lnTo>
                <a:cubicBezTo>
                  <a:pt x="2573305" y="87"/>
                  <a:pt x="2761186" y="162526"/>
                  <a:pt x="2804637" y="378468"/>
                </a:cubicBezTo>
                <a:lnTo>
                  <a:pt x="2812473" y="457522"/>
                </a:lnTo>
                <a:lnTo>
                  <a:pt x="2812473" y="5416718"/>
                </a:lnTo>
                <a:lnTo>
                  <a:pt x="2811438" y="5416718"/>
                </a:lnTo>
                <a:lnTo>
                  <a:pt x="2812473" y="5426814"/>
                </a:lnTo>
                <a:cubicBezTo>
                  <a:pt x="2812473" y="5652001"/>
                  <a:pt x="2650034" y="5839882"/>
                  <a:pt x="2434092" y="5883333"/>
                </a:cubicBezTo>
                <a:lnTo>
                  <a:pt x="2339653" y="5892694"/>
                </a:lnTo>
                <a:lnTo>
                  <a:pt x="2339653" y="5892800"/>
                </a:lnTo>
                <a:lnTo>
                  <a:pt x="476082" y="5892800"/>
                </a:lnTo>
                <a:lnTo>
                  <a:pt x="476082" y="5892313"/>
                </a:lnTo>
                <a:lnTo>
                  <a:pt x="471332" y="5892800"/>
                </a:lnTo>
                <a:lnTo>
                  <a:pt x="462932" y="5892800"/>
                </a:lnTo>
                <a:lnTo>
                  <a:pt x="305765" y="5864593"/>
                </a:lnTo>
                <a:cubicBezTo>
                  <a:pt x="155886" y="5808785"/>
                  <a:pt x="42055" y="5676924"/>
                  <a:pt x="9467" y="5514967"/>
                </a:cubicBezTo>
                <a:lnTo>
                  <a:pt x="106" y="5420528"/>
                </a:lnTo>
                <a:lnTo>
                  <a:pt x="0" y="5420528"/>
                </a:lnTo>
                <a:lnTo>
                  <a:pt x="0" y="412974"/>
                </a:lnTo>
                <a:lnTo>
                  <a:pt x="2672" y="383499"/>
                </a:lnTo>
                <a:cubicBezTo>
                  <a:pt x="37069" y="196086"/>
                  <a:pt x="186586" y="47487"/>
                  <a:pt x="377491" y="9467"/>
                </a:cubicBezTo>
                <a:lnTo>
                  <a:pt x="472907" y="106"/>
                </a:lnTo>
                <a:close/>
              </a:path>
            </a:pathLst>
          </a:custGeom>
        </p:spPr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54F4B-1713-4AD7-B069-859AD0670EF0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" y="1866900"/>
            <a:ext cx="7192962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393825" y="2206625"/>
            <a:ext cx="5486400" cy="3409950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905C50C3-55A3-4695-9B9A-47E4CB338C6B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FC108E-E780-41AE-92AA-EAFDDB288041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2C253-0B7D-45E2-9759-923143232CAF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89203" y="2154918"/>
            <a:ext cx="5280523" cy="3175000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230984" y="2154918"/>
            <a:ext cx="5280523" cy="3175000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DF844-746B-485C-8E7E-AD8EF14E6416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4088E-D680-4696-9B8A-92123234348E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6296D-CF7D-43E0-B7FA-1980A2514432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74768-558D-473C-9C1C-80A3E38DBA30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6552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04689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1_Slide de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body" idx="1"/>
          </p:nvPr>
        </p:nvSpPr>
        <p:spPr>
          <a:xfrm>
            <a:off x="545048" y="1570616"/>
            <a:ext cx="11083968" cy="458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149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7850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1_Título e Conteú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935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76895" y="1846650"/>
            <a:ext cx="2408400" cy="1677600"/>
          </a:xfrm>
          <a:custGeom>
            <a:avLst/>
            <a:gdLst>
              <a:gd name="connsiteX0" fmla="*/ 0 w 2408400"/>
              <a:gd name="connsiteY0" fmla="*/ 0 h 1758877"/>
              <a:gd name="connsiteX1" fmla="*/ 2408400 w 2408400"/>
              <a:gd name="connsiteY1" fmla="*/ 0 h 1758877"/>
              <a:gd name="connsiteX2" fmla="*/ 2408400 w 2408400"/>
              <a:gd name="connsiteY2" fmla="*/ 1758877 h 1758877"/>
              <a:gd name="connsiteX3" fmla="*/ 0 w 2408400"/>
              <a:gd name="connsiteY3" fmla="*/ 1758877 h 175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8400" h="1758877">
                <a:moveTo>
                  <a:pt x="0" y="0"/>
                </a:moveTo>
                <a:lnTo>
                  <a:pt x="2408400" y="0"/>
                </a:lnTo>
                <a:lnTo>
                  <a:pt x="2408400" y="1758877"/>
                </a:lnTo>
                <a:lnTo>
                  <a:pt x="0" y="17588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204340" y="1846650"/>
            <a:ext cx="2408173" cy="1677600"/>
          </a:xfrm>
          <a:custGeom>
            <a:avLst/>
            <a:gdLst>
              <a:gd name="connsiteX0" fmla="*/ 0 w 2408173"/>
              <a:gd name="connsiteY0" fmla="*/ 0 h 1758877"/>
              <a:gd name="connsiteX1" fmla="*/ 2408173 w 2408173"/>
              <a:gd name="connsiteY1" fmla="*/ 0 h 1758877"/>
              <a:gd name="connsiteX2" fmla="*/ 2408173 w 2408173"/>
              <a:gd name="connsiteY2" fmla="*/ 1758877 h 1758877"/>
              <a:gd name="connsiteX3" fmla="*/ 0 w 2408173"/>
              <a:gd name="connsiteY3" fmla="*/ 1758877 h 175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8173" h="1758877">
                <a:moveTo>
                  <a:pt x="0" y="0"/>
                </a:moveTo>
                <a:lnTo>
                  <a:pt x="2408173" y="0"/>
                </a:lnTo>
                <a:lnTo>
                  <a:pt x="2408173" y="1758877"/>
                </a:lnTo>
                <a:lnTo>
                  <a:pt x="0" y="17588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676895" y="3651250"/>
            <a:ext cx="9328495" cy="2586038"/>
          </a:xfrm>
          <a:custGeom>
            <a:avLst/>
            <a:gdLst>
              <a:gd name="connsiteX0" fmla="*/ 0 w 9328495"/>
              <a:gd name="connsiteY0" fmla="*/ 0 h 2367653"/>
              <a:gd name="connsiteX1" fmla="*/ 9328495 w 9328495"/>
              <a:gd name="connsiteY1" fmla="*/ 0 h 2367653"/>
              <a:gd name="connsiteX2" fmla="*/ 9328495 w 9328495"/>
              <a:gd name="connsiteY2" fmla="*/ 2367653 h 2367653"/>
              <a:gd name="connsiteX3" fmla="*/ 0 w 9328495"/>
              <a:gd name="connsiteY3" fmla="*/ 2367653 h 236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28495" h="2367653">
                <a:moveTo>
                  <a:pt x="0" y="0"/>
                </a:moveTo>
                <a:lnTo>
                  <a:pt x="9328495" y="0"/>
                </a:lnTo>
                <a:lnTo>
                  <a:pt x="9328495" y="2367653"/>
                </a:lnTo>
                <a:lnTo>
                  <a:pt x="0" y="23676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51DBDFE0-7EB2-4F43-BB88-8E5E98DA6C40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06210" y="2214564"/>
            <a:ext cx="4620533" cy="3771900"/>
          </a:xfrm>
          <a:prstGeom prst="rect">
            <a:avLst/>
          </a:prstGeom>
        </p:spPr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FB55C9-D3D1-4A24-99E3-DB34F6B35CFC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37893" y="2070894"/>
            <a:ext cx="2716213" cy="2716212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9C59CC-E8DA-4E73-8150-8F5CBA2728F9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34671" y="2352727"/>
            <a:ext cx="2892555" cy="2129331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649996" y="2352727"/>
            <a:ext cx="2892555" cy="2129331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965321" y="2352727"/>
            <a:ext cx="2892555" cy="2129331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231BC334-C467-44D0-BD76-A6CD7D6DA65A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157286" y="4500787"/>
            <a:ext cx="1700212" cy="1550762"/>
          </a:xfrm>
          <a:custGeom>
            <a:avLst/>
            <a:gdLst>
              <a:gd name="connsiteX0" fmla="*/ 0 w 1700212"/>
              <a:gd name="connsiteY0" fmla="*/ 0 h 1550762"/>
              <a:gd name="connsiteX1" fmla="*/ 1700212 w 1700212"/>
              <a:gd name="connsiteY1" fmla="*/ 0 h 1550762"/>
              <a:gd name="connsiteX2" fmla="*/ 1700212 w 1700212"/>
              <a:gd name="connsiteY2" fmla="*/ 1550762 h 1550762"/>
              <a:gd name="connsiteX3" fmla="*/ 0 w 1700212"/>
              <a:gd name="connsiteY3" fmla="*/ 1550762 h 1550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212" h="1550762">
                <a:moveTo>
                  <a:pt x="0" y="0"/>
                </a:moveTo>
                <a:lnTo>
                  <a:pt x="1700212" y="0"/>
                </a:lnTo>
                <a:lnTo>
                  <a:pt x="1700212" y="1550762"/>
                </a:lnTo>
                <a:lnTo>
                  <a:pt x="0" y="15507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887786" y="1878218"/>
            <a:ext cx="1700212" cy="1550762"/>
          </a:xfrm>
          <a:custGeom>
            <a:avLst/>
            <a:gdLst>
              <a:gd name="connsiteX0" fmla="*/ 0 w 1700212"/>
              <a:gd name="connsiteY0" fmla="*/ 0 h 1550762"/>
              <a:gd name="connsiteX1" fmla="*/ 1700212 w 1700212"/>
              <a:gd name="connsiteY1" fmla="*/ 0 h 1550762"/>
              <a:gd name="connsiteX2" fmla="*/ 1700212 w 1700212"/>
              <a:gd name="connsiteY2" fmla="*/ 1550762 h 1550762"/>
              <a:gd name="connsiteX3" fmla="*/ 0 w 1700212"/>
              <a:gd name="connsiteY3" fmla="*/ 1550762 h 1550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212" h="1550762">
                <a:moveTo>
                  <a:pt x="0" y="0"/>
                </a:moveTo>
                <a:lnTo>
                  <a:pt x="1700212" y="0"/>
                </a:lnTo>
                <a:lnTo>
                  <a:pt x="1700212" y="1550762"/>
                </a:lnTo>
                <a:lnTo>
                  <a:pt x="0" y="15507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321798" y="1878237"/>
            <a:ext cx="1700212" cy="1550762"/>
          </a:xfrm>
          <a:custGeom>
            <a:avLst/>
            <a:gdLst>
              <a:gd name="connsiteX0" fmla="*/ 0 w 1700212"/>
              <a:gd name="connsiteY0" fmla="*/ 0 h 1550762"/>
              <a:gd name="connsiteX1" fmla="*/ 1700212 w 1700212"/>
              <a:gd name="connsiteY1" fmla="*/ 0 h 1550762"/>
              <a:gd name="connsiteX2" fmla="*/ 1700212 w 1700212"/>
              <a:gd name="connsiteY2" fmla="*/ 1550762 h 1550762"/>
              <a:gd name="connsiteX3" fmla="*/ 0 w 1700212"/>
              <a:gd name="connsiteY3" fmla="*/ 1550762 h 1550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212" h="1550762">
                <a:moveTo>
                  <a:pt x="0" y="0"/>
                </a:moveTo>
                <a:lnTo>
                  <a:pt x="1700212" y="0"/>
                </a:lnTo>
                <a:lnTo>
                  <a:pt x="1700212" y="1550762"/>
                </a:lnTo>
                <a:lnTo>
                  <a:pt x="0" y="15507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6604793" y="4500786"/>
            <a:ext cx="1700212" cy="1550762"/>
          </a:xfrm>
          <a:custGeom>
            <a:avLst/>
            <a:gdLst>
              <a:gd name="connsiteX0" fmla="*/ 0 w 1700212"/>
              <a:gd name="connsiteY0" fmla="*/ 0 h 1550762"/>
              <a:gd name="connsiteX1" fmla="*/ 1700212 w 1700212"/>
              <a:gd name="connsiteY1" fmla="*/ 0 h 1550762"/>
              <a:gd name="connsiteX2" fmla="*/ 1700212 w 1700212"/>
              <a:gd name="connsiteY2" fmla="*/ 1550762 h 1550762"/>
              <a:gd name="connsiteX3" fmla="*/ 0 w 1700212"/>
              <a:gd name="connsiteY3" fmla="*/ 1550762 h 1550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212" h="1550762">
                <a:moveTo>
                  <a:pt x="0" y="0"/>
                </a:moveTo>
                <a:lnTo>
                  <a:pt x="1700212" y="0"/>
                </a:lnTo>
                <a:lnTo>
                  <a:pt x="1700212" y="1550762"/>
                </a:lnTo>
                <a:lnTo>
                  <a:pt x="0" y="15507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id-ID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4C99213-53C6-4827-93EE-0BB47C17F141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812800" y="2157413"/>
            <a:ext cx="3116263" cy="3587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50800" dir="5400000" sx="101000" sy="101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10448925" y="733425"/>
            <a:ext cx="6889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id-ID" altLang="pt-BR" sz="900">
                <a:solidFill>
                  <a:schemeClr val="bg1"/>
                </a:solidFill>
                <a:latin typeface="Open Sans" pitchFamily="34" charset="0"/>
                <a:cs typeface="Open Sans" pitchFamily="34" charset="0"/>
              </a:rPr>
              <a:t>Busspack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269087" y="2579285"/>
            <a:ext cx="2210651" cy="2210651"/>
          </a:xfrm>
          <a:prstGeom prst="ellipse">
            <a:avLst/>
          </a:prstGeom>
        </p:spPr>
        <p:txBody>
          <a:bodyPr/>
          <a:lstStyle/>
          <a:p>
            <a:pPr lvl="0"/>
            <a:endParaRPr lang="id-ID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690BEF-49F6-452A-9DBA-0201146ABC0C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776492" y="2003992"/>
            <a:ext cx="2639016" cy="2588753"/>
          </a:xfrm>
          <a:prstGeom prst="ellipse">
            <a:avLst/>
          </a:prstGeom>
        </p:spPr>
        <p:txBody>
          <a:bodyPr/>
          <a:lstStyle/>
          <a:p>
            <a:pPr lvl="0"/>
            <a:endParaRPr lang="id-ID" noProof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3FD9E0-73FD-45AF-9AF7-3D00725EAD12}" type="slidenum">
              <a:rPr lang="id-ID" altLang="pt-BR"/>
              <a:pPr/>
              <a:t>‹nº›</a:t>
            </a:fld>
            <a:endParaRPr lang="id-ID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10280185" y="6264098"/>
            <a:ext cx="1539588" cy="288000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31409" y="218928"/>
            <a:ext cx="442912" cy="36512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chemeClr val="bg1"/>
                </a:solidFill>
                <a:latin typeface="Open Sans" pitchFamily="34" charset="0"/>
                <a:cs typeface="Open Sans" pitchFamily="34" charset="0"/>
              </a:defRPr>
            </a:lvl1pPr>
          </a:lstStyle>
          <a:p>
            <a:fld id="{4072F1DE-6CEA-488E-B3C6-2137FD3CC9CC}" type="slidenum">
              <a:rPr lang="id-ID" altLang="pt-BR"/>
              <a:pPr/>
              <a:t>‹nº›</a:t>
            </a:fld>
            <a:endParaRPr lang="id-ID" altLang="pt-BR"/>
          </a:p>
        </p:txBody>
      </p:sp>
      <p:sp>
        <p:nvSpPr>
          <p:cNvPr id="16" name="TextBox 8"/>
          <p:cNvSpPr txBox="1">
            <a:spLocks noChangeArrowheads="1"/>
          </p:cNvSpPr>
          <p:nvPr userDrawn="1"/>
        </p:nvSpPr>
        <p:spPr bwMode="auto">
          <a:xfrm>
            <a:off x="142725" y="6259512"/>
            <a:ext cx="9656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altLang="pt-BR" sz="1100">
                <a:solidFill>
                  <a:srgbClr val="7F7F7F"/>
                </a:solidFill>
                <a:latin typeface="Lato" pitchFamily="34" charset="0"/>
                <a:cs typeface="Lato" pitchFamily="34" charset="0"/>
              </a:rPr>
              <a:t>#</a:t>
            </a:r>
            <a:r>
              <a:rPr lang="pt-BR" altLang="pt-BR" sz="1100" err="1">
                <a:solidFill>
                  <a:schemeClr val="accent1"/>
                </a:solidFill>
                <a:latin typeface="Lato" pitchFamily="34" charset="0"/>
                <a:cs typeface="Lato" pitchFamily="34" charset="0"/>
              </a:rPr>
              <a:t>Time</a:t>
            </a:r>
            <a:r>
              <a:rPr lang="pt-BR" altLang="pt-BR" sz="1100" err="1">
                <a:solidFill>
                  <a:srgbClr val="7F7F7F"/>
                </a:solidFill>
                <a:latin typeface="Lato" pitchFamily="34" charset="0"/>
                <a:cs typeface="Lato" pitchFamily="34" charset="0"/>
              </a:rPr>
              <a:t>CGE</a:t>
            </a:r>
            <a:endParaRPr lang="id-ID" altLang="pt-BR" sz="1100">
              <a:solidFill>
                <a:srgbClr val="7F7F7F"/>
              </a:solidFill>
              <a:latin typeface="Lato" pitchFamily="34" charset="0"/>
              <a:cs typeface="Lato" pitchFamily="34" charset="0"/>
            </a:endParaRPr>
          </a:p>
        </p:txBody>
      </p:sp>
      <p:cxnSp>
        <p:nvCxnSpPr>
          <p:cNvPr id="17" name="Straight Connector 10"/>
          <p:cNvCxnSpPr/>
          <p:nvPr userDrawn="1"/>
        </p:nvCxnSpPr>
        <p:spPr>
          <a:xfrm>
            <a:off x="1155269" y="6408098"/>
            <a:ext cx="883873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94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49" r:id="rId23"/>
    <p:sldLayoutId id="2147483650" r:id="rId24"/>
    <p:sldLayoutId id="2147483682" r:id="rId25"/>
    <p:sldLayoutId id="2147483683" r:id="rId26"/>
    <p:sldLayoutId id="2147483684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dos.mg.gov.b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lanalto.gov.br/ccivil_03/_ato2011-2014/2011/lei/l12527.htm#art8" TargetMode="External"/><Relationship Id="rId3" Type="http://schemas.openxmlformats.org/officeDocument/2006/relationships/hyperlink" Target="https://www.convenios.mg.gov.br/sigconv2/public/pages/login_portal.jsf" TargetMode="External"/><Relationship Id="rId7" Type="http://schemas.openxmlformats.org/officeDocument/2006/relationships/hyperlink" Target="https://coronavirus.saude.mg.gov.br/images/1_2021/08-agosto/Dicion%C3%A1rio_de_Dados_de_Dados_Abertos_-_Junho_de_2021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app.powerbi.com/view?r=eyJrIjoiM2VhYzY2NjAtMTg5My00NWE1LThiNmMtMjI1NzQ0NDZhM2QwIiwidCI6IjEyN2Y2ZDU1LTA1NjgtNDhkZS05YzJhLWE5ZmQxZTMwYjk0MSJ9" TargetMode="External"/><Relationship Id="rId5" Type="http://schemas.openxmlformats.org/officeDocument/2006/relationships/hyperlink" Target="https://app.powerbi.com/view?r=eyJrIjoiN2UxNDA5OWQtMjg1ZS00NjY4LWE5MjEtZGVhMzUzMTkzNzBlIiwidCI6IjRjODZmZDcxLWQwMTYtNDIzMS1hMTYwLTU3MzExZDY4Yjk1MSIsImMiOjR9" TargetMode="External"/><Relationship Id="rId4" Type="http://schemas.openxmlformats.org/officeDocument/2006/relationships/hyperlink" Target="https://capmg.tce.mg.gov.br/login/login.xhtml;jsessionid=pwHRCBFwZ8SbSZe1x9oWy1aY.servia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ados.gov.br/pagina/cartilha-publicacao-dados-abertos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hyperlink" Target="https://drive.google.com/drive/folders/1LXVhzri5TXqapCtTDkne-jUsf7si_7A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3.png"/><Relationship Id="rId5" Type="http://schemas.openxmlformats.org/officeDocument/2006/relationships/hyperlink" Target="https://planejamento.mg.gov.br/pagina/planejamento-e-orcamento/plano-plurianual-de-acao-governamental-ppag/plano-plurianual-de-acao" TargetMode="Externa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flavia.vilela@cge.mg.gov.br" TargetMode="External"/><Relationship Id="rId2" Type="http://schemas.openxmlformats.org/officeDocument/2006/relationships/hyperlink" Target="mailto:transparencia@cge.mg.gov.br" TargetMode="External"/><Relationship Id="rId1" Type="http://schemas.openxmlformats.org/officeDocument/2006/relationships/slideLayout" Target="../slideLayouts/slideLayout24.xml"/><Relationship Id="rId5" Type="http://schemas.openxmlformats.org/officeDocument/2006/relationships/hyperlink" Target="mailto:gabriel.dornas@cge.mg.gov.br" TargetMode="External"/><Relationship Id="rId4" Type="http://schemas.openxmlformats.org/officeDocument/2006/relationships/hyperlink" Target="mailto:andre.amorim@cge.mg.gov.b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1-2014/2011/lei/l12527.htm#art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9-2022/2021/lei/L14129.htm" TargetMode="External"/><Relationship Id="rId7" Type="http://schemas.openxmlformats.org/officeDocument/2006/relationships/hyperlink" Target="https://www.coronavirus-mg.com.b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://dados.recife.pe.gov.br/apps" TargetMode="External"/><Relationship Id="rId5" Type="http://schemas.openxmlformats.org/officeDocument/2006/relationships/hyperlink" Target="http://www.planalto.gov.br/ccivil_03/_ato2011-2014/2011/lei/l12527.htm#art8" TargetMode="External"/><Relationship Id="rId4" Type="http://schemas.openxmlformats.org/officeDocument/2006/relationships/hyperlink" Target="http://www.pesquisalegislativa.mg.gov.br/LegislacaoCompleta.aspx?cod=171158&amp;marc=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mg.gov.br/consulte/legislacao/completa/completa.html?tipo=DEC&amp;num=48383&amp;comp=&amp;ano=202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5" b="7897"/>
          <a:stretch/>
        </p:blipFill>
        <p:spPr>
          <a:xfrm>
            <a:off x="-12123" y="-96982"/>
            <a:ext cx="12216246" cy="695498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12122" y="4092575"/>
            <a:ext cx="12204122" cy="2154238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26"/>
          <p:cNvSpPr txBox="1">
            <a:spLocks noChangeArrowheads="1"/>
          </p:cNvSpPr>
          <p:nvPr/>
        </p:nvSpPr>
        <p:spPr bwMode="auto">
          <a:xfrm>
            <a:off x="354142" y="4484298"/>
            <a:ext cx="818980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/>
            <a:r>
              <a:rPr lang="pt-BR" sz="3600" b="1" dirty="0" smtClean="0">
                <a:solidFill>
                  <a:schemeClr val="bg1"/>
                </a:solidFill>
              </a:rPr>
              <a:t>PCMG </a:t>
            </a:r>
            <a:r>
              <a:rPr lang="pt-BR" sz="3600" b="1" dirty="0" smtClean="0">
                <a:solidFill>
                  <a:schemeClr val="bg1"/>
                </a:solidFill>
              </a:rPr>
              <a:t>– Violência Contra mulher – </a:t>
            </a:r>
            <a:r>
              <a:rPr lang="pt-BR" sz="3600" b="1" dirty="0" smtClean="0">
                <a:solidFill>
                  <a:schemeClr val="bg1"/>
                </a:solidFill>
              </a:rPr>
              <a:t>2023</a:t>
            </a:r>
          </a:p>
          <a:p>
            <a:pPr fontAlgn="base"/>
            <a:r>
              <a:rPr lang="pt-BR" sz="3600" b="1" dirty="0" smtClean="0">
                <a:solidFill>
                  <a:schemeClr val="bg1"/>
                </a:solidFill>
              </a:rPr>
              <a:t>Proposta de projeto de </a:t>
            </a:r>
            <a:r>
              <a:rPr lang="pt-BR" sz="3600" b="1" dirty="0">
                <a:solidFill>
                  <a:schemeClr val="bg1"/>
                </a:solidFill>
              </a:rPr>
              <a:t>abertura de dados</a:t>
            </a:r>
            <a:r>
              <a:rPr lang="en-US" sz="3600" dirty="0">
                <a:solidFill>
                  <a:schemeClr val="bg1"/>
                </a:solidFill>
              </a:rPr>
              <a:t>​</a:t>
            </a:r>
            <a:endParaRPr lang="id-ID" sz="3600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97443" y="4941979"/>
            <a:ext cx="2700855" cy="5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866" y="2295883"/>
            <a:ext cx="5297024" cy="28036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96" name="Google Shape;196;p14"/>
          <p:cNvSpPr txBox="1"/>
          <p:nvPr/>
        </p:nvSpPr>
        <p:spPr>
          <a:xfrm>
            <a:off x="217110" y="1323198"/>
            <a:ext cx="10320300" cy="98484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Ferramenta eletrônica capaz de reunir diferentes conjuntos de dados disponibilizados em formato aberto;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</a:pPr>
            <a:endParaRPr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4">
            <a:extLst>
              <a:ext uri="{FF2B5EF4-FFF2-40B4-BE49-F238E27FC236}">
                <a16:creationId xmlns:a16="http://schemas.microsoft.com/office/drawing/2014/main" id="{ABD6AD40-024C-4906-BBFE-33EA63F81DE7}"/>
              </a:ext>
            </a:extLst>
          </p:cNvPr>
          <p:cNvSpPr txBox="1">
            <a:spLocks/>
          </p:cNvSpPr>
          <p:nvPr/>
        </p:nvSpPr>
        <p:spPr>
          <a:xfrm>
            <a:off x="-1" y="320821"/>
            <a:ext cx="6418386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Portal de Dados Abertos - Importância</a:t>
            </a:r>
          </a:p>
        </p:txBody>
      </p:sp>
      <p:sp>
        <p:nvSpPr>
          <p:cNvPr id="10" name="Slide Number Placeholder 15">
            <a:extLst>
              <a:ext uri="{FF2B5EF4-FFF2-40B4-BE49-F238E27FC236}">
                <a16:creationId xmlns:a16="http://schemas.microsoft.com/office/drawing/2014/main" id="{F28A592E-51FE-46D4-9586-BB38909B2BBE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10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  <p:sp>
        <p:nvSpPr>
          <p:cNvPr id="11" name="Google Shape;196;p14">
            <a:extLst>
              <a:ext uri="{FF2B5EF4-FFF2-40B4-BE49-F238E27FC236}">
                <a16:creationId xmlns:a16="http://schemas.microsoft.com/office/drawing/2014/main" id="{E1E3482D-D6D3-4724-9033-A54E5DD75BAC}"/>
              </a:ext>
            </a:extLst>
          </p:cNvPr>
          <p:cNvSpPr txBox="1"/>
          <p:nvPr/>
        </p:nvSpPr>
        <p:spPr>
          <a:xfrm>
            <a:off x="217110" y="2295883"/>
            <a:ext cx="10320300" cy="357016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</a:pPr>
            <a:endParaRPr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Publicação em repositório único;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" panose="020B0604020202020204" pitchFamily="34" charset="0"/>
              <a:buChar char="•"/>
            </a:pPr>
            <a:endParaRPr lang="pt-BR" sz="2400">
              <a:solidFill>
                <a:schemeClr val="tx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Acessibilidade, busca e padronização;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</a:pPr>
            <a:endParaRPr lang="pt-BR" sz="2400">
              <a:solidFill>
                <a:schemeClr val="tx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Preparação para possíveis pedidos de 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</a:pP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    abertura de dados e 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</a:pPr>
            <a:endParaRPr lang="pt-BR" sz="2400">
              <a:solidFill>
                <a:schemeClr val="tx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Controle social, avaliações de usuários, 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</a:pP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    e parcerias.</a:t>
            </a:r>
            <a:endParaRPr sz="2400">
              <a:solidFill>
                <a:schemeClr val="tx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7968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de490e3ad_0_3905"/>
          <p:cNvSpPr/>
          <p:nvPr/>
        </p:nvSpPr>
        <p:spPr>
          <a:xfrm>
            <a:off x="2335325" y="1553875"/>
            <a:ext cx="3816900" cy="1359600"/>
          </a:xfrm>
          <a:prstGeom prst="chevron">
            <a:avLst>
              <a:gd name="adj" fmla="val 50000"/>
            </a:avLst>
          </a:prstGeom>
          <a:solidFill>
            <a:srgbClr val="CC412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47" name="Google Shape;247;gede490e3ad_0_3905"/>
          <p:cNvSpPr/>
          <p:nvPr/>
        </p:nvSpPr>
        <p:spPr>
          <a:xfrm>
            <a:off x="5390225" y="1283014"/>
            <a:ext cx="3995100" cy="1815300"/>
          </a:xfrm>
          <a:prstGeom prst="chevron">
            <a:avLst>
              <a:gd name="adj" fmla="val 50000"/>
            </a:avLst>
          </a:prstGeom>
          <a:solidFill>
            <a:srgbClr val="E0666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</a:endParaRPr>
          </a:p>
        </p:txBody>
      </p:sp>
      <p:sp>
        <p:nvSpPr>
          <p:cNvPr id="248" name="Google Shape;248;gede490e3ad_0_3905"/>
          <p:cNvSpPr txBox="1"/>
          <p:nvPr/>
        </p:nvSpPr>
        <p:spPr>
          <a:xfrm>
            <a:off x="6047575" y="1513402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Cruzar diferentes bases de</a:t>
            </a:r>
            <a:endParaRPr sz="18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dados que se complementam,   </a:t>
            </a:r>
            <a:endParaRPr sz="18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para aprofundar o conhecimento sobre algo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9" name="Google Shape;249;gede490e3ad_0_3905"/>
          <p:cNvSpPr/>
          <p:nvPr/>
        </p:nvSpPr>
        <p:spPr>
          <a:xfrm>
            <a:off x="2555125" y="1283014"/>
            <a:ext cx="3890100" cy="1815300"/>
          </a:xfrm>
          <a:prstGeom prst="chevron">
            <a:avLst>
              <a:gd name="adj" fmla="val 50000"/>
            </a:avLst>
          </a:prstGeom>
          <a:solidFill>
            <a:srgbClr val="CC412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50" name="Google Shape;250;gede490e3ad_0_3905"/>
          <p:cNvSpPr/>
          <p:nvPr/>
        </p:nvSpPr>
        <p:spPr>
          <a:xfrm>
            <a:off x="0" y="1283014"/>
            <a:ext cx="3462300" cy="1815300"/>
          </a:xfrm>
          <a:prstGeom prst="homePlate">
            <a:avLst>
              <a:gd name="adj" fmla="val 50000"/>
            </a:avLst>
          </a:prstGeom>
          <a:solidFill>
            <a:srgbClr val="A61C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Extrair uma base de dados com diversos campos e selecionar apenas aqueles que mais interessam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51" name="Google Shape;251;gede490e3ad_0_3905"/>
          <p:cNvSpPr txBox="1"/>
          <p:nvPr/>
        </p:nvSpPr>
        <p:spPr>
          <a:xfrm>
            <a:off x="2802325" y="1482664"/>
            <a:ext cx="33957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Desenvolver gráficos, </a:t>
            </a:r>
            <a:endParaRPr sz="20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infográficos e tabelas mais  </a:t>
            </a:r>
            <a:endParaRPr sz="20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informativas sobre    </a:t>
            </a:r>
            <a:endParaRPr sz="20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determinada temática.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53" name="Google Shape;253;gede490e3ad_0_3905"/>
          <p:cNvSpPr/>
          <p:nvPr/>
        </p:nvSpPr>
        <p:spPr>
          <a:xfrm>
            <a:off x="8362025" y="1283014"/>
            <a:ext cx="3995100" cy="1815300"/>
          </a:xfrm>
          <a:prstGeom prst="chevron">
            <a:avLst>
              <a:gd name="adj" fmla="val 50000"/>
            </a:avLst>
          </a:prstGeom>
          <a:solidFill>
            <a:srgbClr val="F4CC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</a:endParaRPr>
          </a:p>
        </p:txBody>
      </p:sp>
      <p:sp>
        <p:nvSpPr>
          <p:cNvPr id="254" name="Google Shape;254;gede490e3ad_0_3905"/>
          <p:cNvSpPr txBox="1"/>
          <p:nvPr/>
        </p:nvSpPr>
        <p:spPr>
          <a:xfrm>
            <a:off x="8920000" y="1534564"/>
            <a:ext cx="30000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Produzir reportagens, pesquisas científicas ou desenvolver aplicativos e sites com as bases de dados fornecidas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6" name="Título 4">
            <a:extLst>
              <a:ext uri="{FF2B5EF4-FFF2-40B4-BE49-F238E27FC236}">
                <a16:creationId xmlns:a16="http://schemas.microsoft.com/office/drawing/2014/main" id="{355E0F48-D5FE-41D5-B41B-DF3430DA8AC4}"/>
              </a:ext>
            </a:extLst>
          </p:cNvPr>
          <p:cNvSpPr txBox="1">
            <a:spLocks/>
          </p:cNvSpPr>
          <p:nvPr/>
        </p:nvSpPr>
        <p:spPr>
          <a:xfrm>
            <a:off x="-1" y="320821"/>
            <a:ext cx="6418386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Portal de Dados Abertos -  Uso</a:t>
            </a:r>
          </a:p>
        </p:txBody>
      </p:sp>
      <p:sp>
        <p:nvSpPr>
          <p:cNvPr id="17" name="Slide Number Placeholder 15">
            <a:extLst>
              <a:ext uri="{FF2B5EF4-FFF2-40B4-BE49-F238E27FC236}">
                <a16:creationId xmlns:a16="http://schemas.microsoft.com/office/drawing/2014/main" id="{975E1B5A-89BD-45A5-9517-A54AB3EE9C7E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11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04" y="3371302"/>
            <a:ext cx="4259241" cy="256627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129" y="3297964"/>
            <a:ext cx="4749196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/>
        </p:nvSpPr>
        <p:spPr>
          <a:xfrm>
            <a:off x="207159" y="1361014"/>
            <a:ext cx="11777700" cy="456274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A61C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Endereço eletrônico: </a:t>
            </a:r>
            <a:r>
              <a:rPr lang="pt-BR" sz="2300" b="1" u="sng">
                <a:solidFill>
                  <a:srgbClr val="A61C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https://dados.mg.gov.br</a:t>
            </a:r>
            <a:r>
              <a:rPr lang="pt-BR" sz="2300" b="1">
                <a:solidFill>
                  <a:srgbClr val="A61C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(plataforma CKAN)</a:t>
            </a:r>
            <a:endParaRPr sz="2300" b="1">
              <a:solidFill>
                <a:srgbClr val="A61C00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Funcionalidades: </a:t>
            </a:r>
            <a:endParaRPr sz="2400" b="1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anose="020B0604020202020204" pitchFamily="34" charset="0"/>
              <a:buChar char="•"/>
            </a:pPr>
            <a:r>
              <a:rPr lang="pt-BR" sz="2300">
                <a:solidFill>
                  <a:schemeClr val="dk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menu: conjuntos de dados, organizações, grupos, documentação, sobre;</a:t>
            </a:r>
            <a:endParaRPr sz="23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anose="020B0604020202020204" pitchFamily="34" charset="0"/>
              <a:buChar char="•"/>
            </a:pPr>
            <a:r>
              <a:rPr lang="pt-BR" sz="2300">
                <a:solidFill>
                  <a:schemeClr val="dk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barra de pesquisa de dados; etiquetas populares</a:t>
            </a:r>
            <a:endParaRPr sz="23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anose="020B0604020202020204" pitchFamily="34" charset="0"/>
              <a:buChar char="•"/>
            </a:pPr>
            <a:r>
              <a:rPr lang="pt-BR" sz="2300">
                <a:solidFill>
                  <a:schemeClr val="dk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</a:t>
            </a:r>
            <a:r>
              <a:rPr lang="pt-BR" sz="2300" err="1">
                <a:solidFill>
                  <a:schemeClr val="dk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submenu</a:t>
            </a:r>
            <a:r>
              <a:rPr lang="pt-BR" sz="2300">
                <a:solidFill>
                  <a:schemeClr val="dk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conjuntos de dados: filtros (organizações, grupos, etiquetas, formatos);</a:t>
            </a:r>
            <a:endParaRPr sz="23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anose="020B0604020202020204" pitchFamily="34" charset="0"/>
              <a:buChar char="•"/>
            </a:pPr>
            <a:r>
              <a:rPr lang="pt-BR" sz="2300">
                <a:solidFill>
                  <a:schemeClr val="dk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ordenação dos conjuntos; título, descrição de formatos de arquivo de cada conjunto;</a:t>
            </a:r>
            <a:endParaRPr sz="23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anose="020B0604020202020204" pitchFamily="34" charset="0"/>
              <a:buChar char="•"/>
            </a:pPr>
            <a:r>
              <a:rPr lang="pt-BR" sz="2300">
                <a:solidFill>
                  <a:schemeClr val="dk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Visualizar e extrair bases de dados: explorar, pré-visualização, baixar; data-</a:t>
            </a:r>
            <a:r>
              <a:rPr lang="pt-BR" sz="2300" err="1">
                <a:solidFill>
                  <a:schemeClr val="dk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explorer</a:t>
            </a:r>
            <a:r>
              <a:rPr lang="pt-BR" sz="2300">
                <a:solidFill>
                  <a:schemeClr val="dk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, dicionário de dados, informações adicionais</a:t>
            </a:r>
            <a:endParaRPr sz="2300">
              <a:solidFill>
                <a:schemeClr val="dk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267640F2-707E-4F5F-A56A-9D7D4FBFEBBF}"/>
              </a:ext>
            </a:extLst>
          </p:cNvPr>
          <p:cNvSpPr txBox="1">
            <a:spLocks/>
          </p:cNvSpPr>
          <p:nvPr/>
        </p:nvSpPr>
        <p:spPr>
          <a:xfrm>
            <a:off x="-1" y="320821"/>
            <a:ext cx="6418386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Portal de Dados Abertos</a:t>
            </a:r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0BDEBE18-7FCA-47FF-BA8C-886BB014643A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12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127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1756"/>
            <a:ext cx="4618646" cy="43963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3;p3">
            <a:extLst>
              <a:ext uri="{FF2B5EF4-FFF2-40B4-BE49-F238E27FC236}">
                <a16:creationId xmlns:a16="http://schemas.microsoft.com/office/drawing/2014/main" id="{ED3DD20E-64B4-46DE-9247-3912CAD68DCB}"/>
              </a:ext>
            </a:extLst>
          </p:cNvPr>
          <p:cNvSpPr/>
          <p:nvPr/>
        </p:nvSpPr>
        <p:spPr>
          <a:xfrm>
            <a:off x="1524246" y="-48699"/>
            <a:ext cx="87015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4000" b="1">
              <a:solidFill>
                <a:schemeClr val="tx1">
                  <a:lumMod val="65000"/>
                  <a:lumOff val="3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  <a:sym typeface="Arial Narrow"/>
            </a:endParaRPr>
          </a:p>
          <a:p>
            <a:pPr algn="ctr"/>
            <a:r>
              <a:rPr lang="pt-BR" sz="4000" b="1">
                <a:solidFill>
                  <a:schemeClr val="accent5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  <a:sym typeface="Comic Sans MS"/>
              </a:rPr>
              <a:t>PRINCÍPIOS E DIRETRIZES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B4FF04-B5C0-4B84-B79D-26F9AE4048AD}"/>
              </a:ext>
            </a:extLst>
          </p:cNvPr>
          <p:cNvSpPr txBox="1"/>
          <p:nvPr/>
        </p:nvSpPr>
        <p:spPr>
          <a:xfrm>
            <a:off x="5064124" y="2891000"/>
            <a:ext cx="73154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 smtClean="0">
                <a:solidFill>
                  <a:srgbClr val="C00000"/>
                </a:solidFill>
              </a:rPr>
              <a:t>Exemplos, Formatos e Qualidade</a:t>
            </a:r>
            <a:endParaRPr lang="pt-BR" sz="35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200" dirty="0"/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B016B9B1-B6C2-4E2E-8F72-5AC00F2CC6AA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13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45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390537" y="1297875"/>
            <a:ext cx="11410925" cy="3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o dado não pode ser encontrado e indexado na web, ele não existe. </a:t>
            </a:r>
          </a:p>
          <a:p>
            <a:pPr indent="0"/>
            <a:r>
              <a:rPr lang="pt-BR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Ex.: </a:t>
            </a:r>
            <a:r>
              <a:rPr lang="pt-BR" sz="200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SIGCON Saída</a:t>
            </a:r>
            <a:r>
              <a:rPr lang="pt-BR" sz="200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pt-BR" sz="200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CAPMG (TCE)</a:t>
            </a:r>
            <a:endParaRPr lang="pt-BR" sz="2000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61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 startAt="2"/>
            </a:pPr>
            <a:r>
              <a:rPr lang="pt-BR" sz="2200" dirty="0">
                <a:solidFill>
                  <a:schemeClr val="dk1"/>
                </a:solidFill>
                <a:latin typeface="Arial"/>
                <a:cs typeface="Arial"/>
              </a:rPr>
              <a:t>Se não estiver aberto e disponível em formato compreensível por máquina, ele não pode ser reaproveitado.</a:t>
            </a:r>
          </a:p>
          <a:p>
            <a:pPr marL="88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pt-BR" sz="2000" dirty="0">
                <a:solidFill>
                  <a:schemeClr val="dk1"/>
                </a:solidFill>
                <a:latin typeface="Arial"/>
                <a:cs typeface="Arial"/>
              </a:rPr>
              <a:t>	</a:t>
            </a:r>
            <a:r>
              <a:rPr lang="pt-BR" sz="2000" i="1" dirty="0">
                <a:solidFill>
                  <a:schemeClr val="dk1"/>
                </a:solidFill>
                <a:latin typeface="Arial"/>
                <a:cs typeface="Arial"/>
              </a:rPr>
              <a:t>- Ex</a:t>
            </a:r>
            <a:r>
              <a:rPr lang="pt-BR" sz="2000" i="1" dirty="0" smtClean="0">
                <a:solidFill>
                  <a:schemeClr val="dk1"/>
                </a:solidFill>
                <a:latin typeface="Arial"/>
                <a:cs typeface="Arial"/>
              </a:rPr>
              <a:t>.: </a:t>
            </a:r>
            <a:r>
              <a:rPr lang="pt-BR" sz="2000" i="1" dirty="0" err="1" smtClean="0">
                <a:solidFill>
                  <a:schemeClr val="dk1"/>
                </a:solidFill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iFinanças</a:t>
            </a:r>
            <a:r>
              <a:rPr lang="pt-BR" sz="2000" i="1" dirty="0">
                <a:solidFill>
                  <a:schemeClr val="dk1"/>
                </a:solidFill>
                <a:latin typeface="Arial"/>
                <a:cs typeface="Arial"/>
              </a:rPr>
              <a:t>; </a:t>
            </a:r>
            <a:r>
              <a:rPr lang="pt-BR" sz="2000" i="1" dirty="0">
                <a:solidFill>
                  <a:schemeClr val="dk1"/>
                </a:solidFill>
                <a:latin typeface="Arial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Bolsa Reciclagem</a:t>
            </a:r>
            <a:r>
              <a:rPr lang="pt-BR" sz="2000" i="1" dirty="0">
                <a:solidFill>
                  <a:schemeClr val="dk1"/>
                </a:solidFill>
                <a:latin typeface="Arial"/>
                <a:cs typeface="Arial"/>
              </a:rPr>
              <a:t>; </a:t>
            </a:r>
            <a:r>
              <a:rPr lang="pt-BR" sz="2000" i="1" dirty="0" err="1">
                <a:solidFill>
                  <a:schemeClr val="dk1"/>
                </a:solidFill>
                <a:latin typeface="Arial"/>
                <a:cs typeface="Arial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Vacinômetro</a:t>
            </a:r>
            <a:r>
              <a:rPr lang="pt-BR" sz="2000" i="1" dirty="0">
                <a:solidFill>
                  <a:schemeClr val="dk1"/>
                </a:solidFill>
                <a:latin typeface="Arial"/>
                <a:cs typeface="Arial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– </a:t>
            </a:r>
            <a:r>
              <a:rPr lang="pt-BR" sz="2000" i="1" dirty="0" err="1">
                <a:solidFill>
                  <a:schemeClr val="dk1"/>
                </a:solidFill>
                <a:latin typeface="Arial"/>
                <a:cs typeface="Arial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metadados</a:t>
            </a:r>
            <a:endParaRPr lang="pt-BR" sz="2000" i="1" dirty="0">
              <a:solidFill>
                <a:schemeClr val="dk1"/>
              </a:solidFill>
              <a:latin typeface="Arial"/>
              <a:cs typeface="Arial"/>
            </a:endParaRPr>
          </a:p>
          <a:p>
            <a:pPr marL="88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pt-BR" sz="200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sz="2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61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 startAt="3"/>
            </a:pPr>
            <a:r>
              <a:rPr lang="pt-BR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algum dispositivo legal não permitir sua reaplicação, ele não é útil.</a:t>
            </a:r>
          </a:p>
          <a:p>
            <a:pPr marL="88900" lvl="0" indent="0">
              <a:buClr>
                <a:schemeClr val="dk1"/>
              </a:buClr>
              <a:buSzPts val="2200"/>
            </a:pPr>
            <a:r>
              <a:rPr lang="pt-BR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18" name="Google Shape;118;p7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9475312" y="5388797"/>
            <a:ext cx="24816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David </a:t>
            </a:r>
            <a:r>
              <a:rPr lang="pt-BR" sz="2400" b="1" i="1" err="1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Eaves</a:t>
            </a:r>
            <a:r>
              <a:rPr lang="pt-BR" sz="1800" b="1" i="1">
                <a:solidFill>
                  <a:srgbClr val="172B4D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endParaRPr sz="1800" b="1" i="1"/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id="{E3E7B9AA-48D9-4FF8-BBBE-A16620B50509}"/>
              </a:ext>
            </a:extLst>
          </p:cNvPr>
          <p:cNvSpPr txBox="1">
            <a:spLocks/>
          </p:cNvSpPr>
          <p:nvPr/>
        </p:nvSpPr>
        <p:spPr>
          <a:xfrm>
            <a:off x="0" y="320821"/>
            <a:ext cx="4557252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Princípios e diretrizes</a:t>
            </a:r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17CBBD01-2455-41CC-A4DC-BFA4EA2F627F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14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8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1709850" y="4986046"/>
            <a:ext cx="8772300" cy="1034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149E0A9-0682-4E0D-B6DD-161714D1A538}"/>
              </a:ext>
            </a:extLst>
          </p:cNvPr>
          <p:cNvGrpSpPr/>
          <p:nvPr/>
        </p:nvGrpSpPr>
        <p:grpSpPr>
          <a:xfrm>
            <a:off x="999981" y="2946391"/>
            <a:ext cx="10192037" cy="1615698"/>
            <a:chOff x="967306" y="2521098"/>
            <a:chExt cx="10192037" cy="1615698"/>
          </a:xfrm>
        </p:grpSpPr>
        <p:pic>
          <p:nvPicPr>
            <p:cNvPr id="128" name="Google Shape;128;p8" descr="Papel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7306" y="2521098"/>
              <a:ext cx="1615698" cy="1615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8"/>
            <p:cNvSpPr txBox="1"/>
            <p:nvPr/>
          </p:nvSpPr>
          <p:spPr>
            <a:xfrm>
              <a:off x="1479355" y="3328947"/>
              <a:ext cx="836400" cy="369300"/>
            </a:xfrm>
            <a:prstGeom prst="rect">
              <a:avLst/>
            </a:prstGeom>
            <a:solidFill>
              <a:srgbClr val="AEABAB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.CSV</a:t>
              </a:r>
              <a:endParaRPr/>
            </a:p>
          </p:txBody>
        </p:sp>
        <p:pic>
          <p:nvPicPr>
            <p:cNvPr id="130" name="Google Shape;130;p8" descr="Papel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60404" y="2521098"/>
              <a:ext cx="1615698" cy="1615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8"/>
            <p:cNvSpPr txBox="1"/>
            <p:nvPr/>
          </p:nvSpPr>
          <p:spPr>
            <a:xfrm>
              <a:off x="3672453" y="3328947"/>
              <a:ext cx="836400" cy="369300"/>
            </a:xfrm>
            <a:prstGeom prst="rect">
              <a:avLst/>
            </a:prstGeom>
            <a:solidFill>
              <a:srgbClr val="AEABAB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.XML</a:t>
              </a:r>
              <a:endParaRPr/>
            </a:p>
          </p:txBody>
        </p:sp>
        <p:pic>
          <p:nvPicPr>
            <p:cNvPr id="132" name="Google Shape;132;p8" descr="Papel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288151" y="2521098"/>
              <a:ext cx="1615698" cy="1615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8"/>
            <p:cNvSpPr txBox="1"/>
            <p:nvPr/>
          </p:nvSpPr>
          <p:spPr>
            <a:xfrm>
              <a:off x="5800200" y="3328947"/>
              <a:ext cx="836400" cy="369300"/>
            </a:xfrm>
            <a:prstGeom prst="rect">
              <a:avLst/>
            </a:prstGeom>
            <a:solidFill>
              <a:srgbClr val="AEABAB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.ODS</a:t>
              </a:r>
              <a:endParaRPr/>
            </a:p>
          </p:txBody>
        </p:sp>
        <p:pic>
          <p:nvPicPr>
            <p:cNvPr id="134" name="Google Shape;134;p8" descr="Papel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15898" y="2521098"/>
              <a:ext cx="1615698" cy="1615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8"/>
            <p:cNvSpPr txBox="1"/>
            <p:nvPr/>
          </p:nvSpPr>
          <p:spPr>
            <a:xfrm>
              <a:off x="7927947" y="3328947"/>
              <a:ext cx="836400" cy="369300"/>
            </a:xfrm>
            <a:prstGeom prst="rect">
              <a:avLst/>
            </a:prstGeom>
            <a:solidFill>
              <a:srgbClr val="AEABAB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.RDF</a:t>
              </a:r>
              <a:endParaRPr/>
            </a:p>
          </p:txBody>
        </p:sp>
        <p:pic>
          <p:nvPicPr>
            <p:cNvPr id="136" name="Google Shape;136;p8" descr="Papel com preenchimento sólid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543645" y="2521098"/>
              <a:ext cx="1615698" cy="1615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8"/>
            <p:cNvSpPr txBox="1"/>
            <p:nvPr/>
          </p:nvSpPr>
          <p:spPr>
            <a:xfrm>
              <a:off x="10055694" y="3328947"/>
              <a:ext cx="836400" cy="369300"/>
            </a:xfrm>
            <a:prstGeom prst="rect">
              <a:avLst/>
            </a:prstGeom>
            <a:solidFill>
              <a:srgbClr val="AEABAB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.JSON</a:t>
              </a:r>
              <a:endParaRPr/>
            </a:p>
          </p:txBody>
        </p:sp>
      </p:grpSp>
      <p:sp>
        <p:nvSpPr>
          <p:cNvPr id="138" name="Google Shape;138;p8"/>
          <p:cNvSpPr txBox="1"/>
          <p:nvPr/>
        </p:nvSpPr>
        <p:spPr>
          <a:xfrm>
            <a:off x="1288681" y="1411384"/>
            <a:ext cx="9679988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Conforme a </a:t>
            </a:r>
            <a:r>
              <a:rPr lang="pt-BR" sz="2600" u="sng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Cartilha Técnica para Publicação de Dados Abertos no Brasil</a:t>
            </a:r>
            <a:r>
              <a:rPr lang="pt-BR" sz="26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, os principais formatos de dados abertos são os arquivos com as seguintes extensões</a:t>
            </a:r>
            <a:r>
              <a:rPr lang="pt-BR" sz="260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endParaRPr sz="2600">
              <a:solidFill>
                <a:schemeClr val="tx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39" name="Google Shape;139;p8" descr="Aviso estrutura de tópicos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56900" y="5124892"/>
            <a:ext cx="603504" cy="60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 txBox="1"/>
          <p:nvPr/>
        </p:nvSpPr>
        <p:spPr>
          <a:xfrm>
            <a:off x="2561589" y="5064058"/>
            <a:ext cx="7785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Os formatos .PDF, .DOC, .DOCX, .XLS e .XLSX são </a:t>
            </a:r>
            <a:r>
              <a:rPr lang="pt-BR" sz="2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INCOMPATÍVEIS </a:t>
            </a:r>
            <a:r>
              <a:rPr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com a filosofia dos dados abertos!</a:t>
            </a:r>
            <a:endParaRPr/>
          </a:p>
        </p:txBody>
      </p:sp>
      <p:sp>
        <p:nvSpPr>
          <p:cNvPr id="17" name="Título 4">
            <a:extLst>
              <a:ext uri="{FF2B5EF4-FFF2-40B4-BE49-F238E27FC236}">
                <a16:creationId xmlns:a16="http://schemas.microsoft.com/office/drawing/2014/main" id="{CB63F372-0C6C-4520-BD3C-D5FABC5CDDB6}"/>
              </a:ext>
            </a:extLst>
          </p:cNvPr>
          <p:cNvSpPr txBox="1">
            <a:spLocks/>
          </p:cNvSpPr>
          <p:nvPr/>
        </p:nvSpPr>
        <p:spPr>
          <a:xfrm>
            <a:off x="-1" y="320821"/>
            <a:ext cx="6418386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Princípios e diretrizes - Formatos</a:t>
            </a:r>
          </a:p>
        </p:txBody>
      </p:sp>
      <p:sp>
        <p:nvSpPr>
          <p:cNvPr id="18" name="Slide Number Placeholder 15">
            <a:extLst>
              <a:ext uri="{FF2B5EF4-FFF2-40B4-BE49-F238E27FC236}">
                <a16:creationId xmlns:a16="http://schemas.microsoft.com/office/drawing/2014/main" id="{E69B9740-557B-457C-A192-69F2CC1E0B89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15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85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de490e3ad_0_3583"/>
          <p:cNvSpPr/>
          <p:nvPr/>
        </p:nvSpPr>
        <p:spPr>
          <a:xfrm>
            <a:off x="0" y="-268986"/>
            <a:ext cx="35400" cy="537900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ítulo 4">
            <a:extLst>
              <a:ext uri="{FF2B5EF4-FFF2-40B4-BE49-F238E27FC236}">
                <a16:creationId xmlns:a16="http://schemas.microsoft.com/office/drawing/2014/main" id="{DAB1881A-BE29-435B-A4B7-29A9051E53F5}"/>
              </a:ext>
            </a:extLst>
          </p:cNvPr>
          <p:cNvSpPr txBox="1">
            <a:spLocks/>
          </p:cNvSpPr>
          <p:nvPr/>
        </p:nvSpPr>
        <p:spPr>
          <a:xfrm>
            <a:off x="-1" y="320821"/>
            <a:ext cx="6418386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Princípios e diretrizes - Qualidade</a:t>
            </a:r>
          </a:p>
        </p:txBody>
      </p:sp>
      <p:sp>
        <p:nvSpPr>
          <p:cNvPr id="12" name="Slide Number Placeholder 15">
            <a:extLst>
              <a:ext uri="{FF2B5EF4-FFF2-40B4-BE49-F238E27FC236}">
                <a16:creationId xmlns:a16="http://schemas.microsoft.com/office/drawing/2014/main" id="{92960F8E-3AEC-4D4A-806D-45BD27AF11BF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16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  <p:sp>
        <p:nvSpPr>
          <p:cNvPr id="13" name="Google Shape;169;p11">
            <a:extLst>
              <a:ext uri="{FF2B5EF4-FFF2-40B4-BE49-F238E27FC236}">
                <a16:creationId xmlns:a16="http://schemas.microsoft.com/office/drawing/2014/main" id="{071D19DD-1FB8-48AC-AF48-7E77B0BD54C8}"/>
              </a:ext>
            </a:extLst>
          </p:cNvPr>
          <p:cNvSpPr txBox="1"/>
          <p:nvPr/>
        </p:nvSpPr>
        <p:spPr>
          <a:xfrm>
            <a:off x="1011785" y="1201017"/>
            <a:ext cx="10813200" cy="6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1C00"/>
              </a:buClr>
              <a:buSzPts val="2400"/>
            </a:pPr>
            <a:r>
              <a:rPr lang="pt-BR" sz="2400" b="1" kern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 Narrow"/>
              </a:rPr>
              <a:t>A aferição da qualidade </a:t>
            </a:r>
            <a:r>
              <a:rPr lang="pt-BR" sz="2400" b="1" kern="12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 Narrow"/>
              </a:rPr>
              <a:t>deve </a:t>
            </a:r>
            <a:r>
              <a:rPr lang="pt-BR" sz="2400" b="1" kern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 Narrow"/>
              </a:rPr>
              <a:t>ser um processo automatizado.</a:t>
            </a:r>
            <a:endParaRPr sz="2400" b="1" kern="1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 Narrow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47" y="1846292"/>
            <a:ext cx="11306175" cy="414337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374923" y="3253154"/>
            <a:ext cx="1373499" cy="288387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535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de490e3ad_0_3583"/>
          <p:cNvSpPr/>
          <p:nvPr/>
        </p:nvSpPr>
        <p:spPr>
          <a:xfrm>
            <a:off x="0" y="-268986"/>
            <a:ext cx="35400" cy="537900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ítulo 4">
            <a:extLst>
              <a:ext uri="{FF2B5EF4-FFF2-40B4-BE49-F238E27FC236}">
                <a16:creationId xmlns:a16="http://schemas.microsoft.com/office/drawing/2014/main" id="{DAB1881A-BE29-435B-A4B7-29A9051E53F5}"/>
              </a:ext>
            </a:extLst>
          </p:cNvPr>
          <p:cNvSpPr txBox="1">
            <a:spLocks/>
          </p:cNvSpPr>
          <p:nvPr/>
        </p:nvSpPr>
        <p:spPr>
          <a:xfrm>
            <a:off x="-1" y="320821"/>
            <a:ext cx="6418386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Princípios e diretrizes - Qualidade</a:t>
            </a:r>
          </a:p>
        </p:txBody>
      </p:sp>
      <p:sp>
        <p:nvSpPr>
          <p:cNvPr id="12" name="Slide Number Placeholder 15">
            <a:extLst>
              <a:ext uri="{FF2B5EF4-FFF2-40B4-BE49-F238E27FC236}">
                <a16:creationId xmlns:a16="http://schemas.microsoft.com/office/drawing/2014/main" id="{92960F8E-3AEC-4D4A-806D-45BD27AF11BF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17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  <p:sp>
        <p:nvSpPr>
          <p:cNvPr id="13" name="Google Shape;169;p11">
            <a:extLst>
              <a:ext uri="{FF2B5EF4-FFF2-40B4-BE49-F238E27FC236}">
                <a16:creationId xmlns:a16="http://schemas.microsoft.com/office/drawing/2014/main" id="{071D19DD-1FB8-48AC-AF48-7E77B0BD54C8}"/>
              </a:ext>
            </a:extLst>
          </p:cNvPr>
          <p:cNvSpPr txBox="1"/>
          <p:nvPr/>
        </p:nvSpPr>
        <p:spPr>
          <a:xfrm>
            <a:off x="1011785" y="1201017"/>
            <a:ext cx="10813200" cy="6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1C00"/>
              </a:buClr>
              <a:buSzPts val="2400"/>
            </a:pPr>
            <a:r>
              <a:rPr lang="pt-BR" sz="2400" b="1" kern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 Narrow"/>
              </a:rPr>
              <a:t>A aferição da qualidade </a:t>
            </a:r>
            <a:r>
              <a:rPr lang="pt-BR" sz="2400" b="1" kern="12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 Narrow"/>
              </a:rPr>
              <a:t>deve </a:t>
            </a:r>
            <a:r>
              <a:rPr lang="pt-BR" sz="2400" b="1" kern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 Narrow"/>
              </a:rPr>
              <a:t>ser um processo automatizado.</a:t>
            </a:r>
            <a:endParaRPr sz="2400" b="1" kern="1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 Narrow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41" y="1846292"/>
            <a:ext cx="11134725" cy="4048125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>
          <a:xfrm>
            <a:off x="554584" y="4790831"/>
            <a:ext cx="5512107" cy="11035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020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de490e3ad_0_3936"/>
          <p:cNvSpPr/>
          <p:nvPr/>
        </p:nvSpPr>
        <p:spPr>
          <a:xfrm>
            <a:off x="4133750" y="2080750"/>
            <a:ext cx="76110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500" b="1" dirty="0" smtClean="0">
                <a:solidFill>
                  <a:srgbClr val="C0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Etapas </a:t>
            </a:r>
            <a:r>
              <a:rPr lang="pt-BR" sz="3500" b="1" dirty="0">
                <a:solidFill>
                  <a:srgbClr val="C0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para </a:t>
            </a:r>
            <a:r>
              <a:rPr lang="pt-BR" sz="3500" b="1" dirty="0" smtClean="0">
                <a:solidFill>
                  <a:srgbClr val="C0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preparação e publicação </a:t>
            </a:r>
            <a:endParaRPr lang="pt-BR" sz="3500" b="1" dirty="0">
              <a:solidFill>
                <a:srgbClr val="C00000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500" b="1" dirty="0" smtClean="0">
                <a:solidFill>
                  <a:srgbClr val="C0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do conjunto de </a:t>
            </a:r>
            <a:r>
              <a:rPr lang="pt-BR" sz="3500" b="1" dirty="0">
                <a:solidFill>
                  <a:srgbClr val="C0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dados</a:t>
            </a:r>
            <a:endParaRPr sz="3500" b="1" dirty="0">
              <a:solidFill>
                <a:srgbClr val="C00000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pic>
        <p:nvPicPr>
          <p:cNvPr id="269" name="Google Shape;269;gede490e3ad_0_39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66" y="1496511"/>
            <a:ext cx="4998875" cy="44298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3;p3">
            <a:extLst>
              <a:ext uri="{FF2B5EF4-FFF2-40B4-BE49-F238E27FC236}">
                <a16:creationId xmlns:a16="http://schemas.microsoft.com/office/drawing/2014/main" id="{83ED5BD2-EDF4-4F53-8511-CB16F4035D47}"/>
              </a:ext>
            </a:extLst>
          </p:cNvPr>
          <p:cNvSpPr/>
          <p:nvPr/>
        </p:nvSpPr>
        <p:spPr>
          <a:xfrm>
            <a:off x="1745226" y="0"/>
            <a:ext cx="87015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4000" b="1">
              <a:solidFill>
                <a:schemeClr val="tx1">
                  <a:lumMod val="65000"/>
                  <a:lumOff val="3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  <a:sym typeface="Arial Narrow"/>
            </a:endParaRPr>
          </a:p>
          <a:p>
            <a:pPr algn="ctr"/>
            <a:r>
              <a:rPr lang="pt-BR" sz="4000" b="1">
                <a:solidFill>
                  <a:schemeClr val="accent5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  <a:sym typeface="Comic Sans MS"/>
              </a:rPr>
              <a:t>PROCESSO</a:t>
            </a:r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D0060341-E9D5-45D5-BE4C-6BCB94F551A8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18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AutoNum type="arabicPeriod"/>
            </a:pPr>
            <a:endParaRPr lang="pt-BR">
              <a:solidFill>
                <a:srgbClr val="002060"/>
              </a:solidFill>
            </a:endParaRPr>
          </a:p>
          <a:p>
            <a:pPr marL="685800" indent="-457200">
              <a:buAutoNum type="arabicPeriod"/>
            </a:pPr>
            <a:endParaRPr lang="pt-BR">
              <a:solidFill>
                <a:srgbClr val="002060"/>
              </a:solidFill>
            </a:endParaRPr>
          </a:p>
          <a:p>
            <a:pPr marL="685800" indent="-457200">
              <a:buAutoNum type="arabicPeriod"/>
            </a:pPr>
            <a:endParaRPr lang="pt-BR">
              <a:solidFill>
                <a:srgbClr val="002060"/>
              </a:solidFill>
            </a:endParaRPr>
          </a:p>
          <a:p>
            <a:pPr marL="685800" indent="-457200">
              <a:buAutoNum type="arabicPeriod"/>
            </a:pPr>
            <a:endParaRPr lang="pt-BR">
              <a:solidFill>
                <a:srgbClr val="002060"/>
              </a:solidFill>
            </a:endParaRPr>
          </a:p>
          <a:p>
            <a:pPr marL="228600" indent="0"/>
            <a:r>
              <a:rPr lang="pt-BR"/>
              <a:t>	</a:t>
            </a:r>
          </a:p>
          <a:p>
            <a:pPr marL="685800" indent="-457200">
              <a:buAutoNum type="arabicPeriod"/>
            </a:pPr>
            <a:endParaRPr lang="pt-BR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52100300"/>
              </p:ext>
            </p:extLst>
          </p:nvPr>
        </p:nvGraphicFramePr>
        <p:xfrm>
          <a:off x="2162908" y="1103471"/>
          <a:ext cx="8080931" cy="5049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ítulo 4">
            <a:extLst>
              <a:ext uri="{FF2B5EF4-FFF2-40B4-BE49-F238E27FC236}">
                <a16:creationId xmlns:a16="http://schemas.microsoft.com/office/drawing/2014/main" id="{679DAE43-E24C-4994-A9B8-18D6B57A2B7C}"/>
              </a:ext>
            </a:extLst>
          </p:cNvPr>
          <p:cNvSpPr txBox="1">
            <a:spLocks/>
          </p:cNvSpPr>
          <p:nvPr/>
        </p:nvSpPr>
        <p:spPr>
          <a:xfrm>
            <a:off x="-2" y="320821"/>
            <a:ext cx="10772079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Processo – Etapas</a:t>
            </a:r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109336DF-E00D-4577-A37A-D9BA19FE812C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19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0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1302139" y="620713"/>
            <a:ext cx="442912" cy="365125"/>
          </a:xfr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649766B-29BD-4F9C-A588-832D430AD539}" type="slidenum">
              <a:rPr lang="id-ID" altLang="pt-BR">
                <a:solidFill>
                  <a:schemeClr val="bg1"/>
                </a:solidFill>
                <a:latin typeface="Open Sans" pitchFamily="34" charset="0"/>
              </a:rPr>
              <a:pPr/>
              <a:t>2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57214" y="686933"/>
            <a:ext cx="4694056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altLang="pt-BR" sz="4000" b="1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Nossa </a:t>
            </a:r>
            <a:r>
              <a:rPr lang="pt-BR" altLang="pt-BR" sz="4000" b="1">
                <a:solidFill>
                  <a:schemeClr val="accent5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Missão</a:t>
            </a:r>
            <a:endParaRPr lang="id-ID" altLang="pt-BR" sz="4000" b="1">
              <a:solidFill>
                <a:schemeClr val="accent5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57213" y="1390094"/>
            <a:ext cx="4789402" cy="167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Promover a integridade e aperfeiçoar os mecanismos de transparência da gestão pública, com participação social, da prevenção e do combate à corrupção, monitorando a qualidade dos gastos públicos, o equilíbrio fiscal e a efetividade das políticas públicas.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57213" y="4285724"/>
            <a:ext cx="47894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 referência nacional na área de controle e reconhecido pela sociedade como um órgão de excelência no fortalecimento da integridade pública.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557213" y="3582563"/>
            <a:ext cx="4720181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altLang="pt-BR" sz="4000" b="1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Nossa </a:t>
            </a:r>
            <a:r>
              <a:rPr lang="pt-BR" altLang="pt-BR" sz="4000" b="1">
                <a:solidFill>
                  <a:schemeClr val="accent5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Visão</a:t>
            </a:r>
            <a:endParaRPr lang="id-ID" altLang="pt-BR" sz="4000" b="1">
              <a:solidFill>
                <a:schemeClr val="accent5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10" y="620713"/>
            <a:ext cx="5033617" cy="5327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13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de490e3ad_0_3936"/>
          <p:cNvSpPr/>
          <p:nvPr/>
        </p:nvSpPr>
        <p:spPr>
          <a:xfrm>
            <a:off x="4133750" y="2080750"/>
            <a:ext cx="76110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500" b="1" dirty="0" smtClean="0">
                <a:solidFill>
                  <a:srgbClr val="C0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	Exemplos de bases de dados em situações distintas</a:t>
            </a:r>
            <a:endParaRPr sz="3500" b="1" dirty="0">
              <a:solidFill>
                <a:srgbClr val="C00000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  <p:pic>
        <p:nvPicPr>
          <p:cNvPr id="269" name="Google Shape;269;gede490e3ad_0_39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66" y="1496511"/>
            <a:ext cx="4998875" cy="44298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3;p3">
            <a:extLst>
              <a:ext uri="{FF2B5EF4-FFF2-40B4-BE49-F238E27FC236}">
                <a16:creationId xmlns:a16="http://schemas.microsoft.com/office/drawing/2014/main" id="{83ED5BD2-EDF4-4F53-8511-CB16F4035D47}"/>
              </a:ext>
            </a:extLst>
          </p:cNvPr>
          <p:cNvSpPr/>
          <p:nvPr/>
        </p:nvSpPr>
        <p:spPr>
          <a:xfrm>
            <a:off x="1745226" y="0"/>
            <a:ext cx="87015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4000" b="1" dirty="0">
              <a:solidFill>
                <a:schemeClr val="tx1">
                  <a:lumMod val="65000"/>
                  <a:lumOff val="3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  <a:sym typeface="Arial Narrow"/>
            </a:endParaRPr>
          </a:p>
          <a:p>
            <a:pPr algn="ctr"/>
            <a:r>
              <a:rPr lang="pt-BR" sz="4000" b="1" dirty="0" smtClean="0">
                <a:solidFill>
                  <a:schemeClr val="accent5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  <a:sym typeface="Comic Sans MS"/>
              </a:rPr>
              <a:t>Anexo</a:t>
            </a:r>
            <a:endParaRPr lang="pt-BR" sz="4000" b="1" dirty="0">
              <a:solidFill>
                <a:schemeClr val="accent5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  <a:sym typeface="Comic Sans MS"/>
            </a:endParaRPr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D0060341-E9D5-45D5-BE4C-6BCB94F551A8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20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11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2" descr="Aviso estrutura de tópic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700" y="1052767"/>
            <a:ext cx="603504" cy="60350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2"/>
          <p:cNvSpPr/>
          <p:nvPr/>
        </p:nvSpPr>
        <p:spPr>
          <a:xfrm>
            <a:off x="4508878" y="112475"/>
            <a:ext cx="7609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buClr>
                <a:srgbClr val="000000"/>
              </a:buClr>
              <a:buSzPts val="2800"/>
            </a:pPr>
            <a:r>
              <a:rPr lang="pt-BR" sz="2800" b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pt-BR" sz="2800" b="1" i="0" u="none" strike="noStrike" cap="none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ase estruturada em formato </a:t>
            </a:r>
            <a:r>
              <a:rPr lang="pt-BR" sz="2800" b="1">
                <a:latin typeface="Comic Sans MS"/>
                <a:ea typeface="Comic Sans MS"/>
                <a:cs typeface="Comic Sans MS"/>
                <a:sym typeface="Comic Sans MS"/>
              </a:rPr>
              <a:t>proprietário</a:t>
            </a:r>
            <a:endParaRPr sz="1800" b="0" i="0" u="none" strike="noStrike" cap="none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88" name="Google Shape;88;p12"/>
          <p:cNvGrpSpPr/>
          <p:nvPr/>
        </p:nvGrpSpPr>
        <p:grpSpPr>
          <a:xfrm>
            <a:off x="9227876" y="4523452"/>
            <a:ext cx="1615698" cy="1615698"/>
            <a:chOff x="9945051" y="2670727"/>
            <a:chExt cx="1615698" cy="1615698"/>
          </a:xfrm>
        </p:grpSpPr>
        <p:pic>
          <p:nvPicPr>
            <p:cNvPr id="89" name="Google Shape;89;p12" descr="Papel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45051" y="2670727"/>
              <a:ext cx="1615698" cy="1615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2"/>
            <p:cNvSpPr txBox="1"/>
            <p:nvPr/>
          </p:nvSpPr>
          <p:spPr>
            <a:xfrm>
              <a:off x="10457100" y="3478576"/>
              <a:ext cx="836400" cy="369300"/>
            </a:xfrm>
            <a:prstGeom prst="rect">
              <a:avLst/>
            </a:prstGeom>
            <a:solidFill>
              <a:srgbClr val="AEABAB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.CSV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1" name="Google Shape;91;p1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326775"/>
            <a:ext cx="4983751" cy="33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2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r="891" b="33208"/>
          <a:stretch/>
        </p:blipFill>
        <p:spPr>
          <a:xfrm>
            <a:off x="2158200" y="1052771"/>
            <a:ext cx="7384517" cy="32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2"/>
          <p:cNvSpPr/>
          <p:nvPr/>
        </p:nvSpPr>
        <p:spPr>
          <a:xfrm rot="5400000">
            <a:off x="6931350" y="3965950"/>
            <a:ext cx="1835700" cy="24900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770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8" descr="Aviso estrutura de tópic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700" y="1052767"/>
            <a:ext cx="603504" cy="60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53" y="1052767"/>
            <a:ext cx="7172325" cy="5476875"/>
          </a:xfrm>
          <a:prstGeom prst="rect">
            <a:avLst/>
          </a:prstGeom>
        </p:spPr>
      </p:pic>
      <p:pic>
        <p:nvPicPr>
          <p:cNvPr id="18" name="Google Shape;128;p8" descr="Papel com preenchiment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45051" y="2670727"/>
            <a:ext cx="1615698" cy="161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29;p8"/>
          <p:cNvSpPr txBox="1"/>
          <p:nvPr/>
        </p:nvSpPr>
        <p:spPr>
          <a:xfrm>
            <a:off x="10457100" y="3478576"/>
            <a:ext cx="836400" cy="369300"/>
          </a:xfrm>
          <a:prstGeom prst="rect">
            <a:avLst/>
          </a:prstGeom>
          <a:solidFill>
            <a:srgbClr val="AEABAB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.CSV</a:t>
            </a:r>
            <a:endParaRPr/>
          </a:p>
        </p:txBody>
      </p:sp>
      <p:sp>
        <p:nvSpPr>
          <p:cNvPr id="3" name="Seta para a Direita 2"/>
          <p:cNvSpPr/>
          <p:nvPr/>
        </p:nvSpPr>
        <p:spPr>
          <a:xfrm>
            <a:off x="8313478" y="2959331"/>
            <a:ext cx="1631573" cy="1327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87;p12"/>
          <p:cNvSpPr/>
          <p:nvPr/>
        </p:nvSpPr>
        <p:spPr>
          <a:xfrm>
            <a:off x="3233530" y="112475"/>
            <a:ext cx="888454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buSzPts val="2800"/>
            </a:pPr>
            <a:r>
              <a:rPr lang="pt-BR" sz="2800" b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 </a:t>
            </a:r>
            <a:r>
              <a:rPr lang="pt-BR" sz="2800" b="1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semi-estruturada</a:t>
            </a:r>
            <a:r>
              <a:rPr lang="pt-BR" sz="2800" b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em formato </a:t>
            </a:r>
            <a:r>
              <a:rPr lang="pt-BR" sz="2800" b="1">
                <a:latin typeface="Comic Sans MS"/>
                <a:ea typeface="Comic Sans MS"/>
                <a:cs typeface="Comic Sans MS"/>
                <a:sym typeface="Comic Sans MS"/>
              </a:rPr>
              <a:t>proprietário</a:t>
            </a:r>
            <a:endParaRPr lang="pt-BR" sz="180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91177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8" descr="Aviso estrutura de tópic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700" y="1052767"/>
            <a:ext cx="603504" cy="60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28;p8" descr="Papel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45051" y="2670727"/>
            <a:ext cx="1615698" cy="161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29;p8"/>
          <p:cNvSpPr txBox="1"/>
          <p:nvPr/>
        </p:nvSpPr>
        <p:spPr>
          <a:xfrm>
            <a:off x="10457100" y="3478576"/>
            <a:ext cx="836400" cy="369300"/>
          </a:xfrm>
          <a:prstGeom prst="rect">
            <a:avLst/>
          </a:prstGeom>
          <a:solidFill>
            <a:srgbClr val="AEABAB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.CSV</a:t>
            </a:r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00" y="1878562"/>
            <a:ext cx="11755812" cy="3169688"/>
          </a:xfrm>
          <a:prstGeom prst="rect">
            <a:avLst/>
          </a:prstGeom>
        </p:spPr>
      </p:pic>
      <p:sp>
        <p:nvSpPr>
          <p:cNvPr id="7" name="Google Shape;87;p12"/>
          <p:cNvSpPr/>
          <p:nvPr/>
        </p:nvSpPr>
        <p:spPr>
          <a:xfrm>
            <a:off x="3260035" y="112475"/>
            <a:ext cx="885804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pt-BR" sz="2800" b="1" i="0" u="none" strike="noStrike" cap="none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ase </a:t>
            </a:r>
            <a:r>
              <a:rPr lang="pt-BR" sz="2800" b="1" i="0" u="none" strike="noStrike" cap="none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semi-estruturada</a:t>
            </a:r>
            <a:r>
              <a:rPr lang="pt-BR" sz="2800" b="1" i="0" u="none" strike="noStrike" cap="none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em formato proprietário</a:t>
            </a:r>
            <a:endParaRPr sz="1800" b="0" i="0" u="none" strike="noStrike" cap="none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3194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41338"/>
          <a:stretch/>
        </p:blipFill>
        <p:spPr>
          <a:xfrm>
            <a:off x="236497" y="409373"/>
            <a:ext cx="5063075" cy="32664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" name="Google Shape;101;p17"/>
          <p:cNvGraphicFramePr/>
          <p:nvPr/>
        </p:nvGraphicFramePr>
        <p:xfrm>
          <a:off x="482772" y="3730559"/>
          <a:ext cx="4816800" cy="2571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0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VARIÁVEL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VARIÁVEL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VARIÁVEL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EVENTO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valor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valor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valor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EVENTO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valor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valor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valor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EVENTO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valor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valor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valor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0600" y="677133"/>
            <a:ext cx="18954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5844" y="2042586"/>
            <a:ext cx="6155826" cy="41346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7;p12"/>
          <p:cNvSpPr/>
          <p:nvPr/>
        </p:nvSpPr>
        <p:spPr>
          <a:xfrm>
            <a:off x="4508878" y="112475"/>
            <a:ext cx="7609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pt-BR" sz="2800" b="1" i="0" u="none" strike="noStrike" cap="none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ase estruturada em formato aberto</a:t>
            </a:r>
            <a:endParaRPr sz="1800" b="0" i="0" u="none" strike="noStrike" cap="none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2459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gede490e3ad_0_42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33530" y="993913"/>
            <a:ext cx="8641497" cy="488971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ede490e3ad_0_4223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 com necessidade de </a:t>
            </a:r>
            <a:r>
              <a:rPr lang="pt-BR" sz="260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anonimização</a:t>
            </a:r>
            <a:endParaRPr sz="260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1" name="Google Shape;351;gede490e3ad_0_4223"/>
          <p:cNvSpPr/>
          <p:nvPr/>
        </p:nvSpPr>
        <p:spPr>
          <a:xfrm>
            <a:off x="0" y="4356501"/>
            <a:ext cx="3233530" cy="676800"/>
          </a:xfrm>
          <a:prstGeom prst="homePlate">
            <a:avLst>
              <a:gd name="adj" fmla="val 50000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Informações sensíveis</a:t>
            </a:r>
            <a:endParaRPr sz="2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539321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de490e3ad_0_4208"/>
          <p:cNvSpPr/>
          <p:nvPr/>
        </p:nvSpPr>
        <p:spPr>
          <a:xfrm>
            <a:off x="0" y="1794820"/>
            <a:ext cx="3706500" cy="654600"/>
          </a:xfrm>
          <a:prstGeom prst="homePlate">
            <a:avLst>
              <a:gd name="adj" fmla="val 50000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Limpeza dos dados primários</a:t>
            </a:r>
            <a:endParaRPr sz="21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8" name="Google Shape;338;gede490e3ad_0_4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0" y="4043301"/>
            <a:ext cx="9957900" cy="21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ede490e3ad_0_4208"/>
          <p:cNvSpPr/>
          <p:nvPr/>
        </p:nvSpPr>
        <p:spPr>
          <a:xfrm rot="-2095545">
            <a:off x="2902215" y="2779264"/>
            <a:ext cx="3059661" cy="729961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Valores dos campos</a:t>
            </a:r>
            <a:endParaRPr sz="23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0" name="Google Shape;340;gede490e3ad_0_4208"/>
          <p:cNvSpPr/>
          <p:nvPr/>
        </p:nvSpPr>
        <p:spPr>
          <a:xfrm rot="-2171046">
            <a:off x="6583331" y="2486994"/>
            <a:ext cx="3418805" cy="752635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Padrões de valor dos campos</a:t>
            </a:r>
            <a:endParaRPr sz="2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1" name="Google Shape;341;gede490e3ad_0_4208"/>
          <p:cNvSpPr/>
          <p:nvPr/>
        </p:nvSpPr>
        <p:spPr>
          <a:xfrm rot="-2405747">
            <a:off x="9296810" y="2310494"/>
            <a:ext cx="3238171" cy="781828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Formatos de número e data</a:t>
            </a:r>
            <a:endParaRPr sz="2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2" name="Google Shape;342;gede490e3ad_0_4208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 com necessidade de limpeza</a:t>
            </a:r>
            <a:endParaRPr sz="260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21383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">
            <a:extLst>
              <a:ext uri="{FF2B5EF4-FFF2-40B4-BE49-F238E27FC236}">
                <a16:creationId xmlns:a16="http://schemas.microsoft.com/office/drawing/2014/main" id="{B6AC8C22-EC6A-4A9A-8950-0B08668D5F62}"/>
              </a:ext>
            </a:extLst>
          </p:cNvPr>
          <p:cNvSpPr txBox="1"/>
          <p:nvPr/>
        </p:nvSpPr>
        <p:spPr bwMode="auto">
          <a:xfrm>
            <a:off x="339073" y="0"/>
            <a:ext cx="1155845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alt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  <a:p>
            <a:pPr algn="ctr"/>
            <a:r>
              <a:rPr lang="pt-BR" altLang="pt-BR" sz="2400" b="1" i="1" u="sng" dirty="0">
                <a:solidFill>
                  <a:srgbClr val="2F5597"/>
                </a:solidFill>
                <a:ea typeface="Lato" pitchFamily="34" charset="0"/>
                <a:cs typeface="Lato" pitchFamily="34" charset="0"/>
                <a:hlinkClick r:id="rId2"/>
              </a:rPr>
              <a:t>MUITO OBRIGADO!</a:t>
            </a:r>
          </a:p>
          <a:p>
            <a:pPr algn="ctr"/>
            <a:endParaRPr lang="pt-BR" altLang="pt-BR" sz="2400" b="1" i="1" u="sng" dirty="0">
              <a:solidFill>
                <a:srgbClr val="2F5597"/>
              </a:solidFill>
              <a:ea typeface="Lato" pitchFamily="34" charset="0"/>
              <a:cs typeface="Lato" pitchFamily="34" charset="0"/>
              <a:hlinkClick r:id="rId2"/>
            </a:endParaRPr>
          </a:p>
          <a:p>
            <a:pPr algn="ctr"/>
            <a:r>
              <a:rPr lang="pt-BR" altLang="pt-BR" sz="2400" b="1" i="1" u="sng" dirty="0">
                <a:solidFill>
                  <a:srgbClr val="2F5597"/>
                </a:solidFill>
                <a:ea typeface="Lato" pitchFamily="34" charset="0"/>
                <a:cs typeface="Lato" pitchFamily="34" charset="0"/>
                <a:hlinkClick r:id="rId2"/>
              </a:rPr>
              <a:t>transparencia@cge.mg.gov.br</a:t>
            </a:r>
            <a:endParaRPr lang="pt-BR" altLang="pt-BR" sz="2400" b="1" i="1" u="sng" dirty="0">
              <a:solidFill>
                <a:srgbClr val="2F5597"/>
              </a:solidFill>
              <a:ea typeface="Lato" pitchFamily="34" charset="0"/>
              <a:cs typeface="Lato" pitchFamily="34" charset="0"/>
            </a:endParaRPr>
          </a:p>
          <a:p>
            <a:pPr algn="ctr"/>
            <a:endParaRPr lang="pt-BR" altLang="pt-BR" sz="2400" b="1" i="1" u="sng" dirty="0">
              <a:solidFill>
                <a:srgbClr val="2F5597"/>
              </a:solidFill>
              <a:ea typeface="Lato" pitchFamily="34" charset="0"/>
              <a:cs typeface="Lato" pitchFamily="34" charset="0"/>
            </a:endParaRPr>
          </a:p>
          <a:p>
            <a:pPr lvl="0" algn="ctr">
              <a:buClr>
                <a:srgbClr val="000000"/>
              </a:buClr>
              <a:buSzPts val="1100"/>
            </a:pPr>
            <a:r>
              <a:rPr lang="pt-BR" sz="2400" b="1" smtClean="0">
                <a:solidFill>
                  <a:schemeClr val="dk1"/>
                </a:solidFill>
                <a:ea typeface="Calibri"/>
                <a:cs typeface="Calibri" panose="020F0502020204030204" pitchFamily="34" charset="0"/>
                <a:sym typeface="Calibri"/>
              </a:rPr>
              <a:t>DIRETORIA </a:t>
            </a:r>
            <a:r>
              <a:rPr lang="pt-BR" sz="2400" b="1" dirty="0">
                <a:solidFill>
                  <a:schemeClr val="dk1"/>
                </a:solidFill>
                <a:ea typeface="Calibri"/>
                <a:cs typeface="Calibri" panose="020F0502020204030204" pitchFamily="34" charset="0"/>
                <a:sym typeface="Calibri"/>
              </a:rPr>
              <a:t>DE TRANSPARÊNCIA ATIVA</a:t>
            </a:r>
            <a:endParaRPr lang="pt-BR" sz="2400" dirty="0">
              <a:solidFill>
                <a:srgbClr val="000000"/>
              </a:solidFill>
              <a:cs typeface="Calibri" panose="020F0502020204030204" pitchFamily="34" charset="0"/>
              <a:sym typeface="Arial"/>
            </a:endParaRPr>
          </a:p>
          <a:p>
            <a:pPr lvl="0" algn="ctr">
              <a:buClr>
                <a:srgbClr val="000000"/>
              </a:buClr>
              <a:buSzPts val="1100"/>
            </a:pPr>
            <a:r>
              <a:rPr lang="pt-BR" sz="2400" dirty="0">
                <a:solidFill>
                  <a:schemeClr val="dk1"/>
                </a:solidFill>
                <a:ea typeface="Calibri"/>
                <a:cs typeface="Calibri" panose="020F0502020204030204" pitchFamily="34" charset="0"/>
                <a:sym typeface="Calibri"/>
              </a:rPr>
              <a:t>Flávia Marques Vilela</a:t>
            </a:r>
            <a:endParaRPr lang="pt-BR" sz="2400" dirty="0">
              <a:solidFill>
                <a:srgbClr val="000000"/>
              </a:solidFill>
              <a:cs typeface="Calibri" panose="020F0502020204030204" pitchFamily="34" charset="0"/>
              <a:sym typeface="Arial"/>
            </a:endParaRPr>
          </a:p>
          <a:p>
            <a:pPr lvl="0" algn="ctr">
              <a:buClr>
                <a:srgbClr val="000000"/>
              </a:buClr>
              <a:buSzPts val="1100"/>
            </a:pPr>
            <a:r>
              <a:rPr lang="pt-BR" sz="2400" u="sng" dirty="0">
                <a:solidFill>
                  <a:schemeClr val="hlink"/>
                </a:solidFill>
                <a:ea typeface="Calibri"/>
                <a:cs typeface="Calibri" panose="020F0502020204030204" pitchFamily="34" charset="0"/>
                <a:sym typeface="Calibri"/>
                <a:hlinkClick r:id="rId3"/>
              </a:rPr>
              <a:t>flavia.vilela@cge.mg.gov.br</a:t>
            </a:r>
            <a:endParaRPr lang="pt-BR" sz="2400" u="sng" dirty="0">
              <a:solidFill>
                <a:schemeClr val="hlink"/>
              </a:solidFill>
              <a:ea typeface="Calibri"/>
              <a:cs typeface="Calibri" panose="020F0502020204030204" pitchFamily="34" charset="0"/>
              <a:sym typeface="Calibri"/>
            </a:endParaRPr>
          </a:p>
          <a:p>
            <a:pPr lvl="0" algn="ctr">
              <a:buClr>
                <a:srgbClr val="000000"/>
              </a:buClr>
              <a:buSzPts val="1100"/>
            </a:pPr>
            <a:endParaRPr lang="pt-BR" altLang="pt-BR" sz="2400" b="1" u="sng" dirty="0">
              <a:solidFill>
                <a:schemeClr val="hlink"/>
              </a:solidFill>
              <a:ea typeface="Lato" pitchFamily="34" charset="0"/>
              <a:cs typeface="Calibri" panose="020F0502020204030204" pitchFamily="34" charset="0"/>
              <a:sym typeface="Calibri"/>
            </a:endParaRPr>
          </a:p>
          <a:p>
            <a:pPr algn="ctr">
              <a:buClr>
                <a:srgbClr val="000000"/>
              </a:buClr>
              <a:buSzPts val="1100"/>
            </a:pPr>
            <a:r>
              <a:rPr lang="pt-BR" altLang="pt-BR" sz="2400" b="1" dirty="0">
                <a:solidFill>
                  <a:schemeClr val="dk1"/>
                </a:solidFill>
                <a:ea typeface="Calibri"/>
                <a:cs typeface="Calibri" panose="020F0502020204030204" pitchFamily="34" charset="0"/>
                <a:sym typeface="Calibri"/>
              </a:rPr>
              <a:t>Portal de Dados Abertos</a:t>
            </a:r>
          </a:p>
          <a:p>
            <a:pPr algn="ctr">
              <a:buClr>
                <a:srgbClr val="000000"/>
              </a:buClr>
              <a:buSzPts val="1100"/>
            </a:pPr>
            <a:r>
              <a:rPr lang="pt-BR" altLang="pt-BR" sz="2400" dirty="0">
                <a:solidFill>
                  <a:schemeClr val="dk1"/>
                </a:solidFill>
                <a:ea typeface="Calibri"/>
                <a:cs typeface="Calibri" panose="020F0502020204030204" pitchFamily="34" charset="0"/>
                <a:sym typeface="Calibri"/>
              </a:rPr>
              <a:t>André Luiz Guimarães </a:t>
            </a:r>
            <a:r>
              <a:rPr lang="pt-BR" altLang="pt-BR" sz="2400" dirty="0" smtClean="0">
                <a:solidFill>
                  <a:schemeClr val="dk1"/>
                </a:solidFill>
                <a:ea typeface="Calibri"/>
                <a:cs typeface="Calibri" panose="020F0502020204030204" pitchFamily="34" charset="0"/>
                <a:sym typeface="Calibri"/>
              </a:rPr>
              <a:t>Amorim</a:t>
            </a:r>
          </a:p>
          <a:p>
            <a:pPr algn="ctr">
              <a:buClr>
                <a:srgbClr val="000000"/>
              </a:buClr>
              <a:buSzPts val="1100"/>
            </a:pPr>
            <a:r>
              <a:rPr lang="pt-BR" altLang="pt-BR" sz="2400" dirty="0" smtClean="0">
                <a:solidFill>
                  <a:schemeClr val="dk1"/>
                </a:solidFill>
                <a:ea typeface="Calibri"/>
                <a:cs typeface="Calibri" panose="020F0502020204030204" pitchFamily="34" charset="0"/>
                <a:sym typeface="Calibri"/>
              </a:rPr>
              <a:t>Gabriel </a:t>
            </a:r>
            <a:r>
              <a:rPr lang="pt-BR" altLang="pt-BR" sz="2400" dirty="0" err="1" smtClean="0">
                <a:solidFill>
                  <a:schemeClr val="dk1"/>
                </a:solidFill>
                <a:ea typeface="Calibri"/>
                <a:cs typeface="Calibri" panose="020F0502020204030204" pitchFamily="34" charset="0"/>
                <a:sym typeface="Calibri"/>
              </a:rPr>
              <a:t>Braico</a:t>
            </a:r>
            <a:r>
              <a:rPr lang="pt-BR" altLang="pt-BR" sz="2400" dirty="0" smtClean="0">
                <a:solidFill>
                  <a:schemeClr val="dk1"/>
                </a:solidFill>
                <a:ea typeface="Calibri"/>
                <a:cs typeface="Calibri" panose="020F0502020204030204" pitchFamily="34" charset="0"/>
                <a:sym typeface="Calibri"/>
              </a:rPr>
              <a:t> Dornas</a:t>
            </a:r>
            <a:endParaRPr lang="pt-BR" altLang="pt-BR" sz="2400" dirty="0">
              <a:solidFill>
                <a:schemeClr val="dk1"/>
              </a:solidFill>
              <a:ea typeface="Calibri"/>
              <a:cs typeface="Calibri" panose="020F0502020204030204" pitchFamily="34" charset="0"/>
              <a:sym typeface="Calibri"/>
            </a:endParaRPr>
          </a:p>
          <a:p>
            <a:pPr algn="ctr">
              <a:buClr>
                <a:srgbClr val="000000"/>
              </a:buClr>
              <a:buSzPts val="1100"/>
            </a:pPr>
            <a:r>
              <a:rPr lang="pt-BR" altLang="pt-BR" sz="2400" u="sng" dirty="0" smtClean="0">
                <a:solidFill>
                  <a:schemeClr val="dk1"/>
                </a:solidFill>
                <a:ea typeface="Calibri"/>
                <a:cs typeface="Calibri" panose="020F0502020204030204" pitchFamily="34" charset="0"/>
                <a:sym typeface="Calibri"/>
                <a:hlinkClick r:id="rId4"/>
              </a:rPr>
              <a:t>andre.amorim@cge.mg.gov.br</a:t>
            </a:r>
            <a:endParaRPr lang="pt-BR" altLang="pt-BR" sz="2400" u="sng" dirty="0" smtClean="0">
              <a:solidFill>
                <a:schemeClr val="dk1"/>
              </a:solidFill>
              <a:ea typeface="Calibri"/>
              <a:cs typeface="Calibri" panose="020F0502020204030204" pitchFamily="34" charset="0"/>
              <a:sym typeface="Calibri"/>
            </a:endParaRPr>
          </a:p>
          <a:p>
            <a:pPr algn="ctr">
              <a:buClr>
                <a:srgbClr val="000000"/>
              </a:buClr>
              <a:buSzPts val="1100"/>
            </a:pPr>
            <a:r>
              <a:rPr lang="pt-BR" altLang="pt-BR" sz="2400" u="sng" dirty="0" smtClean="0">
                <a:solidFill>
                  <a:schemeClr val="dk1"/>
                </a:solidFill>
                <a:ea typeface="Calibri"/>
                <a:cs typeface="Calibri" panose="020F0502020204030204" pitchFamily="34" charset="0"/>
                <a:sym typeface="Calibri"/>
                <a:hlinkClick r:id="rId5"/>
              </a:rPr>
              <a:t>gabriel.dornas@cge.mg.gov.br</a:t>
            </a:r>
            <a:endParaRPr lang="pt-BR" altLang="pt-BR" sz="2400" u="sng" dirty="0" smtClean="0">
              <a:solidFill>
                <a:schemeClr val="dk1"/>
              </a:solidFill>
              <a:ea typeface="Calibri"/>
              <a:cs typeface="Calibri" panose="020F0502020204030204" pitchFamily="34" charset="0"/>
              <a:sym typeface="Calibri"/>
            </a:endParaRPr>
          </a:p>
          <a:p>
            <a:pPr algn="ctr">
              <a:buClr>
                <a:srgbClr val="000000"/>
              </a:buClr>
              <a:buSzPts val="1100"/>
            </a:pPr>
            <a:endParaRPr lang="pt-BR" alt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1276013" y="620713"/>
            <a:ext cx="442912" cy="365125"/>
          </a:xfr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649766B-29BD-4F9C-A588-832D430AD539}" type="slidenum">
              <a:rPr lang="id-ID" altLang="pt-BR">
                <a:solidFill>
                  <a:schemeClr val="bg1"/>
                </a:solidFill>
                <a:latin typeface="Open Sans" pitchFamily="34" charset="0"/>
              </a:rPr>
              <a:pPr/>
              <a:t>3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  <p:sp>
        <p:nvSpPr>
          <p:cNvPr id="18" name="Rectangle 15"/>
          <p:cNvSpPr/>
          <p:nvPr/>
        </p:nvSpPr>
        <p:spPr bwMode="auto">
          <a:xfrm>
            <a:off x="676275" y="2960688"/>
            <a:ext cx="10871200" cy="21526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31" name="Slide Number Placeholder 1"/>
          <p:cNvSpPr txBox="1">
            <a:spLocks/>
          </p:cNvSpPr>
          <p:nvPr/>
        </p:nvSpPr>
        <p:spPr bwMode="auto">
          <a:xfrm>
            <a:off x="11276013" y="620713"/>
            <a:ext cx="442912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altLang="pt-B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557214" y="686933"/>
            <a:ext cx="4694056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altLang="pt-BR" sz="4000" b="1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Nosso </a:t>
            </a:r>
            <a:r>
              <a:rPr lang="pt-BR" altLang="pt-BR" sz="4000" b="1">
                <a:solidFill>
                  <a:schemeClr val="accent5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Propósito</a:t>
            </a:r>
            <a:endParaRPr lang="id-ID" altLang="pt-BR" sz="4000" b="1">
              <a:solidFill>
                <a:schemeClr val="accent5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77668" y="3383279"/>
            <a:ext cx="9425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Esse é o propósito da CGE: Ser integridade </a:t>
            </a:r>
          </a:p>
          <a:p>
            <a:pPr algn="ctr"/>
            <a:r>
              <a:rPr lang="pt-BR" sz="3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 eficiência por uma sociedade melhor.</a:t>
            </a:r>
          </a:p>
        </p:txBody>
      </p:sp>
    </p:spTree>
    <p:extLst>
      <p:ext uri="{BB962C8B-B14F-4D97-AF65-F5344CB8AC3E}">
        <p14:creationId xmlns:p14="http://schemas.microsoft.com/office/powerpoint/2010/main" val="370190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298014" y="1474634"/>
            <a:ext cx="9907870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pt-BR" sz="2500" b="1" dirty="0">
                <a:solidFill>
                  <a:srgbClr val="172B4D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Parte </a:t>
            </a:r>
            <a:r>
              <a:rPr lang="pt-BR" sz="2500" b="1" dirty="0" smtClean="0">
                <a:solidFill>
                  <a:srgbClr val="172B4D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1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pt-BR" sz="2500" b="1" dirty="0" smtClean="0">
              <a:solidFill>
                <a:srgbClr val="172B4D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Contexto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normativo: requisitos legais sobre dados </a:t>
            </a: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abertos;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sz="2200" dirty="0"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Portal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de Dados Abertos: importância, usos e </a:t>
            </a: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apresentação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sz="2200" dirty="0" smtClean="0">
              <a:solidFill>
                <a:schemeClr val="tx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  <a:p>
            <a:pPr marL="359410" lvl="3" indent="-3302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200"/>
              <a:buFont typeface="Arial Narrow"/>
              <a:buChar char="-"/>
            </a:pPr>
            <a:endParaRPr lang="pt-BR" sz="2200" u="sng" dirty="0">
              <a:solidFill>
                <a:srgbClr val="172B4D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</a:endParaRPr>
          </a:p>
          <a:p>
            <a:pPr marL="29210" lvl="3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200"/>
            </a:pPr>
            <a:r>
              <a:rPr lang="pt-BR" sz="2500" b="1" dirty="0">
                <a:solidFill>
                  <a:srgbClr val="172B4D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Parte </a:t>
            </a:r>
            <a:r>
              <a:rPr lang="pt-BR" sz="2500" b="1" dirty="0" smtClean="0">
                <a:solidFill>
                  <a:srgbClr val="172B4D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2</a:t>
            </a:r>
          </a:p>
          <a:p>
            <a:pPr marL="29210" lvl="3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200"/>
            </a:pPr>
            <a:endParaRPr lang="pt-BR" sz="2500" b="1" dirty="0">
              <a:solidFill>
                <a:srgbClr val="172B4D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</a:endParaRPr>
          </a:p>
          <a:p>
            <a:pPr marL="359410" lvl="3" indent="-330200">
              <a:buClr>
                <a:srgbClr val="172B4D"/>
              </a:buClr>
              <a:buSzPts val="2200"/>
              <a:buFont typeface="Arial Narrow"/>
              <a:buChar char="-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Processo</a:t>
            </a:r>
            <a:r>
              <a:rPr lang="pt-BR" sz="2200" dirty="0"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: Etapas para preparação e publicação </a:t>
            </a:r>
            <a:r>
              <a:rPr lang="pt-BR" sz="2200" dirty="0" smtClean="0"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do </a:t>
            </a:r>
            <a:r>
              <a:rPr lang="pt-BR" sz="2200" dirty="0"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conjunto </a:t>
            </a:r>
            <a:r>
              <a:rPr lang="pt-BR" sz="2200" dirty="0" smtClean="0"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                    de </a:t>
            </a:r>
            <a:r>
              <a:rPr lang="pt-BR" sz="2200" dirty="0"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dados</a:t>
            </a:r>
          </a:p>
          <a:p>
            <a:pPr marL="359410" lvl="3" indent="-3302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200"/>
              <a:buFont typeface="Arial Narrow"/>
              <a:buChar char="-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</a:endParaRPr>
          </a:p>
        </p:txBody>
      </p:sp>
      <p:pic>
        <p:nvPicPr>
          <p:cNvPr id="66" name="Google Shape;6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554" y="2284207"/>
            <a:ext cx="3054099" cy="22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466D5B1C-268E-4CB8-8E91-2F5A82B411A4}"/>
              </a:ext>
            </a:extLst>
          </p:cNvPr>
          <p:cNvSpPr txBox="1"/>
          <p:nvPr/>
        </p:nvSpPr>
        <p:spPr bwMode="auto">
          <a:xfrm>
            <a:off x="443578" y="307277"/>
            <a:ext cx="622141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pt-BR" altLang="pt-BR" sz="4000" b="1">
                <a:solidFill>
                  <a:schemeClr val="accent5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CONTEÚDO</a:t>
            </a:r>
            <a:endParaRPr lang="id-ID" altLang="pt-BR" sz="4000" b="1">
              <a:solidFill>
                <a:schemeClr val="accent5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9" name="Slide Number Placeholder 15">
            <a:extLst>
              <a:ext uri="{FF2B5EF4-FFF2-40B4-BE49-F238E27FC236}">
                <a16:creationId xmlns:a16="http://schemas.microsoft.com/office/drawing/2014/main" id="{E1EF8E77-0F97-4D46-8B52-7F0F718404E6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4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45" y="1434311"/>
            <a:ext cx="5002540" cy="4474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3;p3">
            <a:extLst>
              <a:ext uri="{FF2B5EF4-FFF2-40B4-BE49-F238E27FC236}">
                <a16:creationId xmlns:a16="http://schemas.microsoft.com/office/drawing/2014/main" id="{342FA9DD-84D0-489D-85D2-EFEE440AAED4}"/>
              </a:ext>
            </a:extLst>
          </p:cNvPr>
          <p:cNvSpPr/>
          <p:nvPr/>
        </p:nvSpPr>
        <p:spPr>
          <a:xfrm>
            <a:off x="2034200" y="-38683"/>
            <a:ext cx="87015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4000" b="1">
              <a:solidFill>
                <a:schemeClr val="tx1">
                  <a:lumMod val="65000"/>
                  <a:lumOff val="3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  <a:sym typeface="Arial Narrow"/>
            </a:endParaRPr>
          </a:p>
          <a:p>
            <a:pPr algn="ctr"/>
            <a:r>
              <a:rPr lang="pt-BR" sz="4000" b="1">
                <a:solidFill>
                  <a:schemeClr val="accent5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  <a:sym typeface="Comic Sans MS"/>
              </a:rPr>
              <a:t>CONTEXTO NORMATIVO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A6811AE-2A56-4F19-AA7A-BC4355854058}"/>
              </a:ext>
            </a:extLst>
          </p:cNvPr>
          <p:cNvSpPr txBox="1"/>
          <p:nvPr/>
        </p:nvSpPr>
        <p:spPr>
          <a:xfrm>
            <a:off x="5650846" y="2864066"/>
            <a:ext cx="6268309" cy="161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>
                <a:solidFill>
                  <a:srgbClr val="C00000"/>
                </a:solidFill>
              </a:rPr>
              <a:t>Requisitos legais sobre Dados Abertos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200"/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209C9DF7-CA03-48F7-B938-1BAFA2159B3C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5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599250" y="3214734"/>
            <a:ext cx="11460300" cy="265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None/>
            </a:pPr>
            <a:r>
              <a:rPr lang="pt-BR" sz="2200" b="1">
                <a:solidFill>
                  <a:srgbClr val="172B4D"/>
                </a:solidFill>
              </a:rPr>
              <a:t>  </a:t>
            </a:r>
            <a:r>
              <a:rPr lang="pt-BR" sz="2200" b="1">
                <a:solidFill>
                  <a:schemeClr val="dk1"/>
                </a:solidFill>
              </a:rPr>
              <a:t>  </a:t>
            </a:r>
            <a:r>
              <a:rPr lang="pt-BR" sz="2200" b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 3º </a:t>
            </a:r>
            <a:r>
              <a:rPr lang="pt-BR" sz="2200" b="1">
                <a:solidFill>
                  <a:srgbClr val="172B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sítios </a:t>
            </a:r>
            <a:r>
              <a:rPr lang="pt-BR" sz="2200">
                <a:solidFill>
                  <a:srgbClr val="172B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2200">
                <a:latin typeface="Arial" panose="020B0604020202020204" pitchFamily="34" charset="0"/>
                <a:cs typeface="Arial" panose="020B0604020202020204" pitchFamily="34" charset="0"/>
              </a:rPr>
              <a:t>oficiais de governo</a:t>
            </a:r>
            <a:r>
              <a:rPr lang="pt-BR" sz="2200">
                <a:solidFill>
                  <a:srgbClr val="172B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deverão atender aos requisitos (dentre outros):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None/>
            </a:pPr>
            <a:r>
              <a:rPr lang="pt-BR" sz="2200">
                <a:solidFill>
                  <a:srgbClr val="172B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II - possibilitar a gravação de relatórios em diversos formatos eletrônicos, </a:t>
            </a:r>
            <a:r>
              <a:rPr lang="pt-BR" sz="2200" b="1" i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inclusive abertos e não proprietários,</a:t>
            </a: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tais como planilhas e texto, de modo a facilitar a análise das informações;</a:t>
            </a:r>
            <a:endParaRPr sz="22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None/>
            </a:pP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III - possibilitar o acesso automatizado por sistemas externos em</a:t>
            </a:r>
            <a:r>
              <a:rPr lang="pt-BR" sz="2200" b="1" i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formatos abertos, estruturados e legíveis por máquina</a:t>
            </a: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22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None/>
            </a:pPr>
            <a:r>
              <a:rPr lang="pt-BR" sz="2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IV - divulgar em detalhes os formatos utilizados para estruturação da informação</a:t>
            </a:r>
            <a:r>
              <a:rPr lang="pt-BR" sz="2200">
                <a:solidFill>
                  <a:schemeClr val="dk1"/>
                </a:solidFill>
              </a:rPr>
              <a:t>;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4717322" y="320821"/>
            <a:ext cx="7031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800" b="1" u="sng"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Lei Federal nº 12.527, de 2011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800" b="1" u="sng"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   Lei de Acesso à Informação </a:t>
            </a:r>
            <a:endParaRPr sz="2800" b="1" u="sng"/>
          </a:p>
        </p:txBody>
      </p:sp>
      <p:sp>
        <p:nvSpPr>
          <p:cNvPr id="85" name="Google Shape;85;p4"/>
          <p:cNvSpPr txBox="1"/>
          <p:nvPr/>
        </p:nvSpPr>
        <p:spPr>
          <a:xfrm>
            <a:off x="599250" y="1744405"/>
            <a:ext cx="10993500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pt-BR" sz="2200" b="1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A</a:t>
            </a:r>
            <a:r>
              <a:rPr lang="pt-BR" sz="2200" b="1">
                <a:solidFill>
                  <a:schemeClr val="tx1"/>
                </a:solidFill>
                <a:uFill>
                  <a:noFill/>
                </a:u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rt</a:t>
            </a:r>
            <a:r>
              <a:rPr lang="pt-BR" sz="2200" b="1">
                <a:solidFill>
                  <a:schemeClr val="tx1"/>
                </a:solidFill>
                <a:uFill>
                  <a:noFill/>
                </a:u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. 8º -  </a:t>
            </a:r>
            <a:r>
              <a:rPr lang="pt-BR" sz="220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É </a:t>
            </a:r>
            <a:r>
              <a:rPr lang="pt-BR" sz="2200" b="1" i="1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dever</a:t>
            </a:r>
            <a:r>
              <a:rPr lang="pt-BR" sz="220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dos órgãos e entidades públicas promover,</a:t>
            </a:r>
            <a:r>
              <a:rPr lang="pt-BR" sz="2200" b="1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pt-BR" sz="2200" b="1" i="1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independentemente de requerimentos</a:t>
            </a:r>
            <a:r>
              <a:rPr lang="pt-BR" sz="220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, a divulgação (..) de </a:t>
            </a:r>
            <a:r>
              <a:rPr lang="pt-BR" sz="2200" b="1" i="1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informações de interesse coletivo ou geral </a:t>
            </a:r>
            <a:r>
              <a:rPr lang="pt-BR" sz="220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por eles produzidas ou custodiadas.</a:t>
            </a:r>
            <a:r>
              <a:rPr lang="pt-BR" sz="2200">
                <a:solidFill>
                  <a:schemeClr val="tx1"/>
                </a:solidFill>
                <a:uFill>
                  <a:noFill/>
                </a:u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endParaRPr sz="2200">
              <a:solidFill>
                <a:schemeClr val="tx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DED8437C-E0C7-4E9F-89D0-7174F2A7F40F}"/>
              </a:ext>
            </a:extLst>
          </p:cNvPr>
          <p:cNvSpPr txBox="1">
            <a:spLocks/>
          </p:cNvSpPr>
          <p:nvPr/>
        </p:nvSpPr>
        <p:spPr>
          <a:xfrm>
            <a:off x="0" y="320821"/>
            <a:ext cx="4557252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Contexto Normativo</a:t>
            </a:r>
          </a:p>
        </p:txBody>
      </p:sp>
      <p:sp>
        <p:nvSpPr>
          <p:cNvPr id="9" name="Slide Number Placeholder 15">
            <a:extLst>
              <a:ext uri="{FF2B5EF4-FFF2-40B4-BE49-F238E27FC236}">
                <a16:creationId xmlns:a16="http://schemas.microsoft.com/office/drawing/2014/main" id="{7B5B7181-1B05-489E-AA59-8668F1C238C3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6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4858043" y="225824"/>
            <a:ext cx="70311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b="1" dirty="0"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Lei Federal nº 14.129, de 2021</a:t>
            </a:r>
            <a:r>
              <a:rPr lang="pt-BR" sz="2800" b="1" dirty="0">
                <a:latin typeface="Arial Narrow"/>
                <a:ea typeface="Arial Narrow"/>
                <a:cs typeface="Arial Narrow"/>
                <a:sym typeface="Arial Narrow"/>
              </a:rPr>
              <a:t>- art. 4º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800" b="1" dirty="0" smtClean="0">
                <a:latin typeface="Arial Narrow"/>
                <a:ea typeface="Arial Narrow"/>
                <a:cs typeface="Arial Narrow"/>
                <a:sym typeface="Arial Narrow"/>
                <a:hlinkClick r:id="rId4"/>
              </a:rPr>
              <a:t>Resolução </a:t>
            </a:r>
            <a:r>
              <a:rPr lang="pt-BR" sz="2800" b="1" dirty="0">
                <a:latin typeface="Arial Narrow"/>
                <a:ea typeface="Arial Narrow"/>
                <a:cs typeface="Arial Narrow"/>
                <a:sym typeface="Arial Narrow"/>
                <a:hlinkClick r:id="rId4"/>
              </a:rPr>
              <a:t>CGE nº 20/2014 </a:t>
            </a:r>
            <a:r>
              <a:rPr lang="pt-BR" sz="2800" b="1" dirty="0">
                <a:latin typeface="Arial Narrow"/>
                <a:ea typeface="Arial Narrow"/>
                <a:cs typeface="Arial Narrow"/>
                <a:sym typeface="Arial Narrow"/>
              </a:rPr>
              <a:t>- art. 2º, VI </a:t>
            </a:r>
            <a:r>
              <a:rPr lang="pt-BR" sz="2800" b="1" dirty="0">
                <a:solidFill>
                  <a:srgbClr val="172B4D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endParaRPr sz="2800" b="1" dirty="0"/>
          </a:p>
        </p:txBody>
      </p:sp>
      <p:sp>
        <p:nvSpPr>
          <p:cNvPr id="95" name="Google Shape;95;p5"/>
          <p:cNvSpPr/>
          <p:nvPr/>
        </p:nvSpPr>
        <p:spPr>
          <a:xfrm>
            <a:off x="126968" y="2215890"/>
            <a:ext cx="2319000" cy="18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C0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dados públicos </a:t>
            </a:r>
            <a:endParaRPr sz="21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4151394" y="2215890"/>
            <a:ext cx="2319000" cy="18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C0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estruturados em formato aberto 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4086568" y="4258591"/>
            <a:ext cx="2318400" cy="18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C0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Disponibiliza-dos</a:t>
            </a:r>
            <a:r>
              <a:rPr lang="pt-BR" sz="20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sob licença aberta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126968" y="4335068"/>
            <a:ext cx="2319000" cy="18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C0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processáveis por máquina </a:t>
            </a:r>
            <a:endParaRPr sz="21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2125443" y="3259240"/>
            <a:ext cx="2319000" cy="18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C0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referenciados na rede mundial de computadores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2125443" y="1154665"/>
            <a:ext cx="2319000" cy="18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C0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representados em meio digital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6858000" y="1807779"/>
            <a:ext cx="5214475" cy="4225159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Q</a:t>
            </a: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ue permita sua livre reutilização, consumo ou cruzamento em </a:t>
            </a:r>
            <a:r>
              <a:rPr lang="pt-BR" sz="2400" err="1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apps</a:t>
            </a: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digitais desenvolvidas pela sociedade.</a:t>
            </a:r>
            <a:endParaRPr sz="2400">
              <a:solidFill>
                <a:schemeClr val="tx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tx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Exemplos: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tx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  <a:p>
            <a:pPr lvl="0" algn="ctr"/>
            <a:r>
              <a:rPr lang="pt-BR" sz="200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  <a:hlinkClick r:id="rId6"/>
              </a:rPr>
              <a:t>http://dados.recife.pe.gov.br/apps</a:t>
            </a:r>
            <a:endParaRPr lang="pt-BR" sz="200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lvl="0" algn="ctr"/>
            <a:endParaRPr lang="pt-BR" sz="200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lvl="0" algn="ctr">
              <a:lnSpc>
                <a:spcPct val="150000"/>
              </a:lnSpc>
            </a:pPr>
            <a:r>
              <a:rPr lang="pt-BR" sz="2000" u="sng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https://www.coronavirus-mg.com.br/</a:t>
            </a:r>
            <a:endParaRPr lang="pt-BR" sz="200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200"/>
              <a:buFont typeface="Arial"/>
              <a:buNone/>
            </a:pPr>
            <a:endParaRPr sz="220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6462951" y="3744430"/>
            <a:ext cx="865500" cy="40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ítulo 4">
            <a:extLst>
              <a:ext uri="{FF2B5EF4-FFF2-40B4-BE49-F238E27FC236}">
                <a16:creationId xmlns:a16="http://schemas.microsoft.com/office/drawing/2014/main" id="{E9086A6F-857D-4AE8-ACE3-BD5D177FF80D}"/>
              </a:ext>
            </a:extLst>
          </p:cNvPr>
          <p:cNvSpPr txBox="1">
            <a:spLocks/>
          </p:cNvSpPr>
          <p:nvPr/>
        </p:nvSpPr>
        <p:spPr>
          <a:xfrm>
            <a:off x="0" y="320821"/>
            <a:ext cx="4557252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Contexto Normativo</a:t>
            </a:r>
          </a:p>
        </p:txBody>
      </p:sp>
      <p:sp>
        <p:nvSpPr>
          <p:cNvPr id="17" name="Slide Number Placeholder 15">
            <a:extLst>
              <a:ext uri="{FF2B5EF4-FFF2-40B4-BE49-F238E27FC236}">
                <a16:creationId xmlns:a16="http://schemas.microsoft.com/office/drawing/2014/main" id="{08C31AC3-DC06-4900-8136-8BA751DF8E98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7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8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2627" y="1467377"/>
            <a:ext cx="10486746" cy="4582758"/>
          </a:xfrm>
        </p:spPr>
        <p:txBody>
          <a:bodyPr/>
          <a:lstStyle/>
          <a:p>
            <a:pPr marL="685800" indent="-457200" algn="just">
              <a:lnSpc>
                <a:spcPct val="150000"/>
              </a:lnSpc>
              <a:buAutoNum type="arabicPeriod"/>
            </a:pP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abertura de bases </a:t>
            </a: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qualquer interessado, com mesmo prazo de atendimento às demandas do </a:t>
            </a:r>
            <a:r>
              <a:rPr lang="pt-BR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e-SIC</a:t>
            </a: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art. </a:t>
            </a: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  <a:p>
            <a:pPr marL="685800" indent="-457200" algn="just">
              <a:lnSpc>
                <a:spcPct val="150000"/>
              </a:lnSpc>
              <a:buAutoNum type="arabicPeriod"/>
            </a:pP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Compartilhamento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amplo de dados = art. 27 (dispensa autorização e publicação no Portal de Dados Abertos) </a:t>
            </a:r>
            <a:endParaRPr lang="pt-BR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457200" algn="just">
              <a:lnSpc>
                <a:spcPct val="150000"/>
              </a:lnSpc>
              <a:buAutoNum type="arabicPeriod"/>
            </a:pP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Plano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Dados Abertos </a:t>
            </a: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(facultativo) =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art. 22</a:t>
            </a:r>
          </a:p>
          <a:p>
            <a:pPr algn="just">
              <a:lnSpc>
                <a:spcPct val="150000"/>
              </a:lnSpc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93;p5"/>
          <p:cNvSpPr txBox="1"/>
          <p:nvPr/>
        </p:nvSpPr>
        <p:spPr>
          <a:xfrm>
            <a:off x="4745459" y="361223"/>
            <a:ext cx="5621805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b="1"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Decreto Estadual nº 48.383, de 2022</a:t>
            </a:r>
            <a:endParaRPr sz="2800"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id="{BA0C17DA-C77E-49D7-A28F-14A969B171D2}"/>
              </a:ext>
            </a:extLst>
          </p:cNvPr>
          <p:cNvSpPr txBox="1">
            <a:spLocks/>
          </p:cNvSpPr>
          <p:nvPr/>
        </p:nvSpPr>
        <p:spPr>
          <a:xfrm>
            <a:off x="0" y="320821"/>
            <a:ext cx="4557252" cy="54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kern="1200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pt-BR" sz="2600">
                <a:latin typeface="Arial" panose="020B0604020202020204" pitchFamily="34" charset="0"/>
                <a:cs typeface="Arial" panose="020B0604020202020204" pitchFamily="34" charset="0"/>
              </a:rPr>
              <a:t>  Contexto Normativo</a:t>
            </a:r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5B1FE38B-C8A3-4731-B3EB-321BFFB1D5DA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8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63" y="1367052"/>
            <a:ext cx="4540214" cy="43479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3;p3">
            <a:extLst>
              <a:ext uri="{FF2B5EF4-FFF2-40B4-BE49-F238E27FC236}">
                <a16:creationId xmlns:a16="http://schemas.microsoft.com/office/drawing/2014/main" id="{9A117BBA-FED7-4D67-855D-F2EFB49EF574}"/>
              </a:ext>
            </a:extLst>
          </p:cNvPr>
          <p:cNvSpPr/>
          <p:nvPr/>
        </p:nvSpPr>
        <p:spPr>
          <a:xfrm>
            <a:off x="1524246" y="-48699"/>
            <a:ext cx="87015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4000" b="1">
              <a:solidFill>
                <a:schemeClr val="tx1">
                  <a:lumMod val="65000"/>
                  <a:lumOff val="3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  <a:sym typeface="Arial Narrow"/>
            </a:endParaRPr>
          </a:p>
          <a:p>
            <a:pPr algn="ctr"/>
            <a:r>
              <a:rPr lang="pt-BR" sz="4000" b="1">
                <a:solidFill>
                  <a:schemeClr val="accent5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  <a:sym typeface="Comic Sans MS"/>
              </a:rPr>
              <a:t>PORTAL DE DADOS ABERTOS</a:t>
            </a:r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8F803736-667F-40D4-BE5E-BB24FC1B8DF3}"/>
              </a:ext>
            </a:extLst>
          </p:cNvPr>
          <p:cNvSpPr txBox="1">
            <a:spLocks/>
          </p:cNvSpPr>
          <p:nvPr/>
        </p:nvSpPr>
        <p:spPr bwMode="auto">
          <a:xfrm>
            <a:off x="11305510" y="478728"/>
            <a:ext cx="442912" cy="365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2514600" marR="0" lvl="5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971800" marR="0" lvl="6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3429000" marR="0" lvl="7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3886200" marR="0" lvl="8" indent="-2286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fld id="{A649766B-29BD-4F9C-A588-832D430AD539}" type="slidenum">
              <a:rPr lang="id-ID" altLang="pt-BR" smtClean="0">
                <a:solidFill>
                  <a:schemeClr val="bg1"/>
                </a:solidFill>
                <a:latin typeface="Open Sans" pitchFamily="34" charset="0"/>
              </a:rPr>
              <a:pPr/>
              <a:t>9</a:t>
            </a:fld>
            <a:endParaRPr lang="id-ID" altLang="pt-BR">
              <a:solidFill>
                <a:schemeClr val="bg1"/>
              </a:solidFill>
              <a:latin typeface="Open Sans" pitchFamily="34" charset="0"/>
            </a:endParaRPr>
          </a:p>
        </p:txBody>
      </p:sp>
      <p:sp>
        <p:nvSpPr>
          <p:cNvPr id="189" name="Google Shape;189;p13"/>
          <p:cNvSpPr/>
          <p:nvPr/>
        </p:nvSpPr>
        <p:spPr>
          <a:xfrm>
            <a:off x="4408537" y="1776412"/>
            <a:ext cx="76110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4000" b="1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4000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>
                <a:solidFill>
                  <a:srgbClr val="C00000"/>
                </a:solidFill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Importância, usos e apresentação</a:t>
            </a:r>
            <a:endParaRPr sz="3500" b="1">
              <a:solidFill>
                <a:srgbClr val="C00000"/>
              </a:solidFill>
              <a:latin typeface="Arial" panose="020B0604020202020204" pitchFamily="34" charset="0"/>
              <a:ea typeface="Comic Sans MS"/>
              <a:cs typeface="Arial" panose="020B0604020202020204" pitchFamily="34" charset="0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2615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B48C6A71B58C48A22499B3FBD0C5AB" ma:contentTypeVersion="8" ma:contentTypeDescription="Crie um novo documento." ma:contentTypeScope="" ma:versionID="b033028dae88499954f04129e76386ee">
  <xsd:schema xmlns:xsd="http://www.w3.org/2001/XMLSchema" xmlns:xs="http://www.w3.org/2001/XMLSchema" xmlns:p="http://schemas.microsoft.com/office/2006/metadata/properties" xmlns:ns2="ad1a0d50-b04c-47c2-aecf-ce05d35f4ea1" xmlns:ns3="9130dfcb-b4a9-4659-a000-3866fb0c64c6" targetNamespace="http://schemas.microsoft.com/office/2006/metadata/properties" ma:root="true" ma:fieldsID="73f8ea689270ed78d5d9dfe7eee054e3" ns2:_="" ns3:_="">
    <xsd:import namespace="ad1a0d50-b04c-47c2-aecf-ce05d35f4ea1"/>
    <xsd:import namespace="9130dfcb-b4a9-4659-a000-3866fb0c64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a0d50-b04c-47c2-aecf-ce05d35f4e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0dfcb-b4a9-4659-a000-3866fb0c64c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A1D2C0-38C8-45C3-B6A6-4F5F650D7169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6f4338ef-addb-4c87-aefe-1895241b335f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E5EF573-0284-4D77-A2DC-E6C01B4FE2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1a0d50-b04c-47c2-aecf-ce05d35f4ea1"/>
    <ds:schemaRef ds:uri="9130dfcb-b4a9-4659-a000-3866fb0c64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19CDF6-C7F0-48AB-ABF4-4407D468A1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1850</Words>
  <Application>Microsoft Office PowerPoint</Application>
  <PresentationFormat>Widescreen</PresentationFormat>
  <Paragraphs>303</Paragraphs>
  <Slides>27</Slides>
  <Notes>23</Notes>
  <HiddenSlides>12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7" baseType="lpstr">
      <vt:lpstr>Arial</vt:lpstr>
      <vt:lpstr>Arial Narrow</vt:lpstr>
      <vt:lpstr>Calibri</vt:lpstr>
      <vt:lpstr>Calibri Light</vt:lpstr>
      <vt:lpstr>Comic Sans MS</vt:lpstr>
      <vt:lpstr>Lato</vt:lpstr>
      <vt:lpstr>Open Sans</vt:lpstr>
      <vt:lpstr>Roboto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Base com necessidade de anonimização</vt:lpstr>
      <vt:lpstr>Base com necessidade de limpeza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Túlio César de Souza Velloso</dc:creator>
  <cp:lastModifiedBy>Andre</cp:lastModifiedBy>
  <cp:revision>11</cp:revision>
  <dcterms:created xsi:type="dcterms:W3CDTF">2022-01-04T18:06:26Z</dcterms:created>
  <dcterms:modified xsi:type="dcterms:W3CDTF">2023-02-16T18:33:03Z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0x01010070B48C6A71B58C48A22499B3FBD0C5AB</vt:lpwstr>
  </property>
</Properties>
</file>