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/>
    <p:restoredTop sz="94671"/>
  </p:normalViewPr>
  <p:slideViewPr>
    <p:cSldViewPr snapToGrid="0" snapToObjects="1">
      <p:cViewPr varScale="1">
        <p:scale>
          <a:sx n="138" d="100"/>
          <a:sy n="138" d="100"/>
        </p:scale>
        <p:origin x="19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9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9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4869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25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6148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35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38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7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7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6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9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3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7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2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5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1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2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FC7C60-5AC1-9442-9D22-7E36C73AE5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Dilate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7D7A1DA-BB35-1D4F-977F-0BF685AB7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Davide Ceneda – 14/05/2018</a:t>
            </a:r>
          </a:p>
        </p:txBody>
      </p:sp>
    </p:spTree>
    <p:extLst>
      <p:ext uri="{BB962C8B-B14F-4D97-AF65-F5344CB8AC3E}">
        <p14:creationId xmlns:p14="http://schemas.microsoft.com/office/powerpoint/2010/main" val="27652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608336-D5AD-4E44-83DE-04039B1E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71D875-EEE5-2846-A437-37B3070C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b="1" dirty="0" err="1"/>
              <a:t>Dilation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of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operators</a:t>
            </a:r>
            <a:r>
              <a:rPr lang="it-IT" dirty="0"/>
              <a:t> in the area of </a:t>
            </a:r>
            <a:r>
              <a:rPr lang="it-IT" dirty="0" err="1"/>
              <a:t>mathematical</a:t>
            </a:r>
            <a:r>
              <a:rPr lang="it-IT" dirty="0"/>
              <a:t> </a:t>
            </a:r>
            <a:r>
              <a:rPr lang="it-IT" dirty="0" err="1"/>
              <a:t>morphology</a:t>
            </a:r>
            <a:r>
              <a:rPr lang="it-IT" dirty="0"/>
              <a:t>, 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being</a:t>
            </a:r>
            <a:r>
              <a:rPr lang="it-IT" dirty="0"/>
              <a:t> </a:t>
            </a:r>
            <a:r>
              <a:rPr lang="it-IT" dirty="0" err="1"/>
              <a:t>erosion</a:t>
            </a:r>
            <a:r>
              <a:rPr lang="it-IT" dirty="0"/>
              <a:t>. </a:t>
            </a:r>
          </a:p>
          <a:p>
            <a:endParaRPr lang="it-IT" dirty="0"/>
          </a:p>
          <a:p>
            <a:r>
              <a:rPr lang="it-IT" b="1" dirty="0" err="1"/>
              <a:t>Dilate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accepts</a:t>
            </a:r>
            <a:r>
              <a:rPr lang="it-IT" dirty="0"/>
              <a:t> a </a:t>
            </a:r>
            <a:r>
              <a:rPr lang="it-IT" dirty="0" err="1"/>
              <a:t>black</a:t>
            </a:r>
            <a:r>
              <a:rPr lang="it-IT" dirty="0"/>
              <a:t> and </a:t>
            </a:r>
            <a:r>
              <a:rPr lang="it-IT" dirty="0" err="1"/>
              <a:t>white</a:t>
            </a:r>
            <a:r>
              <a:rPr lang="it-IT" dirty="0"/>
              <a:t> image.</a:t>
            </a:r>
          </a:p>
          <a:p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known</a:t>
            </a:r>
            <a:r>
              <a:rPr lang="it-IT" dirty="0"/>
              <a:t> by the </a:t>
            </a:r>
            <a:r>
              <a:rPr lang="it-IT" dirty="0" err="1"/>
              <a:t>names</a:t>
            </a:r>
            <a:r>
              <a:rPr lang="it-IT" dirty="0"/>
              <a:t> “</a:t>
            </a:r>
            <a:r>
              <a:rPr lang="it-IT" dirty="0" err="1"/>
              <a:t>grow</a:t>
            </a:r>
            <a:r>
              <a:rPr lang="it-IT" dirty="0"/>
              <a:t>”, “</a:t>
            </a:r>
            <a:r>
              <a:rPr lang="it-IT" dirty="0" err="1"/>
              <a:t>bolden</a:t>
            </a:r>
            <a:r>
              <a:rPr lang="it-IT" dirty="0"/>
              <a:t>”, and “</a:t>
            </a:r>
            <a:r>
              <a:rPr lang="it-IT" dirty="0" err="1"/>
              <a:t>expand</a:t>
            </a:r>
            <a:r>
              <a:rPr lang="it-IT" dirty="0"/>
              <a:t>”.</a:t>
            </a:r>
          </a:p>
          <a:p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effect</a:t>
            </a:r>
            <a:r>
              <a:rPr lang="it-IT" dirty="0"/>
              <a:t> of the operator on a </a:t>
            </a:r>
            <a:r>
              <a:rPr lang="it-IT" dirty="0" err="1"/>
              <a:t>binary</a:t>
            </a:r>
            <a:r>
              <a:rPr lang="it-IT" dirty="0"/>
              <a:t> image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gradually</a:t>
            </a:r>
            <a:r>
              <a:rPr lang="it-IT" dirty="0"/>
              <a:t> </a:t>
            </a:r>
            <a:r>
              <a:rPr lang="it-IT" dirty="0" err="1"/>
              <a:t>enlarge</a:t>
            </a:r>
            <a:r>
              <a:rPr lang="it-IT" dirty="0"/>
              <a:t> the </a:t>
            </a:r>
            <a:r>
              <a:rPr lang="it-IT" dirty="0" err="1"/>
              <a:t>boundaries</a:t>
            </a:r>
            <a:r>
              <a:rPr lang="it-IT" dirty="0"/>
              <a:t> of </a:t>
            </a:r>
            <a:r>
              <a:rPr lang="it-IT" dirty="0" err="1"/>
              <a:t>regions</a:t>
            </a:r>
            <a:r>
              <a:rPr lang="it-IT" dirty="0"/>
              <a:t> of </a:t>
            </a:r>
            <a:r>
              <a:rPr lang="it-IT" dirty="0" err="1"/>
              <a:t>foreground</a:t>
            </a:r>
            <a:r>
              <a:rPr lang="it-IT" dirty="0"/>
              <a:t> </a:t>
            </a:r>
            <a:r>
              <a:rPr lang="it-IT" dirty="0" err="1"/>
              <a:t>pixels</a:t>
            </a:r>
            <a:r>
              <a:rPr lang="it-IT" dirty="0"/>
              <a:t> (i.e. </a:t>
            </a:r>
            <a:r>
              <a:rPr lang="it-IT" dirty="0" err="1"/>
              <a:t>white</a:t>
            </a:r>
            <a:r>
              <a:rPr lang="it-IT" dirty="0"/>
              <a:t> </a:t>
            </a:r>
            <a:r>
              <a:rPr lang="it-IT" dirty="0" err="1"/>
              <a:t>pixels</a:t>
            </a:r>
            <a:r>
              <a:rPr lang="it-IT" dirty="0"/>
              <a:t>, </a:t>
            </a:r>
            <a:r>
              <a:rPr lang="it-IT" dirty="0" err="1"/>
              <a:t>typically</a:t>
            </a:r>
            <a:r>
              <a:rPr lang="it-IT" dirty="0"/>
              <a:t>). </a:t>
            </a:r>
            <a:r>
              <a:rPr lang="it-IT" dirty="0" err="1"/>
              <a:t>Thus</a:t>
            </a:r>
            <a:r>
              <a:rPr lang="it-IT" dirty="0"/>
              <a:t> </a:t>
            </a:r>
            <a:r>
              <a:rPr lang="it-IT" dirty="0" err="1"/>
              <a:t>areas</a:t>
            </a:r>
            <a:r>
              <a:rPr lang="it-IT" dirty="0"/>
              <a:t> of </a:t>
            </a:r>
            <a:r>
              <a:rPr lang="it-IT" dirty="0" err="1"/>
              <a:t>foreground</a:t>
            </a:r>
            <a:r>
              <a:rPr lang="it-IT" dirty="0"/>
              <a:t> </a:t>
            </a:r>
            <a:r>
              <a:rPr lang="it-IT" dirty="0" err="1"/>
              <a:t>pixels</a:t>
            </a:r>
            <a:r>
              <a:rPr lang="it-IT" dirty="0"/>
              <a:t> </a:t>
            </a:r>
            <a:r>
              <a:rPr lang="it-IT" dirty="0" err="1"/>
              <a:t>grow</a:t>
            </a:r>
            <a:r>
              <a:rPr lang="it-IT" dirty="0"/>
              <a:t> in </a:t>
            </a:r>
            <a:r>
              <a:rPr lang="it-IT" dirty="0" err="1"/>
              <a:t>size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holes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regions</a:t>
            </a:r>
            <a:r>
              <a:rPr lang="it-IT" dirty="0"/>
              <a:t> </a:t>
            </a:r>
            <a:r>
              <a:rPr lang="it-IT" dirty="0" err="1"/>
              <a:t>become</a:t>
            </a:r>
            <a:r>
              <a:rPr lang="it-IT" dirty="0"/>
              <a:t> </a:t>
            </a:r>
            <a:r>
              <a:rPr lang="it-IT" dirty="0" err="1"/>
              <a:t>smaller</a:t>
            </a:r>
            <a:r>
              <a:rPr lang="it-IT" dirty="0"/>
              <a:t>.</a:t>
            </a:r>
            <a:endParaRPr lang="it-IT" b="1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turns</a:t>
            </a:r>
            <a:r>
              <a:rPr lang="it-IT" dirty="0"/>
              <a:t> on </a:t>
            </a:r>
            <a:r>
              <a:rPr lang="it-IT" dirty="0" err="1"/>
              <a:t>pixels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near</a:t>
            </a:r>
            <a:r>
              <a:rPr lang="it-IT" dirty="0"/>
              <a:t> </a:t>
            </a:r>
            <a:r>
              <a:rPr lang="it-IT" dirty="0" err="1"/>
              <a:t>pixels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on </a:t>
            </a:r>
            <a:r>
              <a:rPr lang="it-IT" dirty="0" err="1"/>
              <a:t>originally</a:t>
            </a:r>
            <a:r>
              <a:rPr lang="it-IT" dirty="0"/>
              <a:t>, </a:t>
            </a:r>
            <a:r>
              <a:rPr lang="it-IT" dirty="0" err="1"/>
              <a:t>thereby</a:t>
            </a:r>
            <a:r>
              <a:rPr lang="it-IT" dirty="0"/>
              <a:t> </a:t>
            </a:r>
            <a:r>
              <a:rPr lang="it-IT" b="1" dirty="0" err="1"/>
              <a:t>thickening</a:t>
            </a:r>
            <a:r>
              <a:rPr lang="it-IT" dirty="0"/>
              <a:t> the </a:t>
            </a:r>
            <a:r>
              <a:rPr lang="it-IT" dirty="0" err="1"/>
              <a:t>items</a:t>
            </a:r>
            <a:r>
              <a:rPr lang="it-IT" dirty="0"/>
              <a:t> in the image.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146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7E27B6-98DD-7346-B877-9C7E836D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A55266-25EA-7F4E-A1B7-EB79E3F67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Dilation</a:t>
            </a:r>
            <a:r>
              <a:rPr lang="it-IT" dirty="0"/>
              <a:t> (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represented</a:t>
            </a:r>
            <a:r>
              <a:rPr lang="it-IT" dirty="0"/>
              <a:t> by ⊕)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of the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operations</a:t>
            </a:r>
            <a:r>
              <a:rPr lang="it-IT" dirty="0"/>
              <a:t> in </a:t>
            </a:r>
            <a:r>
              <a:rPr lang="it-IT" dirty="0" err="1"/>
              <a:t>mathematical</a:t>
            </a:r>
            <a:r>
              <a:rPr lang="it-IT" dirty="0"/>
              <a:t> </a:t>
            </a:r>
            <a:r>
              <a:rPr lang="it-IT" dirty="0" err="1"/>
              <a:t>morphology</a:t>
            </a:r>
            <a:r>
              <a:rPr lang="it-IT" dirty="0"/>
              <a:t>. </a:t>
            </a:r>
          </a:p>
          <a:p>
            <a:r>
              <a:rPr lang="it-IT" dirty="0" err="1"/>
              <a:t>Originally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for </a:t>
            </a:r>
            <a:r>
              <a:rPr lang="it-IT" dirty="0" err="1"/>
              <a:t>binary</a:t>
            </a:r>
            <a:r>
              <a:rPr lang="it-IT" dirty="0"/>
              <a:t> images,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expanded</a:t>
            </a:r>
            <a:r>
              <a:rPr lang="it-IT" dirty="0"/>
              <a:t> first to </a:t>
            </a:r>
            <a:r>
              <a:rPr lang="it-IT" dirty="0" err="1"/>
              <a:t>grayscale</a:t>
            </a:r>
            <a:r>
              <a:rPr lang="it-IT" dirty="0"/>
              <a:t> images, and </a:t>
            </a:r>
            <a:r>
              <a:rPr lang="it-IT" dirty="0" err="1"/>
              <a:t>then</a:t>
            </a:r>
            <a:r>
              <a:rPr lang="it-IT" dirty="0"/>
              <a:t> to complete </a:t>
            </a:r>
            <a:r>
              <a:rPr lang="it-IT" dirty="0" err="1"/>
              <a:t>lattices</a:t>
            </a:r>
            <a:r>
              <a:rPr lang="it-IT" dirty="0"/>
              <a:t>. The </a:t>
            </a:r>
            <a:r>
              <a:rPr lang="it-IT" dirty="0" err="1"/>
              <a:t>dilation</a:t>
            </a:r>
            <a:r>
              <a:rPr lang="it-IT" dirty="0"/>
              <a:t> </a:t>
            </a:r>
            <a:r>
              <a:rPr lang="it-IT" dirty="0" err="1"/>
              <a:t>operation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a </a:t>
            </a:r>
            <a:r>
              <a:rPr lang="it-IT" dirty="0" err="1"/>
              <a:t>structuring</a:t>
            </a:r>
            <a:r>
              <a:rPr lang="it-IT" dirty="0"/>
              <a:t> </a:t>
            </a:r>
            <a:r>
              <a:rPr lang="it-IT" dirty="0" err="1"/>
              <a:t>element</a:t>
            </a:r>
            <a:r>
              <a:rPr lang="it-IT" dirty="0"/>
              <a:t> for </a:t>
            </a:r>
            <a:r>
              <a:rPr lang="it-IT" dirty="0" err="1"/>
              <a:t>probing</a:t>
            </a:r>
            <a:r>
              <a:rPr lang="it-IT" dirty="0"/>
              <a:t> and </a:t>
            </a:r>
            <a:r>
              <a:rPr lang="it-IT" dirty="0" err="1"/>
              <a:t>expanding</a:t>
            </a:r>
            <a:r>
              <a:rPr lang="it-IT" dirty="0"/>
              <a:t> the </a:t>
            </a:r>
            <a:r>
              <a:rPr lang="it-IT" dirty="0" err="1"/>
              <a:t>shapes</a:t>
            </a:r>
            <a:r>
              <a:rPr lang="it-IT" dirty="0"/>
              <a:t> </a:t>
            </a:r>
            <a:r>
              <a:rPr lang="it-IT" dirty="0" err="1"/>
              <a:t>contained</a:t>
            </a:r>
            <a:r>
              <a:rPr lang="it-IT" dirty="0"/>
              <a:t> in the input image.[</a:t>
            </a:r>
            <a:r>
              <a:rPr lang="it-IT" dirty="0" err="1"/>
              <a:t>source:wiki</a:t>
            </a:r>
            <a:r>
              <a:rPr lang="it-IT" dirty="0"/>
              <a:t>]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In </a:t>
            </a:r>
            <a:r>
              <a:rPr lang="it-IT" dirty="0" err="1"/>
              <a:t>practice</a:t>
            </a:r>
            <a:r>
              <a:rPr lang="it-IT" dirty="0"/>
              <a:t>, </a:t>
            </a:r>
            <a:r>
              <a:rPr lang="it-IT" dirty="0" err="1"/>
              <a:t>given</a:t>
            </a:r>
            <a:r>
              <a:rPr lang="it-IT" dirty="0"/>
              <a:t> an image, the </a:t>
            </a:r>
            <a:r>
              <a:rPr lang="it-IT" dirty="0" err="1"/>
              <a:t>Dilate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turn on </a:t>
            </a:r>
            <a:r>
              <a:rPr lang="it-IT" dirty="0" err="1"/>
              <a:t>any</a:t>
            </a:r>
            <a:r>
              <a:rPr lang="it-IT" dirty="0"/>
              <a:t> pixel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touching</a:t>
            </a:r>
            <a:r>
              <a:rPr lang="it-IT" dirty="0"/>
              <a:t> a pixel in the </a:t>
            </a:r>
            <a:r>
              <a:rPr lang="it-IT" dirty="0" err="1"/>
              <a:t>north</a:t>
            </a:r>
            <a:r>
              <a:rPr lang="it-IT" dirty="0"/>
              <a:t>, </a:t>
            </a:r>
            <a:r>
              <a:rPr lang="it-IT" dirty="0" err="1"/>
              <a:t>east</a:t>
            </a:r>
            <a:r>
              <a:rPr lang="it-IT" dirty="0"/>
              <a:t>, </a:t>
            </a:r>
            <a:r>
              <a:rPr lang="it-IT" dirty="0" err="1"/>
              <a:t>south</a:t>
            </a:r>
            <a:r>
              <a:rPr lang="it-IT" dirty="0"/>
              <a:t>, or west </a:t>
            </a:r>
            <a:r>
              <a:rPr lang="it-IT" dirty="0" err="1"/>
              <a:t>direction</a:t>
            </a:r>
            <a:r>
              <a:rPr lang="it-IT" dirty="0"/>
              <a:t> (no </a:t>
            </a:r>
            <a:r>
              <a:rPr lang="it-IT" dirty="0" err="1"/>
              <a:t>diagonals</a:t>
            </a:r>
            <a:r>
              <a:rPr lang="it-IT" dirty="0"/>
              <a:t>)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turned</a:t>
            </a:r>
            <a:r>
              <a:rPr lang="it-IT" dirty="0"/>
              <a:t> on in the input.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542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7E27B6-98DD-7346-B877-9C7E836D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Definition\2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A55266-25EA-7F4E-A1B7-EB79E3F67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The </a:t>
            </a:r>
            <a:r>
              <a:rPr lang="it-IT" dirty="0" err="1"/>
              <a:t>dilation</a:t>
            </a:r>
            <a:r>
              <a:rPr lang="it-IT" dirty="0"/>
              <a:t> operator </a:t>
            </a:r>
            <a:r>
              <a:rPr lang="it-IT" dirty="0" err="1"/>
              <a:t>takes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pieces</a:t>
            </a:r>
            <a:r>
              <a:rPr lang="it-IT" dirty="0"/>
              <a:t> of data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inputs</a:t>
            </a:r>
            <a:r>
              <a:rPr lang="it-IT" dirty="0"/>
              <a:t>. The first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b="1" dirty="0"/>
              <a:t>image </a:t>
            </a:r>
            <a:r>
              <a:rPr lang="it-IT" b="1" dirty="0" err="1"/>
              <a:t>which</a:t>
            </a:r>
            <a:r>
              <a:rPr lang="it-IT" b="1" dirty="0"/>
              <a:t> </a:t>
            </a:r>
            <a:r>
              <a:rPr lang="it-IT" b="1" dirty="0" err="1"/>
              <a:t>is</a:t>
            </a:r>
            <a:r>
              <a:rPr lang="it-IT" b="1" dirty="0"/>
              <a:t> to be </a:t>
            </a:r>
            <a:r>
              <a:rPr lang="it-IT" b="1" dirty="0" err="1"/>
              <a:t>dilated</a:t>
            </a:r>
            <a:r>
              <a:rPr lang="it-IT" dirty="0"/>
              <a:t>. The </a:t>
            </a:r>
            <a:r>
              <a:rPr lang="it-IT" dirty="0" err="1"/>
              <a:t>second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(</a:t>
            </a:r>
            <a:r>
              <a:rPr lang="it-IT" dirty="0" err="1"/>
              <a:t>usually</a:t>
            </a:r>
            <a:r>
              <a:rPr lang="it-IT" dirty="0"/>
              <a:t> small) set of coordinate </a:t>
            </a:r>
            <a:r>
              <a:rPr lang="it-IT" dirty="0" err="1"/>
              <a:t>points</a:t>
            </a:r>
            <a:r>
              <a:rPr lang="it-IT" dirty="0"/>
              <a:t> </a:t>
            </a:r>
            <a:r>
              <a:rPr lang="it-IT" dirty="0" err="1"/>
              <a:t>known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 </a:t>
            </a:r>
            <a:r>
              <a:rPr lang="it-IT" b="1" dirty="0" err="1"/>
              <a:t>structuring</a:t>
            </a:r>
            <a:r>
              <a:rPr lang="it-IT" b="1" dirty="0"/>
              <a:t> </a:t>
            </a:r>
            <a:r>
              <a:rPr lang="it-IT" b="1" dirty="0" err="1"/>
              <a:t>element</a:t>
            </a:r>
            <a:r>
              <a:rPr lang="it-IT" dirty="0"/>
              <a:t> (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known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 </a:t>
            </a:r>
            <a:r>
              <a:rPr lang="it-IT" b="1" dirty="0" err="1"/>
              <a:t>kernel</a:t>
            </a:r>
            <a:r>
              <a:rPr lang="it-IT" dirty="0"/>
              <a:t>).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structuring</a:t>
            </a:r>
            <a:r>
              <a:rPr lang="it-IT" dirty="0"/>
              <a:t> </a:t>
            </a:r>
            <a:r>
              <a:rPr lang="it-IT" dirty="0" err="1"/>
              <a:t>element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determines</a:t>
            </a:r>
            <a:r>
              <a:rPr lang="it-IT" dirty="0"/>
              <a:t> the precise </a:t>
            </a:r>
            <a:r>
              <a:rPr lang="it-IT" dirty="0" err="1"/>
              <a:t>effect</a:t>
            </a:r>
            <a:r>
              <a:rPr lang="it-IT" dirty="0"/>
              <a:t> of the </a:t>
            </a:r>
            <a:r>
              <a:rPr lang="it-IT" dirty="0" err="1"/>
              <a:t>dilation</a:t>
            </a:r>
            <a:r>
              <a:rPr lang="it-IT" dirty="0"/>
              <a:t> on the input image.</a:t>
            </a:r>
          </a:p>
          <a:p>
            <a:r>
              <a:rPr lang="it-IT" dirty="0"/>
              <a:t>To compute the </a:t>
            </a:r>
            <a:r>
              <a:rPr lang="it-IT" dirty="0" err="1"/>
              <a:t>dilation</a:t>
            </a:r>
            <a:r>
              <a:rPr lang="it-IT" dirty="0"/>
              <a:t> of a </a:t>
            </a:r>
            <a:r>
              <a:rPr lang="it-IT" dirty="0" err="1"/>
              <a:t>binary</a:t>
            </a:r>
            <a:r>
              <a:rPr lang="it-IT" dirty="0"/>
              <a:t> input image,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of the </a:t>
            </a:r>
            <a:r>
              <a:rPr lang="it-IT" i="1" dirty="0"/>
              <a:t>background</a:t>
            </a:r>
            <a:r>
              <a:rPr lang="it-IT" dirty="0"/>
              <a:t> </a:t>
            </a:r>
            <a:r>
              <a:rPr lang="it-IT" dirty="0" err="1"/>
              <a:t>pixels</a:t>
            </a:r>
            <a:r>
              <a:rPr lang="it-IT" dirty="0"/>
              <a:t> in the input image in turn.</a:t>
            </a:r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background pixel (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call the </a:t>
            </a:r>
            <a:r>
              <a:rPr lang="it-IT" i="1" dirty="0"/>
              <a:t>input pixel</a:t>
            </a:r>
            <a:r>
              <a:rPr lang="it-IT" dirty="0"/>
              <a:t>)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superimpose</a:t>
            </a:r>
            <a:r>
              <a:rPr lang="it-IT" dirty="0"/>
              <a:t> the </a:t>
            </a:r>
            <a:r>
              <a:rPr lang="it-IT" dirty="0" err="1"/>
              <a:t>structuring</a:t>
            </a:r>
            <a:r>
              <a:rPr lang="it-IT" dirty="0"/>
              <a:t> </a:t>
            </a:r>
            <a:r>
              <a:rPr lang="it-IT" dirty="0" err="1"/>
              <a:t>element</a:t>
            </a:r>
            <a:r>
              <a:rPr lang="it-IT" dirty="0"/>
              <a:t> on top of the input image so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origin</a:t>
            </a:r>
            <a:r>
              <a:rPr lang="it-IT" dirty="0"/>
              <a:t> of the </a:t>
            </a:r>
            <a:r>
              <a:rPr lang="it-IT" dirty="0" err="1"/>
              <a:t>structuring</a:t>
            </a:r>
            <a:r>
              <a:rPr lang="it-IT" dirty="0"/>
              <a:t> </a:t>
            </a:r>
            <a:r>
              <a:rPr lang="it-IT" dirty="0" err="1"/>
              <a:t>element</a:t>
            </a:r>
            <a:r>
              <a:rPr lang="it-IT" dirty="0"/>
              <a:t> </a:t>
            </a:r>
            <a:r>
              <a:rPr lang="it-IT" dirty="0" err="1"/>
              <a:t>coincides</a:t>
            </a:r>
            <a:r>
              <a:rPr lang="it-IT" dirty="0"/>
              <a:t> with the input pixel position. </a:t>
            </a:r>
            <a:r>
              <a:rPr lang="it-IT" dirty="0" err="1"/>
              <a:t>If</a:t>
            </a:r>
            <a:r>
              <a:rPr lang="it-IT" dirty="0"/>
              <a:t> 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least</a:t>
            </a:r>
            <a:r>
              <a:rPr lang="it-IT" i="1" dirty="0"/>
              <a:t> </a:t>
            </a:r>
            <a:r>
              <a:rPr lang="it-IT" i="1" dirty="0" err="1"/>
              <a:t>one</a:t>
            </a:r>
            <a:r>
              <a:rPr lang="it-IT" dirty="0"/>
              <a:t> pixel in the </a:t>
            </a:r>
            <a:r>
              <a:rPr lang="it-IT" dirty="0" err="1"/>
              <a:t>structuring</a:t>
            </a:r>
            <a:r>
              <a:rPr lang="it-IT" dirty="0"/>
              <a:t> </a:t>
            </a:r>
            <a:r>
              <a:rPr lang="it-IT" dirty="0" err="1"/>
              <a:t>element</a:t>
            </a:r>
            <a:r>
              <a:rPr lang="it-IT" dirty="0"/>
              <a:t> </a:t>
            </a:r>
            <a:r>
              <a:rPr lang="it-IT" dirty="0" err="1"/>
              <a:t>coincides</a:t>
            </a:r>
            <a:r>
              <a:rPr lang="it-IT" dirty="0"/>
              <a:t> with a </a:t>
            </a:r>
            <a:r>
              <a:rPr lang="it-IT" dirty="0" err="1"/>
              <a:t>foreground</a:t>
            </a:r>
            <a:r>
              <a:rPr lang="it-IT" dirty="0"/>
              <a:t> pixel in the image </a:t>
            </a:r>
            <a:r>
              <a:rPr lang="it-IT" dirty="0" err="1"/>
              <a:t>underneath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the input pixel </a:t>
            </a:r>
            <a:r>
              <a:rPr lang="it-IT" dirty="0" err="1"/>
              <a:t>is</a:t>
            </a:r>
            <a:r>
              <a:rPr lang="it-IT" dirty="0"/>
              <a:t> set to the </a:t>
            </a:r>
            <a:r>
              <a:rPr lang="it-IT" dirty="0" err="1"/>
              <a:t>foreground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corresponding</a:t>
            </a:r>
            <a:r>
              <a:rPr lang="it-IT" dirty="0"/>
              <a:t> </a:t>
            </a:r>
            <a:r>
              <a:rPr lang="it-IT" dirty="0" err="1"/>
              <a:t>pixels</a:t>
            </a:r>
            <a:r>
              <a:rPr lang="it-IT" dirty="0"/>
              <a:t> in the image are background, </a:t>
            </a:r>
            <a:r>
              <a:rPr lang="it-IT" dirty="0" err="1"/>
              <a:t>however</a:t>
            </a:r>
            <a:r>
              <a:rPr lang="it-IT" dirty="0"/>
              <a:t>, the input pixel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left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background </a:t>
            </a:r>
            <a:r>
              <a:rPr lang="it-IT" dirty="0" err="1"/>
              <a:t>value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192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5CFF08-E4C1-314A-8571-E599B5F0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0D12BE-6F2D-F242-9755-2A53DF1A8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Suppose A (</a:t>
            </a:r>
            <a:r>
              <a:rPr lang="it-IT" dirty="0" err="1"/>
              <a:t>our</a:t>
            </a:r>
            <a:r>
              <a:rPr lang="it-IT" dirty="0"/>
              <a:t> image)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following</a:t>
            </a:r>
            <a:r>
              <a:rPr lang="it-IT" dirty="0"/>
              <a:t> 11 x 11 </a:t>
            </a:r>
            <a:r>
              <a:rPr lang="it-IT" dirty="0" err="1"/>
              <a:t>matrix</a:t>
            </a:r>
            <a:r>
              <a:rPr lang="it-IT" dirty="0"/>
              <a:t> and the </a:t>
            </a:r>
            <a:r>
              <a:rPr lang="it-IT" dirty="0" err="1"/>
              <a:t>structuring</a:t>
            </a:r>
            <a:r>
              <a:rPr lang="it-IT" dirty="0"/>
              <a:t> </a:t>
            </a:r>
            <a:r>
              <a:rPr lang="it-IT" dirty="0" err="1"/>
              <a:t>element</a:t>
            </a:r>
            <a:r>
              <a:rPr lang="it-IT" dirty="0"/>
              <a:t> B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following</a:t>
            </a:r>
            <a:r>
              <a:rPr lang="it-IT" dirty="0"/>
              <a:t> 3 x 3 </a:t>
            </a:r>
            <a:r>
              <a:rPr lang="it-IT" dirty="0" err="1"/>
              <a:t>matrix</a:t>
            </a:r>
            <a:r>
              <a:rPr lang="it-IT" dirty="0"/>
              <a:t>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22966BD-9B91-B64B-857B-51F698C41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446" y="3044536"/>
            <a:ext cx="2514600" cy="26162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9573951-80AF-4445-832C-5034DBCDE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104" y="2968336"/>
            <a:ext cx="5143500" cy="276860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3647B08C-3EF3-974F-8C13-EF17D0493EE2}"/>
              </a:ext>
            </a:extLst>
          </p:cNvPr>
          <p:cNvCxnSpPr/>
          <p:nvPr/>
        </p:nvCxnSpPr>
        <p:spPr>
          <a:xfrm>
            <a:off x="7656945" y="4352636"/>
            <a:ext cx="822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66B71FD-D626-5442-806A-D6650AAE08C4}"/>
              </a:ext>
            </a:extLst>
          </p:cNvPr>
          <p:cNvSpPr txBox="1"/>
          <p:nvPr/>
        </p:nvSpPr>
        <p:spPr>
          <a:xfrm>
            <a:off x="2995162" y="5800559"/>
            <a:ext cx="81035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pixel in A, </a:t>
            </a:r>
            <a:r>
              <a:rPr lang="it-IT" b="1" dirty="0" err="1"/>
              <a:t>superimpose</a:t>
            </a:r>
            <a:r>
              <a:rPr lang="it-IT" dirty="0"/>
              <a:t> the center of B.</a:t>
            </a:r>
          </a:p>
          <a:p>
            <a:r>
              <a:rPr lang="it-IT" dirty="0" err="1"/>
              <a:t>Each</a:t>
            </a:r>
            <a:r>
              <a:rPr lang="it-IT" dirty="0"/>
              <a:t> pixel of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superimposed</a:t>
            </a:r>
            <a:r>
              <a:rPr lang="it-IT" dirty="0"/>
              <a:t> B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included</a:t>
            </a:r>
            <a:r>
              <a:rPr lang="it-IT" dirty="0"/>
              <a:t> in the </a:t>
            </a:r>
            <a:r>
              <a:rPr lang="it-IT" dirty="0" err="1"/>
              <a:t>dilation</a:t>
            </a:r>
            <a:r>
              <a:rPr lang="it-IT" dirty="0"/>
              <a:t> of A by B.</a:t>
            </a:r>
          </a:p>
          <a:p>
            <a:r>
              <a:rPr lang="it-IT" dirty="0"/>
              <a:t>The </a:t>
            </a:r>
            <a:r>
              <a:rPr lang="it-IT" dirty="0" err="1"/>
              <a:t>dilation</a:t>
            </a:r>
            <a:r>
              <a:rPr lang="it-IT" dirty="0"/>
              <a:t> of A by B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by </a:t>
            </a:r>
            <a:r>
              <a:rPr lang="it-IT" dirty="0" err="1"/>
              <a:t>this</a:t>
            </a:r>
            <a:r>
              <a:rPr lang="it-IT" dirty="0"/>
              <a:t> 11 x 11 </a:t>
            </a:r>
            <a:r>
              <a:rPr lang="it-IT" dirty="0" err="1"/>
              <a:t>matrix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3C77857-BDFF-AF41-959A-1757BAD82692}"/>
              </a:ext>
            </a:extLst>
          </p:cNvPr>
          <p:cNvSpPr txBox="1"/>
          <p:nvPr/>
        </p:nvSpPr>
        <p:spPr>
          <a:xfrm>
            <a:off x="5486400" y="416797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⊕</a:t>
            </a:r>
          </a:p>
        </p:txBody>
      </p:sp>
    </p:spTree>
    <p:extLst>
      <p:ext uri="{BB962C8B-B14F-4D97-AF65-F5344CB8AC3E}">
        <p14:creationId xmlns:p14="http://schemas.microsoft.com/office/powerpoint/2010/main" val="3277548647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96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Filo</vt:lpstr>
      <vt:lpstr>The Dilate Algorithm</vt:lpstr>
      <vt:lpstr>Introduction </vt:lpstr>
      <vt:lpstr>Definition</vt:lpstr>
      <vt:lpstr>Definition\2</vt:lpstr>
      <vt:lpstr>Example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Dilate Algorithm</dc:title>
  <dc:creator>Davide Ceneda</dc:creator>
  <cp:lastModifiedBy>Davide Ceneda</cp:lastModifiedBy>
  <cp:revision>7</cp:revision>
  <dcterms:created xsi:type="dcterms:W3CDTF">2018-05-11T11:18:04Z</dcterms:created>
  <dcterms:modified xsi:type="dcterms:W3CDTF">2018-05-11T11:44:07Z</dcterms:modified>
</cp:coreProperties>
</file>