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9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FC7C60-5AC1-9442-9D22-7E36C73AE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The LU-</a:t>
            </a:r>
            <a:r>
              <a:rPr lang="it-IT" dirty="0" err="1"/>
              <a:t>Decomposition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D7A1DA-BB35-1D4F-977F-0BF685AB7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Davide Ceneda – 14/04/2018</a:t>
            </a:r>
          </a:p>
        </p:txBody>
      </p:sp>
    </p:spTree>
    <p:extLst>
      <p:ext uri="{BB962C8B-B14F-4D97-AF65-F5344CB8AC3E}">
        <p14:creationId xmlns:p14="http://schemas.microsoft.com/office/powerpoint/2010/main" val="211494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780EE-1AA6-2940-9A28-E750504D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Motivation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10BAE5-1734-BF45-9E2F-08561AFD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it-IT" dirty="0"/>
              <a:t>In 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 and linear algebra, </a:t>
            </a:r>
            <a:r>
              <a:rPr lang="it-IT" b="1" dirty="0"/>
              <a:t>LU </a:t>
            </a:r>
            <a:r>
              <a:rPr lang="it-IT" b="1" dirty="0" err="1"/>
              <a:t>decomposition</a:t>
            </a:r>
            <a:r>
              <a:rPr lang="it-IT" dirty="0"/>
              <a:t> (</a:t>
            </a:r>
            <a:r>
              <a:rPr lang="it-IT" dirty="0" err="1"/>
              <a:t>where</a:t>
            </a:r>
            <a:r>
              <a:rPr lang="it-IT" dirty="0"/>
              <a:t> 'LU' </a:t>
            </a:r>
            <a:r>
              <a:rPr lang="it-IT" dirty="0" err="1"/>
              <a:t>stands</a:t>
            </a:r>
            <a:r>
              <a:rPr lang="it-IT" dirty="0"/>
              <a:t> for '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upper</a:t>
            </a:r>
            <a:r>
              <a:rPr lang="it-IT" dirty="0"/>
              <a:t>', and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 </a:t>
            </a:r>
            <a:r>
              <a:rPr lang="it-IT" b="1" dirty="0"/>
              <a:t>LU </a:t>
            </a:r>
            <a:r>
              <a:rPr lang="it-IT" b="1" dirty="0" err="1"/>
              <a:t>factorization</a:t>
            </a:r>
            <a:r>
              <a:rPr lang="it-IT" dirty="0"/>
              <a:t>) </a:t>
            </a:r>
            <a:r>
              <a:rPr lang="it-IT" dirty="0" err="1"/>
              <a:t>factors</a:t>
            </a:r>
            <a:r>
              <a:rPr lang="it-IT" dirty="0"/>
              <a:t> a </a:t>
            </a:r>
            <a:r>
              <a:rPr lang="it-IT" dirty="0" err="1"/>
              <a:t>matrix</a:t>
            </a:r>
            <a:r>
              <a:rPr lang="it-IT" dirty="0"/>
              <a:t> 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product</a:t>
            </a:r>
            <a:r>
              <a:rPr lang="it-IT" dirty="0"/>
              <a:t> of a </a:t>
            </a:r>
            <a:r>
              <a:rPr lang="it-IT" b="1" dirty="0" err="1"/>
              <a:t>lower</a:t>
            </a:r>
            <a:r>
              <a:rPr lang="it-IT" b="1" dirty="0"/>
              <a:t> </a:t>
            </a:r>
            <a:r>
              <a:rPr lang="it-IT" b="1" dirty="0" err="1"/>
              <a:t>triangular</a:t>
            </a:r>
            <a:r>
              <a:rPr lang="it-IT" b="1" dirty="0"/>
              <a:t> </a:t>
            </a:r>
            <a:r>
              <a:rPr lang="it-IT" b="1" dirty="0" err="1"/>
              <a:t>matrix</a:t>
            </a:r>
            <a:r>
              <a:rPr lang="it-IT" dirty="0"/>
              <a:t> and </a:t>
            </a:r>
            <a:r>
              <a:rPr lang="it-IT" b="1" dirty="0"/>
              <a:t>an </a:t>
            </a:r>
            <a:r>
              <a:rPr lang="it-IT" b="1" dirty="0" err="1"/>
              <a:t>upper</a:t>
            </a:r>
            <a:r>
              <a:rPr lang="it-IT" b="1" dirty="0"/>
              <a:t> </a:t>
            </a:r>
            <a:r>
              <a:rPr lang="it-IT" b="1" dirty="0" err="1"/>
              <a:t>triangular</a:t>
            </a:r>
            <a:r>
              <a:rPr lang="it-IT" b="1" dirty="0"/>
              <a:t> </a:t>
            </a:r>
            <a:r>
              <a:rPr lang="it-IT" b="1" dirty="0" err="1"/>
              <a:t>matrix</a:t>
            </a:r>
            <a:r>
              <a:rPr lang="it-IT" b="1" dirty="0"/>
              <a:t>.</a:t>
            </a:r>
          </a:p>
          <a:p>
            <a:endParaRPr lang="it-IT" b="1" dirty="0"/>
          </a:p>
          <a:p>
            <a:r>
              <a:rPr lang="it-IT" dirty="0" err="1"/>
              <a:t>Computers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solve </a:t>
            </a:r>
            <a:r>
              <a:rPr lang="it-IT" dirty="0" err="1"/>
              <a:t>square</a:t>
            </a:r>
            <a:r>
              <a:rPr lang="it-IT" dirty="0"/>
              <a:t> </a:t>
            </a:r>
            <a:r>
              <a:rPr lang="it-IT" dirty="0" err="1"/>
              <a:t>systems</a:t>
            </a:r>
            <a:r>
              <a:rPr lang="it-IT" dirty="0"/>
              <a:t> of linear </a:t>
            </a:r>
            <a:r>
              <a:rPr lang="it-IT" dirty="0" err="1"/>
              <a:t>equations</a:t>
            </a:r>
            <a:r>
              <a:rPr lang="it-IT" dirty="0"/>
              <a:t> </a:t>
            </a:r>
            <a:r>
              <a:rPr lang="it-IT" dirty="0" err="1"/>
              <a:t>using</a:t>
            </a:r>
            <a:r>
              <a:rPr lang="it-IT" dirty="0"/>
              <a:t> the LU </a:t>
            </a:r>
            <a:r>
              <a:rPr lang="it-IT" dirty="0" err="1"/>
              <a:t>decomposition</a:t>
            </a:r>
            <a:r>
              <a:rPr lang="it-IT" dirty="0"/>
              <a:t>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step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inverting</a:t>
            </a:r>
            <a:r>
              <a:rPr lang="it-IT" dirty="0"/>
              <a:t> a </a:t>
            </a:r>
            <a:r>
              <a:rPr lang="it-IT" dirty="0" err="1"/>
              <a:t>matrix</a:t>
            </a:r>
            <a:r>
              <a:rPr lang="it-IT" dirty="0"/>
              <a:t>, or </a:t>
            </a:r>
            <a:r>
              <a:rPr lang="it-IT" dirty="0" err="1"/>
              <a:t>computing</a:t>
            </a:r>
            <a:r>
              <a:rPr lang="it-IT" dirty="0"/>
              <a:t> the </a:t>
            </a:r>
            <a:r>
              <a:rPr lang="it-IT" dirty="0" err="1"/>
              <a:t>determinant</a:t>
            </a:r>
            <a:r>
              <a:rPr lang="it-IT" dirty="0"/>
              <a:t> of a </a:t>
            </a:r>
            <a:r>
              <a:rPr lang="it-IT" dirty="0" err="1"/>
              <a:t>matrix</a:t>
            </a:r>
            <a:r>
              <a:rPr lang="it-IT" dirty="0"/>
              <a:t>. </a:t>
            </a:r>
          </a:p>
          <a:p>
            <a:endParaRPr lang="it-IT" dirty="0"/>
          </a:p>
          <a:p>
            <a:r>
              <a:rPr lang="it-IT" dirty="0"/>
              <a:t>The LU </a:t>
            </a:r>
            <a:r>
              <a:rPr lang="it-IT" dirty="0" err="1"/>
              <a:t>decomposition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introduced</a:t>
            </a:r>
            <a:r>
              <a:rPr lang="it-IT" dirty="0"/>
              <a:t> by </a:t>
            </a:r>
            <a:r>
              <a:rPr lang="it-IT" dirty="0" err="1"/>
              <a:t>mathematician</a:t>
            </a:r>
            <a:r>
              <a:rPr lang="it-IT" dirty="0"/>
              <a:t> </a:t>
            </a:r>
            <a:r>
              <a:rPr lang="it-IT" dirty="0" err="1"/>
              <a:t>Tadeusz</a:t>
            </a:r>
            <a:r>
              <a:rPr lang="it-IT" dirty="0"/>
              <a:t> </a:t>
            </a:r>
            <a:r>
              <a:rPr lang="it-IT" dirty="0" err="1"/>
              <a:t>Banachiewicz</a:t>
            </a:r>
            <a:r>
              <a:rPr lang="it-IT" dirty="0"/>
              <a:t> in 1938.</a:t>
            </a:r>
          </a:p>
        </p:txBody>
      </p:sp>
    </p:spTree>
    <p:extLst>
      <p:ext uri="{BB962C8B-B14F-4D97-AF65-F5344CB8AC3E}">
        <p14:creationId xmlns:p14="http://schemas.microsoft.com/office/powerpoint/2010/main" val="207792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1E5C8-070C-474A-8326-91F003F0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62CB8B-5C04-A940-B45B-DA4CE6EB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Let</a:t>
            </a:r>
            <a:r>
              <a:rPr lang="it-IT" dirty="0"/>
              <a:t> </a:t>
            </a:r>
            <a:r>
              <a:rPr lang="it-IT" i="1" dirty="0"/>
              <a:t>A</a:t>
            </a:r>
            <a:r>
              <a:rPr lang="it-IT" dirty="0"/>
              <a:t> be a </a:t>
            </a:r>
            <a:r>
              <a:rPr lang="it-IT" dirty="0" err="1"/>
              <a:t>square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. An </a:t>
            </a:r>
            <a:r>
              <a:rPr lang="it-IT" b="1" dirty="0"/>
              <a:t>LU </a:t>
            </a:r>
            <a:r>
              <a:rPr lang="it-IT" b="1" dirty="0" err="1"/>
              <a:t>factorization</a:t>
            </a:r>
            <a:r>
              <a:rPr lang="it-IT" dirty="0"/>
              <a:t> </a:t>
            </a:r>
            <a:r>
              <a:rPr lang="it-IT" dirty="0" err="1"/>
              <a:t>refers</a:t>
            </a:r>
            <a:r>
              <a:rPr lang="it-IT" dirty="0"/>
              <a:t> to the </a:t>
            </a:r>
            <a:r>
              <a:rPr lang="it-IT" dirty="0" err="1"/>
              <a:t>factorization</a:t>
            </a:r>
            <a:r>
              <a:rPr lang="it-IT" dirty="0"/>
              <a:t> of A, with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row</a:t>
            </a:r>
            <a:r>
              <a:rPr lang="it-IT" dirty="0"/>
              <a:t> and/or </a:t>
            </a:r>
            <a:r>
              <a:rPr lang="it-IT" dirty="0" err="1"/>
              <a:t>column</a:t>
            </a:r>
            <a:r>
              <a:rPr lang="it-IT" dirty="0"/>
              <a:t> </a:t>
            </a:r>
            <a:r>
              <a:rPr lang="it-IT" dirty="0" err="1"/>
              <a:t>orderings</a:t>
            </a:r>
            <a:r>
              <a:rPr lang="it-IT" dirty="0"/>
              <a:t> or </a:t>
            </a:r>
            <a:r>
              <a:rPr lang="it-IT" dirty="0" err="1"/>
              <a:t>permutations</a:t>
            </a:r>
            <a:r>
              <a:rPr lang="it-IT" dirty="0"/>
              <a:t>,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, a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triangular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 </a:t>
            </a:r>
            <a:r>
              <a:rPr lang="it-IT" i="1" dirty="0"/>
              <a:t>L</a:t>
            </a:r>
            <a:r>
              <a:rPr lang="it-IT" dirty="0"/>
              <a:t> and an </a:t>
            </a:r>
            <a:r>
              <a:rPr lang="it-IT" dirty="0" err="1"/>
              <a:t>upper</a:t>
            </a:r>
            <a:r>
              <a:rPr lang="it-IT" dirty="0"/>
              <a:t> </a:t>
            </a:r>
            <a:r>
              <a:rPr lang="it-IT" dirty="0" err="1"/>
              <a:t>triangular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 </a:t>
            </a:r>
            <a:r>
              <a:rPr lang="it-IT" i="1" dirty="0"/>
              <a:t>U</a:t>
            </a:r>
          </a:p>
          <a:p>
            <a:pPr marL="0" indent="0">
              <a:buNone/>
            </a:pPr>
            <a:r>
              <a:rPr lang="it-IT" i="1" dirty="0"/>
              <a:t>								A = LU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r>
              <a:rPr lang="it-IT" dirty="0"/>
              <a:t>In the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triangular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the </a:t>
            </a:r>
            <a:r>
              <a:rPr lang="it-IT" dirty="0" err="1"/>
              <a:t>diagonal</a:t>
            </a:r>
            <a:r>
              <a:rPr lang="it-IT" dirty="0"/>
              <a:t> are zero, in the </a:t>
            </a:r>
            <a:r>
              <a:rPr lang="it-IT" dirty="0" err="1"/>
              <a:t>upper</a:t>
            </a:r>
            <a:r>
              <a:rPr lang="it-IT" dirty="0"/>
              <a:t> </a:t>
            </a:r>
            <a:r>
              <a:rPr lang="it-IT" dirty="0" err="1"/>
              <a:t>triangular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,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elements</a:t>
            </a:r>
            <a:r>
              <a:rPr lang="it-IT" dirty="0"/>
              <a:t> </a:t>
            </a:r>
            <a:r>
              <a:rPr lang="it-IT" dirty="0" err="1"/>
              <a:t>below</a:t>
            </a:r>
            <a:r>
              <a:rPr lang="it-IT" dirty="0"/>
              <a:t> the </a:t>
            </a:r>
            <a:r>
              <a:rPr lang="it-IT" dirty="0" err="1"/>
              <a:t>diagonal</a:t>
            </a:r>
            <a:r>
              <a:rPr lang="it-IT" dirty="0"/>
              <a:t> are zero.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, for a 3-by-3 </a:t>
            </a:r>
            <a:r>
              <a:rPr lang="it-IT" dirty="0" err="1"/>
              <a:t>matrix</a:t>
            </a:r>
            <a:r>
              <a:rPr lang="it-IT" dirty="0"/>
              <a:t> </a:t>
            </a:r>
            <a:r>
              <a:rPr lang="it-IT" i="1" dirty="0"/>
              <a:t>A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LU </a:t>
            </a:r>
            <a:r>
              <a:rPr lang="it-IT" dirty="0" err="1"/>
              <a:t>decomposition</a:t>
            </a:r>
            <a:r>
              <a:rPr lang="it-IT" dirty="0"/>
              <a:t> </a:t>
            </a:r>
            <a:r>
              <a:rPr lang="it-IT" dirty="0" err="1"/>
              <a:t>looks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this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0D3B991-AC33-324D-A006-62C59245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36" y="5396872"/>
            <a:ext cx="5295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300F7-C64E-CC41-948F-6246D61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2C10F2-EAC2-3F44-B9FC-F8A5D54E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Solving</a:t>
            </a:r>
            <a:r>
              <a:rPr lang="it-IT" b="1" dirty="0"/>
              <a:t> linear </a:t>
            </a:r>
            <a:r>
              <a:rPr lang="it-IT" b="1" dirty="0" err="1"/>
              <a:t>equations</a:t>
            </a:r>
            <a:endParaRPr lang="it-IT" b="1" dirty="0"/>
          </a:p>
          <a:p>
            <a:r>
              <a:rPr lang="it-IT" b="1" dirty="0" err="1"/>
              <a:t>Inverting</a:t>
            </a:r>
            <a:r>
              <a:rPr lang="it-IT" b="1" dirty="0"/>
              <a:t> a </a:t>
            </a:r>
            <a:r>
              <a:rPr lang="it-IT" b="1" dirty="0" err="1"/>
              <a:t>matrix</a:t>
            </a:r>
            <a:endParaRPr lang="it-IT" b="1" dirty="0"/>
          </a:p>
          <a:p>
            <a:r>
              <a:rPr lang="it-IT" b="1" dirty="0"/>
              <a:t>Computing the </a:t>
            </a:r>
            <a:r>
              <a:rPr lang="it-IT" b="1" dirty="0" err="1"/>
              <a:t>determinant</a:t>
            </a:r>
            <a:r>
              <a:rPr lang="it-IT" b="1" dirty="0"/>
              <a:t> of a </a:t>
            </a:r>
            <a:r>
              <a:rPr lang="it-IT" b="1" dirty="0" err="1"/>
              <a:t>matrix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963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C300F7-C64E-CC41-948F-6246D61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2C10F2-EAC2-3F44-B9FC-F8A5D54E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LU-</a:t>
            </a:r>
            <a:r>
              <a:rPr lang="it-IT" dirty="0" err="1"/>
              <a:t>Decomposition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a strong </a:t>
            </a:r>
            <a:r>
              <a:rPr lang="it-IT" dirty="0" err="1"/>
              <a:t>computing</a:t>
            </a:r>
            <a:r>
              <a:rPr lang="it-IT" dirty="0"/>
              <a:t> </a:t>
            </a:r>
            <a:r>
              <a:rPr lang="it-IT" dirty="0" err="1"/>
              <a:t>effort</a:t>
            </a:r>
            <a:endParaRPr lang="it-IT" dirty="0"/>
          </a:p>
          <a:p>
            <a:r>
              <a:rPr lang="it-IT" dirty="0" err="1"/>
              <a:t>Solving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in the </a:t>
            </a:r>
            <a:r>
              <a:rPr lang="it-IT" dirty="0" err="1"/>
              <a:t>context</a:t>
            </a:r>
            <a:r>
              <a:rPr lang="it-IT" dirty="0"/>
              <a:t> of Big Data, </a:t>
            </a:r>
            <a:r>
              <a:rPr lang="it-IT" dirty="0" err="1"/>
              <a:t>is</a:t>
            </a:r>
            <a:r>
              <a:rPr lang="it-IT" dirty="0"/>
              <a:t> a data intensive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 err="1"/>
              <a:t>Therefore</a:t>
            </a:r>
            <a:r>
              <a:rPr lang="it-IT" dirty="0"/>
              <a:t>, the use of a Data-Flow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improve</a:t>
            </a:r>
            <a:r>
              <a:rPr lang="it-IT" dirty="0"/>
              <a:t> the </a:t>
            </a:r>
            <a:r>
              <a:rPr lang="it-IT" dirty="0" err="1"/>
              <a:t>resolution</a:t>
            </a:r>
            <a:r>
              <a:rPr lang="it-IT" dirty="0"/>
              <a:t> of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tasks</a:t>
            </a:r>
            <a:r>
              <a:rPr lang="it-IT"/>
              <a:t>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7690536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12</TotalTime>
  <Words>61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Filo</vt:lpstr>
      <vt:lpstr>The LU-Decomposition</vt:lpstr>
      <vt:lpstr>Motivation</vt:lpstr>
      <vt:lpstr>Definition</vt:lpstr>
      <vt:lpstr>Applications</vt:lpstr>
      <vt:lpstr>Conclusions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LU-Decomposition</dc:title>
  <dc:creator>Davide Ceneda</dc:creator>
  <cp:lastModifiedBy>Davide Ceneda</cp:lastModifiedBy>
  <cp:revision>2</cp:revision>
  <dcterms:created xsi:type="dcterms:W3CDTF">2018-04-13T07:12:42Z</dcterms:created>
  <dcterms:modified xsi:type="dcterms:W3CDTF">2018-04-13T07:25:05Z</dcterms:modified>
</cp:coreProperties>
</file>