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A9"/>
    <a:srgbClr val="1B274C"/>
    <a:srgbClr val="A2B969"/>
    <a:srgbClr val="AA5FE5"/>
    <a:srgbClr val="4CC1EF"/>
    <a:srgbClr val="3A5C84"/>
    <a:srgbClr val="BF5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9"/>
    <p:restoredTop sz="94711"/>
  </p:normalViewPr>
  <p:slideViewPr>
    <p:cSldViewPr snapToGrid="0">
      <p:cViewPr varScale="1">
        <p:scale>
          <a:sx n="112" d="100"/>
          <a:sy n="112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D6DF3-3848-EF4A-836C-D58619EA52DF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FA029-3C10-1D42-B7B2-49098C269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41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FA029-3C10-1D42-B7B2-49098C26982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14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BFFD0-4849-1C43-65DB-DE19B63BC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3AE908-37E0-D252-FE1F-88C29602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C55033-8AEB-7218-7380-F65434E0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AF4FFA-EB3E-F408-7229-B3C9E8CA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CBC558-4CA1-FA19-12C8-633C7605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0D5-A06B-E842-B322-FA5D772CE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80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82A02-8597-1E0E-762E-9248CEFA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58DE09-48CA-EAAE-176A-18BB77D5F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DBE46A-2B38-A10F-7F61-4C42283B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1D7802-B3E3-33E8-E914-E617CCBB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8903C-7E91-2575-E5AC-7EF8B385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0D5-A06B-E842-B322-FA5D772CE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83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E04552-7F60-CE07-584A-0D53DF21A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CE3DB3-224B-BC5D-F6C9-D3930F7C4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408D78-7130-B5D8-BB91-BD73518A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678E26-9AF5-B9E0-1B68-F3D2D428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552161-C3F1-7416-4E55-761D47B5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0D5-A06B-E842-B322-FA5D772CE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89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9E75C-CC27-C650-88D9-02F7B815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91C3E-0C2C-9FFB-F6A2-1DBE8435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8F52BE-62A2-D007-6661-624D0DEE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ED4C38-8B13-D23F-FCA9-C32BC926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63B42A-B051-A666-4AA1-DCC73FD9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0D5-A06B-E842-B322-FA5D772CE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9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3EF5A-F0AA-3790-1140-D66F3173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E61495-5CD2-2CC6-836C-2820812E3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B595F-3B99-A32D-DDD3-F8FB6A7B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FFCC8-75B8-002E-697B-9E36CBF8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AB6867-9375-D738-BF14-EBB5B566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0D5-A06B-E842-B322-FA5D772CE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99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CD067-AD5E-2003-262B-AD54AE77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45085-1ACA-E382-2CCF-AFFC3406C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75F520-3CD7-B12E-0D09-10E4DB825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94E2C-E1C4-061D-2D8B-A45EA8DF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9B284F-DB27-F9B4-A7C7-5F0B9385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D9AAD2-90E5-AC27-5D58-B4230D3B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0D5-A06B-E842-B322-FA5D772CE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66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DBFEA-599D-D595-9EA2-FA2A6FB2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B2C2F4-7D27-3F71-30CA-B19BA956A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1CEF27-B67D-DD28-68FD-C6D44163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95D167-BC6B-3E44-758B-DDA2B35CA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4EF709-20E0-0E67-849D-D36BA94BA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5BC986-1337-D9FB-99D6-BFAAAF2D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F5DFA8-8B9C-AB15-F831-015FA33F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9FE24F-16D8-E0CA-F672-28F97622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0D5-A06B-E842-B322-FA5D772CE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63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E6532-15B5-D631-4222-506926A1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8A51C1-0C5E-EEB2-2E00-CE29598A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7FF5DC-9C91-CCD6-FD6E-4319E2E0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E22685-F501-70B1-B822-757F403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0D5-A06B-E842-B322-FA5D772CE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07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5414D9-E466-6D00-E1AB-6156F6B0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6571E0-597F-A9D2-E293-0910CE64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EB2CD0-D576-8E90-0408-2DA998F7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0D5-A06B-E842-B322-FA5D772CE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14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290F9-BE06-FCB2-C9FE-303CA734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398F1-C1FF-8932-BBBE-B476F875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822839-DF8B-CA45-A2E5-0F356D907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323FE8-B2C0-BA8A-A764-DAC16F9B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BC13AD-3888-8FFA-E1F3-D5F25414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9CE75D-8E1B-AF0A-A891-604F08C2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0D5-A06B-E842-B322-FA5D772CE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25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CDD9C-D876-F6F2-5D9B-EB8E55AA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5C388E-54DE-D1C4-1588-31FCAE7E9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C651F6-42BE-271E-5226-DAE240C92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AADD85-F3A6-1072-C746-E5FF84B5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6C2CAC-184B-AAA3-B74F-409233AC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0AAFAD-C1F3-4E62-4F1F-8B010397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30D5-A06B-E842-B322-FA5D772CE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8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1CC630-4CDF-10A7-E564-CA22FCF9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D2DC84-F1FD-EB15-E0BB-FD9B99BE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F2BF51-E405-149D-3AB7-6E3290862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016C7-5492-C6DA-3A23-59B02D412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Your Footer Here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97C484-200E-B479-68E0-1534A230C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9930D5-A06B-E842-B322-FA5D772CE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20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e 94">
            <a:extLst>
              <a:ext uri="{FF2B5EF4-FFF2-40B4-BE49-F238E27FC236}">
                <a16:creationId xmlns:a16="http://schemas.microsoft.com/office/drawing/2014/main" id="{805A8C58-FF18-72F8-FC5E-E80239CE0360}"/>
              </a:ext>
            </a:extLst>
          </p:cNvPr>
          <p:cNvGrpSpPr/>
          <p:nvPr/>
        </p:nvGrpSpPr>
        <p:grpSpPr>
          <a:xfrm>
            <a:off x="0" y="59216"/>
            <a:ext cx="10694241" cy="584775"/>
            <a:chOff x="0" y="59216"/>
            <a:chExt cx="10694241" cy="584775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1DB54B5-8830-1C8E-F02B-B065C04D8F2A}"/>
                </a:ext>
              </a:extLst>
            </p:cNvPr>
            <p:cNvSpPr txBox="1"/>
            <p:nvPr/>
          </p:nvSpPr>
          <p:spPr>
            <a:xfrm>
              <a:off x="84779" y="59216"/>
              <a:ext cx="106094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 CASE 1: ESG KPI PREDICTION</a:t>
              </a: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445F0E3D-4AD4-8934-4C09-95EFD564BE39}"/>
                </a:ext>
              </a:extLst>
            </p:cNvPr>
            <p:cNvCxnSpPr/>
            <p:nvPr/>
          </p:nvCxnSpPr>
          <p:spPr>
            <a:xfrm>
              <a:off x="0" y="599707"/>
              <a:ext cx="5867904" cy="0"/>
            </a:xfrm>
            <a:prstGeom prst="line">
              <a:avLst/>
            </a:prstGeom>
            <a:ln>
              <a:solidFill>
                <a:srgbClr val="00B2A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6CF604CB-6E60-E02B-5DA6-E9430BBD16BD}"/>
              </a:ext>
            </a:extLst>
          </p:cNvPr>
          <p:cNvSpPr txBox="1"/>
          <p:nvPr/>
        </p:nvSpPr>
        <p:spPr>
          <a:xfrm>
            <a:off x="146849" y="776855"/>
            <a:ext cx="11570794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Description of the Use Case</a:t>
            </a:r>
          </a:p>
          <a:p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Development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of an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automatic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supervision model to monitor ESG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indicators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in real-time and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predict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future trends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based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on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historical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data and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current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scenarios. For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example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, the model can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forecast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the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environmental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impacts of a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company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or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anticipate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risks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related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to social and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governance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practices.</a:t>
            </a:r>
          </a:p>
          <a:p>
            <a:endParaRPr lang="fr-FR" sz="1200" b="1" dirty="0">
              <a:latin typeface="Cambria" panose="02040503050406030204" pitchFamily="18" charset="0"/>
              <a:cs typeface="Cambay Devanagari" pitchFamily="2" charset="77"/>
            </a:endParaRPr>
          </a:p>
          <a:p>
            <a:endParaRPr lang="fr-FR" sz="1200" b="1" dirty="0">
              <a:latin typeface="Cambria" panose="02040503050406030204" pitchFamily="18" charset="0"/>
              <a:cs typeface="Cambay Devanagari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Impact on </a:t>
            </a:r>
            <a:r>
              <a:rPr lang="fr-F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credit</a:t>
            </a: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decision</a:t>
            </a: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Making</a:t>
            </a:r>
            <a:endParaRPr lang="fr-FR" sz="14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cs typeface="Cambay Devanagari" pitchFamily="2" charset="77"/>
            </a:endParaRPr>
          </a:p>
          <a:p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Incorporating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an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automatic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ESG supervision model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into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credit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decision-making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processes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enables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lenders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to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make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more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informed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,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comprehensive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, and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forward-looking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assessments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of a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company’s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creditworthiness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. This not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only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mitigates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risks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but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also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aligns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with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the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growing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emphasis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on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sustainable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and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responsible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lending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practices.</a:t>
            </a:r>
            <a:endParaRPr lang="fr-FR" sz="1200" b="1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cs typeface="Cambay Devanagari" pitchFamily="2" charset="77"/>
            </a:endParaRPr>
          </a:p>
          <a:p>
            <a:endParaRPr lang="fr-FR" sz="1200" b="1" dirty="0">
              <a:latin typeface="Cambria" panose="02040503050406030204" pitchFamily="18" charset="0"/>
              <a:cs typeface="Cambay Devanagari" pitchFamily="2" charset="77"/>
            </a:endParaRPr>
          </a:p>
          <a:p>
            <a:endParaRPr lang="fr-FR" sz="1200" b="1" dirty="0">
              <a:latin typeface="Cambria" panose="02040503050406030204" pitchFamily="18" charset="0"/>
              <a:cs typeface="Cambay Devanagari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Potential</a:t>
            </a:r>
            <a:endParaRPr lang="fr-FR" sz="12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cs typeface="Cambay Devanagari" pitchFamily="2" charset="77"/>
            </a:endParaRPr>
          </a:p>
          <a:p>
            <a:pPr marL="446088" lvl="1" indent="-223838">
              <a:buFont typeface="Wingdings" pitchFamily="2" charset="2"/>
              <a:buChar char="Ø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Leadership </a:t>
            </a:r>
            <a:r>
              <a:rPr lang="fr-F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Advantage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: By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adopting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this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technology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early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,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we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can position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ourselves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as leaders in the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market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and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strengthen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our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competitive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edge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.</a:t>
            </a:r>
          </a:p>
          <a:p>
            <a:pPr marL="446088" lvl="1" indent="-223838">
              <a:buFont typeface="Wingdings" pitchFamily="2" charset="2"/>
              <a:buChar char="Ø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Growing </a:t>
            </a:r>
            <a:r>
              <a:rPr lang="fr-F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Demand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: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Increasing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interest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in ESG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criteria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means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more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potential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clients are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looking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for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comprehensive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and reliable ESG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reporting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and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predictive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analytics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.</a:t>
            </a:r>
          </a:p>
          <a:p>
            <a:pPr lvl="1"/>
            <a:endParaRPr lang="fr-FR" sz="1200" dirty="0">
              <a:latin typeface="Cambria" panose="02040503050406030204" pitchFamily="18" charset="0"/>
              <a:cs typeface="Cambay Devanagari" pitchFamily="2" charset="77"/>
            </a:endParaRPr>
          </a:p>
          <a:p>
            <a:pPr lvl="1"/>
            <a:endParaRPr lang="fr-FR" sz="1200" dirty="0">
              <a:latin typeface="Cambria" panose="02040503050406030204" pitchFamily="18" charset="0"/>
              <a:cs typeface="Cambay Devanagari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Challenges</a:t>
            </a:r>
            <a:endParaRPr lang="fr-FR" sz="12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cs typeface="Cambay Devanagari" pitchFamily="2" charset="77"/>
            </a:endParaRPr>
          </a:p>
          <a:p>
            <a:pPr marL="446088" lvl="1" indent="-223838">
              <a:buFont typeface="Wingdings" pitchFamily="2" charset="2"/>
              <a:buChar char="Ø"/>
            </a:pPr>
            <a:r>
              <a:rPr lang="fr-F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Regulatory</a:t>
            </a: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Fragmentation: 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There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is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no single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regulatory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framework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,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although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various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guidelines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exist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,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leading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to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inconsistencies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.</a:t>
            </a:r>
          </a:p>
          <a:p>
            <a:pPr marL="446088" lvl="1" indent="-223838">
              <a:buFont typeface="Wingdings" pitchFamily="2" charset="2"/>
              <a:buChar char="Ø"/>
            </a:pPr>
            <a:r>
              <a:rPr lang="fr-F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Reporting</a:t>
            </a: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Requirements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: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Only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larger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public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companies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are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mandated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to report ESG data,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limiting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the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available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data pool.</a:t>
            </a:r>
          </a:p>
          <a:p>
            <a:pPr marL="446088" lvl="1" indent="-223838">
              <a:buFont typeface="Wingdings" pitchFamily="2" charset="2"/>
              <a:buChar char="Ø"/>
            </a:pPr>
            <a:r>
              <a:rPr lang="fr-F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Terminology</a:t>
            </a: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and </a:t>
            </a:r>
            <a:r>
              <a:rPr lang="fr-F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Definitions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: A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lack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of consensus on ESG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terminology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and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definitions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creates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challenges in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standardizing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data and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analysis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.</a:t>
            </a:r>
          </a:p>
          <a:p>
            <a:endParaRPr lang="fr-FR" sz="1200" b="1" dirty="0">
              <a:latin typeface="Cambria" panose="02040503050406030204" pitchFamily="18" charset="0"/>
              <a:cs typeface="Cambay Devanagari" pitchFamily="2" charset="77"/>
            </a:endParaRPr>
          </a:p>
          <a:p>
            <a:endParaRPr lang="fr-FR" sz="1200" b="1" dirty="0">
              <a:latin typeface="Cambria" panose="02040503050406030204" pitchFamily="18" charset="0"/>
              <a:cs typeface="Cambay Devanagari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Concrete</a:t>
            </a: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solutions and actions</a:t>
            </a:r>
          </a:p>
          <a:p>
            <a:pPr marL="446088" lvl="1" indent="-223838">
              <a:buFont typeface="Wingdings" pitchFamily="2" charset="2"/>
              <a:buChar char="Ø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AI-Driven </a:t>
            </a:r>
            <a:r>
              <a:rPr lang="fr-F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Reporting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: Use AI to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generate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comprehensive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ESG reports by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synthesizing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available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data. This can automate the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creation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of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summaries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, conclusions, and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recommendations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based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on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collected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and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analyzed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data,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saving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time and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ensuring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thorough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and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accurate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ESG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coverage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.</a:t>
            </a:r>
          </a:p>
          <a:p>
            <a:pPr marL="446088" lvl="1" indent="-223838">
              <a:buFont typeface="Wingdings" pitchFamily="2" charset="2"/>
              <a:buChar char="Ø"/>
            </a:pPr>
            <a:r>
              <a:rPr lang="fr-F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Unified</a:t>
            </a: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Data Framework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: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Develop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a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standardized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framework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for ESG data collection and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analysis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to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address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regulatory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fragmentation and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ensure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consistency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across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reports.</a:t>
            </a:r>
          </a:p>
          <a:p>
            <a:pPr marL="446088" lvl="1" indent="-223838">
              <a:buFont typeface="Wingdings" pitchFamily="2" charset="2"/>
              <a:buChar char="Ø"/>
            </a:pPr>
            <a:r>
              <a:rPr lang="fr-F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Enhanced</a:t>
            </a: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Data Collection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: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Implement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strategies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to encourage more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companies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,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including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smaller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ones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, to report ESG data,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thereby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increasing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the data pool.</a:t>
            </a:r>
          </a:p>
          <a:p>
            <a:pPr marL="446088" lvl="1" indent="-223838">
              <a:buFont typeface="Wingdings" pitchFamily="2" charset="2"/>
              <a:buChar char="Ø"/>
            </a:pPr>
            <a:r>
              <a:rPr lang="fr-F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Terminology</a:t>
            </a: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Standardization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: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Collaborate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with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industry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stakeholders to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establish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common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terminology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and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definitions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,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facilitating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more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accurate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 and comparable ESG 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assessments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cs typeface="Cambay Devanagari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1139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12387</TotalTime>
  <Words>341</Words>
  <Application>Microsoft Macintosh PowerPoint</Application>
  <PresentationFormat>Grand écran</PresentationFormat>
  <Paragraphs>26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Cambria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dadoune</dc:creator>
  <cp:lastModifiedBy>mohamed dadoune</cp:lastModifiedBy>
  <cp:revision>905</cp:revision>
  <dcterms:created xsi:type="dcterms:W3CDTF">2024-05-28T20:26:31Z</dcterms:created>
  <dcterms:modified xsi:type="dcterms:W3CDTF">2024-06-06T12:57:31Z</dcterms:modified>
</cp:coreProperties>
</file>