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 id="262" r:id="rId6"/>
    <p:sldId id="263" r:id="rId7"/>
    <p:sldId id="264" r:id="rId8"/>
    <p:sldId id="265"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91" r:id="rId30"/>
    <p:sldId id="292" r:id="rId31"/>
    <p:sldId id="287" r:id="rId32"/>
    <p:sldId id="288" r:id="rId33"/>
    <p:sldId id="289" r:id="rId34"/>
    <p:sldId id="290"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8" d="100"/>
          <a:sy n="78" d="100"/>
        </p:scale>
        <p:origin x="-57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3A4FC3C-BDEA-4DEC-9B8A-032B58D1327B}"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3A4FC3C-BDEA-4DEC-9B8A-032B58D1327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3A4FC3C-BDEA-4DEC-9B8A-032B58D1327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3A4FC3C-BDEA-4DEC-9B8A-032B58D1327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3A4FC3C-BDEA-4DEC-9B8A-032B58D1327B}"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3A4FC3C-BDEA-4DEC-9B8A-032B58D1327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3A4FC3C-BDEA-4DEC-9B8A-032B58D1327B}"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3A4FC3C-BDEA-4DEC-9B8A-032B58D1327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3A4FC3C-BDEA-4DEC-9B8A-032B58D1327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BD1AE38-7EC9-4FE2-A380-08EEEC228C54}" type="datetimeFigureOut">
              <a:rPr lang="en-US" smtClean="0"/>
              <a:t>10/28/2008</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3A4FC3C-BDEA-4DEC-9B8A-032B58D1327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ABD1AE38-7EC9-4FE2-A380-08EEEC228C54}" type="datetimeFigureOut">
              <a:rPr lang="en-US" smtClean="0"/>
              <a:t>10/28/2008</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3A4FC3C-BDEA-4DEC-9B8A-032B58D1327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ABD1AE38-7EC9-4FE2-A380-08EEEC228C54}" type="datetimeFigureOut">
              <a:rPr lang="en-US" smtClean="0"/>
              <a:t>10/28/2008</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3A4FC3C-BDEA-4DEC-9B8A-032B58D1327B}"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ctrTitle"/>
          </p:nvPr>
        </p:nvSpPr>
        <p:spPr/>
        <p:txBody>
          <a:bodyPr/>
          <a:lstStyle/>
          <a:p>
            <a:r>
              <a:rPr lang="en-US"/>
              <a:t>Calculating a Sample Size</a:t>
            </a:r>
          </a:p>
        </p:txBody>
      </p:sp>
      <p:sp>
        <p:nvSpPr>
          <p:cNvPr id="124931" name="Rectangle 3"/>
          <p:cNvSpPr>
            <a:spLocks noGrp="1" noChangeArrowheads="1"/>
          </p:cNvSpPr>
          <p:nvPr>
            <p:ph type="subTitle"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The Confidence Interval Method of Determining Sample Size</a:t>
            </a:r>
            <a:endParaRPr lang="en-US" sz="2400" b="1">
              <a:solidFill>
                <a:schemeClr val="tx2"/>
              </a:solidFill>
              <a:latin typeface="Trebuchet MS" pitchFamily="34" charset="0"/>
            </a:endParaRPr>
          </a:p>
        </p:txBody>
      </p:sp>
      <p:sp>
        <p:nvSpPr>
          <p:cNvPr id="248835" name="Rectangle 3"/>
          <p:cNvSpPr>
            <a:spLocks noChangeArrowheads="1"/>
          </p:cNvSpPr>
          <p:nvPr/>
        </p:nvSpPr>
        <p:spPr bwMode="auto">
          <a:xfrm>
            <a:off x="990600" y="19050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The relationship between sample size and sample error:</a:t>
            </a:r>
            <a:endParaRPr lang="en-US" sz="2400" b="1">
              <a:solidFill>
                <a:schemeClr val="folHlink"/>
              </a:solidFill>
            </a:endParaRPr>
          </a:p>
        </p:txBody>
      </p:sp>
      <p:pic>
        <p:nvPicPr>
          <p:cNvPr id="248836" name="Picture 4"/>
          <p:cNvPicPr>
            <a:picLocks noChangeAspect="1" noChangeArrowheads="1"/>
          </p:cNvPicPr>
          <p:nvPr/>
        </p:nvPicPr>
        <p:blipFill>
          <a:blip r:embed="rId2"/>
          <a:srcRect/>
          <a:stretch>
            <a:fillRect/>
          </a:stretch>
        </p:blipFill>
        <p:spPr bwMode="auto">
          <a:xfrm>
            <a:off x="1371600" y="2743200"/>
            <a:ext cx="6934200" cy="295433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8835">
                                            <p:txEl>
                                              <p:pRg st="0" end="0"/>
                                            </p:txEl>
                                          </p:spTgt>
                                        </p:tgtEl>
                                        <p:attrNameLst>
                                          <p:attrName>style.visibility</p:attrName>
                                        </p:attrNameLst>
                                      </p:cBhvr>
                                      <p:to>
                                        <p:strVal val="visible"/>
                                      </p:to>
                                    </p:set>
                                  </p:childTnLst>
                                  <p:subTnLst>
                                    <p:animClr>
                                      <p:cBhvr override="childStyle">
                                        <p:cTn dur="1" fill="hold" display="0" masterRel="nextClick" afterEffect="1"/>
                                        <p:tgtEl>
                                          <p:spTgt spid="248835">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488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bldLvl="2"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Rot="1" noChangeArrowheads="1"/>
          </p:cNvSpPr>
          <p:nvPr>
            <p:ph type="title"/>
          </p:nvPr>
        </p:nvSpPr>
        <p:spPr/>
        <p:txBody>
          <a:bodyPr/>
          <a:lstStyle/>
          <a:p>
            <a:r>
              <a:rPr lang="en-US"/>
              <a:t>2 Formulas</a:t>
            </a:r>
          </a:p>
        </p:txBody>
      </p:sp>
      <p:sp>
        <p:nvSpPr>
          <p:cNvPr id="276483" name="Rectangle 3"/>
          <p:cNvSpPr>
            <a:spLocks noGrp="1" noRot="1" noChangeArrowheads="1"/>
          </p:cNvSpPr>
          <p:nvPr>
            <p:ph idx="1"/>
          </p:nvPr>
        </p:nvSpPr>
        <p:spPr/>
        <p:txBody>
          <a:bodyPr/>
          <a:lstStyle/>
          <a:p>
            <a:r>
              <a:rPr lang="en-US" dirty="0"/>
              <a:t>One for when you’re looking for a proportional answer (e.g. for/against)</a:t>
            </a:r>
          </a:p>
          <a:p>
            <a:r>
              <a:rPr lang="en-US" dirty="0"/>
              <a:t>One for when you’re looking for a mean (e.g. the average age of a county’s voters</a:t>
            </a:r>
            <a:r>
              <a:rPr lang="en-US" dirty="0" smtClean="0"/>
              <a:t>)</a:t>
            </a:r>
          </a:p>
          <a:p>
            <a:pPr lvl="1"/>
            <a:r>
              <a:rPr lang="en-US" dirty="0" smtClean="0"/>
              <a:t>This is also called </a:t>
            </a:r>
            <a:r>
              <a:rPr lang="en-US" dirty="0" smtClean="0">
                <a:solidFill>
                  <a:srgbClr val="FFC000"/>
                </a:solidFill>
              </a:rPr>
              <a:t>Point Estimation</a:t>
            </a:r>
            <a:endParaRPr lang="en-US" dirty="0">
              <a:solidFill>
                <a:srgbClr val="FFC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609600" y="228600"/>
            <a:ext cx="7848600" cy="1219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The Confidence Interval Method of Determining Sample Size - Proportions</a:t>
            </a:r>
          </a:p>
          <a:p>
            <a:pPr algn="ctr"/>
            <a:r>
              <a:rPr lang="en-US" sz="2400" b="1">
                <a:solidFill>
                  <a:schemeClr val="tx2"/>
                </a:solidFill>
                <a:latin typeface="Trebuchet MS" pitchFamily="34" charset="0"/>
              </a:rPr>
              <a:t>Variability</a:t>
            </a:r>
            <a:endParaRPr lang="en-US" sz="2000" b="1">
              <a:solidFill>
                <a:schemeClr val="tx2"/>
              </a:solidFill>
              <a:latin typeface="Trebuchet MS" pitchFamily="34" charset="0"/>
            </a:endParaRPr>
          </a:p>
        </p:txBody>
      </p:sp>
      <p:sp>
        <p:nvSpPr>
          <p:cNvPr id="249859" name="Rectangle 3"/>
          <p:cNvSpPr>
            <a:spLocks noChangeArrowheads="1"/>
          </p:cNvSpPr>
          <p:nvPr/>
        </p:nvSpPr>
        <p:spPr bwMode="auto">
          <a:xfrm>
            <a:off x="990600" y="22098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accent2"/>
                </a:solidFill>
              </a:rPr>
              <a:t>Variability: </a:t>
            </a:r>
            <a:r>
              <a:rPr lang="en-US" sz="2400" b="1"/>
              <a:t>refers to how similar or dissimilar responses are to a given question</a:t>
            </a:r>
          </a:p>
          <a:p>
            <a:pPr marL="342900" indent="-342900">
              <a:lnSpc>
                <a:spcPct val="90000"/>
              </a:lnSpc>
              <a:spcBef>
                <a:spcPct val="20000"/>
              </a:spcBef>
              <a:buFontTx/>
              <a:buChar char="•"/>
            </a:pPr>
            <a:r>
              <a:rPr lang="en-US" sz="2400" b="1" i="1">
                <a:solidFill>
                  <a:schemeClr val="accent2"/>
                </a:solidFill>
              </a:rPr>
              <a:t>P (%): </a:t>
            </a:r>
            <a:r>
              <a:rPr lang="en-US" sz="2400" b="1"/>
              <a:t>share that “have” or “are” or “will do” etc.</a:t>
            </a:r>
          </a:p>
          <a:p>
            <a:pPr marL="342900" indent="-342900">
              <a:lnSpc>
                <a:spcPct val="90000"/>
              </a:lnSpc>
              <a:spcBef>
                <a:spcPct val="20000"/>
              </a:spcBef>
              <a:buFontTx/>
              <a:buChar char="•"/>
            </a:pPr>
            <a:r>
              <a:rPr lang="en-US" sz="2400" b="1" i="1">
                <a:solidFill>
                  <a:schemeClr val="accent2"/>
                </a:solidFill>
              </a:rPr>
              <a:t>Q (%): </a:t>
            </a:r>
            <a:r>
              <a:rPr lang="en-US" sz="2400" b="1"/>
              <a:t>100%-P%, share of “have nots” or “are nots” or “won’t dos” etc.</a:t>
            </a:r>
          </a:p>
          <a:p>
            <a:pPr marL="342900" indent="-342900">
              <a:lnSpc>
                <a:spcPct val="90000"/>
              </a:lnSpc>
              <a:spcBef>
                <a:spcPct val="20000"/>
              </a:spcBef>
            </a:pPr>
            <a:r>
              <a:rPr lang="en-US" sz="2400" b="1" i="1"/>
              <a:t>N.B.:</a:t>
            </a:r>
            <a:r>
              <a:rPr lang="en-US" sz="2400" b="1"/>
              <a:t> The more variability in the population being studied, the larger the sample size needed to achieve stated accuracy level.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9859">
                                            <p:txEl>
                                              <p:pRg st="0" end="0"/>
                                            </p:txEl>
                                          </p:spTgt>
                                        </p:tgtEl>
                                        <p:attrNameLst>
                                          <p:attrName>style.visibility</p:attrName>
                                        </p:attrNameLst>
                                      </p:cBhvr>
                                      <p:to>
                                        <p:strVal val="visible"/>
                                      </p:to>
                                    </p:set>
                                  </p:childTnLst>
                                  <p:subTnLst>
                                    <p:animClr>
                                      <p:cBhvr override="childStyle">
                                        <p:cTn dur="1" fill="hold" display="0" masterRel="nextClick" afterEffect="1"/>
                                        <p:tgtEl>
                                          <p:spTgt spid="249859">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9859">
                                            <p:txEl>
                                              <p:pRg st="1" end="1"/>
                                            </p:txEl>
                                          </p:spTgt>
                                        </p:tgtEl>
                                        <p:attrNameLst>
                                          <p:attrName>style.visibility</p:attrName>
                                        </p:attrNameLst>
                                      </p:cBhvr>
                                      <p:to>
                                        <p:strVal val="visible"/>
                                      </p:to>
                                    </p:set>
                                  </p:childTnLst>
                                  <p:subTnLst>
                                    <p:animClr>
                                      <p:cBhvr override="childStyle">
                                        <p:cTn dur="1" fill="hold" display="0" masterRel="nextClick" afterEffect="1"/>
                                        <p:tgtEl>
                                          <p:spTgt spid="249859">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9859">
                                            <p:txEl>
                                              <p:pRg st="2" end="2"/>
                                            </p:txEl>
                                          </p:spTgt>
                                        </p:tgtEl>
                                        <p:attrNameLst>
                                          <p:attrName>style.visibility</p:attrName>
                                        </p:attrNameLst>
                                      </p:cBhvr>
                                      <p:to>
                                        <p:strVal val="visible"/>
                                      </p:to>
                                    </p:set>
                                  </p:childTnLst>
                                  <p:subTnLst>
                                    <p:animClr>
                                      <p:cBhvr override="childStyle">
                                        <p:cTn dur="1" fill="hold" display="0" masterRel="nextClick" afterEffect="1"/>
                                        <p:tgtEl>
                                          <p:spTgt spid="249859">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9859">
                                            <p:txEl>
                                              <p:pRg st="3" end="3"/>
                                            </p:txEl>
                                          </p:spTgt>
                                        </p:tgtEl>
                                        <p:attrNameLst>
                                          <p:attrName>style.visibility</p:attrName>
                                        </p:attrNameLst>
                                      </p:cBhvr>
                                      <p:to>
                                        <p:strVal val="visible"/>
                                      </p:to>
                                    </p:set>
                                  </p:childTnLst>
                                  <p:subTnLst>
                                    <p:animClr>
                                      <p:cBhvr override="childStyle">
                                        <p:cTn dur="1" fill="hold" display="0" masterRel="nextClick" afterEffect="1"/>
                                        <p:tgtEl>
                                          <p:spTgt spid="249859">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685800" y="304800"/>
            <a:ext cx="7772400" cy="1447800"/>
          </a:xfrm>
          <a:noFill/>
          <a:ln/>
        </p:spPr>
        <p:txBody>
          <a:bodyPr/>
          <a:lstStyle/>
          <a:p>
            <a:r>
              <a:rPr lang="en-US" sz="2400" b="0">
                <a:latin typeface="Trebuchet MS" pitchFamily="34" charset="0"/>
              </a:rPr>
              <a:t>With Nominal data (i.e. Yes, No), we can conceptualize answer variability with bar charts…the highest variability is 50/50</a:t>
            </a:r>
          </a:p>
        </p:txBody>
      </p:sp>
      <p:pic>
        <p:nvPicPr>
          <p:cNvPr id="250883" name="Picture 3"/>
          <p:cNvPicPr>
            <a:picLocks noChangeAspect="1" noChangeArrowheads="1"/>
          </p:cNvPicPr>
          <p:nvPr/>
        </p:nvPicPr>
        <p:blipFill>
          <a:blip r:embed="rId2"/>
          <a:srcRect l="32001" t="34000" r="16000" b="12666"/>
          <a:stretch>
            <a:fillRect/>
          </a:stretch>
        </p:blipFill>
        <p:spPr bwMode="auto">
          <a:xfrm>
            <a:off x="1828800" y="1752600"/>
            <a:ext cx="5638800" cy="418465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a:xfrm>
            <a:off x="685800" y="609600"/>
            <a:ext cx="7772400" cy="1143000"/>
          </a:xfrm>
          <a:noFill/>
          <a:ln/>
        </p:spPr>
        <p:txBody>
          <a:bodyPr/>
          <a:lstStyle/>
          <a:p>
            <a:r>
              <a:rPr lang="en-US" sz="3200" b="0">
                <a:latin typeface="Trebuchet MS" pitchFamily="34" charset="0"/>
              </a:rPr>
              <a:t>So, what have we learned thus far?</a:t>
            </a:r>
          </a:p>
        </p:txBody>
      </p:sp>
      <p:sp>
        <p:nvSpPr>
          <p:cNvPr id="256003" name="Rectangle 3"/>
          <p:cNvSpPr>
            <a:spLocks noGrp="1" noChangeArrowheads="1"/>
          </p:cNvSpPr>
          <p:nvPr>
            <p:ph idx="1"/>
          </p:nvPr>
        </p:nvSpPr>
        <p:spPr>
          <a:xfrm>
            <a:off x="1060450" y="2257425"/>
            <a:ext cx="7562850" cy="3810000"/>
          </a:xfrm>
          <a:noFill/>
          <a:ln/>
        </p:spPr>
        <p:txBody>
          <a:bodyPr/>
          <a:lstStyle/>
          <a:p>
            <a:pPr>
              <a:buFont typeface="Wingdings" pitchFamily="2" charset="2"/>
              <a:buNone/>
            </a:pPr>
            <a:r>
              <a:rPr lang="en-US" b="1"/>
              <a:t>There is a </a:t>
            </a:r>
            <a:r>
              <a:rPr lang="en-US" b="1" i="1"/>
              <a:t>relationship among</a:t>
            </a:r>
            <a:r>
              <a:rPr lang="en-US" sz="2400" b="1"/>
              <a:t>:</a:t>
            </a:r>
          </a:p>
          <a:p>
            <a:r>
              <a:rPr lang="en-US" sz="2400" b="1"/>
              <a:t>the </a:t>
            </a:r>
            <a:r>
              <a:rPr lang="en-US" sz="2400" b="1" u="sng">
                <a:solidFill>
                  <a:schemeClr val="folHlink"/>
                </a:solidFill>
              </a:rPr>
              <a:t>level of confidence</a:t>
            </a:r>
            <a:r>
              <a:rPr lang="en-US" sz="2400" b="1"/>
              <a:t> we desire that our results be repeated within some known range if we were to conduct the study again, and…</a:t>
            </a:r>
          </a:p>
          <a:p>
            <a:r>
              <a:rPr lang="en-US" sz="2400" b="1"/>
              <a:t>the </a:t>
            </a:r>
            <a:r>
              <a:rPr lang="en-US" sz="2400" b="1" u="sng">
                <a:solidFill>
                  <a:schemeClr val="folHlink"/>
                </a:solidFill>
              </a:rPr>
              <a:t>variability</a:t>
            </a:r>
            <a:r>
              <a:rPr lang="en-US" sz="2400" b="1"/>
              <a:t> (in responses) in the population and…</a:t>
            </a:r>
          </a:p>
          <a:p>
            <a:r>
              <a:rPr lang="en-US" sz="2400" b="1"/>
              <a:t>the amount of </a:t>
            </a:r>
            <a:r>
              <a:rPr lang="en-US" sz="2400" b="1" u="sng">
                <a:solidFill>
                  <a:schemeClr val="folHlink"/>
                </a:solidFill>
              </a:rPr>
              <a:t>acceptable sample error</a:t>
            </a:r>
            <a:r>
              <a:rPr lang="en-US" sz="2400" b="1"/>
              <a:t> (desired accuracy) we wish to have and…</a:t>
            </a:r>
          </a:p>
          <a:p>
            <a:r>
              <a:rPr lang="en-US" sz="2400" b="1"/>
              <a:t>the </a:t>
            </a:r>
            <a:r>
              <a:rPr lang="en-US" sz="2400" b="1" u="sng">
                <a:solidFill>
                  <a:schemeClr val="folHlink"/>
                </a:solidFill>
              </a:rPr>
              <a:t>size of the sample</a:t>
            </a:r>
            <a:r>
              <a:rPr lang="en-US" sz="2400" b="1"/>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Formula</a:t>
            </a:r>
          </a:p>
        </p:txBody>
      </p:sp>
      <p:sp>
        <p:nvSpPr>
          <p:cNvPr id="257027" name="Rectangle 3"/>
          <p:cNvSpPr>
            <a:spLocks noChangeArrowheads="1"/>
          </p:cNvSpPr>
          <p:nvPr/>
        </p:nvSpPr>
        <p:spPr bwMode="auto">
          <a:xfrm>
            <a:off x="1066800" y="24384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800" b="1" dirty="0"/>
              <a:t>The formula requires that we (a.)specify the amount of </a:t>
            </a:r>
            <a:r>
              <a:rPr lang="en-US" sz="2800" b="1" dirty="0">
                <a:solidFill>
                  <a:schemeClr val="folHlink"/>
                </a:solidFill>
              </a:rPr>
              <a:t>confidence</a:t>
            </a:r>
            <a:r>
              <a:rPr lang="en-US" sz="2800" b="1" dirty="0"/>
              <a:t> we wish to have, (b.) estimate the </a:t>
            </a:r>
            <a:r>
              <a:rPr lang="en-US" sz="2800" b="1" dirty="0">
                <a:solidFill>
                  <a:schemeClr val="folHlink"/>
                </a:solidFill>
              </a:rPr>
              <a:t>variance</a:t>
            </a:r>
            <a:r>
              <a:rPr lang="en-US" sz="2800" b="1" dirty="0"/>
              <a:t> in the population, and (c.) specify the level of desired </a:t>
            </a:r>
            <a:r>
              <a:rPr lang="en-US" sz="2800" b="1" dirty="0">
                <a:solidFill>
                  <a:schemeClr val="folHlink"/>
                </a:solidFill>
              </a:rPr>
              <a:t>accuracy</a:t>
            </a:r>
            <a:r>
              <a:rPr lang="en-US" sz="2800" b="1" dirty="0"/>
              <a:t> we want.  </a:t>
            </a:r>
          </a:p>
          <a:p>
            <a:pPr marL="342900" indent="-342900">
              <a:lnSpc>
                <a:spcPct val="90000"/>
              </a:lnSpc>
              <a:spcBef>
                <a:spcPct val="20000"/>
              </a:spcBef>
              <a:buFontTx/>
              <a:buChar char="•"/>
            </a:pPr>
            <a:r>
              <a:rPr lang="en-US" sz="2800" b="1" dirty="0"/>
              <a:t>When we specify the above, the formula tells us what sample size we need to use….n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7027">
                                            <p:txEl>
                                              <p:pRg st="0" end="0"/>
                                            </p:txEl>
                                          </p:spTgt>
                                        </p:tgtEl>
                                        <p:attrNameLst>
                                          <p:attrName>style.visibility</p:attrName>
                                        </p:attrNameLst>
                                      </p:cBhvr>
                                      <p:to>
                                        <p:strVal val="visible"/>
                                      </p:to>
                                    </p:set>
                                  </p:childTnLst>
                                  <p:subTnLst>
                                    <p:animClr>
                                      <p:cBhvr override="childStyle">
                                        <p:cTn dur="1" fill="hold" display="0" masterRel="nextClick" afterEffect="1"/>
                                        <p:tgtEl>
                                          <p:spTgt spid="257027">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7027">
                                            <p:txEl>
                                              <p:pRg st="1" end="1"/>
                                            </p:txEl>
                                          </p:spTgt>
                                        </p:tgtEl>
                                        <p:attrNameLst>
                                          <p:attrName>style.visibility</p:attrName>
                                        </p:attrNameLst>
                                      </p:cBhvr>
                                      <p:to>
                                        <p:strVal val="visible"/>
                                      </p:to>
                                    </p:set>
                                  </p:childTnLst>
                                  <p:subTnLst>
                                    <p:animClr>
                                      <p:cBhvr override="childStyle">
                                        <p:cTn dur="1" fill="hold" display="0" masterRel="nextClick" afterEffect="1"/>
                                        <p:tgtEl>
                                          <p:spTgt spid="257027">
                                            <p:txEl>
                                              <p:pRg st="1" end="1"/>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027" grpId="0" build="p" bldLvl="2"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ChangeArrowheads="1"/>
          </p:cNvSpPr>
          <p:nvPr/>
        </p:nvSpPr>
        <p:spPr bwMode="auto">
          <a:xfrm>
            <a:off x="6096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Formula - Proportion</a:t>
            </a:r>
          </a:p>
        </p:txBody>
      </p:sp>
      <p:sp>
        <p:nvSpPr>
          <p:cNvPr id="258051" name="Rectangle 3"/>
          <p:cNvSpPr>
            <a:spLocks noChangeArrowheads="1"/>
          </p:cNvSpPr>
          <p:nvPr/>
        </p:nvSpPr>
        <p:spPr bwMode="auto">
          <a:xfrm>
            <a:off x="990600" y="1981200"/>
            <a:ext cx="7772400" cy="1600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dirty="0">
                <a:solidFill>
                  <a:srgbClr val="FFC000"/>
                </a:solidFill>
              </a:rPr>
              <a:t>The sample size formula for estimating a proportion (also called a percentage or share):</a:t>
            </a:r>
            <a:endParaRPr lang="en-US" sz="2400" b="1" dirty="0">
              <a:solidFill>
                <a:srgbClr val="FFC000"/>
              </a:solidFill>
            </a:endParaRPr>
          </a:p>
        </p:txBody>
      </p:sp>
      <p:pic>
        <p:nvPicPr>
          <p:cNvPr id="258053" name="Picture 5"/>
          <p:cNvPicPr>
            <a:picLocks noChangeAspect="1" noChangeArrowheads="1"/>
          </p:cNvPicPr>
          <p:nvPr/>
        </p:nvPicPr>
        <p:blipFill>
          <a:blip r:embed="rId3"/>
          <a:srcRect/>
          <a:stretch>
            <a:fillRect/>
          </a:stretch>
        </p:blipFill>
        <p:spPr bwMode="auto">
          <a:xfrm>
            <a:off x="762000" y="3962400"/>
            <a:ext cx="7924800" cy="2133600"/>
          </a:xfrm>
          <a:prstGeom prst="rect">
            <a:avLst/>
          </a:prstGeom>
          <a:noFill/>
          <a:ln w="9525">
            <a:solidFill>
              <a:schemeClr val="tx1"/>
            </a:solidFill>
            <a:miter lim="800000"/>
            <a:headEnd/>
            <a:tailEnd/>
          </a:ln>
          <a:effectLst/>
        </p:spPr>
      </p:pic>
      <p:graphicFrame>
        <p:nvGraphicFramePr>
          <p:cNvPr id="6" name="Object 5"/>
          <p:cNvGraphicFramePr>
            <a:graphicFrameLocks noChangeAspect="1"/>
          </p:cNvGraphicFramePr>
          <p:nvPr/>
        </p:nvGraphicFramePr>
        <p:xfrm>
          <a:off x="3810000" y="2819400"/>
          <a:ext cx="1678132" cy="971550"/>
        </p:xfrm>
        <a:graphic>
          <a:graphicData uri="http://schemas.openxmlformats.org/presentationml/2006/ole">
            <p:oleObj spid="_x0000_s1026" name="Equation" r:id="rId4" imgW="723600" imgH="41904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8051">
                                            <p:txEl>
                                              <p:pRg st="0" end="0"/>
                                            </p:txEl>
                                          </p:spTgt>
                                        </p:tgtEl>
                                        <p:attrNameLst>
                                          <p:attrName>style.visibility</p:attrName>
                                        </p:attrNameLst>
                                      </p:cBhvr>
                                      <p:to>
                                        <p:strVal val="visible"/>
                                      </p:to>
                                    </p:set>
                                  </p:childTnLst>
                                  <p:subTnLst>
                                    <p:animClr>
                                      <p:cBhvr override="childStyle">
                                        <p:cTn dur="1" fill="hold" display="0" masterRel="nextClick" afterEffect="1"/>
                                        <p:tgtEl>
                                          <p:spTgt spid="258051">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58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1" grpId="0" build="p" bldLvl="2"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Practical Considerations in Sample Size Determination</a:t>
            </a:r>
          </a:p>
        </p:txBody>
      </p:sp>
      <p:sp>
        <p:nvSpPr>
          <p:cNvPr id="259075" name="Rectangle 3"/>
          <p:cNvSpPr>
            <a:spLocks noChangeArrowheads="1"/>
          </p:cNvSpPr>
          <p:nvPr/>
        </p:nvSpPr>
        <p:spPr bwMode="auto">
          <a:xfrm>
            <a:off x="762000" y="19050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3200" b="1" i="1" dirty="0">
                <a:solidFill>
                  <a:schemeClr val="folHlink"/>
                </a:solidFill>
              </a:rPr>
              <a:t>How to estimate variability (p and q shares) in the population</a:t>
            </a:r>
          </a:p>
          <a:p>
            <a:pPr marL="342900" indent="-342900">
              <a:lnSpc>
                <a:spcPct val="90000"/>
              </a:lnSpc>
              <a:spcBef>
                <a:spcPct val="20000"/>
              </a:spcBef>
            </a:pPr>
            <a:endParaRPr lang="en-US" sz="3200" b="1" i="1" dirty="0">
              <a:solidFill>
                <a:schemeClr val="folHlink"/>
              </a:solidFill>
            </a:endParaRPr>
          </a:p>
          <a:p>
            <a:pPr marL="742950" lvl="1" indent="-285750">
              <a:lnSpc>
                <a:spcPct val="90000"/>
              </a:lnSpc>
              <a:spcBef>
                <a:spcPct val="20000"/>
              </a:spcBef>
              <a:buFontTx/>
              <a:buChar char="•"/>
            </a:pPr>
            <a:r>
              <a:rPr lang="en-US" sz="2800" b="1" dirty="0">
                <a:solidFill>
                  <a:srgbClr val="FFC000"/>
                </a:solidFill>
              </a:rPr>
              <a:t>Expect the worst case (p=50%; q=50%)</a:t>
            </a:r>
          </a:p>
          <a:p>
            <a:pPr marL="742950" lvl="1" indent="-285750">
              <a:lnSpc>
                <a:spcPct val="90000"/>
              </a:lnSpc>
              <a:spcBef>
                <a:spcPct val="20000"/>
              </a:spcBef>
            </a:pPr>
            <a:endParaRPr lang="en-US" sz="2800" b="1" dirty="0">
              <a:solidFill>
                <a:srgbClr val="FFC000"/>
              </a:solidFill>
            </a:endParaRPr>
          </a:p>
          <a:p>
            <a:pPr marL="742950" lvl="1" indent="-285750">
              <a:lnSpc>
                <a:spcPct val="90000"/>
              </a:lnSpc>
              <a:spcBef>
                <a:spcPct val="20000"/>
              </a:spcBef>
              <a:buFontTx/>
              <a:buChar char="•"/>
            </a:pPr>
            <a:r>
              <a:rPr lang="en-US" sz="2800" b="1" dirty="0">
                <a:solidFill>
                  <a:srgbClr val="FFC000"/>
                </a:solidFill>
              </a:rPr>
              <a:t>Estimate variability:  results of previous studies or conduct a pilot study</a:t>
            </a:r>
            <a:endParaRPr lang="en-US" sz="2800" b="1" i="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subTnLst>
                                    <p:animClr>
                                      <p:cBhvr override="childStyle">
                                        <p:cTn dur="1" fill="hold" display="0" masterRel="nextClick" afterEffect="1"/>
                                        <p:tgtEl>
                                          <p:spTgt spid="259075">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2" end="2"/>
                                            </p:txEl>
                                          </p:spTgt>
                                        </p:tgtEl>
                                        <p:attrNameLst>
                                          <p:attrName>style.visibility</p:attrName>
                                        </p:attrNameLst>
                                      </p:cBhvr>
                                      <p:to>
                                        <p:strVal val="visible"/>
                                      </p:to>
                                    </p:set>
                                  </p:childTnLst>
                                  <p:subTnLst>
                                    <p:animClr>
                                      <p:cBhvr override="childStyle">
                                        <p:cTn dur="1" fill="hold" display="0" masterRel="nextClick" afterEffect="1"/>
                                        <p:tgtEl>
                                          <p:spTgt spid="259075">
                                            <p:txEl>
                                              <p:pRg st="2" end="2"/>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9075">
                                            <p:txEl>
                                              <p:pRg st="4" end="4"/>
                                            </p:txEl>
                                          </p:spTgt>
                                        </p:tgtEl>
                                        <p:attrNameLst>
                                          <p:attrName>style.visibility</p:attrName>
                                        </p:attrNameLst>
                                      </p:cBhvr>
                                      <p:to>
                                        <p:strVal val="visible"/>
                                      </p:to>
                                    </p:set>
                                  </p:childTnLst>
                                  <p:subTnLst>
                                    <p:animClr>
                                      <p:cBhvr override="childStyle">
                                        <p:cTn dur="1" fill="hold" display="0" masterRel="nextClick" afterEffect="1"/>
                                        <p:tgtEl>
                                          <p:spTgt spid="259075">
                                            <p:txEl>
                                              <p:pRg st="4" end="4"/>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bldLvl="2"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Practical Considerations in Sample Size Determination</a:t>
            </a:r>
          </a:p>
        </p:txBody>
      </p:sp>
      <p:sp>
        <p:nvSpPr>
          <p:cNvPr id="260099" name="Rectangle 3"/>
          <p:cNvSpPr>
            <a:spLocks noChangeArrowheads="1"/>
          </p:cNvSpPr>
          <p:nvPr/>
        </p:nvSpPr>
        <p:spPr bwMode="auto">
          <a:xfrm>
            <a:off x="762000" y="18288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3200" b="1" i="1" dirty="0">
                <a:solidFill>
                  <a:schemeClr val="folHlink"/>
                </a:solidFill>
              </a:rPr>
              <a:t>How to determine the amount of desired sample error</a:t>
            </a:r>
          </a:p>
          <a:p>
            <a:pPr marL="342900" indent="-342900">
              <a:lnSpc>
                <a:spcPct val="90000"/>
              </a:lnSpc>
              <a:spcBef>
                <a:spcPct val="20000"/>
              </a:spcBef>
              <a:buFontTx/>
              <a:buChar char="•"/>
            </a:pPr>
            <a:r>
              <a:rPr lang="en-US" sz="2800" b="1" i="1" dirty="0"/>
              <a:t>Researchers should work with managers to make this decision.  How much error is the manager willing to tolerate (less error = more accuracy)?  </a:t>
            </a:r>
          </a:p>
          <a:p>
            <a:pPr marL="342900" indent="-342900">
              <a:lnSpc>
                <a:spcPct val="90000"/>
              </a:lnSpc>
              <a:spcBef>
                <a:spcPct val="20000"/>
              </a:spcBef>
              <a:buFontTx/>
              <a:buChar char="•"/>
            </a:pPr>
            <a:r>
              <a:rPr lang="en-US" sz="2800" b="1" i="1" dirty="0"/>
              <a:t> Convention is </a:t>
            </a:r>
            <a:r>
              <a:rPr lang="en-US" sz="2800" b="1" i="1" u="sng" dirty="0"/>
              <a:t>+</a:t>
            </a:r>
            <a:r>
              <a:rPr lang="en-US" sz="2800" b="1" i="1" dirty="0"/>
              <a:t> 5% </a:t>
            </a:r>
          </a:p>
          <a:p>
            <a:pPr marL="342900" indent="-342900">
              <a:lnSpc>
                <a:spcPct val="90000"/>
              </a:lnSpc>
              <a:spcBef>
                <a:spcPct val="20000"/>
              </a:spcBef>
              <a:buFontTx/>
              <a:buChar char="•"/>
            </a:pPr>
            <a:r>
              <a:rPr lang="en-US" sz="2800" b="1" i="1" dirty="0"/>
              <a:t>The more important the decision, the less should be the acceptable level of the sample error</a:t>
            </a:r>
          </a:p>
          <a:p>
            <a:pPr marL="342900" indent="-342900">
              <a:lnSpc>
                <a:spcPct val="90000"/>
              </a:lnSpc>
              <a:spcBef>
                <a:spcPct val="20000"/>
              </a:spcBef>
            </a:pPr>
            <a:endParaRPr lang="en-US" sz="2800"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subTnLst>
                                    <p:animClr>
                                      <p:cBhvr override="childStyle">
                                        <p:cTn dur="1" fill="hold" display="0" masterRel="nextClick" afterEffect="1"/>
                                        <p:tgtEl>
                                          <p:spTgt spid="260099">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subTnLst>
                                    <p:animClr>
                                      <p:cBhvr override="childStyle">
                                        <p:cTn dur="1" fill="hold" display="0" masterRel="nextClick" afterEffect="1"/>
                                        <p:tgtEl>
                                          <p:spTgt spid="260099">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0099">
                                            <p:txEl>
                                              <p:pRg st="2" end="2"/>
                                            </p:txEl>
                                          </p:spTgt>
                                        </p:tgtEl>
                                        <p:attrNameLst>
                                          <p:attrName>style.visibility</p:attrName>
                                        </p:attrNameLst>
                                      </p:cBhvr>
                                      <p:to>
                                        <p:strVal val="visible"/>
                                      </p:to>
                                    </p:set>
                                  </p:childTnLst>
                                  <p:subTnLst>
                                    <p:animClr>
                                      <p:cBhvr override="childStyle">
                                        <p:cTn dur="1" fill="hold" display="0" masterRel="nextClick" afterEffect="1"/>
                                        <p:tgtEl>
                                          <p:spTgt spid="260099">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0099">
                                            <p:txEl>
                                              <p:pRg st="3" end="3"/>
                                            </p:txEl>
                                          </p:spTgt>
                                        </p:tgtEl>
                                        <p:attrNameLst>
                                          <p:attrName>style.visibility</p:attrName>
                                        </p:attrNameLst>
                                      </p:cBhvr>
                                      <p:to>
                                        <p:strVal val="visible"/>
                                      </p:to>
                                    </p:set>
                                  </p:childTnLst>
                                  <p:subTnLst>
                                    <p:animClr>
                                      <p:cBhvr override="childStyle">
                                        <p:cTn dur="1" fill="hold" display="0" masterRel="nextClick" afterEffect="1"/>
                                        <p:tgtEl>
                                          <p:spTgt spid="260099">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bldLvl="2"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Practical Considerations in Sample Size Determination</a:t>
            </a:r>
          </a:p>
        </p:txBody>
      </p:sp>
      <p:sp>
        <p:nvSpPr>
          <p:cNvPr id="261123" name="Rectangle 3"/>
          <p:cNvSpPr>
            <a:spLocks noChangeArrowheads="1"/>
          </p:cNvSpPr>
          <p:nvPr/>
        </p:nvSpPr>
        <p:spPr bwMode="auto">
          <a:xfrm>
            <a:off x="762000" y="18288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3200" b="1" i="1" dirty="0">
                <a:solidFill>
                  <a:schemeClr val="folHlink"/>
                </a:solidFill>
              </a:rPr>
              <a:t>How to decide on the level of confidence desired </a:t>
            </a:r>
          </a:p>
          <a:p>
            <a:pPr marL="342900" indent="-342900">
              <a:lnSpc>
                <a:spcPct val="90000"/>
              </a:lnSpc>
              <a:spcBef>
                <a:spcPct val="20000"/>
              </a:spcBef>
              <a:buFontTx/>
              <a:buChar char="•"/>
            </a:pPr>
            <a:r>
              <a:rPr lang="en-US" sz="2800" b="1" i="1" dirty="0">
                <a:solidFill>
                  <a:srgbClr val="FFC000"/>
                </a:solidFill>
              </a:rPr>
              <a:t>Researchers should work with clients to make this decision.  The higher the desired confidence level, the larger the sample size needed  </a:t>
            </a:r>
          </a:p>
          <a:p>
            <a:pPr marL="342900" indent="-342900">
              <a:lnSpc>
                <a:spcPct val="90000"/>
              </a:lnSpc>
              <a:spcBef>
                <a:spcPct val="20000"/>
              </a:spcBef>
              <a:buFontTx/>
              <a:buChar char="•"/>
            </a:pPr>
            <a:r>
              <a:rPr lang="en-US" sz="2800" b="1" i="1" dirty="0">
                <a:solidFill>
                  <a:srgbClr val="FFC000"/>
                </a:solidFill>
              </a:rPr>
              <a:t> Convention is 95% confidence level  (z=1.96 which is </a:t>
            </a:r>
            <a:r>
              <a:rPr lang="en-US" sz="2800" b="1" i="1" u="sng" dirty="0">
                <a:solidFill>
                  <a:srgbClr val="FFC000"/>
                </a:solidFill>
              </a:rPr>
              <a:t>+</a:t>
            </a:r>
            <a:r>
              <a:rPr lang="en-US" sz="2800" dirty="0">
                <a:solidFill>
                  <a:srgbClr val="FFC000"/>
                </a:solidFill>
              </a:rPr>
              <a:t> </a:t>
            </a:r>
            <a:r>
              <a:rPr lang="en-US" sz="2800" b="1" i="1" dirty="0">
                <a:solidFill>
                  <a:srgbClr val="FFC000"/>
                </a:solidFill>
              </a:rPr>
              <a:t>1.96 </a:t>
            </a:r>
            <a:r>
              <a:rPr lang="en-US" sz="2800" b="1" i="1" dirty="0" err="1">
                <a:solidFill>
                  <a:srgbClr val="FFC000"/>
                </a:solidFill>
              </a:rPr>
              <a:t>s.d.’s</a:t>
            </a:r>
            <a:r>
              <a:rPr lang="en-US" sz="2800" b="1" i="1" dirty="0">
                <a:solidFill>
                  <a:srgbClr val="FFC000"/>
                </a:solidFill>
              </a:rPr>
              <a:t> )</a:t>
            </a:r>
          </a:p>
          <a:p>
            <a:pPr marL="342900" indent="-342900">
              <a:lnSpc>
                <a:spcPct val="90000"/>
              </a:lnSpc>
              <a:spcBef>
                <a:spcPct val="20000"/>
              </a:spcBef>
              <a:buFontTx/>
              <a:buChar char="•"/>
            </a:pPr>
            <a:r>
              <a:rPr lang="en-US" sz="2800" b="1" i="1" dirty="0">
                <a:solidFill>
                  <a:srgbClr val="FFC000"/>
                </a:solidFill>
              </a:rPr>
              <a:t>The more important the decision, the more likely the manager will want more confidence. For example, a 99% confidence level has a z=2.58.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1123">
                                            <p:txEl>
                                              <p:pRg st="0" end="0"/>
                                            </p:txEl>
                                          </p:spTgt>
                                        </p:tgtEl>
                                        <p:attrNameLst>
                                          <p:attrName>style.visibility</p:attrName>
                                        </p:attrNameLst>
                                      </p:cBhvr>
                                      <p:to>
                                        <p:strVal val="visible"/>
                                      </p:to>
                                    </p:set>
                                  </p:childTnLst>
                                  <p:subTnLst>
                                    <p:animClr>
                                      <p:cBhvr override="childStyle">
                                        <p:cTn dur="1" fill="hold" display="0" masterRel="nextClick" afterEffect="1"/>
                                        <p:tgtEl>
                                          <p:spTgt spid="261123">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1123">
                                            <p:txEl>
                                              <p:pRg st="1" end="1"/>
                                            </p:txEl>
                                          </p:spTgt>
                                        </p:tgtEl>
                                        <p:attrNameLst>
                                          <p:attrName>style.visibility</p:attrName>
                                        </p:attrNameLst>
                                      </p:cBhvr>
                                      <p:to>
                                        <p:strVal val="visible"/>
                                      </p:to>
                                    </p:set>
                                  </p:childTnLst>
                                  <p:subTnLst>
                                    <p:animClr>
                                      <p:cBhvr override="childStyle">
                                        <p:cTn dur="1" fill="hold" display="0" masterRel="nextClick" afterEffect="1"/>
                                        <p:tgtEl>
                                          <p:spTgt spid="261123">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1123">
                                            <p:txEl>
                                              <p:pRg st="2" end="2"/>
                                            </p:txEl>
                                          </p:spTgt>
                                        </p:tgtEl>
                                        <p:attrNameLst>
                                          <p:attrName>style.visibility</p:attrName>
                                        </p:attrNameLst>
                                      </p:cBhvr>
                                      <p:to>
                                        <p:strVal val="visible"/>
                                      </p:to>
                                    </p:set>
                                  </p:childTnLst>
                                  <p:subTnLst>
                                    <p:animClr>
                                      <p:cBhvr override="childStyle">
                                        <p:cTn dur="1" fill="hold" display="0" masterRel="nextClick" afterEffect="1"/>
                                        <p:tgtEl>
                                          <p:spTgt spid="261123">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1123">
                                            <p:txEl>
                                              <p:pRg st="3" end="3"/>
                                            </p:txEl>
                                          </p:spTgt>
                                        </p:tgtEl>
                                        <p:attrNameLst>
                                          <p:attrName>style.visibility</p:attrName>
                                        </p:attrNameLst>
                                      </p:cBhvr>
                                      <p:to>
                                        <p:strVal val="visible"/>
                                      </p:to>
                                    </p:set>
                                  </p:childTnLst>
                                  <p:subTnLst>
                                    <p:animClr>
                                      <p:cBhvr override="childStyle">
                                        <p:cTn dur="1" fill="hold" display="0" masterRel="nextClick" afterEffect="1"/>
                                        <p:tgtEl>
                                          <p:spTgt spid="261123">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3" grpId="0" build="p" bldLvl="2"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Accuracy</a:t>
            </a:r>
            <a:endParaRPr lang="en-US" sz="3200" b="1">
              <a:solidFill>
                <a:schemeClr val="tx2"/>
              </a:solidFill>
              <a:latin typeface="Trebuchet MS" pitchFamily="34" charset="0"/>
            </a:endParaRPr>
          </a:p>
        </p:txBody>
      </p:sp>
      <p:sp>
        <p:nvSpPr>
          <p:cNvPr id="239619" name="Rectangle 3"/>
          <p:cNvSpPr>
            <a:spLocks noChangeArrowheads="1"/>
          </p:cNvSpPr>
          <p:nvPr/>
        </p:nvSpPr>
        <p:spPr bwMode="auto">
          <a:xfrm>
            <a:off x="990600" y="16002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dirty="0">
                <a:solidFill>
                  <a:schemeClr val="folHlink"/>
                </a:solidFill>
              </a:rPr>
              <a:t>Sample accuracy:</a:t>
            </a:r>
            <a:r>
              <a:rPr lang="en-US" sz="2400" b="1" i="1" dirty="0">
                <a:solidFill>
                  <a:schemeClr val="accent2"/>
                </a:solidFill>
              </a:rPr>
              <a:t> </a:t>
            </a:r>
            <a:r>
              <a:rPr lang="en-US" sz="2400" b="1" dirty="0"/>
              <a:t>refers to how close a random sample’s statistic (e.g. mean, variance, proportion) is to the population’s value it represents (mean, variance, proportion)</a:t>
            </a:r>
          </a:p>
          <a:p>
            <a:pPr marL="342900" indent="-342900">
              <a:lnSpc>
                <a:spcPct val="90000"/>
              </a:lnSpc>
              <a:spcBef>
                <a:spcPct val="20000"/>
              </a:spcBef>
              <a:buFontTx/>
              <a:buChar char="•"/>
            </a:pPr>
            <a:r>
              <a:rPr lang="en-US" sz="2400" b="1" i="1" dirty="0">
                <a:solidFill>
                  <a:schemeClr val="folHlink"/>
                </a:solidFill>
              </a:rPr>
              <a:t>Important points:</a:t>
            </a:r>
          </a:p>
          <a:p>
            <a:pPr marL="742950" lvl="1" indent="-285750">
              <a:lnSpc>
                <a:spcPct val="90000"/>
              </a:lnSpc>
              <a:spcBef>
                <a:spcPct val="20000"/>
              </a:spcBef>
              <a:buFontTx/>
              <a:buChar char="•"/>
            </a:pPr>
            <a:r>
              <a:rPr lang="en-US" sz="2400" b="1" dirty="0"/>
              <a:t>Sample size is </a:t>
            </a:r>
            <a:r>
              <a:rPr lang="en-US" sz="2400" b="1" dirty="0">
                <a:solidFill>
                  <a:schemeClr val="folHlink"/>
                </a:solidFill>
              </a:rPr>
              <a:t>NOT</a:t>
            </a:r>
            <a:r>
              <a:rPr lang="en-US" sz="2400" b="1" dirty="0"/>
              <a:t> related to representativeness  … </a:t>
            </a:r>
            <a:r>
              <a:rPr lang="en-US" sz="2400" dirty="0"/>
              <a:t>you could sample 20,000 persons walking by a street corner and the results would still not represent the city; however, an n of 100 could be “right on</a:t>
            </a:r>
            <a:r>
              <a:rPr lang="en-US" sz="2400" dirty="0" smtClean="0"/>
              <a:t>.”</a:t>
            </a:r>
            <a:endParaRPr lang="en-US" sz="2400" b="1" i="1" dirty="0" smtClean="0">
              <a:solidFill>
                <a:schemeClr val="folHlink"/>
              </a:solidFill>
            </a:endParaRPr>
          </a:p>
          <a:p>
            <a:pPr marL="742950" lvl="1" indent="-285750">
              <a:lnSpc>
                <a:spcPct val="90000"/>
              </a:lnSpc>
              <a:spcBef>
                <a:spcPct val="20000"/>
              </a:spcBef>
              <a:buFontTx/>
              <a:buChar char="•"/>
            </a:pPr>
            <a:r>
              <a:rPr lang="en-US" sz="2400" b="1" dirty="0" smtClean="0">
                <a:solidFill>
                  <a:srgbClr val="FFC000"/>
                </a:solidFill>
              </a:rPr>
              <a:t>Sample size, however, IS related to </a:t>
            </a:r>
            <a:r>
              <a:rPr lang="en-US" sz="2400" b="1" i="1" dirty="0" smtClean="0">
                <a:solidFill>
                  <a:srgbClr val="FFC000"/>
                </a:solidFill>
              </a:rPr>
              <a:t>accuracy.  How close the sample statistic is to the actual population parameter (e.g. sample mean vs. population mean) is a function of sample size.</a:t>
            </a:r>
          </a:p>
          <a:p>
            <a:pPr marL="742950" lvl="1" indent="-285750">
              <a:lnSpc>
                <a:spcPct val="90000"/>
              </a:lnSpc>
              <a:spcBef>
                <a:spcPct val="20000"/>
              </a:spcBef>
              <a:buFontTx/>
              <a:buChar char="•"/>
            </a:pPr>
            <a:endParaRPr lang="en-US" sz="2400" b="1" i="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685800" y="609600"/>
            <a:ext cx="7772400" cy="1143000"/>
          </a:xfrm>
          <a:noFill/>
          <a:ln/>
        </p:spPr>
        <p:txBody>
          <a:bodyPr/>
          <a:lstStyle/>
          <a:p>
            <a:pPr>
              <a:lnSpc>
                <a:spcPct val="80000"/>
              </a:lnSpc>
            </a:pPr>
            <a:r>
              <a:rPr lang="en-US" sz="2800" b="0">
                <a:latin typeface="Trebuchet MS" pitchFamily="34" charset="0"/>
              </a:rPr>
              <a:t>Example:</a:t>
            </a:r>
            <a:r>
              <a:rPr lang="en-US" sz="2400" b="0">
                <a:latin typeface="Trebuchet MS" pitchFamily="34" charset="0"/>
              </a:rPr>
              <a:t> Estimating a Percentage (proportion or share) in the Population</a:t>
            </a:r>
            <a:br>
              <a:rPr lang="en-US" sz="2400" b="0">
                <a:latin typeface="Trebuchet MS" pitchFamily="34" charset="0"/>
              </a:rPr>
            </a:br>
            <a:r>
              <a:rPr lang="en-US" sz="2400" b="0">
                <a:latin typeface="Trebuchet MS" pitchFamily="34" charset="0"/>
              </a:rPr>
              <a:t>What is the Required Sample Size?</a:t>
            </a:r>
          </a:p>
        </p:txBody>
      </p:sp>
      <p:sp>
        <p:nvSpPr>
          <p:cNvPr id="262147" name="Rectangle 3"/>
          <p:cNvSpPr>
            <a:spLocks noGrp="1" noChangeArrowheads="1"/>
          </p:cNvSpPr>
          <p:nvPr>
            <p:ph idx="1"/>
          </p:nvPr>
        </p:nvSpPr>
        <p:spPr>
          <a:xfrm>
            <a:off x="1060450" y="2257425"/>
            <a:ext cx="7562850" cy="3810000"/>
          </a:xfrm>
          <a:noFill/>
          <a:ln/>
        </p:spPr>
        <p:txBody>
          <a:bodyPr/>
          <a:lstStyle/>
          <a:p>
            <a:pPr>
              <a:lnSpc>
                <a:spcPct val="90000"/>
              </a:lnSpc>
            </a:pPr>
            <a:r>
              <a:rPr lang="en-US" sz="2400" b="1"/>
              <a:t>Five years ago a survey showed that 42% of   client’s were aware of the agency’s services (Clients were either “aware” or “not aware”)</a:t>
            </a:r>
          </a:p>
          <a:p>
            <a:pPr>
              <a:lnSpc>
                <a:spcPct val="90000"/>
              </a:lnSpc>
            </a:pPr>
            <a:r>
              <a:rPr lang="en-US" sz="2400" b="1">
                <a:solidFill>
                  <a:schemeClr val="folHlink"/>
                </a:solidFill>
              </a:rPr>
              <a:t>After an intense public information campaign, management will conduct another survey.  They want to be 95% confident (95 chances in 100) that the survey estimate will be within </a:t>
            </a:r>
            <a:r>
              <a:rPr lang="en-US" sz="2400" b="1" u="sng">
                <a:solidFill>
                  <a:schemeClr val="folHlink"/>
                </a:solidFill>
              </a:rPr>
              <a:t>+</a:t>
            </a:r>
            <a:r>
              <a:rPr lang="en-US" sz="2400" b="1">
                <a:solidFill>
                  <a:schemeClr val="folHlink"/>
                </a:solidFill>
              </a:rPr>
              <a:t> 5% of the true share of “aware” consumers in the population.</a:t>
            </a:r>
          </a:p>
          <a:p>
            <a:pPr>
              <a:lnSpc>
                <a:spcPct val="90000"/>
              </a:lnSpc>
            </a:pPr>
            <a:r>
              <a:rPr lang="en-US" sz="2400" b="1"/>
              <a:t>What is 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685800" y="609600"/>
            <a:ext cx="7772400" cy="1143000"/>
          </a:xfrm>
          <a:noFill/>
          <a:ln/>
        </p:spPr>
        <p:txBody>
          <a:bodyPr/>
          <a:lstStyle/>
          <a:p>
            <a:r>
              <a:rPr lang="en-US" sz="2800" b="0" dirty="0">
                <a:latin typeface="Trebuchet MS" pitchFamily="34" charset="0"/>
              </a:rPr>
              <a:t>Estimating a Percentage: What is n?</a:t>
            </a:r>
          </a:p>
        </p:txBody>
      </p:sp>
      <p:sp>
        <p:nvSpPr>
          <p:cNvPr id="263172" name="Text Box 4"/>
          <p:cNvSpPr txBox="1">
            <a:spLocks noChangeArrowheads="1"/>
          </p:cNvSpPr>
          <p:nvPr/>
        </p:nvSpPr>
        <p:spPr bwMode="auto">
          <a:xfrm>
            <a:off x="1143000" y="2695575"/>
            <a:ext cx="7620000" cy="3378200"/>
          </a:xfrm>
          <a:prstGeom prst="rect">
            <a:avLst/>
          </a:prstGeom>
          <a:noFill/>
          <a:ln w="9525">
            <a:noFill/>
            <a:miter lim="800000"/>
            <a:headEnd/>
            <a:tailEnd/>
          </a:ln>
          <a:effectLst/>
        </p:spPr>
        <p:txBody>
          <a:bodyPr>
            <a:spAutoFit/>
          </a:bodyPr>
          <a:lstStyle/>
          <a:p>
            <a:r>
              <a:rPr lang="en-US" sz="2400" b="1"/>
              <a:t>Z=1.96 (95% confidence)</a:t>
            </a:r>
          </a:p>
          <a:p>
            <a:endParaRPr lang="en-US" sz="2400" b="1"/>
          </a:p>
          <a:p>
            <a:r>
              <a:rPr lang="en-US" sz="2400" b="1"/>
              <a:t>p=42% (p, q and e must be in the same units)</a:t>
            </a:r>
          </a:p>
          <a:p>
            <a:endParaRPr lang="en-US" sz="2400" b="1"/>
          </a:p>
          <a:p>
            <a:r>
              <a:rPr lang="en-US" sz="2400" b="1"/>
              <a:t>q=100% - p%=58%</a:t>
            </a:r>
          </a:p>
          <a:p>
            <a:endParaRPr lang="en-US" sz="2400" b="1"/>
          </a:p>
          <a:p>
            <a:r>
              <a:rPr lang="en-US" sz="2400" b="1"/>
              <a:t>e= </a:t>
            </a:r>
            <a:r>
              <a:rPr lang="en-US" sz="2400" b="1" u="sng"/>
              <a:t>+</a:t>
            </a:r>
            <a:r>
              <a:rPr lang="en-US" sz="2400" b="1"/>
              <a:t> 5%</a:t>
            </a:r>
          </a:p>
          <a:p>
            <a:endParaRPr lang="en-US" sz="2400" b="1"/>
          </a:p>
          <a:p>
            <a:r>
              <a:rPr lang="en-US" sz="2400" b="1"/>
              <a:t>What is n?		 </a:t>
            </a:r>
          </a:p>
        </p:txBody>
      </p:sp>
      <p:graphicFrame>
        <p:nvGraphicFramePr>
          <p:cNvPr id="2050" name="Object 2"/>
          <p:cNvGraphicFramePr>
            <a:graphicFrameLocks noChangeAspect="1"/>
          </p:cNvGraphicFramePr>
          <p:nvPr/>
        </p:nvGraphicFramePr>
        <p:xfrm>
          <a:off x="1143000" y="1295400"/>
          <a:ext cx="2133600" cy="1235348"/>
        </p:xfrm>
        <a:graphic>
          <a:graphicData uri="http://schemas.openxmlformats.org/presentationml/2006/ole">
            <p:oleObj spid="_x0000_s2050" name="Equation" r:id="rId3" imgW="723600" imgH="419040" progId="Equation.3">
              <p:embed/>
            </p:oleObj>
          </a:graphicData>
        </a:graphic>
      </p:graphicFrame>
      <p:sp>
        <p:nvSpPr>
          <p:cNvPr id="6" name="Content Placeholder 5"/>
          <p:cNvSpPr>
            <a:spLocks noGrp="1"/>
          </p:cNvSpPr>
          <p:nvPr>
            <p:ph idx="1"/>
          </p:nvPr>
        </p:nvSpPr>
        <p:spPr/>
        <p:txBody>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3170"/>
                                        </p:tgtEl>
                                        <p:attrNameLst>
                                          <p:attrName>style.visibility</p:attrName>
                                        </p:attrNameLst>
                                      </p:cBhvr>
                                      <p:to>
                                        <p:strVal val="visible"/>
                                      </p:to>
                                    </p:set>
                                    <p:anim calcmode="lin" valueType="num">
                                      <p:cBhvr additive="base">
                                        <p:cTn id="7" dur="500" fill="hold"/>
                                        <p:tgtEl>
                                          <p:spTgt spid="263170"/>
                                        </p:tgtEl>
                                        <p:attrNameLst>
                                          <p:attrName>ppt_x</p:attrName>
                                        </p:attrNameLst>
                                      </p:cBhvr>
                                      <p:tavLst>
                                        <p:tav tm="0">
                                          <p:val>
                                            <p:strVal val="0-#ppt_w/2"/>
                                          </p:val>
                                        </p:tav>
                                        <p:tav tm="100000">
                                          <p:val>
                                            <p:strVal val="#ppt_x"/>
                                          </p:val>
                                        </p:tav>
                                      </p:tavLst>
                                    </p:anim>
                                    <p:anim calcmode="lin" valueType="num">
                                      <p:cBhvr additive="base">
                                        <p:cTn id="8" dur="500" fill="hold"/>
                                        <p:tgtEl>
                                          <p:spTgt spid="2631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3172"/>
                                        </p:tgtEl>
                                        <p:attrNameLst>
                                          <p:attrName>style.visibility</p:attrName>
                                        </p:attrNameLst>
                                      </p:cBhvr>
                                      <p:to>
                                        <p:strVal val="visible"/>
                                      </p:to>
                                    </p:set>
                                    <p:anim calcmode="lin" valueType="num">
                                      <p:cBhvr additive="base">
                                        <p:cTn id="13" dur="500" fill="hold"/>
                                        <p:tgtEl>
                                          <p:spTgt spid="263172"/>
                                        </p:tgtEl>
                                        <p:attrNameLst>
                                          <p:attrName>ppt_x</p:attrName>
                                        </p:attrNameLst>
                                      </p:cBhvr>
                                      <p:tavLst>
                                        <p:tav tm="0">
                                          <p:val>
                                            <p:strVal val="0-#ppt_w/2"/>
                                          </p:val>
                                        </p:tav>
                                        <p:tav tm="100000">
                                          <p:val>
                                            <p:strVal val="#ppt_x"/>
                                          </p:val>
                                        </p:tav>
                                      </p:tavLst>
                                    </p:anim>
                                    <p:anim calcmode="lin" valueType="num">
                                      <p:cBhvr additive="base">
                                        <p:cTn id="14" dur="500" fill="hold"/>
                                        <p:tgtEl>
                                          <p:spTgt spid="2631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autoUpdateAnimBg="0"/>
      <p:bldP spid="26317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a:xfrm>
            <a:off x="685800" y="609600"/>
            <a:ext cx="7772400" cy="1143000"/>
          </a:xfrm>
          <a:noFill/>
          <a:ln/>
        </p:spPr>
        <p:txBody>
          <a:bodyPr/>
          <a:lstStyle/>
          <a:p>
            <a:r>
              <a:rPr lang="en-US" sz="3600" b="0">
                <a:latin typeface="Trebuchet MS" pitchFamily="34" charset="0"/>
              </a:rPr>
              <a:t>N=374   What does this mean?</a:t>
            </a:r>
          </a:p>
        </p:txBody>
      </p:sp>
      <p:sp>
        <p:nvSpPr>
          <p:cNvPr id="264195" name="Rectangle 3"/>
          <p:cNvSpPr>
            <a:spLocks noGrp="1" noChangeArrowheads="1"/>
          </p:cNvSpPr>
          <p:nvPr>
            <p:ph idx="1"/>
          </p:nvPr>
        </p:nvSpPr>
        <p:spPr>
          <a:xfrm>
            <a:off x="1060450" y="2257425"/>
            <a:ext cx="7562850" cy="3810000"/>
          </a:xfrm>
          <a:noFill/>
          <a:ln/>
        </p:spPr>
        <p:txBody>
          <a:bodyPr/>
          <a:lstStyle/>
          <a:p>
            <a:pPr>
              <a:buFont typeface="Wingdings" pitchFamily="2" charset="2"/>
              <a:buNone/>
            </a:pPr>
            <a:r>
              <a:rPr lang="en-US" sz="2400" b="1"/>
              <a:t>It means that if we use a sample size of 374, </a:t>
            </a:r>
            <a:r>
              <a:rPr lang="en-US" sz="2800" b="1"/>
              <a:t>after</a:t>
            </a:r>
            <a:r>
              <a:rPr lang="en-US" sz="2400" b="1"/>
              <a:t> the survey,  we can say the following of the results:   (Assume results show that 55% are aware)</a:t>
            </a:r>
          </a:p>
          <a:p>
            <a:pPr>
              <a:buFont typeface="Wingdings" pitchFamily="2" charset="2"/>
              <a:buNone/>
            </a:pPr>
            <a:r>
              <a:rPr lang="en-US" sz="2400" b="1">
                <a:solidFill>
                  <a:schemeClr val="folHlink"/>
                </a:solidFill>
              </a:rPr>
              <a:t>“Our most likely estimate of the percentage of consumers that are “aware” of our brand name is 55%.  In addition, we are 95% confident that the true share of “aware” customers in the population falls between 52.25% and 57.75%.”</a:t>
            </a:r>
          </a:p>
          <a:p>
            <a:pPr>
              <a:buFont typeface="Wingdings" pitchFamily="2" charset="2"/>
              <a:buNone/>
            </a:pPr>
            <a:r>
              <a:rPr lang="en-US" sz="2400" b="1">
                <a:solidFill>
                  <a:schemeClr val="folHlink"/>
                </a:solidFill>
              </a:rPr>
              <a:t>	Note that: ( </a:t>
            </a:r>
            <a:r>
              <a:rPr lang="en-US" sz="2400" b="1" u="sng">
                <a:solidFill>
                  <a:schemeClr val="folHlink"/>
                </a:solidFill>
              </a:rPr>
              <a:t>+</a:t>
            </a:r>
            <a:r>
              <a:rPr lang="en-US" sz="2400" b="1">
                <a:solidFill>
                  <a:schemeClr val="folHlink"/>
                </a:solidFill>
              </a:rPr>
              <a:t> .05 x 55% = </a:t>
            </a:r>
            <a:r>
              <a:rPr lang="en-US" sz="2400" b="1" u="sng">
                <a:solidFill>
                  <a:schemeClr val="folHlink"/>
                </a:solidFill>
              </a:rPr>
              <a:t>+</a:t>
            </a:r>
            <a:r>
              <a:rPr lang="en-US" sz="2400" b="1">
                <a:solidFill>
                  <a:schemeClr val="folHlink"/>
                </a:solidFill>
              </a:rPr>
              <a:t> 2.75%)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Rot="1" noChangeArrowheads="1"/>
          </p:cNvSpPr>
          <p:nvPr>
            <p:ph type="title"/>
          </p:nvPr>
        </p:nvSpPr>
        <p:spPr/>
        <p:txBody>
          <a:bodyPr/>
          <a:lstStyle/>
          <a:p>
            <a:r>
              <a:rPr lang="en-US"/>
              <a:t>Task</a:t>
            </a:r>
          </a:p>
        </p:txBody>
      </p:sp>
      <p:sp>
        <p:nvSpPr>
          <p:cNvPr id="274435" name="Rectangle 3"/>
          <p:cNvSpPr>
            <a:spLocks noGrp="1" noRot="1" noChangeArrowheads="1"/>
          </p:cNvSpPr>
          <p:nvPr>
            <p:ph idx="1"/>
          </p:nvPr>
        </p:nvSpPr>
        <p:spPr/>
        <p:txBody>
          <a:bodyPr/>
          <a:lstStyle/>
          <a:p>
            <a:r>
              <a:rPr lang="en-US"/>
              <a:t>Figure out how big the sample should be for 95% confidence in the Simple Random Sample example handout</a:t>
            </a:r>
          </a:p>
          <a:p>
            <a:r>
              <a:rPr lang="en-US"/>
              <a:t>400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74435">
                                            <p:txEl>
                                              <p:pRg st="1" end="1"/>
                                            </p:txEl>
                                          </p:spTgt>
                                        </p:tgtEl>
                                        <p:attrNameLst>
                                          <p:attrName>style.visibility</p:attrName>
                                        </p:attrNameLst>
                                      </p:cBhvr>
                                      <p:to>
                                        <p:strVal val="visible"/>
                                      </p:to>
                                    </p:set>
                                    <p:animEffect transition="in" filter="blinds(horizontal)">
                                      <p:cBhvr>
                                        <p:cTn id="7" dur="500"/>
                                        <p:tgtEl>
                                          <p:spTgt spid="274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2"/>
          <p:cNvSpPr>
            <a:spLocks noGrp="1" noChangeArrowheads="1"/>
          </p:cNvSpPr>
          <p:nvPr>
            <p:ph type="title"/>
          </p:nvPr>
        </p:nvSpPr>
        <p:spPr>
          <a:xfrm>
            <a:off x="685800" y="609600"/>
            <a:ext cx="7772400" cy="1143000"/>
          </a:xfrm>
          <a:noFill/>
          <a:ln/>
        </p:spPr>
        <p:txBody>
          <a:bodyPr/>
          <a:lstStyle/>
          <a:p>
            <a:pPr>
              <a:lnSpc>
                <a:spcPct val="70000"/>
              </a:lnSpc>
            </a:pPr>
            <a:r>
              <a:rPr lang="en-US" sz="2800" b="0" dirty="0">
                <a:latin typeface="Trebuchet MS" pitchFamily="34" charset="0"/>
              </a:rPr>
              <a:t>Estimating a </a:t>
            </a:r>
            <a:r>
              <a:rPr lang="en-US" sz="2800" b="0" u="sng" dirty="0" smtClean="0">
                <a:latin typeface="Trebuchet MS" pitchFamily="34" charset="0"/>
              </a:rPr>
              <a:t>Mean</a:t>
            </a:r>
            <a:br>
              <a:rPr lang="en-US" sz="2800" b="0" u="sng" dirty="0" smtClean="0">
                <a:latin typeface="Trebuchet MS" pitchFamily="34" charset="0"/>
              </a:rPr>
            </a:br>
            <a:r>
              <a:rPr lang="en-US" sz="2800" u="sng" dirty="0" smtClean="0">
                <a:latin typeface="Trebuchet MS" pitchFamily="34" charset="0"/>
              </a:rPr>
              <a:t/>
            </a:r>
            <a:br>
              <a:rPr lang="en-US" sz="2800" u="sng" dirty="0" smtClean="0">
                <a:latin typeface="Trebuchet MS" pitchFamily="34" charset="0"/>
              </a:rPr>
            </a:br>
            <a:r>
              <a:rPr lang="en-US" sz="2400" b="0" dirty="0" smtClean="0">
                <a:latin typeface="Trebuchet MS" pitchFamily="34" charset="0"/>
              </a:rPr>
              <a:t>This </a:t>
            </a:r>
            <a:r>
              <a:rPr lang="en-US" sz="2400" b="0" dirty="0">
                <a:latin typeface="Trebuchet MS" pitchFamily="34" charset="0"/>
              </a:rPr>
              <a:t>requires a different formula</a:t>
            </a:r>
          </a:p>
        </p:txBody>
      </p:sp>
      <p:sp>
        <p:nvSpPr>
          <p:cNvPr id="265220" name="Text Box 4"/>
          <p:cNvSpPr txBox="1">
            <a:spLocks noChangeArrowheads="1"/>
          </p:cNvSpPr>
          <p:nvPr/>
        </p:nvSpPr>
        <p:spPr bwMode="auto">
          <a:xfrm>
            <a:off x="457200" y="3886200"/>
            <a:ext cx="8458200" cy="2041525"/>
          </a:xfrm>
          <a:prstGeom prst="rect">
            <a:avLst/>
          </a:prstGeom>
          <a:noFill/>
          <a:ln w="9525">
            <a:noFill/>
            <a:miter lim="800000"/>
            <a:headEnd/>
            <a:tailEnd/>
          </a:ln>
          <a:effectLst/>
        </p:spPr>
        <p:txBody>
          <a:bodyPr>
            <a:spAutoFit/>
          </a:bodyPr>
          <a:lstStyle/>
          <a:p>
            <a:r>
              <a:rPr lang="en-US" sz="2400" b="1"/>
              <a:t>Z </a:t>
            </a:r>
            <a:r>
              <a:rPr lang="en-US" sz="2000" b="1"/>
              <a:t>is determined the same way  (1.96 or 2.58)</a:t>
            </a:r>
          </a:p>
          <a:p>
            <a:r>
              <a:rPr lang="en-US" sz="2400" b="1"/>
              <a:t>e </a:t>
            </a:r>
            <a:r>
              <a:rPr lang="en-US" sz="2000" b="1"/>
              <a:t>is expressed in terms of the units we are estimating, i.e. if we are </a:t>
            </a:r>
          </a:p>
          <a:p>
            <a:r>
              <a:rPr lang="en-US" sz="2000" b="1"/>
              <a:t>measuring attitudes on a 1-7 scale, we may want our error to be</a:t>
            </a:r>
          </a:p>
          <a:p>
            <a:r>
              <a:rPr lang="en-US" sz="2000" b="1"/>
              <a:t>no more than </a:t>
            </a:r>
            <a:r>
              <a:rPr lang="en-US" sz="2000" b="1" u="sng"/>
              <a:t>+</a:t>
            </a:r>
            <a:r>
              <a:rPr lang="en-US" sz="2000" b="1"/>
              <a:t> .5 scale units. If we are estimating dollars being paid for a product, we may want our error to be no more than </a:t>
            </a:r>
            <a:r>
              <a:rPr lang="en-US" sz="2000" b="1" u="sng"/>
              <a:t>+</a:t>
            </a:r>
            <a:r>
              <a:rPr lang="en-US" sz="2000" b="1"/>
              <a:t> $3.00.</a:t>
            </a:r>
          </a:p>
          <a:p>
            <a:r>
              <a:rPr lang="en-US" sz="2000" b="1"/>
              <a:t>S is a little more difficult to estimate, but must be in same units as e.  </a:t>
            </a:r>
          </a:p>
        </p:txBody>
      </p:sp>
      <p:graphicFrame>
        <p:nvGraphicFramePr>
          <p:cNvPr id="5" name="Object 4"/>
          <p:cNvGraphicFramePr>
            <a:graphicFrameLocks noChangeAspect="1"/>
          </p:cNvGraphicFramePr>
          <p:nvPr/>
        </p:nvGraphicFramePr>
        <p:xfrm>
          <a:off x="5410200" y="2057400"/>
          <a:ext cx="1740477" cy="1276350"/>
        </p:xfrm>
        <a:graphic>
          <a:graphicData uri="http://schemas.openxmlformats.org/presentationml/2006/ole">
            <p:oleObj spid="_x0000_s3074" name="Equation" r:id="rId3" imgW="571320" imgH="419040" progId="Equation.3">
              <p:embed/>
            </p:oleObj>
          </a:graphicData>
        </a:graphic>
      </p:graphicFrame>
      <p:sp>
        <p:nvSpPr>
          <p:cNvPr id="6" name="Content Placeholder 5"/>
          <p:cNvSpPr>
            <a:spLocks noGrp="1"/>
          </p:cNvSpPr>
          <p:nvPr>
            <p:ph idx="1"/>
          </p:nvPr>
        </p:nvSpPr>
        <p:spPr>
          <a:xfrm>
            <a:off x="533400" y="2088360"/>
            <a:ext cx="4724400" cy="1112040"/>
          </a:xfrm>
        </p:spPr>
        <p:txBody>
          <a:bodyPr>
            <a:normAutofit/>
          </a:bodyPr>
          <a:lstStyle/>
          <a:p>
            <a:r>
              <a:rPr lang="en-US" sz="2400" b="1" dirty="0" smtClean="0"/>
              <a:t>Sample size formula for a mean</a:t>
            </a:r>
            <a:endParaRPr lang="en-US" sz="24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685800" y="609600"/>
            <a:ext cx="7772400" cy="1143000"/>
          </a:xfrm>
          <a:noFill/>
          <a:ln/>
        </p:spPr>
        <p:txBody>
          <a:bodyPr/>
          <a:lstStyle/>
          <a:p>
            <a:r>
              <a:rPr lang="en-US" sz="2800">
                <a:latin typeface="Trebuchet MS" pitchFamily="34" charset="0"/>
              </a:rPr>
              <a:t>Estimating “s” in the Formula to Determine the Sample Size Required to Estimate a Mean</a:t>
            </a:r>
          </a:p>
        </p:txBody>
      </p:sp>
      <p:sp>
        <p:nvSpPr>
          <p:cNvPr id="266243" name="Rectangle 3"/>
          <p:cNvSpPr>
            <a:spLocks noGrp="1" noChangeArrowheads="1"/>
          </p:cNvSpPr>
          <p:nvPr>
            <p:ph idx="1"/>
          </p:nvPr>
        </p:nvSpPr>
        <p:spPr>
          <a:xfrm>
            <a:off x="1060450" y="2257425"/>
            <a:ext cx="7562850" cy="3810000"/>
          </a:xfrm>
          <a:noFill/>
          <a:ln/>
        </p:spPr>
        <p:txBody>
          <a:bodyPr/>
          <a:lstStyle/>
          <a:p>
            <a:pPr>
              <a:lnSpc>
                <a:spcPct val="80000"/>
              </a:lnSpc>
              <a:buFont typeface="Wingdings" pitchFamily="2" charset="2"/>
              <a:buNone/>
            </a:pPr>
            <a:r>
              <a:rPr lang="en-US" sz="2400" b="1" dirty="0"/>
              <a:t>Since we are estimating a mean, we can assume that our data are either interval or ratio.  When we have interval or ratio data, the standard deviation of the sample, s, may be used as a measure of variance.  </a:t>
            </a:r>
          </a:p>
          <a:p>
            <a:pPr>
              <a:lnSpc>
                <a:spcPct val="80000"/>
              </a:lnSpc>
              <a:buFont typeface="Wingdings" pitchFamily="2" charset="2"/>
              <a:buNone/>
            </a:pPr>
            <a:r>
              <a:rPr lang="en-US" sz="2400" b="1" dirty="0"/>
              <a:t>How to estimate s?</a:t>
            </a:r>
          </a:p>
          <a:p>
            <a:pPr>
              <a:lnSpc>
                <a:spcPct val="80000"/>
              </a:lnSpc>
            </a:pPr>
            <a:r>
              <a:rPr lang="en-US" sz="2400" b="1" dirty="0"/>
              <a:t>Use standard deviation of the sample from a </a:t>
            </a:r>
            <a:r>
              <a:rPr lang="en-US" sz="2400" b="1" u="sng" dirty="0"/>
              <a:t>previous study</a:t>
            </a:r>
            <a:r>
              <a:rPr lang="en-US" sz="2400" b="1" dirty="0"/>
              <a:t> on the target population</a:t>
            </a:r>
          </a:p>
          <a:p>
            <a:pPr>
              <a:lnSpc>
                <a:spcPct val="80000"/>
              </a:lnSpc>
            </a:pPr>
            <a:r>
              <a:rPr lang="en-US" sz="2400" b="1" dirty="0"/>
              <a:t>Conduct a </a:t>
            </a:r>
            <a:r>
              <a:rPr lang="en-US" sz="2400" b="1" u="sng" dirty="0"/>
              <a:t>pilot study</a:t>
            </a:r>
            <a:r>
              <a:rPr lang="en-US" sz="2400" b="1" dirty="0"/>
              <a:t> of a few members of the target population and calculate </a:t>
            </a:r>
            <a:r>
              <a:rPr lang="en-US" sz="2400" b="1" dirty="0" smtClean="0"/>
              <a:t>s</a:t>
            </a:r>
          </a:p>
          <a:p>
            <a:pPr>
              <a:lnSpc>
                <a:spcPct val="80000"/>
              </a:lnSpc>
            </a:pPr>
            <a:r>
              <a:rPr lang="en-US" sz="2400" b="1" dirty="0" smtClean="0"/>
              <a:t>Loose rule of thumb, s=Range/4</a:t>
            </a:r>
            <a:endParaRPr lang="en-US" sz="2400" b="1"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685800" y="609600"/>
            <a:ext cx="7772400" cy="1143000"/>
          </a:xfrm>
          <a:noFill/>
          <a:ln/>
        </p:spPr>
        <p:txBody>
          <a:bodyPr/>
          <a:lstStyle/>
          <a:p>
            <a:r>
              <a:rPr lang="en-US" sz="3200" b="0">
                <a:latin typeface="Trebuchet MS" pitchFamily="34" charset="0"/>
              </a:rPr>
              <a:t>Example</a:t>
            </a:r>
            <a:r>
              <a:rPr lang="en-US" sz="2400" b="0">
                <a:latin typeface="Trebuchet MS" pitchFamily="34" charset="0"/>
              </a:rPr>
              <a:t>: Estimating the Mean of a Population</a:t>
            </a:r>
            <a:br>
              <a:rPr lang="en-US" sz="2400" b="0">
                <a:latin typeface="Trebuchet MS" pitchFamily="34" charset="0"/>
              </a:rPr>
            </a:br>
            <a:r>
              <a:rPr lang="en-US" sz="2400" b="0">
                <a:latin typeface="Trebuchet MS" pitchFamily="34" charset="0"/>
              </a:rPr>
              <a:t>What is the required sample size, n?</a:t>
            </a:r>
          </a:p>
        </p:txBody>
      </p:sp>
      <p:sp>
        <p:nvSpPr>
          <p:cNvPr id="267267" name="Rectangle 3"/>
          <p:cNvSpPr>
            <a:spLocks noGrp="1" noChangeArrowheads="1"/>
          </p:cNvSpPr>
          <p:nvPr>
            <p:ph idx="1"/>
          </p:nvPr>
        </p:nvSpPr>
        <p:spPr>
          <a:xfrm>
            <a:off x="1060450" y="3316288"/>
            <a:ext cx="7562850" cy="2751137"/>
          </a:xfrm>
          <a:noFill/>
          <a:ln/>
        </p:spPr>
        <p:txBody>
          <a:bodyPr/>
          <a:lstStyle/>
          <a:p>
            <a:pPr>
              <a:buFont typeface="Wingdings" pitchFamily="2" charset="2"/>
              <a:buNone/>
            </a:pPr>
            <a:r>
              <a:rPr lang="en-US" sz="2000" b="1"/>
              <a:t>Management wants to know clients’ level of satisfaction with their service.  They propose conducting a survey and asking for satisfaction on a scale from 1 to 10 (since there are 10 possible answers, the range = 10). </a:t>
            </a:r>
          </a:p>
          <a:p>
            <a:pPr>
              <a:buFont typeface="Wingdings" pitchFamily="2" charset="2"/>
              <a:buNone/>
            </a:pPr>
            <a:r>
              <a:rPr lang="en-US" sz="2000" b="1"/>
              <a:t>Management wants to be 99% confident in the results (99 chances in 100 that true value is captured) and they do not want the allowed error to be more than </a:t>
            </a:r>
            <a:r>
              <a:rPr lang="en-US" sz="2000" b="1" u="sng"/>
              <a:t>+</a:t>
            </a:r>
            <a:r>
              <a:rPr lang="en-US" sz="2000" b="1"/>
              <a:t> .5 scale points.</a:t>
            </a:r>
          </a:p>
          <a:p>
            <a:pPr>
              <a:buFont typeface="Wingdings" pitchFamily="2" charset="2"/>
              <a:buNone/>
            </a:pPr>
            <a:r>
              <a:rPr lang="en-US" sz="2000" b="1"/>
              <a:t>What is n?</a:t>
            </a:r>
          </a:p>
        </p:txBody>
      </p:sp>
      <p:graphicFrame>
        <p:nvGraphicFramePr>
          <p:cNvPr id="5" name="Object 4"/>
          <p:cNvGraphicFramePr>
            <a:graphicFrameLocks noChangeAspect="1"/>
          </p:cNvGraphicFramePr>
          <p:nvPr/>
        </p:nvGraphicFramePr>
        <p:xfrm>
          <a:off x="5486400" y="1828800"/>
          <a:ext cx="1740477" cy="1276350"/>
        </p:xfrm>
        <a:graphic>
          <a:graphicData uri="http://schemas.openxmlformats.org/presentationml/2006/ole">
            <p:oleObj spid="_x0000_s4098" name="Equation" r:id="rId3" imgW="571320" imgH="419040" progId="Equation.3">
              <p:embed/>
            </p:oleObj>
          </a:graphicData>
        </a:graphic>
      </p:graphicFrame>
      <p:sp>
        <p:nvSpPr>
          <p:cNvPr id="6" name="Content Placeholder 5"/>
          <p:cNvSpPr txBox="1">
            <a:spLocks/>
          </p:cNvSpPr>
          <p:nvPr/>
        </p:nvSpPr>
        <p:spPr>
          <a:xfrm>
            <a:off x="533400" y="2088360"/>
            <a:ext cx="4724400" cy="111204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Sample size formula for a mean</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685800" y="609600"/>
            <a:ext cx="7772400" cy="1143000"/>
          </a:xfrm>
          <a:noFill/>
          <a:ln/>
        </p:spPr>
        <p:txBody>
          <a:bodyPr/>
          <a:lstStyle/>
          <a:p>
            <a:r>
              <a:rPr lang="en-US" sz="3200" b="0">
                <a:latin typeface="Trebuchet MS" pitchFamily="34" charset="0"/>
              </a:rPr>
              <a:t>What is n?</a:t>
            </a:r>
          </a:p>
        </p:txBody>
      </p:sp>
      <p:sp>
        <p:nvSpPr>
          <p:cNvPr id="268291" name="Rectangle 3"/>
          <p:cNvSpPr>
            <a:spLocks noGrp="1" noChangeArrowheads="1"/>
          </p:cNvSpPr>
          <p:nvPr>
            <p:ph idx="1"/>
          </p:nvPr>
        </p:nvSpPr>
        <p:spPr>
          <a:xfrm>
            <a:off x="1060450" y="3316288"/>
            <a:ext cx="7562850" cy="2751137"/>
          </a:xfrm>
          <a:noFill/>
          <a:ln/>
        </p:spPr>
        <p:txBody>
          <a:bodyPr>
            <a:normAutofit lnSpcReduction="10000"/>
          </a:bodyPr>
          <a:lstStyle/>
          <a:p>
            <a:pPr>
              <a:lnSpc>
                <a:spcPct val="90000"/>
              </a:lnSpc>
              <a:buFont typeface="Wingdings" pitchFamily="2" charset="2"/>
              <a:buNone/>
            </a:pPr>
            <a:r>
              <a:rPr lang="en-US" sz="2000" b="1"/>
              <a:t>S = 1.7 (from a pilot study), Z = 2.58 (99% confidence), and </a:t>
            </a:r>
          </a:p>
          <a:p>
            <a:pPr>
              <a:lnSpc>
                <a:spcPct val="90000"/>
              </a:lnSpc>
              <a:buFont typeface="Wingdings" pitchFamily="2" charset="2"/>
              <a:buNone/>
            </a:pPr>
            <a:r>
              <a:rPr lang="en-US" sz="2000" b="1"/>
              <a:t>e = .5 scale points</a:t>
            </a:r>
          </a:p>
          <a:p>
            <a:pPr>
              <a:lnSpc>
                <a:spcPct val="90000"/>
              </a:lnSpc>
              <a:buFont typeface="Wingdings" pitchFamily="2" charset="2"/>
              <a:buNone/>
            </a:pPr>
            <a:r>
              <a:rPr lang="en-US" sz="2000" b="1"/>
              <a:t>What is n?   It is 77.  Assume the survey average score was 7.3, what does this “tell us?”  A 10 is very satisfied and a 1 is not satisfied at all.</a:t>
            </a:r>
          </a:p>
          <a:p>
            <a:pPr>
              <a:lnSpc>
                <a:spcPct val="90000"/>
              </a:lnSpc>
              <a:buFont typeface="Wingdings" pitchFamily="2" charset="2"/>
              <a:buNone/>
            </a:pPr>
            <a:r>
              <a:rPr lang="en-US" sz="2000" b="1"/>
              <a:t>Answer: “Our most likely estimate of the level of consumer satisfaction is 7.3 on a 10-point scale.  In addition, we are 99% confident that the true level of satisfaction in our consumer population falls between 6.8 and 7.8 on the scale.”</a:t>
            </a:r>
          </a:p>
          <a:p>
            <a:pPr>
              <a:lnSpc>
                <a:spcPct val="90000"/>
              </a:lnSpc>
              <a:buFont typeface="Wingdings" pitchFamily="2" charset="2"/>
              <a:buNone/>
            </a:pPr>
            <a:endParaRPr lang="en-US" sz="2000" b="1"/>
          </a:p>
        </p:txBody>
      </p:sp>
      <p:graphicFrame>
        <p:nvGraphicFramePr>
          <p:cNvPr id="5" name="Object 4"/>
          <p:cNvGraphicFramePr>
            <a:graphicFrameLocks noChangeAspect="1"/>
          </p:cNvGraphicFramePr>
          <p:nvPr/>
        </p:nvGraphicFramePr>
        <p:xfrm>
          <a:off x="5715000" y="1676400"/>
          <a:ext cx="1740477" cy="1276350"/>
        </p:xfrm>
        <a:graphic>
          <a:graphicData uri="http://schemas.openxmlformats.org/presentationml/2006/ole">
            <p:oleObj spid="_x0000_s5122" name="Equation" r:id="rId3" imgW="571320" imgH="419040" progId="Equation.3">
              <p:embed/>
            </p:oleObj>
          </a:graphicData>
        </a:graphic>
      </p:graphicFrame>
      <p:sp>
        <p:nvSpPr>
          <p:cNvPr id="6" name="Content Placeholder 5"/>
          <p:cNvSpPr txBox="1">
            <a:spLocks/>
          </p:cNvSpPr>
          <p:nvPr/>
        </p:nvSpPr>
        <p:spPr>
          <a:xfrm>
            <a:off x="533400" y="2088360"/>
            <a:ext cx="4724400" cy="111204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Char char=""/>
              <a:tabLst/>
              <a:defRPr/>
            </a:pPr>
            <a:r>
              <a:rPr kumimoji="0" lang="en-US" sz="2400" b="1" i="0" u="none" strike="noStrike" kern="1200" cap="none" spc="0" normalizeH="0" baseline="0" noProof="0" smtClean="0">
                <a:ln>
                  <a:noFill/>
                </a:ln>
                <a:solidFill>
                  <a:schemeClr val="tx1"/>
                </a:solidFill>
                <a:effectLst/>
                <a:uLnTx/>
                <a:uFillTx/>
                <a:latin typeface="+mn-lt"/>
                <a:ea typeface="+mn-ea"/>
                <a:cs typeface="+mn-cs"/>
              </a:rPr>
              <a:t>Sample size formula for a mean</a:t>
            </a:r>
            <a:endParaRPr kumimoji="0" lang="en-US"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Rot="1" noChangeArrowheads="1"/>
          </p:cNvSpPr>
          <p:nvPr>
            <p:ph type="title"/>
          </p:nvPr>
        </p:nvSpPr>
        <p:spPr/>
        <p:txBody>
          <a:bodyPr/>
          <a:lstStyle/>
          <a:p>
            <a:endParaRPr lang="en-US"/>
          </a:p>
        </p:txBody>
      </p:sp>
      <p:sp>
        <p:nvSpPr>
          <p:cNvPr id="275459" name="Rectangle 3"/>
          <p:cNvSpPr>
            <a:spLocks noGrp="1" noRot="1" noChangeArrowheads="1"/>
          </p:cNvSpPr>
          <p:nvPr>
            <p:ph idx="1"/>
          </p:nvPr>
        </p:nvSpPr>
        <p:spPr/>
        <p:txBody>
          <a:bodyPr/>
          <a:lstStyle/>
          <a:p>
            <a:r>
              <a:rPr lang="en-US" dirty="0"/>
              <a:t>Go back and look at </a:t>
            </a:r>
            <a:r>
              <a:rPr lang="en-US" dirty="0" smtClean="0"/>
              <a:t>Disproportionate Stratified Sampling example </a:t>
            </a:r>
            <a:r>
              <a:rPr lang="en-US" dirty="0"/>
              <a:t>handout</a:t>
            </a:r>
          </a:p>
          <a:p>
            <a:r>
              <a:rPr lang="en-US" dirty="0"/>
              <a:t>What types of questions </a:t>
            </a:r>
            <a:r>
              <a:rPr lang="en-US" dirty="0" smtClean="0"/>
              <a:t>would being </a:t>
            </a:r>
            <a:r>
              <a:rPr lang="en-US" dirty="0"/>
              <a:t>asked?</a:t>
            </a:r>
          </a:p>
          <a:p>
            <a:r>
              <a:rPr lang="en-US" dirty="0" smtClean="0"/>
              <a:t>Would some be proportional, others </a:t>
            </a:r>
            <a:r>
              <a:rPr lang="en-US" smtClean="0"/>
              <a:t>point estimates?</a:t>
            </a:r>
          </a:p>
          <a:p>
            <a:r>
              <a:rPr lang="en-US" dirty="0" smtClean="0"/>
              <a:t>Might </a:t>
            </a:r>
            <a:r>
              <a:rPr lang="en-US" dirty="0"/>
              <a:t>you need different formulas?</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What about Small Populations?</a:t>
            </a:r>
            <a:endParaRPr lang="en-US" sz="3600" dirty="0"/>
          </a:p>
        </p:txBody>
      </p:sp>
      <p:sp>
        <p:nvSpPr>
          <p:cNvPr id="3" name="Content Placeholder 2"/>
          <p:cNvSpPr>
            <a:spLocks noGrp="1"/>
          </p:cNvSpPr>
          <p:nvPr>
            <p:ph idx="1"/>
          </p:nvPr>
        </p:nvSpPr>
        <p:spPr/>
        <p:txBody>
          <a:bodyPr>
            <a:normAutofit lnSpcReduction="10000"/>
          </a:bodyPr>
          <a:lstStyle/>
          <a:p>
            <a:r>
              <a:rPr lang="en-US" dirty="0" smtClean="0"/>
              <a:t>Why does a small population matter?</a:t>
            </a:r>
          </a:p>
          <a:p>
            <a:pPr lvl="1"/>
            <a:r>
              <a:rPr lang="en-US" dirty="0" smtClean="0"/>
              <a:t>What kind of sampling is it? With or without replacement? Ever play Blackjack?</a:t>
            </a:r>
          </a:p>
          <a:p>
            <a:r>
              <a:rPr lang="en-US" dirty="0" smtClean="0"/>
              <a:t>Anything south of 100,000, the numbers begin to change</a:t>
            </a:r>
          </a:p>
          <a:p>
            <a:r>
              <a:rPr lang="en-US" dirty="0" smtClean="0"/>
              <a:t>However, they only begin to REALLY change south of 5000</a:t>
            </a:r>
          </a:p>
          <a:p>
            <a:r>
              <a:rPr lang="en-US" dirty="0" smtClean="0"/>
              <a:t>A population less than 5000 is VERY COMMON in our line of work!</a:t>
            </a:r>
          </a:p>
          <a:p>
            <a:r>
              <a:rPr lang="en-US" dirty="0" smtClean="0"/>
              <a:t>We need the Population Correction Factor!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685800" y="609600"/>
            <a:ext cx="7772400" cy="1143000"/>
          </a:xfrm>
          <a:noFill/>
          <a:ln/>
        </p:spPr>
        <p:txBody>
          <a:bodyPr/>
          <a:lstStyle/>
          <a:p>
            <a:r>
              <a:rPr lang="en-US" sz="4000">
                <a:latin typeface="Trebuchet MS" pitchFamily="34" charset="0"/>
              </a:rPr>
              <a:t>Sample Size AXIOMS</a:t>
            </a:r>
          </a:p>
        </p:txBody>
      </p:sp>
      <p:sp>
        <p:nvSpPr>
          <p:cNvPr id="241667" name="Text Box 3"/>
          <p:cNvSpPr txBox="1">
            <a:spLocks noChangeArrowheads="1"/>
          </p:cNvSpPr>
          <p:nvPr/>
        </p:nvSpPr>
        <p:spPr bwMode="auto">
          <a:xfrm>
            <a:off x="1447800" y="2514600"/>
            <a:ext cx="6629400" cy="1373188"/>
          </a:xfrm>
          <a:prstGeom prst="rect">
            <a:avLst/>
          </a:prstGeom>
          <a:noFill/>
          <a:ln w="9525">
            <a:noFill/>
            <a:miter lim="800000"/>
            <a:headEnd/>
            <a:tailEnd/>
          </a:ln>
          <a:effectLst/>
        </p:spPr>
        <p:txBody>
          <a:bodyPr>
            <a:spAutoFit/>
          </a:bodyPr>
          <a:lstStyle/>
          <a:p>
            <a:pPr>
              <a:spcBef>
                <a:spcPct val="50000"/>
              </a:spcBef>
            </a:pPr>
            <a:r>
              <a:rPr lang="en-US" sz="2800" b="1"/>
              <a:t>To properly understand how to determine sample size, it helps to understand the following AXIOMS</a:t>
            </a:r>
            <a:r>
              <a:rPr lang="en-US" sz="280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Formulas with PCF</a:t>
            </a:r>
            <a:endParaRPr lang="en-US" dirty="0"/>
          </a:p>
        </p:txBody>
      </p:sp>
      <p:graphicFrame>
        <p:nvGraphicFramePr>
          <p:cNvPr id="6" name="Object 5"/>
          <p:cNvGraphicFramePr>
            <a:graphicFrameLocks noChangeAspect="1"/>
          </p:cNvGraphicFramePr>
          <p:nvPr/>
        </p:nvGraphicFramePr>
        <p:xfrm>
          <a:off x="990600" y="2209800"/>
          <a:ext cx="2971800" cy="3352800"/>
        </p:xfrm>
        <a:graphic>
          <a:graphicData uri="http://schemas.openxmlformats.org/presentationml/2006/ole">
            <p:oleObj spid="_x0000_s6146" name="Equation" r:id="rId3" imgW="901440" imgH="1066680" progId="Equation.3">
              <p:embed/>
            </p:oleObj>
          </a:graphicData>
        </a:graphic>
      </p:graphicFrame>
      <p:graphicFrame>
        <p:nvGraphicFramePr>
          <p:cNvPr id="6148" name="Object 4"/>
          <p:cNvGraphicFramePr>
            <a:graphicFrameLocks noChangeAspect="1"/>
          </p:cNvGraphicFramePr>
          <p:nvPr/>
        </p:nvGraphicFramePr>
        <p:xfrm>
          <a:off x="4302125" y="2209800"/>
          <a:ext cx="4156075" cy="2619375"/>
        </p:xfrm>
        <a:graphic>
          <a:graphicData uri="http://schemas.openxmlformats.org/presentationml/2006/ole">
            <p:oleObj spid="_x0000_s6148" name="Equation" r:id="rId4" imgW="1409400" imgH="888840" progId="Equation.3">
              <p:embed/>
            </p:oleObj>
          </a:graphicData>
        </a:graphic>
      </p:graphicFrame>
      <p:sp>
        <p:nvSpPr>
          <p:cNvPr id="9" name="TextBox 8"/>
          <p:cNvSpPr txBox="1"/>
          <p:nvPr/>
        </p:nvSpPr>
        <p:spPr>
          <a:xfrm>
            <a:off x="990600" y="1752600"/>
            <a:ext cx="1766317" cy="369332"/>
          </a:xfrm>
          <a:prstGeom prst="rect">
            <a:avLst/>
          </a:prstGeom>
          <a:noFill/>
        </p:spPr>
        <p:txBody>
          <a:bodyPr wrap="none" rtlCol="0">
            <a:spAutoFit/>
          </a:bodyPr>
          <a:lstStyle/>
          <a:p>
            <a:r>
              <a:rPr lang="en-US" dirty="0" smtClean="0"/>
              <a:t>Point Estimation</a:t>
            </a:r>
            <a:endParaRPr lang="en-US" dirty="0"/>
          </a:p>
        </p:txBody>
      </p:sp>
      <p:sp>
        <p:nvSpPr>
          <p:cNvPr id="10" name="TextBox 9"/>
          <p:cNvSpPr txBox="1"/>
          <p:nvPr/>
        </p:nvSpPr>
        <p:spPr>
          <a:xfrm>
            <a:off x="4343400" y="1752600"/>
            <a:ext cx="2299027" cy="369332"/>
          </a:xfrm>
          <a:prstGeom prst="rect">
            <a:avLst/>
          </a:prstGeom>
          <a:noFill/>
        </p:spPr>
        <p:txBody>
          <a:bodyPr wrap="none" rtlCol="0">
            <a:spAutoFit/>
          </a:bodyPr>
          <a:lstStyle/>
          <a:p>
            <a:r>
              <a:rPr lang="en-US" dirty="0" smtClean="0"/>
              <a:t>Proportion Estimation</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Other Methods of Sample Size Determination</a:t>
            </a:r>
          </a:p>
        </p:txBody>
      </p:sp>
      <p:sp>
        <p:nvSpPr>
          <p:cNvPr id="269315" name="Rectangle 3"/>
          <p:cNvSpPr>
            <a:spLocks noChangeArrowheads="1"/>
          </p:cNvSpPr>
          <p:nvPr/>
        </p:nvSpPr>
        <p:spPr bwMode="auto">
          <a:xfrm>
            <a:off x="914400" y="25146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Arbitrary “percentage rule of thumb” sample size:</a:t>
            </a:r>
          </a:p>
          <a:p>
            <a:pPr marL="742950" lvl="1" indent="-285750">
              <a:lnSpc>
                <a:spcPct val="90000"/>
              </a:lnSpc>
              <a:spcBef>
                <a:spcPct val="20000"/>
              </a:spcBef>
              <a:buFontTx/>
              <a:buChar char="•"/>
            </a:pPr>
            <a:r>
              <a:rPr lang="en-US" sz="2400" b="1"/>
              <a:t>Arbitrary sample size approaches rely on erroneous rules of thumb (e.g. “n must be at least 5% of the population”).</a:t>
            </a:r>
          </a:p>
          <a:p>
            <a:pPr marL="742950" lvl="1" indent="-285750">
              <a:lnSpc>
                <a:spcPct val="90000"/>
              </a:lnSpc>
              <a:spcBef>
                <a:spcPct val="20000"/>
              </a:spcBef>
              <a:buFontTx/>
              <a:buChar char="•"/>
            </a:pPr>
            <a:r>
              <a:rPr lang="en-US" sz="2400" b="1"/>
              <a:t>Arbitrary sample sizes are simple and easy to apply, but they are neither efficient nor economical. (e.g.  Using the “5 percent rule,” if the universe is 12 million, n = 600,000 – a very large and costly result) </a:t>
            </a:r>
            <a:endParaRPr lang="en-US" sz="2400" b="1" i="1">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9315">
                                            <p:txEl>
                                              <p:pRg st="0" end="0"/>
                                            </p:txEl>
                                          </p:spTgt>
                                        </p:tgtEl>
                                        <p:attrNameLst>
                                          <p:attrName>style.visibility</p:attrName>
                                        </p:attrNameLst>
                                      </p:cBhvr>
                                      <p:to>
                                        <p:strVal val="visible"/>
                                      </p:to>
                                    </p:set>
                                  </p:childTnLst>
                                  <p:subTnLst>
                                    <p:animClr>
                                      <p:cBhvr override="childStyle">
                                        <p:cTn dur="1" fill="hold" display="0" masterRel="nextClick" afterEffect="1"/>
                                        <p:tgtEl>
                                          <p:spTgt spid="269315">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9315">
                                            <p:txEl>
                                              <p:pRg st="1" end="1"/>
                                            </p:txEl>
                                          </p:spTgt>
                                        </p:tgtEl>
                                        <p:attrNameLst>
                                          <p:attrName>style.visibility</p:attrName>
                                        </p:attrNameLst>
                                      </p:cBhvr>
                                      <p:to>
                                        <p:strVal val="visible"/>
                                      </p:to>
                                    </p:set>
                                  </p:childTnLst>
                                  <p:subTnLst>
                                    <p:animClr>
                                      <p:cBhvr override="childStyle">
                                        <p:cTn dur="1" fill="hold" display="0" masterRel="nextClick" afterEffect="1"/>
                                        <p:tgtEl>
                                          <p:spTgt spid="269315">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69315">
                                            <p:txEl>
                                              <p:pRg st="2" end="2"/>
                                            </p:txEl>
                                          </p:spTgt>
                                        </p:tgtEl>
                                        <p:attrNameLst>
                                          <p:attrName>style.visibility</p:attrName>
                                        </p:attrNameLst>
                                      </p:cBhvr>
                                      <p:to>
                                        <p:strVal val="visible"/>
                                      </p:to>
                                    </p:set>
                                  </p:childTnLst>
                                  <p:subTnLst>
                                    <p:animClr>
                                      <p:cBhvr override="childStyle">
                                        <p:cTn dur="1" fill="hold" display="0" masterRel="nextClick" afterEffect="1"/>
                                        <p:tgtEl>
                                          <p:spTgt spid="269315">
                                            <p:txEl>
                                              <p:pRg st="2" end="2"/>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bldLvl="2"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Other Methods of Sample Size Determination…cont.</a:t>
            </a:r>
          </a:p>
        </p:txBody>
      </p:sp>
      <p:sp>
        <p:nvSpPr>
          <p:cNvPr id="270339" name="Rectangle 3"/>
          <p:cNvSpPr>
            <a:spLocks noChangeArrowheads="1"/>
          </p:cNvSpPr>
          <p:nvPr/>
        </p:nvSpPr>
        <p:spPr bwMode="auto">
          <a:xfrm>
            <a:off x="990600" y="22860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Conventional sample size specification</a:t>
            </a:r>
          </a:p>
          <a:p>
            <a:pPr marL="742950" lvl="1" indent="-285750">
              <a:lnSpc>
                <a:spcPct val="90000"/>
              </a:lnSpc>
              <a:spcBef>
                <a:spcPct val="20000"/>
              </a:spcBef>
              <a:buFontTx/>
              <a:buChar char="•"/>
            </a:pPr>
            <a:r>
              <a:rPr lang="en-US" sz="2400" b="1"/>
              <a:t>Conventional approach follows some “convention” or number believed somehow to be the right sample size (e.g. 1,000 – 1,200 used for national opinion polls w/</a:t>
            </a:r>
            <a:r>
              <a:rPr lang="en-US" sz="2400" b="1" u="sng"/>
              <a:t>+</a:t>
            </a:r>
            <a:r>
              <a:rPr lang="en-US" sz="2400" b="1"/>
              <a:t> 3% error)</a:t>
            </a:r>
          </a:p>
          <a:p>
            <a:pPr marL="742950" lvl="1" indent="-285750">
              <a:lnSpc>
                <a:spcPct val="90000"/>
              </a:lnSpc>
              <a:spcBef>
                <a:spcPct val="20000"/>
              </a:spcBef>
              <a:buFontTx/>
              <a:buChar char="•"/>
            </a:pPr>
            <a:r>
              <a:rPr lang="en-US" sz="2400" b="1"/>
              <a:t>Using conventional sample size can result in a sample that may be too large or too small.</a:t>
            </a:r>
          </a:p>
          <a:p>
            <a:pPr marL="742950" lvl="1" indent="-285750">
              <a:lnSpc>
                <a:spcPct val="90000"/>
              </a:lnSpc>
              <a:spcBef>
                <a:spcPct val="20000"/>
              </a:spcBef>
              <a:buFontTx/>
              <a:buChar char="•"/>
            </a:pPr>
            <a:r>
              <a:rPr lang="en-US" sz="2400" b="1"/>
              <a:t>Conventional sample sizes ignore the special circumstances of the survey at hand.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0339">
                                            <p:txEl>
                                              <p:pRg st="0" end="0"/>
                                            </p:txEl>
                                          </p:spTgt>
                                        </p:tgtEl>
                                        <p:attrNameLst>
                                          <p:attrName>style.visibility</p:attrName>
                                        </p:attrNameLst>
                                      </p:cBhvr>
                                      <p:to>
                                        <p:strVal val="visible"/>
                                      </p:to>
                                    </p:set>
                                  </p:childTnLst>
                                  <p:subTnLst>
                                    <p:animClr>
                                      <p:cBhvr override="childStyle">
                                        <p:cTn dur="1" fill="hold" display="0" masterRel="nextClick" afterEffect="1"/>
                                        <p:tgtEl>
                                          <p:spTgt spid="270339">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0339">
                                            <p:txEl>
                                              <p:pRg st="1" end="1"/>
                                            </p:txEl>
                                          </p:spTgt>
                                        </p:tgtEl>
                                        <p:attrNameLst>
                                          <p:attrName>style.visibility</p:attrName>
                                        </p:attrNameLst>
                                      </p:cBhvr>
                                      <p:to>
                                        <p:strVal val="visible"/>
                                      </p:to>
                                    </p:set>
                                  </p:childTnLst>
                                  <p:subTnLst>
                                    <p:animClr>
                                      <p:cBhvr override="childStyle">
                                        <p:cTn dur="1" fill="hold" display="0" masterRel="nextClick" afterEffect="1"/>
                                        <p:tgtEl>
                                          <p:spTgt spid="270339">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0339">
                                            <p:txEl>
                                              <p:pRg st="2" end="2"/>
                                            </p:txEl>
                                          </p:spTgt>
                                        </p:tgtEl>
                                        <p:attrNameLst>
                                          <p:attrName>style.visibility</p:attrName>
                                        </p:attrNameLst>
                                      </p:cBhvr>
                                      <p:to>
                                        <p:strVal val="visible"/>
                                      </p:to>
                                    </p:set>
                                  </p:childTnLst>
                                  <p:subTnLst>
                                    <p:animClr>
                                      <p:cBhvr override="childStyle">
                                        <p:cTn dur="1" fill="hold" display="0" masterRel="nextClick" afterEffect="1"/>
                                        <p:tgtEl>
                                          <p:spTgt spid="270339">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0339">
                                            <p:txEl>
                                              <p:pRg st="3" end="3"/>
                                            </p:txEl>
                                          </p:spTgt>
                                        </p:tgtEl>
                                        <p:attrNameLst>
                                          <p:attrName>style.visibility</p:attrName>
                                        </p:attrNameLst>
                                      </p:cBhvr>
                                      <p:to>
                                        <p:strVal val="visible"/>
                                      </p:to>
                                    </p:set>
                                  </p:childTnLst>
                                  <p:subTnLst>
                                    <p:animClr>
                                      <p:cBhvr override="childStyle">
                                        <p:cTn dur="1" fill="hold" display="0" masterRel="nextClick" afterEffect="1"/>
                                        <p:tgtEl>
                                          <p:spTgt spid="270339">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0339" grpId="0" build="p" bldLvl="2"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Other Methods of Sample Size Determination…cont.</a:t>
            </a:r>
          </a:p>
        </p:txBody>
      </p:sp>
      <p:sp>
        <p:nvSpPr>
          <p:cNvPr id="271363" name="Rectangle 3"/>
          <p:cNvSpPr>
            <a:spLocks noChangeArrowheads="1"/>
          </p:cNvSpPr>
          <p:nvPr/>
        </p:nvSpPr>
        <p:spPr bwMode="auto">
          <a:xfrm>
            <a:off x="914400" y="18288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200" b="1" i="1" dirty="0">
                <a:solidFill>
                  <a:schemeClr val="folHlink"/>
                </a:solidFill>
              </a:rPr>
              <a:t>Statistical analysis requirements of sample size specification</a:t>
            </a:r>
          </a:p>
          <a:p>
            <a:pPr marL="742950" lvl="1" indent="-285750">
              <a:lnSpc>
                <a:spcPct val="90000"/>
              </a:lnSpc>
              <a:spcBef>
                <a:spcPct val="20000"/>
              </a:spcBef>
              <a:buFontTx/>
              <a:buChar char="•"/>
            </a:pPr>
            <a:r>
              <a:rPr lang="en-US" sz="2200" b="1" dirty="0"/>
              <a:t>Sometimes the researcher’s desire to use particular statistical technique influences sample size.  As cross comparisons go up cell sizes go up and n goes up.</a:t>
            </a:r>
            <a:endParaRPr lang="en-US" sz="2200" b="1" i="1" dirty="0">
              <a:solidFill>
                <a:schemeClr val="accent2"/>
              </a:solidFill>
            </a:endParaRPr>
          </a:p>
          <a:p>
            <a:pPr marL="342900" indent="-342900">
              <a:lnSpc>
                <a:spcPct val="90000"/>
              </a:lnSpc>
              <a:spcBef>
                <a:spcPct val="20000"/>
              </a:spcBef>
              <a:buFontTx/>
              <a:buChar char="•"/>
            </a:pPr>
            <a:r>
              <a:rPr lang="en-US" sz="2200" b="1" i="1" dirty="0">
                <a:solidFill>
                  <a:schemeClr val="folHlink"/>
                </a:solidFill>
              </a:rPr>
              <a:t>Cost basis of sample size specification</a:t>
            </a:r>
          </a:p>
          <a:p>
            <a:pPr marL="742950" lvl="1" indent="-285750">
              <a:lnSpc>
                <a:spcPct val="90000"/>
              </a:lnSpc>
              <a:spcBef>
                <a:spcPct val="20000"/>
              </a:spcBef>
              <a:buFontTx/>
              <a:buChar char="•"/>
            </a:pPr>
            <a:r>
              <a:rPr lang="en-US" sz="2200" b="1" dirty="0"/>
              <a:t>Using the “all you can afford” method, instead of the value of the information to be gained from the survey being the primary consideration in sample size determination, the sample size is based on budget factors.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1363">
                                            <p:txEl>
                                              <p:pRg st="0" end="0"/>
                                            </p:txEl>
                                          </p:spTgt>
                                        </p:tgtEl>
                                        <p:attrNameLst>
                                          <p:attrName>style.visibility</p:attrName>
                                        </p:attrNameLst>
                                      </p:cBhvr>
                                      <p:to>
                                        <p:strVal val="visible"/>
                                      </p:to>
                                    </p:set>
                                  </p:childTnLst>
                                  <p:subTnLst>
                                    <p:animClr>
                                      <p:cBhvr override="childStyle">
                                        <p:cTn dur="1" fill="hold" display="0" masterRel="nextClick" afterEffect="1"/>
                                        <p:tgtEl>
                                          <p:spTgt spid="271363">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71363">
                                            <p:txEl>
                                              <p:pRg st="1" end="1"/>
                                            </p:txEl>
                                          </p:spTgt>
                                        </p:tgtEl>
                                        <p:attrNameLst>
                                          <p:attrName>style.visibility</p:attrName>
                                        </p:attrNameLst>
                                      </p:cBhvr>
                                      <p:to>
                                        <p:strVal val="visible"/>
                                      </p:to>
                                    </p:set>
                                  </p:childTnLst>
                                  <p:subTnLst>
                                    <p:animClr>
                                      <p:cBhvr override="childStyle">
                                        <p:cTn dur="1" fill="hold" display="0" masterRel="nextClick" afterEffect="1"/>
                                        <p:tgtEl>
                                          <p:spTgt spid="271363">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1363">
                                            <p:txEl>
                                              <p:pRg st="2" end="2"/>
                                            </p:txEl>
                                          </p:spTgt>
                                        </p:tgtEl>
                                        <p:attrNameLst>
                                          <p:attrName>style.visibility</p:attrName>
                                        </p:attrNameLst>
                                      </p:cBhvr>
                                      <p:to>
                                        <p:strVal val="visible"/>
                                      </p:to>
                                    </p:set>
                                  </p:childTnLst>
                                  <p:subTnLst>
                                    <p:animClr>
                                      <p:cBhvr override="childStyle">
                                        <p:cTn dur="1" fill="hold" display="0" masterRel="nextClick" afterEffect="1"/>
                                        <p:tgtEl>
                                          <p:spTgt spid="271363">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71363">
                                            <p:txEl>
                                              <p:pRg st="3" end="3"/>
                                            </p:txEl>
                                          </p:spTgt>
                                        </p:tgtEl>
                                        <p:attrNameLst>
                                          <p:attrName>style.visibility</p:attrName>
                                        </p:attrNameLst>
                                      </p:cBhvr>
                                      <p:to>
                                        <p:strVal val="visible"/>
                                      </p:to>
                                    </p:set>
                                  </p:childTnLst>
                                  <p:subTnLst>
                                    <p:animClr>
                                      <p:cBhvr override="childStyle">
                                        <p:cTn dur="1" fill="hold" display="0" masterRel="nextClick" afterEffect="1"/>
                                        <p:tgtEl>
                                          <p:spTgt spid="271363">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136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Special Sample Size Determination Situations</a:t>
            </a:r>
          </a:p>
          <a:p>
            <a:pPr algn="ctr"/>
            <a:r>
              <a:rPr lang="en-US" sz="2400" b="1">
                <a:solidFill>
                  <a:schemeClr val="tx2"/>
                </a:solidFill>
                <a:latin typeface="Trebuchet MS" pitchFamily="34" charset="0"/>
              </a:rPr>
              <a:t>Sample Size Using Nonprobability Sampling</a:t>
            </a:r>
          </a:p>
        </p:txBody>
      </p:sp>
      <p:sp>
        <p:nvSpPr>
          <p:cNvPr id="272387" name="Rectangle 3"/>
          <p:cNvSpPr>
            <a:spLocks noChangeArrowheads="1"/>
          </p:cNvSpPr>
          <p:nvPr/>
        </p:nvSpPr>
        <p:spPr bwMode="auto">
          <a:xfrm>
            <a:off x="914400" y="28956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2400" b="1" i="1">
                <a:solidFill>
                  <a:schemeClr val="folHlink"/>
                </a:solidFill>
              </a:rPr>
              <a:t>When using nonprobability sampling, sample size is unrelated to accuracy, so cost-benefit considerations must be used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2387">
                                            <p:txEl>
                                              <p:pRg st="0" end="0"/>
                                            </p:txEl>
                                          </p:spTgt>
                                        </p:tgtEl>
                                        <p:attrNameLst>
                                          <p:attrName>style.visibility</p:attrName>
                                        </p:attrNameLst>
                                      </p:cBhvr>
                                      <p:to>
                                        <p:strVal val="visible"/>
                                      </p:to>
                                    </p:set>
                                  </p:childTnLst>
                                  <p:subTnLst>
                                    <p:animClr>
                                      <p:cBhvr override="childStyle">
                                        <p:cTn dur="1" fill="hold" display="0" masterRel="nextClick" afterEffect="1"/>
                                        <p:tgtEl>
                                          <p:spTgt spid="272387">
                                            <p:txEl>
                                              <p:pRg st="0" end="0"/>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387" grpId="0" build="p" bldLvl="2"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Axioms</a:t>
            </a:r>
            <a:endParaRPr lang="en-US" sz="3200" b="1">
              <a:solidFill>
                <a:schemeClr val="tx2"/>
              </a:solidFill>
              <a:latin typeface="Trebuchet MS" pitchFamily="34" charset="0"/>
            </a:endParaRPr>
          </a:p>
        </p:txBody>
      </p:sp>
      <p:sp>
        <p:nvSpPr>
          <p:cNvPr id="242691" name="Rectangle 3"/>
          <p:cNvSpPr>
            <a:spLocks noChangeArrowheads="1"/>
          </p:cNvSpPr>
          <p:nvPr/>
        </p:nvSpPr>
        <p:spPr bwMode="auto">
          <a:xfrm>
            <a:off x="838200" y="17526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3200" b="1" i="1" dirty="0">
                <a:solidFill>
                  <a:srgbClr val="FFC000"/>
                </a:solidFill>
              </a:rPr>
              <a:t>The only perfectly accurate sample is a census.</a:t>
            </a:r>
            <a:endParaRPr lang="en-US" sz="3200" b="1" dirty="0">
              <a:solidFill>
                <a:srgbClr val="FFC000"/>
              </a:solidFill>
            </a:endParaRPr>
          </a:p>
          <a:p>
            <a:pPr marL="342900" indent="-342900">
              <a:lnSpc>
                <a:spcPct val="90000"/>
              </a:lnSpc>
              <a:spcBef>
                <a:spcPct val="20000"/>
              </a:spcBef>
              <a:buFontTx/>
              <a:buChar char="•"/>
            </a:pPr>
            <a:r>
              <a:rPr lang="en-US" sz="3200" b="1" i="1" dirty="0">
                <a:solidFill>
                  <a:srgbClr val="FFC000"/>
                </a:solidFill>
              </a:rPr>
              <a:t>A probability sample will always have some inaccuracy (sample error).</a:t>
            </a:r>
          </a:p>
          <a:p>
            <a:pPr marL="342900" indent="-342900">
              <a:lnSpc>
                <a:spcPct val="90000"/>
              </a:lnSpc>
              <a:spcBef>
                <a:spcPct val="20000"/>
              </a:spcBef>
              <a:buFontTx/>
              <a:buChar char="•"/>
            </a:pPr>
            <a:r>
              <a:rPr lang="en-US" sz="3200" b="1" i="1" dirty="0">
                <a:solidFill>
                  <a:srgbClr val="FFC000"/>
                </a:solidFill>
              </a:rPr>
              <a:t>The larger a probability sample is, the more accurate it is (less sample error).</a:t>
            </a:r>
          </a:p>
          <a:p>
            <a:pPr marL="342900" indent="-342900">
              <a:lnSpc>
                <a:spcPct val="90000"/>
              </a:lnSpc>
              <a:spcBef>
                <a:spcPct val="20000"/>
              </a:spcBef>
              <a:buFontTx/>
              <a:buChar char="•"/>
            </a:pPr>
            <a:r>
              <a:rPr lang="en-US" sz="3200" b="1" i="1" dirty="0">
                <a:solidFill>
                  <a:srgbClr val="FFC000"/>
                </a:solidFill>
              </a:rPr>
              <a:t>Probability sample accuracy (error) can be calculated with a simple formula, and expressed as a </a:t>
            </a:r>
            <a:r>
              <a:rPr lang="en-US" sz="3200" b="1" i="1" u="sng" dirty="0">
                <a:solidFill>
                  <a:srgbClr val="FFC000"/>
                </a:solidFill>
              </a:rPr>
              <a:t>+</a:t>
            </a:r>
            <a:r>
              <a:rPr lang="en-US" sz="3200" b="1" i="1" dirty="0">
                <a:solidFill>
                  <a:srgbClr val="FFC000"/>
                </a:solidFill>
              </a:rPr>
              <a:t> % value.</a:t>
            </a:r>
            <a:endParaRPr lang="en-US" sz="3200" b="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2691">
                                            <p:txEl>
                                              <p:pRg st="0" end="0"/>
                                            </p:txEl>
                                          </p:spTgt>
                                        </p:tgtEl>
                                        <p:attrNameLst>
                                          <p:attrName>style.visibility</p:attrName>
                                        </p:attrNameLst>
                                      </p:cBhvr>
                                      <p:to>
                                        <p:strVal val="visible"/>
                                      </p:to>
                                    </p:set>
                                  </p:childTnLst>
                                  <p:subTnLst>
                                    <p:animClr>
                                      <p:cBhvr override="childStyle">
                                        <p:cTn dur="1" fill="hold" display="0" masterRel="nextClick" afterEffect="1"/>
                                        <p:tgtEl>
                                          <p:spTgt spid="242691">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2691">
                                            <p:txEl>
                                              <p:pRg st="1" end="1"/>
                                            </p:txEl>
                                          </p:spTgt>
                                        </p:tgtEl>
                                        <p:attrNameLst>
                                          <p:attrName>style.visibility</p:attrName>
                                        </p:attrNameLst>
                                      </p:cBhvr>
                                      <p:to>
                                        <p:strVal val="visible"/>
                                      </p:to>
                                    </p:set>
                                  </p:childTnLst>
                                  <p:subTnLst>
                                    <p:animClr>
                                      <p:cBhvr override="childStyle">
                                        <p:cTn dur="1" fill="hold" display="0" masterRel="nextClick" afterEffect="1"/>
                                        <p:tgtEl>
                                          <p:spTgt spid="242691">
                                            <p:txEl>
                                              <p:pRg st="1" end="1"/>
                                            </p:txEl>
                                          </p:spTgt>
                                        </p:tgtEl>
                                        <p:attrNameLst>
                                          <p:attrName>ppt_c</p:attrName>
                                        </p:attrNameLst>
                                      </p:cBhvr>
                                      <p:to>
                                        <a:srgbClr val="3885D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2691">
                                            <p:txEl>
                                              <p:pRg st="2" end="2"/>
                                            </p:txEl>
                                          </p:spTgt>
                                        </p:tgtEl>
                                        <p:attrNameLst>
                                          <p:attrName>style.visibility</p:attrName>
                                        </p:attrNameLst>
                                      </p:cBhvr>
                                      <p:to>
                                        <p:strVal val="visible"/>
                                      </p:to>
                                    </p:set>
                                  </p:childTnLst>
                                  <p:subTnLst>
                                    <p:animClr>
                                      <p:cBhvr override="childStyle">
                                        <p:cTn dur="1" fill="hold" display="0" masterRel="nextClick" afterEffect="1"/>
                                        <p:tgtEl>
                                          <p:spTgt spid="242691">
                                            <p:txEl>
                                              <p:pRg st="2" end="2"/>
                                            </p:txEl>
                                          </p:spTgt>
                                        </p:tgtEl>
                                        <p:attrNameLst>
                                          <p:attrName>ppt_c</p:attrName>
                                        </p:attrNameLst>
                                      </p:cBhvr>
                                      <p:to>
                                        <a:srgbClr val="3885D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2691">
                                            <p:txEl>
                                              <p:pRg st="3" end="3"/>
                                            </p:txEl>
                                          </p:spTgt>
                                        </p:tgtEl>
                                        <p:attrNameLst>
                                          <p:attrName>style.visibility</p:attrName>
                                        </p:attrNameLst>
                                      </p:cBhvr>
                                      <p:to>
                                        <p:strVal val="visible"/>
                                      </p:to>
                                    </p:set>
                                  </p:childTnLst>
                                  <p:subTnLst>
                                    <p:animClr>
                                      <p:cBhvr override="childStyle">
                                        <p:cTn dur="1" fill="hold" display="0" masterRel="nextClick" afterEffect="1"/>
                                        <p:tgtEl>
                                          <p:spTgt spid="242691">
                                            <p:txEl>
                                              <p:pRg st="3" end="3"/>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1"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Axioms…cont.</a:t>
            </a:r>
            <a:endParaRPr lang="en-US" sz="3200" b="1">
              <a:solidFill>
                <a:schemeClr val="tx2"/>
              </a:solidFill>
              <a:latin typeface="Trebuchet MS" pitchFamily="34" charset="0"/>
            </a:endParaRPr>
          </a:p>
        </p:txBody>
      </p:sp>
      <p:sp>
        <p:nvSpPr>
          <p:cNvPr id="243715" name="Rectangle 3"/>
          <p:cNvSpPr>
            <a:spLocks noChangeArrowheads="1"/>
          </p:cNvSpPr>
          <p:nvPr/>
        </p:nvSpPr>
        <p:spPr bwMode="auto">
          <a:xfrm>
            <a:off x="914400" y="1905000"/>
            <a:ext cx="7772400" cy="17526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3200" b="1" i="1" dirty="0">
                <a:solidFill>
                  <a:srgbClr val="FFC000"/>
                </a:solidFill>
              </a:rPr>
              <a:t>You can take any finding in the survey, replicate the survey with the same probability sample plan &amp; size, and you will be “very likely” to find the same result within the </a:t>
            </a:r>
            <a:r>
              <a:rPr lang="en-US" sz="3200" b="1" i="1" u="sng" dirty="0">
                <a:solidFill>
                  <a:srgbClr val="FFC000"/>
                </a:solidFill>
              </a:rPr>
              <a:t>+</a:t>
            </a:r>
            <a:r>
              <a:rPr lang="en-US" sz="3200" b="1" i="1" dirty="0">
                <a:solidFill>
                  <a:srgbClr val="FFC000"/>
                </a:solidFill>
              </a:rPr>
              <a:t> range of the original findings.</a:t>
            </a:r>
            <a:endParaRPr lang="en-US" sz="3200" b="1" dirty="0">
              <a:solidFill>
                <a:srgbClr val="FFC000"/>
              </a:solidFill>
            </a:endParaRPr>
          </a:p>
          <a:p>
            <a:pPr marL="342900" indent="-342900">
              <a:spcBef>
                <a:spcPct val="20000"/>
              </a:spcBef>
              <a:buFontTx/>
              <a:buChar char="•"/>
            </a:pPr>
            <a:r>
              <a:rPr lang="en-US" sz="3200" b="1" i="1" dirty="0">
                <a:solidFill>
                  <a:srgbClr val="FFC000"/>
                </a:solidFill>
              </a:rPr>
              <a:t>In almost all cases, the accuracy (sample error) of a probability sample is independent of the size of the population.    </a:t>
            </a:r>
            <a:endParaRPr lang="en-US" sz="3200" i="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subTnLst>
                                    <p:animClr>
                                      <p:cBhvr override="childStyle">
                                        <p:cTn dur="1" fill="hold" display="0" masterRel="nextClick" afterEffect="1"/>
                                        <p:tgtEl>
                                          <p:spTgt spid="243715">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1" end="1"/>
                                            </p:txEl>
                                          </p:spTgt>
                                        </p:tgtEl>
                                        <p:attrNameLst>
                                          <p:attrName>style.visibility</p:attrName>
                                        </p:attrNameLst>
                                      </p:cBhvr>
                                      <p:to>
                                        <p:strVal val="visible"/>
                                      </p:to>
                                    </p:set>
                                  </p:childTnLst>
                                  <p:subTnLst>
                                    <p:animClr>
                                      <p:cBhvr override="childStyle">
                                        <p:cTn dur="1" fill="hold" display="0" masterRel="nextClick" afterEffect="1"/>
                                        <p:tgtEl>
                                          <p:spTgt spid="243715">
                                            <p:txEl>
                                              <p:pRg st="1" end="1"/>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bldLvl="2"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ChangeArrowheads="1"/>
          </p:cNvSpPr>
          <p:nvPr/>
        </p:nvSpPr>
        <p:spPr bwMode="auto">
          <a:xfrm>
            <a:off x="685800" y="381000"/>
            <a:ext cx="7772400" cy="838200"/>
          </a:xfrm>
          <a:prstGeom prst="rect">
            <a:avLst/>
          </a:prstGeom>
          <a:noFill/>
          <a:ln w="9525">
            <a:noFill/>
            <a:miter lim="800000"/>
            <a:headEnd/>
            <a:tailEnd/>
          </a:ln>
          <a:effectLst/>
        </p:spPr>
        <p:txBody>
          <a:bodyPr anchor="ctr"/>
          <a:lstStyle/>
          <a:p>
            <a:pPr algn="ctr"/>
            <a:r>
              <a:rPr lang="en-US" sz="3600" b="1">
                <a:solidFill>
                  <a:schemeClr val="tx2"/>
                </a:solidFill>
                <a:latin typeface="Trebuchet MS" pitchFamily="34" charset="0"/>
              </a:rPr>
              <a:t>Sample Size Axioms…cont.</a:t>
            </a:r>
            <a:endParaRPr lang="en-US" sz="3200" b="1">
              <a:solidFill>
                <a:schemeClr val="tx2"/>
              </a:solidFill>
              <a:latin typeface="Trebuchet MS" pitchFamily="34" charset="0"/>
            </a:endParaRPr>
          </a:p>
        </p:txBody>
      </p:sp>
      <p:sp>
        <p:nvSpPr>
          <p:cNvPr id="244739" name="Rectangle 3"/>
          <p:cNvSpPr>
            <a:spLocks noChangeArrowheads="1"/>
          </p:cNvSpPr>
          <p:nvPr/>
        </p:nvSpPr>
        <p:spPr bwMode="auto">
          <a:xfrm>
            <a:off x="838200" y="1752600"/>
            <a:ext cx="7772400" cy="1219200"/>
          </a:xfrm>
          <a:prstGeom prst="rect">
            <a:avLst/>
          </a:prstGeom>
          <a:noFill/>
          <a:ln w="9525">
            <a:noFill/>
            <a:miter lim="800000"/>
            <a:headEnd/>
            <a:tailEnd/>
          </a:ln>
          <a:effectLst/>
        </p:spPr>
        <p:txBody>
          <a:bodyPr/>
          <a:lstStyle/>
          <a:p>
            <a:pPr marL="342900" indent="-342900">
              <a:lnSpc>
                <a:spcPct val="90000"/>
              </a:lnSpc>
              <a:spcBef>
                <a:spcPct val="20000"/>
              </a:spcBef>
              <a:buFontTx/>
              <a:buChar char="•"/>
            </a:pPr>
            <a:r>
              <a:rPr lang="en-US" sz="3200" b="1" i="1" dirty="0">
                <a:solidFill>
                  <a:srgbClr val="FFC000"/>
                </a:solidFill>
              </a:rPr>
              <a:t>A probability sample can be a very tiny percentage of the population size and still be very accurate (have little sample error).</a:t>
            </a:r>
            <a:endParaRPr lang="en-US" sz="3200" b="1" dirty="0">
              <a:solidFill>
                <a:srgbClr val="FFC000"/>
              </a:solidFill>
            </a:endParaRPr>
          </a:p>
          <a:p>
            <a:pPr marL="342900" indent="-342900">
              <a:lnSpc>
                <a:spcPct val="90000"/>
              </a:lnSpc>
              <a:spcBef>
                <a:spcPct val="20000"/>
              </a:spcBef>
              <a:buFontTx/>
              <a:buChar char="•"/>
            </a:pPr>
            <a:r>
              <a:rPr lang="en-US" sz="3200" b="1" i="1" dirty="0">
                <a:solidFill>
                  <a:srgbClr val="FFC000"/>
                </a:solidFill>
              </a:rPr>
              <a:t>The size of the probability sample depends on the client’s desired accuracy (acceptable sample error) balanced against the cost of data collection for that sample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4739">
                                            <p:txEl>
                                              <p:pRg st="0" end="0"/>
                                            </p:txEl>
                                          </p:spTgt>
                                        </p:tgtEl>
                                        <p:attrNameLst>
                                          <p:attrName>style.visibility</p:attrName>
                                        </p:attrNameLst>
                                      </p:cBhvr>
                                      <p:to>
                                        <p:strVal val="visible"/>
                                      </p:to>
                                    </p:set>
                                  </p:childTnLst>
                                  <p:subTnLst>
                                    <p:animClr>
                                      <p:cBhvr override="childStyle">
                                        <p:cTn dur="1" fill="hold" display="0" masterRel="nextClick" afterEffect="1"/>
                                        <p:tgtEl>
                                          <p:spTgt spid="244739">
                                            <p:txEl>
                                              <p:pRg st="0" end="0"/>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4739">
                                            <p:txEl>
                                              <p:pRg st="1" end="1"/>
                                            </p:txEl>
                                          </p:spTgt>
                                        </p:tgtEl>
                                        <p:attrNameLst>
                                          <p:attrName>style.visibility</p:attrName>
                                        </p:attrNameLst>
                                      </p:cBhvr>
                                      <p:to>
                                        <p:strVal val="visible"/>
                                      </p:to>
                                    </p:set>
                                  </p:childTnLst>
                                  <p:subTnLst>
                                    <p:animClr>
                                      <p:cBhvr override="childStyle">
                                        <p:cTn dur="1" fill="hold" display="0" masterRel="nextClick" afterEffect="1"/>
                                        <p:tgtEl>
                                          <p:spTgt spid="244739">
                                            <p:txEl>
                                              <p:pRg st="1" end="1"/>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739" grpId="0" build="p" bldLvl="2"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ctrTitle"/>
          </p:nvPr>
        </p:nvSpPr>
        <p:spPr>
          <a:xfrm>
            <a:off x="990600" y="2089150"/>
            <a:ext cx="7772400" cy="1349375"/>
          </a:xfrm>
          <a:noFill/>
          <a:ln/>
        </p:spPr>
        <p:txBody>
          <a:bodyPr>
            <a:normAutofit fontScale="90000"/>
          </a:bodyPr>
          <a:lstStyle/>
          <a:p>
            <a:r>
              <a:rPr lang="en-US" sz="3600" b="0">
                <a:latin typeface="Trebuchet MS" pitchFamily="34" charset="0"/>
              </a:rPr>
              <a:t>There is only one method of determining sample size that allows the researcher to PREDETERMINE the accuracy of the sample results…</a:t>
            </a:r>
          </a:p>
        </p:txBody>
      </p:sp>
      <p:sp>
        <p:nvSpPr>
          <p:cNvPr id="245763" name="Rectangle 3"/>
          <p:cNvSpPr>
            <a:spLocks noGrp="1" noChangeArrowheads="1"/>
          </p:cNvSpPr>
          <p:nvPr>
            <p:ph type="subTitle" idx="1"/>
          </p:nvPr>
        </p:nvSpPr>
        <p:spPr>
          <a:xfrm>
            <a:off x="990600" y="4191000"/>
            <a:ext cx="6781800" cy="1524000"/>
          </a:xfrm>
          <a:noFill/>
          <a:ln/>
        </p:spPr>
        <p:txBody>
          <a:bodyPr/>
          <a:lstStyle/>
          <a:p>
            <a:r>
              <a:rPr lang="en-US" sz="3600" b="1" dirty="0">
                <a:solidFill>
                  <a:srgbClr val="FFC000"/>
                </a:solidFill>
              </a:rPr>
              <a:t>The Confidence Interval Method of Determining Sample Size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ChangeArrowheads="1"/>
          </p:cNvSpPr>
          <p:nvPr/>
        </p:nvSpPr>
        <p:spPr bwMode="auto">
          <a:xfrm>
            <a:off x="609600" y="228600"/>
            <a:ext cx="7848600" cy="1219200"/>
          </a:xfrm>
          <a:prstGeom prst="rect">
            <a:avLst/>
          </a:prstGeom>
          <a:noFill/>
          <a:ln w="9525">
            <a:noFill/>
            <a:miter lim="800000"/>
            <a:headEnd/>
            <a:tailEnd/>
          </a:ln>
          <a:effectLst/>
        </p:spPr>
        <p:txBody>
          <a:bodyPr anchor="ctr"/>
          <a:lstStyle/>
          <a:p>
            <a:pPr algn="ctr"/>
            <a:r>
              <a:rPr lang="en-US" sz="2800" b="1">
                <a:solidFill>
                  <a:schemeClr val="tx2"/>
                </a:solidFill>
                <a:latin typeface="Trebuchet MS" pitchFamily="34" charset="0"/>
              </a:rPr>
              <a:t>The Confidence Interval Method of Determining Sample Size</a:t>
            </a:r>
          </a:p>
          <a:p>
            <a:pPr algn="ctr"/>
            <a:r>
              <a:rPr lang="en-US" sz="2400" b="1">
                <a:solidFill>
                  <a:schemeClr val="tx2"/>
                </a:solidFill>
                <a:latin typeface="Trebuchet MS" pitchFamily="34" charset="0"/>
              </a:rPr>
              <a:t>Notion of Confidence Interval</a:t>
            </a:r>
            <a:endParaRPr lang="en-US" sz="2000" b="1">
              <a:solidFill>
                <a:schemeClr val="tx2"/>
              </a:solidFill>
              <a:latin typeface="Trebuchet MS" pitchFamily="34" charset="0"/>
            </a:endParaRPr>
          </a:p>
        </p:txBody>
      </p:sp>
      <p:sp>
        <p:nvSpPr>
          <p:cNvPr id="246787" name="Rectangle 3"/>
          <p:cNvSpPr>
            <a:spLocks noChangeArrowheads="1"/>
          </p:cNvSpPr>
          <p:nvPr/>
        </p:nvSpPr>
        <p:spPr bwMode="auto">
          <a:xfrm>
            <a:off x="685800" y="1600200"/>
            <a:ext cx="7772400" cy="1219200"/>
          </a:xfrm>
          <a:prstGeom prst="rect">
            <a:avLst/>
          </a:prstGeom>
          <a:noFill/>
          <a:ln w="9525">
            <a:noFill/>
            <a:miter lim="800000"/>
            <a:headEnd/>
            <a:tailEnd/>
          </a:ln>
          <a:effectLst/>
        </p:spPr>
        <p:txBody>
          <a:bodyPr/>
          <a:lstStyle/>
          <a:p>
            <a:pPr marL="342900" indent="-342900">
              <a:lnSpc>
                <a:spcPct val="90000"/>
              </a:lnSpc>
              <a:spcBef>
                <a:spcPct val="20000"/>
              </a:spcBef>
            </a:pPr>
            <a:endParaRPr lang="en-US" sz="3600" b="1" i="1" dirty="0"/>
          </a:p>
          <a:p>
            <a:pPr marL="342900" indent="-342900">
              <a:lnSpc>
                <a:spcPct val="90000"/>
              </a:lnSpc>
              <a:spcBef>
                <a:spcPct val="20000"/>
              </a:spcBef>
            </a:pPr>
            <a:r>
              <a:rPr lang="en-US" sz="3200" b="1" i="1" dirty="0">
                <a:solidFill>
                  <a:schemeClr val="accent2"/>
                </a:solidFill>
              </a:rPr>
              <a:t>Confidence interval: </a:t>
            </a:r>
            <a:r>
              <a:rPr lang="en-US" sz="3200" b="1" dirty="0"/>
              <a:t>range whose endpoints define a certain percentage of the responses to a question</a:t>
            </a:r>
          </a:p>
          <a:p>
            <a:pPr marL="342900" indent="-342900">
              <a:lnSpc>
                <a:spcPct val="90000"/>
              </a:lnSpc>
              <a:spcBef>
                <a:spcPct val="20000"/>
              </a:spcBef>
              <a:buFontTx/>
              <a:buChar char="•"/>
            </a:pPr>
            <a:r>
              <a:rPr lang="en-US" sz="3200" b="1" i="1" dirty="0">
                <a:solidFill>
                  <a:schemeClr val="accent2"/>
                </a:solidFill>
              </a:rPr>
              <a:t>Central limit theorem: </a:t>
            </a:r>
            <a:r>
              <a:rPr lang="en-US" sz="3200" b="1" dirty="0"/>
              <a:t>a theory that holds that values taken from repeated samples of a survey within a population would look like a normal curve.  The mean of all sample means is the mean of the population.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6787">
                                            <p:txEl>
                                              <p:pRg st="1" end="1"/>
                                            </p:txEl>
                                          </p:spTgt>
                                        </p:tgtEl>
                                        <p:attrNameLst>
                                          <p:attrName>style.visibility</p:attrName>
                                        </p:attrNameLst>
                                      </p:cBhvr>
                                      <p:to>
                                        <p:strVal val="visible"/>
                                      </p:to>
                                    </p:set>
                                  </p:childTnLst>
                                  <p:subTnLst>
                                    <p:animClr>
                                      <p:cBhvr override="childStyle">
                                        <p:cTn dur="1" fill="hold" display="0" masterRel="nextClick" afterEffect="1"/>
                                        <p:tgtEl>
                                          <p:spTgt spid="246787">
                                            <p:txEl>
                                              <p:pRg st="1" end="1"/>
                                            </p:txEl>
                                          </p:spTgt>
                                        </p:tgtEl>
                                        <p:attrNameLst>
                                          <p:attrName>ppt_c</p:attrName>
                                        </p:attrNameLst>
                                      </p:cBhvr>
                                      <p:to>
                                        <a:srgbClr val="3885D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787">
                                            <p:txEl>
                                              <p:pRg st="2" end="2"/>
                                            </p:txEl>
                                          </p:spTgt>
                                        </p:tgtEl>
                                        <p:attrNameLst>
                                          <p:attrName>style.visibility</p:attrName>
                                        </p:attrNameLst>
                                      </p:cBhvr>
                                      <p:to>
                                        <p:strVal val="visible"/>
                                      </p:to>
                                    </p:set>
                                  </p:childTnLst>
                                  <p:subTnLst>
                                    <p:animClr>
                                      <p:cBhvr override="childStyle">
                                        <p:cTn dur="1" fill="hold" display="0" masterRel="nextClick" afterEffect="1"/>
                                        <p:tgtEl>
                                          <p:spTgt spid="246787">
                                            <p:txEl>
                                              <p:pRg st="2" end="2"/>
                                            </p:txEl>
                                          </p:spTgt>
                                        </p:tgtEl>
                                        <p:attrNameLst>
                                          <p:attrName>ppt_c</p:attrName>
                                        </p:attrNameLst>
                                      </p:cBhvr>
                                      <p:to>
                                        <a:srgbClr val="3885D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build="p" bldLvl="2"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a:xfrm>
            <a:off x="1066800" y="457200"/>
            <a:ext cx="7315200" cy="1524000"/>
          </a:xfrm>
          <a:noFill/>
          <a:ln/>
        </p:spPr>
        <p:txBody>
          <a:bodyPr/>
          <a:lstStyle/>
          <a:p>
            <a:pPr>
              <a:lnSpc>
                <a:spcPct val="90000"/>
              </a:lnSpc>
            </a:pPr>
            <a:r>
              <a:rPr lang="en-US" sz="2400" b="0" dirty="0">
                <a:latin typeface="Trebuchet MS" pitchFamily="34" charset="0"/>
              </a:rPr>
              <a:t>We </a:t>
            </a:r>
            <a:r>
              <a:rPr lang="en-US" sz="2400" b="0" dirty="0" smtClean="0">
                <a:latin typeface="Trebuchet MS" pitchFamily="34" charset="0"/>
              </a:rPr>
              <a:t>know </a:t>
            </a:r>
            <a:r>
              <a:rPr lang="en-US" sz="2400" b="0" dirty="0">
                <a:latin typeface="Trebuchet MS" pitchFamily="34" charset="0"/>
              </a:rPr>
              <a:t>that, given the amount of variability in the population, the sample size affects the size of the confidence interval; as n goes down the interval widens (more “sloppy”)</a:t>
            </a:r>
          </a:p>
        </p:txBody>
      </p:sp>
      <p:pic>
        <p:nvPicPr>
          <p:cNvPr id="254979" name="Picture 3"/>
          <p:cNvPicPr>
            <a:picLocks noChangeAspect="1" noChangeArrowheads="1"/>
          </p:cNvPicPr>
          <p:nvPr/>
        </p:nvPicPr>
        <p:blipFill>
          <a:blip r:embed="rId2"/>
          <a:srcRect l="16000" t="23334" r="30000" b="12666"/>
          <a:stretch>
            <a:fillRect/>
          </a:stretch>
        </p:blipFill>
        <p:spPr bwMode="auto">
          <a:xfrm>
            <a:off x="2362200" y="2209800"/>
            <a:ext cx="4648200" cy="3962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853</TotalTime>
  <Words>2043</Words>
  <Application>Microsoft Office PowerPoint</Application>
  <PresentationFormat>On-screen Show (4:3)</PresentationFormat>
  <Paragraphs>143</Paragraphs>
  <Slides>34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36" baseType="lpstr">
      <vt:lpstr>Metro</vt:lpstr>
      <vt:lpstr>Microsoft Equation 3.0</vt:lpstr>
      <vt:lpstr>Calculating a Sample Size</vt:lpstr>
      <vt:lpstr>Slide 2</vt:lpstr>
      <vt:lpstr>Sample Size AXIOMS</vt:lpstr>
      <vt:lpstr>Slide 4</vt:lpstr>
      <vt:lpstr>Slide 5</vt:lpstr>
      <vt:lpstr>Slide 6</vt:lpstr>
      <vt:lpstr>There is only one method of determining sample size that allows the researcher to PREDETERMINE the accuracy of the sample results…</vt:lpstr>
      <vt:lpstr>Slide 8</vt:lpstr>
      <vt:lpstr>We know that, given the amount of variability in the population, the sample size affects the size of the confidence interval; as n goes down the interval widens (more “sloppy”)</vt:lpstr>
      <vt:lpstr>Slide 10</vt:lpstr>
      <vt:lpstr>2 Formulas</vt:lpstr>
      <vt:lpstr>Slide 12</vt:lpstr>
      <vt:lpstr>With Nominal data (i.e. Yes, No), we can conceptualize answer variability with bar charts…the highest variability is 50/50</vt:lpstr>
      <vt:lpstr>So, what have we learned thus far?</vt:lpstr>
      <vt:lpstr>Slide 15</vt:lpstr>
      <vt:lpstr>Slide 16</vt:lpstr>
      <vt:lpstr>Slide 17</vt:lpstr>
      <vt:lpstr>Slide 18</vt:lpstr>
      <vt:lpstr>Slide 19</vt:lpstr>
      <vt:lpstr>Example: Estimating a Percentage (proportion or share) in the Population What is the Required Sample Size?</vt:lpstr>
      <vt:lpstr>Estimating a Percentage: What is n?</vt:lpstr>
      <vt:lpstr>N=374   What does this mean?</vt:lpstr>
      <vt:lpstr>Task</vt:lpstr>
      <vt:lpstr>Estimating a Mean  This requires a different formula</vt:lpstr>
      <vt:lpstr>Estimating “s” in the Formula to Determine the Sample Size Required to Estimate a Mean</vt:lpstr>
      <vt:lpstr>Example: Estimating the Mean of a Population What is the required sample size, n?</vt:lpstr>
      <vt:lpstr>What is n?</vt:lpstr>
      <vt:lpstr>Slide 28</vt:lpstr>
      <vt:lpstr>What about Small Populations?</vt:lpstr>
      <vt:lpstr>Formulas with PCF</vt:lpstr>
      <vt:lpstr>Slide 31</vt:lpstr>
      <vt:lpstr>Slide 32</vt:lpstr>
      <vt:lpstr>Slide 33</vt:lpstr>
      <vt:lpstr>Slide 34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Calculating a Sample Size</dc:title>
  <dc:creator>Aaron</dc:creator>
  <cp:lastModifiedBy>Aaron</cp:lastModifiedBy>
  <cp:revision>32</cp:revision>
  <dcterms:created xsi:type="dcterms:W3CDTF">2008-10-28T22:27:21Z</dcterms:created>
  <dcterms:modified xsi:type="dcterms:W3CDTF">2008-10-29T12:40:59Z</dcterms:modified>
</cp:coreProperties>
</file>