
<file path=[Content_Types].xml><?xml version="1.0" encoding="utf-8"?>
<Types xmlns="http://schemas.openxmlformats.org/package/2006/content-types">
  <Default Extension="xml" ContentType="application/xml"/>
  <Default Extension="wmf" ContentType="image/x-wmf"/>
  <Default Extension="doc" ContentType="application/msword"/>
  <Default Extension="jpeg" ContentType="image/jpeg"/>
  <Default Extension="tiff" ContentType="image/tif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Lst>
  <p:notesMasterIdLst>
    <p:notesMasterId r:id="rId29"/>
  </p:notesMasterIdLst>
  <p:sldIdLst>
    <p:sldId id="256" r:id="rId5"/>
    <p:sldId id="261" r:id="rId6"/>
    <p:sldId id="285" r:id="rId7"/>
    <p:sldId id="263" r:id="rId8"/>
    <p:sldId id="257" r:id="rId9"/>
    <p:sldId id="259" r:id="rId10"/>
    <p:sldId id="260" r:id="rId11"/>
    <p:sldId id="266" r:id="rId12"/>
    <p:sldId id="268" r:id="rId13"/>
    <p:sldId id="270" r:id="rId14"/>
    <p:sldId id="265" r:id="rId15"/>
    <p:sldId id="262" r:id="rId16"/>
    <p:sldId id="272" r:id="rId17"/>
    <p:sldId id="274" r:id="rId18"/>
    <p:sldId id="275" r:id="rId19"/>
    <p:sldId id="277" r:id="rId20"/>
    <p:sldId id="278" r:id="rId21"/>
    <p:sldId id="279" r:id="rId22"/>
    <p:sldId id="281" r:id="rId23"/>
    <p:sldId id="283" r:id="rId24"/>
    <p:sldId id="284" r:id="rId25"/>
    <p:sldId id="287" r:id="rId26"/>
    <p:sldId id="264" r:id="rId27"/>
    <p:sldId id="288"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64" autoAdjust="0"/>
    <p:restoredTop sz="86469" autoAdjust="0"/>
  </p:normalViewPr>
  <p:slideViewPr>
    <p:cSldViewPr snapToGrid="0" snapToObjects="1">
      <p:cViewPr varScale="1">
        <p:scale>
          <a:sx n="138" d="100"/>
          <a:sy n="138" d="100"/>
        </p:scale>
        <p:origin x="168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notesMaster" Target="notesMasters/notesMaster1.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5.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3"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4" Type="http://schemas.openxmlformats.org/officeDocument/2006/relationships/image" Target="../media/image5.wmf"/><Relationship Id="rId1" Type="http://schemas.openxmlformats.org/officeDocument/2006/relationships/image" Target="../media/image2.wmf"/><Relationship Id="rId2"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405CFC-861B-0C46-A385-9F6D770C0D3F}" type="datetimeFigureOut">
              <a:rPr lang="en-US" smtClean="0"/>
              <a:t>6/1/17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D6CB34E-D099-074A-AE6C-27D16901963D}" type="slidenum">
              <a:rPr lang="en-US" smtClean="0"/>
              <a:t>‹#›</a:t>
            </a:fld>
            <a:endParaRPr lang="en-US"/>
          </a:p>
        </p:txBody>
      </p:sp>
    </p:spTree>
    <p:extLst>
      <p:ext uri="{BB962C8B-B14F-4D97-AF65-F5344CB8AC3E}">
        <p14:creationId xmlns:p14="http://schemas.microsoft.com/office/powerpoint/2010/main" val="40655967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D6CB34E-D099-074A-AE6C-27D16901963D}" type="slidenum">
              <a:rPr lang="en-US" smtClean="0"/>
              <a:t>7</a:t>
            </a:fld>
            <a:endParaRPr lang="en-US"/>
          </a:p>
        </p:txBody>
      </p:sp>
    </p:spTree>
    <p:extLst>
      <p:ext uri="{BB962C8B-B14F-4D97-AF65-F5344CB8AC3E}">
        <p14:creationId xmlns:p14="http://schemas.microsoft.com/office/powerpoint/2010/main" val="212433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DE816E-9A59-9449-9776-FBABF6264B1C}"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2702019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E816E-9A59-9449-9776-FBABF6264B1C}"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2949498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E816E-9A59-9449-9776-FBABF6264B1C}"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427941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465138"/>
            <a:ext cx="7772400"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
        <p:nvSpPr>
          <p:cNvPr id="5" name="Date Placeholder 4"/>
          <p:cNvSpPr>
            <a:spLocks noGrp="1"/>
          </p:cNvSpPr>
          <p:nvPr>
            <p:ph type="dt" sz="half" idx="10"/>
          </p:nvPr>
        </p:nvSpPr>
        <p:spPr>
          <a:xfrm>
            <a:off x="712788" y="6313488"/>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51188" y="6313488"/>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80188" y="6313488"/>
            <a:ext cx="1905000" cy="457200"/>
          </a:xfrm>
        </p:spPr>
        <p:txBody>
          <a:bodyPr/>
          <a:lstStyle>
            <a:lvl1pPr>
              <a:defRPr/>
            </a:lvl1pPr>
          </a:lstStyle>
          <a:p>
            <a:fld id="{E8A4F75E-DF4B-064B-8D16-FA3C3D75DC17}" type="slidenum">
              <a:rPr lang="en-US"/>
              <a:pPr/>
              <a:t>‹#›</a:t>
            </a:fld>
            <a:endParaRPr lang="en-US"/>
          </a:p>
        </p:txBody>
      </p:sp>
    </p:spTree>
    <p:extLst>
      <p:ext uri="{BB962C8B-B14F-4D97-AF65-F5344CB8AC3E}">
        <p14:creationId xmlns:p14="http://schemas.microsoft.com/office/powerpoint/2010/main" val="2534628476"/>
      </p:ext>
    </p:extLst>
  </p:cSld>
  <p:clrMapOvr>
    <a:masterClrMapping/>
  </p:clrMapOvr>
  <p:transition>
    <p:pull dir="l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DE816E-9A59-9449-9776-FBABF6264B1C}"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2275933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DE816E-9A59-9449-9776-FBABF6264B1C}" type="datetimeFigureOut">
              <a:rPr lang="en-US" smtClean="0"/>
              <a:t>6/1/17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79895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DE816E-9A59-9449-9776-FBABF6264B1C}" type="datetimeFigureOut">
              <a:rPr lang="en-US" smtClean="0"/>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034301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DE816E-9A59-9449-9776-FBABF6264B1C}" type="datetimeFigureOut">
              <a:rPr lang="en-US" smtClean="0"/>
              <a:t>6/1/17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417940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DE816E-9A59-9449-9776-FBABF6264B1C}" type="datetimeFigureOut">
              <a:rPr lang="en-US" smtClean="0"/>
              <a:t>6/1/17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65606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DE816E-9A59-9449-9776-FBABF6264B1C}" type="datetimeFigureOut">
              <a:rPr lang="en-US" smtClean="0"/>
              <a:t>6/1/17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1249128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E816E-9A59-9449-9776-FBABF6264B1C}" type="datetimeFigureOut">
              <a:rPr lang="en-US" smtClean="0"/>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2730116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DE816E-9A59-9449-9776-FBABF6264B1C}" type="datetimeFigureOut">
              <a:rPr lang="en-US" smtClean="0"/>
              <a:t>6/1/17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5B15B-9000-E445-8228-8909E13AA743}" type="slidenum">
              <a:rPr lang="en-US" smtClean="0"/>
              <a:t>‹#›</a:t>
            </a:fld>
            <a:endParaRPr lang="en-US"/>
          </a:p>
        </p:txBody>
      </p:sp>
    </p:spTree>
    <p:extLst>
      <p:ext uri="{BB962C8B-B14F-4D97-AF65-F5344CB8AC3E}">
        <p14:creationId xmlns:p14="http://schemas.microsoft.com/office/powerpoint/2010/main" val="5065745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DE816E-9A59-9449-9776-FBABF6264B1C}" type="datetimeFigureOut">
              <a:rPr lang="en-US" smtClean="0"/>
              <a:t>6/1/17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25B15B-9000-E445-8228-8909E13AA743}" type="slidenum">
              <a:rPr lang="en-US" smtClean="0"/>
              <a:t>‹#›</a:t>
            </a:fld>
            <a:endParaRPr lang="en-US"/>
          </a:p>
        </p:txBody>
      </p:sp>
    </p:spTree>
    <p:extLst>
      <p:ext uri="{BB962C8B-B14F-4D97-AF65-F5344CB8AC3E}">
        <p14:creationId xmlns:p14="http://schemas.microsoft.com/office/powerpoint/2010/main" val="2557711237"/>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wmf"/><Relationship Id="rId5" Type="http://schemas.openxmlformats.org/officeDocument/2006/relationships/oleObject" Target="../embeddings/oleObject2.bin"/><Relationship Id="rId6" Type="http://schemas.openxmlformats.org/officeDocument/2006/relationships/image" Target="../media/image3.wmf"/><Relationship Id="rId7" Type="http://schemas.openxmlformats.org/officeDocument/2006/relationships/oleObject" Target="../embeddings/oleObject3.bin"/><Relationship Id="rId8" Type="http://schemas.openxmlformats.org/officeDocument/2006/relationships/image" Target="../media/image4.wmf"/><Relationship Id="rId9" Type="http://schemas.openxmlformats.org/officeDocument/2006/relationships/oleObject" Target="../embeddings/oleObject4.bin"/><Relationship Id="rId10" Type="http://schemas.openxmlformats.org/officeDocument/2006/relationships/image" Target="../media/image5.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6.wmf"/><Relationship Id="rId5" Type="http://schemas.openxmlformats.org/officeDocument/2006/relationships/image" Target="../media/image7.tiff"/><Relationship Id="rId1" Type="http://schemas.openxmlformats.org/officeDocument/2006/relationships/vmlDrawing" Target="../drawings/vmlDrawing2.vml"/><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oleObject" Target="../embeddings/Microsoft_Word_97_-_2004_Document1.doc"/><Relationship Id="rId5" Type="http://schemas.openxmlformats.org/officeDocument/2006/relationships/image" Target="../media/image8.wmf"/><Relationship Id="rId1" Type="http://schemas.openxmlformats.org/officeDocument/2006/relationships/vmlDrawing" Target="../drawings/vmlDrawing3.vml"/><Relationship Id="rId2"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4" Type="http://schemas.openxmlformats.org/officeDocument/2006/relationships/image" Target="../media/image1.png"/><Relationship Id="rId1" Type="http://schemas.openxmlformats.org/officeDocument/2006/relationships/tags" Target="../tags/tag1.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4F81BD"/>
                </a:solidFill>
              </a:rPr>
              <a:t>Building Data Sharing Infrastructures</a:t>
            </a:r>
            <a:endParaRPr lang="en-US" dirty="0">
              <a:solidFill>
                <a:srgbClr val="4F81BD"/>
              </a:solidFill>
            </a:endParaRPr>
          </a:p>
        </p:txBody>
      </p:sp>
      <p:sp>
        <p:nvSpPr>
          <p:cNvPr id="3" name="Subtitle 2"/>
          <p:cNvSpPr>
            <a:spLocks noGrp="1"/>
          </p:cNvSpPr>
          <p:nvPr>
            <p:ph type="subTitle" idx="1"/>
          </p:nvPr>
        </p:nvSpPr>
        <p:spPr/>
        <p:txBody>
          <a:bodyPr>
            <a:normAutofit fontScale="85000" lnSpcReduction="20000"/>
          </a:bodyPr>
          <a:lstStyle/>
          <a:p>
            <a:r>
              <a:rPr lang="en-US" dirty="0" smtClean="0">
                <a:solidFill>
                  <a:srgbClr val="4F81BD"/>
                </a:solidFill>
              </a:rPr>
              <a:t>Taking Context and Stakeholders Seriously</a:t>
            </a:r>
          </a:p>
          <a:p>
            <a:endParaRPr lang="en-US" dirty="0"/>
          </a:p>
          <a:p>
            <a:r>
              <a:rPr lang="en-US" sz="2100" dirty="0" smtClean="0"/>
              <a:t>Aaron D. Schroeder, Ph.D.</a:t>
            </a:r>
          </a:p>
          <a:p>
            <a:r>
              <a:rPr lang="en-US" sz="2100" dirty="0" smtClean="0"/>
              <a:t>Senior Data Scientist, Social &amp; Decision Analytics Laboratory</a:t>
            </a:r>
          </a:p>
          <a:p>
            <a:r>
              <a:rPr lang="en-US" sz="2100" dirty="0" smtClean="0"/>
              <a:t>Virginia Tech Bioinformatics Institute</a:t>
            </a:r>
            <a:endParaRPr lang="en-US" sz="2100" dirty="0"/>
          </a:p>
        </p:txBody>
      </p:sp>
    </p:spTree>
    <p:extLst>
      <p:ext uri="{BB962C8B-B14F-4D97-AF65-F5344CB8AC3E}">
        <p14:creationId xmlns:p14="http://schemas.microsoft.com/office/powerpoint/2010/main" val="35040721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6850" y="273050"/>
            <a:ext cx="8489950" cy="1189038"/>
          </a:xfrm>
        </p:spPr>
        <p:txBody>
          <a:bodyPr>
            <a:normAutofit fontScale="90000"/>
          </a:bodyPr>
          <a:lstStyle/>
          <a:p>
            <a:r>
              <a:rPr lang="en-US" sz="3600" dirty="0" smtClean="0">
                <a:solidFill>
                  <a:srgbClr val="4F81BD"/>
                </a:solidFill>
              </a:rPr>
              <a:t>Network Implementation as Political Economy</a:t>
            </a:r>
            <a:r>
              <a:rPr lang="en-US" sz="4000" dirty="0">
                <a:solidFill>
                  <a:srgbClr val="4F81BD"/>
                </a:solidFill>
              </a:rPr>
              <a:t/>
            </a:r>
            <a:br>
              <a:rPr lang="en-US" sz="4000" dirty="0">
                <a:solidFill>
                  <a:srgbClr val="4F81BD"/>
                </a:solidFill>
              </a:rPr>
            </a:br>
            <a:r>
              <a:rPr lang="en-US" sz="4000" dirty="0" smtClean="0">
                <a:solidFill>
                  <a:srgbClr val="4F81BD"/>
                </a:solidFill>
              </a:rPr>
              <a:t> </a:t>
            </a:r>
            <a:r>
              <a:rPr lang="en-US" sz="3200" dirty="0" smtClean="0">
                <a:solidFill>
                  <a:srgbClr val="4F81BD"/>
                </a:solidFill>
              </a:rPr>
              <a:t>Where </a:t>
            </a:r>
            <a:r>
              <a:rPr lang="en-US" sz="3200" dirty="0">
                <a:solidFill>
                  <a:srgbClr val="4F81BD"/>
                </a:solidFill>
              </a:rPr>
              <a:t>you want to go</a:t>
            </a:r>
          </a:p>
        </p:txBody>
      </p:sp>
      <p:graphicFrame>
        <p:nvGraphicFramePr>
          <p:cNvPr id="27651" name="Object 3"/>
          <p:cNvGraphicFramePr>
            <a:graphicFrameLocks noChangeAspect="1"/>
          </p:cNvGraphicFramePr>
          <p:nvPr>
            <p:extLst>
              <p:ext uri="{D42A27DB-BD31-4B8C-83A1-F6EECF244321}">
                <p14:modId xmlns:p14="http://schemas.microsoft.com/office/powerpoint/2010/main" val="647443489"/>
              </p:ext>
            </p:extLst>
          </p:nvPr>
        </p:nvGraphicFramePr>
        <p:xfrm>
          <a:off x="773113" y="1837089"/>
          <a:ext cx="1828800" cy="2057400"/>
        </p:xfrm>
        <a:graphic>
          <a:graphicData uri="http://schemas.openxmlformats.org/presentationml/2006/ole">
            <mc:AlternateContent xmlns:mc="http://schemas.openxmlformats.org/markup-compatibility/2006">
              <mc:Choice xmlns:v="urn:schemas-microsoft-com:vml" Requires="v">
                <p:oleObj spid="_x0000_s2175" name="Picture" r:id="rId3" imgW="1828800" imgH="2057400" progId="Word.Picture.8">
                  <p:embed/>
                </p:oleObj>
              </mc:Choice>
              <mc:Fallback>
                <p:oleObj name="Picture" r:id="rId3" imgW="1828800" imgH="20574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113" y="1837089"/>
                        <a:ext cx="1828800" cy="2057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7652" name="Object 4"/>
          <p:cNvGraphicFramePr>
            <a:graphicFrameLocks noChangeAspect="1"/>
          </p:cNvGraphicFramePr>
          <p:nvPr>
            <p:extLst>
              <p:ext uri="{D42A27DB-BD31-4B8C-83A1-F6EECF244321}">
                <p14:modId xmlns:p14="http://schemas.microsoft.com/office/powerpoint/2010/main" val="535005355"/>
              </p:ext>
            </p:extLst>
          </p:nvPr>
        </p:nvGraphicFramePr>
        <p:xfrm>
          <a:off x="2722563" y="2357789"/>
          <a:ext cx="1733550" cy="2152650"/>
        </p:xfrm>
        <a:graphic>
          <a:graphicData uri="http://schemas.openxmlformats.org/presentationml/2006/ole">
            <mc:AlternateContent xmlns:mc="http://schemas.openxmlformats.org/markup-compatibility/2006">
              <mc:Choice xmlns:v="urn:schemas-microsoft-com:vml" Requires="v">
                <p:oleObj spid="_x0000_s2176" name="Picture" r:id="rId5" imgW="1733400" imgH="2152800" progId="Word.Picture.8">
                  <p:embed/>
                </p:oleObj>
              </mc:Choice>
              <mc:Fallback>
                <p:oleObj name="Picture" r:id="rId5" imgW="1733400" imgH="215280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22563" y="2357789"/>
                        <a:ext cx="1733550" cy="2152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7653" name="Object 5"/>
          <p:cNvGraphicFramePr>
            <a:graphicFrameLocks noChangeAspect="1"/>
          </p:cNvGraphicFramePr>
          <p:nvPr>
            <p:extLst>
              <p:ext uri="{D42A27DB-BD31-4B8C-83A1-F6EECF244321}">
                <p14:modId xmlns:p14="http://schemas.microsoft.com/office/powerpoint/2010/main" val="1634000589"/>
              </p:ext>
            </p:extLst>
          </p:nvPr>
        </p:nvGraphicFramePr>
        <p:xfrm>
          <a:off x="4540250" y="3021364"/>
          <a:ext cx="2019300" cy="2152650"/>
        </p:xfrm>
        <a:graphic>
          <a:graphicData uri="http://schemas.openxmlformats.org/presentationml/2006/ole">
            <mc:AlternateContent xmlns:mc="http://schemas.openxmlformats.org/markup-compatibility/2006">
              <mc:Choice xmlns:v="urn:schemas-microsoft-com:vml" Requires="v">
                <p:oleObj spid="_x0000_s2177" name="Picture" r:id="rId7" imgW="2019240" imgH="2152800" progId="Word.Picture.8">
                  <p:embed/>
                </p:oleObj>
              </mc:Choice>
              <mc:Fallback>
                <p:oleObj name="Picture" r:id="rId7" imgW="2019240" imgH="2152800" progId="Word.Picture.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40250" y="3021364"/>
                        <a:ext cx="2019300" cy="21526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graphicFrame>
        <p:nvGraphicFramePr>
          <p:cNvPr id="27654" name="Object 6"/>
          <p:cNvGraphicFramePr>
            <a:graphicFrameLocks noChangeAspect="1"/>
          </p:cNvGraphicFramePr>
          <p:nvPr>
            <p:extLst>
              <p:ext uri="{D42A27DB-BD31-4B8C-83A1-F6EECF244321}">
                <p14:modId xmlns:p14="http://schemas.microsoft.com/office/powerpoint/2010/main" val="1934874382"/>
              </p:ext>
            </p:extLst>
          </p:nvPr>
        </p:nvGraphicFramePr>
        <p:xfrm>
          <a:off x="6529388" y="3835752"/>
          <a:ext cx="2019300" cy="1981200"/>
        </p:xfrm>
        <a:graphic>
          <a:graphicData uri="http://schemas.openxmlformats.org/presentationml/2006/ole">
            <mc:AlternateContent xmlns:mc="http://schemas.openxmlformats.org/markup-compatibility/2006">
              <mc:Choice xmlns:v="urn:schemas-microsoft-com:vml" Requires="v">
                <p:oleObj spid="_x0000_s2178" name="Picture" r:id="rId9" imgW="2019240" imgH="1981080" progId="Word.Picture.8">
                  <p:embed/>
                </p:oleObj>
              </mc:Choice>
              <mc:Fallback>
                <p:oleObj name="Picture" r:id="rId9" imgW="2019240" imgH="1981080" progId="Word.Picture.8">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29388" y="3835752"/>
                        <a:ext cx="2019300" cy="19812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900883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4F81BD"/>
                </a:solidFill>
              </a:rPr>
              <a:t>Theories and Methods for my “Steps”</a:t>
            </a:r>
            <a:endParaRPr lang="en-US" dirty="0">
              <a:solidFill>
                <a:srgbClr val="4F81BD"/>
              </a:solidFill>
            </a:endParaRPr>
          </a:p>
        </p:txBody>
      </p:sp>
      <p:sp>
        <p:nvSpPr>
          <p:cNvPr id="3" name="Content Placeholder 2"/>
          <p:cNvSpPr>
            <a:spLocks noGrp="1"/>
          </p:cNvSpPr>
          <p:nvPr>
            <p:ph idx="1"/>
          </p:nvPr>
        </p:nvSpPr>
        <p:spPr/>
        <p:txBody>
          <a:bodyPr>
            <a:normAutofit lnSpcReduction="10000"/>
          </a:bodyPr>
          <a:lstStyle/>
          <a:p>
            <a:pPr>
              <a:lnSpc>
                <a:spcPct val="120000"/>
              </a:lnSpc>
            </a:pPr>
            <a:r>
              <a:rPr lang="en-US" sz="2400" dirty="0" smtClean="0"/>
              <a:t>Assessing the Environment or Contextual Assessment</a:t>
            </a:r>
          </a:p>
          <a:p>
            <a:pPr lvl="1">
              <a:lnSpc>
                <a:spcPct val="120000"/>
              </a:lnSpc>
            </a:pPr>
            <a:r>
              <a:rPr lang="en-US" sz="1800" dirty="0" smtClean="0"/>
              <a:t>Political Economy of Organizations</a:t>
            </a:r>
          </a:p>
          <a:p>
            <a:pPr lvl="1">
              <a:lnSpc>
                <a:spcPct val="120000"/>
              </a:lnSpc>
            </a:pPr>
            <a:r>
              <a:rPr lang="en-US" sz="1800" dirty="0" smtClean="0"/>
              <a:t>Quota Sampling</a:t>
            </a:r>
          </a:p>
          <a:p>
            <a:pPr lvl="1">
              <a:lnSpc>
                <a:spcPct val="120000"/>
              </a:lnSpc>
            </a:pPr>
            <a:r>
              <a:rPr lang="en-US" sz="1800" dirty="0" smtClean="0"/>
              <a:t>Snowballing</a:t>
            </a:r>
          </a:p>
          <a:p>
            <a:pPr>
              <a:lnSpc>
                <a:spcPct val="120000"/>
              </a:lnSpc>
            </a:pPr>
            <a:r>
              <a:rPr lang="en-US" sz="2400" dirty="0" smtClean="0"/>
              <a:t>Selecting and Building a Stakeholder Network</a:t>
            </a:r>
          </a:p>
          <a:p>
            <a:pPr lvl="1">
              <a:lnSpc>
                <a:spcPct val="120000"/>
              </a:lnSpc>
            </a:pPr>
            <a:r>
              <a:rPr lang="en-US" sz="1800" dirty="0" smtClean="0"/>
              <a:t>Political Economy of Organizations</a:t>
            </a:r>
          </a:p>
          <a:p>
            <a:pPr lvl="1">
              <a:lnSpc>
                <a:spcPct val="120000"/>
              </a:lnSpc>
            </a:pPr>
            <a:r>
              <a:rPr lang="en-US" sz="1800" dirty="0" smtClean="0"/>
              <a:t>Stakeholder Analysis</a:t>
            </a:r>
            <a:endParaRPr lang="en-US" sz="2000" dirty="0" smtClean="0"/>
          </a:p>
          <a:p>
            <a:pPr>
              <a:lnSpc>
                <a:spcPct val="90000"/>
              </a:lnSpc>
            </a:pPr>
            <a:r>
              <a:rPr lang="en-US" sz="2400" dirty="0" smtClean="0"/>
              <a:t>Building a New Organization/System from the Stakeholder Network or Joint Visioning</a:t>
            </a:r>
          </a:p>
          <a:p>
            <a:pPr lvl="1">
              <a:lnSpc>
                <a:spcPct val="120000"/>
              </a:lnSpc>
            </a:pPr>
            <a:r>
              <a:rPr lang="en-US" sz="1800" dirty="0" smtClean="0"/>
              <a:t>Political Economy of Organizations</a:t>
            </a:r>
          </a:p>
          <a:p>
            <a:pPr lvl="1">
              <a:lnSpc>
                <a:spcPct val="120000"/>
              </a:lnSpc>
            </a:pPr>
            <a:r>
              <a:rPr lang="en-US" sz="1800" dirty="0" smtClean="0"/>
              <a:t>Implementation Networks</a:t>
            </a:r>
          </a:p>
          <a:p>
            <a:pPr lvl="1">
              <a:lnSpc>
                <a:spcPct val="120000"/>
              </a:lnSpc>
            </a:pPr>
            <a:r>
              <a:rPr lang="en-US" sz="1800" dirty="0" smtClean="0"/>
              <a:t>Techniques of Facilitation</a:t>
            </a:r>
            <a:endParaRPr lang="en-US" sz="2000" dirty="0" smtClean="0"/>
          </a:p>
          <a:p>
            <a:endParaRPr lang="en-US" dirty="0"/>
          </a:p>
        </p:txBody>
      </p:sp>
    </p:spTree>
    <p:extLst>
      <p:ext uri="{BB962C8B-B14F-4D97-AF65-F5344CB8AC3E}">
        <p14:creationId xmlns:p14="http://schemas.microsoft.com/office/powerpoint/2010/main" val="2158623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F81BD"/>
                </a:solidFill>
              </a:rPr>
              <a:t>Contextual Analysis</a:t>
            </a:r>
            <a:endParaRPr lang="en-US" dirty="0">
              <a:solidFill>
                <a:srgbClr val="4F81BD"/>
              </a:solidFill>
            </a:endParaRPr>
          </a:p>
        </p:txBody>
      </p:sp>
      <p:sp>
        <p:nvSpPr>
          <p:cNvPr id="3" name="Content Placeholder 2"/>
          <p:cNvSpPr>
            <a:spLocks noGrp="1"/>
          </p:cNvSpPr>
          <p:nvPr>
            <p:ph idx="1"/>
          </p:nvPr>
        </p:nvSpPr>
        <p:spPr/>
        <p:txBody>
          <a:bodyPr/>
          <a:lstStyle/>
          <a:p>
            <a:r>
              <a:rPr lang="en-US" dirty="0" smtClean="0"/>
              <a:t>Discovering what the potential environment of your implementation will be by first discovering what the current environments are of your likely future stakeholders.</a:t>
            </a:r>
          </a:p>
          <a:p>
            <a:r>
              <a:rPr lang="en-US" b="1" i="1" dirty="0" smtClean="0"/>
              <a:t>Their problems will be your problems</a:t>
            </a:r>
          </a:p>
        </p:txBody>
      </p:sp>
    </p:spTree>
    <p:extLst>
      <p:ext uri="{BB962C8B-B14F-4D97-AF65-F5344CB8AC3E}">
        <p14:creationId xmlns:p14="http://schemas.microsoft.com/office/powerpoint/2010/main" val="3811093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585788"/>
            <a:ext cx="7772400" cy="1189037"/>
          </a:xfrm>
        </p:spPr>
        <p:txBody>
          <a:bodyPr/>
          <a:lstStyle/>
          <a:p>
            <a:r>
              <a:rPr lang="en-US" sz="4000" dirty="0">
                <a:solidFill>
                  <a:srgbClr val="4F81BD"/>
                </a:solidFill>
              </a:rPr>
              <a:t>Contextual Assessment</a:t>
            </a:r>
            <a:br>
              <a:rPr lang="en-US" sz="4000" dirty="0">
                <a:solidFill>
                  <a:srgbClr val="4F81BD"/>
                </a:solidFill>
              </a:rPr>
            </a:br>
            <a:r>
              <a:rPr lang="en-US" sz="3200" dirty="0">
                <a:solidFill>
                  <a:srgbClr val="4F81BD"/>
                </a:solidFill>
              </a:rPr>
              <a:t>Your </a:t>
            </a:r>
            <a:r>
              <a:rPr lang="en-US" sz="3200" dirty="0" smtClean="0">
                <a:solidFill>
                  <a:srgbClr val="4F81BD"/>
                </a:solidFill>
              </a:rPr>
              <a:t>potential environment</a:t>
            </a:r>
            <a:endParaRPr lang="en-US" sz="3200" dirty="0">
              <a:solidFill>
                <a:srgbClr val="4F81BD"/>
              </a:solidFill>
            </a:endParaRPr>
          </a:p>
        </p:txBody>
      </p:sp>
      <p:graphicFrame>
        <p:nvGraphicFramePr>
          <p:cNvPr id="28675" name="Object 3"/>
          <p:cNvGraphicFramePr>
            <a:graphicFrameLocks noChangeAspect="1"/>
          </p:cNvGraphicFramePr>
          <p:nvPr>
            <p:extLst>
              <p:ext uri="{D42A27DB-BD31-4B8C-83A1-F6EECF244321}">
                <p14:modId xmlns:p14="http://schemas.microsoft.com/office/powerpoint/2010/main" val="1241952828"/>
              </p:ext>
            </p:extLst>
          </p:nvPr>
        </p:nvGraphicFramePr>
        <p:xfrm>
          <a:off x="1401763" y="2124075"/>
          <a:ext cx="6167437" cy="3929063"/>
        </p:xfrm>
        <a:graphic>
          <a:graphicData uri="http://schemas.openxmlformats.org/presentationml/2006/ole">
            <mc:AlternateContent xmlns:mc="http://schemas.openxmlformats.org/markup-compatibility/2006">
              <mc:Choice xmlns:v="urn:schemas-microsoft-com:vml" Requires="v">
                <p:oleObj spid="_x0000_s3103" name="Picture" r:id="rId3" imgW="3753000" imgH="2390760" progId="Word.Picture.8">
                  <p:embed/>
                </p:oleObj>
              </mc:Choice>
              <mc:Fallback>
                <p:oleObj name="Picture" r:id="rId3" imgW="3753000" imgH="23907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1763" y="2124075"/>
                        <a:ext cx="6167437" cy="39290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pic>
        <p:nvPicPr>
          <p:cNvPr id="4" name="Picture 3"/>
          <p:cNvPicPr>
            <a:picLocks noChangeAspect="1"/>
          </p:cNvPicPr>
          <p:nvPr/>
        </p:nvPicPr>
        <p:blipFill>
          <a:blip r:embed="rId5"/>
          <a:stretch>
            <a:fillRect/>
          </a:stretch>
        </p:blipFill>
        <p:spPr>
          <a:xfrm>
            <a:off x="1365683" y="2232230"/>
            <a:ext cx="6501823" cy="4023550"/>
          </a:xfrm>
          <a:prstGeom prst="rect">
            <a:avLst/>
          </a:prstGeom>
        </p:spPr>
      </p:pic>
    </p:spTree>
    <p:extLst>
      <p:ext uri="{BB962C8B-B14F-4D97-AF65-F5344CB8AC3E}">
        <p14:creationId xmlns:p14="http://schemas.microsoft.com/office/powerpoint/2010/main" val="705182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sz="4000" dirty="0">
                <a:solidFill>
                  <a:srgbClr val="4F81BD"/>
                </a:solidFill>
              </a:rPr>
              <a:t>Contextual Assessment</a:t>
            </a:r>
            <a:br>
              <a:rPr lang="en-US" sz="4000" dirty="0">
                <a:solidFill>
                  <a:srgbClr val="4F81BD"/>
                </a:solidFill>
              </a:rPr>
            </a:br>
            <a:r>
              <a:rPr lang="en-US" sz="3200" dirty="0">
                <a:solidFill>
                  <a:srgbClr val="4F81BD"/>
                </a:solidFill>
              </a:rPr>
              <a:t>PE Interview Instrument</a:t>
            </a:r>
          </a:p>
        </p:txBody>
      </p:sp>
      <p:sp>
        <p:nvSpPr>
          <p:cNvPr id="29699" name="Text Box 3"/>
          <p:cNvSpPr txBox="1">
            <a:spLocks noChangeArrowheads="1"/>
          </p:cNvSpPr>
          <p:nvPr/>
        </p:nvSpPr>
        <p:spPr bwMode="auto">
          <a:xfrm>
            <a:off x="412750" y="1595438"/>
            <a:ext cx="8274050" cy="5067300"/>
          </a:xfrm>
          <a:prstGeom prst="rect">
            <a:avLst/>
          </a:prstGeom>
          <a:solidFill>
            <a:srgbClr val="FFFFFF"/>
          </a:solidFill>
          <a:ln w="9525">
            <a:solidFill>
              <a:srgbClr val="000000"/>
            </a:solidFill>
            <a:miter lim="800000"/>
            <a:headEnd/>
            <a:tailEnd/>
          </a:ln>
        </p:spPr>
        <p:txBody>
          <a:bodyPr/>
          <a:lstStyle/>
          <a:p>
            <a:pPr eaLnBrk="0" hangingPunct="0"/>
            <a:r>
              <a:rPr lang="en-US" sz="1000" b="1" dirty="0">
                <a:solidFill>
                  <a:srgbClr val="000000"/>
                </a:solidFill>
                <a:latin typeface="Arial" charset="0"/>
              </a:rPr>
              <a:t>Master List of Political Economic Questions for Interview Instrument</a:t>
            </a:r>
          </a:p>
          <a:p>
            <a:pPr eaLnBrk="0" hangingPunct="0"/>
            <a:endParaRPr lang="en-US" sz="1000" b="1" dirty="0">
              <a:solidFill>
                <a:srgbClr val="000000"/>
              </a:solidFill>
              <a:latin typeface="Arial" charset="0"/>
            </a:endParaRPr>
          </a:p>
          <a:p>
            <a:pPr eaLnBrk="0" hangingPunct="0"/>
            <a:r>
              <a:rPr lang="en-US" sz="1000" b="1" dirty="0">
                <a:solidFill>
                  <a:srgbClr val="000000"/>
                </a:solidFill>
                <a:latin typeface="Arial" charset="0"/>
              </a:rPr>
              <a:t>Political Questions</a:t>
            </a:r>
            <a:endParaRPr lang="en-US" sz="1000" dirty="0">
              <a:solidFill>
                <a:srgbClr val="000000"/>
              </a:solidFill>
              <a:latin typeface="Arial" charset="0"/>
            </a:endParaRPr>
          </a:p>
          <a:p>
            <a:pPr eaLnBrk="0" hangingPunct="0">
              <a:buFont typeface="Symbol" charset="0"/>
              <a:buChar char="·"/>
            </a:pPr>
            <a:r>
              <a:rPr lang="en-US" sz="1000" dirty="0">
                <a:solidFill>
                  <a:srgbClr val="000000"/>
                </a:solidFill>
                <a:latin typeface="Arial" charset="0"/>
              </a:rPr>
              <a:t>If we were to go ahead with this idea, how do think it will be perceived by stakeholders outside your organization?</a:t>
            </a:r>
          </a:p>
          <a:p>
            <a:pPr eaLnBrk="0" hangingPunct="0">
              <a:buFont typeface="Symbol" charset="0"/>
              <a:buChar char="·"/>
            </a:pPr>
            <a:r>
              <a:rPr lang="en-US" sz="1000" dirty="0">
                <a:solidFill>
                  <a:srgbClr val="000000"/>
                </a:solidFill>
                <a:latin typeface="Arial" charset="0"/>
              </a:rPr>
              <a:t>How much surveillance by these external actors occurs currently?</a:t>
            </a:r>
          </a:p>
          <a:p>
            <a:pPr eaLnBrk="0" hangingPunct="0">
              <a:buFont typeface="Symbol" charset="0"/>
              <a:buChar char="·"/>
            </a:pPr>
            <a:r>
              <a:rPr lang="en-US" sz="1000" dirty="0">
                <a:solidFill>
                  <a:srgbClr val="000000"/>
                </a:solidFill>
                <a:latin typeface="Arial" charset="0"/>
              </a:rPr>
              <a:t>Do you think that implementation of this idea matches well with your existing political environment?</a:t>
            </a:r>
          </a:p>
          <a:p>
            <a:pPr eaLnBrk="0" hangingPunct="0">
              <a:buFont typeface="Symbol" charset="0"/>
              <a:buChar char="·"/>
            </a:pPr>
            <a:r>
              <a:rPr lang="en-US" sz="1000" dirty="0">
                <a:solidFill>
                  <a:srgbClr val="000000"/>
                </a:solidFill>
                <a:latin typeface="Arial" charset="0"/>
              </a:rPr>
              <a:t>How much latitude does your organization have to lend resources to this implementation effort?</a:t>
            </a:r>
          </a:p>
          <a:p>
            <a:pPr eaLnBrk="0" hangingPunct="0">
              <a:buFont typeface="Symbol" charset="0"/>
              <a:buChar char="·"/>
            </a:pPr>
            <a:r>
              <a:rPr lang="en-US" sz="1000" dirty="0">
                <a:solidFill>
                  <a:srgbClr val="000000"/>
                </a:solidFill>
                <a:latin typeface="Arial" charset="0"/>
              </a:rPr>
              <a:t>Do you perceive a high or low level of external support &amp; influence available to organization?</a:t>
            </a:r>
          </a:p>
          <a:p>
            <a:pPr eaLnBrk="0" hangingPunct="0"/>
            <a:endParaRPr lang="en-US" sz="1000" b="1" dirty="0">
              <a:solidFill>
                <a:srgbClr val="000000"/>
              </a:solidFill>
              <a:latin typeface="Arial" charset="0"/>
            </a:endParaRPr>
          </a:p>
          <a:p>
            <a:pPr eaLnBrk="0" hangingPunct="0"/>
            <a:r>
              <a:rPr lang="en-US" sz="1000" b="1" dirty="0">
                <a:solidFill>
                  <a:srgbClr val="000000"/>
                </a:solidFill>
                <a:latin typeface="Arial" charset="0"/>
              </a:rPr>
              <a:t>Economic Questions</a:t>
            </a:r>
            <a:endParaRPr lang="en-US" sz="1000" dirty="0">
              <a:solidFill>
                <a:srgbClr val="000000"/>
              </a:solidFill>
              <a:latin typeface="Arial" charset="0"/>
            </a:endParaRPr>
          </a:p>
          <a:p>
            <a:pPr eaLnBrk="0" hangingPunct="0">
              <a:buFont typeface="Symbol" charset="0"/>
              <a:buChar char="·"/>
            </a:pPr>
            <a:r>
              <a:rPr lang="en-US" sz="1000" dirty="0">
                <a:solidFill>
                  <a:srgbClr val="000000"/>
                </a:solidFill>
                <a:latin typeface="Arial" charset="0"/>
              </a:rPr>
              <a:t>What do you think is the potential level of demand for what it is this new system will  produce?</a:t>
            </a:r>
          </a:p>
          <a:p>
            <a:pPr eaLnBrk="0" hangingPunct="0">
              <a:buFont typeface="Symbol" charset="0"/>
              <a:buChar char="·"/>
            </a:pPr>
            <a:r>
              <a:rPr lang="en-US" sz="1000" dirty="0">
                <a:solidFill>
                  <a:srgbClr val="000000"/>
                </a:solidFill>
                <a:latin typeface="Arial" charset="0"/>
              </a:rPr>
              <a:t>Do you perceive trouble in getting the necessary resources to support the effort?</a:t>
            </a:r>
          </a:p>
          <a:p>
            <a:pPr eaLnBrk="0" hangingPunct="0">
              <a:buFont typeface="Symbol" charset="0"/>
              <a:buChar char="·"/>
            </a:pPr>
            <a:r>
              <a:rPr lang="en-US" sz="1000" dirty="0">
                <a:solidFill>
                  <a:srgbClr val="000000"/>
                </a:solidFill>
                <a:latin typeface="Arial" charset="0"/>
              </a:rPr>
              <a:t>Who will be the primary recipients of what is produced?</a:t>
            </a:r>
          </a:p>
          <a:p>
            <a:pPr eaLnBrk="0" hangingPunct="0">
              <a:buFont typeface="Symbol" charset="0"/>
              <a:buChar char="·"/>
            </a:pPr>
            <a:r>
              <a:rPr lang="en-US" sz="1000" dirty="0">
                <a:solidFill>
                  <a:srgbClr val="000000"/>
                </a:solidFill>
                <a:latin typeface="Arial" charset="0"/>
              </a:rPr>
              <a:t>What sort of payment will your organization get back for its participation (payment, power, prestige)?</a:t>
            </a:r>
          </a:p>
          <a:p>
            <a:pPr eaLnBrk="0" hangingPunct="0">
              <a:buFont typeface="Symbol" charset="0"/>
              <a:buChar char="·"/>
            </a:pPr>
            <a:r>
              <a:rPr lang="en-US" sz="1000" dirty="0">
                <a:solidFill>
                  <a:srgbClr val="000000"/>
                </a:solidFill>
                <a:latin typeface="Arial" charset="0"/>
              </a:rPr>
              <a:t>How much of each type of payment do you project would be received?</a:t>
            </a:r>
          </a:p>
          <a:p>
            <a:pPr eaLnBrk="0" hangingPunct="0">
              <a:buFont typeface="Symbol" charset="0"/>
              <a:buChar char="·"/>
            </a:pPr>
            <a:r>
              <a:rPr lang="en-US" sz="1000" dirty="0">
                <a:solidFill>
                  <a:srgbClr val="000000"/>
                </a:solidFill>
                <a:latin typeface="Arial" charset="0"/>
              </a:rPr>
              <a:t>How much competition is there in this field?</a:t>
            </a:r>
          </a:p>
          <a:p>
            <a:pPr eaLnBrk="0" hangingPunct="0"/>
            <a:endParaRPr lang="en-US" sz="1000" b="1" dirty="0">
              <a:solidFill>
                <a:srgbClr val="000000"/>
              </a:solidFill>
              <a:latin typeface="Arial" charset="0"/>
            </a:endParaRPr>
          </a:p>
          <a:p>
            <a:pPr eaLnBrk="0" hangingPunct="0"/>
            <a:r>
              <a:rPr lang="en-US" sz="1000" b="1" dirty="0">
                <a:solidFill>
                  <a:srgbClr val="000000"/>
                </a:solidFill>
                <a:latin typeface="Arial" charset="0"/>
              </a:rPr>
              <a:t>Social / Organizational Questions</a:t>
            </a:r>
            <a:endParaRPr lang="en-US" sz="1000" dirty="0">
              <a:solidFill>
                <a:srgbClr val="000000"/>
              </a:solidFill>
              <a:latin typeface="Arial" charset="0"/>
            </a:endParaRPr>
          </a:p>
          <a:p>
            <a:pPr eaLnBrk="0" hangingPunct="0">
              <a:buFont typeface="Symbol" charset="0"/>
              <a:buChar char="·"/>
            </a:pPr>
            <a:r>
              <a:rPr lang="en-US" sz="1000" dirty="0">
                <a:solidFill>
                  <a:srgbClr val="000000"/>
                </a:solidFill>
                <a:latin typeface="Arial" charset="0"/>
              </a:rPr>
              <a:t>What</a:t>
            </a:r>
            <a:r>
              <a:rPr lang="ja-JP" altLang="en-US" sz="1000" dirty="0">
                <a:solidFill>
                  <a:srgbClr val="000000"/>
                </a:solidFill>
                <a:latin typeface="Arial"/>
              </a:rPr>
              <a:t>’</a:t>
            </a:r>
            <a:r>
              <a:rPr lang="en-US" sz="1000" dirty="0">
                <a:solidFill>
                  <a:srgbClr val="000000"/>
                </a:solidFill>
                <a:latin typeface="Arial" charset="0"/>
              </a:rPr>
              <a:t>s your organization</a:t>
            </a:r>
            <a:r>
              <a:rPr lang="ja-JP" altLang="en-US" sz="1000" dirty="0">
                <a:solidFill>
                  <a:srgbClr val="000000"/>
                </a:solidFill>
                <a:latin typeface="Arial"/>
              </a:rPr>
              <a:t>’</a:t>
            </a:r>
            <a:r>
              <a:rPr lang="en-US" sz="1000" dirty="0">
                <a:solidFill>
                  <a:srgbClr val="000000"/>
                </a:solidFill>
                <a:latin typeface="Arial" charset="0"/>
              </a:rPr>
              <a:t>s mission? Do you have a mission statement? Does this new effort support that mission?</a:t>
            </a:r>
          </a:p>
          <a:p>
            <a:pPr eaLnBrk="0" hangingPunct="0">
              <a:buFont typeface="Symbol" charset="0"/>
              <a:buChar char="·"/>
            </a:pPr>
            <a:r>
              <a:rPr lang="en-US" sz="1000" dirty="0">
                <a:solidFill>
                  <a:srgbClr val="000000"/>
                </a:solidFill>
                <a:latin typeface="Arial" charset="0"/>
              </a:rPr>
              <a:t>Have the goals of your organization been articulated? Does this new effort support those goals?</a:t>
            </a:r>
          </a:p>
          <a:p>
            <a:pPr eaLnBrk="0" hangingPunct="0">
              <a:buFont typeface="Symbol" charset="0"/>
              <a:buChar char="·"/>
            </a:pPr>
            <a:r>
              <a:rPr lang="en-US" sz="1000" dirty="0">
                <a:solidFill>
                  <a:srgbClr val="000000"/>
                </a:solidFill>
                <a:latin typeface="Arial" charset="0"/>
              </a:rPr>
              <a:t>How would you describe the work culture of your organization? Are there any dominant norms or values that come to mind?</a:t>
            </a:r>
          </a:p>
          <a:p>
            <a:pPr eaLnBrk="0" hangingPunct="0">
              <a:buFont typeface="Symbol" charset="0"/>
              <a:buChar char="·"/>
            </a:pPr>
            <a:r>
              <a:rPr lang="en-US" sz="1000" dirty="0">
                <a:solidFill>
                  <a:srgbClr val="000000"/>
                </a:solidFill>
                <a:latin typeface="Arial" charset="0"/>
              </a:rPr>
              <a:t>How is job performance measured?</a:t>
            </a:r>
          </a:p>
          <a:p>
            <a:pPr eaLnBrk="0" hangingPunct="0">
              <a:buFont typeface="Symbol" charset="0"/>
              <a:buChar char="·"/>
            </a:pPr>
            <a:r>
              <a:rPr lang="en-US" sz="1000" dirty="0">
                <a:solidFill>
                  <a:srgbClr val="000000"/>
                </a:solidFill>
                <a:latin typeface="Arial" charset="0"/>
              </a:rPr>
              <a:t>What incentive system(s) does your organization have in place to reward performance?</a:t>
            </a:r>
          </a:p>
          <a:p>
            <a:pPr eaLnBrk="0" hangingPunct="0">
              <a:buFont typeface="Symbol" charset="0"/>
              <a:buChar char="·"/>
            </a:pPr>
            <a:r>
              <a:rPr lang="en-US" sz="1000" dirty="0">
                <a:solidFill>
                  <a:srgbClr val="000000"/>
                </a:solidFill>
                <a:latin typeface="Arial" charset="0"/>
              </a:rPr>
              <a:t>How do you recruit new staff members?</a:t>
            </a:r>
          </a:p>
          <a:p>
            <a:pPr eaLnBrk="0" hangingPunct="0"/>
            <a:endParaRPr lang="en-US" sz="1000" b="1" dirty="0">
              <a:solidFill>
                <a:srgbClr val="000000"/>
              </a:solidFill>
              <a:latin typeface="Arial" charset="0"/>
            </a:endParaRPr>
          </a:p>
          <a:p>
            <a:pPr eaLnBrk="0" hangingPunct="0"/>
            <a:r>
              <a:rPr lang="en-US" sz="1000" b="1" dirty="0">
                <a:solidFill>
                  <a:srgbClr val="000000"/>
                </a:solidFill>
                <a:latin typeface="Arial" charset="0"/>
              </a:rPr>
              <a:t>Technical / Functional Questions</a:t>
            </a:r>
            <a:endParaRPr lang="en-US" sz="1000" dirty="0">
              <a:solidFill>
                <a:srgbClr val="000000"/>
              </a:solidFill>
              <a:latin typeface="Arial" charset="0"/>
            </a:endParaRPr>
          </a:p>
          <a:p>
            <a:pPr eaLnBrk="0" hangingPunct="0">
              <a:buFont typeface="Symbol" charset="0"/>
              <a:buChar char="·"/>
            </a:pPr>
            <a:r>
              <a:rPr lang="en-US" sz="1000" dirty="0">
                <a:solidFill>
                  <a:srgbClr val="000000"/>
                </a:solidFill>
                <a:latin typeface="Arial" charset="0"/>
              </a:rPr>
              <a:t>What are the primary functions of the organization? How would they be impacted by this new implementation?</a:t>
            </a:r>
          </a:p>
          <a:p>
            <a:pPr eaLnBrk="0" hangingPunct="0">
              <a:buFont typeface="Symbol" charset="0"/>
              <a:buChar char="·"/>
            </a:pPr>
            <a:r>
              <a:rPr lang="en-US" sz="1000" dirty="0">
                <a:solidFill>
                  <a:srgbClr val="000000"/>
                </a:solidFill>
                <a:latin typeface="Arial" charset="0"/>
              </a:rPr>
              <a:t>What are the required functional positions needed by your organization? Will more be needed?</a:t>
            </a:r>
          </a:p>
          <a:p>
            <a:pPr eaLnBrk="0" hangingPunct="0">
              <a:buFont typeface="Symbol" charset="0"/>
              <a:buChar char="·"/>
            </a:pPr>
            <a:r>
              <a:rPr lang="en-US" sz="1000" dirty="0">
                <a:solidFill>
                  <a:srgbClr val="000000"/>
                </a:solidFill>
                <a:latin typeface="Arial" charset="0"/>
              </a:rPr>
              <a:t>What are the required functional responsibilities of these positions? Will they have to be changed?</a:t>
            </a:r>
          </a:p>
          <a:p>
            <a:pPr eaLnBrk="0" hangingPunct="0">
              <a:buFont typeface="Symbol" charset="0"/>
              <a:buChar char="·"/>
            </a:pPr>
            <a:r>
              <a:rPr lang="en-US" sz="1000" dirty="0">
                <a:solidFill>
                  <a:srgbClr val="000000"/>
                </a:solidFill>
                <a:latin typeface="Arial" charset="0"/>
              </a:rPr>
              <a:t>What technological requirements does the organization have to perform its functions? Will you need more?</a:t>
            </a:r>
          </a:p>
          <a:p>
            <a:pPr eaLnBrk="0" hangingPunct="0">
              <a:buFont typeface="Symbol" charset="0"/>
              <a:buChar char="·"/>
            </a:pPr>
            <a:r>
              <a:rPr lang="en-US" sz="1000" dirty="0">
                <a:solidFill>
                  <a:srgbClr val="000000"/>
                </a:solidFill>
                <a:latin typeface="Arial" charset="0"/>
              </a:rPr>
              <a:t>What is the size of your budget? How does your budgeting system operate?</a:t>
            </a:r>
          </a:p>
          <a:p>
            <a:pPr eaLnBrk="0" hangingPunct="0"/>
            <a:endParaRPr lang="en-US" sz="1000" dirty="0"/>
          </a:p>
        </p:txBody>
      </p:sp>
    </p:spTree>
    <p:extLst>
      <p:ext uri="{BB962C8B-B14F-4D97-AF65-F5344CB8AC3E}">
        <p14:creationId xmlns:p14="http://schemas.microsoft.com/office/powerpoint/2010/main" val="38183064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4F81BD"/>
                </a:solidFill>
              </a:rPr>
              <a:t>Contextual Assessment</a:t>
            </a:r>
            <a:br>
              <a:rPr lang="en-US" dirty="0" smtClean="0">
                <a:solidFill>
                  <a:srgbClr val="4F81BD"/>
                </a:solidFill>
              </a:rPr>
            </a:br>
            <a:r>
              <a:rPr lang="en-US" sz="4000" dirty="0" smtClean="0">
                <a:solidFill>
                  <a:srgbClr val="4F81BD"/>
                </a:solidFill>
              </a:rPr>
              <a:t>Some Tools</a:t>
            </a:r>
            <a:endParaRPr lang="en-US" dirty="0">
              <a:solidFill>
                <a:srgbClr val="4F81BD"/>
              </a:solidFill>
            </a:endParaRPr>
          </a:p>
        </p:txBody>
      </p:sp>
      <p:sp>
        <p:nvSpPr>
          <p:cNvPr id="3" name="Content Placeholder 2"/>
          <p:cNvSpPr>
            <a:spLocks noGrp="1"/>
          </p:cNvSpPr>
          <p:nvPr>
            <p:ph idx="1"/>
          </p:nvPr>
        </p:nvSpPr>
        <p:spPr/>
        <p:txBody>
          <a:bodyPr>
            <a:normAutofit lnSpcReduction="10000"/>
          </a:bodyPr>
          <a:lstStyle/>
          <a:p>
            <a:r>
              <a:rPr lang="en-US" dirty="0" smtClean="0"/>
              <a:t>Quota Sampling</a:t>
            </a:r>
          </a:p>
          <a:p>
            <a:pPr lvl="1"/>
            <a:r>
              <a:rPr lang="en-US" dirty="0" smtClean="0"/>
              <a:t>Taking a first shot of ensuring representation across the political, economic, organizational, and technical dimensions</a:t>
            </a:r>
          </a:p>
          <a:p>
            <a:r>
              <a:rPr lang="en-US" dirty="0" smtClean="0"/>
              <a:t>Snowballing</a:t>
            </a:r>
          </a:p>
          <a:p>
            <a:pPr lvl="1"/>
            <a:r>
              <a:rPr lang="en-US" dirty="0" smtClean="0"/>
              <a:t>The simple process of expanding the zone of contacts by soliciting from the initial stakeholders from the quota sample others to include</a:t>
            </a:r>
          </a:p>
          <a:p>
            <a:pPr lvl="1"/>
            <a:r>
              <a:rPr lang="en-US" dirty="0" smtClean="0"/>
              <a:t>BUT, being sure to solicit their opinions in the context of the political economic dimensions</a:t>
            </a:r>
            <a:endParaRPr lang="en-US" dirty="0"/>
          </a:p>
        </p:txBody>
      </p:sp>
    </p:spTree>
    <p:extLst>
      <p:ext uri="{BB962C8B-B14F-4D97-AF65-F5344CB8AC3E}">
        <p14:creationId xmlns:p14="http://schemas.microsoft.com/office/powerpoint/2010/main" val="29593184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a:solidFill>
                  <a:srgbClr val="4F81BD"/>
                </a:solidFill>
              </a:rPr>
              <a:t>Stakeholder Analysis &amp; Selection</a:t>
            </a:r>
          </a:p>
        </p:txBody>
      </p:sp>
      <p:sp>
        <p:nvSpPr>
          <p:cNvPr id="35843" name="Rectangle 3"/>
          <p:cNvSpPr>
            <a:spLocks noGrp="1" noChangeArrowheads="1"/>
          </p:cNvSpPr>
          <p:nvPr>
            <p:ph idx="1"/>
          </p:nvPr>
        </p:nvSpPr>
        <p:spPr/>
        <p:txBody>
          <a:bodyPr>
            <a:normAutofit lnSpcReduction="10000"/>
          </a:bodyPr>
          <a:lstStyle/>
          <a:p>
            <a:r>
              <a:rPr lang="en-US" b="1" dirty="0"/>
              <a:t>From your potential environment:</a:t>
            </a:r>
          </a:p>
          <a:p>
            <a:pPr lvl="1"/>
            <a:r>
              <a:rPr lang="en-US" dirty="0"/>
              <a:t>Who do you choose to participate as a bona-fide stakeholder? Everybody? No.</a:t>
            </a:r>
          </a:p>
          <a:p>
            <a:pPr lvl="1"/>
            <a:r>
              <a:rPr lang="en-US" dirty="0"/>
              <a:t>Why are they chosen?</a:t>
            </a:r>
          </a:p>
          <a:p>
            <a:pPr lvl="1"/>
            <a:r>
              <a:rPr lang="en-US" dirty="0"/>
              <a:t>Once chosen, are all stakeholders created equally? How do you tell?</a:t>
            </a:r>
          </a:p>
          <a:p>
            <a:r>
              <a:rPr lang="en-US" dirty="0" smtClean="0"/>
              <a:t>Failure to take this task seriously results, I believe, in the vast majority of “surprise” implementation failures</a:t>
            </a:r>
            <a:endParaRPr lang="en-US" dirty="0"/>
          </a:p>
        </p:txBody>
      </p:sp>
    </p:spTree>
    <p:extLst>
      <p:ext uri="{BB962C8B-B14F-4D97-AF65-F5344CB8AC3E}">
        <p14:creationId xmlns:p14="http://schemas.microsoft.com/office/powerpoint/2010/main" val="2284045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0" y="-98425"/>
            <a:ext cx="9144000" cy="1798638"/>
          </a:xfrm>
        </p:spPr>
        <p:txBody>
          <a:bodyPr/>
          <a:lstStyle/>
          <a:p>
            <a:pPr>
              <a:spcBef>
                <a:spcPct val="50000"/>
              </a:spcBef>
            </a:pPr>
            <a:r>
              <a:rPr lang="en-US" sz="4000" dirty="0">
                <a:solidFill>
                  <a:srgbClr val="4F81BD"/>
                </a:solidFill>
              </a:rPr>
              <a:t>Stakeholder Analysis and Selection</a:t>
            </a:r>
            <a:br>
              <a:rPr lang="en-US" sz="4000" dirty="0">
                <a:solidFill>
                  <a:srgbClr val="4F81BD"/>
                </a:solidFill>
              </a:rPr>
            </a:br>
            <a:r>
              <a:rPr lang="en-US" sz="3200" dirty="0">
                <a:solidFill>
                  <a:srgbClr val="4F81BD"/>
                </a:solidFill>
              </a:rPr>
              <a:t>Power, Legitimacy and Urgency</a:t>
            </a:r>
          </a:p>
        </p:txBody>
      </p:sp>
      <p:sp>
        <p:nvSpPr>
          <p:cNvPr id="36868" name="Oval 4"/>
          <p:cNvSpPr>
            <a:spLocks noChangeArrowheads="1"/>
          </p:cNvSpPr>
          <p:nvPr/>
        </p:nvSpPr>
        <p:spPr bwMode="auto">
          <a:xfrm>
            <a:off x="1020763" y="1752600"/>
            <a:ext cx="2286000" cy="2286000"/>
          </a:xfrm>
          <a:prstGeom prst="ellipse">
            <a:avLst/>
          </a:prstGeom>
          <a:noFill/>
          <a:ln w="9525">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869" name="Oval 5"/>
          <p:cNvSpPr>
            <a:spLocks noChangeArrowheads="1"/>
          </p:cNvSpPr>
          <p:nvPr/>
        </p:nvSpPr>
        <p:spPr bwMode="auto">
          <a:xfrm>
            <a:off x="2117725" y="1752600"/>
            <a:ext cx="2286000" cy="2286000"/>
          </a:xfrm>
          <a:prstGeom prst="ellipse">
            <a:avLst/>
          </a:prstGeom>
          <a:noFill/>
          <a:ln w="9525">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870" name="Oval 6"/>
          <p:cNvSpPr>
            <a:spLocks noChangeArrowheads="1"/>
          </p:cNvSpPr>
          <p:nvPr/>
        </p:nvSpPr>
        <p:spPr bwMode="auto">
          <a:xfrm>
            <a:off x="1570038" y="2849563"/>
            <a:ext cx="2286000" cy="2286000"/>
          </a:xfrm>
          <a:prstGeom prst="ellipse">
            <a:avLst/>
          </a:prstGeom>
          <a:noFill/>
          <a:ln w="9525">
            <a:solidFill>
              <a:schemeClr val="tx2"/>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a:p>
        </p:txBody>
      </p:sp>
      <p:sp>
        <p:nvSpPr>
          <p:cNvPr id="36871" name="Text Box 7"/>
          <p:cNvSpPr txBox="1">
            <a:spLocks noChangeArrowheads="1"/>
          </p:cNvSpPr>
          <p:nvPr/>
        </p:nvSpPr>
        <p:spPr bwMode="auto">
          <a:xfrm>
            <a:off x="1203325" y="2482850"/>
            <a:ext cx="731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0">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Dormant</a:t>
            </a:r>
          </a:p>
          <a:p>
            <a:pPr algn="ctr" eaLnBrk="0" hangingPunct="0"/>
            <a:r>
              <a:rPr lang="en-US" sz="800">
                <a:latin typeface="Times" charset="0"/>
                <a:cs typeface="Times" charset="0"/>
              </a:rPr>
              <a:t>Stakeholder</a:t>
            </a:r>
          </a:p>
          <a:p>
            <a:pPr eaLnBrk="0" hangingPunct="0"/>
            <a:endParaRPr lang="en-US" sz="800">
              <a:latin typeface="Times" charset="0"/>
              <a:cs typeface="Times" charset="0"/>
            </a:endParaRPr>
          </a:p>
        </p:txBody>
      </p:sp>
      <p:sp>
        <p:nvSpPr>
          <p:cNvPr id="36872" name="Text Box 8"/>
          <p:cNvSpPr txBox="1">
            <a:spLocks noChangeArrowheads="1"/>
          </p:cNvSpPr>
          <p:nvPr/>
        </p:nvSpPr>
        <p:spPr bwMode="auto">
          <a:xfrm>
            <a:off x="2300288" y="4129088"/>
            <a:ext cx="823912"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Demanding Stakeholder</a:t>
            </a:r>
          </a:p>
        </p:txBody>
      </p:sp>
      <p:sp>
        <p:nvSpPr>
          <p:cNvPr id="36873" name="Text Box 9"/>
          <p:cNvSpPr txBox="1">
            <a:spLocks noChangeArrowheads="1"/>
          </p:cNvSpPr>
          <p:nvPr/>
        </p:nvSpPr>
        <p:spPr bwMode="auto">
          <a:xfrm>
            <a:off x="3398838" y="2482850"/>
            <a:ext cx="8223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eaLnBrk="0" hangingPunct="0"/>
            <a:r>
              <a:rPr lang="en-US" sz="800">
                <a:cs typeface="Times" charset="0"/>
              </a:rPr>
              <a:t>Discretionary Stakeholder</a:t>
            </a:r>
          </a:p>
        </p:txBody>
      </p:sp>
      <p:sp>
        <p:nvSpPr>
          <p:cNvPr id="36874" name="Text Box 10"/>
          <p:cNvSpPr txBox="1">
            <a:spLocks noChangeArrowheads="1"/>
          </p:cNvSpPr>
          <p:nvPr/>
        </p:nvSpPr>
        <p:spPr bwMode="auto">
          <a:xfrm>
            <a:off x="2392363" y="2300288"/>
            <a:ext cx="7318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Dominant Stakeholder</a:t>
            </a:r>
          </a:p>
        </p:txBody>
      </p:sp>
      <p:sp>
        <p:nvSpPr>
          <p:cNvPr id="36875" name="Text Box 11"/>
          <p:cNvSpPr txBox="1">
            <a:spLocks noChangeArrowheads="1"/>
          </p:cNvSpPr>
          <p:nvPr/>
        </p:nvSpPr>
        <p:spPr bwMode="auto">
          <a:xfrm>
            <a:off x="2300288" y="3032125"/>
            <a:ext cx="731837"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chemeClr val="tx2"/>
                </a:solidFill>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Definitive </a:t>
            </a:r>
          </a:p>
          <a:p>
            <a:pPr algn="ctr" eaLnBrk="0" hangingPunct="0"/>
            <a:r>
              <a:rPr lang="en-US" sz="800">
                <a:latin typeface="Times" charset="0"/>
                <a:cs typeface="Times" charset="0"/>
              </a:rPr>
              <a:t>Stakeholders</a:t>
            </a:r>
          </a:p>
        </p:txBody>
      </p:sp>
      <p:sp>
        <p:nvSpPr>
          <p:cNvPr id="36876" name="Text Box 12"/>
          <p:cNvSpPr txBox="1">
            <a:spLocks noChangeArrowheads="1"/>
          </p:cNvSpPr>
          <p:nvPr/>
        </p:nvSpPr>
        <p:spPr bwMode="auto">
          <a:xfrm>
            <a:off x="1660525" y="3397250"/>
            <a:ext cx="731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chemeClr val="tx2"/>
                </a:solidFill>
                <a:prstDash val="dash"/>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Dangerous</a:t>
            </a:r>
          </a:p>
          <a:p>
            <a:pPr algn="ctr" eaLnBrk="0" hangingPunct="0"/>
            <a:r>
              <a:rPr lang="en-US" sz="800">
                <a:latin typeface="Times" charset="0"/>
                <a:cs typeface="Times" charset="0"/>
              </a:rPr>
              <a:t>Stakeholders</a:t>
            </a:r>
          </a:p>
        </p:txBody>
      </p:sp>
      <p:sp>
        <p:nvSpPr>
          <p:cNvPr id="36877" name="Text Box 13"/>
          <p:cNvSpPr txBox="1">
            <a:spLocks noChangeArrowheads="1"/>
          </p:cNvSpPr>
          <p:nvPr/>
        </p:nvSpPr>
        <p:spPr bwMode="auto">
          <a:xfrm>
            <a:off x="3032125" y="3489325"/>
            <a:ext cx="73183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175">
                <a:solidFill>
                  <a:schemeClr val="tx2"/>
                </a:solidFill>
                <a:prstDash val="dash"/>
                <a:miter lim="800000"/>
                <a:headEnd/>
                <a:tailEnd/>
              </a14:hiddenLine>
            </a:ext>
          </a:extLst>
        </p:spPr>
        <p:txBody>
          <a:bodyPr/>
          <a:lstStyle/>
          <a:p>
            <a:pPr algn="ctr" eaLnBrk="0" hangingPunct="0"/>
            <a:endParaRPr lang="en-US" sz="800">
              <a:latin typeface="Times" charset="0"/>
              <a:cs typeface="Times" charset="0"/>
            </a:endParaRPr>
          </a:p>
          <a:p>
            <a:pPr algn="ctr" eaLnBrk="0" hangingPunct="0"/>
            <a:r>
              <a:rPr lang="en-US" sz="800">
                <a:latin typeface="Times" charset="0"/>
                <a:cs typeface="Times" charset="0"/>
              </a:rPr>
              <a:t>Dependent</a:t>
            </a:r>
          </a:p>
          <a:p>
            <a:pPr algn="ctr" eaLnBrk="0" hangingPunct="0"/>
            <a:r>
              <a:rPr lang="en-US" sz="800">
                <a:latin typeface="Times" charset="0"/>
                <a:cs typeface="Times" charset="0"/>
              </a:rPr>
              <a:t>Stakeholders</a:t>
            </a:r>
          </a:p>
        </p:txBody>
      </p:sp>
      <p:sp>
        <p:nvSpPr>
          <p:cNvPr id="36878" name="Text Box 14"/>
          <p:cNvSpPr txBox="1">
            <a:spLocks noChangeArrowheads="1"/>
          </p:cNvSpPr>
          <p:nvPr/>
        </p:nvSpPr>
        <p:spPr bwMode="auto">
          <a:xfrm>
            <a:off x="381000" y="1911350"/>
            <a:ext cx="731838"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2"/>
                </a:solidFill>
                <a:miter lim="800000"/>
                <a:headEnd/>
                <a:tailEnd/>
              </a14:hiddenLine>
            </a:ext>
          </a:extLst>
        </p:spPr>
        <p:txBody>
          <a:bodyPr/>
          <a:lstStyle/>
          <a:p>
            <a:pPr eaLnBrk="0" hangingPunct="0"/>
            <a:r>
              <a:rPr lang="en-US" sz="1000" b="1">
                <a:latin typeface="Times" charset="0"/>
                <a:cs typeface="Times" charset="0"/>
              </a:rPr>
              <a:t>POWER</a:t>
            </a:r>
          </a:p>
        </p:txBody>
      </p:sp>
      <p:sp>
        <p:nvSpPr>
          <p:cNvPr id="36879" name="Text Box 15"/>
          <p:cNvSpPr txBox="1">
            <a:spLocks noChangeArrowheads="1"/>
          </p:cNvSpPr>
          <p:nvPr/>
        </p:nvSpPr>
        <p:spPr bwMode="auto">
          <a:xfrm>
            <a:off x="4221163" y="1911350"/>
            <a:ext cx="1096962"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2"/>
                </a:solidFill>
                <a:miter lim="800000"/>
                <a:headEnd/>
                <a:tailEnd/>
              </a14:hiddenLine>
            </a:ext>
          </a:extLst>
        </p:spPr>
        <p:txBody>
          <a:bodyPr/>
          <a:lstStyle/>
          <a:p>
            <a:pPr eaLnBrk="0" hangingPunct="0"/>
            <a:r>
              <a:rPr lang="en-US" sz="1000" b="1">
                <a:latin typeface="Times" charset="0"/>
                <a:cs typeface="Times" charset="0"/>
              </a:rPr>
              <a:t>LEGITIMACY</a:t>
            </a:r>
          </a:p>
        </p:txBody>
      </p:sp>
      <p:sp>
        <p:nvSpPr>
          <p:cNvPr id="36880" name="Text Box 16"/>
          <p:cNvSpPr txBox="1">
            <a:spLocks noChangeArrowheads="1"/>
          </p:cNvSpPr>
          <p:nvPr/>
        </p:nvSpPr>
        <p:spPr bwMode="auto">
          <a:xfrm>
            <a:off x="2209800" y="5295900"/>
            <a:ext cx="1004888" cy="273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2"/>
                </a:solidFill>
                <a:miter lim="800000"/>
                <a:headEnd/>
                <a:tailEnd/>
              </a14:hiddenLine>
            </a:ext>
          </a:extLst>
        </p:spPr>
        <p:txBody>
          <a:bodyPr/>
          <a:lstStyle/>
          <a:p>
            <a:pPr eaLnBrk="0" hangingPunct="0"/>
            <a:r>
              <a:rPr lang="en-US" sz="1000" b="1">
                <a:latin typeface="Times" charset="0"/>
                <a:cs typeface="Times" charset="0"/>
              </a:rPr>
              <a:t>URGENCY</a:t>
            </a:r>
          </a:p>
        </p:txBody>
      </p:sp>
      <p:sp>
        <p:nvSpPr>
          <p:cNvPr id="36881" name="Text Box 17"/>
          <p:cNvSpPr txBox="1">
            <a:spLocks noChangeArrowheads="1"/>
          </p:cNvSpPr>
          <p:nvPr/>
        </p:nvSpPr>
        <p:spPr bwMode="auto">
          <a:xfrm>
            <a:off x="5486400" y="1905000"/>
            <a:ext cx="3454400" cy="451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just" eaLnBrk="0" hangingPunct="0"/>
            <a:r>
              <a:rPr lang="en-US" sz="1000" b="1">
                <a:latin typeface="Times" charset="0"/>
                <a:cs typeface="Times" charset="0"/>
              </a:rPr>
              <a:t>Definitive Stakeholder   = All 3 Attributes</a:t>
            </a:r>
          </a:p>
          <a:p>
            <a:pPr algn="just" eaLnBrk="0" hangingPunct="0"/>
            <a:r>
              <a:rPr lang="en-US" sz="1000">
                <a:latin typeface="Times" charset="0"/>
              </a:rPr>
              <a:t>These are the most </a:t>
            </a:r>
            <a:r>
              <a:rPr lang="ja-JP" altLang="en-US" sz="1000">
                <a:latin typeface="Arial"/>
              </a:rPr>
              <a:t>“</a:t>
            </a:r>
            <a:r>
              <a:rPr lang="en-US" sz="1000">
                <a:latin typeface="Times" charset="0"/>
              </a:rPr>
              <a:t>important</a:t>
            </a:r>
            <a:r>
              <a:rPr lang="ja-JP" altLang="en-US" sz="1000">
                <a:latin typeface="Arial"/>
              </a:rPr>
              <a:t>”</a:t>
            </a:r>
            <a:r>
              <a:rPr lang="en-US" sz="1000">
                <a:latin typeface="Times" charset="0"/>
              </a:rPr>
              <a:t> stakeholders and almost always should be included in the process.</a:t>
            </a:r>
            <a:endParaRPr lang="en-US" sz="2000" b="1">
              <a:latin typeface="Times" charset="0"/>
            </a:endParaRPr>
          </a:p>
          <a:p>
            <a:pPr algn="just" eaLnBrk="0" hangingPunct="0"/>
            <a:endParaRPr lang="en-US" sz="1000" b="1">
              <a:latin typeface="Times" charset="0"/>
              <a:cs typeface="Times" charset="0"/>
            </a:endParaRPr>
          </a:p>
          <a:p>
            <a:pPr algn="just" eaLnBrk="0" hangingPunct="0"/>
            <a:r>
              <a:rPr lang="en-US" sz="1000" b="1">
                <a:latin typeface="Times" charset="0"/>
                <a:cs typeface="Times" charset="0"/>
              </a:rPr>
              <a:t>Secondary Stakeholders = Any 2 Attributes</a:t>
            </a:r>
          </a:p>
          <a:p>
            <a:pPr algn="just" eaLnBrk="0" hangingPunct="0">
              <a:buFontTx/>
              <a:buChar char="•"/>
            </a:pPr>
            <a:r>
              <a:rPr lang="en-US" sz="1000" i="1">
                <a:latin typeface="Times" charset="0"/>
              </a:rPr>
              <a:t> Dominant </a:t>
            </a:r>
            <a:r>
              <a:rPr lang="en-US" sz="1000">
                <a:latin typeface="Times" charset="0"/>
              </a:rPr>
              <a:t>stakeholders are</a:t>
            </a:r>
            <a:r>
              <a:rPr lang="en-US" sz="1000" i="1">
                <a:latin typeface="Times" charset="0"/>
              </a:rPr>
              <a:t> </a:t>
            </a:r>
            <a:r>
              <a:rPr lang="en-US" sz="1000">
                <a:latin typeface="Times" charset="0"/>
              </a:rPr>
              <a:t>those who are considered powerful and legitimate stakeholders and tend to be the most influential stakeholders within this secondary realm. </a:t>
            </a:r>
          </a:p>
          <a:p>
            <a:pPr algn="just" eaLnBrk="0" hangingPunct="0">
              <a:buFontTx/>
              <a:buChar char="•"/>
            </a:pPr>
            <a:r>
              <a:rPr lang="en-US" sz="1000" i="1">
                <a:latin typeface="Times" charset="0"/>
              </a:rPr>
              <a:t> Dependent</a:t>
            </a:r>
            <a:r>
              <a:rPr lang="en-US" sz="1000">
                <a:latin typeface="Times" charset="0"/>
              </a:rPr>
              <a:t> stakeholders are those with urgent and legitimate claims and are reliant upon other powerful stakeholders who are considerate of their claims on the process at hand.</a:t>
            </a:r>
          </a:p>
          <a:p>
            <a:pPr algn="just" eaLnBrk="0" hangingPunct="0">
              <a:buFontTx/>
              <a:buChar char="•"/>
            </a:pPr>
            <a:r>
              <a:rPr lang="en-US" sz="1000">
                <a:latin typeface="Times" charset="0"/>
              </a:rPr>
              <a:t> </a:t>
            </a:r>
            <a:r>
              <a:rPr lang="en-US" sz="1000" i="1">
                <a:latin typeface="Times" charset="0"/>
              </a:rPr>
              <a:t>Dangerous</a:t>
            </a:r>
            <a:r>
              <a:rPr lang="en-US" sz="1000">
                <a:latin typeface="Times" charset="0"/>
              </a:rPr>
              <a:t> stakeholders score high on both the urgent and powerful attributes are classified as dangerous because they lack legitimacy in the process.  These stakeholders are likely to use coercive or utilitarian power to influence a process as opposed to symbolic power.</a:t>
            </a:r>
            <a:endParaRPr lang="en-US" sz="1000" baseline="30000">
              <a:latin typeface="Times" charset="0"/>
            </a:endParaRPr>
          </a:p>
          <a:p>
            <a:pPr algn="just" eaLnBrk="0" hangingPunct="0">
              <a:buFontTx/>
              <a:buChar char="•"/>
            </a:pPr>
            <a:endParaRPr lang="en-US" sz="1000">
              <a:latin typeface="Times" charset="0"/>
              <a:cs typeface="Times" charset="0"/>
            </a:endParaRPr>
          </a:p>
          <a:p>
            <a:pPr algn="just" eaLnBrk="0" hangingPunct="0"/>
            <a:r>
              <a:rPr lang="en-US" sz="1000" b="1">
                <a:latin typeface="Times" charset="0"/>
                <a:cs typeface="Times" charset="0"/>
              </a:rPr>
              <a:t>Tertiary Stakeholders     = Any 1 Attribute</a:t>
            </a:r>
          </a:p>
          <a:p>
            <a:pPr algn="just" eaLnBrk="0" hangingPunct="0">
              <a:buFontTx/>
              <a:buChar char="•"/>
            </a:pPr>
            <a:r>
              <a:rPr lang="en-US" sz="1000" i="1">
                <a:latin typeface="Times" charset="0"/>
                <a:cs typeface="Times" charset="0"/>
              </a:rPr>
              <a:t> Dormant</a:t>
            </a:r>
            <a:r>
              <a:rPr lang="en-US" sz="1000">
                <a:latin typeface="Times" charset="0"/>
                <a:cs typeface="Times" charset="0"/>
              </a:rPr>
              <a:t> stakeholders are unlikely to exercise any of their power without any sense of urgency or legitimacy with respect to the process, but possess the </a:t>
            </a:r>
            <a:r>
              <a:rPr lang="en-US" sz="1000" i="1">
                <a:latin typeface="Times" charset="0"/>
                <a:cs typeface="Times" charset="0"/>
              </a:rPr>
              <a:t>potential</a:t>
            </a:r>
            <a:r>
              <a:rPr lang="en-US" sz="1000">
                <a:latin typeface="Times" charset="0"/>
                <a:cs typeface="Times" charset="0"/>
              </a:rPr>
              <a:t> to change status rapidly.</a:t>
            </a:r>
          </a:p>
          <a:p>
            <a:pPr algn="just" eaLnBrk="0" hangingPunct="0">
              <a:buFontTx/>
              <a:buChar char="•"/>
            </a:pPr>
            <a:r>
              <a:rPr lang="en-US" sz="1000" i="1">
                <a:latin typeface="Times" charset="0"/>
                <a:cs typeface="Times" charset="0"/>
              </a:rPr>
              <a:t> Discretionary </a:t>
            </a:r>
            <a:r>
              <a:rPr lang="en-US" sz="1000">
                <a:latin typeface="Times" charset="0"/>
                <a:cs typeface="Times" charset="0"/>
              </a:rPr>
              <a:t>stakeholders have no power to assert their claims, nor a sense of urgency to make themselves be heard.</a:t>
            </a:r>
          </a:p>
          <a:p>
            <a:pPr algn="just" eaLnBrk="0" hangingPunct="0">
              <a:buFontTx/>
              <a:buChar char="•"/>
            </a:pPr>
            <a:r>
              <a:rPr lang="en-US" sz="1000" i="1">
                <a:latin typeface="Times" charset="0"/>
                <a:cs typeface="Times" charset="0"/>
              </a:rPr>
              <a:t> Demanding</a:t>
            </a:r>
            <a:r>
              <a:rPr lang="en-US" sz="1000">
                <a:latin typeface="Times" charset="0"/>
                <a:cs typeface="Times" charset="0"/>
              </a:rPr>
              <a:t> stakeholders are those who are neither powerful nor legitimate, but perceive a deep sense of urgency with respect to a particular issue, and hence, try desperately to enter the field of legitimate and powerful stakeholders, and generally have to rely on others to help them voice their concerns.</a:t>
            </a:r>
            <a:endParaRPr lang="en-US" sz="1000" b="1">
              <a:latin typeface="Times" charset="0"/>
              <a:cs typeface="Times" charset="0"/>
            </a:endParaRPr>
          </a:p>
        </p:txBody>
      </p:sp>
      <p:sp>
        <p:nvSpPr>
          <p:cNvPr id="36882" name="Text Box 18"/>
          <p:cNvSpPr txBox="1">
            <a:spLocks noChangeArrowheads="1"/>
          </p:cNvSpPr>
          <p:nvPr/>
        </p:nvSpPr>
        <p:spPr bwMode="auto">
          <a:xfrm>
            <a:off x="533400" y="5715000"/>
            <a:ext cx="4619625" cy="774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900">
                <a:latin typeface="Times" charset="0"/>
                <a:cs typeface="Times" charset="0"/>
              </a:rPr>
              <a:t>Mitchell, Agle, and Wood (1997), define stakeholders as being identified by their possession or attribution of one, two, or all three of the following attributes:</a:t>
            </a:r>
          </a:p>
          <a:p>
            <a:pPr eaLnBrk="0" hangingPunct="0"/>
            <a:r>
              <a:rPr lang="en-US" sz="900">
                <a:latin typeface="Times" charset="0"/>
                <a:cs typeface="Times" charset="0"/>
              </a:rPr>
              <a:t>(1) the stakeholder</a:t>
            </a:r>
            <a:r>
              <a:rPr lang="ja-JP" altLang="en-US" sz="900">
                <a:latin typeface="Times" charset="0"/>
                <a:cs typeface="Times" charset="0"/>
              </a:rPr>
              <a:t>’</a:t>
            </a:r>
            <a:r>
              <a:rPr lang="en-US" sz="900">
                <a:latin typeface="Times" charset="0"/>
                <a:cs typeface="Times" charset="0"/>
              </a:rPr>
              <a:t>s </a:t>
            </a:r>
            <a:r>
              <a:rPr lang="en-US" sz="900" i="1">
                <a:latin typeface="Times" charset="0"/>
                <a:cs typeface="Times" charset="0"/>
              </a:rPr>
              <a:t>power</a:t>
            </a:r>
            <a:r>
              <a:rPr lang="en-US" sz="900">
                <a:latin typeface="Times" charset="0"/>
                <a:cs typeface="Times" charset="0"/>
              </a:rPr>
              <a:t> to influence the firm or organization,</a:t>
            </a:r>
          </a:p>
          <a:p>
            <a:pPr eaLnBrk="0" hangingPunct="0"/>
            <a:r>
              <a:rPr lang="en-US" sz="900">
                <a:latin typeface="Times" charset="0"/>
                <a:cs typeface="Times" charset="0"/>
              </a:rPr>
              <a:t>(2) the </a:t>
            </a:r>
            <a:r>
              <a:rPr lang="en-US" sz="900" i="1">
                <a:latin typeface="Times" charset="0"/>
                <a:cs typeface="Times" charset="0"/>
              </a:rPr>
              <a:t>legitimacy</a:t>
            </a:r>
            <a:r>
              <a:rPr lang="en-US" sz="900">
                <a:latin typeface="Times" charset="0"/>
                <a:cs typeface="Times" charset="0"/>
              </a:rPr>
              <a:t> of the stakeholder</a:t>
            </a:r>
            <a:r>
              <a:rPr lang="ja-JP" altLang="en-US" sz="900">
                <a:latin typeface="Times" charset="0"/>
                <a:cs typeface="Times" charset="0"/>
              </a:rPr>
              <a:t>’</a:t>
            </a:r>
            <a:r>
              <a:rPr lang="en-US" sz="900">
                <a:latin typeface="Times" charset="0"/>
                <a:cs typeface="Times" charset="0"/>
              </a:rPr>
              <a:t>s relationship with the firm or organization, and,</a:t>
            </a:r>
          </a:p>
          <a:p>
            <a:pPr eaLnBrk="0" hangingPunct="0"/>
            <a:r>
              <a:rPr lang="en-US" sz="900">
                <a:latin typeface="Times" charset="0"/>
                <a:cs typeface="Times" charset="0"/>
              </a:rPr>
              <a:t>(3) the </a:t>
            </a:r>
            <a:r>
              <a:rPr lang="en-US" sz="900" i="1">
                <a:latin typeface="Times" charset="0"/>
                <a:cs typeface="Times" charset="0"/>
              </a:rPr>
              <a:t>urgency</a:t>
            </a:r>
            <a:r>
              <a:rPr lang="en-US" sz="900">
                <a:latin typeface="Times" charset="0"/>
                <a:cs typeface="Times" charset="0"/>
              </a:rPr>
              <a:t> of the stakeholder</a:t>
            </a:r>
            <a:r>
              <a:rPr lang="ja-JP" altLang="en-US" sz="900">
                <a:latin typeface="Times" charset="0"/>
                <a:cs typeface="Times" charset="0"/>
              </a:rPr>
              <a:t>’</a:t>
            </a:r>
            <a:r>
              <a:rPr lang="en-US" sz="900">
                <a:latin typeface="Times" charset="0"/>
                <a:cs typeface="Times" charset="0"/>
              </a:rPr>
              <a:t>s claim on the firm or organization (854).</a:t>
            </a:r>
          </a:p>
        </p:txBody>
      </p:sp>
    </p:spTree>
    <p:extLst>
      <p:ext uri="{BB962C8B-B14F-4D97-AF65-F5344CB8AC3E}">
        <p14:creationId xmlns:p14="http://schemas.microsoft.com/office/powerpoint/2010/main" val="1952578831"/>
      </p:ext>
    </p:extLst>
  </p:cSld>
  <p:clrMapOvr>
    <a:masterClrMapping/>
  </p:clrMapOvr>
  <p:transition>
    <p:pull dir="l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55724" y="1869231"/>
            <a:ext cx="6493203" cy="442336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solidFill>
                  <a:srgbClr val="4F81BD"/>
                </a:solidFill>
              </a:rPr>
              <a:t>Stakeholder Analysis and Selection</a:t>
            </a:r>
            <a:br>
              <a:rPr lang="en-US" dirty="0" smtClean="0">
                <a:solidFill>
                  <a:srgbClr val="4F81BD"/>
                </a:solidFill>
              </a:rPr>
            </a:br>
            <a:r>
              <a:rPr lang="en-US" sz="3600" dirty="0" smtClean="0">
                <a:solidFill>
                  <a:srgbClr val="4F81BD"/>
                </a:solidFill>
              </a:rPr>
              <a:t>Threat </a:t>
            </a:r>
            <a:r>
              <a:rPr lang="en-US" sz="3600" dirty="0" err="1" smtClean="0">
                <a:solidFill>
                  <a:srgbClr val="4F81BD"/>
                </a:solidFill>
              </a:rPr>
              <a:t>vs</a:t>
            </a:r>
            <a:r>
              <a:rPr lang="en-US" sz="3600" dirty="0" smtClean="0">
                <a:solidFill>
                  <a:srgbClr val="4F81BD"/>
                </a:solidFill>
              </a:rPr>
              <a:t> Cooperation</a:t>
            </a:r>
            <a:endParaRPr lang="en-US" sz="3600" dirty="0">
              <a:solidFill>
                <a:srgbClr val="4F81BD"/>
              </a:solidFill>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297864706"/>
              </p:ext>
            </p:extLst>
          </p:nvPr>
        </p:nvGraphicFramePr>
        <p:xfrm>
          <a:off x="1828800" y="2057400"/>
          <a:ext cx="5630863" cy="3929063"/>
        </p:xfrm>
        <a:graphic>
          <a:graphicData uri="http://schemas.openxmlformats.org/presentationml/2006/ole">
            <mc:AlternateContent xmlns:mc="http://schemas.openxmlformats.org/markup-compatibility/2006">
              <mc:Choice xmlns:v="urn:schemas-microsoft-com:vml" Requires="v">
                <p:oleObj spid="_x0000_s8219" name="Document" r:id="rId4" imgW="5630040" imgH="3932280" progId="Word.Document.8">
                  <p:embed/>
                </p:oleObj>
              </mc:Choice>
              <mc:Fallback>
                <p:oleObj name="Document" r:id="rId4" imgW="5630040" imgH="39322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057400"/>
                        <a:ext cx="5630863" cy="39290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88321241"/>
      </p:ext>
    </p:extLst>
  </p:cSld>
  <p:clrMapOvr>
    <a:masterClrMapping/>
  </p:clrMapOvr>
  <p:transition>
    <p:pull dir="l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8229600" cy="1143000"/>
          </a:xfrm>
        </p:spPr>
        <p:txBody>
          <a:bodyPr/>
          <a:lstStyle/>
          <a:p>
            <a:r>
              <a:rPr lang="en-US" dirty="0" smtClean="0"/>
              <a:t>Stakeholder Interview Instrument</a:t>
            </a:r>
            <a:endParaRPr lang="en-US" dirty="0"/>
          </a:p>
        </p:txBody>
      </p:sp>
      <p:sp>
        <p:nvSpPr>
          <p:cNvPr id="39938" name="Text Box 2"/>
          <p:cNvSpPr txBox="1">
            <a:spLocks noChangeArrowheads="1"/>
          </p:cNvSpPr>
          <p:nvPr/>
        </p:nvSpPr>
        <p:spPr bwMode="auto">
          <a:xfrm>
            <a:off x="249238" y="242888"/>
            <a:ext cx="8691562" cy="6397625"/>
          </a:xfrm>
          <a:prstGeom prst="rect">
            <a:avLst/>
          </a:prstGeom>
          <a:solidFill>
            <a:schemeClr val="bg1"/>
          </a:solidFill>
          <a:ln w="9525">
            <a:solidFill>
              <a:srgbClr val="000000"/>
            </a:solidFill>
            <a:miter lim="800000"/>
            <a:headEnd/>
            <a:tailEnd/>
          </a:ln>
        </p:spPr>
        <p:txBody>
          <a:bodyPr/>
          <a:lstStyle/>
          <a:p>
            <a:pPr algn="just" eaLnBrk="0" hangingPunct="0"/>
            <a:r>
              <a:rPr lang="en-US" sz="1000" i="1" dirty="0">
                <a:latin typeface="Arial" charset="0"/>
              </a:rPr>
              <a:t>Sample Stakeholder Interview Instrument</a:t>
            </a:r>
          </a:p>
          <a:p>
            <a:pPr algn="just" eaLnBrk="0" hangingPunct="0"/>
            <a:endParaRPr lang="en-US" sz="900" dirty="0">
              <a:latin typeface="Arial" charset="0"/>
            </a:endParaRPr>
          </a:p>
          <a:p>
            <a:pPr algn="just" eaLnBrk="0" hangingPunct="0"/>
            <a:r>
              <a:rPr lang="en-US" sz="900" dirty="0">
                <a:latin typeface="Arial" charset="0"/>
              </a:rPr>
              <a:t>Power</a:t>
            </a:r>
            <a:endParaRPr lang="en-US" sz="900" i="1" dirty="0">
              <a:latin typeface="Arial" charset="0"/>
            </a:endParaRPr>
          </a:p>
          <a:p>
            <a:pPr algn="just" eaLnBrk="0" hangingPunct="0"/>
            <a:r>
              <a:rPr lang="en-US" sz="900" dirty="0">
                <a:latin typeface="Arial" charset="0"/>
              </a:rPr>
              <a:t>To what extent do you think this stakeholder has an affect or can influence the outcome of this project?  </a:t>
            </a:r>
          </a:p>
          <a:p>
            <a:pPr algn="just" eaLnBrk="0" hangingPunct="0"/>
            <a:r>
              <a:rPr lang="en-US" sz="900" dirty="0">
                <a:latin typeface="Arial" charset="0"/>
              </a:rPr>
              <a:t>Can the project continue without the inclusion of this stakeholder?</a:t>
            </a:r>
          </a:p>
          <a:p>
            <a:pPr algn="just" eaLnBrk="0" hangingPunct="0"/>
            <a:r>
              <a:rPr lang="en-US" sz="900" dirty="0">
                <a:latin typeface="Arial" charset="0"/>
              </a:rPr>
              <a:t>What interests would this stakeholder have in this kind of project?</a:t>
            </a:r>
          </a:p>
          <a:p>
            <a:pPr algn="just" eaLnBrk="0" hangingPunct="0"/>
            <a:r>
              <a:rPr lang="en-US" sz="900" dirty="0">
                <a:latin typeface="Arial" charset="0"/>
              </a:rPr>
              <a:t>To what extent can this stakeholder influence other stakeholders in the process?</a:t>
            </a:r>
          </a:p>
          <a:p>
            <a:pPr algn="just" eaLnBrk="0" hangingPunct="0"/>
            <a:r>
              <a:rPr lang="en-US" sz="900" dirty="0">
                <a:latin typeface="Arial" charset="0"/>
              </a:rPr>
              <a:t>What resources can this stakeholder use to advance their interests in the process?</a:t>
            </a:r>
          </a:p>
          <a:p>
            <a:pPr algn="just" eaLnBrk="0" hangingPunct="0"/>
            <a:endParaRPr lang="en-US" sz="900" dirty="0">
              <a:latin typeface="Arial" charset="0"/>
            </a:endParaRPr>
          </a:p>
          <a:p>
            <a:pPr algn="just" eaLnBrk="0" hangingPunct="0"/>
            <a:r>
              <a:rPr lang="en-US" sz="900" i="1" dirty="0">
                <a:latin typeface="Arial" charset="0"/>
              </a:rPr>
              <a:t>Legitimacy</a:t>
            </a:r>
            <a:endParaRPr lang="en-US" sz="900" dirty="0">
              <a:latin typeface="Arial" charset="0"/>
            </a:endParaRPr>
          </a:p>
          <a:p>
            <a:pPr algn="just" eaLnBrk="0" hangingPunct="0"/>
            <a:r>
              <a:rPr lang="en-US" sz="900" dirty="0">
                <a:latin typeface="Arial" charset="0"/>
              </a:rPr>
              <a:t>To what extent do these stakeholders provide resources critical to the outcome of this project?</a:t>
            </a:r>
          </a:p>
          <a:p>
            <a:pPr algn="just" eaLnBrk="0" hangingPunct="0"/>
            <a:r>
              <a:rPr lang="en-US" sz="900" dirty="0">
                <a:latin typeface="Arial" charset="0"/>
              </a:rPr>
              <a:t>To what extent are we responsible to this stakeholder with respect to this project?</a:t>
            </a:r>
          </a:p>
          <a:p>
            <a:pPr algn="just" eaLnBrk="0" hangingPunct="0"/>
            <a:r>
              <a:rPr lang="en-US" sz="900" dirty="0">
                <a:latin typeface="Arial" charset="0"/>
              </a:rPr>
              <a:t>To what extent does this stakeholder have a right, or a moral or legal claim, to be involved in this project?  Does this stakeholder have a genuine or legitimate place in this process?</a:t>
            </a:r>
          </a:p>
          <a:p>
            <a:pPr algn="just" eaLnBrk="0" hangingPunct="0"/>
            <a:r>
              <a:rPr lang="en-US" sz="900" dirty="0">
                <a:latin typeface="Arial" charset="0"/>
              </a:rPr>
              <a:t>Is there any risk involved to this stakeholder with respect to being included in this project?</a:t>
            </a:r>
          </a:p>
          <a:p>
            <a:pPr algn="just" eaLnBrk="0" hangingPunct="0"/>
            <a:r>
              <a:rPr lang="en-US" sz="900" dirty="0">
                <a:latin typeface="Arial" charset="0"/>
              </a:rPr>
              <a:t>To what extent will this stakeholder benefit from, or will be harmed by the outcome of this project?</a:t>
            </a:r>
          </a:p>
          <a:p>
            <a:pPr algn="just" eaLnBrk="0" hangingPunct="0"/>
            <a:endParaRPr lang="en-US" sz="900" dirty="0">
              <a:latin typeface="Arial" charset="0"/>
            </a:endParaRPr>
          </a:p>
          <a:p>
            <a:pPr algn="just" eaLnBrk="0" hangingPunct="0"/>
            <a:r>
              <a:rPr lang="en-US" sz="900" i="1" dirty="0">
                <a:latin typeface="Arial" charset="0"/>
              </a:rPr>
              <a:t>Urgency</a:t>
            </a:r>
            <a:endParaRPr lang="en-US" sz="900" dirty="0">
              <a:latin typeface="Arial" charset="0"/>
            </a:endParaRPr>
          </a:p>
          <a:p>
            <a:pPr algn="just" eaLnBrk="0" hangingPunct="0"/>
            <a:r>
              <a:rPr lang="en-US" sz="900" dirty="0">
                <a:latin typeface="Arial" charset="0"/>
              </a:rPr>
              <a:t>Do you think this stakeholders</a:t>
            </a:r>
            <a:r>
              <a:rPr lang="ja-JP" altLang="en-US" sz="900" dirty="0">
                <a:latin typeface="Arial"/>
              </a:rPr>
              <a:t>’</a:t>
            </a:r>
            <a:r>
              <a:rPr lang="en-US" sz="900" dirty="0">
                <a:latin typeface="Arial" charset="0"/>
              </a:rPr>
              <a:t> claims will demand immediate attention with respect to this project?  To what extent does this stakeholder demand immediate attention in this project?</a:t>
            </a:r>
          </a:p>
          <a:p>
            <a:pPr algn="just" eaLnBrk="0" hangingPunct="0"/>
            <a:r>
              <a:rPr lang="en-US" sz="900" dirty="0">
                <a:latin typeface="Arial" charset="0"/>
              </a:rPr>
              <a:t>Will it be problematic to keep this stakeholder waiting until the project proceeds further along the implementation schedule?</a:t>
            </a:r>
          </a:p>
          <a:p>
            <a:pPr algn="just" eaLnBrk="0" hangingPunct="0"/>
            <a:r>
              <a:rPr lang="en-US" sz="900" dirty="0">
                <a:latin typeface="Arial" charset="0"/>
              </a:rPr>
              <a:t>To what extent do you think this project is critical or urgent to this stakeholder?</a:t>
            </a:r>
          </a:p>
          <a:p>
            <a:pPr algn="just" eaLnBrk="0" hangingPunct="0"/>
            <a:r>
              <a:rPr lang="en-US" sz="900" dirty="0">
                <a:latin typeface="Arial" charset="0"/>
              </a:rPr>
              <a:t>To what extent do you think any managerial delay in addressing this stakeholder</a:t>
            </a:r>
            <a:r>
              <a:rPr lang="ja-JP" altLang="en-US" sz="900" dirty="0">
                <a:latin typeface="Arial"/>
              </a:rPr>
              <a:t>’</a:t>
            </a:r>
            <a:r>
              <a:rPr lang="en-US" sz="900" dirty="0">
                <a:latin typeface="Arial" charset="0"/>
              </a:rPr>
              <a:t>s interests will become problematic for the stakeholder?</a:t>
            </a:r>
          </a:p>
          <a:p>
            <a:pPr algn="just" eaLnBrk="0" hangingPunct="0"/>
            <a:r>
              <a:rPr lang="en-US" sz="900" dirty="0">
                <a:latin typeface="Arial" charset="0"/>
              </a:rPr>
              <a:t>Do you think this stakeholder will bring a sense of crisis or haste to this project?</a:t>
            </a:r>
          </a:p>
          <a:p>
            <a:pPr algn="just" eaLnBrk="0" hangingPunct="0"/>
            <a:endParaRPr lang="en-US" sz="900" i="1" dirty="0">
              <a:latin typeface="Arial" charset="0"/>
            </a:endParaRPr>
          </a:p>
          <a:p>
            <a:pPr algn="just" eaLnBrk="0" hangingPunct="0"/>
            <a:r>
              <a:rPr lang="en-US" sz="900" i="1" dirty="0">
                <a:latin typeface="Arial" charset="0"/>
              </a:rPr>
              <a:t>Cooperation</a:t>
            </a:r>
            <a:endParaRPr lang="en-US" sz="900" dirty="0">
              <a:latin typeface="Arial" charset="0"/>
            </a:endParaRPr>
          </a:p>
          <a:p>
            <a:pPr algn="just" eaLnBrk="0" hangingPunct="0"/>
            <a:r>
              <a:rPr lang="en-US" sz="900" dirty="0">
                <a:latin typeface="Arial" charset="0"/>
              </a:rPr>
              <a:t>To what extent does this stakeholder control resources necessary for the completion of this project?</a:t>
            </a:r>
          </a:p>
          <a:p>
            <a:pPr algn="just" eaLnBrk="0" hangingPunct="0"/>
            <a:r>
              <a:rPr lang="en-US" sz="900" dirty="0">
                <a:latin typeface="Arial" charset="0"/>
              </a:rPr>
              <a:t>How powerful is this stakeholder with respect to this project?</a:t>
            </a:r>
          </a:p>
          <a:p>
            <a:pPr algn="just" eaLnBrk="0" hangingPunct="0"/>
            <a:r>
              <a:rPr lang="en-US" sz="900" dirty="0">
                <a:latin typeface="Arial" charset="0"/>
              </a:rPr>
              <a:t>Overall, how supportive do you think this stakeholder will be with respect to this project?</a:t>
            </a:r>
          </a:p>
          <a:p>
            <a:pPr algn="just" eaLnBrk="0" hangingPunct="0"/>
            <a:r>
              <a:rPr lang="en-US" sz="900" dirty="0">
                <a:latin typeface="Arial" charset="0"/>
              </a:rPr>
              <a:t>Do you think this stakeholder is likely to take any action which is likely to undermine this project?</a:t>
            </a:r>
          </a:p>
          <a:p>
            <a:pPr algn="just" eaLnBrk="0" hangingPunct="0"/>
            <a:r>
              <a:rPr lang="en-US" sz="900" dirty="0">
                <a:latin typeface="Arial" charset="0"/>
              </a:rPr>
              <a:t>Do you think this stakeholder will be willing to collaborate with other stakeholders to form a coalition in support of this project?  Against it?</a:t>
            </a:r>
          </a:p>
          <a:p>
            <a:pPr algn="just" eaLnBrk="0" hangingPunct="0"/>
            <a:endParaRPr lang="en-US" sz="900" i="1" dirty="0">
              <a:latin typeface="Arial" charset="0"/>
            </a:endParaRPr>
          </a:p>
          <a:p>
            <a:pPr algn="just" eaLnBrk="0" hangingPunct="0"/>
            <a:r>
              <a:rPr lang="en-US" sz="900" i="1" dirty="0">
                <a:latin typeface="Arial" charset="0"/>
              </a:rPr>
              <a:t>Threat</a:t>
            </a:r>
            <a:endParaRPr lang="en-US" sz="900" dirty="0">
              <a:latin typeface="Arial" charset="0"/>
            </a:endParaRPr>
          </a:p>
          <a:p>
            <a:pPr algn="just" eaLnBrk="0" hangingPunct="0"/>
            <a:r>
              <a:rPr lang="en-US" sz="900" dirty="0">
                <a:latin typeface="Arial" charset="0"/>
              </a:rPr>
              <a:t>To what extent do you think this stakeholder is a potential threat to the success of this project? Would you be insecure about including this stakeholder in this process?</a:t>
            </a:r>
          </a:p>
          <a:p>
            <a:pPr algn="just" eaLnBrk="0" hangingPunct="0"/>
            <a:r>
              <a:rPr lang="en-US" sz="900" dirty="0">
                <a:latin typeface="Arial" charset="0"/>
              </a:rPr>
              <a:t>How much power do you think this stakeholder has relative to other stakeholders?</a:t>
            </a:r>
          </a:p>
          <a:p>
            <a:pPr algn="just" eaLnBrk="0" hangingPunct="0"/>
            <a:r>
              <a:rPr lang="en-US" sz="900" dirty="0">
                <a:latin typeface="Arial" charset="0"/>
              </a:rPr>
              <a:t>Is there an immediate </a:t>
            </a:r>
            <a:r>
              <a:rPr lang="en-US" sz="900" i="1" dirty="0">
                <a:latin typeface="Arial" charset="0"/>
              </a:rPr>
              <a:t>opportunity</a:t>
            </a:r>
            <a:r>
              <a:rPr lang="en-US" sz="900" dirty="0">
                <a:latin typeface="Arial" charset="0"/>
              </a:rPr>
              <a:t> for this stakeholder to impede or become a threat to this project?</a:t>
            </a:r>
          </a:p>
          <a:p>
            <a:pPr algn="just" eaLnBrk="0" hangingPunct="0"/>
            <a:r>
              <a:rPr lang="en-US" sz="900" dirty="0">
                <a:latin typeface="Arial" charset="0"/>
              </a:rPr>
              <a:t>Would this stakeholder be willing to use it s resources as a threat to the project?</a:t>
            </a:r>
          </a:p>
          <a:p>
            <a:pPr algn="just" eaLnBrk="0" hangingPunct="0"/>
            <a:endParaRPr lang="en-US" sz="900" dirty="0">
              <a:latin typeface="Arial" charset="0"/>
            </a:endParaRPr>
          </a:p>
          <a:p>
            <a:pPr algn="just" eaLnBrk="0" hangingPunct="0"/>
            <a:r>
              <a:rPr lang="en-US" sz="900" i="1" dirty="0">
                <a:latin typeface="Arial" charset="0"/>
              </a:rPr>
              <a:t>Confidence</a:t>
            </a:r>
            <a:endParaRPr lang="en-US" sz="900" dirty="0">
              <a:latin typeface="Arial" charset="0"/>
            </a:endParaRPr>
          </a:p>
          <a:p>
            <a:pPr algn="just" eaLnBrk="0" hangingPunct="0"/>
            <a:r>
              <a:rPr lang="en-US" sz="900" dirty="0">
                <a:latin typeface="Arial" charset="0"/>
              </a:rPr>
              <a:t>How familiar do you think you are about these stakeholders</a:t>
            </a:r>
            <a:r>
              <a:rPr lang="ja-JP" altLang="en-US" sz="900" dirty="0">
                <a:latin typeface="Arial"/>
              </a:rPr>
              <a:t>’</a:t>
            </a:r>
            <a:r>
              <a:rPr lang="en-US" sz="900" dirty="0">
                <a:latin typeface="Arial" charset="0"/>
              </a:rPr>
              <a:t> interests with respect to this project?  How confident are you about your insight into this stakeholder and the various interests you think they will bring to this project?</a:t>
            </a:r>
          </a:p>
          <a:p>
            <a:pPr algn="just" eaLnBrk="0" hangingPunct="0"/>
            <a:r>
              <a:rPr lang="en-US" sz="900" dirty="0">
                <a:latin typeface="Arial" charset="0"/>
              </a:rPr>
              <a:t>How did you come to be familiar with or knowledgeable about this stakeholder?</a:t>
            </a:r>
          </a:p>
          <a:p>
            <a:pPr algn="just" eaLnBrk="0" hangingPunct="0"/>
            <a:r>
              <a:rPr lang="en-US" sz="900" dirty="0">
                <a:latin typeface="Arial" charset="0"/>
              </a:rPr>
              <a:t>How long have you had interaction with this stakeholder?</a:t>
            </a:r>
          </a:p>
          <a:p>
            <a:pPr algn="just" eaLnBrk="0" hangingPunct="0"/>
            <a:r>
              <a:rPr lang="en-US" sz="900" dirty="0">
                <a:latin typeface="Arial" charset="0"/>
              </a:rPr>
              <a:t>Please tell us why you think you can be confident, or not confident about your assessment of this stakeholder?</a:t>
            </a:r>
          </a:p>
          <a:p>
            <a:pPr algn="just" eaLnBrk="0" hangingPunct="0"/>
            <a:endParaRPr lang="en-US" sz="900" dirty="0">
              <a:latin typeface="Arial" charset="0"/>
            </a:endParaRPr>
          </a:p>
          <a:p>
            <a:pPr eaLnBrk="0" hangingPunct="0"/>
            <a:endParaRPr lang="en-US" sz="900" dirty="0">
              <a:latin typeface="Arial" charset="0"/>
            </a:endParaRPr>
          </a:p>
        </p:txBody>
      </p:sp>
    </p:spTree>
    <p:extLst>
      <p:ext uri="{BB962C8B-B14F-4D97-AF65-F5344CB8AC3E}">
        <p14:creationId xmlns:p14="http://schemas.microsoft.com/office/powerpoint/2010/main" val="1960866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4F81BD"/>
                </a:solidFill>
              </a:rPr>
              <a:t>Why am I Talking?</a:t>
            </a:r>
            <a:br>
              <a:rPr lang="en-US" dirty="0" smtClean="0">
                <a:solidFill>
                  <a:srgbClr val="4F81BD"/>
                </a:solidFill>
              </a:rPr>
            </a:br>
            <a:r>
              <a:rPr lang="en-US" sz="3100" dirty="0" smtClean="0">
                <a:solidFill>
                  <a:srgbClr val="4F81BD"/>
                </a:solidFill>
              </a:rPr>
              <a:t>Builder of Interagency Data Partnerships &amp; Systems</a:t>
            </a:r>
            <a:endParaRPr lang="en-US" dirty="0">
              <a:solidFill>
                <a:srgbClr val="4F81BD"/>
              </a:solidFill>
            </a:endParaRPr>
          </a:p>
        </p:txBody>
      </p:sp>
      <p:sp>
        <p:nvSpPr>
          <p:cNvPr id="3" name="Content Placeholder 2"/>
          <p:cNvSpPr>
            <a:spLocks noGrp="1"/>
          </p:cNvSpPr>
          <p:nvPr>
            <p:ph idx="1"/>
          </p:nvPr>
        </p:nvSpPr>
        <p:spPr>
          <a:xfrm>
            <a:off x="457201" y="1600200"/>
            <a:ext cx="5379548" cy="4525963"/>
          </a:xfrm>
        </p:spPr>
        <p:txBody>
          <a:bodyPr>
            <a:noAutofit/>
          </a:bodyPr>
          <a:lstStyle/>
          <a:p>
            <a:r>
              <a:rPr lang="en-US" sz="1800" dirty="0" smtClean="0"/>
              <a:t>511 Virginia</a:t>
            </a:r>
          </a:p>
          <a:p>
            <a:pPr lvl="1"/>
            <a:r>
              <a:rPr lang="en-US" sz="1600" dirty="0" smtClean="0"/>
              <a:t>Virginia State Police</a:t>
            </a:r>
          </a:p>
          <a:p>
            <a:pPr lvl="1"/>
            <a:r>
              <a:rPr lang="en-US" sz="1600" dirty="0" smtClean="0"/>
              <a:t>Virginia Department of Transportation</a:t>
            </a:r>
          </a:p>
          <a:p>
            <a:pPr lvl="1"/>
            <a:r>
              <a:rPr lang="en-US" sz="1600" dirty="0" smtClean="0"/>
              <a:t>Virginia Tourism Corporation</a:t>
            </a:r>
          </a:p>
          <a:p>
            <a:pPr lvl="1"/>
            <a:r>
              <a:rPr lang="en-US" sz="1600" dirty="0" smtClean="0"/>
              <a:t>Virginia Tech</a:t>
            </a:r>
          </a:p>
          <a:p>
            <a:r>
              <a:rPr lang="en-US" sz="1800" dirty="0" smtClean="0"/>
              <a:t>Child HANDS</a:t>
            </a:r>
          </a:p>
          <a:p>
            <a:pPr lvl="1"/>
            <a:r>
              <a:rPr lang="en-US" sz="1600" dirty="0" smtClean="0"/>
              <a:t>Virginia Department of Education</a:t>
            </a:r>
          </a:p>
          <a:p>
            <a:pPr lvl="1"/>
            <a:r>
              <a:rPr lang="en-US" sz="1600" dirty="0" smtClean="0"/>
              <a:t>Virginia Department of Social Services</a:t>
            </a:r>
          </a:p>
          <a:p>
            <a:pPr lvl="1"/>
            <a:r>
              <a:rPr lang="en-US" sz="1600" dirty="0" smtClean="0"/>
              <a:t>Virginia Department of Health</a:t>
            </a:r>
          </a:p>
          <a:p>
            <a:r>
              <a:rPr lang="en-US" sz="1800" dirty="0" smtClean="0"/>
              <a:t>Virginia</a:t>
            </a:r>
            <a:r>
              <a:rPr lang="en-US" sz="1800" baseline="0" dirty="0" smtClean="0"/>
              <a:t> Longitudinal Data System</a:t>
            </a:r>
          </a:p>
          <a:p>
            <a:pPr lvl="1"/>
            <a:r>
              <a:rPr lang="en-US" sz="1600" dirty="0" smtClean="0"/>
              <a:t>Virginia Department of Education</a:t>
            </a:r>
          </a:p>
          <a:p>
            <a:pPr lvl="1"/>
            <a:r>
              <a:rPr lang="en-US" sz="1600" dirty="0" smtClean="0"/>
              <a:t>State Council on Higher Education in Virginia</a:t>
            </a:r>
          </a:p>
          <a:p>
            <a:pPr lvl="1"/>
            <a:r>
              <a:rPr lang="en-US" sz="1600" dirty="0" smtClean="0"/>
              <a:t>Virginia Employment Commission</a:t>
            </a:r>
          </a:p>
          <a:p>
            <a:pPr lvl="1"/>
            <a:r>
              <a:rPr lang="en-US" sz="1600" dirty="0" smtClean="0"/>
              <a:t>Virginia Community College System</a:t>
            </a:r>
          </a:p>
          <a:p>
            <a:r>
              <a:rPr lang="en-US" sz="1800" dirty="0" smtClean="0"/>
              <a:t>Metropolitan Analytics Infrastructure (current)</a:t>
            </a:r>
          </a:p>
        </p:txBody>
      </p:sp>
      <p:sp>
        <p:nvSpPr>
          <p:cNvPr id="5" name="Rectangle 4"/>
          <p:cNvSpPr/>
          <p:nvPr/>
        </p:nvSpPr>
        <p:spPr>
          <a:xfrm>
            <a:off x="5836748" y="1585331"/>
            <a:ext cx="2850051" cy="1754327"/>
          </a:xfrm>
          <a:prstGeom prst="rect">
            <a:avLst/>
          </a:prstGeom>
        </p:spPr>
        <p:txBody>
          <a:bodyPr wrap="square">
            <a:spAutoFit/>
          </a:bodyPr>
          <a:lstStyle/>
          <a:p>
            <a:r>
              <a:rPr lang="en-US" dirty="0">
                <a:solidFill>
                  <a:srgbClr val="4F81BD"/>
                </a:solidFill>
              </a:rPr>
              <a:t>Technology facilitates, but isn’t the </a:t>
            </a:r>
            <a:r>
              <a:rPr lang="en-US" dirty="0" smtClean="0">
                <a:solidFill>
                  <a:srgbClr val="4F81BD"/>
                </a:solidFill>
              </a:rPr>
              <a:t>key</a:t>
            </a:r>
            <a:br>
              <a:rPr lang="en-US" dirty="0" smtClean="0">
                <a:solidFill>
                  <a:srgbClr val="4F81BD"/>
                </a:solidFill>
              </a:rPr>
            </a:br>
            <a:endParaRPr lang="en-US" dirty="0">
              <a:solidFill>
                <a:srgbClr val="4F81BD"/>
              </a:solidFill>
            </a:endParaRPr>
          </a:p>
          <a:p>
            <a:r>
              <a:rPr lang="en-US" dirty="0">
                <a:solidFill>
                  <a:srgbClr val="4F81BD"/>
                </a:solidFill>
              </a:rPr>
              <a:t>Long processes of trust and partnership-building are paramount</a:t>
            </a:r>
          </a:p>
        </p:txBody>
      </p:sp>
    </p:spTree>
    <p:extLst>
      <p:ext uri="{BB962C8B-B14F-4D97-AF65-F5344CB8AC3E}">
        <p14:creationId xmlns:p14="http://schemas.microsoft.com/office/powerpoint/2010/main" val="13448750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dirty="0">
                <a:solidFill>
                  <a:srgbClr val="4F81BD"/>
                </a:solidFill>
              </a:rPr>
              <a:t>Joint Visioning</a:t>
            </a:r>
          </a:p>
        </p:txBody>
      </p:sp>
      <p:sp>
        <p:nvSpPr>
          <p:cNvPr id="41987" name="Rectangle 3"/>
          <p:cNvSpPr>
            <a:spLocks noGrp="1" noChangeArrowheads="1"/>
          </p:cNvSpPr>
          <p:nvPr>
            <p:ph idx="1"/>
          </p:nvPr>
        </p:nvSpPr>
        <p:spPr/>
        <p:txBody>
          <a:bodyPr/>
          <a:lstStyle/>
          <a:p>
            <a:r>
              <a:rPr lang="en-US" dirty="0"/>
              <a:t>Now that the initial set of stakeholders has been identified, how do we proceed to build our implementation network?</a:t>
            </a:r>
          </a:p>
          <a:p>
            <a:r>
              <a:rPr lang="en-US" dirty="0"/>
              <a:t>The implementation network MUST be the joint-vision of the stakeholders involved (at least the primary stakeholders)</a:t>
            </a:r>
          </a:p>
        </p:txBody>
      </p:sp>
    </p:spTree>
    <p:extLst>
      <p:ext uri="{BB962C8B-B14F-4D97-AF65-F5344CB8AC3E}">
        <p14:creationId xmlns:p14="http://schemas.microsoft.com/office/powerpoint/2010/main" val="333359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342900"/>
            <a:ext cx="7772400" cy="1676400"/>
          </a:xfrm>
        </p:spPr>
        <p:txBody>
          <a:bodyPr/>
          <a:lstStyle/>
          <a:p>
            <a:pPr>
              <a:spcBef>
                <a:spcPct val="50000"/>
              </a:spcBef>
            </a:pPr>
            <a:r>
              <a:rPr lang="en-US" sz="4000" dirty="0">
                <a:solidFill>
                  <a:srgbClr val="4F81BD"/>
                </a:solidFill>
              </a:rPr>
              <a:t>Joint Visioning</a:t>
            </a:r>
            <a:r>
              <a:rPr lang="en-US" sz="3600" dirty="0">
                <a:solidFill>
                  <a:srgbClr val="4F81BD"/>
                </a:solidFill>
              </a:rPr>
              <a:t> </a:t>
            </a:r>
            <a:br>
              <a:rPr lang="en-US" sz="3600" dirty="0">
                <a:solidFill>
                  <a:srgbClr val="4F81BD"/>
                </a:solidFill>
              </a:rPr>
            </a:br>
            <a:r>
              <a:rPr lang="en-US" sz="3200" dirty="0">
                <a:solidFill>
                  <a:srgbClr val="4F81BD"/>
                </a:solidFill>
              </a:rPr>
              <a:t>Building the Implementation Network</a:t>
            </a:r>
          </a:p>
        </p:txBody>
      </p:sp>
      <p:sp>
        <p:nvSpPr>
          <p:cNvPr id="43011" name="Rectangle 3"/>
          <p:cNvSpPr>
            <a:spLocks noGrp="1" noChangeArrowheads="1"/>
          </p:cNvSpPr>
          <p:nvPr>
            <p:ph type="body" sz="half" idx="1"/>
          </p:nvPr>
        </p:nvSpPr>
        <p:spPr>
          <a:xfrm>
            <a:off x="685800" y="1981200"/>
            <a:ext cx="3910013" cy="4114800"/>
          </a:xfrm>
        </p:spPr>
        <p:txBody>
          <a:bodyPr/>
          <a:lstStyle/>
          <a:p>
            <a:pPr>
              <a:lnSpc>
                <a:spcPct val="90000"/>
              </a:lnSpc>
              <a:spcBef>
                <a:spcPct val="50000"/>
              </a:spcBef>
            </a:pPr>
            <a:r>
              <a:rPr lang="en-US" sz="1800" dirty="0"/>
              <a:t>(O</a:t>
            </a:r>
            <a:r>
              <a:rPr lang="ja-JP" altLang="en-US" sz="1800" dirty="0">
                <a:latin typeface="Arial"/>
              </a:rPr>
              <a:t>’</a:t>
            </a:r>
            <a:r>
              <a:rPr lang="en-US" sz="1800" dirty="0"/>
              <a:t>Toole, 1998) Successful Implementation Networks are Comprised of Three Sub-Networks</a:t>
            </a:r>
            <a:endParaRPr lang="en-US" sz="1800" dirty="0">
              <a:solidFill>
                <a:srgbClr val="000066"/>
              </a:solidFill>
            </a:endParaRPr>
          </a:p>
          <a:p>
            <a:pPr lvl="1">
              <a:lnSpc>
                <a:spcPct val="90000"/>
              </a:lnSpc>
              <a:spcBef>
                <a:spcPct val="50000"/>
              </a:spcBef>
            </a:pPr>
            <a:r>
              <a:rPr lang="en-US" sz="1600" dirty="0">
                <a:solidFill>
                  <a:schemeClr val="tx2"/>
                </a:solidFill>
              </a:rPr>
              <a:t>Goal Setting Network</a:t>
            </a:r>
          </a:p>
          <a:p>
            <a:pPr lvl="2">
              <a:lnSpc>
                <a:spcPct val="90000"/>
              </a:lnSpc>
              <a:spcBef>
                <a:spcPct val="50000"/>
              </a:spcBef>
            </a:pPr>
            <a:r>
              <a:rPr lang="en-US" sz="1200" dirty="0"/>
              <a:t>Brings together Primary, Cooperative  Stakeholders to decide how to engage in development and promotion of new system/organization</a:t>
            </a:r>
            <a:endParaRPr lang="en-US" sz="1400" dirty="0">
              <a:solidFill>
                <a:srgbClr val="000066"/>
              </a:solidFill>
            </a:endParaRPr>
          </a:p>
          <a:p>
            <a:pPr lvl="1">
              <a:lnSpc>
                <a:spcPct val="90000"/>
              </a:lnSpc>
              <a:spcBef>
                <a:spcPct val="50000"/>
              </a:spcBef>
            </a:pPr>
            <a:r>
              <a:rPr lang="en-US" sz="1600" dirty="0">
                <a:solidFill>
                  <a:schemeClr val="tx2"/>
                </a:solidFill>
              </a:rPr>
              <a:t>Program Development</a:t>
            </a:r>
            <a:r>
              <a:rPr lang="en-US" sz="1600" dirty="0">
                <a:solidFill>
                  <a:srgbClr val="000066"/>
                </a:solidFill>
              </a:rPr>
              <a:t> </a:t>
            </a:r>
            <a:r>
              <a:rPr lang="en-US" sz="1600" dirty="0"/>
              <a:t>Network</a:t>
            </a:r>
          </a:p>
          <a:p>
            <a:pPr lvl="2">
              <a:lnSpc>
                <a:spcPct val="90000"/>
              </a:lnSpc>
              <a:spcBef>
                <a:spcPct val="50000"/>
              </a:spcBef>
            </a:pPr>
            <a:r>
              <a:rPr lang="en-US" sz="1200" dirty="0"/>
              <a:t>Creation of program level operating plans designed to reach established goals</a:t>
            </a:r>
            <a:endParaRPr lang="en-US" sz="1400" dirty="0">
              <a:solidFill>
                <a:srgbClr val="000066"/>
              </a:solidFill>
            </a:endParaRPr>
          </a:p>
          <a:p>
            <a:pPr lvl="1">
              <a:lnSpc>
                <a:spcPct val="90000"/>
              </a:lnSpc>
              <a:spcBef>
                <a:spcPct val="50000"/>
              </a:spcBef>
            </a:pPr>
            <a:r>
              <a:rPr lang="en-US" sz="1600" dirty="0">
                <a:solidFill>
                  <a:schemeClr val="tx2"/>
                </a:solidFill>
              </a:rPr>
              <a:t>Operational Implementation</a:t>
            </a:r>
            <a:r>
              <a:rPr lang="en-US" sz="1600" dirty="0">
                <a:solidFill>
                  <a:srgbClr val="000066"/>
                </a:solidFill>
              </a:rPr>
              <a:t> </a:t>
            </a:r>
            <a:r>
              <a:rPr lang="en-US" sz="1600" dirty="0">
                <a:solidFill>
                  <a:schemeClr val="tx2"/>
                </a:solidFill>
              </a:rPr>
              <a:t>Network</a:t>
            </a:r>
          </a:p>
          <a:p>
            <a:pPr lvl="2">
              <a:lnSpc>
                <a:spcPct val="90000"/>
              </a:lnSpc>
              <a:spcBef>
                <a:spcPct val="50000"/>
              </a:spcBef>
            </a:pPr>
            <a:r>
              <a:rPr lang="en-US" sz="1200" dirty="0"/>
              <a:t>Where procedures and routines for deployment takes place</a:t>
            </a:r>
          </a:p>
          <a:p>
            <a:pPr lvl="2">
              <a:lnSpc>
                <a:spcPct val="90000"/>
              </a:lnSpc>
              <a:spcBef>
                <a:spcPct val="50000"/>
              </a:spcBef>
            </a:pPr>
            <a:r>
              <a:rPr lang="en-US" sz="1200" dirty="0"/>
              <a:t>Line-level Implementation Issues addressed </a:t>
            </a:r>
            <a:r>
              <a:rPr lang="en-US" sz="1200" dirty="0" smtClean="0"/>
              <a:t>here</a:t>
            </a:r>
            <a:endParaRPr lang="en-US" sz="1800" dirty="0" smtClean="0">
              <a:solidFill>
                <a:srgbClr val="000066"/>
              </a:solidFill>
            </a:endParaRPr>
          </a:p>
        </p:txBody>
      </p:sp>
      <p:sp>
        <p:nvSpPr>
          <p:cNvPr id="43012" name="AutoShape 4"/>
          <p:cNvSpPr>
            <a:spLocks noChangeArrowheads="1"/>
          </p:cNvSpPr>
          <p:nvPr/>
        </p:nvSpPr>
        <p:spPr bwMode="auto">
          <a:xfrm>
            <a:off x="6172200" y="2590800"/>
            <a:ext cx="1447800" cy="762000"/>
          </a:xfrm>
          <a:prstGeom prst="cube">
            <a:avLst>
              <a:gd name="adj" fmla="val 25000"/>
            </a:avLst>
          </a:prstGeom>
          <a:solidFill>
            <a:srgbClr val="FFFFFF"/>
          </a:solidFill>
          <a:ln w="9525">
            <a:solidFill>
              <a:schemeClr val="bg2"/>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r>
              <a:rPr lang="en-US" sz="1200" dirty="0">
                <a:solidFill>
                  <a:srgbClr val="000000"/>
                </a:solidFill>
                <a:latin typeface="Times" charset="0"/>
              </a:rPr>
              <a:t>Goal Setting</a:t>
            </a:r>
          </a:p>
        </p:txBody>
      </p:sp>
      <p:sp>
        <p:nvSpPr>
          <p:cNvPr id="43013" name="AutoShape 5"/>
          <p:cNvSpPr>
            <a:spLocks noChangeArrowheads="1"/>
          </p:cNvSpPr>
          <p:nvPr/>
        </p:nvSpPr>
        <p:spPr bwMode="auto">
          <a:xfrm>
            <a:off x="5638800" y="3810000"/>
            <a:ext cx="2286000" cy="762000"/>
          </a:xfrm>
          <a:prstGeom prst="cube">
            <a:avLst>
              <a:gd name="adj" fmla="val 25000"/>
            </a:avLst>
          </a:prstGeom>
          <a:solidFill>
            <a:srgbClr val="FFFFFF"/>
          </a:solidFill>
          <a:ln w="9525">
            <a:solidFill>
              <a:schemeClr val="bg2"/>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r>
              <a:rPr lang="en-US" sz="1200">
                <a:solidFill>
                  <a:srgbClr val="000000"/>
                </a:solidFill>
                <a:latin typeface="Times" charset="0"/>
              </a:rPr>
              <a:t>Program Development</a:t>
            </a:r>
          </a:p>
        </p:txBody>
      </p:sp>
      <p:sp>
        <p:nvSpPr>
          <p:cNvPr id="43014" name="AutoShape 6"/>
          <p:cNvSpPr>
            <a:spLocks noChangeArrowheads="1"/>
          </p:cNvSpPr>
          <p:nvPr/>
        </p:nvSpPr>
        <p:spPr bwMode="auto">
          <a:xfrm>
            <a:off x="5105400" y="5029200"/>
            <a:ext cx="3124200" cy="762000"/>
          </a:xfrm>
          <a:prstGeom prst="cube">
            <a:avLst>
              <a:gd name="adj" fmla="val 25000"/>
            </a:avLst>
          </a:prstGeom>
          <a:solidFill>
            <a:srgbClr val="FFFFFF"/>
          </a:solidFill>
          <a:ln w="9525">
            <a:solidFill>
              <a:schemeClr val="bg2"/>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algn="ctr" eaLnBrk="0" hangingPunct="0"/>
            <a:r>
              <a:rPr lang="en-US" sz="1200">
                <a:solidFill>
                  <a:srgbClr val="000000"/>
                </a:solidFill>
                <a:latin typeface="Times" charset="0"/>
              </a:rPr>
              <a:t>Operational Implementation of New System</a:t>
            </a:r>
          </a:p>
        </p:txBody>
      </p:sp>
      <p:sp>
        <p:nvSpPr>
          <p:cNvPr id="43015" name="AutoShape 7"/>
          <p:cNvSpPr>
            <a:spLocks noChangeArrowheads="1"/>
          </p:cNvSpPr>
          <p:nvPr/>
        </p:nvSpPr>
        <p:spPr bwMode="auto">
          <a:xfrm flipH="1">
            <a:off x="7772400" y="4038600"/>
            <a:ext cx="457200" cy="914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FF"/>
          </a:solidFill>
          <a:ln w="9525">
            <a:solidFill>
              <a:schemeClr val="bg2"/>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6" name="AutoShape 8"/>
          <p:cNvSpPr>
            <a:spLocks noChangeArrowheads="1"/>
          </p:cNvSpPr>
          <p:nvPr/>
        </p:nvSpPr>
        <p:spPr bwMode="auto">
          <a:xfrm flipH="1">
            <a:off x="7467600" y="2819400"/>
            <a:ext cx="457200" cy="9144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FFFFFF"/>
          </a:solidFill>
          <a:ln w="9525">
            <a:solidFill>
              <a:schemeClr val="bg2"/>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7" name="AutoShape 9"/>
          <p:cNvSpPr>
            <a:spLocks noChangeArrowheads="1"/>
          </p:cNvSpPr>
          <p:nvPr/>
        </p:nvSpPr>
        <p:spPr bwMode="auto">
          <a:xfrm>
            <a:off x="6553200" y="3429000"/>
            <a:ext cx="457200" cy="457200"/>
          </a:xfrm>
          <a:prstGeom prst="downArrow">
            <a:avLst>
              <a:gd name="adj1" fmla="val 50000"/>
              <a:gd name="adj2" fmla="val 25000"/>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8" name="AutoShape 10"/>
          <p:cNvSpPr>
            <a:spLocks noChangeArrowheads="1"/>
          </p:cNvSpPr>
          <p:nvPr/>
        </p:nvSpPr>
        <p:spPr bwMode="auto">
          <a:xfrm>
            <a:off x="6553200" y="4648200"/>
            <a:ext cx="457200" cy="457200"/>
          </a:xfrm>
          <a:prstGeom prst="downArrow">
            <a:avLst>
              <a:gd name="adj1" fmla="val 50000"/>
              <a:gd name="adj2" fmla="val 25000"/>
            </a:avLst>
          </a:prstGeom>
          <a:solidFill>
            <a:srgbClr val="FFFFFF"/>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a:p>
        </p:txBody>
      </p:sp>
      <p:sp>
        <p:nvSpPr>
          <p:cNvPr id="43019" name="Text Box 11"/>
          <p:cNvSpPr txBox="1">
            <a:spLocks noChangeArrowheads="1"/>
          </p:cNvSpPr>
          <p:nvPr/>
        </p:nvSpPr>
        <p:spPr bwMode="auto">
          <a:xfrm>
            <a:off x="8229600" y="4419600"/>
            <a:ext cx="769938" cy="2746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spAutoFit/>
          </a:bodyPr>
          <a:lstStyle/>
          <a:p>
            <a:pPr algn="ctr" eaLnBrk="0" hangingPunct="0"/>
            <a:r>
              <a:rPr lang="en-US" sz="1200">
                <a:latin typeface="Times" charset="0"/>
              </a:rPr>
              <a:t>Feedback</a:t>
            </a:r>
          </a:p>
        </p:txBody>
      </p:sp>
      <p:sp>
        <p:nvSpPr>
          <p:cNvPr id="43020" name="Text Box 12"/>
          <p:cNvSpPr txBox="1">
            <a:spLocks noChangeArrowheads="1"/>
          </p:cNvSpPr>
          <p:nvPr/>
        </p:nvSpPr>
        <p:spPr bwMode="auto">
          <a:xfrm>
            <a:off x="7924800" y="3200400"/>
            <a:ext cx="769938" cy="2746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spAutoFit/>
          </a:bodyPr>
          <a:lstStyle/>
          <a:p>
            <a:pPr algn="ctr" eaLnBrk="0" hangingPunct="0"/>
            <a:r>
              <a:rPr lang="en-US" sz="1200">
                <a:latin typeface="Times" charset="0"/>
              </a:rPr>
              <a:t>Feedback</a:t>
            </a:r>
          </a:p>
        </p:txBody>
      </p:sp>
    </p:spTree>
    <p:extLst>
      <p:ext uri="{BB962C8B-B14F-4D97-AF65-F5344CB8AC3E}">
        <p14:creationId xmlns:p14="http://schemas.microsoft.com/office/powerpoint/2010/main" val="4089714883"/>
      </p:ext>
    </p:extLst>
  </p:cSld>
  <p:clrMapOvr>
    <a:masterClrMapping/>
  </p:clrMapOvr>
  <p:transition>
    <p:pull dir="l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152400" y="1069975"/>
            <a:ext cx="4495800" cy="5651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2000">
                <a:latin typeface="Times" charset="0"/>
              </a:rPr>
              <a:t>Goal Setting Network</a:t>
            </a:r>
            <a:endParaRPr lang="en-US" sz="800" i="1">
              <a:latin typeface="Times" charset="0"/>
            </a:endParaRPr>
          </a:p>
          <a:p>
            <a:pPr eaLnBrk="0" hangingPunct="0"/>
            <a:endParaRPr lang="en-US" sz="800" i="1">
              <a:latin typeface="Times" charset="0"/>
            </a:endParaRPr>
          </a:p>
          <a:p>
            <a:pPr eaLnBrk="0" hangingPunct="0"/>
            <a:r>
              <a:rPr lang="en-US" sz="800" i="1">
                <a:latin typeface="Times" charset="0"/>
              </a:rPr>
              <a:t>Original Stakeholders</a:t>
            </a:r>
            <a:endParaRPr lang="en-US" sz="800">
              <a:latin typeface="Times" charset="0"/>
            </a:endParaRPr>
          </a:p>
          <a:p>
            <a:pPr eaLnBrk="0" hangingPunct="0"/>
            <a:r>
              <a:rPr lang="en-US" sz="800">
                <a:latin typeface="Times" charset="0"/>
              </a:rPr>
              <a:t>ITS Director, Virginia Department of Transportation (VDOT)</a:t>
            </a:r>
          </a:p>
          <a:p>
            <a:pPr eaLnBrk="0" hangingPunct="0"/>
            <a:r>
              <a:rPr lang="en-US" sz="800">
                <a:latin typeface="Times" charset="0"/>
              </a:rPr>
              <a:t>President, Virginia Tourism Corporation (VTC)</a:t>
            </a:r>
          </a:p>
          <a:p>
            <a:pPr eaLnBrk="0" hangingPunct="0"/>
            <a:r>
              <a:rPr lang="en-US" sz="800">
                <a:latin typeface="Times" charset="0"/>
              </a:rPr>
              <a:t>Associate Planner, Lord Fairfax Planning District Commission (LFPDC)</a:t>
            </a:r>
          </a:p>
          <a:p>
            <a:pPr eaLnBrk="0" hangingPunct="0"/>
            <a:r>
              <a:rPr lang="en-US" sz="800">
                <a:latin typeface="Times" charset="0"/>
              </a:rPr>
              <a:t>Vice President, SHENTEL Telephone Corp. (SHENTEL)</a:t>
            </a:r>
          </a:p>
          <a:p>
            <a:pPr eaLnBrk="0" hangingPunct="0"/>
            <a:r>
              <a:rPr lang="en-US" sz="800">
                <a:latin typeface="Times" charset="0"/>
              </a:rPr>
              <a:t>Dir. Tech Policy &amp; Deployment, Center for Transportation  Research (CTR)</a:t>
            </a:r>
          </a:p>
          <a:p>
            <a:pPr eaLnBrk="0" hangingPunct="0"/>
            <a:endParaRPr lang="en-US" sz="800">
              <a:latin typeface="Times" charset="0"/>
            </a:endParaRPr>
          </a:p>
          <a:p>
            <a:pPr eaLnBrk="0" hangingPunct="0"/>
            <a:r>
              <a:rPr lang="en-US" sz="800" i="1">
                <a:latin typeface="Times" charset="0"/>
              </a:rPr>
              <a:t>Additional Stakeholders Added After Iteration</a:t>
            </a:r>
          </a:p>
          <a:p>
            <a:pPr eaLnBrk="0" hangingPunct="0"/>
            <a:r>
              <a:rPr lang="en-US" sz="800">
                <a:latin typeface="Times" charset="0"/>
              </a:rPr>
              <a:t>EDS Dir., Virginia State Police (VSP)</a:t>
            </a:r>
          </a:p>
          <a:p>
            <a:pPr eaLnBrk="0" hangingPunct="0"/>
            <a:r>
              <a:rPr lang="en-US" sz="800">
                <a:latin typeface="Times" charset="0"/>
              </a:rPr>
              <a:t>Dir. Public Affairs, Shenandoah National Park</a:t>
            </a:r>
          </a:p>
          <a:p>
            <a:pPr eaLnBrk="0" hangingPunct="0"/>
            <a:r>
              <a:rPr lang="en-US" sz="800">
                <a:latin typeface="Times" charset="0"/>
              </a:rPr>
              <a:t>Dir. Shenandoah Valley Travel Association (SVTA)</a:t>
            </a:r>
          </a:p>
          <a:p>
            <a:pPr eaLnBrk="0" hangingPunct="0"/>
            <a:endParaRPr lang="en-US" sz="800">
              <a:latin typeface="Times" charset="0"/>
            </a:endParaRPr>
          </a:p>
          <a:p>
            <a:pPr eaLnBrk="0" hangingPunct="0"/>
            <a:endParaRPr lang="en-US" sz="800">
              <a:latin typeface="Times" charset="0"/>
            </a:endParaRPr>
          </a:p>
          <a:p>
            <a:pPr eaLnBrk="0" hangingPunct="0"/>
            <a:r>
              <a:rPr lang="en-US" sz="2000">
                <a:latin typeface="Times" charset="0"/>
              </a:rPr>
              <a:t>Program Development Network</a:t>
            </a:r>
            <a:endParaRPr lang="en-US" sz="800">
              <a:latin typeface="Times" charset="0"/>
            </a:endParaRPr>
          </a:p>
          <a:p>
            <a:pPr eaLnBrk="0" hangingPunct="0"/>
            <a:endParaRPr lang="en-US" sz="800">
              <a:latin typeface="Times" charset="0"/>
            </a:endParaRPr>
          </a:p>
          <a:p>
            <a:pPr eaLnBrk="0" hangingPunct="0"/>
            <a:r>
              <a:rPr lang="en-US" sz="800" i="1">
                <a:latin typeface="Times" charset="0"/>
              </a:rPr>
              <a:t>Original Program Level Representatives</a:t>
            </a:r>
          </a:p>
          <a:p>
            <a:pPr eaLnBrk="0" hangingPunct="0"/>
            <a:r>
              <a:rPr lang="en-US" sz="800">
                <a:latin typeface="Times" charset="0"/>
              </a:rPr>
              <a:t>Policy Analyst, ITS Department, VDOT	Special Projects Dir., VTC</a:t>
            </a:r>
          </a:p>
          <a:p>
            <a:pPr eaLnBrk="0" hangingPunct="0"/>
            <a:r>
              <a:rPr lang="en-US" sz="800">
                <a:latin typeface="Times" charset="0"/>
              </a:rPr>
              <a:t>Dir. Shenandoah.Com, SHENTEL	Dir. Tech Policy &amp; Deployment, CTR</a:t>
            </a:r>
          </a:p>
          <a:p>
            <a:pPr eaLnBrk="0" hangingPunct="0"/>
            <a:r>
              <a:rPr lang="en-US" sz="800">
                <a:latin typeface="Times" charset="0"/>
              </a:rPr>
              <a:t>Sr. Transport Research Fellow, CTR	Research Associate, CTR</a:t>
            </a:r>
          </a:p>
          <a:p>
            <a:pPr eaLnBrk="0" hangingPunct="0"/>
            <a:endParaRPr lang="en-US" sz="800">
              <a:latin typeface="Times" charset="0"/>
            </a:endParaRPr>
          </a:p>
          <a:p>
            <a:pPr eaLnBrk="0" hangingPunct="0"/>
            <a:r>
              <a:rPr lang="en-US" sz="800" i="1">
                <a:latin typeface="Times" charset="0"/>
              </a:rPr>
              <a:t>Additional Representatives Added After Iteration</a:t>
            </a:r>
          </a:p>
          <a:p>
            <a:pPr eaLnBrk="0" hangingPunct="0"/>
            <a:r>
              <a:rPr lang="en-US" sz="800">
                <a:latin typeface="Times" charset="0"/>
              </a:rPr>
              <a:t>Dir. Emergency Operations Center (EOC), VDOT</a:t>
            </a:r>
          </a:p>
          <a:p>
            <a:pPr eaLnBrk="0" hangingPunct="0"/>
            <a:r>
              <a:rPr lang="en-US" sz="800">
                <a:latin typeface="Times" charset="0"/>
              </a:rPr>
              <a:t>Dir. Shenandoah Valley Travel Association (SVTA)</a:t>
            </a:r>
          </a:p>
          <a:p>
            <a:pPr eaLnBrk="0" hangingPunct="0"/>
            <a:r>
              <a:rPr lang="en-US" sz="800">
                <a:latin typeface="Times" charset="0"/>
              </a:rPr>
              <a:t>Dir. Virginia.Org, VTC/VT</a:t>
            </a:r>
          </a:p>
          <a:p>
            <a:pPr eaLnBrk="0" hangingPunct="0"/>
            <a:endParaRPr lang="en-US" sz="800">
              <a:latin typeface="Times" charset="0"/>
            </a:endParaRPr>
          </a:p>
          <a:p>
            <a:pPr eaLnBrk="0" hangingPunct="0"/>
            <a:endParaRPr lang="en-US" sz="800">
              <a:latin typeface="Times" charset="0"/>
            </a:endParaRPr>
          </a:p>
          <a:p>
            <a:pPr eaLnBrk="0" hangingPunct="0"/>
            <a:r>
              <a:rPr lang="en-US" sz="2000">
                <a:latin typeface="Times" charset="0"/>
              </a:rPr>
              <a:t>Operational Implementation Network</a:t>
            </a:r>
            <a:endParaRPr lang="en-US" sz="800">
              <a:latin typeface="Times" charset="0"/>
            </a:endParaRPr>
          </a:p>
          <a:p>
            <a:pPr eaLnBrk="0" hangingPunct="0"/>
            <a:endParaRPr lang="en-US" sz="800">
              <a:latin typeface="Times" charset="0"/>
            </a:endParaRPr>
          </a:p>
          <a:p>
            <a:pPr eaLnBrk="0" hangingPunct="0"/>
            <a:r>
              <a:rPr lang="en-US" sz="800" i="1">
                <a:latin typeface="Times" charset="0"/>
              </a:rPr>
              <a:t>Original  Operational Implementation Network Staff</a:t>
            </a:r>
          </a:p>
          <a:p>
            <a:pPr eaLnBrk="0" hangingPunct="0"/>
            <a:r>
              <a:rPr lang="en-US" sz="800">
                <a:latin typeface="Times" charset="0"/>
              </a:rPr>
              <a:t>Dir. Tech Policy &amp; Deployment, CTR 	Sr. Transportation Research Fellow, CTR</a:t>
            </a:r>
          </a:p>
          <a:p>
            <a:pPr eaLnBrk="0" hangingPunct="0"/>
            <a:r>
              <a:rPr lang="en-US" sz="800">
                <a:latin typeface="Times" charset="0"/>
              </a:rPr>
              <a:t>Research Associate, CTR	Systems/Database Programmer, CTR</a:t>
            </a:r>
          </a:p>
          <a:p>
            <a:pPr eaLnBrk="0" hangingPunct="0"/>
            <a:r>
              <a:rPr lang="en-US" sz="800">
                <a:latin typeface="Times" charset="0"/>
              </a:rPr>
              <a:t>Ops. Mgr. EOC, VDOT	Systems/Database Programmer, EOC, VDOT</a:t>
            </a:r>
          </a:p>
          <a:p>
            <a:pPr eaLnBrk="0" hangingPunct="0"/>
            <a:r>
              <a:rPr lang="en-US" sz="800">
                <a:latin typeface="Times" charset="0"/>
              </a:rPr>
              <a:t>Dir. Shenandoah.Com, SHENTEL	Systems/Database Programmer, VT Outreach/VTC</a:t>
            </a:r>
          </a:p>
          <a:p>
            <a:pPr eaLnBrk="0" hangingPunct="0"/>
            <a:endParaRPr lang="en-US" sz="800">
              <a:latin typeface="Times" charset="0"/>
            </a:endParaRPr>
          </a:p>
          <a:p>
            <a:pPr eaLnBrk="0" hangingPunct="0"/>
            <a:r>
              <a:rPr lang="en-US" sz="800" i="1">
                <a:latin typeface="Times" charset="0"/>
              </a:rPr>
              <a:t>Additional Staff Added After Iteration</a:t>
            </a:r>
          </a:p>
          <a:p>
            <a:pPr eaLnBrk="0" hangingPunct="0"/>
            <a:r>
              <a:rPr lang="en-US" sz="800">
                <a:latin typeface="Times" charset="0"/>
              </a:rPr>
              <a:t>Research Associate, CTR	Marketing Dir., TravelShenandoah.Com (TS), SHENTEL</a:t>
            </a:r>
          </a:p>
          <a:p>
            <a:pPr eaLnBrk="0" hangingPunct="0"/>
            <a:r>
              <a:rPr lang="en-US" sz="800">
                <a:latin typeface="Times" charset="0"/>
              </a:rPr>
              <a:t>Data Analyst 1, TS, SHENTEL	Data Analyst 2, TS, SHENTEL</a:t>
            </a:r>
          </a:p>
          <a:p>
            <a:pPr eaLnBrk="0" hangingPunct="0"/>
            <a:r>
              <a:rPr lang="en-US" sz="800">
                <a:latin typeface="Times" charset="0"/>
              </a:rPr>
              <a:t>Commission Sales Staff, TS, SHENTEL	Data Analyst, CTR</a:t>
            </a:r>
          </a:p>
          <a:p>
            <a:pPr eaLnBrk="0" hangingPunct="0"/>
            <a:r>
              <a:rPr lang="en-US" sz="800">
                <a:latin typeface="Times" charset="0"/>
              </a:rPr>
              <a:t>Market Analyst, CTR		Systems/Database Programmer, SVTA</a:t>
            </a:r>
            <a:endParaRPr lang="en-US" sz="900">
              <a:latin typeface="Times" charset="0"/>
            </a:endParaRPr>
          </a:p>
        </p:txBody>
      </p:sp>
      <p:sp>
        <p:nvSpPr>
          <p:cNvPr id="47107" name="Rectangle 3"/>
          <p:cNvSpPr>
            <a:spLocks noChangeArrowheads="1"/>
          </p:cNvSpPr>
          <p:nvPr/>
        </p:nvSpPr>
        <p:spPr bwMode="auto">
          <a:xfrm>
            <a:off x="4495800" y="5410200"/>
            <a:ext cx="24384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000" b="1" i="1">
                <a:latin typeface="Times" charset="0"/>
              </a:rPr>
              <a:t>Result of Operational Implementation</a:t>
            </a:r>
          </a:p>
          <a:p>
            <a:pPr eaLnBrk="0" hangingPunct="0"/>
            <a:r>
              <a:rPr lang="en-US" sz="1000" i="1">
                <a:latin typeface="Times" charset="0"/>
              </a:rPr>
              <a:t>The ideal result of the operational implementation stage is a socio-technical system (internal PE) that is functioning as a stable production system in balance with its political economic environment.</a:t>
            </a:r>
          </a:p>
        </p:txBody>
      </p:sp>
      <p:sp>
        <p:nvSpPr>
          <p:cNvPr id="47108" name="Line 4"/>
          <p:cNvSpPr>
            <a:spLocks noChangeShapeType="1"/>
          </p:cNvSpPr>
          <p:nvPr/>
        </p:nvSpPr>
        <p:spPr bwMode="auto">
          <a:xfrm>
            <a:off x="4572000" y="6477000"/>
            <a:ext cx="236220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09" name="Line 5"/>
          <p:cNvSpPr>
            <a:spLocks noChangeShapeType="1"/>
          </p:cNvSpPr>
          <p:nvPr/>
        </p:nvSpPr>
        <p:spPr bwMode="auto">
          <a:xfrm>
            <a:off x="3733800" y="3124200"/>
            <a:ext cx="320040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0" name="Rectangle 6"/>
          <p:cNvSpPr>
            <a:spLocks noChangeArrowheads="1"/>
          </p:cNvSpPr>
          <p:nvPr/>
        </p:nvSpPr>
        <p:spPr bwMode="auto">
          <a:xfrm>
            <a:off x="3657600" y="1600200"/>
            <a:ext cx="3200400" cy="1463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000" b="1" i="1">
                <a:latin typeface="Times" charset="0"/>
              </a:rPr>
              <a:t>Result of Goal Setting</a:t>
            </a:r>
            <a:endParaRPr lang="en-US" sz="1000" i="1">
              <a:latin typeface="Times" charset="0"/>
            </a:endParaRPr>
          </a:p>
          <a:p>
            <a:pPr eaLnBrk="0" hangingPunct="0"/>
            <a:r>
              <a:rPr lang="en-US" sz="1000" i="1">
                <a:latin typeface="Times" charset="0"/>
              </a:rPr>
              <a:t>As stakeholders are brought together to discuss the possible implementation of a new system, ideas about what this means to each stakeholder begin to coalesce. An Idea about what this new system/organization might look like, and who would be responsible for it begins to form (the internal structure begins to form). This coming together of ideas allows the preliminary commitment of resources to begin (an economy begins to form).</a:t>
            </a:r>
          </a:p>
        </p:txBody>
      </p:sp>
      <p:sp>
        <p:nvSpPr>
          <p:cNvPr id="47111" name="Rectangle 7"/>
          <p:cNvSpPr>
            <a:spLocks noChangeArrowheads="1"/>
          </p:cNvSpPr>
          <p:nvPr/>
        </p:nvSpPr>
        <p:spPr bwMode="auto">
          <a:xfrm>
            <a:off x="4038600" y="3733800"/>
            <a:ext cx="2895600" cy="10064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r>
              <a:rPr lang="en-US" sz="1000" b="1" i="1">
                <a:latin typeface="Times" charset="0"/>
              </a:rPr>
              <a:t>Result of Program Development</a:t>
            </a:r>
          </a:p>
          <a:p>
            <a:pPr eaLnBrk="0" hangingPunct="0"/>
            <a:r>
              <a:rPr lang="en-US" sz="1000" i="1">
                <a:latin typeface="Times" charset="0"/>
              </a:rPr>
              <a:t>After organizational commitment is secured, departmental responsibilities are assigned. The economic viability of the new organization is more secure, and the  technical side of the new organization begins to grow.</a:t>
            </a:r>
          </a:p>
        </p:txBody>
      </p:sp>
      <p:sp>
        <p:nvSpPr>
          <p:cNvPr id="47112" name="Line 8"/>
          <p:cNvSpPr>
            <a:spLocks noChangeShapeType="1"/>
          </p:cNvSpPr>
          <p:nvPr/>
        </p:nvSpPr>
        <p:spPr bwMode="auto">
          <a:xfrm>
            <a:off x="4114800" y="4800600"/>
            <a:ext cx="2819400"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3" name="Rectangle 9"/>
          <p:cNvSpPr>
            <a:spLocks noGrp="1" noChangeArrowheads="1"/>
          </p:cNvSpPr>
          <p:nvPr>
            <p:ph type="title"/>
          </p:nvPr>
        </p:nvSpPr>
        <p:spPr>
          <a:xfrm>
            <a:off x="161858" y="-85110"/>
            <a:ext cx="4572000" cy="1066800"/>
          </a:xfrm>
        </p:spPr>
        <p:txBody>
          <a:bodyPr>
            <a:normAutofit/>
          </a:bodyPr>
          <a:lstStyle/>
          <a:p>
            <a:r>
              <a:rPr lang="en-US" sz="3200" dirty="0">
                <a:solidFill>
                  <a:schemeClr val="accent1"/>
                </a:solidFill>
              </a:rPr>
              <a:t>The Evolution of </a:t>
            </a:r>
            <a:r>
              <a:rPr lang="en-US" sz="3200" dirty="0" smtClean="0">
                <a:solidFill>
                  <a:schemeClr val="accent1"/>
                </a:solidFill>
              </a:rPr>
              <a:t>511 Virginia</a:t>
            </a:r>
            <a:endParaRPr lang="en-US" sz="3200" dirty="0">
              <a:solidFill>
                <a:schemeClr val="accent1"/>
              </a:solidFill>
            </a:endParaRPr>
          </a:p>
        </p:txBody>
      </p:sp>
      <p:grpSp>
        <p:nvGrpSpPr>
          <p:cNvPr id="47114" name="Group 10"/>
          <p:cNvGrpSpPr>
            <a:grpSpLocks/>
          </p:cNvGrpSpPr>
          <p:nvPr/>
        </p:nvGrpSpPr>
        <p:grpSpPr bwMode="auto">
          <a:xfrm>
            <a:off x="7086600" y="1892300"/>
            <a:ext cx="1549400" cy="1549400"/>
            <a:chOff x="4464" y="1192"/>
            <a:chExt cx="976" cy="976"/>
          </a:xfrm>
        </p:grpSpPr>
        <p:sp>
          <p:nvSpPr>
            <p:cNvPr id="47115" name="Oval 11"/>
            <p:cNvSpPr>
              <a:spLocks noChangeArrowheads="1"/>
            </p:cNvSpPr>
            <p:nvPr/>
          </p:nvSpPr>
          <p:spPr bwMode="auto">
            <a:xfrm>
              <a:off x="4464" y="1192"/>
              <a:ext cx="976" cy="976"/>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1200">
                <a:latin typeface="Times" charset="0"/>
              </a:endParaRPr>
            </a:p>
          </p:txBody>
        </p:sp>
        <p:sp>
          <p:nvSpPr>
            <p:cNvPr id="47116" name="Line 12"/>
            <p:cNvSpPr>
              <a:spLocks noChangeShapeType="1"/>
            </p:cNvSpPr>
            <p:nvPr/>
          </p:nvSpPr>
          <p:spPr bwMode="auto">
            <a:xfrm>
              <a:off x="4536" y="1432"/>
              <a:ext cx="248"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7" name="Line 13"/>
            <p:cNvSpPr>
              <a:spLocks noChangeShapeType="1"/>
            </p:cNvSpPr>
            <p:nvPr/>
          </p:nvSpPr>
          <p:spPr bwMode="auto">
            <a:xfrm flipV="1">
              <a:off x="5120" y="1424"/>
              <a:ext cx="248" cy="16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8" name="Freeform 14"/>
            <p:cNvSpPr>
              <a:spLocks/>
            </p:cNvSpPr>
            <p:nvPr/>
          </p:nvSpPr>
          <p:spPr bwMode="auto">
            <a:xfrm>
              <a:off x="4536" y="1195"/>
              <a:ext cx="824" cy="386"/>
            </a:xfrm>
            <a:custGeom>
              <a:avLst/>
              <a:gdLst>
                <a:gd name="T0" fmla="*/ 248 w 824"/>
                <a:gd name="T1" fmla="*/ 378 h 386"/>
                <a:gd name="T2" fmla="*/ 272 w 824"/>
                <a:gd name="T3" fmla="*/ 352 h 386"/>
                <a:gd name="T4" fmla="*/ 312 w 824"/>
                <a:gd name="T5" fmla="*/ 322 h 386"/>
                <a:gd name="T6" fmla="*/ 325 w 824"/>
                <a:gd name="T7" fmla="*/ 312 h 386"/>
                <a:gd name="T8" fmla="*/ 341 w 824"/>
                <a:gd name="T9" fmla="*/ 306 h 386"/>
                <a:gd name="T10" fmla="*/ 381 w 824"/>
                <a:gd name="T11" fmla="*/ 293 h 386"/>
                <a:gd name="T12" fmla="*/ 499 w 824"/>
                <a:gd name="T13" fmla="*/ 309 h 386"/>
                <a:gd name="T14" fmla="*/ 520 w 824"/>
                <a:gd name="T15" fmla="*/ 322 h 386"/>
                <a:gd name="T16" fmla="*/ 539 w 824"/>
                <a:gd name="T17" fmla="*/ 336 h 386"/>
                <a:gd name="T18" fmla="*/ 549 w 824"/>
                <a:gd name="T19" fmla="*/ 352 h 386"/>
                <a:gd name="T20" fmla="*/ 571 w 824"/>
                <a:gd name="T21" fmla="*/ 370 h 386"/>
                <a:gd name="T22" fmla="*/ 584 w 824"/>
                <a:gd name="T23" fmla="*/ 386 h 386"/>
                <a:gd name="T24" fmla="*/ 824 w 824"/>
                <a:gd name="T25" fmla="*/ 226 h 386"/>
                <a:gd name="T26" fmla="*/ 805 w 824"/>
                <a:gd name="T27" fmla="*/ 202 h 386"/>
                <a:gd name="T28" fmla="*/ 781 w 824"/>
                <a:gd name="T29" fmla="*/ 170 h 386"/>
                <a:gd name="T30" fmla="*/ 749 w 824"/>
                <a:gd name="T31" fmla="*/ 130 h 386"/>
                <a:gd name="T32" fmla="*/ 699 w 824"/>
                <a:gd name="T33" fmla="*/ 90 h 386"/>
                <a:gd name="T34" fmla="*/ 643 w 824"/>
                <a:gd name="T35" fmla="*/ 53 h 386"/>
                <a:gd name="T36" fmla="*/ 589 w 824"/>
                <a:gd name="T37" fmla="*/ 32 h 386"/>
                <a:gd name="T38" fmla="*/ 547 w 824"/>
                <a:gd name="T39" fmla="*/ 18 h 386"/>
                <a:gd name="T40" fmla="*/ 501 w 824"/>
                <a:gd name="T41" fmla="*/ 8 h 386"/>
                <a:gd name="T42" fmla="*/ 456 w 824"/>
                <a:gd name="T43" fmla="*/ 0 h 386"/>
                <a:gd name="T44" fmla="*/ 376 w 824"/>
                <a:gd name="T45" fmla="*/ 0 h 386"/>
                <a:gd name="T46" fmla="*/ 307 w 824"/>
                <a:gd name="T47" fmla="*/ 10 h 386"/>
                <a:gd name="T48" fmla="*/ 259 w 824"/>
                <a:gd name="T49" fmla="*/ 24 h 386"/>
                <a:gd name="T50" fmla="*/ 221 w 824"/>
                <a:gd name="T51" fmla="*/ 40 h 386"/>
                <a:gd name="T52" fmla="*/ 168 w 824"/>
                <a:gd name="T53" fmla="*/ 66 h 386"/>
                <a:gd name="T54" fmla="*/ 125 w 824"/>
                <a:gd name="T55" fmla="*/ 96 h 386"/>
                <a:gd name="T56" fmla="*/ 91 w 824"/>
                <a:gd name="T57" fmla="*/ 122 h 386"/>
                <a:gd name="T58" fmla="*/ 51 w 824"/>
                <a:gd name="T59" fmla="*/ 165 h 386"/>
                <a:gd name="T60" fmla="*/ 21 w 824"/>
                <a:gd name="T61" fmla="*/ 200 h 386"/>
                <a:gd name="T62" fmla="*/ 0 w 824"/>
                <a:gd name="T63" fmla="*/ 237 h 386"/>
                <a:gd name="T64" fmla="*/ 248 w 824"/>
                <a:gd name="T65" fmla="*/ 378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24" h="386">
                  <a:moveTo>
                    <a:pt x="248" y="378"/>
                  </a:moveTo>
                  <a:cubicBezTo>
                    <a:pt x="254" y="368"/>
                    <a:pt x="262" y="358"/>
                    <a:pt x="272" y="352"/>
                  </a:cubicBezTo>
                  <a:cubicBezTo>
                    <a:pt x="280" y="338"/>
                    <a:pt x="296" y="327"/>
                    <a:pt x="312" y="322"/>
                  </a:cubicBezTo>
                  <a:cubicBezTo>
                    <a:pt x="319" y="310"/>
                    <a:pt x="313" y="315"/>
                    <a:pt x="325" y="312"/>
                  </a:cubicBezTo>
                  <a:cubicBezTo>
                    <a:pt x="330" y="310"/>
                    <a:pt x="341" y="306"/>
                    <a:pt x="341" y="306"/>
                  </a:cubicBezTo>
                  <a:cubicBezTo>
                    <a:pt x="352" y="296"/>
                    <a:pt x="366" y="295"/>
                    <a:pt x="381" y="293"/>
                  </a:cubicBezTo>
                  <a:cubicBezTo>
                    <a:pt x="411" y="281"/>
                    <a:pt x="466" y="292"/>
                    <a:pt x="499" y="309"/>
                  </a:cubicBezTo>
                  <a:cubicBezTo>
                    <a:pt x="508" y="313"/>
                    <a:pt x="509" y="319"/>
                    <a:pt x="520" y="322"/>
                  </a:cubicBezTo>
                  <a:cubicBezTo>
                    <a:pt x="526" y="329"/>
                    <a:pt x="533" y="327"/>
                    <a:pt x="539" y="336"/>
                  </a:cubicBezTo>
                  <a:cubicBezTo>
                    <a:pt x="542" y="341"/>
                    <a:pt x="544" y="347"/>
                    <a:pt x="549" y="352"/>
                  </a:cubicBezTo>
                  <a:cubicBezTo>
                    <a:pt x="556" y="358"/>
                    <a:pt x="564" y="362"/>
                    <a:pt x="571" y="370"/>
                  </a:cubicBezTo>
                  <a:cubicBezTo>
                    <a:pt x="575" y="375"/>
                    <a:pt x="577" y="381"/>
                    <a:pt x="584" y="386"/>
                  </a:cubicBezTo>
                  <a:lnTo>
                    <a:pt x="824" y="226"/>
                  </a:lnTo>
                  <a:lnTo>
                    <a:pt x="805" y="202"/>
                  </a:lnTo>
                  <a:lnTo>
                    <a:pt x="781" y="170"/>
                  </a:lnTo>
                  <a:lnTo>
                    <a:pt x="749" y="130"/>
                  </a:lnTo>
                  <a:lnTo>
                    <a:pt x="699" y="90"/>
                  </a:lnTo>
                  <a:lnTo>
                    <a:pt x="643" y="53"/>
                  </a:lnTo>
                  <a:lnTo>
                    <a:pt x="589" y="32"/>
                  </a:lnTo>
                  <a:lnTo>
                    <a:pt x="547" y="18"/>
                  </a:lnTo>
                  <a:lnTo>
                    <a:pt x="501" y="8"/>
                  </a:lnTo>
                  <a:lnTo>
                    <a:pt x="456" y="0"/>
                  </a:lnTo>
                  <a:lnTo>
                    <a:pt x="376" y="0"/>
                  </a:lnTo>
                  <a:lnTo>
                    <a:pt x="307" y="10"/>
                  </a:lnTo>
                  <a:lnTo>
                    <a:pt x="259" y="24"/>
                  </a:lnTo>
                  <a:lnTo>
                    <a:pt x="221" y="40"/>
                  </a:lnTo>
                  <a:lnTo>
                    <a:pt x="168" y="66"/>
                  </a:lnTo>
                  <a:lnTo>
                    <a:pt x="125" y="96"/>
                  </a:lnTo>
                  <a:lnTo>
                    <a:pt x="91" y="122"/>
                  </a:lnTo>
                  <a:lnTo>
                    <a:pt x="51" y="165"/>
                  </a:lnTo>
                  <a:lnTo>
                    <a:pt x="21" y="200"/>
                  </a:lnTo>
                  <a:lnTo>
                    <a:pt x="0" y="237"/>
                  </a:lnTo>
                  <a:lnTo>
                    <a:pt x="248" y="378"/>
                  </a:lnTo>
                  <a:close/>
                </a:path>
              </a:pathLst>
            </a:custGeom>
            <a:solidFill>
              <a:srgbClr val="0033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19" name="Oval 15"/>
            <p:cNvSpPr>
              <a:spLocks noChangeArrowheads="1"/>
            </p:cNvSpPr>
            <p:nvPr/>
          </p:nvSpPr>
          <p:spPr bwMode="auto">
            <a:xfrm>
              <a:off x="4464" y="1192"/>
              <a:ext cx="976" cy="976"/>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F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0" name="Text Box 16"/>
            <p:cNvSpPr txBox="1">
              <a:spLocks noChangeArrowheads="1"/>
            </p:cNvSpPr>
            <p:nvPr/>
          </p:nvSpPr>
          <p:spPr bwMode="auto">
            <a:xfrm>
              <a:off x="4702" y="1293"/>
              <a:ext cx="50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200">
                  <a:solidFill>
                    <a:srgbClr val="FFFF00"/>
                  </a:solidFill>
                  <a:latin typeface="Times" charset="0"/>
                </a:rPr>
                <a:t>Economic</a:t>
              </a:r>
            </a:p>
          </p:txBody>
        </p:sp>
        <p:sp>
          <p:nvSpPr>
            <p:cNvPr id="47121" name="Text Box 17"/>
            <p:cNvSpPr txBox="1">
              <a:spLocks noChangeArrowheads="1"/>
            </p:cNvSpPr>
            <p:nvPr/>
          </p:nvSpPr>
          <p:spPr bwMode="auto">
            <a:xfrm>
              <a:off x="4745" y="1933"/>
              <a:ext cx="438"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rgbClr val="FFFF00"/>
                  </a:solidFill>
                  <a:latin typeface="Times" charset="0"/>
                </a:rPr>
                <a:t>Political</a:t>
              </a:r>
            </a:p>
          </p:txBody>
        </p:sp>
        <p:sp>
          <p:nvSpPr>
            <p:cNvPr id="47122" name="Freeform 18"/>
            <p:cNvSpPr>
              <a:spLocks/>
            </p:cNvSpPr>
            <p:nvPr/>
          </p:nvSpPr>
          <p:spPr bwMode="auto">
            <a:xfrm>
              <a:off x="4907" y="1485"/>
              <a:ext cx="90" cy="200"/>
            </a:xfrm>
            <a:custGeom>
              <a:avLst/>
              <a:gdLst>
                <a:gd name="T0" fmla="*/ 46 w 90"/>
                <a:gd name="T1" fmla="*/ 200 h 200"/>
                <a:gd name="T2" fmla="*/ 0 w 90"/>
                <a:gd name="T3" fmla="*/ 6 h 200"/>
                <a:gd name="T4" fmla="*/ 33 w 90"/>
                <a:gd name="T5" fmla="*/ 0 h 200"/>
                <a:gd name="T6" fmla="*/ 57 w 90"/>
                <a:gd name="T7" fmla="*/ 3 h 200"/>
                <a:gd name="T8" fmla="*/ 90 w 90"/>
                <a:gd name="T9" fmla="*/ 8 h 200"/>
                <a:gd name="T10" fmla="*/ 46 w 90"/>
                <a:gd name="T11" fmla="*/ 200 h 200"/>
              </a:gdLst>
              <a:ahLst/>
              <a:cxnLst>
                <a:cxn ang="0">
                  <a:pos x="T0" y="T1"/>
                </a:cxn>
                <a:cxn ang="0">
                  <a:pos x="T2" y="T3"/>
                </a:cxn>
                <a:cxn ang="0">
                  <a:pos x="T4" y="T5"/>
                </a:cxn>
                <a:cxn ang="0">
                  <a:pos x="T6" y="T7"/>
                </a:cxn>
                <a:cxn ang="0">
                  <a:pos x="T8" y="T9"/>
                </a:cxn>
                <a:cxn ang="0">
                  <a:pos x="T10" y="T11"/>
                </a:cxn>
              </a:cxnLst>
              <a:rect l="0" t="0" r="r" b="b"/>
              <a:pathLst>
                <a:path w="90" h="200">
                  <a:moveTo>
                    <a:pt x="46" y="200"/>
                  </a:moveTo>
                  <a:lnTo>
                    <a:pt x="0" y="6"/>
                  </a:lnTo>
                  <a:lnTo>
                    <a:pt x="33" y="0"/>
                  </a:lnTo>
                  <a:lnTo>
                    <a:pt x="57" y="3"/>
                  </a:lnTo>
                  <a:lnTo>
                    <a:pt x="90" y="8"/>
                  </a:lnTo>
                  <a:lnTo>
                    <a:pt x="46" y="200"/>
                  </a:lnTo>
                  <a:close/>
                </a:path>
              </a:pathLst>
            </a:custGeom>
            <a:solidFill>
              <a:srgbClr val="0033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3" name="Oval 19"/>
            <p:cNvSpPr>
              <a:spLocks noChangeArrowheads="1"/>
            </p:cNvSpPr>
            <p:nvPr/>
          </p:nvSpPr>
          <p:spPr bwMode="auto">
            <a:xfrm>
              <a:off x="4752" y="1488"/>
              <a:ext cx="392" cy="39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F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4" name="Line 20"/>
            <p:cNvSpPr>
              <a:spLocks noChangeShapeType="1"/>
            </p:cNvSpPr>
            <p:nvPr/>
          </p:nvSpPr>
          <p:spPr bwMode="auto">
            <a:xfrm>
              <a:off x="4912" y="1493"/>
              <a:ext cx="40" cy="19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5" name="Line 21"/>
            <p:cNvSpPr>
              <a:spLocks noChangeShapeType="1"/>
            </p:cNvSpPr>
            <p:nvPr/>
          </p:nvSpPr>
          <p:spPr bwMode="auto">
            <a:xfrm flipH="1">
              <a:off x="4952" y="1496"/>
              <a:ext cx="48" cy="19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6" name="Text Box 22"/>
            <p:cNvSpPr txBox="1">
              <a:spLocks noChangeArrowheads="1"/>
            </p:cNvSpPr>
            <p:nvPr/>
          </p:nvSpPr>
          <p:spPr bwMode="auto">
            <a:xfrm>
              <a:off x="4796" y="1691"/>
              <a:ext cx="31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Social</a:t>
              </a:r>
            </a:p>
          </p:txBody>
        </p:sp>
      </p:grpSp>
      <p:grpSp>
        <p:nvGrpSpPr>
          <p:cNvPr id="47127" name="Group 23"/>
          <p:cNvGrpSpPr>
            <a:grpSpLocks/>
          </p:cNvGrpSpPr>
          <p:nvPr/>
        </p:nvGrpSpPr>
        <p:grpSpPr bwMode="auto">
          <a:xfrm>
            <a:off x="8315325" y="4622800"/>
            <a:ext cx="600075" cy="1816100"/>
            <a:chOff x="5238" y="2912"/>
            <a:chExt cx="378" cy="1144"/>
          </a:xfrm>
        </p:grpSpPr>
        <p:sp>
          <p:nvSpPr>
            <p:cNvPr id="47128" name="Line 24"/>
            <p:cNvSpPr>
              <a:spLocks noChangeShapeType="1"/>
            </p:cNvSpPr>
            <p:nvPr/>
          </p:nvSpPr>
          <p:spPr bwMode="auto">
            <a:xfrm>
              <a:off x="5424" y="4032"/>
              <a:ext cx="192"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29" name="Line 25"/>
            <p:cNvSpPr>
              <a:spLocks noChangeShapeType="1"/>
            </p:cNvSpPr>
            <p:nvPr/>
          </p:nvSpPr>
          <p:spPr bwMode="auto">
            <a:xfrm flipV="1">
              <a:off x="5616" y="2912"/>
              <a:ext cx="0" cy="1144"/>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30" name="Text Box 26"/>
            <p:cNvSpPr txBox="1">
              <a:spLocks noChangeArrowheads="1"/>
            </p:cNvSpPr>
            <p:nvPr/>
          </p:nvSpPr>
          <p:spPr bwMode="auto">
            <a:xfrm>
              <a:off x="5238" y="3178"/>
              <a:ext cx="376" cy="1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900">
                  <a:latin typeface="Times" charset="0"/>
                </a:rPr>
                <a:t>feedback</a:t>
              </a:r>
            </a:p>
          </p:txBody>
        </p:sp>
        <p:sp>
          <p:nvSpPr>
            <p:cNvPr id="47131" name="Line 27"/>
            <p:cNvSpPr>
              <a:spLocks noChangeShapeType="1"/>
            </p:cNvSpPr>
            <p:nvPr/>
          </p:nvSpPr>
          <p:spPr bwMode="auto">
            <a:xfrm>
              <a:off x="5424" y="2928"/>
              <a:ext cx="192" cy="0"/>
            </a:xfrm>
            <a:prstGeom prst="line">
              <a:avLst/>
            </a:prstGeom>
            <a:noFill/>
            <a:ln w="5715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7132" name="Group 28"/>
          <p:cNvGrpSpPr>
            <a:grpSpLocks/>
          </p:cNvGrpSpPr>
          <p:nvPr/>
        </p:nvGrpSpPr>
        <p:grpSpPr bwMode="auto">
          <a:xfrm>
            <a:off x="8315325" y="2870200"/>
            <a:ext cx="600075" cy="1054100"/>
            <a:chOff x="5238" y="1808"/>
            <a:chExt cx="378" cy="664"/>
          </a:xfrm>
        </p:grpSpPr>
        <p:sp>
          <p:nvSpPr>
            <p:cNvPr id="47133" name="Line 29"/>
            <p:cNvSpPr>
              <a:spLocks noChangeShapeType="1"/>
            </p:cNvSpPr>
            <p:nvPr/>
          </p:nvSpPr>
          <p:spPr bwMode="auto">
            <a:xfrm>
              <a:off x="5424" y="1824"/>
              <a:ext cx="192" cy="0"/>
            </a:xfrm>
            <a:prstGeom prst="line">
              <a:avLst/>
            </a:prstGeom>
            <a:noFill/>
            <a:ln w="57150">
              <a:solidFill>
                <a:schemeClr val="tx1"/>
              </a:solidFill>
              <a:round/>
              <a:headEnd type="triangle" w="med"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34" name="Line 30"/>
            <p:cNvSpPr>
              <a:spLocks noChangeShapeType="1"/>
            </p:cNvSpPr>
            <p:nvPr/>
          </p:nvSpPr>
          <p:spPr bwMode="auto">
            <a:xfrm flipV="1">
              <a:off x="5616" y="1808"/>
              <a:ext cx="0" cy="664"/>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35" name="Text Box 31"/>
            <p:cNvSpPr txBox="1">
              <a:spLocks noChangeArrowheads="1"/>
            </p:cNvSpPr>
            <p:nvPr/>
          </p:nvSpPr>
          <p:spPr bwMode="auto">
            <a:xfrm rot="-21600000">
              <a:off x="5238" y="2106"/>
              <a:ext cx="376" cy="14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900">
                  <a:latin typeface="Times" charset="0"/>
                </a:rPr>
                <a:t>feedback</a:t>
              </a:r>
            </a:p>
          </p:txBody>
        </p:sp>
        <p:sp>
          <p:nvSpPr>
            <p:cNvPr id="47136" name="Line 32"/>
            <p:cNvSpPr>
              <a:spLocks noChangeShapeType="1"/>
            </p:cNvSpPr>
            <p:nvPr/>
          </p:nvSpPr>
          <p:spPr bwMode="auto">
            <a:xfrm>
              <a:off x="5424" y="2448"/>
              <a:ext cx="192"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7137" name="Group 33"/>
          <p:cNvGrpSpPr>
            <a:grpSpLocks/>
          </p:cNvGrpSpPr>
          <p:nvPr/>
        </p:nvGrpSpPr>
        <p:grpSpPr bwMode="auto">
          <a:xfrm>
            <a:off x="7085013" y="3576638"/>
            <a:ext cx="1554162" cy="1554162"/>
            <a:chOff x="4463" y="2253"/>
            <a:chExt cx="979" cy="979"/>
          </a:xfrm>
        </p:grpSpPr>
        <p:sp>
          <p:nvSpPr>
            <p:cNvPr id="47138" name="Oval 34"/>
            <p:cNvSpPr>
              <a:spLocks noChangeArrowheads="1"/>
            </p:cNvSpPr>
            <p:nvPr/>
          </p:nvSpPr>
          <p:spPr bwMode="auto">
            <a:xfrm>
              <a:off x="4464" y="2256"/>
              <a:ext cx="976" cy="976"/>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39" name="Text Box 35"/>
            <p:cNvSpPr txBox="1">
              <a:spLocks noChangeArrowheads="1"/>
            </p:cNvSpPr>
            <p:nvPr/>
          </p:nvSpPr>
          <p:spPr bwMode="auto">
            <a:xfrm>
              <a:off x="4745" y="2989"/>
              <a:ext cx="438"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rgbClr val="FFFF00"/>
                  </a:solidFill>
                  <a:latin typeface="Times" charset="0"/>
                </a:rPr>
                <a:t>Political</a:t>
              </a:r>
            </a:p>
          </p:txBody>
        </p:sp>
        <p:sp>
          <p:nvSpPr>
            <p:cNvPr id="47140" name="Freeform 36"/>
            <p:cNvSpPr>
              <a:spLocks/>
            </p:cNvSpPr>
            <p:nvPr/>
          </p:nvSpPr>
          <p:spPr bwMode="auto">
            <a:xfrm>
              <a:off x="4463" y="2253"/>
              <a:ext cx="979" cy="747"/>
            </a:xfrm>
            <a:custGeom>
              <a:avLst/>
              <a:gdLst>
                <a:gd name="T0" fmla="*/ 72 w 979"/>
                <a:gd name="T1" fmla="*/ 747 h 747"/>
                <a:gd name="T2" fmla="*/ 317 w 979"/>
                <a:gd name="T3" fmla="*/ 600 h 747"/>
                <a:gd name="T4" fmla="*/ 299 w 979"/>
                <a:gd name="T5" fmla="*/ 563 h 747"/>
                <a:gd name="T6" fmla="*/ 288 w 979"/>
                <a:gd name="T7" fmla="*/ 499 h 747"/>
                <a:gd name="T8" fmla="*/ 293 w 979"/>
                <a:gd name="T9" fmla="*/ 438 h 747"/>
                <a:gd name="T10" fmla="*/ 320 w 979"/>
                <a:gd name="T11" fmla="*/ 384 h 747"/>
                <a:gd name="T12" fmla="*/ 363 w 979"/>
                <a:gd name="T13" fmla="*/ 336 h 747"/>
                <a:gd name="T14" fmla="*/ 416 w 979"/>
                <a:gd name="T15" fmla="*/ 304 h 747"/>
                <a:gd name="T16" fmla="*/ 475 w 979"/>
                <a:gd name="T17" fmla="*/ 296 h 747"/>
                <a:gd name="T18" fmla="*/ 531 w 979"/>
                <a:gd name="T19" fmla="*/ 302 h 747"/>
                <a:gd name="T20" fmla="*/ 579 w 979"/>
                <a:gd name="T21" fmla="*/ 320 h 747"/>
                <a:gd name="T22" fmla="*/ 619 w 979"/>
                <a:gd name="T23" fmla="*/ 350 h 747"/>
                <a:gd name="T24" fmla="*/ 645 w 979"/>
                <a:gd name="T25" fmla="*/ 379 h 747"/>
                <a:gd name="T26" fmla="*/ 664 w 979"/>
                <a:gd name="T27" fmla="*/ 424 h 747"/>
                <a:gd name="T28" fmla="*/ 680 w 979"/>
                <a:gd name="T29" fmla="*/ 470 h 747"/>
                <a:gd name="T30" fmla="*/ 677 w 979"/>
                <a:gd name="T31" fmla="*/ 542 h 747"/>
                <a:gd name="T32" fmla="*/ 656 w 979"/>
                <a:gd name="T33" fmla="*/ 592 h 747"/>
                <a:gd name="T34" fmla="*/ 912 w 979"/>
                <a:gd name="T35" fmla="*/ 728 h 747"/>
                <a:gd name="T36" fmla="*/ 944 w 979"/>
                <a:gd name="T37" fmla="*/ 664 h 747"/>
                <a:gd name="T38" fmla="*/ 971 w 979"/>
                <a:gd name="T39" fmla="*/ 566 h 747"/>
                <a:gd name="T40" fmla="*/ 979 w 979"/>
                <a:gd name="T41" fmla="*/ 470 h 747"/>
                <a:gd name="T42" fmla="*/ 965 w 979"/>
                <a:gd name="T43" fmla="*/ 387 h 747"/>
                <a:gd name="T44" fmla="*/ 939 w 979"/>
                <a:gd name="T45" fmla="*/ 302 h 747"/>
                <a:gd name="T46" fmla="*/ 907 w 979"/>
                <a:gd name="T47" fmla="*/ 240 h 747"/>
                <a:gd name="T48" fmla="*/ 859 w 979"/>
                <a:gd name="T49" fmla="*/ 171 h 747"/>
                <a:gd name="T50" fmla="*/ 805 w 979"/>
                <a:gd name="T51" fmla="*/ 118 h 747"/>
                <a:gd name="T52" fmla="*/ 744 w 979"/>
                <a:gd name="T53" fmla="*/ 75 h 747"/>
                <a:gd name="T54" fmla="*/ 661 w 979"/>
                <a:gd name="T55" fmla="*/ 35 h 747"/>
                <a:gd name="T56" fmla="*/ 581 w 979"/>
                <a:gd name="T57" fmla="*/ 11 h 747"/>
                <a:gd name="T58" fmla="*/ 525 w 979"/>
                <a:gd name="T59" fmla="*/ 3 h 747"/>
                <a:gd name="T60" fmla="*/ 456 w 979"/>
                <a:gd name="T61" fmla="*/ 0 h 747"/>
                <a:gd name="T62" fmla="*/ 347 w 979"/>
                <a:gd name="T63" fmla="*/ 22 h 747"/>
                <a:gd name="T64" fmla="*/ 261 w 979"/>
                <a:gd name="T65" fmla="*/ 56 h 747"/>
                <a:gd name="T66" fmla="*/ 200 w 979"/>
                <a:gd name="T67" fmla="*/ 94 h 747"/>
                <a:gd name="T68" fmla="*/ 120 w 979"/>
                <a:gd name="T69" fmla="*/ 163 h 747"/>
                <a:gd name="T70" fmla="*/ 67 w 979"/>
                <a:gd name="T71" fmla="*/ 240 h 747"/>
                <a:gd name="T72" fmla="*/ 24 w 979"/>
                <a:gd name="T73" fmla="*/ 328 h 747"/>
                <a:gd name="T74" fmla="*/ 8 w 979"/>
                <a:gd name="T75" fmla="*/ 403 h 747"/>
                <a:gd name="T76" fmla="*/ 0 w 979"/>
                <a:gd name="T77" fmla="*/ 478 h 747"/>
                <a:gd name="T78" fmla="*/ 5 w 979"/>
                <a:gd name="T79" fmla="*/ 568 h 747"/>
                <a:gd name="T80" fmla="*/ 27 w 979"/>
                <a:gd name="T81" fmla="*/ 654 h 747"/>
                <a:gd name="T82" fmla="*/ 48 w 979"/>
                <a:gd name="T83" fmla="*/ 704 h 747"/>
                <a:gd name="T84" fmla="*/ 72 w 979"/>
                <a:gd name="T85" fmla="*/ 747 h 7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9" h="747">
                  <a:moveTo>
                    <a:pt x="72" y="747"/>
                  </a:moveTo>
                  <a:lnTo>
                    <a:pt x="317" y="600"/>
                  </a:lnTo>
                  <a:lnTo>
                    <a:pt x="299" y="563"/>
                  </a:lnTo>
                  <a:lnTo>
                    <a:pt x="288" y="499"/>
                  </a:lnTo>
                  <a:lnTo>
                    <a:pt x="293" y="438"/>
                  </a:lnTo>
                  <a:lnTo>
                    <a:pt x="320" y="384"/>
                  </a:lnTo>
                  <a:lnTo>
                    <a:pt x="363" y="336"/>
                  </a:lnTo>
                  <a:lnTo>
                    <a:pt x="416" y="304"/>
                  </a:lnTo>
                  <a:lnTo>
                    <a:pt x="475" y="296"/>
                  </a:lnTo>
                  <a:lnTo>
                    <a:pt x="531" y="302"/>
                  </a:lnTo>
                  <a:lnTo>
                    <a:pt x="579" y="320"/>
                  </a:lnTo>
                  <a:lnTo>
                    <a:pt x="619" y="350"/>
                  </a:lnTo>
                  <a:lnTo>
                    <a:pt x="645" y="379"/>
                  </a:lnTo>
                  <a:lnTo>
                    <a:pt x="664" y="424"/>
                  </a:lnTo>
                  <a:lnTo>
                    <a:pt x="680" y="470"/>
                  </a:lnTo>
                  <a:lnTo>
                    <a:pt x="677" y="542"/>
                  </a:lnTo>
                  <a:lnTo>
                    <a:pt x="656" y="592"/>
                  </a:lnTo>
                  <a:lnTo>
                    <a:pt x="912" y="728"/>
                  </a:lnTo>
                  <a:lnTo>
                    <a:pt x="944" y="664"/>
                  </a:lnTo>
                  <a:lnTo>
                    <a:pt x="971" y="566"/>
                  </a:lnTo>
                  <a:lnTo>
                    <a:pt x="979" y="470"/>
                  </a:lnTo>
                  <a:lnTo>
                    <a:pt x="965" y="387"/>
                  </a:lnTo>
                  <a:lnTo>
                    <a:pt x="939" y="302"/>
                  </a:lnTo>
                  <a:lnTo>
                    <a:pt x="907" y="240"/>
                  </a:lnTo>
                  <a:lnTo>
                    <a:pt x="859" y="171"/>
                  </a:lnTo>
                  <a:lnTo>
                    <a:pt x="805" y="118"/>
                  </a:lnTo>
                  <a:lnTo>
                    <a:pt x="744" y="75"/>
                  </a:lnTo>
                  <a:lnTo>
                    <a:pt x="661" y="35"/>
                  </a:lnTo>
                  <a:lnTo>
                    <a:pt x="581" y="11"/>
                  </a:lnTo>
                  <a:lnTo>
                    <a:pt x="525" y="3"/>
                  </a:lnTo>
                  <a:lnTo>
                    <a:pt x="456" y="0"/>
                  </a:lnTo>
                  <a:lnTo>
                    <a:pt x="347" y="22"/>
                  </a:lnTo>
                  <a:lnTo>
                    <a:pt x="261" y="56"/>
                  </a:lnTo>
                  <a:lnTo>
                    <a:pt x="200" y="94"/>
                  </a:lnTo>
                  <a:lnTo>
                    <a:pt x="120" y="163"/>
                  </a:lnTo>
                  <a:lnTo>
                    <a:pt x="67" y="240"/>
                  </a:lnTo>
                  <a:lnTo>
                    <a:pt x="24" y="328"/>
                  </a:lnTo>
                  <a:lnTo>
                    <a:pt x="8" y="403"/>
                  </a:lnTo>
                  <a:lnTo>
                    <a:pt x="0" y="478"/>
                  </a:lnTo>
                  <a:lnTo>
                    <a:pt x="5" y="568"/>
                  </a:lnTo>
                  <a:lnTo>
                    <a:pt x="27" y="654"/>
                  </a:lnTo>
                  <a:lnTo>
                    <a:pt x="48" y="704"/>
                  </a:lnTo>
                  <a:lnTo>
                    <a:pt x="72" y="747"/>
                  </a:lnTo>
                  <a:close/>
                </a:path>
              </a:pathLst>
            </a:custGeom>
            <a:solidFill>
              <a:srgbClr val="0033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1" name="Oval 37"/>
            <p:cNvSpPr>
              <a:spLocks noChangeArrowheads="1"/>
            </p:cNvSpPr>
            <p:nvPr/>
          </p:nvSpPr>
          <p:spPr bwMode="auto">
            <a:xfrm>
              <a:off x="4752" y="2552"/>
              <a:ext cx="392" cy="392"/>
            </a:xfrm>
            <a:prstGeom prst="ellipse">
              <a:avLst/>
            </a:prstGeom>
            <a:solidFill>
              <a:srgbClr val="0033CC"/>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2" name="Freeform 38"/>
            <p:cNvSpPr>
              <a:spLocks/>
            </p:cNvSpPr>
            <p:nvPr/>
          </p:nvSpPr>
          <p:spPr bwMode="auto">
            <a:xfrm>
              <a:off x="4752" y="2749"/>
              <a:ext cx="398" cy="195"/>
            </a:xfrm>
            <a:custGeom>
              <a:avLst/>
              <a:gdLst>
                <a:gd name="T0" fmla="*/ 0 w 398"/>
                <a:gd name="T1" fmla="*/ 0 h 195"/>
                <a:gd name="T2" fmla="*/ 395 w 398"/>
                <a:gd name="T3" fmla="*/ 0 h 195"/>
                <a:gd name="T4" fmla="*/ 381 w 398"/>
                <a:gd name="T5" fmla="*/ 56 h 195"/>
                <a:gd name="T6" fmla="*/ 379 w 398"/>
                <a:gd name="T7" fmla="*/ 70 h 195"/>
                <a:gd name="T8" fmla="*/ 372 w 398"/>
                <a:gd name="T9" fmla="*/ 75 h 195"/>
                <a:gd name="T10" fmla="*/ 381 w 398"/>
                <a:gd name="T11" fmla="*/ 67 h 195"/>
                <a:gd name="T12" fmla="*/ 370 w 398"/>
                <a:gd name="T13" fmla="*/ 91 h 195"/>
                <a:gd name="T14" fmla="*/ 348 w 398"/>
                <a:gd name="T15" fmla="*/ 126 h 195"/>
                <a:gd name="T16" fmla="*/ 318 w 398"/>
                <a:gd name="T17" fmla="*/ 150 h 195"/>
                <a:gd name="T18" fmla="*/ 275 w 398"/>
                <a:gd name="T19" fmla="*/ 176 h 195"/>
                <a:gd name="T20" fmla="*/ 240 w 398"/>
                <a:gd name="T21" fmla="*/ 190 h 195"/>
                <a:gd name="T22" fmla="*/ 211 w 398"/>
                <a:gd name="T23" fmla="*/ 192 h 195"/>
                <a:gd name="T24" fmla="*/ 184 w 398"/>
                <a:gd name="T25" fmla="*/ 195 h 195"/>
                <a:gd name="T26" fmla="*/ 155 w 398"/>
                <a:gd name="T27" fmla="*/ 192 h 195"/>
                <a:gd name="T28" fmla="*/ 131 w 398"/>
                <a:gd name="T29" fmla="*/ 184 h 195"/>
                <a:gd name="T30" fmla="*/ 85 w 398"/>
                <a:gd name="T31" fmla="*/ 163 h 195"/>
                <a:gd name="T32" fmla="*/ 40 w 398"/>
                <a:gd name="T33" fmla="*/ 126 h 195"/>
                <a:gd name="T34" fmla="*/ 16 w 398"/>
                <a:gd name="T35" fmla="*/ 75 h 195"/>
                <a:gd name="T36" fmla="*/ 3 w 398"/>
                <a:gd name="T37" fmla="*/ 46 h 195"/>
                <a:gd name="T38" fmla="*/ 0 w 398"/>
                <a:gd name="T39" fmla="*/ 0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98" h="195">
                  <a:moveTo>
                    <a:pt x="0" y="0"/>
                  </a:moveTo>
                  <a:lnTo>
                    <a:pt x="395" y="0"/>
                  </a:lnTo>
                  <a:cubicBezTo>
                    <a:pt x="392" y="29"/>
                    <a:pt x="389" y="32"/>
                    <a:pt x="381" y="56"/>
                  </a:cubicBezTo>
                  <a:cubicBezTo>
                    <a:pt x="380" y="60"/>
                    <a:pt x="380" y="65"/>
                    <a:pt x="379" y="70"/>
                  </a:cubicBezTo>
                  <a:cubicBezTo>
                    <a:pt x="377" y="72"/>
                    <a:pt x="369" y="75"/>
                    <a:pt x="372" y="75"/>
                  </a:cubicBezTo>
                  <a:cubicBezTo>
                    <a:pt x="372" y="75"/>
                    <a:pt x="398" y="58"/>
                    <a:pt x="381" y="67"/>
                  </a:cubicBezTo>
                  <a:lnTo>
                    <a:pt x="370" y="91"/>
                  </a:lnTo>
                  <a:lnTo>
                    <a:pt x="348" y="126"/>
                  </a:lnTo>
                  <a:lnTo>
                    <a:pt x="318" y="150"/>
                  </a:lnTo>
                  <a:lnTo>
                    <a:pt x="275" y="176"/>
                  </a:lnTo>
                  <a:lnTo>
                    <a:pt x="240" y="190"/>
                  </a:lnTo>
                  <a:lnTo>
                    <a:pt x="211" y="192"/>
                  </a:lnTo>
                  <a:lnTo>
                    <a:pt x="184" y="195"/>
                  </a:lnTo>
                  <a:lnTo>
                    <a:pt x="155" y="192"/>
                  </a:lnTo>
                  <a:lnTo>
                    <a:pt x="131" y="184"/>
                  </a:lnTo>
                  <a:lnTo>
                    <a:pt x="85" y="163"/>
                  </a:lnTo>
                  <a:lnTo>
                    <a:pt x="40" y="126"/>
                  </a:lnTo>
                  <a:lnTo>
                    <a:pt x="16" y="75"/>
                  </a:lnTo>
                  <a:lnTo>
                    <a:pt x="3" y="46"/>
                  </a:lnTo>
                  <a:lnTo>
                    <a:pt x="0" y="0"/>
                  </a:lnTo>
                  <a:close/>
                </a:path>
              </a:pathLst>
            </a:cu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3" name="Line 39"/>
            <p:cNvSpPr>
              <a:spLocks noChangeShapeType="1"/>
            </p:cNvSpPr>
            <p:nvPr/>
          </p:nvSpPr>
          <p:spPr bwMode="auto">
            <a:xfrm>
              <a:off x="4752" y="2747"/>
              <a:ext cx="389"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4" name="Oval 40"/>
            <p:cNvSpPr>
              <a:spLocks noChangeArrowheads="1"/>
            </p:cNvSpPr>
            <p:nvPr/>
          </p:nvSpPr>
          <p:spPr bwMode="auto">
            <a:xfrm>
              <a:off x="4752" y="2552"/>
              <a:ext cx="392" cy="39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5" name="Text Box 41"/>
            <p:cNvSpPr txBox="1">
              <a:spLocks noChangeArrowheads="1"/>
            </p:cNvSpPr>
            <p:nvPr/>
          </p:nvSpPr>
          <p:spPr bwMode="auto">
            <a:xfrm>
              <a:off x="4795" y="2744"/>
              <a:ext cx="316"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Social</a:t>
              </a:r>
            </a:p>
          </p:txBody>
        </p:sp>
        <p:sp>
          <p:nvSpPr>
            <p:cNvPr id="47146" name="Text Box 42"/>
            <p:cNvSpPr txBox="1">
              <a:spLocks noChangeArrowheads="1"/>
            </p:cNvSpPr>
            <p:nvPr/>
          </p:nvSpPr>
          <p:spPr bwMode="auto">
            <a:xfrm>
              <a:off x="4737" y="2619"/>
              <a:ext cx="43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Technical</a:t>
              </a:r>
            </a:p>
          </p:txBody>
        </p:sp>
        <p:sp>
          <p:nvSpPr>
            <p:cNvPr id="47147" name="Line 43"/>
            <p:cNvSpPr>
              <a:spLocks noChangeShapeType="1"/>
            </p:cNvSpPr>
            <p:nvPr/>
          </p:nvSpPr>
          <p:spPr bwMode="auto">
            <a:xfrm flipV="1">
              <a:off x="4539" y="2856"/>
              <a:ext cx="237" cy="14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8" name="Line 44"/>
            <p:cNvSpPr>
              <a:spLocks noChangeShapeType="1"/>
            </p:cNvSpPr>
            <p:nvPr/>
          </p:nvSpPr>
          <p:spPr bwMode="auto">
            <a:xfrm>
              <a:off x="5120" y="2848"/>
              <a:ext cx="256" cy="136"/>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49" name="Oval 45"/>
            <p:cNvSpPr>
              <a:spLocks noChangeArrowheads="1"/>
            </p:cNvSpPr>
            <p:nvPr/>
          </p:nvSpPr>
          <p:spPr bwMode="auto">
            <a:xfrm>
              <a:off x="4464" y="2256"/>
              <a:ext cx="976" cy="976"/>
            </a:xfrm>
            <a:prstGeom prst="ellipse">
              <a:avLst/>
            </a:prstGeom>
            <a:noFill/>
            <a:ln w="9525">
              <a:solidFill>
                <a:schemeClr val="tx1"/>
              </a:solidFill>
              <a:round/>
              <a:headEnd/>
              <a:tailEnd/>
            </a:ln>
            <a:effectLst/>
            <a:extLst>
              <a:ext uri="{909E8E84-426E-40dd-AFC4-6F175D3DCCD1}">
                <a14:hiddenFill xmlns="" xmlns:a14="http://schemas.microsoft.com/office/drawing/2010/main">
                  <a:solidFill>
                    <a:srgbClr val="FF0000"/>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0" name="Text Box 46"/>
            <p:cNvSpPr txBox="1">
              <a:spLocks noChangeArrowheads="1"/>
            </p:cNvSpPr>
            <p:nvPr/>
          </p:nvSpPr>
          <p:spPr bwMode="auto">
            <a:xfrm>
              <a:off x="4702" y="2349"/>
              <a:ext cx="50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200">
                  <a:solidFill>
                    <a:srgbClr val="FFFF00"/>
                  </a:solidFill>
                  <a:latin typeface="Times" charset="0"/>
                </a:rPr>
                <a:t>Economic</a:t>
              </a:r>
            </a:p>
          </p:txBody>
        </p:sp>
      </p:grpSp>
      <p:grpSp>
        <p:nvGrpSpPr>
          <p:cNvPr id="47151" name="Group 47"/>
          <p:cNvGrpSpPr>
            <a:grpSpLocks/>
          </p:cNvGrpSpPr>
          <p:nvPr/>
        </p:nvGrpSpPr>
        <p:grpSpPr bwMode="auto">
          <a:xfrm>
            <a:off x="7085013" y="5283200"/>
            <a:ext cx="1550987" cy="1552575"/>
            <a:chOff x="4463" y="3328"/>
            <a:chExt cx="977" cy="978"/>
          </a:xfrm>
        </p:grpSpPr>
        <p:sp>
          <p:nvSpPr>
            <p:cNvPr id="47152" name="Oval 48"/>
            <p:cNvSpPr>
              <a:spLocks noChangeArrowheads="1"/>
            </p:cNvSpPr>
            <p:nvPr/>
          </p:nvSpPr>
          <p:spPr bwMode="auto">
            <a:xfrm>
              <a:off x="4464" y="3328"/>
              <a:ext cx="976" cy="976"/>
            </a:xfrm>
            <a:prstGeom prst="ellipse">
              <a:avLst/>
            </a:prstGeom>
            <a:solidFill>
              <a:srgbClr val="0033CC"/>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3" name="Text Box 49"/>
            <p:cNvSpPr txBox="1">
              <a:spLocks noChangeArrowheads="1"/>
            </p:cNvSpPr>
            <p:nvPr/>
          </p:nvSpPr>
          <p:spPr bwMode="auto">
            <a:xfrm>
              <a:off x="4702" y="3413"/>
              <a:ext cx="507"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200">
                  <a:solidFill>
                    <a:srgbClr val="FFFF00"/>
                  </a:solidFill>
                  <a:latin typeface="Times" charset="0"/>
                </a:rPr>
                <a:t>Economic</a:t>
              </a:r>
            </a:p>
          </p:txBody>
        </p:sp>
        <p:sp>
          <p:nvSpPr>
            <p:cNvPr id="47154" name="Freeform 50"/>
            <p:cNvSpPr>
              <a:spLocks/>
            </p:cNvSpPr>
            <p:nvPr/>
          </p:nvSpPr>
          <p:spPr bwMode="auto">
            <a:xfrm>
              <a:off x="4612" y="3818"/>
              <a:ext cx="702" cy="488"/>
            </a:xfrm>
            <a:custGeom>
              <a:avLst/>
              <a:gdLst>
                <a:gd name="T0" fmla="*/ 0 w 702"/>
                <a:gd name="T1" fmla="*/ 352 h 488"/>
                <a:gd name="T2" fmla="*/ 336 w 702"/>
                <a:gd name="T3" fmla="*/ 0 h 488"/>
                <a:gd name="T4" fmla="*/ 702 w 702"/>
                <a:gd name="T5" fmla="*/ 323 h 488"/>
                <a:gd name="T6" fmla="*/ 654 w 702"/>
                <a:gd name="T7" fmla="*/ 373 h 488"/>
                <a:gd name="T8" fmla="*/ 590 w 702"/>
                <a:gd name="T9" fmla="*/ 419 h 488"/>
                <a:gd name="T10" fmla="*/ 510 w 702"/>
                <a:gd name="T11" fmla="*/ 456 h 488"/>
                <a:gd name="T12" fmla="*/ 443 w 702"/>
                <a:gd name="T13" fmla="*/ 475 h 488"/>
                <a:gd name="T14" fmla="*/ 371 w 702"/>
                <a:gd name="T15" fmla="*/ 488 h 488"/>
                <a:gd name="T16" fmla="*/ 302 w 702"/>
                <a:gd name="T17" fmla="*/ 488 h 488"/>
                <a:gd name="T18" fmla="*/ 216 w 702"/>
                <a:gd name="T19" fmla="*/ 472 h 488"/>
                <a:gd name="T20" fmla="*/ 144 w 702"/>
                <a:gd name="T21" fmla="*/ 448 h 488"/>
                <a:gd name="T22" fmla="*/ 91 w 702"/>
                <a:gd name="T23" fmla="*/ 419 h 488"/>
                <a:gd name="T24" fmla="*/ 46 w 702"/>
                <a:gd name="T25" fmla="*/ 389 h 488"/>
                <a:gd name="T26" fmla="*/ 0 w 702"/>
                <a:gd name="T27" fmla="*/ 352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2" h="488">
                  <a:moveTo>
                    <a:pt x="0" y="352"/>
                  </a:moveTo>
                  <a:lnTo>
                    <a:pt x="336" y="0"/>
                  </a:lnTo>
                  <a:lnTo>
                    <a:pt x="702" y="323"/>
                  </a:lnTo>
                  <a:lnTo>
                    <a:pt x="654" y="373"/>
                  </a:lnTo>
                  <a:lnTo>
                    <a:pt x="590" y="419"/>
                  </a:lnTo>
                  <a:lnTo>
                    <a:pt x="510" y="456"/>
                  </a:lnTo>
                  <a:lnTo>
                    <a:pt x="443" y="475"/>
                  </a:lnTo>
                  <a:lnTo>
                    <a:pt x="371" y="488"/>
                  </a:lnTo>
                  <a:lnTo>
                    <a:pt x="302" y="488"/>
                  </a:lnTo>
                  <a:lnTo>
                    <a:pt x="216" y="472"/>
                  </a:lnTo>
                  <a:lnTo>
                    <a:pt x="144" y="448"/>
                  </a:lnTo>
                  <a:lnTo>
                    <a:pt x="91" y="419"/>
                  </a:lnTo>
                  <a:lnTo>
                    <a:pt x="46" y="389"/>
                  </a:lnTo>
                  <a:lnTo>
                    <a:pt x="0" y="352"/>
                  </a:lnTo>
                  <a:close/>
                </a:path>
              </a:pathLst>
            </a:cu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5" name="Line 51"/>
            <p:cNvSpPr>
              <a:spLocks noChangeShapeType="1"/>
            </p:cNvSpPr>
            <p:nvPr/>
          </p:nvSpPr>
          <p:spPr bwMode="auto">
            <a:xfrm flipV="1">
              <a:off x="4616" y="3816"/>
              <a:ext cx="336" cy="35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6" name="Line 52"/>
            <p:cNvSpPr>
              <a:spLocks noChangeShapeType="1"/>
            </p:cNvSpPr>
            <p:nvPr/>
          </p:nvSpPr>
          <p:spPr bwMode="auto">
            <a:xfrm>
              <a:off x="4952" y="3816"/>
              <a:ext cx="360" cy="32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7" name="Oval 53"/>
            <p:cNvSpPr>
              <a:spLocks noChangeArrowheads="1"/>
            </p:cNvSpPr>
            <p:nvPr/>
          </p:nvSpPr>
          <p:spPr bwMode="auto">
            <a:xfrm>
              <a:off x="4752" y="3616"/>
              <a:ext cx="392" cy="392"/>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58" name="Text Box 54"/>
            <p:cNvSpPr txBox="1">
              <a:spLocks noChangeArrowheads="1"/>
            </p:cNvSpPr>
            <p:nvPr/>
          </p:nvSpPr>
          <p:spPr bwMode="auto">
            <a:xfrm>
              <a:off x="4745" y="4053"/>
              <a:ext cx="438"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200">
                  <a:solidFill>
                    <a:srgbClr val="FFFF00"/>
                  </a:solidFill>
                  <a:latin typeface="Times" charset="0"/>
                </a:rPr>
                <a:t>Political</a:t>
              </a:r>
            </a:p>
          </p:txBody>
        </p:sp>
        <p:sp>
          <p:nvSpPr>
            <p:cNvPr id="47159" name="Oval 55"/>
            <p:cNvSpPr>
              <a:spLocks noChangeArrowheads="1"/>
            </p:cNvSpPr>
            <p:nvPr/>
          </p:nvSpPr>
          <p:spPr bwMode="auto">
            <a:xfrm>
              <a:off x="4463" y="3329"/>
              <a:ext cx="976" cy="976"/>
            </a:xfrm>
            <a:prstGeom prst="ellipse">
              <a:avLst/>
            </a:prstGeom>
            <a:noFill/>
            <a:ln w="9525">
              <a:solidFill>
                <a:schemeClr val="tx1"/>
              </a:solidFill>
              <a:round/>
              <a:headEnd/>
              <a:tailEnd/>
            </a:ln>
            <a:effectLst/>
            <a:extLst>
              <a:ext uri="{909E8E84-426E-40dd-AFC4-6F175D3DCCD1}">
                <a14:hiddenFill xmlns="" xmlns:a14="http://schemas.microsoft.com/office/drawing/2010/main">
                  <a:solidFill>
                    <a:schemeClr val="accent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0" name="Text Box 56"/>
            <p:cNvSpPr txBox="1">
              <a:spLocks noChangeArrowheads="1"/>
            </p:cNvSpPr>
            <p:nvPr/>
          </p:nvSpPr>
          <p:spPr bwMode="auto">
            <a:xfrm>
              <a:off x="4823" y="3882"/>
              <a:ext cx="276" cy="1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800">
                  <a:solidFill>
                    <a:srgbClr val="FFFF00"/>
                  </a:solidFill>
                  <a:latin typeface="Times" charset="0"/>
                </a:rPr>
                <a:t>Social</a:t>
              </a:r>
              <a:endParaRPr lang="en-US" sz="1000">
                <a:solidFill>
                  <a:srgbClr val="FFFF00"/>
                </a:solidFill>
                <a:latin typeface="Times" charset="0"/>
              </a:endParaRPr>
            </a:p>
          </p:txBody>
        </p:sp>
        <p:sp>
          <p:nvSpPr>
            <p:cNvPr id="47161" name="Text Box 57"/>
            <p:cNvSpPr txBox="1">
              <a:spLocks noChangeArrowheads="1"/>
            </p:cNvSpPr>
            <p:nvPr/>
          </p:nvSpPr>
          <p:spPr bwMode="auto">
            <a:xfrm>
              <a:off x="4737" y="3686"/>
              <a:ext cx="433"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Technical</a:t>
              </a:r>
            </a:p>
          </p:txBody>
        </p:sp>
      </p:grpSp>
      <p:grpSp>
        <p:nvGrpSpPr>
          <p:cNvPr id="47162" name="Group 58"/>
          <p:cNvGrpSpPr>
            <a:grpSpLocks/>
          </p:cNvGrpSpPr>
          <p:nvPr/>
        </p:nvGrpSpPr>
        <p:grpSpPr bwMode="auto">
          <a:xfrm>
            <a:off x="7086600" y="203200"/>
            <a:ext cx="1549400" cy="1549400"/>
            <a:chOff x="4464" y="128"/>
            <a:chExt cx="976" cy="976"/>
          </a:xfrm>
        </p:grpSpPr>
        <p:sp>
          <p:nvSpPr>
            <p:cNvPr id="47163" name="Oval 59"/>
            <p:cNvSpPr>
              <a:spLocks noChangeArrowheads="1"/>
            </p:cNvSpPr>
            <p:nvPr/>
          </p:nvSpPr>
          <p:spPr bwMode="auto">
            <a:xfrm>
              <a:off x="4464" y="128"/>
              <a:ext cx="976" cy="976"/>
            </a:xfrm>
            <a:prstGeom prst="ellipse">
              <a:avLst/>
            </a:prstGeom>
            <a:solidFill>
              <a:srgbClr val="FF00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endParaRPr lang="en-US" sz="1200">
                <a:latin typeface="Times" charset="0"/>
              </a:endParaRPr>
            </a:p>
          </p:txBody>
        </p:sp>
        <p:sp>
          <p:nvSpPr>
            <p:cNvPr id="47164" name="Oval 60"/>
            <p:cNvSpPr>
              <a:spLocks noChangeArrowheads="1"/>
            </p:cNvSpPr>
            <p:nvPr/>
          </p:nvSpPr>
          <p:spPr bwMode="auto">
            <a:xfrm>
              <a:off x="4896" y="552"/>
              <a:ext cx="112" cy="112"/>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5" name="Freeform 61"/>
            <p:cNvSpPr>
              <a:spLocks/>
            </p:cNvSpPr>
            <p:nvPr/>
          </p:nvSpPr>
          <p:spPr bwMode="auto">
            <a:xfrm>
              <a:off x="4815" y="131"/>
              <a:ext cx="280" cy="18"/>
            </a:xfrm>
            <a:custGeom>
              <a:avLst/>
              <a:gdLst>
                <a:gd name="T0" fmla="*/ 22 w 280"/>
                <a:gd name="T1" fmla="*/ 16 h 18"/>
                <a:gd name="T2" fmla="*/ 134 w 280"/>
                <a:gd name="T3" fmla="*/ 0 h 18"/>
                <a:gd name="T4" fmla="*/ 262 w 280"/>
                <a:gd name="T5" fmla="*/ 16 h 18"/>
                <a:gd name="T6" fmla="*/ 22 w 280"/>
                <a:gd name="T7" fmla="*/ 16 h 18"/>
              </a:gdLst>
              <a:ahLst/>
              <a:cxnLst>
                <a:cxn ang="0">
                  <a:pos x="T0" y="T1"/>
                </a:cxn>
                <a:cxn ang="0">
                  <a:pos x="T2" y="T3"/>
                </a:cxn>
                <a:cxn ang="0">
                  <a:pos x="T4" y="T5"/>
                </a:cxn>
                <a:cxn ang="0">
                  <a:pos x="T6" y="T7"/>
                </a:cxn>
              </a:cxnLst>
              <a:rect l="0" t="0" r="r" b="b"/>
              <a:pathLst>
                <a:path w="280" h="18">
                  <a:moveTo>
                    <a:pt x="22" y="16"/>
                  </a:moveTo>
                  <a:cubicBezTo>
                    <a:pt x="0" y="13"/>
                    <a:pt x="94" y="0"/>
                    <a:pt x="134" y="0"/>
                  </a:cubicBezTo>
                  <a:cubicBezTo>
                    <a:pt x="174" y="0"/>
                    <a:pt x="280" y="13"/>
                    <a:pt x="262" y="16"/>
                  </a:cubicBezTo>
                  <a:cubicBezTo>
                    <a:pt x="243" y="18"/>
                    <a:pt x="43" y="18"/>
                    <a:pt x="22" y="16"/>
                  </a:cubicBezTo>
                  <a:close/>
                </a:path>
              </a:pathLst>
            </a:custGeom>
            <a:solidFill>
              <a:srgbClr val="0033CC"/>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6" name="Freeform 62"/>
            <p:cNvSpPr>
              <a:spLocks/>
            </p:cNvSpPr>
            <p:nvPr/>
          </p:nvSpPr>
          <p:spPr bwMode="auto">
            <a:xfrm>
              <a:off x="4834" y="144"/>
              <a:ext cx="251" cy="464"/>
            </a:xfrm>
            <a:custGeom>
              <a:avLst/>
              <a:gdLst>
                <a:gd name="T0" fmla="*/ 112 w 240"/>
                <a:gd name="T1" fmla="*/ 464 h 464"/>
                <a:gd name="T2" fmla="*/ 0 w 240"/>
                <a:gd name="T3" fmla="*/ 0 h 464"/>
                <a:gd name="T4" fmla="*/ 240 w 240"/>
                <a:gd name="T5" fmla="*/ 0 h 464"/>
                <a:gd name="T6" fmla="*/ 112 w 240"/>
                <a:gd name="T7" fmla="*/ 464 h 464"/>
              </a:gdLst>
              <a:ahLst/>
              <a:cxnLst>
                <a:cxn ang="0">
                  <a:pos x="T0" y="T1"/>
                </a:cxn>
                <a:cxn ang="0">
                  <a:pos x="T2" y="T3"/>
                </a:cxn>
                <a:cxn ang="0">
                  <a:pos x="T4" y="T5"/>
                </a:cxn>
                <a:cxn ang="0">
                  <a:pos x="T6" y="T7"/>
                </a:cxn>
              </a:cxnLst>
              <a:rect l="0" t="0" r="r" b="b"/>
              <a:pathLst>
                <a:path w="240" h="464">
                  <a:moveTo>
                    <a:pt x="112" y="464"/>
                  </a:moveTo>
                  <a:lnTo>
                    <a:pt x="0" y="0"/>
                  </a:lnTo>
                  <a:lnTo>
                    <a:pt x="240" y="0"/>
                  </a:lnTo>
                  <a:lnTo>
                    <a:pt x="112" y="464"/>
                  </a:lnTo>
                  <a:close/>
                </a:path>
              </a:pathLst>
            </a:custGeom>
            <a:solidFill>
              <a:srgbClr val="0033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7" name="Line 63"/>
            <p:cNvSpPr>
              <a:spLocks noChangeShapeType="1"/>
            </p:cNvSpPr>
            <p:nvPr/>
          </p:nvSpPr>
          <p:spPr bwMode="auto">
            <a:xfrm flipH="1" flipV="1">
              <a:off x="4832" y="144"/>
              <a:ext cx="120" cy="46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8" name="Line 64"/>
            <p:cNvSpPr>
              <a:spLocks noChangeShapeType="1"/>
            </p:cNvSpPr>
            <p:nvPr/>
          </p:nvSpPr>
          <p:spPr bwMode="auto">
            <a:xfrm flipH="1">
              <a:off x="4952" y="144"/>
              <a:ext cx="128" cy="46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7169" name="Text Box 65"/>
            <p:cNvSpPr txBox="1">
              <a:spLocks noChangeArrowheads="1"/>
            </p:cNvSpPr>
            <p:nvPr/>
          </p:nvSpPr>
          <p:spPr bwMode="auto">
            <a:xfrm>
              <a:off x="4736" y="746"/>
              <a:ext cx="438"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1200">
                  <a:solidFill>
                    <a:srgbClr val="FFFF00"/>
                  </a:solidFill>
                  <a:latin typeface="Times" charset="0"/>
                </a:rPr>
                <a:t>Political</a:t>
              </a:r>
            </a:p>
          </p:txBody>
        </p:sp>
        <p:sp>
          <p:nvSpPr>
            <p:cNvPr id="47170" name="Text Box 66"/>
            <p:cNvSpPr txBox="1">
              <a:spLocks noChangeArrowheads="1"/>
            </p:cNvSpPr>
            <p:nvPr/>
          </p:nvSpPr>
          <p:spPr bwMode="auto">
            <a:xfrm rot="-21600000">
              <a:off x="4738" y="267"/>
              <a:ext cx="441"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000">
                  <a:solidFill>
                    <a:srgbClr val="FFFF00"/>
                  </a:solidFill>
                  <a:latin typeface="Times" charset="0"/>
                </a:rPr>
                <a:t>Economic</a:t>
              </a:r>
            </a:p>
          </p:txBody>
        </p:sp>
      </p:grpSp>
      <p:sp>
        <p:nvSpPr>
          <p:cNvPr id="47171" name="Rectangle 67"/>
          <p:cNvSpPr>
            <a:spLocks noChangeArrowheads="1"/>
          </p:cNvSpPr>
          <p:nvPr/>
        </p:nvSpPr>
        <p:spPr bwMode="auto">
          <a:xfrm>
            <a:off x="3925888" y="625475"/>
            <a:ext cx="3163887"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spAutoFit/>
          </a:bodyPr>
          <a:lstStyle/>
          <a:p>
            <a:pPr algn="r" eaLnBrk="0" hangingPunct="0"/>
            <a:r>
              <a:rPr lang="en-US" sz="1000" b="1" i="1">
                <a:latin typeface="Times" charset="0"/>
              </a:rPr>
              <a:t>To Start:</a:t>
            </a:r>
            <a:r>
              <a:rPr lang="en-US" sz="1000" i="1">
                <a:latin typeface="Times" charset="0"/>
              </a:rPr>
              <a:t> No "Organization" to speak of.</a:t>
            </a:r>
          </a:p>
          <a:p>
            <a:pPr algn="r" eaLnBrk="0" hangingPunct="0"/>
            <a:r>
              <a:rPr lang="en-US" sz="1000" i="1">
                <a:latin typeface="Times" charset="0"/>
              </a:rPr>
              <a:t>                Only a loosely configured political environment.</a:t>
            </a:r>
          </a:p>
          <a:p>
            <a:pPr algn="r" eaLnBrk="0" hangingPunct="0"/>
            <a:r>
              <a:rPr lang="en-US" sz="1000" i="1">
                <a:latin typeface="Times" charset="0"/>
              </a:rPr>
              <a:t>                Many thoughts on what to do, but little,</a:t>
            </a:r>
          </a:p>
          <a:p>
            <a:pPr algn="r" eaLnBrk="0" hangingPunct="0"/>
            <a:r>
              <a:rPr lang="en-US" sz="1000" i="1">
                <a:latin typeface="Times" charset="0"/>
              </a:rPr>
              <a:t>                if any, mobilization of resources.</a:t>
            </a:r>
          </a:p>
        </p:txBody>
      </p:sp>
    </p:spTree>
    <p:extLst>
      <p:ext uri="{BB962C8B-B14F-4D97-AF65-F5344CB8AC3E}">
        <p14:creationId xmlns:p14="http://schemas.microsoft.com/office/powerpoint/2010/main" val="1276681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4F81BD"/>
                </a:solidFill>
              </a:rPr>
              <a:t>Inter-organizational,</a:t>
            </a:r>
            <a:r>
              <a:rPr lang="en-US" baseline="0" dirty="0" smtClean="0">
                <a:solidFill>
                  <a:srgbClr val="4F81BD"/>
                </a:solidFill>
              </a:rPr>
              <a:t> multi-sectorial, project timing Rule of Thumb</a:t>
            </a:r>
            <a:endParaRPr lang="en-US" dirty="0">
              <a:solidFill>
                <a:srgbClr val="4F81BD"/>
              </a:solidFill>
            </a:endParaRPr>
          </a:p>
        </p:txBody>
      </p:sp>
      <p:sp>
        <p:nvSpPr>
          <p:cNvPr id="3" name="Content Placeholder 2"/>
          <p:cNvSpPr>
            <a:spLocks noGrp="1"/>
          </p:cNvSpPr>
          <p:nvPr>
            <p:ph idx="1"/>
          </p:nvPr>
        </p:nvSpPr>
        <p:spPr/>
        <p:txBody>
          <a:bodyPr>
            <a:normAutofit fontScale="92500" lnSpcReduction="10000"/>
          </a:bodyPr>
          <a:lstStyle/>
          <a:p>
            <a:r>
              <a:rPr lang="en-US" sz="3600" dirty="0" smtClean="0"/>
              <a:t>75%</a:t>
            </a:r>
          </a:p>
          <a:p>
            <a:pPr lvl="1"/>
            <a:r>
              <a:rPr lang="en-US" sz="3200" dirty="0" smtClean="0"/>
              <a:t>Building trust and the attendant political and economic support necessary for implementation to be allowed to succeed</a:t>
            </a:r>
          </a:p>
          <a:p>
            <a:r>
              <a:rPr lang="en-US" sz="3600" dirty="0" smtClean="0"/>
              <a:t>25%</a:t>
            </a:r>
          </a:p>
          <a:p>
            <a:pPr lvl="1"/>
            <a:r>
              <a:rPr lang="en-US" sz="3200" dirty="0" smtClean="0"/>
              <a:t>Building, Testing and Deploying the technology </a:t>
            </a:r>
          </a:p>
          <a:p>
            <a:pPr marL="0" indent="0" algn="ctr">
              <a:buNone/>
            </a:pPr>
            <a:r>
              <a:rPr lang="en-US" sz="3600" dirty="0" smtClean="0"/>
              <a:t/>
            </a:r>
            <a:br>
              <a:rPr lang="en-US" sz="3600" dirty="0" smtClean="0"/>
            </a:br>
            <a:r>
              <a:rPr lang="en-US" sz="3600" dirty="0" smtClean="0"/>
              <a:t>(if you find most of your initial time is spent on the technology, you should be concerned)</a:t>
            </a:r>
          </a:p>
        </p:txBody>
      </p:sp>
    </p:spTree>
    <p:extLst>
      <p:ext uri="{BB962C8B-B14F-4D97-AF65-F5344CB8AC3E}">
        <p14:creationId xmlns:p14="http://schemas.microsoft.com/office/powerpoint/2010/main" val="655739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 You!</a:t>
            </a:r>
            <a:endParaRPr lang="en-US" dirty="0"/>
          </a:p>
        </p:txBody>
      </p:sp>
      <p:grpSp>
        <p:nvGrpSpPr>
          <p:cNvPr id="4" name="Group 5"/>
          <p:cNvGrpSpPr>
            <a:grpSpLocks/>
          </p:cNvGrpSpPr>
          <p:nvPr/>
        </p:nvGrpSpPr>
        <p:grpSpPr bwMode="auto">
          <a:xfrm>
            <a:off x="2749550" y="2037466"/>
            <a:ext cx="3975100" cy="3975100"/>
            <a:chOff x="2920" y="1728"/>
            <a:chExt cx="2504" cy="2504"/>
          </a:xfrm>
        </p:grpSpPr>
        <p:sp>
          <p:nvSpPr>
            <p:cNvPr id="5" name="Oval 6"/>
            <p:cNvSpPr>
              <a:spLocks noChangeArrowheads="1"/>
            </p:cNvSpPr>
            <p:nvPr/>
          </p:nvSpPr>
          <p:spPr bwMode="auto">
            <a:xfrm>
              <a:off x="2920" y="1728"/>
              <a:ext cx="2504" cy="2504"/>
            </a:xfrm>
            <a:prstGeom prst="ellipse">
              <a:avLst/>
            </a:prstGeom>
            <a:solidFill>
              <a:srgbClr val="FF0000"/>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6" name="Freeform 7"/>
            <p:cNvSpPr>
              <a:spLocks/>
            </p:cNvSpPr>
            <p:nvPr/>
          </p:nvSpPr>
          <p:spPr bwMode="auto">
            <a:xfrm>
              <a:off x="2984" y="1728"/>
              <a:ext cx="2376" cy="1248"/>
            </a:xfrm>
            <a:custGeom>
              <a:avLst/>
              <a:gdLst>
                <a:gd name="T0" fmla="*/ 0 w 2376"/>
                <a:gd name="T1" fmla="*/ 832 h 1248"/>
                <a:gd name="T2" fmla="*/ 1176 w 2376"/>
                <a:gd name="T3" fmla="*/ 1248 h 1248"/>
                <a:gd name="T4" fmla="*/ 2376 w 2376"/>
                <a:gd name="T5" fmla="*/ 840 h 1248"/>
                <a:gd name="T6" fmla="*/ 2232 w 2376"/>
                <a:gd name="T7" fmla="*/ 560 h 1248"/>
                <a:gd name="T8" fmla="*/ 2048 w 2376"/>
                <a:gd name="T9" fmla="*/ 344 h 1248"/>
                <a:gd name="T10" fmla="*/ 1848 w 2376"/>
                <a:gd name="T11" fmla="*/ 192 h 1248"/>
                <a:gd name="T12" fmla="*/ 1624 w 2376"/>
                <a:gd name="T13" fmla="*/ 80 h 1248"/>
                <a:gd name="T14" fmla="*/ 1400 w 2376"/>
                <a:gd name="T15" fmla="*/ 16 h 1248"/>
                <a:gd name="T16" fmla="*/ 1192 w 2376"/>
                <a:gd name="T17" fmla="*/ 0 h 1248"/>
                <a:gd name="T18" fmla="*/ 912 w 2376"/>
                <a:gd name="T19" fmla="*/ 24 h 1248"/>
                <a:gd name="T20" fmla="*/ 600 w 2376"/>
                <a:gd name="T21" fmla="*/ 136 h 1248"/>
                <a:gd name="T22" fmla="*/ 400 w 2376"/>
                <a:gd name="T23" fmla="*/ 272 h 1248"/>
                <a:gd name="T24" fmla="*/ 248 w 2376"/>
                <a:gd name="T25" fmla="*/ 408 h 1248"/>
                <a:gd name="T26" fmla="*/ 128 w 2376"/>
                <a:gd name="T27" fmla="*/ 592 h 1248"/>
                <a:gd name="T28" fmla="*/ 0 w 2376"/>
                <a:gd name="T29" fmla="*/ 832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6" h="1248">
                  <a:moveTo>
                    <a:pt x="0" y="832"/>
                  </a:moveTo>
                  <a:lnTo>
                    <a:pt x="1176" y="1248"/>
                  </a:lnTo>
                  <a:lnTo>
                    <a:pt x="2376" y="840"/>
                  </a:lnTo>
                  <a:lnTo>
                    <a:pt x="2232" y="560"/>
                  </a:lnTo>
                  <a:lnTo>
                    <a:pt x="2048" y="344"/>
                  </a:lnTo>
                  <a:lnTo>
                    <a:pt x="1848" y="192"/>
                  </a:lnTo>
                  <a:lnTo>
                    <a:pt x="1624" y="80"/>
                  </a:lnTo>
                  <a:lnTo>
                    <a:pt x="1400" y="16"/>
                  </a:lnTo>
                  <a:lnTo>
                    <a:pt x="1192" y="0"/>
                  </a:lnTo>
                  <a:lnTo>
                    <a:pt x="912" y="24"/>
                  </a:lnTo>
                  <a:lnTo>
                    <a:pt x="600" y="136"/>
                  </a:lnTo>
                  <a:lnTo>
                    <a:pt x="400" y="272"/>
                  </a:lnTo>
                  <a:lnTo>
                    <a:pt x="248" y="408"/>
                  </a:lnTo>
                  <a:lnTo>
                    <a:pt x="128" y="592"/>
                  </a:lnTo>
                  <a:lnTo>
                    <a:pt x="0" y="832"/>
                  </a:lnTo>
                  <a:close/>
                </a:path>
              </a:pathLst>
            </a:custGeom>
            <a:solidFill>
              <a:srgbClr val="0033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7" name="Text Box 8"/>
            <p:cNvSpPr txBox="1">
              <a:spLocks noChangeArrowheads="1"/>
            </p:cNvSpPr>
            <p:nvPr/>
          </p:nvSpPr>
          <p:spPr bwMode="auto">
            <a:xfrm>
              <a:off x="3798" y="1867"/>
              <a:ext cx="764"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Economic</a:t>
              </a:r>
              <a:endParaRPr lang="en-US" sz="1200">
                <a:latin typeface="Times" charset="0"/>
              </a:endParaRPr>
            </a:p>
            <a:p>
              <a:pPr algn="ctr" eaLnBrk="0" hangingPunct="0"/>
              <a:r>
                <a:rPr lang="en-US" sz="1000">
                  <a:latin typeface="Times" charset="0"/>
                </a:rPr>
                <a:t>External Economy</a:t>
              </a:r>
              <a:endParaRPr lang="en-US" sz="1200">
                <a:latin typeface="Times" charset="0"/>
              </a:endParaRPr>
            </a:p>
          </p:txBody>
        </p:sp>
        <p:sp>
          <p:nvSpPr>
            <p:cNvPr id="8" name="Text Box 9"/>
            <p:cNvSpPr txBox="1">
              <a:spLocks noChangeArrowheads="1"/>
            </p:cNvSpPr>
            <p:nvPr/>
          </p:nvSpPr>
          <p:spPr bwMode="auto">
            <a:xfrm>
              <a:off x="3876" y="3139"/>
              <a:ext cx="576"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Social</a:t>
              </a:r>
              <a:endParaRPr lang="en-US" sz="1200">
                <a:latin typeface="Times" charset="0"/>
              </a:endParaRPr>
            </a:p>
            <a:p>
              <a:pPr algn="ctr" eaLnBrk="0" hangingPunct="0"/>
              <a:r>
                <a:rPr lang="en-US" sz="1000">
                  <a:latin typeface="Times" charset="0"/>
                </a:rPr>
                <a:t>Internal Polity</a:t>
              </a:r>
              <a:endParaRPr lang="en-US" sz="1200">
                <a:latin typeface="Times" charset="0"/>
              </a:endParaRPr>
            </a:p>
          </p:txBody>
        </p:sp>
        <p:sp>
          <p:nvSpPr>
            <p:cNvPr id="9" name="Text Box 10"/>
            <p:cNvSpPr txBox="1">
              <a:spLocks noChangeArrowheads="1"/>
            </p:cNvSpPr>
            <p:nvPr/>
          </p:nvSpPr>
          <p:spPr bwMode="auto">
            <a:xfrm>
              <a:off x="3851" y="3795"/>
              <a:ext cx="647"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Political</a:t>
              </a:r>
              <a:endParaRPr lang="en-US" sz="1200">
                <a:latin typeface="Times" charset="0"/>
              </a:endParaRPr>
            </a:p>
            <a:p>
              <a:pPr algn="ctr" eaLnBrk="0" hangingPunct="0"/>
              <a:r>
                <a:rPr lang="en-US" sz="1000">
                  <a:latin typeface="Times" charset="0"/>
                </a:rPr>
                <a:t>External Polity</a:t>
              </a:r>
              <a:endParaRPr lang="en-US" sz="1200">
                <a:latin typeface="Times" charset="0"/>
              </a:endParaRPr>
            </a:p>
          </p:txBody>
        </p:sp>
        <p:grpSp>
          <p:nvGrpSpPr>
            <p:cNvPr id="10" name="Group 11"/>
            <p:cNvGrpSpPr>
              <a:grpSpLocks/>
            </p:cNvGrpSpPr>
            <p:nvPr/>
          </p:nvGrpSpPr>
          <p:grpSpPr bwMode="auto">
            <a:xfrm>
              <a:off x="3000" y="2568"/>
              <a:ext cx="2352" cy="568"/>
              <a:chOff x="3000" y="2568"/>
              <a:chExt cx="2352" cy="568"/>
            </a:xfrm>
          </p:grpSpPr>
          <p:grpSp>
            <p:nvGrpSpPr>
              <p:cNvPr id="16" name="Group 12"/>
              <p:cNvGrpSpPr>
                <a:grpSpLocks/>
              </p:cNvGrpSpPr>
              <p:nvPr/>
            </p:nvGrpSpPr>
            <p:grpSpPr bwMode="auto">
              <a:xfrm>
                <a:off x="3456" y="2984"/>
                <a:ext cx="1400" cy="152"/>
                <a:chOff x="3456" y="2984"/>
                <a:chExt cx="1400" cy="152"/>
              </a:xfrm>
            </p:grpSpPr>
            <p:sp>
              <p:nvSpPr>
                <p:cNvPr id="20" name="Line 13"/>
                <p:cNvSpPr>
                  <a:spLocks noChangeShapeType="1"/>
                </p:cNvSpPr>
                <p:nvPr/>
              </p:nvSpPr>
              <p:spPr bwMode="auto">
                <a:xfrm>
                  <a:off x="4152" y="2984"/>
                  <a:ext cx="704"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1" name="Line 14"/>
                <p:cNvSpPr>
                  <a:spLocks noChangeShapeType="1"/>
                </p:cNvSpPr>
                <p:nvPr/>
              </p:nvSpPr>
              <p:spPr bwMode="auto">
                <a:xfrm flipH="1">
                  <a:off x="3456" y="2984"/>
                  <a:ext cx="696" cy="15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17" name="Group 15"/>
              <p:cNvGrpSpPr>
                <a:grpSpLocks/>
              </p:cNvGrpSpPr>
              <p:nvPr/>
            </p:nvGrpSpPr>
            <p:grpSpPr bwMode="auto">
              <a:xfrm>
                <a:off x="3000" y="2568"/>
                <a:ext cx="2352" cy="184"/>
                <a:chOff x="3000" y="2568"/>
                <a:chExt cx="2352" cy="184"/>
              </a:xfrm>
            </p:grpSpPr>
            <p:sp>
              <p:nvSpPr>
                <p:cNvPr id="18" name="Line 16"/>
                <p:cNvSpPr>
                  <a:spLocks noChangeShapeType="1"/>
                </p:cNvSpPr>
                <p:nvPr/>
              </p:nvSpPr>
              <p:spPr bwMode="auto">
                <a:xfrm>
                  <a:off x="3000" y="2568"/>
                  <a:ext cx="488" cy="17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9" name="Line 17"/>
                <p:cNvSpPr>
                  <a:spLocks noChangeShapeType="1"/>
                </p:cNvSpPr>
                <p:nvPr/>
              </p:nvSpPr>
              <p:spPr bwMode="auto">
                <a:xfrm flipV="1">
                  <a:off x="4824" y="2576"/>
                  <a:ext cx="528" cy="17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11" name="Freeform 18"/>
            <p:cNvSpPr>
              <a:spLocks/>
            </p:cNvSpPr>
            <p:nvPr/>
          </p:nvSpPr>
          <p:spPr bwMode="auto">
            <a:xfrm>
              <a:off x="3440" y="2288"/>
              <a:ext cx="1416" cy="840"/>
            </a:xfrm>
            <a:custGeom>
              <a:avLst/>
              <a:gdLst>
                <a:gd name="T0" fmla="*/ 24 w 1416"/>
                <a:gd name="T1" fmla="*/ 840 h 840"/>
                <a:gd name="T2" fmla="*/ 712 w 1416"/>
                <a:gd name="T3" fmla="*/ 696 h 840"/>
                <a:gd name="T4" fmla="*/ 1408 w 1416"/>
                <a:gd name="T5" fmla="*/ 832 h 840"/>
                <a:gd name="T6" fmla="*/ 1416 w 1416"/>
                <a:gd name="T7" fmla="*/ 608 h 840"/>
                <a:gd name="T8" fmla="*/ 1368 w 1416"/>
                <a:gd name="T9" fmla="*/ 408 h 840"/>
                <a:gd name="T10" fmla="*/ 1248 w 1416"/>
                <a:gd name="T11" fmla="*/ 224 h 840"/>
                <a:gd name="T12" fmla="*/ 1088 w 1416"/>
                <a:gd name="T13" fmla="*/ 104 h 840"/>
                <a:gd name="T14" fmla="*/ 856 w 1416"/>
                <a:gd name="T15" fmla="*/ 8 h 840"/>
                <a:gd name="T16" fmla="*/ 608 w 1416"/>
                <a:gd name="T17" fmla="*/ 0 h 840"/>
                <a:gd name="T18" fmla="*/ 368 w 1416"/>
                <a:gd name="T19" fmla="*/ 88 h 840"/>
                <a:gd name="T20" fmla="*/ 192 w 1416"/>
                <a:gd name="T21" fmla="*/ 224 h 840"/>
                <a:gd name="T22" fmla="*/ 112 w 1416"/>
                <a:gd name="T23" fmla="*/ 336 h 840"/>
                <a:gd name="T24" fmla="*/ 32 w 1416"/>
                <a:gd name="T25" fmla="*/ 528 h 840"/>
                <a:gd name="T26" fmla="*/ 0 w 1416"/>
                <a:gd name="T27" fmla="*/ 688 h 840"/>
                <a:gd name="T28" fmla="*/ 24 w 1416"/>
                <a:gd name="T2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6" h="840">
                  <a:moveTo>
                    <a:pt x="24" y="840"/>
                  </a:moveTo>
                  <a:lnTo>
                    <a:pt x="712" y="696"/>
                  </a:lnTo>
                  <a:lnTo>
                    <a:pt x="1408" y="832"/>
                  </a:lnTo>
                  <a:lnTo>
                    <a:pt x="1416" y="608"/>
                  </a:lnTo>
                  <a:lnTo>
                    <a:pt x="1368" y="408"/>
                  </a:lnTo>
                  <a:lnTo>
                    <a:pt x="1248" y="224"/>
                  </a:lnTo>
                  <a:lnTo>
                    <a:pt x="1088" y="104"/>
                  </a:lnTo>
                  <a:lnTo>
                    <a:pt x="856" y="8"/>
                  </a:lnTo>
                  <a:lnTo>
                    <a:pt x="608" y="0"/>
                  </a:lnTo>
                  <a:lnTo>
                    <a:pt x="368" y="88"/>
                  </a:lnTo>
                  <a:lnTo>
                    <a:pt x="192" y="224"/>
                  </a:lnTo>
                  <a:lnTo>
                    <a:pt x="112" y="336"/>
                  </a:lnTo>
                  <a:lnTo>
                    <a:pt x="32" y="528"/>
                  </a:lnTo>
                  <a:lnTo>
                    <a:pt x="0" y="688"/>
                  </a:lnTo>
                  <a:lnTo>
                    <a:pt x="24" y="840"/>
                  </a:lnTo>
                  <a:close/>
                </a:path>
              </a:pathLst>
            </a:custGeom>
            <a:solidFill>
              <a:srgbClr val="0033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2" name="Text Box 19"/>
            <p:cNvSpPr txBox="1">
              <a:spLocks noChangeArrowheads="1"/>
            </p:cNvSpPr>
            <p:nvPr/>
          </p:nvSpPr>
          <p:spPr bwMode="auto">
            <a:xfrm>
              <a:off x="3807" y="2531"/>
              <a:ext cx="746"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Technical</a:t>
              </a:r>
              <a:endParaRPr lang="en-US" sz="1200">
                <a:latin typeface="Times" charset="0"/>
              </a:endParaRPr>
            </a:p>
            <a:p>
              <a:pPr algn="ctr" eaLnBrk="0" hangingPunct="0"/>
              <a:r>
                <a:rPr lang="en-US" sz="1000">
                  <a:latin typeface="Times" charset="0"/>
                </a:rPr>
                <a:t>Internal Economy</a:t>
              </a:r>
              <a:endParaRPr lang="en-US" sz="1200">
                <a:latin typeface="Times" charset="0"/>
              </a:endParaRPr>
            </a:p>
          </p:txBody>
        </p:sp>
        <p:sp>
          <p:nvSpPr>
            <p:cNvPr id="13" name="Oval 20"/>
            <p:cNvSpPr>
              <a:spLocks noChangeArrowheads="1"/>
            </p:cNvSpPr>
            <p:nvPr/>
          </p:nvSpPr>
          <p:spPr bwMode="auto">
            <a:xfrm>
              <a:off x="3448" y="2288"/>
              <a:ext cx="1416" cy="1416"/>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Oval 21"/>
            <p:cNvSpPr>
              <a:spLocks noChangeArrowheads="1"/>
            </p:cNvSpPr>
            <p:nvPr/>
          </p:nvSpPr>
          <p:spPr bwMode="auto">
            <a:xfrm>
              <a:off x="2920" y="1728"/>
              <a:ext cx="2504" cy="2504"/>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5" name="Oval 22"/>
            <p:cNvSpPr>
              <a:spLocks noChangeArrowheads="1"/>
            </p:cNvSpPr>
            <p:nvPr/>
          </p:nvSpPr>
          <p:spPr bwMode="auto">
            <a:xfrm>
              <a:off x="4104" y="2936"/>
              <a:ext cx="96" cy="96"/>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322400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4F81BD"/>
                </a:solidFill>
              </a:rPr>
              <a:t>Keys to Building Successful Data Partnerships</a:t>
            </a:r>
            <a:endParaRPr lang="en-US" sz="3200" dirty="0">
              <a:solidFill>
                <a:srgbClr val="4F81BD"/>
              </a:solidFill>
            </a:endParaRPr>
          </a:p>
        </p:txBody>
      </p:sp>
      <p:sp>
        <p:nvSpPr>
          <p:cNvPr id="3" name="Content Placeholder 2"/>
          <p:cNvSpPr>
            <a:spLocks noGrp="1"/>
          </p:cNvSpPr>
          <p:nvPr>
            <p:ph idx="1"/>
          </p:nvPr>
        </p:nvSpPr>
        <p:spPr/>
        <p:txBody>
          <a:bodyPr/>
          <a:lstStyle/>
          <a:p>
            <a:r>
              <a:rPr lang="en-US" dirty="0" smtClean="0"/>
              <a:t>Must get to a shared vision</a:t>
            </a:r>
          </a:p>
          <a:p>
            <a:r>
              <a:rPr lang="en-US" dirty="0" smtClean="0"/>
              <a:t>Must establish TRUST between all key data partners</a:t>
            </a:r>
          </a:p>
          <a:p>
            <a:r>
              <a:rPr lang="en-US" dirty="0" smtClean="0"/>
              <a:t>Technology should be designed as much as possible to work within the existing political and economic context of the deployment</a:t>
            </a:r>
            <a:endParaRPr lang="en-US" dirty="0"/>
          </a:p>
        </p:txBody>
      </p:sp>
    </p:spTree>
    <p:extLst>
      <p:ext uri="{BB962C8B-B14F-4D97-AF65-F5344CB8AC3E}">
        <p14:creationId xmlns:p14="http://schemas.microsoft.com/office/powerpoint/2010/main" val="25579786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4F81BD"/>
                </a:solidFill>
              </a:rPr>
              <a:t>What am I Talking About?</a:t>
            </a:r>
            <a:endParaRPr lang="en-US" dirty="0">
              <a:solidFill>
                <a:srgbClr val="4F81BD"/>
              </a:solidFill>
            </a:endParaRPr>
          </a:p>
        </p:txBody>
      </p:sp>
      <p:sp>
        <p:nvSpPr>
          <p:cNvPr id="3" name="Content Placeholder 2"/>
          <p:cNvSpPr>
            <a:spLocks noGrp="1"/>
          </p:cNvSpPr>
          <p:nvPr>
            <p:ph idx="1"/>
          </p:nvPr>
        </p:nvSpPr>
        <p:spPr>
          <a:xfrm>
            <a:off x="457200" y="1600200"/>
            <a:ext cx="5055548" cy="4525963"/>
          </a:xfrm>
        </p:spPr>
        <p:txBody>
          <a:bodyPr>
            <a:normAutofit fontScale="92500"/>
          </a:bodyPr>
          <a:lstStyle/>
          <a:p>
            <a:r>
              <a:rPr lang="en-US" dirty="0" smtClean="0"/>
              <a:t>Some approaches and tools that I have come to rely upon to effectively create </a:t>
            </a:r>
            <a:r>
              <a:rPr lang="en-US" b="1" dirty="0" smtClean="0"/>
              <a:t>Implementation Networks</a:t>
            </a:r>
          </a:p>
          <a:p>
            <a:r>
              <a:rPr lang="en-US" dirty="0" smtClean="0"/>
              <a:t>The “Steps” to my “Method”</a:t>
            </a:r>
          </a:p>
          <a:p>
            <a:pPr lvl="1"/>
            <a:r>
              <a:rPr lang="en-US" dirty="0" smtClean="0"/>
              <a:t>Contextual Assessment</a:t>
            </a:r>
          </a:p>
          <a:p>
            <a:pPr lvl="1"/>
            <a:r>
              <a:rPr lang="en-US" dirty="0" smtClean="0"/>
              <a:t>Stakeholder Analysis, Selection &amp; Management</a:t>
            </a:r>
          </a:p>
          <a:p>
            <a:pPr lvl="1"/>
            <a:r>
              <a:rPr lang="en-US" dirty="0" smtClean="0"/>
              <a:t>Joint-Visioning</a:t>
            </a:r>
          </a:p>
        </p:txBody>
      </p:sp>
      <p:sp>
        <p:nvSpPr>
          <p:cNvPr id="4" name="Rectangle 3"/>
          <p:cNvSpPr/>
          <p:nvPr/>
        </p:nvSpPr>
        <p:spPr>
          <a:xfrm>
            <a:off x="5769468" y="1674673"/>
            <a:ext cx="2917331" cy="3785652"/>
          </a:xfrm>
          <a:prstGeom prst="rect">
            <a:avLst/>
          </a:prstGeom>
        </p:spPr>
        <p:txBody>
          <a:bodyPr wrap="square">
            <a:spAutoFit/>
          </a:bodyPr>
          <a:lstStyle/>
          <a:p>
            <a:r>
              <a:rPr lang="en-US" altLang="ja-JP" sz="2000" dirty="0" smtClean="0">
                <a:solidFill>
                  <a:srgbClr val="4F81BD"/>
                </a:solidFill>
                <a:latin typeface="Calibri"/>
                <a:cs typeface="Calibri"/>
              </a:rPr>
              <a:t>Implementation Network: </a:t>
            </a:r>
            <a:r>
              <a:rPr lang="ja-JP" altLang="en-US" sz="2000" i="1" dirty="0" smtClean="0">
                <a:solidFill>
                  <a:srgbClr val="4F81BD"/>
                </a:solidFill>
                <a:latin typeface="Calibri"/>
                <a:cs typeface="Calibri"/>
              </a:rPr>
              <a:t>“</a:t>
            </a:r>
            <a:r>
              <a:rPr lang="en-US" sz="2000" i="1" dirty="0" smtClean="0">
                <a:solidFill>
                  <a:srgbClr val="4F81BD"/>
                </a:solidFill>
                <a:latin typeface="Calibri"/>
                <a:cs typeface="Calibri"/>
              </a:rPr>
              <a:t>a </a:t>
            </a:r>
            <a:r>
              <a:rPr lang="en-US" sz="2000" i="1" dirty="0" smtClean="0">
                <a:solidFill>
                  <a:srgbClr val="4F81BD"/>
                </a:solidFill>
                <a:cs typeface="Times" charset="0"/>
              </a:rPr>
              <a:t>highly differentiated and complex array of public and private organizations that are involved in the translation of the policy intentions … into appropriate measures or actions for the realization of these objectives (O</a:t>
            </a:r>
            <a:r>
              <a:rPr lang="ja-JP" altLang="en-US" sz="2000" i="1" dirty="0" smtClean="0">
                <a:solidFill>
                  <a:srgbClr val="4F81BD"/>
                </a:solidFill>
                <a:latin typeface="Arial"/>
                <a:cs typeface="Times" charset="0"/>
              </a:rPr>
              <a:t>’</a:t>
            </a:r>
            <a:r>
              <a:rPr lang="en-US" sz="2000" i="1" dirty="0" smtClean="0">
                <a:solidFill>
                  <a:srgbClr val="4F81BD"/>
                </a:solidFill>
                <a:cs typeface="Times" charset="0"/>
              </a:rPr>
              <a:t>Toole, 139).</a:t>
            </a:r>
            <a:r>
              <a:rPr lang="ja-JP" altLang="en-US" sz="2000" i="1" dirty="0" smtClean="0">
                <a:solidFill>
                  <a:srgbClr val="4F81BD"/>
                </a:solidFill>
                <a:latin typeface="Arial"/>
                <a:cs typeface="Times" charset="0"/>
              </a:rPr>
              <a:t>”</a:t>
            </a:r>
            <a:r>
              <a:rPr lang="en-US" sz="2000" dirty="0" smtClean="0">
                <a:solidFill>
                  <a:srgbClr val="4F81BD"/>
                </a:solidFill>
              </a:rPr>
              <a:t> </a:t>
            </a:r>
          </a:p>
        </p:txBody>
      </p:sp>
    </p:spTree>
    <p:extLst>
      <p:ext uri="{BB962C8B-B14F-4D97-AF65-F5344CB8AC3E}">
        <p14:creationId xmlns:p14="http://schemas.microsoft.com/office/powerpoint/2010/main" val="359820123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kern="1200" dirty="0" smtClean="0">
                <a:solidFill>
                  <a:srgbClr val="4F81BD"/>
                </a:solidFill>
                <a:effectLst/>
                <a:latin typeface="+mj-lt"/>
                <a:ea typeface="+mj-ea"/>
                <a:cs typeface="+mj-cs"/>
              </a:rPr>
              <a:t>Why am I Talking About That?</a:t>
            </a:r>
            <a:br>
              <a:rPr lang="en-US" sz="4400" kern="1200" dirty="0" smtClean="0">
                <a:solidFill>
                  <a:srgbClr val="4F81BD"/>
                </a:solidFill>
                <a:effectLst/>
                <a:latin typeface="+mj-lt"/>
                <a:ea typeface="+mj-ea"/>
                <a:cs typeface="+mj-cs"/>
              </a:rPr>
            </a:br>
            <a:r>
              <a:rPr lang="en-US" sz="3600" kern="1200" dirty="0" smtClean="0">
                <a:solidFill>
                  <a:srgbClr val="4F81BD"/>
                </a:solidFill>
                <a:effectLst/>
                <a:latin typeface="+mj-lt"/>
                <a:ea typeface="+mj-ea"/>
                <a:cs typeface="+mj-cs"/>
              </a:rPr>
              <a:t>Public-sector</a:t>
            </a:r>
            <a:r>
              <a:rPr lang="en-US" sz="3600" kern="1200" baseline="0" dirty="0" smtClean="0">
                <a:solidFill>
                  <a:srgbClr val="4F81BD"/>
                </a:solidFill>
                <a:effectLst/>
              </a:rPr>
              <a:t> “Big Data” Analytics is Different</a:t>
            </a:r>
            <a:endParaRPr lang="en-US" dirty="0">
              <a:solidFill>
                <a:srgbClr val="4F81BD"/>
              </a:solidFill>
            </a:endParaRPr>
          </a:p>
        </p:txBody>
      </p:sp>
      <p:sp>
        <p:nvSpPr>
          <p:cNvPr id="3" name="Content Placeholder 2"/>
          <p:cNvSpPr>
            <a:spLocks noGrp="1"/>
          </p:cNvSpPr>
          <p:nvPr>
            <p:ph idx="1"/>
          </p:nvPr>
        </p:nvSpPr>
        <p:spPr/>
        <p:txBody>
          <a:bodyPr>
            <a:normAutofit fontScale="62500" lnSpcReduction="20000"/>
          </a:bodyPr>
          <a:lstStyle/>
          <a:p>
            <a:pPr lvl="0"/>
            <a:r>
              <a:rPr lang="en-US" sz="4400" kern="1200" dirty="0" smtClean="0">
                <a:solidFill>
                  <a:schemeClr val="tx1"/>
                </a:solidFill>
                <a:effectLst/>
                <a:latin typeface="+mj-lt"/>
                <a:ea typeface="+mj-ea"/>
                <a:cs typeface="+mj-cs"/>
              </a:rPr>
              <a:t>“Big” data infrastructure recommendations for data analytics</a:t>
            </a:r>
            <a:r>
              <a:rPr lang="en-US" sz="4400" kern="1200" baseline="0" dirty="0" smtClean="0">
                <a:solidFill>
                  <a:schemeClr val="tx1"/>
                </a:solidFill>
                <a:effectLst/>
                <a:latin typeface="+mj-lt"/>
                <a:ea typeface="+mj-ea"/>
                <a:cs typeface="+mj-cs"/>
              </a:rPr>
              <a:t> </a:t>
            </a:r>
            <a:r>
              <a:rPr lang="en-US" sz="4400" kern="1200" dirty="0" smtClean="0">
                <a:solidFill>
                  <a:schemeClr val="tx1"/>
                </a:solidFill>
                <a:effectLst/>
                <a:latin typeface="+mj-lt"/>
                <a:ea typeface="+mj-ea"/>
                <a:cs typeface="+mj-cs"/>
              </a:rPr>
              <a:t>commonplace in IT journals and vendor whitepapers</a:t>
            </a:r>
          </a:p>
          <a:p>
            <a:r>
              <a:rPr lang="en-US" sz="4400" kern="1200" dirty="0" smtClean="0">
                <a:solidFill>
                  <a:schemeClr val="tx1"/>
                </a:solidFill>
                <a:effectLst/>
                <a:latin typeface="+mj-lt"/>
                <a:ea typeface="+mj-ea"/>
                <a:cs typeface="+mj-cs"/>
              </a:rPr>
              <a:t>However</a:t>
            </a:r>
          </a:p>
          <a:p>
            <a:pPr lvl="1"/>
            <a:r>
              <a:rPr lang="en-US" sz="4000" kern="1200" dirty="0" smtClean="0">
                <a:solidFill>
                  <a:schemeClr val="tx1"/>
                </a:solidFill>
                <a:effectLst/>
                <a:latin typeface="+mj-lt"/>
                <a:ea typeface="+mj-ea"/>
                <a:cs typeface="+mj-cs"/>
              </a:rPr>
              <a:t>domain is almost universally considered private sector, and</a:t>
            </a:r>
          </a:p>
          <a:p>
            <a:pPr lvl="1"/>
            <a:r>
              <a:rPr lang="en-US" sz="4000" kern="1200" dirty="0" smtClean="0">
                <a:solidFill>
                  <a:schemeClr val="tx1"/>
                </a:solidFill>
                <a:effectLst/>
                <a:latin typeface="+mj-lt"/>
                <a:ea typeface="+mj-ea"/>
                <a:cs typeface="+mj-cs"/>
              </a:rPr>
              <a:t>data to be analyzed generally assumed to be either publicly available or privately owned or contracted (that is, accessible without restriction)</a:t>
            </a:r>
          </a:p>
          <a:p>
            <a:pPr lvl="0"/>
            <a:r>
              <a:rPr lang="en-US" sz="4400" kern="1200" dirty="0" smtClean="0">
                <a:solidFill>
                  <a:schemeClr val="tx1"/>
                </a:solidFill>
                <a:effectLst/>
                <a:latin typeface="+mj-lt"/>
                <a:ea typeface="+mj-ea"/>
                <a:cs typeface="+mj-cs"/>
              </a:rPr>
              <a:t>Therefore, issues discussed generally relate</a:t>
            </a:r>
            <a:r>
              <a:rPr lang="en-US" sz="4400" kern="1200" baseline="0" dirty="0" smtClean="0">
                <a:solidFill>
                  <a:schemeClr val="tx1"/>
                </a:solidFill>
                <a:effectLst/>
                <a:latin typeface="+mj-lt"/>
                <a:ea typeface="+mj-ea"/>
                <a:cs typeface="+mj-cs"/>
              </a:rPr>
              <a:t> to </a:t>
            </a:r>
            <a:r>
              <a:rPr lang="en-US" sz="4400" kern="1200" dirty="0" smtClean="0">
                <a:solidFill>
                  <a:schemeClr val="tx1"/>
                </a:solidFill>
                <a:effectLst/>
                <a:latin typeface="+mj-lt"/>
                <a:ea typeface="+mj-ea"/>
                <a:cs typeface="+mj-cs"/>
              </a:rPr>
              <a:t>capacity issues like storage, processing scalability and latency</a:t>
            </a:r>
            <a:r>
              <a:rPr lang="en-US" dirty="0" smtClean="0">
                <a:effectLst/>
              </a:rPr>
              <a:t> </a:t>
            </a:r>
          </a:p>
        </p:txBody>
      </p:sp>
    </p:spTree>
    <p:extLst>
      <p:ext uri="{BB962C8B-B14F-4D97-AF65-F5344CB8AC3E}">
        <p14:creationId xmlns:p14="http://schemas.microsoft.com/office/powerpoint/2010/main" val="12533057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4F81BD"/>
                </a:solidFill>
              </a:rPr>
              <a:t>Why am I Talking About That?</a:t>
            </a:r>
            <a:br>
              <a:rPr lang="en-US" dirty="0">
                <a:solidFill>
                  <a:srgbClr val="4F81BD"/>
                </a:solidFill>
              </a:rPr>
            </a:br>
            <a:r>
              <a:rPr lang="en-US" sz="3600" dirty="0">
                <a:solidFill>
                  <a:srgbClr val="4F81BD"/>
                </a:solidFill>
              </a:rPr>
              <a:t>Public-sector “Big Data” Analytics is Different</a:t>
            </a:r>
            <a:endParaRPr lang="en-US" dirty="0">
              <a:solidFill>
                <a:srgbClr val="4F81BD"/>
              </a:solidFill>
            </a:endParaRPr>
          </a:p>
        </p:txBody>
      </p:sp>
      <p:sp>
        <p:nvSpPr>
          <p:cNvPr id="3" name="Content Placeholder 2"/>
          <p:cNvSpPr>
            <a:spLocks noGrp="1"/>
          </p:cNvSpPr>
          <p:nvPr>
            <p:ph idx="1"/>
          </p:nvPr>
        </p:nvSpPr>
        <p:spPr/>
        <p:txBody>
          <a:bodyPr>
            <a:normAutofit fontScale="92500" lnSpcReduction="10000"/>
          </a:bodyPr>
          <a:lstStyle/>
          <a:p>
            <a:pPr lvl="0"/>
            <a:r>
              <a:rPr lang="en-US" sz="3200" kern="1200" dirty="0" smtClean="0">
                <a:solidFill>
                  <a:schemeClr val="tx1"/>
                </a:solidFill>
                <a:effectLst/>
                <a:latin typeface="+mn-lt"/>
                <a:ea typeface="+mn-ea"/>
                <a:cs typeface="+mn-cs"/>
              </a:rPr>
              <a:t>once we include data managed by the public sector, especially at the individual-level, complexity of requirements grows exponentially</a:t>
            </a:r>
          </a:p>
          <a:p>
            <a:pPr lvl="0"/>
            <a:r>
              <a:rPr lang="en-US" sz="3200" kern="1200" dirty="0" smtClean="0">
                <a:solidFill>
                  <a:schemeClr val="tx1"/>
                </a:solidFill>
                <a:effectLst/>
                <a:latin typeface="+mn-lt"/>
                <a:ea typeface="+mn-ea"/>
                <a:cs typeface="+mn-cs"/>
              </a:rPr>
              <a:t>necessitates the application of analytics to data constructed </a:t>
            </a:r>
            <a:r>
              <a:rPr lang="en-US" sz="3200" b="1" kern="1200" dirty="0" smtClean="0">
                <a:solidFill>
                  <a:schemeClr val="tx1"/>
                </a:solidFill>
                <a:effectLst/>
                <a:latin typeface="+mn-lt"/>
                <a:ea typeface="+mn-ea"/>
                <a:cs typeface="+mn-cs"/>
              </a:rPr>
              <a:t>across</a:t>
            </a:r>
            <a:r>
              <a:rPr lang="en-US" sz="3200" kern="1200" dirty="0" smtClean="0">
                <a:solidFill>
                  <a:schemeClr val="tx1"/>
                </a:solidFill>
                <a:effectLst/>
                <a:latin typeface="+mn-lt"/>
                <a:ea typeface="+mn-ea"/>
                <a:cs typeface="+mn-cs"/>
              </a:rPr>
              <a:t> both </a:t>
            </a:r>
            <a:r>
              <a:rPr lang="en-US" sz="3200" i="1" kern="1200" dirty="0" smtClean="0">
                <a:solidFill>
                  <a:schemeClr val="tx1"/>
                </a:solidFill>
                <a:effectLst/>
                <a:latin typeface="+mn-lt"/>
                <a:ea typeface="+mn-ea"/>
                <a:cs typeface="+mn-cs"/>
              </a:rPr>
              <a:t>jurisdictional</a:t>
            </a:r>
            <a:r>
              <a:rPr lang="en-US" sz="3200" kern="1200" dirty="0" smtClean="0">
                <a:solidFill>
                  <a:schemeClr val="tx1"/>
                </a:solidFill>
                <a:effectLst/>
                <a:latin typeface="+mn-lt"/>
                <a:ea typeface="+mn-ea"/>
                <a:cs typeface="+mn-cs"/>
              </a:rPr>
              <a:t> and </a:t>
            </a:r>
            <a:r>
              <a:rPr lang="en-US" sz="3200" i="1" kern="1200" dirty="0" smtClean="0">
                <a:solidFill>
                  <a:schemeClr val="tx1"/>
                </a:solidFill>
                <a:effectLst/>
                <a:latin typeface="+mn-lt"/>
                <a:ea typeface="+mn-ea"/>
                <a:cs typeface="+mn-cs"/>
              </a:rPr>
              <a:t>legal</a:t>
            </a:r>
            <a:r>
              <a:rPr lang="en-US" sz="3200" kern="1200" dirty="0" smtClean="0">
                <a:solidFill>
                  <a:schemeClr val="tx1"/>
                </a:solidFill>
                <a:effectLst/>
                <a:latin typeface="+mn-lt"/>
                <a:ea typeface="+mn-ea"/>
                <a:cs typeface="+mn-cs"/>
              </a:rPr>
              <a:t> boundaries</a:t>
            </a:r>
          </a:p>
          <a:p>
            <a:pPr lvl="0"/>
            <a:r>
              <a:rPr lang="en-US" sz="3200" kern="1200" dirty="0" smtClean="0">
                <a:solidFill>
                  <a:schemeClr val="tx1"/>
                </a:solidFill>
                <a:effectLst/>
                <a:latin typeface="+mn-lt"/>
                <a:ea typeface="+mn-ea"/>
                <a:cs typeface="+mn-cs"/>
              </a:rPr>
              <a:t>What makes "big" data analytics difficult in the public sector</a:t>
            </a:r>
            <a:r>
              <a:rPr lang="en-US" sz="3200" kern="1200" baseline="0" dirty="0" smtClean="0">
                <a:solidFill>
                  <a:schemeClr val="tx1"/>
                </a:solidFill>
                <a:effectLst/>
                <a:latin typeface="+mn-lt"/>
                <a:ea typeface="+mn-ea"/>
                <a:cs typeface="+mn-cs"/>
              </a:rPr>
              <a:t> </a:t>
            </a:r>
            <a:r>
              <a:rPr lang="en-US" sz="3200" kern="1200" dirty="0" smtClean="0">
                <a:solidFill>
                  <a:schemeClr val="tx1"/>
                </a:solidFill>
                <a:effectLst/>
                <a:latin typeface="+mn-lt"/>
                <a:ea typeface="+mn-ea"/>
                <a:cs typeface="+mn-cs"/>
              </a:rPr>
              <a:t>is the </a:t>
            </a:r>
            <a:r>
              <a:rPr lang="en-US" sz="3200" u="sng" kern="1200" dirty="0" smtClean="0">
                <a:solidFill>
                  <a:schemeClr val="tx1"/>
                </a:solidFill>
                <a:effectLst/>
                <a:latin typeface="+mn-lt"/>
                <a:ea typeface="+mn-ea"/>
                <a:cs typeface="+mn-cs"/>
              </a:rPr>
              <a:t>special set of requirements that must be satisfied in order to combine and use the data in the first place</a:t>
            </a:r>
          </a:p>
        </p:txBody>
      </p:sp>
    </p:spTree>
    <p:extLst>
      <p:ext uri="{BB962C8B-B14F-4D97-AF65-F5344CB8AC3E}">
        <p14:creationId xmlns:p14="http://schemas.microsoft.com/office/powerpoint/2010/main" val="663528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solidFill>
                  <a:srgbClr val="4F81BD"/>
                </a:solidFill>
              </a:rPr>
              <a:t>Example</a:t>
            </a:r>
            <a:r>
              <a:rPr lang="en-US" dirty="0" smtClean="0">
                <a:solidFill>
                  <a:srgbClr val="4F81BD"/>
                </a:solidFill>
              </a:rPr>
              <a:t/>
            </a:r>
            <a:br>
              <a:rPr lang="en-US" dirty="0" smtClean="0">
                <a:solidFill>
                  <a:srgbClr val="4F81BD"/>
                </a:solidFill>
              </a:rPr>
            </a:br>
            <a:r>
              <a:rPr lang="en-US" sz="3100" dirty="0" smtClean="0">
                <a:solidFill>
                  <a:srgbClr val="4F81BD"/>
                </a:solidFill>
              </a:rPr>
              <a:t>Implementation Environment of the Virginia Longitudinal</a:t>
            </a:r>
            <a:r>
              <a:rPr lang="en-US" sz="3100" dirty="0">
                <a:solidFill>
                  <a:srgbClr val="4F81BD"/>
                </a:solidFill>
              </a:rPr>
              <a:t> </a:t>
            </a:r>
            <a:r>
              <a:rPr lang="en-US" sz="3100" dirty="0" smtClean="0">
                <a:solidFill>
                  <a:srgbClr val="4F81BD"/>
                </a:solidFill>
              </a:rPr>
              <a:t>Data System</a:t>
            </a:r>
            <a:endParaRPr lang="en-US" dirty="0">
              <a:solidFill>
                <a:srgbClr val="4F81BD"/>
              </a:solidFill>
            </a:endParaRPr>
          </a:p>
        </p:txBody>
      </p:sp>
      <p:pic>
        <p:nvPicPr>
          <p:cNvPr id="4" name="Content Placeholder 3" descr="RegulatoryHeterogeneity.png"/>
          <p:cNvPicPr>
            <a:picLocks noGrp="1"/>
          </p:cNvPicPr>
          <p:nvPr>
            <p:ph idx="1"/>
            <p:custDataLst>
              <p:tags r:id="rId1"/>
            </p:custDataLst>
          </p:nvPr>
        </p:nvPicPr>
        <p:blipFill rotWithShape="1">
          <a:blip r:embed="rId4" cstate="print"/>
          <a:srcRect l="-352" r="-29"/>
          <a:stretch/>
        </p:blipFill>
        <p:spPr>
          <a:xfrm>
            <a:off x="5347439" y="1661727"/>
            <a:ext cx="3339361" cy="4525963"/>
          </a:xfrm>
          <a:prstGeom prst="roundRect">
            <a:avLst>
              <a:gd name="adj" fmla="val 8594"/>
            </a:avLst>
          </a:prstGeom>
          <a:solidFill>
            <a:schemeClr val="tx1"/>
          </a:solidFill>
          <a:ln w="19050">
            <a:solidFill>
              <a:schemeClr val="bg1">
                <a:lumMod val="50000"/>
              </a:schemeClr>
            </a:solidFill>
          </a:ln>
          <a:effectLst>
            <a:reflection blurRad="12700" stA="38000" endPos="28000" dist="5000" dir="5400000" sy="-100000" algn="bl" rotWithShape="0"/>
          </a:effectLst>
        </p:spPr>
      </p:pic>
      <p:sp>
        <p:nvSpPr>
          <p:cNvPr id="5" name="TextBox 4"/>
          <p:cNvSpPr txBox="1"/>
          <p:nvPr/>
        </p:nvSpPr>
        <p:spPr>
          <a:xfrm>
            <a:off x="567489" y="1661727"/>
            <a:ext cx="4593956" cy="1938992"/>
          </a:xfrm>
          <a:prstGeom prst="rect">
            <a:avLst/>
          </a:prstGeom>
          <a:noFill/>
        </p:spPr>
        <p:txBody>
          <a:bodyPr wrap="square" rtlCol="0">
            <a:spAutoFit/>
          </a:bodyPr>
          <a:lstStyle/>
          <a:p>
            <a:pPr marL="285750" indent="-285750">
              <a:buFont typeface="Arial"/>
              <a:buChar char="•"/>
              <a:defRPr/>
            </a:pPr>
            <a:r>
              <a:rPr lang="en-US" sz="2000" dirty="0"/>
              <a:t>Multiple levels of statutory law</a:t>
            </a:r>
          </a:p>
          <a:p>
            <a:pPr marL="285750" indent="-285750">
              <a:buFont typeface="Arial"/>
              <a:buChar char="•"/>
              <a:defRPr/>
            </a:pPr>
            <a:r>
              <a:rPr lang="en-US" sz="2000" dirty="0"/>
              <a:t>Multiple implementations of regulatory law at each level of statutory law</a:t>
            </a:r>
          </a:p>
          <a:p>
            <a:pPr marL="285750" indent="-285750">
              <a:buFont typeface="Arial"/>
              <a:buChar char="•"/>
              <a:defRPr/>
            </a:pPr>
            <a:r>
              <a:rPr lang="en-US" sz="2000" dirty="0"/>
              <a:t>Most conservative interpretation of regulatory law becomes de facto </a:t>
            </a:r>
            <a:r>
              <a:rPr lang="en-US" sz="2000" dirty="0" smtClean="0"/>
              <a:t>standard</a:t>
            </a:r>
          </a:p>
        </p:txBody>
      </p:sp>
      <p:sp>
        <p:nvSpPr>
          <p:cNvPr id="6" name="Rectangle 5"/>
          <p:cNvSpPr/>
          <p:nvPr/>
        </p:nvSpPr>
        <p:spPr>
          <a:xfrm>
            <a:off x="662070" y="3551931"/>
            <a:ext cx="4404793" cy="830997"/>
          </a:xfrm>
          <a:prstGeom prst="rect">
            <a:avLst/>
          </a:prstGeom>
        </p:spPr>
        <p:txBody>
          <a:bodyPr wrap="square">
            <a:spAutoFit/>
          </a:bodyPr>
          <a:lstStyle/>
          <a:p>
            <a:pPr algn="ctr"/>
            <a:r>
              <a:rPr lang="en-US" sz="1600" i="1" dirty="0" smtClean="0">
                <a:solidFill>
                  <a:schemeClr val="tx1">
                    <a:lumMod val="85000"/>
                    <a:lumOff val="15000"/>
                  </a:schemeClr>
                </a:solidFill>
                <a:cs typeface="Arial" pitchFamily="34" charset="0"/>
              </a:rPr>
              <a:t>“No one person , inside or outside a government agency, should be able to create a set of identified linked data records between partner agencies”</a:t>
            </a:r>
            <a:endParaRPr lang="en-US" sz="1600" i="1" dirty="0"/>
          </a:p>
        </p:txBody>
      </p:sp>
      <p:sp>
        <p:nvSpPr>
          <p:cNvPr id="7" name="TextBox 6"/>
          <p:cNvSpPr txBox="1"/>
          <p:nvPr/>
        </p:nvSpPr>
        <p:spPr>
          <a:xfrm>
            <a:off x="567490" y="4368050"/>
            <a:ext cx="4499374" cy="1938992"/>
          </a:xfrm>
          <a:prstGeom prst="rect">
            <a:avLst/>
          </a:prstGeom>
          <a:noFill/>
        </p:spPr>
        <p:txBody>
          <a:bodyPr wrap="square" rtlCol="0">
            <a:spAutoFit/>
          </a:bodyPr>
          <a:lstStyle/>
          <a:p>
            <a:pPr marL="285750" indent="-285750">
              <a:buFont typeface="Arial"/>
              <a:buChar char="•"/>
            </a:pPr>
            <a:r>
              <a:rPr lang="en-US" sz="2000" dirty="0" smtClean="0"/>
              <a:t>Has a direct and significant effect on the potential success of the technical approach chosen – A Centralized, Hierarchical Data Warehouse will </a:t>
            </a:r>
            <a:r>
              <a:rPr lang="en-US" sz="2000" dirty="0"/>
              <a:t>l</a:t>
            </a:r>
            <a:r>
              <a:rPr lang="en-US" sz="2000" dirty="0" smtClean="0"/>
              <a:t>ikely Fail!</a:t>
            </a:r>
          </a:p>
          <a:p>
            <a:pPr marL="285750" indent="-285750">
              <a:buFont typeface="Arial"/>
              <a:buChar char="•"/>
            </a:pPr>
            <a:r>
              <a:rPr lang="en-US" sz="2000" dirty="0" smtClean="0"/>
              <a:t>Easy to see, if you look for it!</a:t>
            </a:r>
            <a:endParaRPr lang="en-US" sz="2000" dirty="0"/>
          </a:p>
        </p:txBody>
      </p:sp>
    </p:spTree>
    <p:extLst>
      <p:ext uri="{BB962C8B-B14F-4D97-AF65-F5344CB8AC3E}">
        <p14:creationId xmlns:p14="http://schemas.microsoft.com/office/powerpoint/2010/main" val="4575237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4F81BD"/>
                </a:solidFill>
              </a:rPr>
              <a:t>So, How Do I “See” my</a:t>
            </a:r>
            <a:br>
              <a:rPr lang="en-US" sz="3600" dirty="0" smtClean="0">
                <a:solidFill>
                  <a:srgbClr val="4F81BD"/>
                </a:solidFill>
              </a:rPr>
            </a:br>
            <a:r>
              <a:rPr lang="en-US" sz="3600" dirty="0" smtClean="0">
                <a:solidFill>
                  <a:srgbClr val="4F81BD"/>
                </a:solidFill>
              </a:rPr>
              <a:t>Implementation Environment?</a:t>
            </a:r>
            <a:endParaRPr lang="en-US" sz="3600" dirty="0">
              <a:solidFill>
                <a:srgbClr val="4F81BD"/>
              </a:solidFill>
            </a:endParaRPr>
          </a:p>
        </p:txBody>
      </p:sp>
      <p:sp>
        <p:nvSpPr>
          <p:cNvPr id="3" name="Content Placeholder 2"/>
          <p:cNvSpPr>
            <a:spLocks noGrp="1"/>
          </p:cNvSpPr>
          <p:nvPr>
            <p:ph idx="1"/>
          </p:nvPr>
        </p:nvSpPr>
        <p:spPr/>
        <p:txBody>
          <a:bodyPr>
            <a:normAutofit fontScale="92500" lnSpcReduction="20000"/>
          </a:bodyPr>
          <a:lstStyle/>
          <a:p>
            <a:r>
              <a:rPr lang="en-US" dirty="0" smtClean="0"/>
              <a:t>There are, of course, MANY tools/frameworks/rubrics to help you frame your potential implementation</a:t>
            </a:r>
          </a:p>
          <a:p>
            <a:r>
              <a:rPr lang="en-US" dirty="0" smtClean="0"/>
              <a:t>Many are based on some form of systems/dependency-network analysis</a:t>
            </a:r>
          </a:p>
          <a:p>
            <a:r>
              <a:rPr lang="en-US" dirty="0" smtClean="0"/>
              <a:t>I find that they miss or give short-shrift to what I have found to be the most important elements of implementation in complex multi-organizational, multi-sectorial scenarios. Namely, the Political, Economic, and Organizational dimensions – in addition to the Technical Dimension</a:t>
            </a:r>
            <a:endParaRPr lang="en-US" dirty="0"/>
          </a:p>
        </p:txBody>
      </p:sp>
    </p:spTree>
    <p:extLst>
      <p:ext uri="{BB962C8B-B14F-4D97-AF65-F5344CB8AC3E}">
        <p14:creationId xmlns:p14="http://schemas.microsoft.com/office/powerpoint/2010/main" val="40737955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06400" y="206375"/>
            <a:ext cx="8432800" cy="1189038"/>
          </a:xfrm>
        </p:spPr>
        <p:txBody>
          <a:bodyPr/>
          <a:lstStyle/>
          <a:p>
            <a:r>
              <a:rPr lang="en-US" sz="4000" dirty="0" smtClean="0">
                <a:solidFill>
                  <a:srgbClr val="4F81BD"/>
                </a:solidFill>
              </a:rPr>
              <a:t>Understanding Implementation</a:t>
            </a:r>
            <a:r>
              <a:rPr lang="en-US" sz="4000" dirty="0">
                <a:solidFill>
                  <a:srgbClr val="4F81BD"/>
                </a:solidFill>
              </a:rPr>
              <a:t/>
            </a:r>
            <a:br>
              <a:rPr lang="en-US" sz="4000" dirty="0">
                <a:solidFill>
                  <a:srgbClr val="4F81BD"/>
                </a:solidFill>
              </a:rPr>
            </a:br>
            <a:r>
              <a:rPr lang="en-US" sz="3200" dirty="0">
                <a:solidFill>
                  <a:srgbClr val="4F81BD"/>
                </a:solidFill>
              </a:rPr>
              <a:t>The Political Economic Framework</a:t>
            </a:r>
            <a:endParaRPr lang="en-US" dirty="0">
              <a:solidFill>
                <a:srgbClr val="4F81BD"/>
              </a:solidFill>
            </a:endParaRPr>
          </a:p>
        </p:txBody>
      </p:sp>
      <p:sp>
        <p:nvSpPr>
          <p:cNvPr id="26627" name="Rectangle 3"/>
          <p:cNvSpPr>
            <a:spLocks noGrp="1" noChangeArrowheads="1"/>
          </p:cNvSpPr>
          <p:nvPr>
            <p:ph type="body" sz="half" idx="1"/>
          </p:nvPr>
        </p:nvSpPr>
        <p:spPr>
          <a:xfrm>
            <a:off x="304800" y="1676400"/>
            <a:ext cx="4267200" cy="4171950"/>
          </a:xfrm>
        </p:spPr>
        <p:txBody>
          <a:bodyPr>
            <a:normAutofit lnSpcReduction="10000"/>
          </a:bodyPr>
          <a:lstStyle/>
          <a:p>
            <a:pPr>
              <a:lnSpc>
                <a:spcPct val="90000"/>
              </a:lnSpc>
              <a:spcBef>
                <a:spcPct val="50000"/>
              </a:spcBef>
            </a:pPr>
            <a:r>
              <a:rPr lang="en-US" sz="1200" b="1" dirty="0"/>
              <a:t>Political Environment</a:t>
            </a:r>
            <a:endParaRPr lang="en-US" sz="1000" dirty="0"/>
          </a:p>
          <a:p>
            <a:pPr lvl="1">
              <a:lnSpc>
                <a:spcPct val="90000"/>
              </a:lnSpc>
              <a:spcBef>
                <a:spcPct val="50000"/>
              </a:spcBef>
            </a:pPr>
            <a:r>
              <a:rPr lang="en-US" sz="1000" dirty="0"/>
              <a:t>Who likes us?</a:t>
            </a:r>
          </a:p>
          <a:p>
            <a:pPr lvl="1">
              <a:lnSpc>
                <a:spcPct val="90000"/>
              </a:lnSpc>
              <a:spcBef>
                <a:spcPct val="50000"/>
              </a:spcBef>
            </a:pPr>
            <a:r>
              <a:rPr lang="en-US" sz="1000" dirty="0"/>
              <a:t>Level of surveillance by external actors; External actors understanding of org. goals; Match between statutory charge and political environment; Level which external control mechanisms dictate internal resource allocation; Level of external support &amp; influence available to org. from larger network</a:t>
            </a:r>
          </a:p>
          <a:p>
            <a:pPr>
              <a:lnSpc>
                <a:spcPct val="90000"/>
              </a:lnSpc>
              <a:spcBef>
                <a:spcPct val="50000"/>
              </a:spcBef>
            </a:pPr>
            <a:r>
              <a:rPr lang="en-US" sz="1200" b="1" dirty="0"/>
              <a:t>Economic Environment</a:t>
            </a:r>
            <a:endParaRPr lang="en-US" sz="1000" dirty="0"/>
          </a:p>
          <a:p>
            <a:pPr lvl="1">
              <a:lnSpc>
                <a:spcPct val="90000"/>
              </a:lnSpc>
              <a:spcBef>
                <a:spcPct val="50000"/>
              </a:spcBef>
            </a:pPr>
            <a:r>
              <a:rPr lang="en-US" sz="1000" dirty="0"/>
              <a:t>Show me the money!</a:t>
            </a:r>
          </a:p>
          <a:p>
            <a:pPr lvl="1">
              <a:lnSpc>
                <a:spcPct val="90000"/>
              </a:lnSpc>
              <a:spcBef>
                <a:spcPct val="50000"/>
              </a:spcBef>
            </a:pPr>
            <a:r>
              <a:rPr lang="en-US" sz="1000" dirty="0"/>
              <a:t>Level of demand for outputs (products); Availability of resource inputs (personnel, $$, technical resources); Recipients of outputs (citizens, customers?); Amount received for output ($$, power, prestige, fuzzy feeling?); Level of competition</a:t>
            </a:r>
          </a:p>
          <a:p>
            <a:pPr>
              <a:lnSpc>
                <a:spcPct val="90000"/>
              </a:lnSpc>
              <a:spcBef>
                <a:spcPct val="50000"/>
              </a:spcBef>
            </a:pPr>
            <a:r>
              <a:rPr lang="en-US" sz="1200" b="1" dirty="0"/>
              <a:t>Social / Organizational System</a:t>
            </a:r>
            <a:endParaRPr lang="en-US" sz="1000" dirty="0"/>
          </a:p>
          <a:p>
            <a:pPr lvl="1">
              <a:lnSpc>
                <a:spcPct val="90000"/>
              </a:lnSpc>
              <a:spcBef>
                <a:spcPct val="50000"/>
              </a:spcBef>
            </a:pPr>
            <a:r>
              <a:rPr lang="en-US" sz="1000" dirty="0" err="1"/>
              <a:t>Sempre</a:t>
            </a:r>
            <a:r>
              <a:rPr lang="en-US" sz="1000" dirty="0"/>
              <a:t> Fi!</a:t>
            </a:r>
          </a:p>
          <a:p>
            <a:pPr lvl="1">
              <a:lnSpc>
                <a:spcPct val="90000"/>
              </a:lnSpc>
              <a:spcBef>
                <a:spcPct val="50000"/>
              </a:spcBef>
            </a:pPr>
            <a:r>
              <a:rPr lang="en-US" sz="1000" dirty="0"/>
              <a:t>Organization mission; Organization goals; Dominant norms and values; Measurement and analysis of job performance; Recruitment system(s); Incentive System(s)</a:t>
            </a:r>
          </a:p>
          <a:p>
            <a:pPr>
              <a:lnSpc>
                <a:spcPct val="90000"/>
              </a:lnSpc>
              <a:spcBef>
                <a:spcPct val="50000"/>
              </a:spcBef>
            </a:pPr>
            <a:r>
              <a:rPr lang="en-US" sz="1200" b="1" dirty="0"/>
              <a:t>Technical / Functional System</a:t>
            </a:r>
            <a:endParaRPr lang="en-US" sz="1000" dirty="0"/>
          </a:p>
          <a:p>
            <a:pPr lvl="1">
              <a:lnSpc>
                <a:spcPct val="90000"/>
              </a:lnSpc>
              <a:spcBef>
                <a:spcPct val="50000"/>
              </a:spcBef>
            </a:pPr>
            <a:r>
              <a:rPr lang="en-US" sz="1000" dirty="0"/>
              <a:t>Which budget do we pay for the 100-base-T upgrade with?</a:t>
            </a:r>
          </a:p>
          <a:p>
            <a:pPr lvl="1">
              <a:lnSpc>
                <a:spcPct val="90000"/>
              </a:lnSpc>
              <a:spcBef>
                <a:spcPct val="50000"/>
              </a:spcBef>
            </a:pPr>
            <a:r>
              <a:rPr lang="en-US" sz="1000" dirty="0"/>
              <a:t>The </a:t>
            </a:r>
            <a:r>
              <a:rPr lang="ja-JP" altLang="en-US" sz="1000" dirty="0">
                <a:latin typeface="Arial"/>
              </a:rPr>
              <a:t>“</a:t>
            </a:r>
            <a:r>
              <a:rPr lang="en-US" sz="1000" dirty="0"/>
              <a:t>production system</a:t>
            </a:r>
            <a:r>
              <a:rPr lang="ja-JP" altLang="en-US" sz="1000" dirty="0">
                <a:latin typeface="Arial"/>
              </a:rPr>
              <a:t>”</a:t>
            </a:r>
            <a:r>
              <a:rPr lang="en-US" sz="1000" dirty="0"/>
              <a:t>; Primary system functions; Required functional positions; Required functional responsibilities; Technological requirements; Budget and budgeting system; Purchasing &amp; accounting system</a:t>
            </a:r>
          </a:p>
        </p:txBody>
      </p:sp>
      <p:sp>
        <p:nvSpPr>
          <p:cNvPr id="26628" name="Text Box 4"/>
          <p:cNvSpPr txBox="1">
            <a:spLocks noChangeArrowheads="1"/>
          </p:cNvSpPr>
          <p:nvPr/>
        </p:nvSpPr>
        <p:spPr bwMode="auto">
          <a:xfrm>
            <a:off x="4745038" y="1676826"/>
            <a:ext cx="3733800" cy="5492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1600" b="1" dirty="0">
                <a:latin typeface="Times" charset="0"/>
              </a:rPr>
              <a:t>The Four Political Economic Dimensions</a:t>
            </a:r>
            <a:endParaRPr lang="en-US" sz="1200" dirty="0">
              <a:latin typeface="Times" charset="0"/>
            </a:endParaRPr>
          </a:p>
          <a:p>
            <a:pPr algn="ctr" eaLnBrk="0" hangingPunct="0"/>
            <a:r>
              <a:rPr lang="en-US" sz="1400" dirty="0">
                <a:latin typeface="Times" charset="0"/>
              </a:rPr>
              <a:t>(Re-envisioned, Re-named, </a:t>
            </a:r>
            <a:r>
              <a:rPr lang="en-US" sz="1400" dirty="0" err="1">
                <a:latin typeface="Times" charset="0"/>
              </a:rPr>
              <a:t>Dynamized</a:t>
            </a:r>
            <a:r>
              <a:rPr lang="en-US" sz="1400" dirty="0">
                <a:latin typeface="Times" charset="0"/>
              </a:rPr>
              <a:t>)</a:t>
            </a:r>
            <a:endParaRPr lang="en-US" sz="1200" dirty="0">
              <a:latin typeface="Times" charset="0"/>
            </a:endParaRPr>
          </a:p>
        </p:txBody>
      </p:sp>
      <p:grpSp>
        <p:nvGrpSpPr>
          <p:cNvPr id="26629" name="Group 5"/>
          <p:cNvGrpSpPr>
            <a:grpSpLocks/>
          </p:cNvGrpSpPr>
          <p:nvPr/>
        </p:nvGrpSpPr>
        <p:grpSpPr bwMode="auto">
          <a:xfrm>
            <a:off x="4635500" y="2415013"/>
            <a:ext cx="3975100" cy="3975100"/>
            <a:chOff x="2920" y="1728"/>
            <a:chExt cx="2504" cy="2504"/>
          </a:xfrm>
        </p:grpSpPr>
        <p:sp>
          <p:nvSpPr>
            <p:cNvPr id="26630" name="Oval 6"/>
            <p:cNvSpPr>
              <a:spLocks noChangeArrowheads="1"/>
            </p:cNvSpPr>
            <p:nvPr/>
          </p:nvSpPr>
          <p:spPr bwMode="auto">
            <a:xfrm>
              <a:off x="2920" y="1728"/>
              <a:ext cx="2504" cy="2504"/>
            </a:xfrm>
            <a:prstGeom prst="ellipse">
              <a:avLst/>
            </a:prstGeom>
            <a:solidFill>
              <a:srgbClr val="FF0000"/>
            </a:solidFill>
            <a:ln w="19050">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1" name="Freeform 7"/>
            <p:cNvSpPr>
              <a:spLocks/>
            </p:cNvSpPr>
            <p:nvPr/>
          </p:nvSpPr>
          <p:spPr bwMode="auto">
            <a:xfrm>
              <a:off x="2984" y="1728"/>
              <a:ext cx="2376" cy="1248"/>
            </a:xfrm>
            <a:custGeom>
              <a:avLst/>
              <a:gdLst>
                <a:gd name="T0" fmla="*/ 0 w 2376"/>
                <a:gd name="T1" fmla="*/ 832 h 1248"/>
                <a:gd name="T2" fmla="*/ 1176 w 2376"/>
                <a:gd name="T3" fmla="*/ 1248 h 1248"/>
                <a:gd name="T4" fmla="*/ 2376 w 2376"/>
                <a:gd name="T5" fmla="*/ 840 h 1248"/>
                <a:gd name="T6" fmla="*/ 2232 w 2376"/>
                <a:gd name="T7" fmla="*/ 560 h 1248"/>
                <a:gd name="T8" fmla="*/ 2048 w 2376"/>
                <a:gd name="T9" fmla="*/ 344 h 1248"/>
                <a:gd name="T10" fmla="*/ 1848 w 2376"/>
                <a:gd name="T11" fmla="*/ 192 h 1248"/>
                <a:gd name="T12" fmla="*/ 1624 w 2376"/>
                <a:gd name="T13" fmla="*/ 80 h 1248"/>
                <a:gd name="T14" fmla="*/ 1400 w 2376"/>
                <a:gd name="T15" fmla="*/ 16 h 1248"/>
                <a:gd name="T16" fmla="*/ 1192 w 2376"/>
                <a:gd name="T17" fmla="*/ 0 h 1248"/>
                <a:gd name="T18" fmla="*/ 912 w 2376"/>
                <a:gd name="T19" fmla="*/ 24 h 1248"/>
                <a:gd name="T20" fmla="*/ 600 w 2376"/>
                <a:gd name="T21" fmla="*/ 136 h 1248"/>
                <a:gd name="T22" fmla="*/ 400 w 2376"/>
                <a:gd name="T23" fmla="*/ 272 h 1248"/>
                <a:gd name="T24" fmla="*/ 248 w 2376"/>
                <a:gd name="T25" fmla="*/ 408 h 1248"/>
                <a:gd name="T26" fmla="*/ 128 w 2376"/>
                <a:gd name="T27" fmla="*/ 592 h 1248"/>
                <a:gd name="T28" fmla="*/ 0 w 2376"/>
                <a:gd name="T29" fmla="*/ 832 h 1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76" h="1248">
                  <a:moveTo>
                    <a:pt x="0" y="832"/>
                  </a:moveTo>
                  <a:lnTo>
                    <a:pt x="1176" y="1248"/>
                  </a:lnTo>
                  <a:lnTo>
                    <a:pt x="2376" y="840"/>
                  </a:lnTo>
                  <a:lnTo>
                    <a:pt x="2232" y="560"/>
                  </a:lnTo>
                  <a:lnTo>
                    <a:pt x="2048" y="344"/>
                  </a:lnTo>
                  <a:lnTo>
                    <a:pt x="1848" y="192"/>
                  </a:lnTo>
                  <a:lnTo>
                    <a:pt x="1624" y="80"/>
                  </a:lnTo>
                  <a:lnTo>
                    <a:pt x="1400" y="16"/>
                  </a:lnTo>
                  <a:lnTo>
                    <a:pt x="1192" y="0"/>
                  </a:lnTo>
                  <a:lnTo>
                    <a:pt x="912" y="24"/>
                  </a:lnTo>
                  <a:lnTo>
                    <a:pt x="600" y="136"/>
                  </a:lnTo>
                  <a:lnTo>
                    <a:pt x="400" y="272"/>
                  </a:lnTo>
                  <a:lnTo>
                    <a:pt x="248" y="408"/>
                  </a:lnTo>
                  <a:lnTo>
                    <a:pt x="128" y="592"/>
                  </a:lnTo>
                  <a:lnTo>
                    <a:pt x="0" y="832"/>
                  </a:lnTo>
                  <a:close/>
                </a:path>
              </a:pathLst>
            </a:custGeom>
            <a:solidFill>
              <a:srgbClr val="0033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2" name="Text Box 8"/>
            <p:cNvSpPr txBox="1">
              <a:spLocks noChangeArrowheads="1"/>
            </p:cNvSpPr>
            <p:nvPr/>
          </p:nvSpPr>
          <p:spPr bwMode="auto">
            <a:xfrm>
              <a:off x="3798" y="1867"/>
              <a:ext cx="764"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Economic</a:t>
              </a:r>
              <a:endParaRPr lang="en-US" sz="1200">
                <a:latin typeface="Times" charset="0"/>
              </a:endParaRPr>
            </a:p>
            <a:p>
              <a:pPr algn="ctr" eaLnBrk="0" hangingPunct="0"/>
              <a:r>
                <a:rPr lang="en-US" sz="1000">
                  <a:latin typeface="Times" charset="0"/>
                </a:rPr>
                <a:t>External Economy</a:t>
              </a:r>
              <a:endParaRPr lang="en-US" sz="1200">
                <a:latin typeface="Times" charset="0"/>
              </a:endParaRPr>
            </a:p>
          </p:txBody>
        </p:sp>
        <p:sp>
          <p:nvSpPr>
            <p:cNvPr id="26633" name="Text Box 9"/>
            <p:cNvSpPr txBox="1">
              <a:spLocks noChangeArrowheads="1"/>
            </p:cNvSpPr>
            <p:nvPr/>
          </p:nvSpPr>
          <p:spPr bwMode="auto">
            <a:xfrm>
              <a:off x="3876" y="3139"/>
              <a:ext cx="576"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Social</a:t>
              </a:r>
              <a:endParaRPr lang="en-US" sz="1200">
                <a:latin typeface="Times" charset="0"/>
              </a:endParaRPr>
            </a:p>
            <a:p>
              <a:pPr algn="ctr" eaLnBrk="0" hangingPunct="0"/>
              <a:r>
                <a:rPr lang="en-US" sz="1000">
                  <a:latin typeface="Times" charset="0"/>
                </a:rPr>
                <a:t>Internal Polity</a:t>
              </a:r>
              <a:endParaRPr lang="en-US" sz="1200">
                <a:latin typeface="Times" charset="0"/>
              </a:endParaRPr>
            </a:p>
          </p:txBody>
        </p:sp>
        <p:sp>
          <p:nvSpPr>
            <p:cNvPr id="26634" name="Text Box 10"/>
            <p:cNvSpPr txBox="1">
              <a:spLocks noChangeArrowheads="1"/>
            </p:cNvSpPr>
            <p:nvPr/>
          </p:nvSpPr>
          <p:spPr bwMode="auto">
            <a:xfrm>
              <a:off x="3851" y="3795"/>
              <a:ext cx="647"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Political</a:t>
              </a:r>
              <a:endParaRPr lang="en-US" sz="1200">
                <a:latin typeface="Times" charset="0"/>
              </a:endParaRPr>
            </a:p>
            <a:p>
              <a:pPr algn="ctr" eaLnBrk="0" hangingPunct="0"/>
              <a:r>
                <a:rPr lang="en-US" sz="1000">
                  <a:latin typeface="Times" charset="0"/>
                </a:rPr>
                <a:t>External Polity</a:t>
              </a:r>
              <a:endParaRPr lang="en-US" sz="1200">
                <a:latin typeface="Times" charset="0"/>
              </a:endParaRPr>
            </a:p>
          </p:txBody>
        </p:sp>
        <p:grpSp>
          <p:nvGrpSpPr>
            <p:cNvPr id="26635" name="Group 11"/>
            <p:cNvGrpSpPr>
              <a:grpSpLocks/>
            </p:cNvGrpSpPr>
            <p:nvPr/>
          </p:nvGrpSpPr>
          <p:grpSpPr bwMode="auto">
            <a:xfrm>
              <a:off x="3000" y="2568"/>
              <a:ext cx="2352" cy="568"/>
              <a:chOff x="3000" y="2568"/>
              <a:chExt cx="2352" cy="568"/>
            </a:xfrm>
          </p:grpSpPr>
          <p:grpSp>
            <p:nvGrpSpPr>
              <p:cNvPr id="26636" name="Group 12"/>
              <p:cNvGrpSpPr>
                <a:grpSpLocks/>
              </p:cNvGrpSpPr>
              <p:nvPr/>
            </p:nvGrpSpPr>
            <p:grpSpPr bwMode="auto">
              <a:xfrm>
                <a:off x="3456" y="2984"/>
                <a:ext cx="1400" cy="152"/>
                <a:chOff x="3456" y="2984"/>
                <a:chExt cx="1400" cy="152"/>
              </a:xfrm>
            </p:grpSpPr>
            <p:sp>
              <p:nvSpPr>
                <p:cNvPr id="26637" name="Line 13"/>
                <p:cNvSpPr>
                  <a:spLocks noChangeShapeType="1"/>
                </p:cNvSpPr>
                <p:nvPr/>
              </p:nvSpPr>
              <p:spPr bwMode="auto">
                <a:xfrm>
                  <a:off x="4152" y="2984"/>
                  <a:ext cx="704" cy="144"/>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38" name="Line 14"/>
                <p:cNvSpPr>
                  <a:spLocks noChangeShapeType="1"/>
                </p:cNvSpPr>
                <p:nvPr/>
              </p:nvSpPr>
              <p:spPr bwMode="auto">
                <a:xfrm flipH="1">
                  <a:off x="3456" y="2984"/>
                  <a:ext cx="696" cy="152"/>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26639" name="Group 15"/>
              <p:cNvGrpSpPr>
                <a:grpSpLocks/>
              </p:cNvGrpSpPr>
              <p:nvPr/>
            </p:nvGrpSpPr>
            <p:grpSpPr bwMode="auto">
              <a:xfrm>
                <a:off x="3000" y="2568"/>
                <a:ext cx="2352" cy="184"/>
                <a:chOff x="3000" y="2568"/>
                <a:chExt cx="2352" cy="184"/>
              </a:xfrm>
            </p:grpSpPr>
            <p:sp>
              <p:nvSpPr>
                <p:cNvPr id="26640" name="Line 16"/>
                <p:cNvSpPr>
                  <a:spLocks noChangeShapeType="1"/>
                </p:cNvSpPr>
                <p:nvPr/>
              </p:nvSpPr>
              <p:spPr bwMode="auto">
                <a:xfrm>
                  <a:off x="3000" y="2568"/>
                  <a:ext cx="488" cy="17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1" name="Line 17"/>
                <p:cNvSpPr>
                  <a:spLocks noChangeShapeType="1"/>
                </p:cNvSpPr>
                <p:nvPr/>
              </p:nvSpPr>
              <p:spPr bwMode="auto">
                <a:xfrm flipV="1">
                  <a:off x="4824" y="2576"/>
                  <a:ext cx="528" cy="176"/>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26642" name="Freeform 18"/>
            <p:cNvSpPr>
              <a:spLocks/>
            </p:cNvSpPr>
            <p:nvPr/>
          </p:nvSpPr>
          <p:spPr bwMode="auto">
            <a:xfrm>
              <a:off x="3440" y="2288"/>
              <a:ext cx="1416" cy="840"/>
            </a:xfrm>
            <a:custGeom>
              <a:avLst/>
              <a:gdLst>
                <a:gd name="T0" fmla="*/ 24 w 1416"/>
                <a:gd name="T1" fmla="*/ 840 h 840"/>
                <a:gd name="T2" fmla="*/ 712 w 1416"/>
                <a:gd name="T3" fmla="*/ 696 h 840"/>
                <a:gd name="T4" fmla="*/ 1408 w 1416"/>
                <a:gd name="T5" fmla="*/ 832 h 840"/>
                <a:gd name="T6" fmla="*/ 1416 w 1416"/>
                <a:gd name="T7" fmla="*/ 608 h 840"/>
                <a:gd name="T8" fmla="*/ 1368 w 1416"/>
                <a:gd name="T9" fmla="*/ 408 h 840"/>
                <a:gd name="T10" fmla="*/ 1248 w 1416"/>
                <a:gd name="T11" fmla="*/ 224 h 840"/>
                <a:gd name="T12" fmla="*/ 1088 w 1416"/>
                <a:gd name="T13" fmla="*/ 104 h 840"/>
                <a:gd name="T14" fmla="*/ 856 w 1416"/>
                <a:gd name="T15" fmla="*/ 8 h 840"/>
                <a:gd name="T16" fmla="*/ 608 w 1416"/>
                <a:gd name="T17" fmla="*/ 0 h 840"/>
                <a:gd name="T18" fmla="*/ 368 w 1416"/>
                <a:gd name="T19" fmla="*/ 88 h 840"/>
                <a:gd name="T20" fmla="*/ 192 w 1416"/>
                <a:gd name="T21" fmla="*/ 224 h 840"/>
                <a:gd name="T22" fmla="*/ 112 w 1416"/>
                <a:gd name="T23" fmla="*/ 336 h 840"/>
                <a:gd name="T24" fmla="*/ 32 w 1416"/>
                <a:gd name="T25" fmla="*/ 528 h 840"/>
                <a:gd name="T26" fmla="*/ 0 w 1416"/>
                <a:gd name="T27" fmla="*/ 688 h 840"/>
                <a:gd name="T28" fmla="*/ 24 w 1416"/>
                <a:gd name="T29" fmla="*/ 840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16" h="840">
                  <a:moveTo>
                    <a:pt x="24" y="840"/>
                  </a:moveTo>
                  <a:lnTo>
                    <a:pt x="712" y="696"/>
                  </a:lnTo>
                  <a:lnTo>
                    <a:pt x="1408" y="832"/>
                  </a:lnTo>
                  <a:lnTo>
                    <a:pt x="1416" y="608"/>
                  </a:lnTo>
                  <a:lnTo>
                    <a:pt x="1368" y="408"/>
                  </a:lnTo>
                  <a:lnTo>
                    <a:pt x="1248" y="224"/>
                  </a:lnTo>
                  <a:lnTo>
                    <a:pt x="1088" y="104"/>
                  </a:lnTo>
                  <a:lnTo>
                    <a:pt x="856" y="8"/>
                  </a:lnTo>
                  <a:lnTo>
                    <a:pt x="608" y="0"/>
                  </a:lnTo>
                  <a:lnTo>
                    <a:pt x="368" y="88"/>
                  </a:lnTo>
                  <a:lnTo>
                    <a:pt x="192" y="224"/>
                  </a:lnTo>
                  <a:lnTo>
                    <a:pt x="112" y="336"/>
                  </a:lnTo>
                  <a:lnTo>
                    <a:pt x="32" y="528"/>
                  </a:lnTo>
                  <a:lnTo>
                    <a:pt x="0" y="688"/>
                  </a:lnTo>
                  <a:lnTo>
                    <a:pt x="24" y="840"/>
                  </a:lnTo>
                  <a:close/>
                </a:path>
              </a:pathLst>
            </a:custGeom>
            <a:solidFill>
              <a:srgbClr val="0033CC"/>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3" name="Text Box 19"/>
            <p:cNvSpPr txBox="1">
              <a:spLocks noChangeArrowheads="1"/>
            </p:cNvSpPr>
            <p:nvPr/>
          </p:nvSpPr>
          <p:spPr bwMode="auto">
            <a:xfrm>
              <a:off x="3807" y="2531"/>
              <a:ext cx="746" cy="34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lgn="ctr" eaLnBrk="0" hangingPunct="0"/>
              <a:r>
                <a:rPr lang="en-US" sz="2000">
                  <a:solidFill>
                    <a:srgbClr val="FFFF00"/>
                  </a:solidFill>
                  <a:latin typeface="Times" charset="0"/>
                </a:rPr>
                <a:t>Technical</a:t>
              </a:r>
              <a:endParaRPr lang="en-US" sz="1200">
                <a:latin typeface="Times" charset="0"/>
              </a:endParaRPr>
            </a:p>
            <a:p>
              <a:pPr algn="ctr" eaLnBrk="0" hangingPunct="0"/>
              <a:r>
                <a:rPr lang="en-US" sz="1000">
                  <a:latin typeface="Times" charset="0"/>
                </a:rPr>
                <a:t>Internal Economy</a:t>
              </a:r>
              <a:endParaRPr lang="en-US" sz="1200">
                <a:latin typeface="Times" charset="0"/>
              </a:endParaRPr>
            </a:p>
          </p:txBody>
        </p:sp>
        <p:sp>
          <p:nvSpPr>
            <p:cNvPr id="26644" name="Oval 20"/>
            <p:cNvSpPr>
              <a:spLocks noChangeArrowheads="1"/>
            </p:cNvSpPr>
            <p:nvPr/>
          </p:nvSpPr>
          <p:spPr bwMode="auto">
            <a:xfrm>
              <a:off x="3448" y="2288"/>
              <a:ext cx="1416" cy="1416"/>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5" name="Oval 21"/>
            <p:cNvSpPr>
              <a:spLocks noChangeArrowheads="1"/>
            </p:cNvSpPr>
            <p:nvPr/>
          </p:nvSpPr>
          <p:spPr bwMode="auto">
            <a:xfrm>
              <a:off x="2920" y="1728"/>
              <a:ext cx="2504" cy="2504"/>
            </a:xfrm>
            <a:prstGeom prst="ellipse">
              <a:avLst/>
            </a:prstGeom>
            <a:noFill/>
            <a:ln w="19050">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6646" name="Oval 22"/>
            <p:cNvSpPr>
              <a:spLocks noChangeArrowheads="1"/>
            </p:cNvSpPr>
            <p:nvPr/>
          </p:nvSpPr>
          <p:spPr bwMode="auto">
            <a:xfrm>
              <a:off x="4104" y="2936"/>
              <a:ext cx="96" cy="96"/>
            </a:xfrm>
            <a:prstGeom prst="ellipse">
              <a:avLst/>
            </a:prstGeom>
            <a:solidFill>
              <a:schemeClr val="tx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24373637"/>
      </p:ext>
    </p:extLst>
  </p:cSld>
  <p:clrMapOvr>
    <a:masterClrMapping/>
  </p:clrMapOvr>
  <p:transition>
    <p:pull dir="lu"/>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HAPEID" val="8bUyv4vuuZLqHJqBQUyinS"/>
</p:tagLst>
</file>

<file path=ppt/theme/theme1.xml><?xml version="1.0" encoding="utf-8"?>
<a:theme xmlns:a="http://schemas.openxmlformats.org/drawingml/2006/main" name="Blac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E100A58467A44CAC8B9846DD333778" ma:contentTypeVersion="5" ma:contentTypeDescription="Create a new document." ma:contentTypeScope="" ma:versionID="1fe4a18e2302e72bedc3d570328c9ba8">
  <xsd:schema xmlns:xsd="http://www.w3.org/2001/XMLSchema" xmlns:xs="http://www.w3.org/2001/XMLSchema" xmlns:p="http://schemas.microsoft.com/office/2006/metadata/properties" xmlns:ns2="aea9341d-4472-4e5a-bcb6-dd249596582f" xmlns:ns3="8633f2da-caf8-459e-97f2-6226df377df0" targetNamespace="http://schemas.microsoft.com/office/2006/metadata/properties" ma:root="true" ma:fieldsID="533f257b1c82865771ac49c0f5b3b803" ns2:_="" ns3:_="">
    <xsd:import namespace="aea9341d-4472-4e5a-bcb6-dd249596582f"/>
    <xsd:import namespace="8633f2da-caf8-459e-97f2-6226df377df0"/>
    <xsd:element name="properties">
      <xsd:complexType>
        <xsd:sequence>
          <xsd:element name="documentManagement">
            <xsd:complexType>
              <xsd:all>
                <xsd:element ref="ns2:m3a74d9bc8d74aaeb4fb715debde2459" minOccurs="0"/>
                <xsd:element ref="ns3:TaxCatchAll" minOccurs="0"/>
                <xsd:element ref="ns2:i8250d7461d24cddb156dd3ba9f28495"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a9341d-4472-4e5a-bcb6-dd249596582f" elementFormDefault="qualified">
    <xsd:import namespace="http://schemas.microsoft.com/office/2006/documentManagement/types"/>
    <xsd:import namespace="http://schemas.microsoft.com/office/infopath/2007/PartnerControls"/>
    <xsd:element name="m3a74d9bc8d74aaeb4fb715debde2459" ma:index="9" nillable="true" ma:taxonomy="true" ma:internalName="m3a74d9bc8d74aaeb4fb715debde2459" ma:taxonomyFieldName="Document_x0020_Type" ma:displayName="Document Type" ma:indexed="true" ma:default="" ma:fieldId="{63a74d9b-c8d7-4aae-b4fb-715debde2459}" ma:sspId="e05092fa-f72c-460f-8491-0ec62f48788f" ma:termSetId="e8b39fa2-4231-464d-9149-35c1b30a3a09" ma:anchorId="00000000-0000-0000-0000-000000000000" ma:open="false" ma:isKeyword="false">
      <xsd:complexType>
        <xsd:sequence>
          <xsd:element ref="pc:Terms" minOccurs="0" maxOccurs="1"/>
        </xsd:sequence>
      </xsd:complexType>
    </xsd:element>
    <xsd:element name="i8250d7461d24cddb156dd3ba9f28495" ma:index="12" nillable="true" ma:taxonomy="true" ma:internalName="i8250d7461d24cddb156dd3ba9f28495" ma:taxonomyFieldName="Fiscal_x0020_Year" ma:displayName="Fiscal Year" ma:indexed="true" ma:default="" ma:fieldId="{28250d74-61d2-4cdd-b156-dd3ba9f28495}" ma:sspId="e05092fa-f72c-460f-8491-0ec62f48788f" ma:termSetId="f410e0cb-a106-4d06-a0f5-3f9a457b65be"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633f2da-caf8-459e-97f2-6226df377df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ed4ea8d-733a-42f0-9296-d74250f7035f}" ma:internalName="TaxCatchAll" ma:showField="CatchAllData" ma:web="8633f2da-caf8-459e-97f2-6226df377d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3a74d9bc8d74aaeb4fb715debde2459 xmlns="aea9341d-4472-4e5a-bcb6-dd249596582f">
      <Terms xmlns="http://schemas.microsoft.com/office/infopath/2007/PartnerControls"/>
    </m3a74d9bc8d74aaeb4fb715debde2459>
    <TaxCatchAll xmlns="8633f2da-caf8-459e-97f2-6226df377df0"/>
    <i8250d7461d24cddb156dd3ba9f28495 xmlns="aea9341d-4472-4e5a-bcb6-dd249596582f">
      <Terms xmlns="http://schemas.microsoft.com/office/infopath/2007/PartnerControls"/>
    </i8250d7461d24cddb156dd3ba9f28495>
  </documentManagement>
</p:properties>
</file>

<file path=customXml/itemProps1.xml><?xml version="1.0" encoding="utf-8"?>
<ds:datastoreItem xmlns:ds="http://schemas.openxmlformats.org/officeDocument/2006/customXml" ds:itemID="{1743B515-4B12-4505-81AB-0AF95DCADA6B}">
  <ds:schemaRefs>
    <ds:schemaRef ds:uri="http://schemas.microsoft.com/sharepoint/v3/contenttype/forms"/>
  </ds:schemaRefs>
</ds:datastoreItem>
</file>

<file path=customXml/itemProps2.xml><?xml version="1.0" encoding="utf-8"?>
<ds:datastoreItem xmlns:ds="http://schemas.openxmlformats.org/officeDocument/2006/customXml" ds:itemID="{5FEF50D1-E5BD-42D2-A7A7-1091929D1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a9341d-4472-4e5a-bcb6-dd249596582f"/>
    <ds:schemaRef ds:uri="8633f2da-caf8-459e-97f2-6226df377d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890C55-E5FF-4F6D-96DA-4B2939743904}">
  <ds:schemaRefs>
    <ds:schemaRef ds:uri="http://schemas.microsoft.com/office/2006/metadata/properties"/>
    <ds:schemaRef ds:uri="http://schemas.microsoft.com/office/infopath/2007/PartnerControls"/>
    <ds:schemaRef ds:uri="aea9341d-4472-4e5a-bcb6-dd249596582f"/>
    <ds:schemaRef ds:uri="8633f2da-caf8-459e-97f2-6226df377df0"/>
  </ds:schemaRefs>
</ds:datastoreItem>
</file>

<file path=docProps/app.xml><?xml version="1.0" encoding="utf-8"?>
<Properties xmlns="http://schemas.openxmlformats.org/officeDocument/2006/extended-properties" xmlns:vt="http://schemas.openxmlformats.org/officeDocument/2006/docPropsVTypes">
  <Template> Black .thmx</Template>
  <TotalTime>201</TotalTime>
  <Words>2717</Words>
  <Application>Microsoft Macintosh PowerPoint</Application>
  <PresentationFormat>On-screen Show (4:3)</PresentationFormat>
  <Paragraphs>321</Paragraphs>
  <Slides>24</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24</vt:i4>
      </vt:variant>
    </vt:vector>
  </HeadingPairs>
  <TitlesOfParts>
    <vt:vector size="33" baseType="lpstr">
      <vt:lpstr>Calibri</vt:lpstr>
      <vt:lpstr>ＭＳ Ｐゴシック</vt:lpstr>
      <vt:lpstr>Symbol</vt:lpstr>
      <vt:lpstr>Times</vt:lpstr>
      <vt:lpstr>Arial</vt:lpstr>
      <vt:lpstr>Black</vt:lpstr>
      <vt:lpstr>Picture</vt:lpstr>
      <vt:lpstr>Microsoft Word Picture</vt:lpstr>
      <vt:lpstr>Document</vt:lpstr>
      <vt:lpstr>Building Data Sharing Infrastructures</vt:lpstr>
      <vt:lpstr>Why am I Talking? Builder of Interagency Data Partnerships &amp; Systems</vt:lpstr>
      <vt:lpstr>Keys to Building Successful Data Partnerships</vt:lpstr>
      <vt:lpstr>What am I Talking About?</vt:lpstr>
      <vt:lpstr>Why am I Talking About That? Public-sector “Big Data” Analytics is Different</vt:lpstr>
      <vt:lpstr>Why am I Talking About That? Public-sector “Big Data” Analytics is Different</vt:lpstr>
      <vt:lpstr>Example Implementation Environment of the Virginia Longitudinal Data System</vt:lpstr>
      <vt:lpstr>So, How Do I “See” my Implementation Environment?</vt:lpstr>
      <vt:lpstr>Understanding Implementation The Political Economic Framework</vt:lpstr>
      <vt:lpstr>Network Implementation as Political Economy  Where you want to go</vt:lpstr>
      <vt:lpstr>Theories and Methods for my “Steps”</vt:lpstr>
      <vt:lpstr>Contextual Analysis</vt:lpstr>
      <vt:lpstr>Contextual Assessment Your potential environment</vt:lpstr>
      <vt:lpstr>Contextual Assessment PE Interview Instrument</vt:lpstr>
      <vt:lpstr>Contextual Assessment Some Tools</vt:lpstr>
      <vt:lpstr>Stakeholder Analysis &amp; Selection</vt:lpstr>
      <vt:lpstr>Stakeholder Analysis and Selection Power, Legitimacy and Urgency</vt:lpstr>
      <vt:lpstr>Stakeholder Analysis and Selection Threat vs Cooperation</vt:lpstr>
      <vt:lpstr>Stakeholder Interview Instrument</vt:lpstr>
      <vt:lpstr>Joint Visioning</vt:lpstr>
      <vt:lpstr>Joint Visioning  Building the Implementation Network</vt:lpstr>
      <vt:lpstr>The Evolution of 511 Virginia</vt:lpstr>
      <vt:lpstr>Inter-organizational, multi-sectorial, project timing Rule of Thumb</vt:lpstr>
      <vt:lpstr>Thank You!</vt:lpstr>
    </vt:vector>
  </TitlesOfParts>
  <Company>SDAL</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Data Sharing Infrastructures</dc:title>
  <dc:creator>Aaron Schroeder</dc:creator>
  <cp:lastModifiedBy>Aaron Schroeder</cp:lastModifiedBy>
  <cp:revision>41</cp:revision>
  <dcterms:created xsi:type="dcterms:W3CDTF">2014-10-14T13:03:47Z</dcterms:created>
  <dcterms:modified xsi:type="dcterms:W3CDTF">2017-06-01T11:15:29Z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0x01010076E100A58467A44CAC8B9846DD333778</vt:lpwstr>
  </property>
  <property fmtid="{D5CDD505-2E9C-101B-9397-08002B2CF9AE}" pid="3" name="Fiscal_x0020_Year">
    <vt:lpwstr/>
  </property>
  <property fmtid="{D5CDD505-2E9C-101B-9397-08002B2CF9AE}" pid="4" name="Document_x0020_Type">
    <vt:lpwstr/>
  </property>
  <property fmtid="{D5CDD505-2E9C-101B-9397-08002B2CF9AE}" pid="5" name="Document Type">
    <vt:lpwstr/>
  </property>
  <property fmtid="{D5CDD505-2E9C-101B-9397-08002B2CF9AE}" pid="6" name="Fiscal Year">
    <vt:lpwstr/>
  </property>
</Properties>
</file>