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1"/>
  </p:sldMasterIdLst>
  <p:sldIdLst>
    <p:sldId id="291" r:id="rId2"/>
    <p:sldId id="257" r:id="rId3"/>
    <p:sldId id="259" r:id="rId4"/>
    <p:sldId id="320"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4" r:id="rId21"/>
    <p:sldId id="277" r:id="rId22"/>
    <p:sldId id="276" r:id="rId23"/>
    <p:sldId id="295" r:id="rId24"/>
    <p:sldId id="298" r:id="rId25"/>
    <p:sldId id="299" r:id="rId26"/>
    <p:sldId id="300" r:id="rId27"/>
    <p:sldId id="302" r:id="rId28"/>
    <p:sldId id="303" r:id="rId29"/>
    <p:sldId id="304" r:id="rId30"/>
    <p:sldId id="278" r:id="rId31"/>
    <p:sldId id="279" r:id="rId32"/>
    <p:sldId id="280" r:id="rId33"/>
    <p:sldId id="281" r:id="rId34"/>
    <p:sldId id="305" r:id="rId35"/>
    <p:sldId id="306" r:id="rId36"/>
    <p:sldId id="310" r:id="rId37"/>
    <p:sldId id="307" r:id="rId38"/>
    <p:sldId id="292" r:id="rId39"/>
    <p:sldId id="308" r:id="rId40"/>
    <p:sldId id="309" r:id="rId41"/>
    <p:sldId id="293" r:id="rId42"/>
    <p:sldId id="311" r:id="rId43"/>
    <p:sldId id="312" r:id="rId44"/>
    <p:sldId id="313" r:id="rId45"/>
    <p:sldId id="296" r:id="rId46"/>
    <p:sldId id="314" r:id="rId47"/>
    <p:sldId id="318" r:id="rId48"/>
    <p:sldId id="315" r:id="rId49"/>
    <p:sldId id="317" r:id="rId50"/>
    <p:sldId id="316" r:id="rId51"/>
    <p:sldId id="301" r:id="rId52"/>
    <p:sldId id="319" r:id="rId53"/>
  </p:sldIdLst>
  <p:sldSz cx="9144000" cy="6858000" type="screen4x3"/>
  <p:notesSz cx="6858000" cy="9144000"/>
  <p:embeddedFontLst>
    <p:embeddedFont>
      <p:font typeface="Tw Cen MT" pitchFamily="34" charset="0"/>
      <p:regular r:id="rId54"/>
      <p:bold r:id="rId55"/>
      <p:italic r:id="rId56"/>
      <p:boldItalic r:id="rId57"/>
    </p:embeddedFont>
    <p:embeddedFont>
      <p:font typeface="Wingdings 2" pitchFamily="18" charset="2"/>
      <p:regular r:id="rId58"/>
    </p:embeddedFont>
    <p:embeddedFont>
      <p:font typeface="Franklin Gothic Book" pitchFamily="34" charset="0"/>
      <p:regular r:id="rId59"/>
      <p:italic r:id="rId60"/>
    </p:embeddedFont>
  </p:embeddedFontLst>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0" d="100"/>
          <a:sy n="70" d="100"/>
        </p:scale>
        <p:origin x="-11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9" name="Title 8"/>
          <p:cNvSpPr>
            <a:spLocks noGrp="1"/>
          </p:cNvSpPr>
          <p:nvPr>
            <p:ph type="ctrTitle"/>
          </p:nvPr>
        </p:nvSpPr>
        <p:spPr>
          <a:xfrm>
            <a:off x="429064" y="3337560"/>
            <a:ext cx="6480048" cy="2301240"/>
          </a:xfrm>
        </p:spPr>
        <p:txBody>
          <a:bodyPr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6" name="Date Placeholder 29"/>
          <p:cNvSpPr>
            <a:spLocks noGrp="1"/>
          </p:cNvSpPr>
          <p:nvPr>
            <p:ph type="dt" sz="half" idx="10"/>
          </p:nvPr>
        </p:nvSpPr>
        <p:spPr/>
        <p:txBody>
          <a:bodyPr/>
          <a:lstStyle>
            <a:lvl1pPr>
              <a:defRPr/>
            </a:lvl1pPr>
          </a:lstStyle>
          <a:p>
            <a:pPr>
              <a:defRPr/>
            </a:pPr>
            <a:endParaRPr lang="en-US"/>
          </a:p>
        </p:txBody>
      </p:sp>
      <p:sp>
        <p:nvSpPr>
          <p:cNvPr id="7" name="Footer Placeholder 18"/>
          <p:cNvSpPr>
            <a:spLocks noGrp="1"/>
          </p:cNvSpPr>
          <p:nvPr>
            <p:ph type="ftr" sz="quarter" idx="11"/>
          </p:nvPr>
        </p:nvSpPr>
        <p:spPr/>
        <p:txBody>
          <a:bodyPr/>
          <a:lstStyle>
            <a:lvl1pPr>
              <a:defRPr/>
            </a:lvl1pPr>
          </a:lstStyle>
          <a:p>
            <a:pPr>
              <a:defRPr/>
            </a:pPr>
            <a:endParaRPr lang="en-US"/>
          </a:p>
        </p:txBody>
      </p:sp>
      <p:sp>
        <p:nvSpPr>
          <p:cNvPr id="8" name="Slide Number Placeholder 26"/>
          <p:cNvSpPr>
            <a:spLocks noGrp="1"/>
          </p:cNvSpPr>
          <p:nvPr>
            <p:ph type="sldNum" sz="quarter" idx="12"/>
          </p:nvPr>
        </p:nvSpPr>
        <p:spPr/>
        <p:txBody>
          <a:bodyPr/>
          <a:lstStyle>
            <a:lvl1pPr>
              <a:defRPr/>
            </a:lvl1pPr>
          </a:lstStyle>
          <a:p>
            <a:pPr>
              <a:defRPr/>
            </a:pPr>
            <a:fld id="{E666B1B5-8929-4B88-A269-5B17701D018D}"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BB0B3738-C05B-4DB1-8581-7AC5797C1095}"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3FC0BC0D-9C02-490F-B1E4-A84B91222DB3}"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44475"/>
            <a:ext cx="8385175" cy="1431925"/>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838200"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18075" y="1905000"/>
            <a:ext cx="3927475" cy="4191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245225"/>
            <a:ext cx="1901825" cy="476250"/>
          </a:xfrm>
        </p:spPr>
        <p:txBody>
          <a:bodyPr/>
          <a:lstStyle>
            <a:lvl1pPr>
              <a:defRPr/>
            </a:lvl1pPr>
          </a:lstStyle>
          <a:p>
            <a:pPr>
              <a:defRPr/>
            </a:pPr>
            <a:endParaRPr lang="en-US"/>
          </a:p>
        </p:txBody>
      </p:sp>
      <p:sp>
        <p:nvSpPr>
          <p:cNvPr id="6" name="Footer Placeholder 5"/>
          <p:cNvSpPr>
            <a:spLocks noGrp="1"/>
          </p:cNvSpPr>
          <p:nvPr>
            <p:ph type="ftr" sz="quarter" idx="11"/>
          </p:nvPr>
        </p:nvSpPr>
        <p:spPr>
          <a:xfrm>
            <a:off x="3429000" y="6245225"/>
            <a:ext cx="2895600" cy="476250"/>
          </a:xfrm>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6937375" y="6245225"/>
            <a:ext cx="1901825" cy="476250"/>
          </a:xfrm>
        </p:spPr>
        <p:txBody>
          <a:bodyPr/>
          <a:lstStyle>
            <a:lvl1pPr>
              <a:defRPr/>
            </a:lvl1pPr>
          </a:lstStyle>
          <a:p>
            <a:pPr>
              <a:defRPr/>
            </a:pPr>
            <a:fld id="{4792E6DD-EC9B-47A3-ADBB-23734FDA6A82}"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8A4A841-588E-4B9F-BF25-652550ED586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4" name="Freeform 3"/>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5" name="Freeform 4"/>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pPr>
              <a:defRPr/>
            </a:pPr>
            <a:fld id="{2498D1C4-3819-4885-80D2-1E92325FA32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9"/>
          <p:cNvSpPr>
            <a:spLocks noGrp="1"/>
          </p:cNvSpPr>
          <p:nvPr>
            <p:ph type="dt" sz="half" idx="10"/>
          </p:nvPr>
        </p:nvSpPr>
        <p:spPr/>
        <p:txBody>
          <a:bodyPr/>
          <a:lstStyle>
            <a:lvl1pPr>
              <a:defRPr/>
            </a:lvl1pPr>
          </a:lstStyle>
          <a:p>
            <a:pPr>
              <a:defRPr/>
            </a:pPr>
            <a:endParaRPr lang="en-US"/>
          </a:p>
        </p:txBody>
      </p:sp>
      <p:sp>
        <p:nvSpPr>
          <p:cNvPr id="6" name="Footer Placeholder 21"/>
          <p:cNvSpPr>
            <a:spLocks noGrp="1"/>
          </p:cNvSpPr>
          <p:nvPr>
            <p:ph type="ftr" sz="quarter" idx="11"/>
          </p:nvPr>
        </p:nvSpPr>
        <p:spPr/>
        <p:txBody>
          <a:bodyPr/>
          <a:lstStyle>
            <a:lvl1pPr>
              <a:defRPr/>
            </a:lvl1pPr>
          </a:lstStyle>
          <a:p>
            <a:pPr>
              <a:defRPr/>
            </a:pPr>
            <a:endParaRPr lang="en-US"/>
          </a:p>
        </p:txBody>
      </p:sp>
      <p:sp>
        <p:nvSpPr>
          <p:cNvPr id="7" name="Slide Number Placeholder 17"/>
          <p:cNvSpPr>
            <a:spLocks noGrp="1"/>
          </p:cNvSpPr>
          <p:nvPr>
            <p:ph type="sldNum" sz="quarter" idx="12"/>
          </p:nvPr>
        </p:nvSpPr>
        <p:spPr/>
        <p:txBody>
          <a:bodyPr/>
          <a:lstStyle>
            <a:lvl1pPr>
              <a:defRPr/>
            </a:lvl1pPr>
          </a:lstStyle>
          <a:p>
            <a:pPr>
              <a:defRPr/>
            </a:pPr>
            <a:fld id="{DA93BB8B-81DA-476F-8CFF-D44CA3BA4955}"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5486400"/>
            <a:ext cx="4040188"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CB50800B-429D-4C7C-A310-40D7BF04E52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lstStyle>
            <a:lvl1pPr algn="l">
              <a:defRPr sz="4600"/>
            </a:lvl1pPr>
          </a:lstStyle>
          <a:p>
            <a:r>
              <a:rPr lang="en-US" smtClean="0"/>
              <a:t>Click to edit Master title style</a:t>
            </a:r>
            <a:endParaRPr lang="en-US"/>
          </a:p>
        </p:txBody>
      </p:sp>
      <p:sp>
        <p:nvSpPr>
          <p:cNvPr id="3" name="Date Placeholder 9"/>
          <p:cNvSpPr>
            <a:spLocks noGrp="1"/>
          </p:cNvSpPr>
          <p:nvPr>
            <p:ph type="dt" sz="half" idx="10"/>
          </p:nvPr>
        </p:nvSpPr>
        <p:spPr/>
        <p:txBody>
          <a:bodyPr/>
          <a:lstStyle>
            <a:lvl1pPr>
              <a:defRPr/>
            </a:lvl1pPr>
          </a:lstStyle>
          <a:p>
            <a:pPr>
              <a:defRPr/>
            </a:pPr>
            <a:endParaRPr lang="en-US"/>
          </a:p>
        </p:txBody>
      </p:sp>
      <p:sp>
        <p:nvSpPr>
          <p:cNvPr id="4" name="Footer Placeholder 21"/>
          <p:cNvSpPr>
            <a:spLocks noGrp="1"/>
          </p:cNvSpPr>
          <p:nvPr>
            <p:ph type="ftr" sz="quarter" idx="11"/>
          </p:nvPr>
        </p:nvSpPr>
        <p:spPr/>
        <p:txBody>
          <a:bodyPr/>
          <a:lstStyle>
            <a:lvl1pPr>
              <a:defRPr/>
            </a:lvl1pPr>
          </a:lstStyle>
          <a:p>
            <a:pPr>
              <a:defRPr/>
            </a:pPr>
            <a:endParaRPr lang="en-US"/>
          </a:p>
        </p:txBody>
      </p:sp>
      <p:sp>
        <p:nvSpPr>
          <p:cNvPr id="5" name="Slide Number Placeholder 17"/>
          <p:cNvSpPr>
            <a:spLocks noGrp="1"/>
          </p:cNvSpPr>
          <p:nvPr>
            <p:ph type="sldNum" sz="quarter" idx="12"/>
          </p:nvPr>
        </p:nvSpPr>
        <p:spPr/>
        <p:txBody>
          <a:bodyPr/>
          <a:lstStyle>
            <a:lvl1pPr>
              <a:defRPr/>
            </a:lvl1pPr>
          </a:lstStyle>
          <a:p>
            <a:pPr>
              <a:defRPr/>
            </a:pPr>
            <a:fld id="{F67DF27C-51CF-4224-94DF-777E55FD57B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A057D520-415C-4177-B710-0F2879C582E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lang="en-US" smtClean="0"/>
              <a:t>Click to edit Master title style</a:t>
            </a:r>
            <a:endParaRPr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a:r>
              <a:rPr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a:xfrm>
            <a:off x="8156575" y="6421438"/>
            <a:ext cx="762000" cy="365125"/>
          </a:xfrm>
        </p:spPr>
        <p:txBody>
          <a:bodyPr/>
          <a:lstStyle>
            <a:lvl1pPr>
              <a:defRPr/>
            </a:lvl1pPr>
          </a:lstStyle>
          <a:p>
            <a:pPr>
              <a:defRPr/>
            </a:pPr>
            <a:fld id="{DB4570C1-732A-466F-B217-8BE9572D11F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1CCCC250-522D-4DC1-9CD7-D7FFA0DE64B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1388"/>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a:defRPr/>
            </a:pPr>
            <a:endParaRPr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a:defRPr/>
            </a:pPr>
            <a:endParaRPr lang="en-US"/>
          </a:p>
        </p:txBody>
      </p:sp>
      <p:sp>
        <p:nvSpPr>
          <p:cNvPr id="1028" name="Title Placeholder 8"/>
          <p:cNvSpPr>
            <a:spLocks noGrp="1"/>
          </p:cNvSpPr>
          <p:nvPr>
            <p:ph type="title"/>
          </p:nvPr>
        </p:nvSpPr>
        <p:spPr bwMode="auto">
          <a:xfrm>
            <a:off x="457200" y="274638"/>
            <a:ext cx="7467600" cy="114300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smtClean="0"/>
              <a:t>Click to edit Master title style</a:t>
            </a:r>
          </a:p>
        </p:txBody>
      </p:sp>
      <p:sp>
        <p:nvSpPr>
          <p:cNvPr id="1029" name="Text Placeholder 29"/>
          <p:cNvSpPr>
            <a:spLocks noGrp="1"/>
          </p:cNvSpPr>
          <p:nvPr>
            <p:ph type="body" idx="1"/>
          </p:nvPr>
        </p:nvSpPr>
        <p:spPr bwMode="auto">
          <a:xfrm>
            <a:off x="457200" y="1600200"/>
            <a:ext cx="7467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457200" y="6421438"/>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pPr>
              <a:defRPr/>
            </a:pPr>
            <a:endParaRPr lang="en-US"/>
          </a:p>
        </p:txBody>
      </p:sp>
      <p:sp>
        <p:nvSpPr>
          <p:cNvPr id="22" name="Footer Placeholder 21"/>
          <p:cNvSpPr>
            <a:spLocks noGrp="1"/>
          </p:cNvSpPr>
          <p:nvPr>
            <p:ph type="ftr" sz="quarter" idx="3"/>
          </p:nvPr>
        </p:nvSpPr>
        <p:spPr>
          <a:xfrm>
            <a:off x="3124200" y="6421438"/>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pPr>
              <a:defRPr/>
            </a:pPr>
            <a:endParaRPr lang="en-US"/>
          </a:p>
        </p:txBody>
      </p:sp>
      <p:sp>
        <p:nvSpPr>
          <p:cNvPr id="18" name="Slide Number Placeholder 17"/>
          <p:cNvSpPr>
            <a:spLocks noGrp="1"/>
          </p:cNvSpPr>
          <p:nvPr>
            <p:ph type="sldNum" sz="quarter" idx="4"/>
          </p:nvPr>
        </p:nvSpPr>
        <p:spPr>
          <a:xfrm>
            <a:off x="8153400" y="6421438"/>
            <a:ext cx="762000" cy="365125"/>
          </a:xfrm>
          <a:prstGeom prst="rect">
            <a:avLst/>
          </a:prstGeom>
        </p:spPr>
        <p:txBody>
          <a:bodyPr vert="horz" lIns="0" tIns="0" rIns="0" bIns="0" anchor="b"/>
          <a:lstStyle>
            <a:lvl1pPr algn="r" eaLnBrk="1" latinLnBrk="0" hangingPunct="1">
              <a:defRPr kumimoji="0" sz="1000" smtClean="0">
                <a:solidFill>
                  <a:schemeClr val="tx2">
                    <a:shade val="50000"/>
                  </a:schemeClr>
                </a:solidFill>
              </a:defRPr>
            </a:lvl1pPr>
          </a:lstStyle>
          <a:p>
            <a:pPr>
              <a:defRPr/>
            </a:pPr>
            <a:fld id="{D2238374-44A3-4692-AC72-F878CF6E0B90}"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726" r:id="rId1"/>
    <p:sldLayoutId id="2147483720" r:id="rId2"/>
    <p:sldLayoutId id="2147483727" r:id="rId3"/>
    <p:sldLayoutId id="2147483721" r:id="rId4"/>
    <p:sldLayoutId id="2147483728" r:id="rId5"/>
    <p:sldLayoutId id="2147483722" r:id="rId6"/>
    <p:sldLayoutId id="2147483723" r:id="rId7"/>
    <p:sldLayoutId id="2147483729" r:id="rId8"/>
    <p:sldLayoutId id="2147483730" r:id="rId9"/>
    <p:sldLayoutId id="2147483724" r:id="rId10"/>
    <p:sldLayoutId id="2147483725" r:id="rId11"/>
    <p:sldLayoutId id="2147483731" r:id="rId12"/>
  </p:sldLayoutIdLst>
  <p:txStyles>
    <p:titleStyle>
      <a:lvl1pPr algn="l" rtl="0" fontAlgn="base">
        <a:spcBef>
          <a:spcPct val="0"/>
        </a:spcBef>
        <a:spcAft>
          <a:spcPct val="0"/>
        </a:spcAft>
        <a:defRPr sz="4600" kern="1200">
          <a:solidFill>
            <a:schemeClr val="tx1"/>
          </a:solidFill>
          <a:latin typeface="+mj-lt"/>
          <a:ea typeface="+mj-ea"/>
          <a:cs typeface="+mj-cs"/>
        </a:defRPr>
      </a:lvl1pPr>
      <a:lvl2pPr algn="l" rtl="0" fontAlgn="base">
        <a:spcBef>
          <a:spcPct val="0"/>
        </a:spcBef>
        <a:spcAft>
          <a:spcPct val="0"/>
        </a:spcAft>
        <a:defRPr sz="4600">
          <a:solidFill>
            <a:schemeClr val="tx1"/>
          </a:solidFill>
          <a:latin typeface="Franklin Gothic Book" pitchFamily="34" charset="0"/>
        </a:defRPr>
      </a:lvl2pPr>
      <a:lvl3pPr algn="l" rtl="0" fontAlgn="base">
        <a:spcBef>
          <a:spcPct val="0"/>
        </a:spcBef>
        <a:spcAft>
          <a:spcPct val="0"/>
        </a:spcAft>
        <a:defRPr sz="4600">
          <a:solidFill>
            <a:schemeClr val="tx1"/>
          </a:solidFill>
          <a:latin typeface="Franklin Gothic Book" pitchFamily="34" charset="0"/>
        </a:defRPr>
      </a:lvl3pPr>
      <a:lvl4pPr algn="l" rtl="0" fontAlgn="base">
        <a:spcBef>
          <a:spcPct val="0"/>
        </a:spcBef>
        <a:spcAft>
          <a:spcPct val="0"/>
        </a:spcAft>
        <a:defRPr sz="4600">
          <a:solidFill>
            <a:schemeClr val="tx1"/>
          </a:solidFill>
          <a:latin typeface="Franklin Gothic Book" pitchFamily="34" charset="0"/>
        </a:defRPr>
      </a:lvl4pPr>
      <a:lvl5pPr algn="l" rtl="0" fontAlgn="base">
        <a:spcBef>
          <a:spcPct val="0"/>
        </a:spcBef>
        <a:spcAft>
          <a:spcPct val="0"/>
        </a:spcAft>
        <a:defRPr sz="4600">
          <a:solidFill>
            <a:schemeClr val="tx1"/>
          </a:solidFill>
          <a:latin typeface="Franklin Gothic Book" pitchFamily="34" charset="0"/>
        </a:defRPr>
      </a:lvl5pPr>
      <a:lvl6pPr marL="457200" algn="l" rtl="0" fontAlgn="base">
        <a:spcBef>
          <a:spcPct val="0"/>
        </a:spcBef>
        <a:spcAft>
          <a:spcPct val="0"/>
        </a:spcAft>
        <a:defRPr sz="4600">
          <a:solidFill>
            <a:schemeClr val="tx1"/>
          </a:solidFill>
          <a:latin typeface="Franklin Gothic Book" pitchFamily="34" charset="0"/>
        </a:defRPr>
      </a:lvl6pPr>
      <a:lvl7pPr marL="914400" algn="l" rtl="0" fontAlgn="base">
        <a:spcBef>
          <a:spcPct val="0"/>
        </a:spcBef>
        <a:spcAft>
          <a:spcPct val="0"/>
        </a:spcAft>
        <a:defRPr sz="4600">
          <a:solidFill>
            <a:schemeClr val="tx1"/>
          </a:solidFill>
          <a:latin typeface="Franklin Gothic Book" pitchFamily="34" charset="0"/>
        </a:defRPr>
      </a:lvl7pPr>
      <a:lvl8pPr marL="1371600" algn="l" rtl="0" fontAlgn="base">
        <a:spcBef>
          <a:spcPct val="0"/>
        </a:spcBef>
        <a:spcAft>
          <a:spcPct val="0"/>
        </a:spcAft>
        <a:defRPr sz="4600">
          <a:solidFill>
            <a:schemeClr val="tx1"/>
          </a:solidFill>
          <a:latin typeface="Franklin Gothic Book" pitchFamily="34" charset="0"/>
        </a:defRPr>
      </a:lvl8pPr>
      <a:lvl9pPr marL="1828800" algn="l" rtl="0" fontAlgn="base">
        <a:spcBef>
          <a:spcPct val="0"/>
        </a:spcBef>
        <a:spcAft>
          <a:spcPct val="0"/>
        </a:spcAft>
        <a:defRPr sz="4600">
          <a:solidFill>
            <a:schemeClr val="tx1"/>
          </a:solidFill>
          <a:latin typeface="Franklin Gothic Book" pitchFamily="34" charset="0"/>
        </a:defRPr>
      </a:lvl9pPr>
    </p:titleStyle>
    <p:bodyStyle>
      <a:lvl1pPr marL="419100" indent="-382588" algn="l" rtl="0" fontAlgn="base">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fontAlgn="base">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fontAlgn="base">
        <a:spcBef>
          <a:spcPct val="20000"/>
        </a:spcBef>
        <a:spcAft>
          <a:spcPct val="0"/>
        </a:spcAft>
        <a:buClr>
          <a:schemeClr val="accent2"/>
        </a:buClr>
        <a:buSzPct val="85000"/>
        <a:buFont typeface="Arial" charset="0"/>
        <a:buChar char="○"/>
        <a:defRPr sz="2400" kern="1200">
          <a:solidFill>
            <a:schemeClr val="tx1"/>
          </a:solidFill>
          <a:latin typeface="+mn-lt"/>
          <a:ea typeface="+mn-ea"/>
          <a:cs typeface="+mn-cs"/>
        </a:defRPr>
      </a:lvl3pPr>
      <a:lvl4pPr marL="1279525" indent="-236538" algn="l" rtl="0" fontAlgn="base">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fontAlgn="base">
        <a:spcBef>
          <a:spcPct val="20000"/>
        </a:spcBef>
        <a:spcAft>
          <a:spcPct val="0"/>
        </a:spcAft>
        <a:buClr>
          <a:srgbClr val="748560"/>
        </a:buClr>
        <a:buSzPct val="100000"/>
        <a:buFont typeface="Arial"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ctrTitle"/>
          </p:nvPr>
        </p:nvSpPr>
        <p:spPr/>
        <p:txBody>
          <a:bodyPr>
            <a:normAutofit/>
          </a:bodyPr>
          <a:lstStyle/>
          <a:p>
            <a:pPr fontAlgn="auto">
              <a:spcAft>
                <a:spcPts val="0"/>
              </a:spcAft>
              <a:defRPr/>
            </a:pPr>
            <a:r>
              <a:rPr>
                <a:gradFill flip="none" rotWithShape="1">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scaled="0"/>
                  <a:tileRect/>
                </a:gradFill>
              </a:rPr>
              <a:t>Policy Inquiry – Lecture 1</a:t>
            </a:r>
          </a:p>
        </p:txBody>
      </p:sp>
      <p:sp>
        <p:nvSpPr>
          <p:cNvPr id="22531" name="Rectangle 3"/>
          <p:cNvSpPr>
            <a:spLocks noGrp="1" noChangeArrowheads="1"/>
          </p:cNvSpPr>
          <p:nvPr>
            <p:ph type="subTitle" idx="1"/>
          </p:nvPr>
        </p:nvSpPr>
        <p:spPr>
          <a:xfrm>
            <a:off x="433388" y="1544638"/>
            <a:ext cx="6480175" cy="1752600"/>
          </a:xfrm>
        </p:spPr>
        <p:txBody>
          <a:bodyPr/>
          <a:lstStyle/>
          <a:p>
            <a:r>
              <a:rPr lang="en-US" smtClean="0"/>
              <a:t>Common Sense and the Elementary Forms of Statistical Reason</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p:txBody>
          <a:bodyPr/>
          <a:lstStyle/>
          <a:p>
            <a:r>
              <a:rPr lang="en-US" smtClean="0"/>
              <a:t>Task</a:t>
            </a:r>
          </a:p>
        </p:txBody>
      </p:sp>
      <p:sp>
        <p:nvSpPr>
          <p:cNvPr id="13315" name="Rectangle 3"/>
          <p:cNvSpPr>
            <a:spLocks noGrp="1" noRot="1" noChangeArrowheads="1"/>
          </p:cNvSpPr>
          <p:nvPr>
            <p:ph idx="1"/>
          </p:nvPr>
        </p:nvSpPr>
        <p:spPr/>
        <p:txBody>
          <a:bodyPr/>
          <a:lstStyle/>
          <a:p>
            <a:r>
              <a:rPr lang="en-US" dirty="0" smtClean="0"/>
              <a:t>Everybody standup and look around</a:t>
            </a:r>
          </a:p>
          <a:p>
            <a:r>
              <a:rPr lang="en-US" dirty="0" smtClean="0"/>
              <a:t>Who is “least-tall”</a:t>
            </a:r>
          </a:p>
          <a:p>
            <a:r>
              <a:rPr lang="en-US" dirty="0" smtClean="0"/>
              <a:t>Who is “least-short”</a:t>
            </a:r>
          </a:p>
          <a:p>
            <a:r>
              <a:rPr lang="en-US" dirty="0" smtClean="0"/>
              <a:t>Who’s in the middle?</a:t>
            </a:r>
          </a:p>
          <a:p>
            <a:r>
              <a:rPr lang="en-US" dirty="0" smtClean="0"/>
              <a:t>What kind of typicality is this?</a:t>
            </a:r>
          </a:p>
          <a:p>
            <a:r>
              <a:rPr lang="en-US" dirty="0" smtClean="0"/>
              <a:t>Where do we see this type of “average” used the most? 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7" dur="500"/>
                                        <p:tgtEl>
                                          <p:spTgt spid="133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2" dur="5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7" dur="500"/>
                                        <p:tgtEl>
                                          <p:spTgt spid="1331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315">
                                            <p:txEl>
                                              <p:pRg st="4" end="4"/>
                                            </p:txEl>
                                          </p:spTgt>
                                        </p:tgtEl>
                                        <p:attrNameLst>
                                          <p:attrName>style.visibility</p:attrName>
                                        </p:attrNameLst>
                                      </p:cBhvr>
                                      <p:to>
                                        <p:strVal val="visible"/>
                                      </p:to>
                                    </p:set>
                                    <p:animEffect transition="in" filter="blinds(horizontal)">
                                      <p:cBhvr>
                                        <p:cTn id="22" dur="500"/>
                                        <p:tgtEl>
                                          <p:spTgt spid="1331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3315">
                                            <p:txEl>
                                              <p:pRg st="5" end="5"/>
                                            </p:txEl>
                                          </p:spTgt>
                                        </p:tgtEl>
                                        <p:attrNameLst>
                                          <p:attrName>style.visibility</p:attrName>
                                        </p:attrNameLst>
                                      </p:cBhvr>
                                      <p:to>
                                        <p:strVal val="visible"/>
                                      </p:to>
                                    </p:set>
                                    <p:animEffect transition="in" filter="blinds(horizontal)">
                                      <p:cBhvr>
                                        <p:cTn id="27" dur="500"/>
                                        <p:tgtEl>
                                          <p:spTgt spid="133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r>
              <a:rPr lang="en-US" smtClean="0"/>
              <a:t>Task</a:t>
            </a:r>
          </a:p>
        </p:txBody>
      </p:sp>
      <p:sp>
        <p:nvSpPr>
          <p:cNvPr id="14339" name="Rectangle 3"/>
          <p:cNvSpPr>
            <a:spLocks noGrp="1" noRot="1" noChangeArrowheads="1"/>
          </p:cNvSpPr>
          <p:nvPr>
            <p:ph idx="1"/>
          </p:nvPr>
        </p:nvSpPr>
        <p:spPr/>
        <p:txBody>
          <a:bodyPr/>
          <a:lstStyle/>
          <a:p>
            <a:pPr>
              <a:lnSpc>
                <a:spcPct val="90000"/>
              </a:lnSpc>
            </a:pPr>
            <a:r>
              <a:rPr lang="en-US" smtClean="0"/>
              <a:t>Measure your heads</a:t>
            </a:r>
          </a:p>
          <a:p>
            <a:pPr>
              <a:lnSpc>
                <a:spcPct val="90000"/>
              </a:lnSpc>
            </a:pPr>
            <a:r>
              <a:rPr lang="en-US" smtClean="0"/>
              <a:t>Measure you hands</a:t>
            </a:r>
          </a:p>
          <a:p>
            <a:pPr>
              <a:lnSpc>
                <a:spcPct val="90000"/>
              </a:lnSpc>
            </a:pPr>
            <a:r>
              <a:rPr lang="en-US" smtClean="0"/>
              <a:t>Add all together and divide by number of people in the room</a:t>
            </a:r>
          </a:p>
          <a:p>
            <a:pPr>
              <a:lnSpc>
                <a:spcPct val="90000"/>
              </a:lnSpc>
            </a:pPr>
            <a:r>
              <a:rPr lang="en-US" smtClean="0"/>
              <a:t>What type of average is this?</a:t>
            </a:r>
          </a:p>
          <a:p>
            <a:pPr>
              <a:lnSpc>
                <a:spcPct val="90000"/>
              </a:lnSpc>
            </a:pPr>
            <a:r>
              <a:rPr lang="en-US" smtClean="0"/>
              <a:t>When do we do this kind of averaging? Why?</a:t>
            </a:r>
          </a:p>
          <a:p>
            <a:pPr>
              <a:lnSpc>
                <a:spcPct val="90000"/>
              </a:lnSpc>
            </a:pPr>
            <a:r>
              <a:rPr lang="en-US" smtClean="0"/>
              <a:t>Keep you measurements!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7" dur="500"/>
                                        <p:tgtEl>
                                          <p:spTgt spid="1433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2" dur="500"/>
                                        <p:tgtEl>
                                          <p:spTgt spid="1433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7" dur="500"/>
                                        <p:tgtEl>
                                          <p:spTgt spid="1433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339">
                                            <p:txEl>
                                              <p:pRg st="5" end="5"/>
                                            </p:txEl>
                                          </p:spTgt>
                                        </p:tgtEl>
                                        <p:attrNameLst>
                                          <p:attrName>style.visibility</p:attrName>
                                        </p:attrNameLst>
                                      </p:cBhvr>
                                      <p:to>
                                        <p:strVal val="visible"/>
                                      </p:to>
                                    </p:set>
                                    <p:animEffect transition="in" filter="blinds(horizontal)">
                                      <p:cBhvr>
                                        <p:cTn id="22" dur="500"/>
                                        <p:tgtEl>
                                          <p:spTgt spid="143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rrowheads="1"/>
          </p:cNvSpPr>
          <p:nvPr>
            <p:ph type="title"/>
          </p:nvPr>
        </p:nvSpPr>
        <p:spPr/>
        <p:txBody>
          <a:bodyPr/>
          <a:lstStyle/>
          <a:p>
            <a:r>
              <a:rPr lang="en-US" smtClean="0"/>
              <a:t>“Typical” Statistical Averages</a:t>
            </a:r>
          </a:p>
        </p:txBody>
      </p:sp>
      <p:sp>
        <p:nvSpPr>
          <p:cNvPr id="32771" name="Rectangle 3"/>
          <p:cNvSpPr>
            <a:spLocks noGrp="1" noRot="1" noChangeArrowheads="1"/>
          </p:cNvSpPr>
          <p:nvPr>
            <p:ph idx="1"/>
          </p:nvPr>
        </p:nvSpPr>
        <p:spPr/>
        <p:txBody>
          <a:bodyPr/>
          <a:lstStyle/>
          <a:p>
            <a:pPr>
              <a:lnSpc>
                <a:spcPct val="80000"/>
              </a:lnSpc>
            </a:pPr>
            <a:r>
              <a:rPr lang="en-US" sz="2800" dirty="0" smtClean="0"/>
              <a:t>Mode</a:t>
            </a:r>
          </a:p>
          <a:p>
            <a:pPr lvl="1">
              <a:lnSpc>
                <a:spcPct val="80000"/>
              </a:lnSpc>
            </a:pPr>
            <a:r>
              <a:rPr lang="en-US" sz="2400" dirty="0" smtClean="0"/>
              <a:t>What is there the most of?</a:t>
            </a:r>
          </a:p>
          <a:p>
            <a:pPr>
              <a:lnSpc>
                <a:spcPct val="80000"/>
              </a:lnSpc>
            </a:pPr>
            <a:r>
              <a:rPr lang="en-US" sz="2800" dirty="0" smtClean="0"/>
              <a:t>Median</a:t>
            </a:r>
          </a:p>
          <a:p>
            <a:pPr lvl="1">
              <a:lnSpc>
                <a:spcPct val="80000"/>
              </a:lnSpc>
            </a:pPr>
            <a:r>
              <a:rPr lang="en-US" sz="2400" dirty="0" smtClean="0"/>
              <a:t>What’s in the middle?</a:t>
            </a:r>
          </a:p>
          <a:p>
            <a:pPr>
              <a:lnSpc>
                <a:spcPct val="80000"/>
              </a:lnSpc>
            </a:pPr>
            <a:r>
              <a:rPr lang="en-US" sz="2800" dirty="0" smtClean="0"/>
              <a:t>Mean</a:t>
            </a:r>
          </a:p>
          <a:p>
            <a:pPr lvl="1">
              <a:lnSpc>
                <a:spcPct val="80000"/>
              </a:lnSpc>
            </a:pPr>
            <a:r>
              <a:rPr lang="en-US" sz="2400" dirty="0" smtClean="0"/>
              <a:t>If you put everything together and then equally distributed it, how much would everybody get?</a:t>
            </a:r>
          </a:p>
          <a:p>
            <a:pPr>
              <a:lnSpc>
                <a:spcPct val="80000"/>
              </a:lnSpc>
            </a:pPr>
            <a:endParaRPr lang="en-US" sz="2800" dirty="0" smtClean="0"/>
          </a:p>
          <a:p>
            <a:pPr>
              <a:lnSpc>
                <a:spcPct val="80000"/>
              </a:lnSpc>
            </a:pPr>
            <a:r>
              <a:rPr lang="en-US" sz="2800" dirty="0" smtClean="0"/>
              <a:t>Other less “typical” (for us!)</a:t>
            </a:r>
          </a:p>
          <a:p>
            <a:pPr lvl="1">
              <a:lnSpc>
                <a:spcPct val="80000"/>
              </a:lnSpc>
            </a:pPr>
            <a:r>
              <a:rPr lang="en-US" sz="2400" dirty="0" smtClean="0"/>
              <a:t>http://en.wikipedia.org/wiki/Average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fade">
                                      <p:cBhvr>
                                        <p:cTn id="7" dur="2000"/>
                                        <p:tgtEl>
                                          <p:spTgt spid="327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771">
                                            <p:txEl>
                                              <p:pRg st="1" end="1"/>
                                            </p:txEl>
                                          </p:spTgt>
                                        </p:tgtEl>
                                        <p:attrNameLst>
                                          <p:attrName>style.visibility</p:attrName>
                                        </p:attrNameLst>
                                      </p:cBhvr>
                                      <p:to>
                                        <p:strVal val="visible"/>
                                      </p:to>
                                    </p:set>
                                    <p:animEffect transition="in" filter="fade">
                                      <p:cBhvr>
                                        <p:cTn id="10" dur="2000"/>
                                        <p:tgtEl>
                                          <p:spTgt spid="3277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771">
                                            <p:txEl>
                                              <p:pRg st="2" end="2"/>
                                            </p:txEl>
                                          </p:spTgt>
                                        </p:tgtEl>
                                        <p:attrNameLst>
                                          <p:attrName>style.visibility</p:attrName>
                                        </p:attrNameLst>
                                      </p:cBhvr>
                                      <p:to>
                                        <p:strVal val="visible"/>
                                      </p:to>
                                    </p:set>
                                    <p:animEffect transition="in" filter="fade">
                                      <p:cBhvr>
                                        <p:cTn id="15" dur="2000"/>
                                        <p:tgtEl>
                                          <p:spTgt spid="3277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771">
                                            <p:txEl>
                                              <p:pRg st="3" end="3"/>
                                            </p:txEl>
                                          </p:spTgt>
                                        </p:tgtEl>
                                        <p:attrNameLst>
                                          <p:attrName>style.visibility</p:attrName>
                                        </p:attrNameLst>
                                      </p:cBhvr>
                                      <p:to>
                                        <p:strVal val="visible"/>
                                      </p:to>
                                    </p:set>
                                    <p:animEffect transition="in" filter="fade">
                                      <p:cBhvr>
                                        <p:cTn id="18" dur="2000"/>
                                        <p:tgtEl>
                                          <p:spTgt spid="327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771">
                                            <p:txEl>
                                              <p:pRg st="4" end="4"/>
                                            </p:txEl>
                                          </p:spTgt>
                                        </p:tgtEl>
                                        <p:attrNameLst>
                                          <p:attrName>style.visibility</p:attrName>
                                        </p:attrNameLst>
                                      </p:cBhvr>
                                      <p:to>
                                        <p:strVal val="visible"/>
                                      </p:to>
                                    </p:set>
                                    <p:animEffect transition="in" filter="fade">
                                      <p:cBhvr>
                                        <p:cTn id="23" dur="2000"/>
                                        <p:tgtEl>
                                          <p:spTgt spid="32771">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2771">
                                            <p:txEl>
                                              <p:pRg st="5" end="5"/>
                                            </p:txEl>
                                          </p:spTgt>
                                        </p:tgtEl>
                                        <p:attrNameLst>
                                          <p:attrName>style.visibility</p:attrName>
                                        </p:attrNameLst>
                                      </p:cBhvr>
                                      <p:to>
                                        <p:strVal val="visible"/>
                                      </p:to>
                                    </p:set>
                                    <p:animEffect transition="in" filter="fade">
                                      <p:cBhvr>
                                        <p:cTn id="26" dur="2000"/>
                                        <p:tgtEl>
                                          <p:spTgt spid="3277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771">
                                            <p:txEl>
                                              <p:pRg st="7" end="7"/>
                                            </p:txEl>
                                          </p:spTgt>
                                        </p:tgtEl>
                                        <p:attrNameLst>
                                          <p:attrName>style.visibility</p:attrName>
                                        </p:attrNameLst>
                                      </p:cBhvr>
                                      <p:to>
                                        <p:strVal val="visible"/>
                                      </p:to>
                                    </p:set>
                                    <p:animEffect transition="in" filter="fade">
                                      <p:cBhvr>
                                        <p:cTn id="31" dur="2000"/>
                                        <p:tgtEl>
                                          <p:spTgt spid="32771">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2771">
                                            <p:txEl>
                                              <p:pRg st="8" end="8"/>
                                            </p:txEl>
                                          </p:spTgt>
                                        </p:tgtEl>
                                        <p:attrNameLst>
                                          <p:attrName>style.visibility</p:attrName>
                                        </p:attrNameLst>
                                      </p:cBhvr>
                                      <p:to>
                                        <p:strVal val="visible"/>
                                      </p:to>
                                    </p:set>
                                    <p:animEffect transition="in" filter="fade">
                                      <p:cBhvr>
                                        <p:cTn id="34" dur="2000"/>
                                        <p:tgtEl>
                                          <p:spTgt spid="327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r>
              <a:rPr lang="en-US" smtClean="0"/>
              <a:t>Task</a:t>
            </a:r>
          </a:p>
        </p:txBody>
      </p:sp>
      <p:sp>
        <p:nvSpPr>
          <p:cNvPr id="16387" name="Rectangle 3"/>
          <p:cNvSpPr>
            <a:spLocks noGrp="1" noRot="1" noChangeArrowheads="1"/>
          </p:cNvSpPr>
          <p:nvPr>
            <p:ph idx="1"/>
          </p:nvPr>
        </p:nvSpPr>
        <p:spPr/>
        <p:txBody>
          <a:bodyPr/>
          <a:lstStyle/>
          <a:p>
            <a:pPr>
              <a:lnSpc>
                <a:spcPct val="80000"/>
              </a:lnSpc>
            </a:pPr>
            <a:r>
              <a:rPr lang="en-US" sz="2800" smtClean="0"/>
              <a:t>Write down description of a typical one-person band</a:t>
            </a:r>
          </a:p>
          <a:p>
            <a:pPr lvl="1">
              <a:lnSpc>
                <a:spcPct val="80000"/>
              </a:lnSpc>
            </a:pPr>
            <a:r>
              <a:rPr lang="en-US" sz="2400" smtClean="0"/>
              <a:t>The type of musician that performs on street corners and can play multiple instruments at the same time</a:t>
            </a:r>
          </a:p>
          <a:p>
            <a:pPr>
              <a:lnSpc>
                <a:spcPct val="80000"/>
              </a:lnSpc>
            </a:pPr>
            <a:r>
              <a:rPr lang="en-US" sz="2800" smtClean="0"/>
              <a:t>Where did you get this idea?</a:t>
            </a:r>
          </a:p>
          <a:p>
            <a:pPr>
              <a:lnSpc>
                <a:spcPct val="80000"/>
              </a:lnSpc>
            </a:pPr>
            <a:r>
              <a:rPr lang="en-US" sz="2800" smtClean="0"/>
              <a:t>If it were a short Ethiopian woman playing the viola and clarinet at the same time, would that alter your thinking of the typical one-person band?</a:t>
            </a:r>
          </a:p>
          <a:p>
            <a:pPr>
              <a:lnSpc>
                <a:spcPct val="80000"/>
              </a:lnSpc>
            </a:pPr>
            <a:r>
              <a:rPr lang="en-US" sz="2800" smtClean="0"/>
              <a:t>What do we call a conceptual average that is hard to break?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387">
                                            <p:txEl>
                                              <p:pRg st="2" end="2"/>
                                            </p:txEl>
                                          </p:spTgt>
                                        </p:tgtEl>
                                        <p:attrNameLst>
                                          <p:attrName>style.visibility</p:attrName>
                                        </p:attrNameLst>
                                      </p:cBhvr>
                                      <p:to>
                                        <p:strVal val="visible"/>
                                      </p:to>
                                    </p:set>
                                    <p:animEffect transition="in" filter="blinds(horizontal)">
                                      <p:cBhvr>
                                        <p:cTn id="7" dur="500"/>
                                        <p:tgtEl>
                                          <p:spTgt spid="163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387">
                                            <p:txEl>
                                              <p:pRg st="3" end="3"/>
                                            </p:txEl>
                                          </p:spTgt>
                                        </p:tgtEl>
                                        <p:attrNameLst>
                                          <p:attrName>style.visibility</p:attrName>
                                        </p:attrNameLst>
                                      </p:cBhvr>
                                      <p:to>
                                        <p:strVal val="visible"/>
                                      </p:to>
                                    </p:set>
                                    <p:animEffect transition="in" filter="blinds(horizontal)">
                                      <p:cBhvr>
                                        <p:cTn id="12" dur="500"/>
                                        <p:tgtEl>
                                          <p:spTgt spid="163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6387">
                                            <p:txEl>
                                              <p:pRg st="4" end="4"/>
                                            </p:txEl>
                                          </p:spTgt>
                                        </p:tgtEl>
                                        <p:attrNameLst>
                                          <p:attrName>style.visibility</p:attrName>
                                        </p:attrNameLst>
                                      </p:cBhvr>
                                      <p:to>
                                        <p:strVal val="visible"/>
                                      </p:to>
                                    </p:set>
                                    <p:animEffect transition="in" filter="blinds(horizontal)">
                                      <p:cBhvr>
                                        <p:cTn id="17"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r>
              <a:rPr lang="en-US" smtClean="0"/>
              <a:t>Why Typify?</a:t>
            </a:r>
          </a:p>
        </p:txBody>
      </p:sp>
      <p:sp>
        <p:nvSpPr>
          <p:cNvPr id="17411" name="Rectangle 3"/>
          <p:cNvSpPr>
            <a:spLocks noGrp="1" noRot="1" noChangeArrowheads="1"/>
          </p:cNvSpPr>
          <p:nvPr>
            <p:ph idx="1"/>
          </p:nvPr>
        </p:nvSpPr>
        <p:spPr/>
        <p:txBody>
          <a:bodyPr/>
          <a:lstStyle/>
          <a:p>
            <a:pPr>
              <a:lnSpc>
                <a:spcPct val="80000"/>
              </a:lnSpc>
            </a:pPr>
            <a:r>
              <a:rPr lang="en-US" sz="2800" smtClean="0"/>
              <a:t>So, why do we typify?</a:t>
            </a:r>
          </a:p>
          <a:p>
            <a:pPr>
              <a:lnSpc>
                <a:spcPct val="80000"/>
              </a:lnSpc>
            </a:pPr>
            <a:r>
              <a:rPr lang="en-US" sz="2800" smtClean="0"/>
              <a:t>Consider you are about to meet someone for the first time and you know little about this person</a:t>
            </a:r>
          </a:p>
          <a:p>
            <a:pPr>
              <a:lnSpc>
                <a:spcPct val="80000"/>
              </a:lnSpc>
            </a:pPr>
            <a:r>
              <a:rPr lang="en-US" sz="2800" smtClean="0"/>
              <a:t>If you are wise, you will assume s/he is more or less a typical person – WHY?</a:t>
            </a:r>
          </a:p>
          <a:p>
            <a:pPr>
              <a:lnSpc>
                <a:spcPct val="80000"/>
              </a:lnSpc>
            </a:pPr>
            <a:r>
              <a:rPr lang="en-US" sz="2800" smtClean="0"/>
              <a:t>Answer: it minimizes total sum of errors</a:t>
            </a:r>
          </a:p>
          <a:p>
            <a:pPr>
              <a:lnSpc>
                <a:spcPct val="80000"/>
              </a:lnSpc>
            </a:pPr>
            <a:r>
              <a:rPr lang="en-US" sz="2800" smtClean="0"/>
              <a:t>What would happen if we decided that every new person we met was a jerk? How much re-evaluation would be necessary?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7" dur="500"/>
                                        <p:tgtEl>
                                          <p:spTgt spid="174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7411">
                                            <p:txEl>
                                              <p:pRg st="4" end="4"/>
                                            </p:txEl>
                                          </p:spTgt>
                                        </p:tgtEl>
                                        <p:attrNameLst>
                                          <p:attrName>style.visibility</p:attrName>
                                        </p:attrNameLst>
                                      </p:cBhvr>
                                      <p:to>
                                        <p:strVal val="visible"/>
                                      </p:to>
                                    </p:set>
                                    <p:animEffect transition="in" filter="blinds(horizontal)">
                                      <p:cBhvr>
                                        <p:cTn id="22" dur="500"/>
                                        <p:tgtEl>
                                          <p:spTgt spid="174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r>
              <a:rPr lang="en-US" smtClean="0"/>
              <a:t>Folk Terms for Central Tendency</a:t>
            </a:r>
          </a:p>
        </p:txBody>
      </p:sp>
      <p:sp>
        <p:nvSpPr>
          <p:cNvPr id="18435" name="Rectangle 3"/>
          <p:cNvSpPr>
            <a:spLocks noGrp="1" noRot="1" noChangeArrowheads="1"/>
          </p:cNvSpPr>
          <p:nvPr>
            <p:ph idx="1"/>
          </p:nvPr>
        </p:nvSpPr>
        <p:spPr/>
        <p:txBody>
          <a:bodyPr/>
          <a:lstStyle/>
          <a:p>
            <a:r>
              <a:rPr lang="en-US" smtClean="0"/>
              <a:t>Average, commonplace, consistent, humdrum, conventional, normal, ordinary, standard, stereotypical, popular, prevailing, regular, stock, typical, unexceptional, uniform, usual</a:t>
            </a:r>
          </a:p>
          <a:p>
            <a:r>
              <a:rPr lang="en-US" smtClean="0"/>
              <a:t>Any time you see one of these words used in spoken or written communication, a statistical argument is being made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p:txBody>
          <a:bodyPr/>
          <a:lstStyle/>
          <a:p>
            <a:r>
              <a:rPr lang="en-US" smtClean="0"/>
              <a:t>Folk vs. Statistical</a:t>
            </a:r>
          </a:p>
        </p:txBody>
      </p:sp>
      <p:sp>
        <p:nvSpPr>
          <p:cNvPr id="36867" name="Rectangle 3"/>
          <p:cNvSpPr>
            <a:spLocks noGrp="1" noRot="1" noChangeArrowheads="1"/>
          </p:cNvSpPr>
          <p:nvPr>
            <p:ph idx="1"/>
          </p:nvPr>
        </p:nvSpPr>
        <p:spPr/>
        <p:txBody>
          <a:bodyPr/>
          <a:lstStyle/>
          <a:p>
            <a:r>
              <a:rPr lang="en-US" smtClean="0"/>
              <a:t>While people often believe that “folk” ways of assessing things are “easier” than “statistical” ways, it is most often the opposite.</a:t>
            </a:r>
          </a:p>
          <a:p>
            <a:r>
              <a:rPr lang="en-US" smtClean="0"/>
              <a:t>Consider Richard Wright’s statement again and the complexities involved in what he is saying</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r>
              <a:rPr lang="en-US" smtClean="0"/>
              <a:t>The Atypical</a:t>
            </a:r>
          </a:p>
        </p:txBody>
      </p:sp>
      <p:sp>
        <p:nvSpPr>
          <p:cNvPr id="37891" name="Rectangle 3"/>
          <p:cNvSpPr>
            <a:spLocks noGrp="1" noRot="1" noChangeArrowheads="1"/>
          </p:cNvSpPr>
          <p:nvPr>
            <p:ph idx="1"/>
          </p:nvPr>
        </p:nvSpPr>
        <p:spPr/>
        <p:txBody>
          <a:bodyPr/>
          <a:lstStyle/>
          <a:p>
            <a:pPr>
              <a:lnSpc>
                <a:spcPct val="90000"/>
              </a:lnSpc>
            </a:pPr>
            <a:r>
              <a:rPr lang="en-US" sz="2800" dirty="0" smtClean="0"/>
              <a:t>If we are interested in </a:t>
            </a:r>
            <a:r>
              <a:rPr lang="en-US" sz="2800" dirty="0" err="1" smtClean="0"/>
              <a:t>typicalities</a:t>
            </a:r>
            <a:r>
              <a:rPr lang="en-US" sz="2800" dirty="0" smtClean="0"/>
              <a:t>, we are automatically interested in differences</a:t>
            </a:r>
          </a:p>
          <a:p>
            <a:pPr>
              <a:lnSpc>
                <a:spcPct val="90000"/>
              </a:lnSpc>
            </a:pPr>
            <a:r>
              <a:rPr lang="en-US" sz="2800" dirty="0" smtClean="0"/>
              <a:t>We cannot “compare” without thinking about differences</a:t>
            </a:r>
          </a:p>
          <a:p>
            <a:pPr>
              <a:lnSpc>
                <a:spcPct val="90000"/>
              </a:lnSpc>
            </a:pPr>
            <a:r>
              <a:rPr lang="en-US" sz="2800" dirty="0" smtClean="0"/>
              <a:t>Even small differences can precipitate fights, depression, arrogance, humility, etc.</a:t>
            </a:r>
          </a:p>
          <a:p>
            <a:pPr>
              <a:lnSpc>
                <a:spcPct val="90000"/>
              </a:lnSpc>
            </a:pPr>
            <a:r>
              <a:rPr lang="en-US" sz="2800" dirty="0" smtClean="0"/>
              <a:t>In the 80s and 90s, a lot of consideration in organizations about the differences between Americans and the Japanese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Effect transition="in" filter="fade">
                                      <p:cBhvr>
                                        <p:cTn id="7" dur="2000"/>
                                        <p:tgtEl>
                                          <p:spTgt spid="378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7891">
                                            <p:txEl>
                                              <p:pRg st="1" end="1"/>
                                            </p:txEl>
                                          </p:spTgt>
                                        </p:tgtEl>
                                        <p:attrNameLst>
                                          <p:attrName>style.visibility</p:attrName>
                                        </p:attrNameLst>
                                      </p:cBhvr>
                                      <p:to>
                                        <p:strVal val="visible"/>
                                      </p:to>
                                    </p:set>
                                    <p:animEffect transition="in" filter="fade">
                                      <p:cBhvr>
                                        <p:cTn id="12" dur="2000"/>
                                        <p:tgtEl>
                                          <p:spTgt spid="378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7891">
                                            <p:txEl>
                                              <p:pRg st="2" end="2"/>
                                            </p:txEl>
                                          </p:spTgt>
                                        </p:tgtEl>
                                        <p:attrNameLst>
                                          <p:attrName>style.visibility</p:attrName>
                                        </p:attrNameLst>
                                      </p:cBhvr>
                                      <p:to>
                                        <p:strVal val="visible"/>
                                      </p:to>
                                    </p:set>
                                    <p:animEffect transition="in" filter="fade">
                                      <p:cBhvr>
                                        <p:cTn id="17" dur="2000"/>
                                        <p:tgtEl>
                                          <p:spTgt spid="378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7891">
                                            <p:txEl>
                                              <p:pRg st="3" end="3"/>
                                            </p:txEl>
                                          </p:spTgt>
                                        </p:tgtEl>
                                        <p:attrNameLst>
                                          <p:attrName>style.visibility</p:attrName>
                                        </p:attrNameLst>
                                      </p:cBhvr>
                                      <p:to>
                                        <p:strVal val="visible"/>
                                      </p:to>
                                    </p:set>
                                    <p:animEffect transition="in" filter="fade">
                                      <p:cBhvr>
                                        <p:cTn id="22" dur="20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rrowheads="1"/>
          </p:cNvSpPr>
          <p:nvPr>
            <p:ph type="title"/>
          </p:nvPr>
        </p:nvSpPr>
        <p:spPr/>
        <p:txBody>
          <a:bodyPr/>
          <a:lstStyle/>
          <a:p>
            <a:r>
              <a:rPr lang="en-US" smtClean="0"/>
              <a:t>Atypical cont.</a:t>
            </a:r>
          </a:p>
        </p:txBody>
      </p:sp>
      <p:sp>
        <p:nvSpPr>
          <p:cNvPr id="21507" name="Rectangle 3"/>
          <p:cNvSpPr>
            <a:spLocks noGrp="1" noRot="1" noChangeArrowheads="1"/>
          </p:cNvSpPr>
          <p:nvPr>
            <p:ph idx="1"/>
          </p:nvPr>
        </p:nvSpPr>
        <p:spPr/>
        <p:txBody>
          <a:bodyPr/>
          <a:lstStyle/>
          <a:p>
            <a:pPr>
              <a:lnSpc>
                <a:spcPct val="80000"/>
              </a:lnSpc>
            </a:pPr>
            <a:r>
              <a:rPr lang="en-US" sz="2800" dirty="0" smtClean="0"/>
              <a:t>People are neurotically obsessed with differences</a:t>
            </a:r>
          </a:p>
          <a:p>
            <a:pPr>
              <a:lnSpc>
                <a:spcPct val="80000"/>
              </a:lnSpc>
            </a:pPr>
            <a:r>
              <a:rPr lang="en-US" sz="2800" dirty="0" smtClean="0"/>
              <a:t>People act on differences all the time</a:t>
            </a:r>
          </a:p>
          <a:p>
            <a:pPr lvl="1">
              <a:lnSpc>
                <a:spcPct val="80000"/>
              </a:lnSpc>
            </a:pPr>
            <a:r>
              <a:rPr lang="en-US" sz="2400" dirty="0" smtClean="0"/>
              <a:t>Actual or just believed</a:t>
            </a:r>
          </a:p>
          <a:p>
            <a:pPr>
              <a:lnSpc>
                <a:spcPct val="80000"/>
              </a:lnSpc>
            </a:pPr>
            <a:r>
              <a:rPr lang="en-US" sz="2800" dirty="0" smtClean="0"/>
              <a:t>How many of you are trying to work out more or eat less?</a:t>
            </a:r>
          </a:p>
          <a:p>
            <a:pPr lvl="1">
              <a:lnSpc>
                <a:spcPct val="80000"/>
              </a:lnSpc>
            </a:pPr>
            <a:r>
              <a:rPr lang="en-US" sz="2400" dirty="0" smtClean="0"/>
              <a:t>Why?</a:t>
            </a:r>
          </a:p>
          <a:p>
            <a:pPr>
              <a:lnSpc>
                <a:spcPct val="80000"/>
              </a:lnSpc>
            </a:pPr>
            <a:r>
              <a:rPr lang="en-US" sz="2800" dirty="0" smtClean="0"/>
              <a:t>If one neighborhood gets better trash service than another, does it matter? Why?</a:t>
            </a:r>
          </a:p>
          <a:p>
            <a:pPr>
              <a:lnSpc>
                <a:spcPct val="80000"/>
              </a:lnSpc>
            </a:pPr>
            <a:r>
              <a:rPr lang="en-US" sz="2800" b="1" dirty="0" smtClean="0"/>
              <a:t>Concern with the atypical defines much of public administration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7">
                                            <p:txEl>
                                              <p:pRg st="3" end="3"/>
                                            </p:txEl>
                                          </p:spTgt>
                                        </p:tgtEl>
                                        <p:attrNameLst>
                                          <p:attrName>style.visibility</p:attrName>
                                        </p:attrNameLst>
                                      </p:cBhvr>
                                      <p:to>
                                        <p:strVal val="visible"/>
                                      </p:to>
                                    </p:set>
                                    <p:animEffect transition="in" filter="blinds(horizontal)">
                                      <p:cBhvr>
                                        <p:cTn id="7" dur="500"/>
                                        <p:tgtEl>
                                          <p:spTgt spid="21507">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7">
                                            <p:txEl>
                                              <p:pRg st="4" end="4"/>
                                            </p:txEl>
                                          </p:spTgt>
                                        </p:tgtEl>
                                        <p:attrNameLst>
                                          <p:attrName>style.visibility</p:attrName>
                                        </p:attrNameLst>
                                      </p:cBhvr>
                                      <p:to>
                                        <p:strVal val="visible"/>
                                      </p:to>
                                    </p:set>
                                    <p:animEffect transition="in" filter="blinds(horizontal)">
                                      <p:cBhvr>
                                        <p:cTn id="10" dur="500"/>
                                        <p:tgtEl>
                                          <p:spTgt spid="21507">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507">
                                            <p:txEl>
                                              <p:pRg st="5" end="5"/>
                                            </p:txEl>
                                          </p:spTgt>
                                        </p:tgtEl>
                                        <p:attrNameLst>
                                          <p:attrName>style.visibility</p:attrName>
                                        </p:attrNameLst>
                                      </p:cBhvr>
                                      <p:to>
                                        <p:strVal val="visible"/>
                                      </p:to>
                                    </p:set>
                                    <p:animEffect transition="in" filter="blinds(horizontal)">
                                      <p:cBhvr>
                                        <p:cTn id="15" dur="500"/>
                                        <p:tgtEl>
                                          <p:spTgt spid="21507">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1507">
                                            <p:txEl>
                                              <p:pRg st="6" end="6"/>
                                            </p:txEl>
                                          </p:spTgt>
                                        </p:tgtEl>
                                        <p:attrNameLst>
                                          <p:attrName>style.visibility</p:attrName>
                                        </p:attrNameLst>
                                      </p:cBhvr>
                                      <p:to>
                                        <p:strVal val="visible"/>
                                      </p:to>
                                    </p:set>
                                    <p:animEffect transition="in" filter="blinds(horizontal)">
                                      <p:cBhvr>
                                        <p:cTn id="20" dur="500"/>
                                        <p:tgtEl>
                                          <p:spTgt spid="215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p:txBody>
          <a:bodyPr/>
          <a:lstStyle/>
          <a:p>
            <a:r>
              <a:rPr lang="en-US" smtClean="0"/>
              <a:t>Folk terms for Atypical</a:t>
            </a:r>
          </a:p>
        </p:txBody>
      </p:sp>
      <p:sp>
        <p:nvSpPr>
          <p:cNvPr id="39939" name="Rectangle 3"/>
          <p:cNvSpPr>
            <a:spLocks noGrp="1" noRot="1" noChangeArrowheads="1"/>
          </p:cNvSpPr>
          <p:nvPr>
            <p:ph idx="1"/>
          </p:nvPr>
        </p:nvSpPr>
        <p:spPr/>
        <p:txBody>
          <a:bodyPr/>
          <a:lstStyle/>
          <a:p>
            <a:r>
              <a:rPr lang="en-US" smtClean="0"/>
              <a:t>Alien, antithesis, contrast, deviant, difference, discrepancy, disparity, dissimilar, distinct, divergent, diversity, heterogeneity, incomparable, individuality, mismatched, modified, originality, peculiar, special, unequal, unlike, variance, variation, unusual, strange, etc…</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p:txBody>
          <a:bodyPr>
            <a:normAutofit fontScale="90000"/>
          </a:bodyPr>
          <a:lstStyle/>
          <a:p>
            <a:pPr fontAlgn="auto">
              <a:spcAft>
                <a:spcPts val="0"/>
              </a:spcAft>
              <a:defRPr/>
            </a:pPr>
            <a:r>
              <a:rPr lang="en-US" sz="4000"/>
              <a:t>We rely on crude statistical thinking at all times</a:t>
            </a:r>
          </a:p>
        </p:txBody>
      </p:sp>
      <p:sp>
        <p:nvSpPr>
          <p:cNvPr id="5123" name="Rectangle 3"/>
          <p:cNvSpPr>
            <a:spLocks noGrp="1" noRot="1" noChangeArrowheads="1"/>
          </p:cNvSpPr>
          <p:nvPr>
            <p:ph idx="1"/>
          </p:nvPr>
        </p:nvSpPr>
        <p:spPr/>
        <p:txBody>
          <a:bodyPr/>
          <a:lstStyle/>
          <a:p>
            <a:r>
              <a:rPr lang="en-US" smtClean="0"/>
              <a:t>We “count” things all the time</a:t>
            </a:r>
          </a:p>
          <a:p>
            <a:r>
              <a:rPr lang="en-US" smtClean="0"/>
              <a:t>Only difference between how we talk and how statisticians “talk” is in how “carefully” we count</a:t>
            </a:r>
          </a:p>
          <a:p>
            <a:pPr lvl="1"/>
            <a:r>
              <a:rPr lang="en-US" smtClean="0"/>
              <a:t>76% of VT students favor faculty evaluations</a:t>
            </a:r>
          </a:p>
          <a:p>
            <a:pPr lvl="1"/>
            <a:r>
              <a:rPr lang="en-US" smtClean="0"/>
              <a:t>Most of the students favor faculty evaluations</a:t>
            </a:r>
          </a:p>
          <a:p>
            <a:pPr lvl="1"/>
            <a:r>
              <a:rPr lang="en-US" smtClean="0"/>
              <a:t>The students at VT favor faculty evaluations</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2" end="2"/>
                                            </p:txEl>
                                          </p:spTgt>
                                        </p:tgtEl>
                                        <p:attrNameLst>
                                          <p:attrName>style.visibility</p:attrName>
                                        </p:attrNameLst>
                                      </p:cBhvr>
                                      <p:to>
                                        <p:strVal val="visible"/>
                                      </p:to>
                                    </p:set>
                                    <p:animEffect transition="in" filter="blinds(horizontal)">
                                      <p:cBhvr>
                                        <p:cTn id="7" dur="500"/>
                                        <p:tgtEl>
                                          <p:spTgt spid="512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2" dur="500"/>
                                        <p:tgtEl>
                                          <p:spTgt spid="512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4" end="4"/>
                                            </p:txEl>
                                          </p:spTgt>
                                        </p:tgtEl>
                                        <p:attrNameLst>
                                          <p:attrName>style.visibility</p:attrName>
                                        </p:attrNameLst>
                                      </p:cBhvr>
                                      <p:to>
                                        <p:strVal val="visible"/>
                                      </p:to>
                                    </p:set>
                                    <p:animEffect transition="in" filter="blinds(horizontal)">
                                      <p:cBhvr>
                                        <p:cTn id="1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rrowheads="1"/>
          </p:cNvSpPr>
          <p:nvPr>
            <p:ph type="title"/>
          </p:nvPr>
        </p:nvSpPr>
        <p:spPr/>
        <p:txBody>
          <a:bodyPr/>
          <a:lstStyle/>
          <a:p>
            <a:r>
              <a:rPr lang="en-US" smtClean="0"/>
              <a:t>Difference for each average</a:t>
            </a:r>
          </a:p>
        </p:txBody>
      </p:sp>
      <p:sp>
        <p:nvSpPr>
          <p:cNvPr id="22531" name="Rectangle 3"/>
          <p:cNvSpPr>
            <a:spLocks noGrp="1" noRot="1" noChangeArrowheads="1"/>
          </p:cNvSpPr>
          <p:nvPr>
            <p:ph idx="1"/>
          </p:nvPr>
        </p:nvSpPr>
        <p:spPr/>
        <p:txBody>
          <a:bodyPr/>
          <a:lstStyle/>
          <a:p>
            <a:pPr>
              <a:lnSpc>
                <a:spcPct val="90000"/>
              </a:lnSpc>
            </a:pPr>
            <a:r>
              <a:rPr lang="en-US" sz="2800" smtClean="0"/>
              <a:t>Mode</a:t>
            </a:r>
          </a:p>
          <a:p>
            <a:pPr lvl="1">
              <a:lnSpc>
                <a:spcPct val="90000"/>
              </a:lnSpc>
            </a:pPr>
            <a:r>
              <a:rPr lang="en-US" sz="2400" smtClean="0"/>
              <a:t>Why do we care about what characteristics the typical senator has?</a:t>
            </a:r>
          </a:p>
          <a:p>
            <a:pPr lvl="1">
              <a:lnSpc>
                <a:spcPct val="90000"/>
              </a:lnSpc>
            </a:pPr>
            <a:r>
              <a:rPr lang="en-US" sz="2400" smtClean="0"/>
              <a:t>Why do we care how many men vs. women are in graduate school?</a:t>
            </a:r>
          </a:p>
          <a:p>
            <a:pPr>
              <a:lnSpc>
                <a:spcPct val="90000"/>
              </a:lnSpc>
            </a:pPr>
            <a:r>
              <a:rPr lang="en-US" sz="2800" smtClean="0"/>
              <a:t>Median</a:t>
            </a:r>
          </a:p>
          <a:p>
            <a:pPr lvl="1">
              <a:lnSpc>
                <a:spcPct val="90000"/>
              </a:lnSpc>
            </a:pPr>
            <a:r>
              <a:rPr lang="en-US" sz="2400" smtClean="0"/>
              <a:t>Why do we care about median income?</a:t>
            </a:r>
          </a:p>
          <a:p>
            <a:pPr>
              <a:lnSpc>
                <a:spcPct val="90000"/>
              </a:lnSpc>
            </a:pPr>
            <a:r>
              <a:rPr lang="en-US" sz="2800" smtClean="0"/>
              <a:t>(Arithmetic) Mean</a:t>
            </a:r>
          </a:p>
          <a:p>
            <a:pPr lvl="1">
              <a:lnSpc>
                <a:spcPct val="90000"/>
              </a:lnSpc>
            </a:pPr>
            <a:r>
              <a:rPr lang="en-US" sz="2400" smtClean="0"/>
              <a:t>Why would we care about your head size?</a:t>
            </a:r>
          </a:p>
          <a:p>
            <a:pPr lvl="1">
              <a:lnSpc>
                <a:spcPct val="90000"/>
              </a:lnSpc>
            </a:pPr>
            <a:r>
              <a:rPr lang="en-US" sz="2400" smtClean="0"/>
              <a:t>What if IQ was involved?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7" dur="500"/>
                                        <p:tgtEl>
                                          <p:spTgt spid="225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2" dur="500"/>
                                        <p:tgtEl>
                                          <p:spTgt spid="225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17" dur="500"/>
                                        <p:tgtEl>
                                          <p:spTgt spid="225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1">
                                            <p:txEl>
                                              <p:pRg st="6" end="6"/>
                                            </p:txEl>
                                          </p:spTgt>
                                        </p:tgtEl>
                                        <p:attrNameLst>
                                          <p:attrName>style.visibility</p:attrName>
                                        </p:attrNameLst>
                                      </p:cBhvr>
                                      <p:to>
                                        <p:strVal val="visible"/>
                                      </p:to>
                                    </p:set>
                                    <p:animEffect transition="in" filter="blinds(horizontal)">
                                      <p:cBhvr>
                                        <p:cTn id="22" dur="500"/>
                                        <p:tgtEl>
                                          <p:spTgt spid="22531">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1">
                                            <p:txEl>
                                              <p:pRg st="7" end="7"/>
                                            </p:txEl>
                                          </p:spTgt>
                                        </p:tgtEl>
                                        <p:attrNameLst>
                                          <p:attrName>style.visibility</p:attrName>
                                        </p:attrNameLst>
                                      </p:cBhvr>
                                      <p:to>
                                        <p:strVal val="visible"/>
                                      </p:to>
                                    </p:set>
                                    <p:animEffect transition="in" filter="blinds(horizontal)">
                                      <p:cBhvr>
                                        <p:cTn id="27" dur="500"/>
                                        <p:tgtEl>
                                          <p:spTgt spid="2253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rrowheads="1"/>
          </p:cNvSpPr>
          <p:nvPr>
            <p:ph type="title"/>
          </p:nvPr>
        </p:nvSpPr>
        <p:spPr/>
        <p:txBody>
          <a:bodyPr/>
          <a:lstStyle/>
          <a:p>
            <a:r>
              <a:rPr lang="en-US" smtClean="0"/>
              <a:t>Task</a:t>
            </a:r>
          </a:p>
        </p:txBody>
      </p:sp>
      <p:sp>
        <p:nvSpPr>
          <p:cNvPr id="41987" name="Rectangle 3"/>
          <p:cNvSpPr>
            <a:spLocks noGrp="1" noRot="1" noChangeArrowheads="1"/>
          </p:cNvSpPr>
          <p:nvPr>
            <p:ph idx="1"/>
          </p:nvPr>
        </p:nvSpPr>
        <p:spPr/>
        <p:txBody>
          <a:bodyPr/>
          <a:lstStyle/>
          <a:p>
            <a:r>
              <a:rPr lang="en-US" smtClean="0"/>
              <a:t>How atypical are you?</a:t>
            </a:r>
          </a:p>
          <a:p>
            <a:r>
              <a:rPr lang="en-US" smtClean="0"/>
              <a:t>Calculate the difference of your head size from the arithmetic mean of the class</a:t>
            </a:r>
          </a:p>
          <a:p>
            <a:r>
              <a:rPr lang="en-US" smtClean="0"/>
              <a:t>Who are the ‘deviants’?</a:t>
            </a:r>
          </a:p>
          <a:p>
            <a:r>
              <a:rPr lang="en-US" smtClean="0"/>
              <a:t>Where do we set the bars?</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r>
              <a:rPr lang="en-US" smtClean="0"/>
              <a:t>All Research is Primarily about TWO things</a:t>
            </a:r>
          </a:p>
        </p:txBody>
      </p:sp>
      <p:sp>
        <p:nvSpPr>
          <p:cNvPr id="43011" name="Rectangle 3"/>
          <p:cNvSpPr>
            <a:spLocks noGrp="1" noRot="1" noChangeArrowheads="1"/>
          </p:cNvSpPr>
          <p:nvPr>
            <p:ph idx="1"/>
          </p:nvPr>
        </p:nvSpPr>
        <p:spPr/>
        <p:txBody>
          <a:bodyPr/>
          <a:lstStyle/>
          <a:p>
            <a:r>
              <a:rPr lang="en-US" sz="6000" smtClean="0"/>
              <a:t>Averages</a:t>
            </a:r>
          </a:p>
          <a:p>
            <a:r>
              <a:rPr lang="en-US" sz="6000" smtClean="0"/>
              <a:t>And differences from the average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r>
              <a:rPr lang="en-US" smtClean="0"/>
              <a:t>Counting</a:t>
            </a:r>
          </a:p>
        </p:txBody>
      </p:sp>
      <p:sp>
        <p:nvSpPr>
          <p:cNvPr id="44035" name="Rectangle 3"/>
          <p:cNvSpPr>
            <a:spLocks noGrp="1" noRot="1" noChangeArrowheads="1"/>
          </p:cNvSpPr>
          <p:nvPr>
            <p:ph idx="1"/>
          </p:nvPr>
        </p:nvSpPr>
        <p:spPr/>
        <p:txBody>
          <a:bodyPr/>
          <a:lstStyle/>
          <a:p>
            <a:r>
              <a:rPr lang="en-US" smtClean="0"/>
              <a:t>Students generally think that stats is highly numerical (true)</a:t>
            </a:r>
          </a:p>
          <a:p>
            <a:r>
              <a:rPr lang="en-US" smtClean="0"/>
              <a:t>Students generally think that ordinary conversation is not usually numerical (false)</a:t>
            </a:r>
          </a:p>
          <a:p>
            <a:r>
              <a:rPr lang="en-US" smtClean="0"/>
              <a:t>Only difference is how conscientious we are about our counting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blinds(horizontal)">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7"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rrowheads="1"/>
          </p:cNvSpPr>
          <p:nvPr>
            <p:ph type="title"/>
          </p:nvPr>
        </p:nvSpPr>
        <p:spPr>
          <a:xfrm>
            <a:off x="457200" y="228600"/>
            <a:ext cx="8385175" cy="1431925"/>
          </a:xfrm>
        </p:spPr>
        <p:txBody>
          <a:bodyPr/>
          <a:lstStyle/>
          <a:p>
            <a:r>
              <a:rPr lang="en-US" smtClean="0"/>
              <a:t>Careful Counting</a:t>
            </a:r>
          </a:p>
        </p:txBody>
      </p:sp>
      <p:sp>
        <p:nvSpPr>
          <p:cNvPr id="51203" name="Rectangle 3"/>
          <p:cNvSpPr>
            <a:spLocks noGrp="1" noRot="1" noChangeArrowheads="1"/>
          </p:cNvSpPr>
          <p:nvPr>
            <p:ph idx="1"/>
          </p:nvPr>
        </p:nvSpPr>
        <p:spPr/>
        <p:txBody>
          <a:bodyPr/>
          <a:lstStyle/>
          <a:p>
            <a:pPr>
              <a:lnSpc>
                <a:spcPct val="90000"/>
              </a:lnSpc>
            </a:pPr>
            <a:r>
              <a:rPr lang="en-US" sz="2400" smtClean="0"/>
              <a:t>We all count, and we count nearly all the time</a:t>
            </a:r>
          </a:p>
          <a:p>
            <a:pPr>
              <a:lnSpc>
                <a:spcPct val="90000"/>
              </a:lnSpc>
            </a:pPr>
            <a:r>
              <a:rPr lang="en-US" sz="2400" smtClean="0"/>
              <a:t>The last bullet contains some counts</a:t>
            </a:r>
          </a:p>
          <a:p>
            <a:pPr>
              <a:lnSpc>
                <a:spcPct val="90000"/>
              </a:lnSpc>
            </a:pPr>
            <a:r>
              <a:rPr lang="en-US" sz="2400" smtClean="0"/>
              <a:t>Everyday conversation is loaded with hyperbole that results from not counting correctly (sometimes on purpose, sometimes not)</a:t>
            </a:r>
          </a:p>
          <a:p>
            <a:pPr>
              <a:lnSpc>
                <a:spcPct val="90000"/>
              </a:lnSpc>
            </a:pPr>
            <a:r>
              <a:rPr lang="en-US" sz="2400" smtClean="0"/>
              <a:t>“I never do anything right”</a:t>
            </a:r>
          </a:p>
          <a:p>
            <a:pPr lvl="1">
              <a:lnSpc>
                <a:spcPct val="90000"/>
              </a:lnSpc>
            </a:pPr>
            <a:r>
              <a:rPr lang="en-US" sz="2000" smtClean="0"/>
              <a:t>If you count the number of times I do things wrong, it will equal the number of times I have done anything at all</a:t>
            </a:r>
          </a:p>
          <a:p>
            <a:pPr lvl="1">
              <a:lnSpc>
                <a:spcPct val="90000"/>
              </a:lnSpc>
            </a:pPr>
            <a:r>
              <a:rPr lang="en-US" sz="2000" smtClean="0"/>
              <a:t>Obviously a bad count, and can have serious emotional consequences for the person who believes it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7" dur="500"/>
                                        <p:tgtEl>
                                          <p:spTgt spid="512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2" dur="500"/>
                                        <p:tgtEl>
                                          <p:spTgt spid="512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17" dur="500"/>
                                        <p:tgtEl>
                                          <p:spTgt spid="5120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2" dur="500"/>
                                        <p:tgtEl>
                                          <p:spTgt spid="5120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1203">
                                            <p:txEl>
                                              <p:pRg st="5" end="5"/>
                                            </p:txEl>
                                          </p:spTgt>
                                        </p:tgtEl>
                                        <p:attrNameLst>
                                          <p:attrName>style.visibility</p:attrName>
                                        </p:attrNameLst>
                                      </p:cBhvr>
                                      <p:to>
                                        <p:strVal val="visible"/>
                                      </p:to>
                                    </p:set>
                                    <p:animEffect transition="in" filter="blinds(horizontal)">
                                      <p:cBhvr>
                                        <p:cTn id="27" dur="500"/>
                                        <p:tgtEl>
                                          <p:spTgt spid="5120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p:txBody>
          <a:bodyPr/>
          <a:lstStyle/>
          <a:p>
            <a:r>
              <a:rPr lang="en-US" smtClean="0"/>
              <a:t>Hyperbole vs. Careful Counting in PA</a:t>
            </a:r>
          </a:p>
        </p:txBody>
      </p:sp>
      <p:sp>
        <p:nvSpPr>
          <p:cNvPr id="52227" name="Rectangle 3"/>
          <p:cNvSpPr>
            <a:spLocks noGrp="1" noRot="1" noChangeArrowheads="1"/>
          </p:cNvSpPr>
          <p:nvPr>
            <p:ph idx="1"/>
          </p:nvPr>
        </p:nvSpPr>
        <p:spPr/>
        <p:txBody>
          <a:bodyPr/>
          <a:lstStyle/>
          <a:p>
            <a:pPr>
              <a:lnSpc>
                <a:spcPct val="90000"/>
              </a:lnSpc>
            </a:pPr>
            <a:r>
              <a:rPr lang="en-US" sz="2400" smtClean="0"/>
              <a:t>This will be one of the forms of statistical reasoning you will deal with the most</a:t>
            </a:r>
          </a:p>
          <a:p>
            <a:pPr>
              <a:lnSpc>
                <a:spcPct val="90000"/>
              </a:lnSpc>
            </a:pPr>
            <a:r>
              <a:rPr lang="en-US" sz="2400" smtClean="0"/>
              <a:t>Just about (a count) every complaint that you will receive will include an implicit count</a:t>
            </a:r>
          </a:p>
          <a:p>
            <a:pPr>
              <a:lnSpc>
                <a:spcPct val="90000"/>
              </a:lnSpc>
            </a:pPr>
            <a:r>
              <a:rPr lang="en-US" sz="2400" smtClean="0"/>
              <a:t>That count will usually (a count) not be a careful count</a:t>
            </a:r>
          </a:p>
          <a:p>
            <a:pPr lvl="1">
              <a:lnSpc>
                <a:spcPct val="90000"/>
              </a:lnSpc>
            </a:pPr>
            <a:r>
              <a:rPr lang="en-US" sz="2000" smtClean="0"/>
              <a:t>“That bridge construction project is taking forever! Or, too long!”</a:t>
            </a:r>
          </a:p>
          <a:p>
            <a:pPr lvl="1">
              <a:lnSpc>
                <a:spcPct val="90000"/>
              </a:lnSpc>
            </a:pPr>
            <a:r>
              <a:rPr lang="en-US" sz="2000" smtClean="0"/>
              <a:t>“We are under-serving our disadvantaged citizens!”</a:t>
            </a:r>
          </a:p>
          <a:p>
            <a:pPr lvl="1">
              <a:lnSpc>
                <a:spcPct val="90000"/>
              </a:lnSpc>
            </a:pPr>
            <a:r>
              <a:rPr lang="en-US" sz="2000" smtClean="0"/>
              <a:t>“Our recreation resources are terrible compared to other towns.”</a:t>
            </a:r>
          </a:p>
          <a:p>
            <a:pPr>
              <a:lnSpc>
                <a:spcPct val="90000"/>
              </a:lnSpc>
            </a:pPr>
            <a:r>
              <a:rPr lang="en-US" sz="2400" smtClean="0"/>
              <a:t>As a public administrator, you will have to deal with bad counting from both public AND your political bosses.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blinds(horizontal)">
                                      <p:cBhvr>
                                        <p:cTn id="7" dur="5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blinds(horizontal)">
                                      <p:cBhvr>
                                        <p:cTn id="12" dur="5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blinds(horizontal)">
                                      <p:cBhvr>
                                        <p:cTn id="17" dur="500"/>
                                        <p:tgtEl>
                                          <p:spTgt spid="5222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2227">
                                            <p:txEl>
                                              <p:pRg st="3" end="3"/>
                                            </p:txEl>
                                          </p:spTgt>
                                        </p:tgtEl>
                                        <p:attrNameLst>
                                          <p:attrName>style.visibility</p:attrName>
                                        </p:attrNameLst>
                                      </p:cBhvr>
                                      <p:to>
                                        <p:strVal val="visible"/>
                                      </p:to>
                                    </p:set>
                                    <p:animEffect transition="in" filter="blinds(horizontal)">
                                      <p:cBhvr>
                                        <p:cTn id="20" dur="500"/>
                                        <p:tgtEl>
                                          <p:spTgt spid="5222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2227">
                                            <p:txEl>
                                              <p:pRg st="4" end="4"/>
                                            </p:txEl>
                                          </p:spTgt>
                                        </p:tgtEl>
                                        <p:attrNameLst>
                                          <p:attrName>style.visibility</p:attrName>
                                        </p:attrNameLst>
                                      </p:cBhvr>
                                      <p:to>
                                        <p:strVal val="visible"/>
                                      </p:to>
                                    </p:set>
                                    <p:animEffect transition="in" filter="blinds(horizontal)">
                                      <p:cBhvr>
                                        <p:cTn id="23" dur="500"/>
                                        <p:tgtEl>
                                          <p:spTgt spid="52227">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2227">
                                            <p:txEl>
                                              <p:pRg st="5" end="5"/>
                                            </p:txEl>
                                          </p:spTgt>
                                        </p:tgtEl>
                                        <p:attrNameLst>
                                          <p:attrName>style.visibility</p:attrName>
                                        </p:attrNameLst>
                                      </p:cBhvr>
                                      <p:to>
                                        <p:strVal val="visible"/>
                                      </p:to>
                                    </p:set>
                                    <p:animEffect transition="in" filter="blinds(horizontal)">
                                      <p:cBhvr>
                                        <p:cTn id="26" dur="500"/>
                                        <p:tgtEl>
                                          <p:spTgt spid="5222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2227">
                                            <p:txEl>
                                              <p:pRg st="6" end="6"/>
                                            </p:txEl>
                                          </p:spTgt>
                                        </p:tgtEl>
                                        <p:attrNameLst>
                                          <p:attrName>style.visibility</p:attrName>
                                        </p:attrNameLst>
                                      </p:cBhvr>
                                      <p:to>
                                        <p:strVal val="visible"/>
                                      </p:to>
                                    </p:set>
                                    <p:animEffect transition="in" filter="blinds(horizontal)">
                                      <p:cBhvr>
                                        <p:cTn id="31"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p:txBody>
          <a:bodyPr/>
          <a:lstStyle/>
          <a:p>
            <a:r>
              <a:rPr lang="en-US" smtClean="0"/>
              <a:t>Folk Modifiers for Counting</a:t>
            </a:r>
          </a:p>
        </p:txBody>
      </p:sp>
      <p:sp>
        <p:nvSpPr>
          <p:cNvPr id="47107" name="Rectangle 3"/>
          <p:cNvSpPr>
            <a:spLocks noGrp="1" noRot="1" noChangeArrowheads="1"/>
          </p:cNvSpPr>
          <p:nvPr>
            <p:ph idx="1"/>
          </p:nvPr>
        </p:nvSpPr>
        <p:spPr/>
        <p:txBody>
          <a:bodyPr/>
          <a:lstStyle/>
          <a:p>
            <a:pPr>
              <a:lnSpc>
                <a:spcPct val="80000"/>
              </a:lnSpc>
            </a:pPr>
            <a:r>
              <a:rPr lang="en-US" sz="2400" smtClean="0"/>
              <a:t>Many</a:t>
            </a:r>
          </a:p>
          <a:p>
            <a:pPr>
              <a:lnSpc>
                <a:spcPct val="80000"/>
              </a:lnSpc>
            </a:pPr>
            <a:r>
              <a:rPr lang="en-US" sz="2400" smtClean="0"/>
              <a:t>Much</a:t>
            </a:r>
          </a:p>
          <a:p>
            <a:pPr>
              <a:lnSpc>
                <a:spcPct val="80000"/>
              </a:lnSpc>
            </a:pPr>
            <a:r>
              <a:rPr lang="en-US" sz="2400" smtClean="0"/>
              <a:t>Some</a:t>
            </a:r>
          </a:p>
          <a:p>
            <a:pPr>
              <a:lnSpc>
                <a:spcPct val="80000"/>
              </a:lnSpc>
            </a:pPr>
            <a:r>
              <a:rPr lang="en-US" sz="2400" smtClean="0"/>
              <a:t>Numerous</a:t>
            </a:r>
          </a:p>
          <a:p>
            <a:pPr>
              <a:lnSpc>
                <a:spcPct val="80000"/>
              </a:lnSpc>
            </a:pPr>
            <a:r>
              <a:rPr lang="en-US" sz="2400" smtClean="0"/>
              <a:t>A little</a:t>
            </a:r>
          </a:p>
          <a:p>
            <a:pPr>
              <a:lnSpc>
                <a:spcPct val="80000"/>
              </a:lnSpc>
            </a:pPr>
            <a:r>
              <a:rPr lang="en-US" sz="2400" smtClean="0"/>
              <a:t>Often</a:t>
            </a:r>
          </a:p>
          <a:p>
            <a:pPr>
              <a:lnSpc>
                <a:spcPct val="80000"/>
              </a:lnSpc>
            </a:pPr>
            <a:r>
              <a:rPr lang="en-US" sz="2400" smtClean="0"/>
              <a:t>A lot</a:t>
            </a:r>
          </a:p>
          <a:p>
            <a:pPr>
              <a:lnSpc>
                <a:spcPct val="80000"/>
              </a:lnSpc>
            </a:pPr>
            <a:r>
              <a:rPr lang="en-US" sz="2400" smtClean="0"/>
              <a:t>A few</a:t>
            </a:r>
          </a:p>
          <a:p>
            <a:pPr>
              <a:lnSpc>
                <a:spcPct val="80000"/>
              </a:lnSpc>
            </a:pPr>
            <a:r>
              <a:rPr lang="en-US" sz="2400" smtClean="0"/>
              <a:t>Plenty</a:t>
            </a:r>
          </a:p>
          <a:p>
            <a:pPr>
              <a:lnSpc>
                <a:spcPct val="80000"/>
              </a:lnSpc>
            </a:pPr>
            <a:r>
              <a:rPr lang="en-US" sz="2400" smtClean="0"/>
              <a:t>Commonly</a:t>
            </a:r>
          </a:p>
          <a:p>
            <a:pPr>
              <a:lnSpc>
                <a:spcPct val="80000"/>
              </a:lnSpc>
            </a:pPr>
            <a:r>
              <a:rPr lang="en-US" sz="2400" smtClean="0"/>
              <a:t>Rarely</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rrowheads="1"/>
          </p:cNvSpPr>
          <p:nvPr>
            <p:ph type="title"/>
          </p:nvPr>
        </p:nvSpPr>
        <p:spPr/>
        <p:txBody>
          <a:bodyPr/>
          <a:lstStyle/>
          <a:p>
            <a:r>
              <a:rPr lang="en-US" smtClean="0"/>
              <a:t>What do we count? Categorization</a:t>
            </a:r>
          </a:p>
        </p:txBody>
      </p:sp>
      <p:sp>
        <p:nvSpPr>
          <p:cNvPr id="55299" name="Rectangle 3"/>
          <p:cNvSpPr>
            <a:spLocks noGrp="1" noRot="1" noChangeArrowheads="1"/>
          </p:cNvSpPr>
          <p:nvPr>
            <p:ph idx="1"/>
          </p:nvPr>
        </p:nvSpPr>
        <p:spPr/>
        <p:txBody>
          <a:bodyPr/>
          <a:lstStyle/>
          <a:p>
            <a:r>
              <a:rPr lang="en-US" sz="2800" smtClean="0"/>
              <a:t>The scientist (social or otherwise) is concerned with categorization more than anything else</a:t>
            </a:r>
          </a:p>
          <a:p>
            <a:r>
              <a:rPr lang="en-US" sz="2800" smtClean="0"/>
              <a:t>It drives what gets counted and analyzed</a:t>
            </a:r>
          </a:p>
          <a:p>
            <a:r>
              <a:rPr lang="en-US" sz="2800" smtClean="0"/>
              <a:t>Statement 1: The estimated average density of the known universe is equal to one hydrogen atom per ten cubic meters</a:t>
            </a:r>
          </a:p>
          <a:p>
            <a:r>
              <a:rPr lang="en-US" sz="2800" smtClean="0"/>
              <a:t>Statement 2: The average classroom contains 20 students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7" dur="500"/>
                                        <p:tgtEl>
                                          <p:spTgt spid="5529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12"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rrowheads="1"/>
          </p:cNvSpPr>
          <p:nvPr>
            <p:ph type="title"/>
          </p:nvPr>
        </p:nvSpPr>
        <p:spPr/>
        <p:txBody>
          <a:bodyPr/>
          <a:lstStyle/>
          <a:p>
            <a:r>
              <a:rPr lang="en-US" smtClean="0"/>
              <a:t>Categorization, cont.</a:t>
            </a:r>
          </a:p>
        </p:txBody>
      </p:sp>
      <p:sp>
        <p:nvSpPr>
          <p:cNvPr id="49155" name="Rectangle 3"/>
          <p:cNvSpPr>
            <a:spLocks noGrp="1" noRot="1" noChangeArrowheads="1"/>
          </p:cNvSpPr>
          <p:nvPr>
            <p:ph idx="1"/>
          </p:nvPr>
        </p:nvSpPr>
        <p:spPr/>
        <p:txBody>
          <a:bodyPr/>
          <a:lstStyle/>
          <a:p>
            <a:pPr>
              <a:lnSpc>
                <a:spcPct val="90000"/>
              </a:lnSpc>
            </a:pPr>
            <a:r>
              <a:rPr lang="en-US" sz="2800" smtClean="0"/>
              <a:t>First statement has well defined categories</a:t>
            </a:r>
          </a:p>
          <a:p>
            <a:pPr lvl="1">
              <a:lnSpc>
                <a:spcPct val="90000"/>
              </a:lnSpc>
            </a:pPr>
            <a:r>
              <a:rPr lang="en-US" sz="2400" smtClean="0"/>
              <a:t>Hydrogen atom – has a well defined and excepted definition – don’t need to wonder whether it is big/small, rich/poor, sick/healthy, old/young, male/female</a:t>
            </a:r>
          </a:p>
          <a:p>
            <a:pPr>
              <a:lnSpc>
                <a:spcPct val="90000"/>
              </a:lnSpc>
            </a:pPr>
            <a:r>
              <a:rPr lang="en-US" sz="2800" smtClean="0"/>
              <a:t>Second statement is not well defined</a:t>
            </a:r>
          </a:p>
          <a:p>
            <a:pPr lvl="1">
              <a:lnSpc>
                <a:spcPct val="90000"/>
              </a:lnSpc>
            </a:pPr>
            <a:r>
              <a:rPr lang="en-US" sz="2400" smtClean="0"/>
              <a:t>Category student offers no clue as to what it is referring to – older students, special ed, graduate, grade school?</a:t>
            </a:r>
          </a:p>
          <a:p>
            <a:pPr lvl="1">
              <a:lnSpc>
                <a:spcPct val="90000"/>
              </a:lnSpc>
            </a:pPr>
            <a:r>
              <a:rPr lang="en-US" sz="2400" smtClean="0"/>
              <a:t>Category classroom is equally ambiguous – lecture hall at a college or elementary school classroom?</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rrowheads="1"/>
          </p:cNvSpPr>
          <p:nvPr>
            <p:ph type="title"/>
          </p:nvPr>
        </p:nvSpPr>
        <p:spPr/>
        <p:txBody>
          <a:bodyPr/>
          <a:lstStyle/>
          <a:p>
            <a:r>
              <a:rPr lang="en-US" smtClean="0"/>
              <a:t>Task	</a:t>
            </a:r>
          </a:p>
        </p:txBody>
      </p:sp>
      <p:sp>
        <p:nvSpPr>
          <p:cNvPr id="50179" name="Rectangle 3"/>
          <p:cNvSpPr>
            <a:spLocks noGrp="1" noRot="1" noChangeArrowheads="1"/>
          </p:cNvSpPr>
          <p:nvPr>
            <p:ph idx="1"/>
          </p:nvPr>
        </p:nvSpPr>
        <p:spPr/>
        <p:txBody>
          <a:bodyPr/>
          <a:lstStyle/>
          <a:p>
            <a:r>
              <a:rPr lang="en-US" smtClean="0"/>
              <a:t>Define explicitly college student vs. town resident for a census count of Blacksburg</a:t>
            </a:r>
          </a:p>
          <a:p>
            <a:r>
              <a:rPr lang="en-US" smtClean="0"/>
              <a:t>Present and defend your categorization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r>
              <a:rPr lang="en-US" smtClean="0"/>
              <a:t>Common Sense</a:t>
            </a:r>
          </a:p>
        </p:txBody>
      </p:sp>
      <p:sp>
        <p:nvSpPr>
          <p:cNvPr id="24579" name="Rectangle 3"/>
          <p:cNvSpPr>
            <a:spLocks noGrp="1" noRot="1" noChangeArrowheads="1"/>
          </p:cNvSpPr>
          <p:nvPr>
            <p:ph idx="1"/>
          </p:nvPr>
        </p:nvSpPr>
        <p:spPr/>
        <p:txBody>
          <a:bodyPr/>
          <a:lstStyle/>
          <a:p>
            <a:r>
              <a:rPr lang="en-US" dirty="0" smtClean="0"/>
              <a:t>While people regularly dismiss statistical arguments, they regularly submit to “common sense”</a:t>
            </a:r>
          </a:p>
          <a:p>
            <a:r>
              <a:rPr lang="en-US" dirty="0" smtClean="0"/>
              <a:t>If we trust common sense, we should trust statistics more</a:t>
            </a:r>
          </a:p>
          <a:p>
            <a:r>
              <a:rPr lang="en-US" dirty="0" smtClean="0"/>
              <a:t>Why? Well, how do we create “common sense” – what methods do we use, and are they different from statistics?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20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fade">
                                      <p:cBhvr>
                                        <p:cTn id="12" dur="20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fade">
                                      <p:cBhvr>
                                        <p:cTn id="17" dur="20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r>
              <a:rPr lang="en-US" smtClean="0"/>
              <a:t>Probability</a:t>
            </a:r>
          </a:p>
        </p:txBody>
      </p:sp>
      <p:sp>
        <p:nvSpPr>
          <p:cNvPr id="26627" name="Rectangle 3"/>
          <p:cNvSpPr>
            <a:spLocks noGrp="1" noRot="1" noChangeArrowheads="1"/>
          </p:cNvSpPr>
          <p:nvPr>
            <p:ph idx="1"/>
          </p:nvPr>
        </p:nvSpPr>
        <p:spPr/>
        <p:txBody>
          <a:bodyPr/>
          <a:lstStyle/>
          <a:p>
            <a:pPr>
              <a:lnSpc>
                <a:spcPct val="90000"/>
              </a:lnSpc>
            </a:pPr>
            <a:r>
              <a:rPr lang="en-US" smtClean="0"/>
              <a:t>What is “probable” is what is “average”</a:t>
            </a:r>
          </a:p>
          <a:p>
            <a:pPr>
              <a:lnSpc>
                <a:spcPct val="90000"/>
              </a:lnSpc>
            </a:pPr>
            <a:r>
              <a:rPr lang="en-US" smtClean="0"/>
              <a:t>POLICY is passed based on a belief of averages!</a:t>
            </a:r>
          </a:p>
          <a:p>
            <a:pPr lvl="1">
              <a:lnSpc>
                <a:spcPct val="90000"/>
              </a:lnSpc>
            </a:pPr>
            <a:r>
              <a:rPr lang="en-US" smtClean="0"/>
              <a:t>Why should we try to minimize drug use in teens?</a:t>
            </a:r>
          </a:p>
          <a:p>
            <a:pPr>
              <a:lnSpc>
                <a:spcPct val="90000"/>
              </a:lnSpc>
            </a:pPr>
            <a:r>
              <a:rPr lang="en-US" smtClean="0"/>
              <a:t>Administrative decisions are made on a belief in averages!</a:t>
            </a:r>
          </a:p>
          <a:p>
            <a:pPr lvl="1">
              <a:lnSpc>
                <a:spcPct val="90000"/>
              </a:lnSpc>
            </a:pPr>
            <a:r>
              <a:rPr lang="en-US" smtClean="0"/>
              <a:t>Why would a locality send its police officers to training?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627">
                                            <p:txEl>
                                              <p:pRg st="2" end="2"/>
                                            </p:txEl>
                                          </p:spTgt>
                                        </p:tgtEl>
                                        <p:attrNameLst>
                                          <p:attrName>style.visibility</p:attrName>
                                        </p:attrNameLst>
                                      </p:cBhvr>
                                      <p:to>
                                        <p:strVal val="visible"/>
                                      </p:to>
                                    </p:set>
                                    <p:animEffect transition="in" filter="blinds(horizontal)">
                                      <p:cBhvr>
                                        <p:cTn id="15" dur="500"/>
                                        <p:tgtEl>
                                          <p:spTgt spid="2662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26627">
                                            <p:txEl>
                                              <p:pRg st="3" end="3"/>
                                            </p:txEl>
                                          </p:spTgt>
                                        </p:tgtEl>
                                        <p:attrNameLst>
                                          <p:attrName>style.visibility</p:attrName>
                                        </p:attrNameLst>
                                      </p:cBhvr>
                                      <p:to>
                                        <p:strVal val="visible"/>
                                      </p:to>
                                    </p:set>
                                    <p:animEffect transition="in" filter="blinds(horizontal)">
                                      <p:cBhvr>
                                        <p:cTn id="20" dur="500"/>
                                        <p:tgtEl>
                                          <p:spTgt spid="2662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6627">
                                            <p:txEl>
                                              <p:pRg st="4" end="4"/>
                                            </p:txEl>
                                          </p:spTgt>
                                        </p:tgtEl>
                                        <p:attrNameLst>
                                          <p:attrName>style.visibility</p:attrName>
                                        </p:attrNameLst>
                                      </p:cBhvr>
                                      <p:to>
                                        <p:strVal val="visible"/>
                                      </p:to>
                                    </p:set>
                                    <p:animEffect transition="in" filter="blinds(horizontal)">
                                      <p:cBhvr>
                                        <p:cTn id="23" dur="500"/>
                                        <p:tgtEl>
                                          <p:spTgt spid="26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rrowheads="1"/>
          </p:cNvSpPr>
          <p:nvPr>
            <p:ph type="title"/>
          </p:nvPr>
        </p:nvSpPr>
        <p:spPr/>
        <p:txBody>
          <a:bodyPr/>
          <a:lstStyle/>
          <a:p>
            <a:r>
              <a:rPr lang="en-US" smtClean="0"/>
              <a:t>Task</a:t>
            </a:r>
          </a:p>
        </p:txBody>
      </p:sp>
      <p:sp>
        <p:nvSpPr>
          <p:cNvPr id="52227" name="Rectangle 3"/>
          <p:cNvSpPr>
            <a:spLocks noGrp="1" noRot="1" noChangeArrowheads="1"/>
          </p:cNvSpPr>
          <p:nvPr>
            <p:ph idx="1"/>
          </p:nvPr>
        </p:nvSpPr>
        <p:spPr/>
        <p:txBody>
          <a:bodyPr/>
          <a:lstStyle/>
          <a:p>
            <a:pPr>
              <a:lnSpc>
                <a:spcPct val="90000"/>
              </a:lnSpc>
            </a:pPr>
            <a:r>
              <a:rPr lang="en-US" sz="2800" smtClean="0"/>
              <a:t>Let’s draw a “frequency distribution”</a:t>
            </a:r>
          </a:p>
          <a:p>
            <a:pPr>
              <a:lnSpc>
                <a:spcPct val="90000"/>
              </a:lnSpc>
            </a:pPr>
            <a:r>
              <a:rPr lang="en-US" sz="2800" smtClean="0"/>
              <a:t>Across the bottom, let’s divide head size into 5 categories (smallest to largest)</a:t>
            </a:r>
          </a:p>
          <a:p>
            <a:pPr>
              <a:lnSpc>
                <a:spcPct val="90000"/>
              </a:lnSpc>
            </a:pPr>
            <a:r>
              <a:rPr lang="en-US" sz="2800" smtClean="0"/>
              <a:t>One by one, read off your head measurements</a:t>
            </a:r>
          </a:p>
          <a:p>
            <a:pPr>
              <a:lnSpc>
                <a:spcPct val="90000"/>
              </a:lnSpc>
            </a:pPr>
            <a:r>
              <a:rPr lang="en-US" sz="2800" smtClean="0"/>
              <a:t>For each category, draw a box for each head that fits that category, stack them up as you get more than one for that category</a:t>
            </a:r>
          </a:p>
          <a:p>
            <a:pPr>
              <a:lnSpc>
                <a:spcPct val="90000"/>
              </a:lnSpc>
            </a:pPr>
            <a:r>
              <a:rPr lang="en-US" sz="2800" smtClean="0"/>
              <a:t>Calculate the “probability” of having a head size in the middle category</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rrowheads="1"/>
          </p:cNvSpPr>
          <p:nvPr>
            <p:ph type="title"/>
          </p:nvPr>
        </p:nvSpPr>
        <p:spPr/>
        <p:txBody>
          <a:bodyPr/>
          <a:lstStyle/>
          <a:p>
            <a:r>
              <a:rPr lang="en-US" smtClean="0"/>
              <a:t>Probability cont.</a:t>
            </a:r>
          </a:p>
        </p:txBody>
      </p:sp>
      <p:sp>
        <p:nvSpPr>
          <p:cNvPr id="28675" name="Rectangle 3"/>
          <p:cNvSpPr>
            <a:spLocks noGrp="1" noRot="1" noChangeArrowheads="1"/>
          </p:cNvSpPr>
          <p:nvPr>
            <p:ph idx="1"/>
          </p:nvPr>
        </p:nvSpPr>
        <p:spPr/>
        <p:txBody>
          <a:bodyPr/>
          <a:lstStyle/>
          <a:p>
            <a:r>
              <a:rPr lang="en-US" sz="2800" dirty="0" smtClean="0"/>
              <a:t>Probability is a measure of “how likely” we think it is that something is going to happen.</a:t>
            </a:r>
          </a:p>
          <a:p>
            <a:r>
              <a:rPr lang="en-US" sz="2800" dirty="0" smtClean="0"/>
              <a:t>We figure this out by comparing to the average</a:t>
            </a:r>
          </a:p>
          <a:p>
            <a:r>
              <a:rPr lang="en-US" sz="2800" dirty="0" smtClean="0"/>
              <a:t>How sure we are of our estimate depends on the “variability” of the data around the “average”</a:t>
            </a:r>
          </a:p>
          <a:p>
            <a:r>
              <a:rPr lang="en-US" sz="2800" dirty="0" smtClean="0"/>
              <a:t>What if we all had the same head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7" dur="500"/>
                                        <p:tgtEl>
                                          <p:spTgt spid="28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2"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rrowheads="1"/>
          </p:cNvSpPr>
          <p:nvPr>
            <p:ph type="title"/>
          </p:nvPr>
        </p:nvSpPr>
        <p:spPr/>
        <p:txBody>
          <a:bodyPr/>
          <a:lstStyle/>
          <a:p>
            <a:r>
              <a:rPr lang="en-US" smtClean="0"/>
              <a:t>Relationships</a:t>
            </a:r>
          </a:p>
        </p:txBody>
      </p:sp>
      <p:sp>
        <p:nvSpPr>
          <p:cNvPr id="29699" name="Rectangle 3"/>
          <p:cNvSpPr>
            <a:spLocks noGrp="1" noRot="1" noChangeArrowheads="1"/>
          </p:cNvSpPr>
          <p:nvPr>
            <p:ph idx="1"/>
          </p:nvPr>
        </p:nvSpPr>
        <p:spPr/>
        <p:txBody>
          <a:bodyPr/>
          <a:lstStyle/>
          <a:p>
            <a:pPr>
              <a:lnSpc>
                <a:spcPct val="80000"/>
              </a:lnSpc>
            </a:pPr>
            <a:r>
              <a:rPr lang="en-US" sz="2000" smtClean="0"/>
              <a:t>The human mind is not content with knowing averages and atypicalities</a:t>
            </a:r>
          </a:p>
          <a:p>
            <a:pPr>
              <a:lnSpc>
                <a:spcPct val="80000"/>
              </a:lnSpc>
            </a:pPr>
            <a:r>
              <a:rPr lang="en-US" sz="2000" smtClean="0"/>
              <a:t>It also wants to find patterns or relationships – knowing these relationships makes life much easier</a:t>
            </a:r>
          </a:p>
          <a:p>
            <a:pPr>
              <a:lnSpc>
                <a:spcPct val="80000"/>
              </a:lnSpc>
            </a:pPr>
            <a:r>
              <a:rPr lang="en-US" sz="2000" smtClean="0"/>
              <a:t>You buy your boyfriend/girlfriend a gift</a:t>
            </a:r>
          </a:p>
          <a:p>
            <a:pPr lvl="1">
              <a:lnSpc>
                <a:spcPct val="80000"/>
              </a:lnSpc>
            </a:pPr>
            <a:r>
              <a:rPr lang="en-US" sz="1800" smtClean="0"/>
              <a:t>Why? What relationship do you believe exists</a:t>
            </a:r>
          </a:p>
          <a:p>
            <a:pPr>
              <a:lnSpc>
                <a:spcPct val="80000"/>
              </a:lnSpc>
            </a:pPr>
            <a:r>
              <a:rPr lang="en-US" sz="2000" smtClean="0"/>
              <a:t>You entertain out of town friends by bringing them to an expensive restaurant you’ve never been to</a:t>
            </a:r>
          </a:p>
          <a:p>
            <a:pPr lvl="1">
              <a:lnSpc>
                <a:spcPct val="80000"/>
              </a:lnSpc>
            </a:pPr>
            <a:r>
              <a:rPr lang="en-US" sz="1800" smtClean="0"/>
              <a:t>Why? What relationships do you believe exist?</a:t>
            </a:r>
          </a:p>
          <a:p>
            <a:pPr>
              <a:lnSpc>
                <a:spcPct val="80000"/>
              </a:lnSpc>
            </a:pPr>
            <a:r>
              <a:rPr lang="en-US" sz="2000" smtClean="0"/>
              <a:t>You help pass legislation that makes any medicine containing oxycodone be sold behind the counter (you have to ask the pharmacist for it)</a:t>
            </a:r>
          </a:p>
          <a:p>
            <a:pPr lvl="1">
              <a:lnSpc>
                <a:spcPct val="80000"/>
              </a:lnSpc>
            </a:pPr>
            <a:r>
              <a:rPr lang="en-US" sz="1800" smtClean="0"/>
              <a:t>Why?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699">
                                            <p:txEl>
                                              <p:pRg st="2" end="2"/>
                                            </p:txEl>
                                          </p:spTgt>
                                        </p:tgtEl>
                                        <p:attrNameLst>
                                          <p:attrName>style.visibility</p:attrName>
                                        </p:attrNameLst>
                                      </p:cBhvr>
                                      <p:to>
                                        <p:strVal val="visible"/>
                                      </p:to>
                                    </p:set>
                                    <p:animEffect transition="in" filter="blinds(horizontal)">
                                      <p:cBhvr>
                                        <p:cTn id="7" dur="500"/>
                                        <p:tgtEl>
                                          <p:spTgt spid="296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699">
                                            <p:txEl>
                                              <p:pRg st="3" end="3"/>
                                            </p:txEl>
                                          </p:spTgt>
                                        </p:tgtEl>
                                        <p:attrNameLst>
                                          <p:attrName>style.visibility</p:attrName>
                                        </p:attrNameLst>
                                      </p:cBhvr>
                                      <p:to>
                                        <p:strVal val="visible"/>
                                      </p:to>
                                    </p:set>
                                    <p:animEffect transition="in" filter="blinds(horizontal)">
                                      <p:cBhvr>
                                        <p:cTn id="10" dur="500"/>
                                        <p:tgtEl>
                                          <p:spTgt spid="29699">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animEffect transition="in" filter="blinds(horizontal)">
                                      <p:cBhvr>
                                        <p:cTn id="15" dur="500"/>
                                        <p:tgtEl>
                                          <p:spTgt spid="29699">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9699">
                                            <p:txEl>
                                              <p:pRg st="5" end="5"/>
                                            </p:txEl>
                                          </p:spTgt>
                                        </p:tgtEl>
                                        <p:attrNameLst>
                                          <p:attrName>style.visibility</p:attrName>
                                        </p:attrNameLst>
                                      </p:cBhvr>
                                      <p:to>
                                        <p:strVal val="visible"/>
                                      </p:to>
                                    </p:set>
                                    <p:animEffect transition="in" filter="blinds(horizontal)">
                                      <p:cBhvr>
                                        <p:cTn id="18" dur="500"/>
                                        <p:tgtEl>
                                          <p:spTgt spid="29699">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9699">
                                            <p:txEl>
                                              <p:pRg st="6" end="6"/>
                                            </p:txEl>
                                          </p:spTgt>
                                        </p:tgtEl>
                                        <p:attrNameLst>
                                          <p:attrName>style.visibility</p:attrName>
                                        </p:attrNameLst>
                                      </p:cBhvr>
                                      <p:to>
                                        <p:strVal val="visible"/>
                                      </p:to>
                                    </p:set>
                                    <p:animEffect transition="in" filter="blinds(horizontal)">
                                      <p:cBhvr>
                                        <p:cTn id="23" dur="500"/>
                                        <p:tgtEl>
                                          <p:spTgt spid="29699">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9699">
                                            <p:txEl>
                                              <p:pRg st="7" end="7"/>
                                            </p:txEl>
                                          </p:spTgt>
                                        </p:tgtEl>
                                        <p:attrNameLst>
                                          <p:attrName>style.visibility</p:attrName>
                                        </p:attrNameLst>
                                      </p:cBhvr>
                                      <p:to>
                                        <p:strVal val="visible"/>
                                      </p:to>
                                    </p:set>
                                    <p:animEffect transition="in" filter="blinds(horizontal)">
                                      <p:cBhvr>
                                        <p:cTn id="26" dur="500"/>
                                        <p:tgtEl>
                                          <p:spTgt spid="296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p:txBody>
          <a:bodyPr/>
          <a:lstStyle/>
          <a:p>
            <a:r>
              <a:rPr lang="en-US" smtClean="0"/>
              <a:t>Relationship Defined</a:t>
            </a:r>
          </a:p>
        </p:txBody>
      </p:sp>
      <p:sp>
        <p:nvSpPr>
          <p:cNvPr id="55299" name="Rectangle 3"/>
          <p:cNvSpPr>
            <a:spLocks noGrp="1" noRot="1" noChangeArrowheads="1"/>
          </p:cNvSpPr>
          <p:nvPr>
            <p:ph type="body" sz="half" idx="1"/>
          </p:nvPr>
        </p:nvSpPr>
        <p:spPr/>
        <p:txBody>
          <a:bodyPr/>
          <a:lstStyle/>
          <a:p>
            <a:r>
              <a:rPr lang="en-US" sz="2400" smtClean="0"/>
              <a:t>Where you find X, you find Y</a:t>
            </a:r>
          </a:p>
          <a:p>
            <a:r>
              <a:rPr lang="en-US" sz="2400" smtClean="0"/>
              <a:t>Where you don’t find X, you don’t find Y</a:t>
            </a:r>
          </a:p>
          <a:p>
            <a:pPr lvl="1"/>
            <a:r>
              <a:rPr lang="en-US" sz="2000" smtClean="0"/>
              <a:t>This is actually a “positive relationship”</a:t>
            </a:r>
          </a:p>
          <a:p>
            <a:pPr lvl="1"/>
            <a:r>
              <a:rPr lang="en-US" sz="2000" smtClean="0"/>
              <a:t>What would a “negative relationship” be?</a:t>
            </a:r>
          </a:p>
          <a:p>
            <a:pPr lvl="1"/>
            <a:r>
              <a:rPr lang="en-US" sz="2000" smtClean="0"/>
              <a:t>How about “curvilinear”</a:t>
            </a:r>
          </a:p>
        </p:txBody>
      </p:sp>
      <p:graphicFrame>
        <p:nvGraphicFramePr>
          <p:cNvPr id="58403" name="Group 35"/>
          <p:cNvGraphicFramePr>
            <a:graphicFrameLocks noGrp="1"/>
          </p:cNvGraphicFramePr>
          <p:nvPr>
            <p:ph sz="half" idx="2"/>
          </p:nvPr>
        </p:nvGraphicFramePr>
        <p:xfrm>
          <a:off x="4918075" y="1905000"/>
          <a:ext cx="3927475" cy="4191000"/>
        </p:xfrm>
        <a:graphic>
          <a:graphicData uri="http://schemas.openxmlformats.org/drawingml/2006/table">
            <a:tbl>
              <a:tblPr/>
              <a:tblGrid>
                <a:gridCol w="1309688"/>
                <a:gridCol w="1308100"/>
                <a:gridCol w="1309687"/>
              </a:tblGrid>
              <a:tr h="1397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endPar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Y Not Present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Y Present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X Present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97000">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X Not Present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Tx/>
                        <a:buFont typeface="Wingdings" pitchFamily="2" charset="2"/>
                        <a:buNone/>
                        <a:tabLst/>
                      </a:pPr>
                      <a:r>
                        <a:rPr kumimoji="0" lang="en-US" sz="1600" b="0" i="0" u="none" strike="noStrike" cap="none" normalizeH="0" baseline="0" smtClean="0">
                          <a:ln>
                            <a:noFill/>
                          </a:ln>
                          <a:solidFill>
                            <a:schemeClr val="tx1"/>
                          </a:solidFill>
                          <a:effectLst>
                            <a:outerShdw blurRad="38100" dist="38100" dir="2700000" algn="tl">
                              <a:srgbClr val="000000"/>
                            </a:outerShdw>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rrowheads="1"/>
          </p:cNvSpPr>
          <p:nvPr>
            <p:ph type="title"/>
          </p:nvPr>
        </p:nvSpPr>
        <p:spPr/>
        <p:txBody>
          <a:bodyPr/>
          <a:lstStyle/>
          <a:p>
            <a:r>
              <a:rPr lang="en-US" smtClean="0"/>
              <a:t>Relationship Linguistics</a:t>
            </a:r>
          </a:p>
        </p:txBody>
      </p:sp>
      <p:sp>
        <p:nvSpPr>
          <p:cNvPr id="61443" name="Rectangle 3"/>
          <p:cNvSpPr>
            <a:spLocks noGrp="1" noRot="1" noChangeArrowheads="1"/>
          </p:cNvSpPr>
          <p:nvPr>
            <p:ph idx="1"/>
          </p:nvPr>
        </p:nvSpPr>
        <p:spPr/>
        <p:txBody>
          <a:bodyPr/>
          <a:lstStyle/>
          <a:p>
            <a:pPr>
              <a:lnSpc>
                <a:spcPct val="90000"/>
              </a:lnSpc>
            </a:pPr>
            <a:r>
              <a:rPr lang="en-US" smtClean="0"/>
              <a:t>Expressed in many forms</a:t>
            </a:r>
          </a:p>
          <a:p>
            <a:pPr lvl="1">
              <a:lnSpc>
                <a:spcPct val="90000"/>
              </a:lnSpc>
            </a:pPr>
            <a:r>
              <a:rPr lang="en-US" smtClean="0"/>
              <a:t>“If we cut taxes, people will spend more money”</a:t>
            </a:r>
          </a:p>
          <a:p>
            <a:pPr lvl="1">
              <a:lnSpc>
                <a:spcPct val="90000"/>
              </a:lnSpc>
            </a:pPr>
            <a:r>
              <a:rPr lang="en-US" smtClean="0"/>
              <a:t>“If the road construction contractor finishes on time, he’ll get his bonus”</a:t>
            </a:r>
          </a:p>
          <a:p>
            <a:pPr lvl="1">
              <a:lnSpc>
                <a:spcPct val="90000"/>
              </a:lnSpc>
            </a:pPr>
            <a:r>
              <a:rPr lang="en-US" smtClean="0"/>
              <a:t>“Honor your mother and father.”</a:t>
            </a:r>
          </a:p>
          <a:p>
            <a:pPr lvl="2">
              <a:lnSpc>
                <a:spcPct val="90000"/>
              </a:lnSpc>
            </a:pPr>
            <a:r>
              <a:rPr lang="en-US" smtClean="0"/>
              <a:t>Moral arguments usually have an implicit statistical argument</a:t>
            </a:r>
          </a:p>
          <a:p>
            <a:pPr lvl="1">
              <a:lnSpc>
                <a:spcPct val="90000"/>
              </a:lnSpc>
            </a:pPr>
            <a:r>
              <a:rPr lang="en-US" smtClean="0"/>
              <a:t>“Eat your spinach!”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43">
                                            <p:txEl>
                                              <p:pRg st="1" end="1"/>
                                            </p:txEl>
                                          </p:spTgt>
                                        </p:tgtEl>
                                        <p:attrNameLst>
                                          <p:attrName>style.visibility</p:attrName>
                                        </p:attrNameLst>
                                      </p:cBhvr>
                                      <p:to>
                                        <p:strVal val="visible"/>
                                      </p:to>
                                    </p:set>
                                    <p:animEffect transition="in" filter="blinds(horizontal)">
                                      <p:cBhvr>
                                        <p:cTn id="7" dur="500"/>
                                        <p:tgtEl>
                                          <p:spTgt spid="614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1443">
                                            <p:txEl>
                                              <p:pRg st="2" end="2"/>
                                            </p:txEl>
                                          </p:spTgt>
                                        </p:tgtEl>
                                        <p:attrNameLst>
                                          <p:attrName>style.visibility</p:attrName>
                                        </p:attrNameLst>
                                      </p:cBhvr>
                                      <p:to>
                                        <p:strVal val="visible"/>
                                      </p:to>
                                    </p:set>
                                    <p:animEffect transition="in" filter="blinds(horizontal)">
                                      <p:cBhvr>
                                        <p:cTn id="12" dur="500"/>
                                        <p:tgtEl>
                                          <p:spTgt spid="614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blinds(horizontal)">
                                      <p:cBhvr>
                                        <p:cTn id="17" dur="500"/>
                                        <p:tgtEl>
                                          <p:spTgt spid="61443">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43">
                                            <p:txEl>
                                              <p:pRg st="4" end="4"/>
                                            </p:txEl>
                                          </p:spTgt>
                                        </p:tgtEl>
                                        <p:attrNameLst>
                                          <p:attrName>style.visibility</p:attrName>
                                        </p:attrNameLst>
                                      </p:cBhvr>
                                      <p:to>
                                        <p:strVal val="visible"/>
                                      </p:to>
                                    </p:set>
                                    <p:animEffect transition="in" filter="blinds(horizontal)">
                                      <p:cBhvr>
                                        <p:cTn id="20" dur="500"/>
                                        <p:tgtEl>
                                          <p:spTgt spid="6144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1443">
                                            <p:txEl>
                                              <p:pRg st="5" end="5"/>
                                            </p:txEl>
                                          </p:spTgt>
                                        </p:tgtEl>
                                        <p:attrNameLst>
                                          <p:attrName>style.visibility</p:attrName>
                                        </p:attrNameLst>
                                      </p:cBhvr>
                                      <p:to>
                                        <p:strVal val="visible"/>
                                      </p:to>
                                    </p:set>
                                    <p:animEffect transition="in" filter="blinds(horizontal)">
                                      <p:cBhvr>
                                        <p:cTn id="25" dur="500"/>
                                        <p:tgtEl>
                                          <p:spTgt spid="614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rrowheads="1"/>
          </p:cNvSpPr>
          <p:nvPr>
            <p:ph type="title"/>
          </p:nvPr>
        </p:nvSpPr>
        <p:spPr/>
        <p:txBody>
          <a:bodyPr/>
          <a:lstStyle/>
          <a:p>
            <a:r>
              <a:rPr lang="en-US" smtClean="0"/>
              <a:t>Task</a:t>
            </a:r>
          </a:p>
        </p:txBody>
      </p:sp>
      <p:sp>
        <p:nvSpPr>
          <p:cNvPr id="65539" name="Rectangle 3"/>
          <p:cNvSpPr>
            <a:spLocks noGrp="1" noRot="1" noChangeArrowheads="1"/>
          </p:cNvSpPr>
          <p:nvPr>
            <p:ph idx="1"/>
          </p:nvPr>
        </p:nvSpPr>
        <p:spPr/>
        <p:txBody>
          <a:bodyPr/>
          <a:lstStyle/>
          <a:p>
            <a:r>
              <a:rPr lang="en-US" smtClean="0"/>
              <a:t>Read off your head measurement and hand-spread measurement for me to plot</a:t>
            </a:r>
          </a:p>
          <a:p>
            <a:r>
              <a:rPr lang="en-US" smtClean="0"/>
              <a:t>Do we see a correlation (a relationship)?</a:t>
            </a:r>
          </a:p>
          <a:p>
            <a:r>
              <a:rPr lang="en-US" smtClean="0"/>
              <a:t>Do we see causation (a relationship where A actual makes B happen)?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5539">
                                            <p:txEl>
                                              <p:pRg st="1" end="1"/>
                                            </p:txEl>
                                          </p:spTgt>
                                        </p:tgtEl>
                                        <p:attrNameLst>
                                          <p:attrName>style.visibility</p:attrName>
                                        </p:attrNameLst>
                                      </p:cBhvr>
                                      <p:to>
                                        <p:strVal val="visible"/>
                                      </p:to>
                                    </p:set>
                                    <p:animEffect transition="in" filter="blinds(horizontal)">
                                      <p:cBhvr>
                                        <p:cTn id="7" dur="500"/>
                                        <p:tgtEl>
                                          <p:spTgt spid="655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5539">
                                            <p:txEl>
                                              <p:pRg st="2" end="2"/>
                                            </p:txEl>
                                          </p:spTgt>
                                        </p:tgtEl>
                                        <p:attrNameLst>
                                          <p:attrName>style.visibility</p:attrName>
                                        </p:attrNameLst>
                                      </p:cBhvr>
                                      <p:to>
                                        <p:strVal val="visible"/>
                                      </p:to>
                                    </p:set>
                                    <p:animEffect transition="in" filter="blinds(horizontal)">
                                      <p:cBhvr>
                                        <p:cTn id="12" dur="500"/>
                                        <p:tgtEl>
                                          <p:spTgt spid="6553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r>
              <a:rPr lang="en-US" smtClean="0"/>
              <a:t>Folk Terms for Relationships</a:t>
            </a:r>
          </a:p>
        </p:txBody>
      </p:sp>
      <p:sp>
        <p:nvSpPr>
          <p:cNvPr id="58371" name="Rectangle 3"/>
          <p:cNvSpPr>
            <a:spLocks noGrp="1" noRot="1" noChangeArrowheads="1"/>
          </p:cNvSpPr>
          <p:nvPr>
            <p:ph idx="1"/>
          </p:nvPr>
        </p:nvSpPr>
        <p:spPr/>
        <p:txBody>
          <a:bodyPr/>
          <a:lstStyle/>
          <a:p>
            <a:r>
              <a:rPr lang="en-US" smtClean="0"/>
              <a:t>Affiliation, affinity, agreement, association, belonging to, comparable, connection, contingency, dependence, effect, grouping, interdependence, interrelationship, pattern, linkage, proportionate, etc.</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rrowheads="1"/>
          </p:cNvSpPr>
          <p:nvPr>
            <p:ph type="title"/>
          </p:nvPr>
        </p:nvSpPr>
        <p:spPr/>
        <p:txBody>
          <a:bodyPr/>
          <a:lstStyle/>
          <a:p>
            <a:r>
              <a:rPr lang="en-US" smtClean="0"/>
              <a:t>Sampling</a:t>
            </a:r>
          </a:p>
        </p:txBody>
      </p:sp>
      <p:sp>
        <p:nvSpPr>
          <p:cNvPr id="59395" name="Rectangle 3"/>
          <p:cNvSpPr>
            <a:spLocks noGrp="1" noRot="1" noChangeArrowheads="1"/>
          </p:cNvSpPr>
          <p:nvPr>
            <p:ph idx="1"/>
          </p:nvPr>
        </p:nvSpPr>
        <p:spPr/>
        <p:txBody>
          <a:bodyPr/>
          <a:lstStyle/>
          <a:p>
            <a:r>
              <a:rPr lang="en-US" smtClean="0"/>
              <a:t>To find relationships, statisticians “infer” from samples of whatever they are looking at</a:t>
            </a:r>
          </a:p>
          <a:p>
            <a:r>
              <a:rPr lang="en-US" smtClean="0"/>
              <a:t>Tends to give stats a bad name – why? Example?</a:t>
            </a:r>
          </a:p>
          <a:p>
            <a:endParaRPr lang="en-US"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r>
              <a:rPr lang="en-US" smtClean="0"/>
              <a:t>Sampling cont.</a:t>
            </a:r>
          </a:p>
        </p:txBody>
      </p:sp>
      <p:sp>
        <p:nvSpPr>
          <p:cNvPr id="63491" name="Rectangle 3"/>
          <p:cNvSpPr>
            <a:spLocks noGrp="1" noRot="1" noChangeArrowheads="1"/>
          </p:cNvSpPr>
          <p:nvPr>
            <p:ph idx="1"/>
          </p:nvPr>
        </p:nvSpPr>
        <p:spPr/>
        <p:txBody>
          <a:bodyPr/>
          <a:lstStyle/>
          <a:p>
            <a:pPr>
              <a:lnSpc>
                <a:spcPct val="80000"/>
              </a:lnSpc>
            </a:pPr>
            <a:r>
              <a:rPr lang="en-US" sz="2800" smtClean="0"/>
              <a:t>Fact is, “All” human knowledge, in one way or another, is knowledge derived from a sampling of the world around us</a:t>
            </a:r>
          </a:p>
          <a:p>
            <a:pPr>
              <a:lnSpc>
                <a:spcPct val="80000"/>
              </a:lnSpc>
            </a:pPr>
            <a:r>
              <a:rPr lang="en-US" sz="2800" smtClean="0"/>
              <a:t>It would be very difficult to function otherwise</a:t>
            </a:r>
          </a:p>
          <a:p>
            <a:pPr lvl="1">
              <a:lnSpc>
                <a:spcPct val="80000"/>
              </a:lnSpc>
            </a:pPr>
            <a:r>
              <a:rPr lang="en-US" sz="2400" smtClean="0"/>
              <a:t>You’re preparing fettuccini alfredo for a group of friends and you sample it to see if it is seasoned properly</a:t>
            </a:r>
          </a:p>
          <a:p>
            <a:pPr lvl="2">
              <a:lnSpc>
                <a:spcPct val="80000"/>
              </a:lnSpc>
            </a:pPr>
            <a:r>
              <a:rPr lang="en-US" sz="2000" smtClean="0"/>
              <a:t>Anyone against sampling would have to eat the entire dish to make sure</a:t>
            </a:r>
          </a:p>
          <a:p>
            <a:pPr lvl="1">
              <a:lnSpc>
                <a:spcPct val="80000"/>
              </a:lnSpc>
            </a:pPr>
            <a:r>
              <a:rPr lang="en-US" sz="2400" smtClean="0"/>
              <a:t>Look out the side window. Is it raining?</a:t>
            </a:r>
          </a:p>
          <a:p>
            <a:pPr lvl="2">
              <a:lnSpc>
                <a:spcPct val="80000"/>
              </a:lnSpc>
            </a:pPr>
            <a:r>
              <a:rPr lang="en-US" sz="2000" smtClean="0"/>
              <a:t>Anyone against sampling would have to check a window on each side of the house to make that determination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1" end="1"/>
                                            </p:txEl>
                                          </p:spTgt>
                                        </p:tgtEl>
                                        <p:attrNameLst>
                                          <p:attrName>style.visibility</p:attrName>
                                        </p:attrNameLst>
                                      </p:cBhvr>
                                      <p:to>
                                        <p:strVal val="visible"/>
                                      </p:to>
                                    </p:set>
                                    <p:animEffect transition="in" filter="blinds(horizontal)">
                                      <p:cBhvr>
                                        <p:cTn id="7" dur="500"/>
                                        <p:tgtEl>
                                          <p:spTgt spid="6349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0" dur="500"/>
                                        <p:tgtEl>
                                          <p:spTgt spid="6349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3491">
                                            <p:txEl>
                                              <p:pRg st="2" end="2"/>
                                            </p:txEl>
                                          </p:spTgt>
                                        </p:tgtEl>
                                        <p:attrNameLst>
                                          <p:attrName>style.visibility</p:attrName>
                                        </p:attrNameLst>
                                      </p:cBhvr>
                                      <p:to>
                                        <p:strVal val="visible"/>
                                      </p:to>
                                    </p:set>
                                    <p:animEffect transition="in" filter="blinds(horizontal)">
                                      <p:cBhvr>
                                        <p:cTn id="15" dur="500"/>
                                        <p:tgtEl>
                                          <p:spTgt spid="63491">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18" dur="500"/>
                                        <p:tgtEl>
                                          <p:spTgt spid="6349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23" dur="500"/>
                                        <p:tgtEl>
                                          <p:spTgt spid="63491">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26" dur="500"/>
                                        <p:tgtEl>
                                          <p:spTgt spid="63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r>
              <a:rPr lang="en-US" dirty="0" smtClean="0"/>
              <a:t>Methods Used To Create “Common Sense” (&amp; Statistics)</a:t>
            </a:r>
          </a:p>
        </p:txBody>
      </p:sp>
      <p:sp>
        <p:nvSpPr>
          <p:cNvPr id="72707" name="Rectangle 3"/>
          <p:cNvSpPr>
            <a:spLocks noGrp="1" noRot="1" noChangeArrowheads="1"/>
          </p:cNvSpPr>
          <p:nvPr>
            <p:ph idx="1"/>
          </p:nvPr>
        </p:nvSpPr>
        <p:spPr/>
        <p:txBody>
          <a:bodyPr/>
          <a:lstStyle/>
          <a:p>
            <a:r>
              <a:rPr lang="en-US" sz="2800" dirty="0" smtClean="0"/>
              <a:t>Average (Typicality)</a:t>
            </a:r>
          </a:p>
          <a:p>
            <a:r>
              <a:rPr lang="en-US" sz="2800" dirty="0" smtClean="0"/>
              <a:t>Deviation (Atypicality)</a:t>
            </a:r>
          </a:p>
          <a:p>
            <a:r>
              <a:rPr lang="en-US" sz="2800" dirty="0" smtClean="0"/>
              <a:t>Careful Counting</a:t>
            </a:r>
          </a:p>
          <a:p>
            <a:r>
              <a:rPr lang="en-US" sz="2800" dirty="0" smtClean="0"/>
              <a:t>Probability</a:t>
            </a:r>
          </a:p>
          <a:p>
            <a:r>
              <a:rPr lang="en-US" sz="2800" dirty="0" smtClean="0"/>
              <a:t>Relationships</a:t>
            </a:r>
          </a:p>
          <a:p>
            <a:r>
              <a:rPr lang="en-US" sz="2800" dirty="0" smtClean="0"/>
              <a:t>Control</a:t>
            </a:r>
          </a:p>
          <a:p>
            <a:r>
              <a:rPr lang="en-US" sz="2800" dirty="0" smtClean="0"/>
              <a:t>Model</a:t>
            </a:r>
          </a:p>
          <a:p>
            <a:r>
              <a:rPr lang="en-US" sz="2800" dirty="0" smtClean="0"/>
              <a:t>Categorization</a:t>
            </a:r>
          </a:p>
          <a:p>
            <a:r>
              <a:rPr lang="en-US" sz="2800" dirty="0" smtClean="0"/>
              <a:t>Sampling</a:t>
            </a:r>
            <a:endParaRPr lang="en-US" sz="2800" dirty="0" smtClean="0"/>
          </a:p>
          <a:p>
            <a:pPr>
              <a:buNone/>
            </a:pPr>
            <a:endParaRPr lang="en-US" sz="28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p:txBody>
          <a:bodyPr/>
          <a:lstStyle/>
          <a:p>
            <a:r>
              <a:rPr lang="en-US" smtClean="0"/>
              <a:t>Folk Sampling Gone Bad</a:t>
            </a:r>
          </a:p>
        </p:txBody>
      </p:sp>
      <p:sp>
        <p:nvSpPr>
          <p:cNvPr id="64515" name="Rectangle 3"/>
          <p:cNvSpPr>
            <a:spLocks noGrp="1" noRot="1" noChangeArrowheads="1"/>
          </p:cNvSpPr>
          <p:nvPr>
            <p:ph idx="1"/>
          </p:nvPr>
        </p:nvSpPr>
        <p:spPr/>
        <p:txBody>
          <a:bodyPr/>
          <a:lstStyle/>
          <a:p>
            <a:pPr>
              <a:lnSpc>
                <a:spcPct val="90000"/>
              </a:lnSpc>
            </a:pPr>
            <a:r>
              <a:rPr lang="en-US" sz="2400" smtClean="0"/>
              <a:t>You’re brought up in a middle-class, white, protestant home and you consider people like this as “normal.” Others are not normal, and, possibly bad (you saw some bad African Americans on COPs).</a:t>
            </a:r>
          </a:p>
          <a:p>
            <a:pPr>
              <a:lnSpc>
                <a:spcPct val="90000"/>
              </a:lnSpc>
            </a:pPr>
            <a:r>
              <a:rPr lang="en-US" sz="2400" smtClean="0"/>
              <a:t>You go to a garage and they mess up. You say you will never return (a generalization about the quality of all their work)! Turns out its the best garage in town and only makes one error for every 10,000.</a:t>
            </a:r>
          </a:p>
          <a:p>
            <a:pPr>
              <a:lnSpc>
                <a:spcPct val="90000"/>
              </a:lnSpc>
            </a:pPr>
            <a:r>
              <a:rPr lang="en-US" sz="2400" smtClean="0"/>
              <a:t>What is wrong with these samples and generalizations? 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1" end="1"/>
                                            </p:txEl>
                                          </p:spTgt>
                                        </p:tgtEl>
                                        <p:attrNameLst>
                                          <p:attrName>style.visibility</p:attrName>
                                        </p:attrNameLst>
                                      </p:cBhvr>
                                      <p:to>
                                        <p:strVal val="visible"/>
                                      </p:to>
                                    </p:set>
                                    <p:animEffect transition="in" filter="blinds(horizontal)">
                                      <p:cBhvr>
                                        <p:cTn id="12" dur="500"/>
                                        <p:tgtEl>
                                          <p:spTgt spid="645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7" dur="500"/>
                                        <p:tgtEl>
                                          <p:spTgt spid="645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r>
              <a:rPr lang="en-US" smtClean="0"/>
              <a:t>Control (Standardization)</a:t>
            </a:r>
          </a:p>
        </p:txBody>
      </p:sp>
      <p:sp>
        <p:nvSpPr>
          <p:cNvPr id="41987" name="Rectangle 3"/>
          <p:cNvSpPr>
            <a:spLocks noGrp="1" noRot="1" noChangeArrowheads="1"/>
          </p:cNvSpPr>
          <p:nvPr>
            <p:ph idx="1"/>
          </p:nvPr>
        </p:nvSpPr>
        <p:spPr/>
        <p:txBody>
          <a:bodyPr/>
          <a:lstStyle/>
          <a:p>
            <a:r>
              <a:rPr lang="en-US" sz="2800" smtClean="0"/>
              <a:t>By a show of hands, how many of you have ever attempted to grow a mustache or beard?</a:t>
            </a:r>
          </a:p>
          <a:p>
            <a:r>
              <a:rPr lang="en-US" sz="2800" smtClean="0"/>
              <a:t>What percentage of the class is that?</a:t>
            </a:r>
          </a:p>
          <a:p>
            <a:pPr lvl="1"/>
            <a:r>
              <a:rPr lang="en-US" sz="2400" smtClean="0"/>
              <a:t>Divide the little number by the big number</a:t>
            </a:r>
          </a:p>
          <a:p>
            <a:r>
              <a:rPr lang="en-US" sz="2800" smtClean="0"/>
              <a:t>So, what is our conclusion about the popularity of facial hair among men at Virginia Tech?</a:t>
            </a:r>
          </a:p>
          <a:p>
            <a:r>
              <a:rPr lang="en-US" sz="2800" smtClean="0"/>
              <a:t>Is there a problem with this conclusion? What?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7" dur="500"/>
                                        <p:tgtEl>
                                          <p:spTgt spid="4198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0" dur="500"/>
                                        <p:tgtEl>
                                          <p:spTgt spid="4198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5" dur="500"/>
                                        <p:tgtEl>
                                          <p:spTgt spid="4198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987">
                                            <p:txEl>
                                              <p:pRg st="4" end="4"/>
                                            </p:txEl>
                                          </p:spTgt>
                                        </p:tgtEl>
                                        <p:attrNameLst>
                                          <p:attrName>style.visibility</p:attrName>
                                        </p:attrNameLst>
                                      </p:cBhvr>
                                      <p:to>
                                        <p:strVal val="visible"/>
                                      </p:to>
                                    </p:set>
                                    <p:animEffect transition="in" filter="blinds(horizontal)">
                                      <p:cBhvr>
                                        <p:cTn id="20"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p:txBody>
          <a:bodyPr/>
          <a:lstStyle/>
          <a:p>
            <a:r>
              <a:rPr lang="en-US" smtClean="0"/>
              <a:t>Control cont.</a:t>
            </a:r>
          </a:p>
        </p:txBody>
      </p:sp>
      <p:sp>
        <p:nvSpPr>
          <p:cNvPr id="63491" name="Rectangle 3"/>
          <p:cNvSpPr>
            <a:spLocks noGrp="1" noRot="1" noChangeArrowheads="1"/>
          </p:cNvSpPr>
          <p:nvPr>
            <p:ph idx="1"/>
          </p:nvPr>
        </p:nvSpPr>
        <p:spPr/>
        <p:txBody>
          <a:bodyPr/>
          <a:lstStyle/>
          <a:p>
            <a:r>
              <a:rPr lang="en-US" sz="2800" smtClean="0"/>
              <a:t>We use control and standardization to simplify complex matters so that we can make comparisons.</a:t>
            </a:r>
          </a:p>
          <a:p>
            <a:pPr lvl="1"/>
            <a:r>
              <a:rPr lang="en-US" sz="2400" smtClean="0"/>
              <a:t>Would you compare two runners with one running on a 400yd track and the other a 400m track?</a:t>
            </a:r>
          </a:p>
          <a:p>
            <a:r>
              <a:rPr lang="en-US" sz="2800" smtClean="0"/>
              <a:t>Anytime you hear “Yes, but…” or “Have you considered…” you are being asked a question about control and standardization</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rrowheads="1"/>
          </p:cNvSpPr>
          <p:nvPr>
            <p:ph type="title"/>
          </p:nvPr>
        </p:nvSpPr>
        <p:spPr/>
        <p:txBody>
          <a:bodyPr/>
          <a:lstStyle/>
          <a:p>
            <a:r>
              <a:rPr lang="en-US" smtClean="0"/>
              <a:t>Control, cont.</a:t>
            </a:r>
          </a:p>
        </p:txBody>
      </p:sp>
      <p:sp>
        <p:nvSpPr>
          <p:cNvPr id="67587" name="Rectangle 3"/>
          <p:cNvSpPr>
            <a:spLocks noGrp="1" noRot="1" noChangeArrowheads="1"/>
          </p:cNvSpPr>
          <p:nvPr>
            <p:ph idx="1"/>
          </p:nvPr>
        </p:nvSpPr>
        <p:spPr/>
        <p:txBody>
          <a:bodyPr/>
          <a:lstStyle/>
          <a:p>
            <a:pPr>
              <a:lnSpc>
                <a:spcPct val="90000"/>
              </a:lnSpc>
            </a:pPr>
            <a:r>
              <a:rPr lang="en-US" sz="2400" smtClean="0"/>
              <a:t>Can you come up with the “Yes, but…”</a:t>
            </a:r>
          </a:p>
          <a:p>
            <a:pPr lvl="1">
              <a:lnSpc>
                <a:spcPct val="90000"/>
              </a:lnSpc>
            </a:pPr>
            <a:r>
              <a:rPr lang="en-US" sz="2000" smtClean="0"/>
              <a:t>“They say if you eat less, you lose weight. I’m eating less, but I’m not losing weight.”</a:t>
            </a:r>
          </a:p>
          <a:p>
            <a:pPr lvl="1">
              <a:lnSpc>
                <a:spcPct val="90000"/>
              </a:lnSpc>
            </a:pPr>
            <a:r>
              <a:rPr lang="en-US" sz="2000" smtClean="0"/>
              <a:t>“If poor people would just get some ambition, they could have anything they want. America is a land of equal opportunity for all.”</a:t>
            </a:r>
          </a:p>
          <a:p>
            <a:pPr lvl="1">
              <a:lnSpc>
                <a:spcPct val="90000"/>
              </a:lnSpc>
            </a:pPr>
            <a:r>
              <a:rPr lang="en-US" sz="2000" smtClean="0"/>
              <a:t>“If we get better gas mileage from our cars, we will be going a long way toward improving the environment.”</a:t>
            </a:r>
          </a:p>
          <a:p>
            <a:pPr lvl="1">
              <a:lnSpc>
                <a:spcPct val="90000"/>
              </a:lnSpc>
            </a:pPr>
            <a:r>
              <a:rPr lang="en-US" sz="2000" smtClean="0"/>
              <a:t>“I figure I have a good lawyer in my case because he said he won every trial he was in.”</a:t>
            </a:r>
          </a:p>
          <a:p>
            <a:pPr>
              <a:lnSpc>
                <a:spcPct val="90000"/>
              </a:lnSpc>
            </a:pPr>
            <a:r>
              <a:rPr lang="en-US" sz="2400" smtClean="0"/>
              <a:t>Is X REALLY related to Y, or is there a third variable, Z, that might be influencing the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7587">
                                            <p:txEl>
                                              <p:pRg st="2" end="2"/>
                                            </p:txEl>
                                          </p:spTgt>
                                        </p:tgtEl>
                                        <p:attrNameLst>
                                          <p:attrName>style.visibility</p:attrName>
                                        </p:attrNameLst>
                                      </p:cBhvr>
                                      <p:to>
                                        <p:strVal val="visible"/>
                                      </p:to>
                                    </p:set>
                                    <p:animEffect transition="in" filter="blinds(horizontal)">
                                      <p:cBhvr>
                                        <p:cTn id="7" dur="500"/>
                                        <p:tgtEl>
                                          <p:spTgt spid="6758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7587">
                                            <p:txEl>
                                              <p:pRg st="3" end="3"/>
                                            </p:txEl>
                                          </p:spTgt>
                                        </p:tgtEl>
                                        <p:attrNameLst>
                                          <p:attrName>style.visibility</p:attrName>
                                        </p:attrNameLst>
                                      </p:cBhvr>
                                      <p:to>
                                        <p:strVal val="visible"/>
                                      </p:to>
                                    </p:set>
                                    <p:animEffect transition="in" filter="blinds(horizontal)">
                                      <p:cBhvr>
                                        <p:cTn id="12" dur="500"/>
                                        <p:tgtEl>
                                          <p:spTgt spid="6758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7587">
                                            <p:txEl>
                                              <p:pRg st="4" end="4"/>
                                            </p:txEl>
                                          </p:spTgt>
                                        </p:tgtEl>
                                        <p:attrNameLst>
                                          <p:attrName>style.visibility</p:attrName>
                                        </p:attrNameLst>
                                      </p:cBhvr>
                                      <p:to>
                                        <p:strVal val="visible"/>
                                      </p:to>
                                    </p:set>
                                    <p:animEffect transition="in" filter="blinds(horizontal)">
                                      <p:cBhvr>
                                        <p:cTn id="17" dur="500"/>
                                        <p:tgtEl>
                                          <p:spTgt spid="6758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587">
                                            <p:txEl>
                                              <p:pRg st="5" end="5"/>
                                            </p:txEl>
                                          </p:spTgt>
                                        </p:tgtEl>
                                        <p:attrNameLst>
                                          <p:attrName>style.visibility</p:attrName>
                                        </p:attrNameLst>
                                      </p:cBhvr>
                                      <p:to>
                                        <p:strVal val="visible"/>
                                      </p:to>
                                    </p:set>
                                    <p:animEffect transition="in" filter="blinds(horizontal)">
                                      <p:cBhvr>
                                        <p:cTn id="22" dur="500"/>
                                        <p:tgtEl>
                                          <p:spTgt spid="675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rrowheads="1"/>
          </p:cNvSpPr>
          <p:nvPr>
            <p:ph type="title"/>
          </p:nvPr>
        </p:nvSpPr>
        <p:spPr/>
        <p:txBody>
          <a:bodyPr/>
          <a:lstStyle/>
          <a:p>
            <a:r>
              <a:rPr lang="en-US" smtClean="0"/>
              <a:t>Folk Control Phrases</a:t>
            </a:r>
          </a:p>
        </p:txBody>
      </p:sp>
      <p:sp>
        <p:nvSpPr>
          <p:cNvPr id="65539" name="Rectangle 3"/>
          <p:cNvSpPr>
            <a:spLocks noGrp="1" noRot="1" noChangeArrowheads="1"/>
          </p:cNvSpPr>
          <p:nvPr>
            <p:ph idx="1"/>
          </p:nvPr>
        </p:nvSpPr>
        <p:spPr/>
        <p:txBody>
          <a:bodyPr/>
          <a:lstStyle/>
          <a:p>
            <a:r>
              <a:rPr lang="en-US" smtClean="0"/>
              <a:t>“Yes, but have you considered…”</a:t>
            </a:r>
          </a:p>
          <a:p>
            <a:r>
              <a:rPr lang="en-US" smtClean="0"/>
              <a:t>“You are leaving something out…”</a:t>
            </a:r>
          </a:p>
          <a:p>
            <a:r>
              <a:rPr lang="en-US" smtClean="0"/>
              <a:t>“If you take so and so into account…”</a:t>
            </a:r>
          </a:p>
          <a:p>
            <a:r>
              <a:rPr lang="en-US" smtClean="0"/>
              <a:t>“Yes, but that could also be caused by…”</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rrowheads="1"/>
          </p:cNvSpPr>
          <p:nvPr>
            <p:ph type="title"/>
          </p:nvPr>
        </p:nvSpPr>
        <p:spPr/>
        <p:txBody>
          <a:bodyPr/>
          <a:lstStyle/>
          <a:p>
            <a:r>
              <a:rPr lang="en-US" smtClean="0"/>
              <a:t>Model</a:t>
            </a:r>
          </a:p>
        </p:txBody>
      </p:sp>
      <p:sp>
        <p:nvSpPr>
          <p:cNvPr id="66563" name="Rectangle 3"/>
          <p:cNvSpPr>
            <a:spLocks noGrp="1" noRot="1" noChangeArrowheads="1"/>
          </p:cNvSpPr>
          <p:nvPr>
            <p:ph idx="1"/>
          </p:nvPr>
        </p:nvSpPr>
        <p:spPr/>
        <p:txBody>
          <a:bodyPr/>
          <a:lstStyle/>
          <a:p>
            <a:r>
              <a:rPr lang="en-US" smtClean="0"/>
              <a:t>When you put together all your supposed relationships with all necessary controls, you get a model</a:t>
            </a:r>
          </a:p>
          <a:p>
            <a:endParaRPr lang="en-US"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rrowheads="1"/>
          </p:cNvSpPr>
          <p:nvPr>
            <p:ph type="title"/>
          </p:nvPr>
        </p:nvSpPr>
        <p:spPr/>
        <p:txBody>
          <a:bodyPr/>
          <a:lstStyle/>
          <a:p>
            <a:r>
              <a:rPr lang="en-US" sz="4000" smtClean="0"/>
              <a:t>There are two “Types of Models”</a:t>
            </a:r>
          </a:p>
        </p:txBody>
      </p:sp>
      <p:sp>
        <p:nvSpPr>
          <p:cNvPr id="69635" name="Rectangle 3"/>
          <p:cNvSpPr>
            <a:spLocks noGrp="1" noRot="1" noChangeArrowheads="1"/>
          </p:cNvSpPr>
          <p:nvPr>
            <p:ph idx="1"/>
          </p:nvPr>
        </p:nvSpPr>
        <p:spPr/>
        <p:txBody>
          <a:bodyPr/>
          <a:lstStyle/>
          <a:p>
            <a:pPr marL="609600" indent="-609600"/>
            <a:r>
              <a:rPr lang="en-US" smtClean="0"/>
              <a:t>What are they?</a:t>
            </a:r>
          </a:p>
          <a:p>
            <a:pPr marL="990600" lvl="1" indent="-533400">
              <a:buFont typeface="Wingdings" pitchFamily="2" charset="2"/>
              <a:buAutoNum type="arabicPeriod"/>
            </a:pPr>
            <a:r>
              <a:rPr lang="en-US" smtClean="0"/>
              <a:t>Physical – A smaller tangible thing you can mess with</a:t>
            </a:r>
          </a:p>
          <a:p>
            <a:pPr marL="990600" lvl="1" indent="-533400">
              <a:buFont typeface="Wingdings" pitchFamily="2" charset="2"/>
              <a:buAutoNum type="arabicPeriod"/>
            </a:pPr>
            <a:r>
              <a:rPr lang="en-US" smtClean="0"/>
              <a:t>Symbolic  - Use words, pictures, lines, equations, or computer programs to represent elements and illustrate relationships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checkerboard(across)">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 calcmode="lin" valueType="num">
                                      <p:cBhvr additive="base">
                                        <p:cTn id="12" dur="500" fill="hold"/>
                                        <p:tgtEl>
                                          <p:spTgt spid="69635">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69635">
                                            <p:txEl>
                                              <p:pRg st="1" end="1"/>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69635">
                                            <p:txEl>
                                              <p:pRg st="2" end="2"/>
                                            </p:txEl>
                                          </p:spTgt>
                                        </p:tgtEl>
                                        <p:attrNameLst>
                                          <p:attrName>style.visibility</p:attrName>
                                        </p:attrNameLst>
                                      </p:cBhvr>
                                      <p:to>
                                        <p:strVal val="visible"/>
                                      </p:to>
                                    </p:set>
                                    <p:anim calcmode="lin" valueType="num">
                                      <p:cBhvr additive="base">
                                        <p:cTn id="16"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p:txBody>
          <a:bodyPr/>
          <a:lstStyle/>
          <a:p>
            <a:r>
              <a:rPr lang="en-US" smtClean="0"/>
              <a:t>Folk Terms for Symbolic Models</a:t>
            </a:r>
          </a:p>
        </p:txBody>
      </p:sp>
      <p:sp>
        <p:nvSpPr>
          <p:cNvPr id="68611" name="Rectangle 3"/>
          <p:cNvSpPr>
            <a:spLocks noGrp="1" noRot="1" noChangeArrowheads="1"/>
          </p:cNvSpPr>
          <p:nvPr>
            <p:ph idx="1"/>
          </p:nvPr>
        </p:nvSpPr>
        <p:spPr/>
        <p:txBody>
          <a:bodyPr/>
          <a:lstStyle/>
          <a:p>
            <a:r>
              <a:rPr lang="en-US" smtClean="0"/>
              <a:t>Exemplar, archetype, ideal, map, paradigm, portrayal, presentation, stereotype, etc…</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rrowheads="1"/>
          </p:cNvSpPr>
          <p:nvPr>
            <p:ph type="title"/>
          </p:nvPr>
        </p:nvSpPr>
        <p:spPr/>
        <p:txBody>
          <a:bodyPr/>
          <a:lstStyle/>
          <a:p>
            <a:r>
              <a:rPr lang="en-US" smtClean="0"/>
              <a:t>Task</a:t>
            </a:r>
          </a:p>
        </p:txBody>
      </p:sp>
      <p:sp>
        <p:nvSpPr>
          <p:cNvPr id="69635" name="Rectangle 3"/>
          <p:cNvSpPr>
            <a:spLocks noGrp="1" noRot="1" noChangeArrowheads="1"/>
          </p:cNvSpPr>
          <p:nvPr>
            <p:ph idx="1"/>
          </p:nvPr>
        </p:nvSpPr>
        <p:spPr/>
        <p:txBody>
          <a:bodyPr/>
          <a:lstStyle/>
          <a:p>
            <a:r>
              <a:rPr lang="en-US" smtClean="0"/>
              <a:t>Write down three questions that you would put on a questionnaire if you were tasked with surveying CPAP MPA student opinions about the orientation program for incoming students.</a:t>
            </a:r>
          </a:p>
          <a:p>
            <a:r>
              <a:rPr lang="en-US" smtClean="0"/>
              <a:t>Task time: 5 minutes</a:t>
            </a:r>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rrowheads="1"/>
          </p:cNvSpPr>
          <p:nvPr>
            <p:ph type="title"/>
          </p:nvPr>
        </p:nvSpPr>
        <p:spPr/>
        <p:txBody>
          <a:bodyPr/>
          <a:lstStyle/>
          <a:p>
            <a:r>
              <a:rPr lang="en-US" smtClean="0"/>
              <a:t>Basic Model Construction</a:t>
            </a:r>
          </a:p>
        </p:txBody>
      </p:sp>
      <p:sp>
        <p:nvSpPr>
          <p:cNvPr id="73731" name="Rectangle 3"/>
          <p:cNvSpPr>
            <a:spLocks noGrp="1" noRot="1" noChangeArrowheads="1"/>
          </p:cNvSpPr>
          <p:nvPr>
            <p:ph idx="1"/>
          </p:nvPr>
        </p:nvSpPr>
        <p:spPr/>
        <p:txBody>
          <a:bodyPr/>
          <a:lstStyle/>
          <a:p>
            <a:pPr>
              <a:lnSpc>
                <a:spcPct val="80000"/>
              </a:lnSpc>
            </a:pPr>
            <a:r>
              <a:rPr lang="en-US" sz="2800" smtClean="0"/>
              <a:t>What am I trying to figure out – what concepts am I trying to measure?</a:t>
            </a:r>
          </a:p>
          <a:p>
            <a:pPr>
              <a:lnSpc>
                <a:spcPct val="80000"/>
              </a:lnSpc>
            </a:pPr>
            <a:r>
              <a:rPr lang="en-US" sz="2800" smtClean="0"/>
              <a:t>What do I need to count to help me figure it out?</a:t>
            </a:r>
          </a:p>
          <a:p>
            <a:pPr lvl="1">
              <a:lnSpc>
                <a:spcPct val="80000"/>
              </a:lnSpc>
            </a:pPr>
            <a:r>
              <a:rPr lang="en-US" sz="2400" smtClean="0"/>
              <a:t>What variables could represent the concept?</a:t>
            </a:r>
          </a:p>
          <a:p>
            <a:pPr>
              <a:lnSpc>
                <a:spcPct val="80000"/>
              </a:lnSpc>
            </a:pPr>
            <a:r>
              <a:rPr lang="en-US" sz="2800" smtClean="0"/>
              <a:t>What relationship does this thing you’re counting have with the concept you’re trying figure out?</a:t>
            </a:r>
          </a:p>
          <a:p>
            <a:pPr lvl="1">
              <a:lnSpc>
                <a:spcPct val="80000"/>
              </a:lnSpc>
            </a:pPr>
            <a:r>
              <a:rPr lang="en-US" sz="2400" smtClean="0"/>
              <a:t>“If class requirements are clear the student will be happier”</a:t>
            </a:r>
          </a:p>
          <a:p>
            <a:pPr>
              <a:lnSpc>
                <a:spcPct val="80000"/>
              </a:lnSpc>
            </a:pPr>
            <a:r>
              <a:rPr lang="en-US" sz="2800" smtClean="0"/>
              <a:t>What controls might be needed?</a:t>
            </a:r>
          </a:p>
          <a:p>
            <a:pPr>
              <a:lnSpc>
                <a:spcPct val="80000"/>
              </a:lnSpc>
            </a:pPr>
            <a:endParaRPr 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731">
                                            <p:txEl>
                                              <p:pRg st="0" end="0"/>
                                            </p:txEl>
                                          </p:spTgt>
                                        </p:tgtEl>
                                        <p:attrNameLst>
                                          <p:attrName>style.visibility</p:attrName>
                                        </p:attrNameLst>
                                      </p:cBhvr>
                                      <p:to>
                                        <p:strVal val="visible"/>
                                      </p:to>
                                    </p:set>
                                    <p:animEffect transition="in" filter="blinds(horizontal)">
                                      <p:cBhvr>
                                        <p:cTn id="7" dur="500"/>
                                        <p:tgtEl>
                                          <p:spTgt spid="73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1">
                                            <p:txEl>
                                              <p:pRg st="1" end="1"/>
                                            </p:txEl>
                                          </p:spTgt>
                                        </p:tgtEl>
                                        <p:attrNameLst>
                                          <p:attrName>style.visibility</p:attrName>
                                        </p:attrNameLst>
                                      </p:cBhvr>
                                      <p:to>
                                        <p:strVal val="visible"/>
                                      </p:to>
                                    </p:set>
                                    <p:animEffect transition="in" filter="blinds(horizontal)">
                                      <p:cBhvr>
                                        <p:cTn id="12" dur="500"/>
                                        <p:tgtEl>
                                          <p:spTgt spid="73731">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3731">
                                            <p:txEl>
                                              <p:pRg st="2" end="2"/>
                                            </p:txEl>
                                          </p:spTgt>
                                        </p:tgtEl>
                                        <p:attrNameLst>
                                          <p:attrName>style.visibility</p:attrName>
                                        </p:attrNameLst>
                                      </p:cBhvr>
                                      <p:to>
                                        <p:strVal val="visible"/>
                                      </p:to>
                                    </p:set>
                                    <p:animEffect transition="in" filter="blinds(horizontal)">
                                      <p:cBhvr>
                                        <p:cTn id="15" dur="500"/>
                                        <p:tgtEl>
                                          <p:spTgt spid="737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73731">
                                            <p:txEl>
                                              <p:pRg st="3" end="3"/>
                                            </p:txEl>
                                          </p:spTgt>
                                        </p:tgtEl>
                                        <p:attrNameLst>
                                          <p:attrName>style.visibility</p:attrName>
                                        </p:attrNameLst>
                                      </p:cBhvr>
                                      <p:to>
                                        <p:strVal val="visible"/>
                                      </p:to>
                                    </p:set>
                                    <p:animEffect transition="in" filter="blinds(horizontal)">
                                      <p:cBhvr>
                                        <p:cTn id="20" dur="500"/>
                                        <p:tgtEl>
                                          <p:spTgt spid="73731">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73731">
                                            <p:txEl>
                                              <p:pRg st="4" end="4"/>
                                            </p:txEl>
                                          </p:spTgt>
                                        </p:tgtEl>
                                        <p:attrNameLst>
                                          <p:attrName>style.visibility</p:attrName>
                                        </p:attrNameLst>
                                      </p:cBhvr>
                                      <p:to>
                                        <p:strVal val="visible"/>
                                      </p:to>
                                    </p:set>
                                    <p:animEffect transition="in" filter="blinds(horizontal)">
                                      <p:cBhvr>
                                        <p:cTn id="23" dur="500"/>
                                        <p:tgtEl>
                                          <p:spTgt spid="7373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73731">
                                            <p:txEl>
                                              <p:pRg st="5" end="5"/>
                                            </p:txEl>
                                          </p:spTgt>
                                        </p:tgtEl>
                                        <p:attrNameLst>
                                          <p:attrName>style.visibility</p:attrName>
                                        </p:attrNameLst>
                                      </p:cBhvr>
                                      <p:to>
                                        <p:strVal val="visible"/>
                                      </p:to>
                                    </p:set>
                                    <p:animEffect transition="in" filter="blinds(horizontal)">
                                      <p:cBhvr>
                                        <p:cTn id="28" dur="500"/>
                                        <p:tgtEl>
                                          <p:spTgt spid="737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p:nvPr>
        </p:nvSpPr>
        <p:spPr/>
        <p:txBody>
          <a:bodyPr/>
          <a:lstStyle/>
          <a:p>
            <a:r>
              <a:rPr lang="en-US" smtClean="0"/>
              <a:t>We depend on typicality</a:t>
            </a:r>
          </a:p>
        </p:txBody>
      </p:sp>
      <p:sp>
        <p:nvSpPr>
          <p:cNvPr id="25603" name="Rectangle 3"/>
          <p:cNvSpPr>
            <a:spLocks noGrp="1" noRot="1" noChangeArrowheads="1"/>
          </p:cNvSpPr>
          <p:nvPr>
            <p:ph idx="1"/>
          </p:nvPr>
        </p:nvSpPr>
        <p:spPr/>
        <p:txBody>
          <a:bodyPr/>
          <a:lstStyle/>
          <a:p>
            <a:r>
              <a:rPr lang="en-US" smtClean="0"/>
              <a:t>The most important method seems to be to arrange things in terms of how typical we think they are</a:t>
            </a:r>
          </a:p>
          <a:p>
            <a:pPr lvl="1"/>
            <a:r>
              <a:rPr lang="en-US" smtClean="0"/>
              <a:t>We do this automatically, without thinking about it</a:t>
            </a:r>
          </a:p>
          <a:p>
            <a:pPr lvl="1"/>
            <a:r>
              <a:rPr lang="en-US" smtClean="0"/>
              <a:t>We readily talk about </a:t>
            </a:r>
            <a:r>
              <a:rPr lang="en-US" i="1" smtClean="0"/>
              <a:t>average</a:t>
            </a:r>
            <a:r>
              <a:rPr lang="en-US" smtClean="0"/>
              <a:t> ability, </a:t>
            </a:r>
            <a:r>
              <a:rPr lang="en-US" i="1" smtClean="0"/>
              <a:t>normal</a:t>
            </a:r>
            <a:r>
              <a:rPr lang="en-US" smtClean="0"/>
              <a:t> intelligence, </a:t>
            </a:r>
            <a:r>
              <a:rPr lang="en-US" i="1" smtClean="0"/>
              <a:t>typical</a:t>
            </a:r>
            <a:r>
              <a:rPr lang="en-US" smtClean="0"/>
              <a:t> appearance, business as </a:t>
            </a:r>
            <a:r>
              <a:rPr lang="en-US" i="1" smtClean="0"/>
              <a:t>usual</a:t>
            </a:r>
          </a:p>
          <a:p>
            <a:pPr lvl="1"/>
            <a:endParaRPr lang="en-US" i="1"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p:txBody>
          <a:bodyPr/>
          <a:lstStyle/>
          <a:p>
            <a:r>
              <a:rPr lang="en-US" smtClean="0"/>
              <a:t>Task</a:t>
            </a:r>
          </a:p>
        </p:txBody>
      </p:sp>
      <p:sp>
        <p:nvSpPr>
          <p:cNvPr id="71683" name="Rectangle 3"/>
          <p:cNvSpPr>
            <a:spLocks noGrp="1" noRot="1" noChangeArrowheads="1"/>
          </p:cNvSpPr>
          <p:nvPr>
            <p:ph idx="1"/>
          </p:nvPr>
        </p:nvSpPr>
        <p:spPr/>
        <p:txBody>
          <a:bodyPr/>
          <a:lstStyle/>
          <a:p>
            <a:pPr>
              <a:lnSpc>
                <a:spcPct val="80000"/>
              </a:lnSpc>
            </a:pPr>
            <a:r>
              <a:rPr lang="en-US" sz="2400" smtClean="0"/>
              <a:t>Now, with the benefit of basic model building, split into three groups</a:t>
            </a:r>
          </a:p>
          <a:p>
            <a:pPr lvl="1">
              <a:lnSpc>
                <a:spcPct val="80000"/>
              </a:lnSpc>
            </a:pPr>
            <a:r>
              <a:rPr lang="en-US" sz="2000" smtClean="0"/>
              <a:t>Detail your model</a:t>
            </a:r>
          </a:p>
          <a:p>
            <a:pPr lvl="1">
              <a:lnSpc>
                <a:spcPct val="80000"/>
              </a:lnSpc>
            </a:pPr>
            <a:r>
              <a:rPr lang="en-US" sz="2000" smtClean="0"/>
              <a:t>What concepts are you trying to measure?</a:t>
            </a:r>
          </a:p>
          <a:p>
            <a:pPr lvl="1">
              <a:lnSpc>
                <a:spcPct val="80000"/>
              </a:lnSpc>
            </a:pPr>
            <a:r>
              <a:rPr lang="en-US" sz="2000" smtClean="0"/>
              <a:t>What are the relationships between your variables and the concept (positive or negative)?</a:t>
            </a:r>
          </a:p>
          <a:p>
            <a:pPr lvl="1">
              <a:lnSpc>
                <a:spcPct val="80000"/>
              </a:lnSpc>
            </a:pPr>
            <a:r>
              <a:rPr lang="en-US" sz="2000" smtClean="0"/>
              <a:t>Should any control variable(s) be used? </a:t>
            </a:r>
          </a:p>
          <a:p>
            <a:pPr lvl="1">
              <a:lnSpc>
                <a:spcPct val="80000"/>
              </a:lnSpc>
            </a:pPr>
            <a:r>
              <a:rPr lang="en-US" sz="2000" smtClean="0"/>
              <a:t>Now, formulate, as a group, a question that could be asked to collect data for each variable</a:t>
            </a:r>
          </a:p>
          <a:p>
            <a:pPr>
              <a:lnSpc>
                <a:spcPct val="80000"/>
              </a:lnSpc>
            </a:pPr>
            <a:r>
              <a:rPr lang="en-US" sz="2400" smtClean="0"/>
              <a:t>Task time: 10 minutes</a:t>
            </a:r>
          </a:p>
          <a:p>
            <a:pPr>
              <a:lnSpc>
                <a:spcPct val="80000"/>
              </a:lnSpc>
            </a:pPr>
            <a:r>
              <a:rPr lang="en-US" sz="2400" smtClean="0"/>
              <a:t>Did your questions change? Why?</a:t>
            </a:r>
          </a:p>
          <a:p>
            <a:pPr>
              <a:lnSpc>
                <a:spcPct val="80000"/>
              </a:lnSpc>
            </a:pPr>
            <a:r>
              <a:rPr lang="en-US" sz="2400" smtClean="0"/>
              <a:t>One group will be called up to present their model and defend themselves to their colleagues.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1683">
                                            <p:txEl>
                                              <p:pRg st="7" end="7"/>
                                            </p:txEl>
                                          </p:spTgt>
                                        </p:tgtEl>
                                        <p:attrNameLst>
                                          <p:attrName>style.visibility</p:attrName>
                                        </p:attrNameLst>
                                      </p:cBhvr>
                                      <p:to>
                                        <p:strVal val="visible"/>
                                      </p:to>
                                    </p:set>
                                    <p:animEffect transition="in" filter="blinds(horizontal)">
                                      <p:cBhvr>
                                        <p:cTn id="7" dur="500"/>
                                        <p:tgtEl>
                                          <p:spTgt spid="71683">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1683">
                                            <p:txEl>
                                              <p:pRg st="8" end="8"/>
                                            </p:txEl>
                                          </p:spTgt>
                                        </p:tgtEl>
                                        <p:attrNameLst>
                                          <p:attrName>style.visibility</p:attrName>
                                        </p:attrNameLst>
                                      </p:cBhvr>
                                      <p:to>
                                        <p:strVal val="visible"/>
                                      </p:to>
                                    </p:set>
                                    <p:animEffect transition="in" filter="blinds(horizontal)">
                                      <p:cBhvr>
                                        <p:cTn id="10" dur="500"/>
                                        <p:tgtEl>
                                          <p:spTgt spid="716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rrowheads="1"/>
          </p:cNvSpPr>
          <p:nvPr>
            <p:ph type="title"/>
          </p:nvPr>
        </p:nvSpPr>
        <p:spPr/>
        <p:txBody>
          <a:bodyPr/>
          <a:lstStyle/>
          <a:p>
            <a:r>
              <a:rPr lang="en-US" smtClean="0"/>
              <a:t>Forms of Statistical Logic</a:t>
            </a:r>
          </a:p>
        </p:txBody>
      </p:sp>
      <p:sp>
        <p:nvSpPr>
          <p:cNvPr id="72707" name="Rectangle 3"/>
          <p:cNvSpPr>
            <a:spLocks noGrp="1" noRot="1" noChangeArrowheads="1"/>
          </p:cNvSpPr>
          <p:nvPr>
            <p:ph idx="1"/>
          </p:nvPr>
        </p:nvSpPr>
        <p:spPr/>
        <p:txBody>
          <a:bodyPr/>
          <a:lstStyle/>
          <a:p>
            <a:r>
              <a:rPr lang="en-US" sz="2800" smtClean="0"/>
              <a:t>Average</a:t>
            </a:r>
          </a:p>
          <a:p>
            <a:r>
              <a:rPr lang="en-US" sz="2800" smtClean="0"/>
              <a:t>Deviation</a:t>
            </a:r>
          </a:p>
          <a:p>
            <a:r>
              <a:rPr lang="en-US" sz="2800" smtClean="0"/>
              <a:t>Careful Counting</a:t>
            </a:r>
          </a:p>
          <a:p>
            <a:r>
              <a:rPr lang="en-US" sz="2800" smtClean="0"/>
              <a:t>Probability</a:t>
            </a:r>
          </a:p>
          <a:p>
            <a:r>
              <a:rPr lang="en-US" sz="2800" smtClean="0"/>
              <a:t>Relationships</a:t>
            </a:r>
          </a:p>
          <a:p>
            <a:r>
              <a:rPr lang="en-US" sz="2800" smtClean="0"/>
              <a:t>Control</a:t>
            </a:r>
          </a:p>
          <a:p>
            <a:r>
              <a:rPr lang="en-US" sz="2800" smtClean="0"/>
              <a:t>Model</a:t>
            </a:r>
          </a:p>
          <a:p>
            <a:r>
              <a:rPr lang="en-US" sz="2800" smtClean="0"/>
              <a:t>Categorization</a:t>
            </a:r>
          </a:p>
          <a:p>
            <a:endParaRPr lang="en-US" sz="280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rrowheads="1"/>
          </p:cNvSpPr>
          <p:nvPr>
            <p:ph type="title"/>
          </p:nvPr>
        </p:nvSpPr>
        <p:spPr/>
        <p:txBody>
          <a:bodyPr/>
          <a:lstStyle/>
          <a:p>
            <a:r>
              <a:rPr lang="en-US" smtClean="0"/>
              <a:t>Assignment</a:t>
            </a:r>
          </a:p>
        </p:txBody>
      </p:sp>
      <p:sp>
        <p:nvSpPr>
          <p:cNvPr id="73731" name="Rectangle 3"/>
          <p:cNvSpPr>
            <a:spLocks noGrp="1" noRot="1" noChangeArrowheads="1"/>
          </p:cNvSpPr>
          <p:nvPr>
            <p:ph idx="1"/>
          </p:nvPr>
        </p:nvSpPr>
        <p:spPr/>
        <p:txBody>
          <a:bodyPr/>
          <a:lstStyle/>
          <a:p>
            <a:pPr>
              <a:lnSpc>
                <a:spcPct val="90000"/>
              </a:lnSpc>
            </a:pPr>
            <a:r>
              <a:rPr lang="en-US" sz="2800" dirty="0" smtClean="0"/>
              <a:t>Write 1 paragraph describing, in your own words, each form of statistical logic</a:t>
            </a:r>
          </a:p>
          <a:p>
            <a:pPr>
              <a:lnSpc>
                <a:spcPct val="90000"/>
              </a:lnSpc>
            </a:pPr>
            <a:r>
              <a:rPr lang="en-US" sz="2800" dirty="0" smtClean="0"/>
              <a:t>For each form, find an example in a newspaper or news magazine, SUMMARIZE it and give your opinion of its veracity</a:t>
            </a:r>
          </a:p>
          <a:p>
            <a:pPr lvl="1">
              <a:lnSpc>
                <a:spcPct val="90000"/>
              </a:lnSpc>
            </a:pPr>
            <a:r>
              <a:rPr lang="en-US" sz="2400" dirty="0" smtClean="0"/>
              <a:t>What statistical argument are they making?</a:t>
            </a:r>
          </a:p>
          <a:p>
            <a:pPr lvl="1">
              <a:lnSpc>
                <a:spcPct val="90000"/>
              </a:lnSpc>
            </a:pPr>
            <a:r>
              <a:rPr lang="en-US" sz="2400" dirty="0" smtClean="0"/>
              <a:t>Is there any data/evidence to back up the argument or are they simple assertions?</a:t>
            </a:r>
          </a:p>
          <a:p>
            <a:pPr lvl="1">
              <a:lnSpc>
                <a:spcPct val="90000"/>
              </a:lnSpc>
            </a:pPr>
            <a:r>
              <a:rPr lang="en-US" sz="2400" dirty="0" smtClean="0"/>
              <a:t>Are there any “Yes, but…”s that should be considered?</a:t>
            </a:r>
          </a:p>
          <a:p>
            <a:pPr lvl="1">
              <a:lnSpc>
                <a:spcPct val="90000"/>
              </a:lnSpc>
            </a:pPr>
            <a:endParaRPr lang="en-US" sz="2400"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p:txBody>
          <a:bodyPr/>
          <a:lstStyle/>
          <a:p>
            <a:r>
              <a:rPr lang="en-US" smtClean="0"/>
              <a:t>Task</a:t>
            </a:r>
          </a:p>
        </p:txBody>
      </p:sp>
      <p:sp>
        <p:nvSpPr>
          <p:cNvPr id="9219" name="Rectangle 3"/>
          <p:cNvSpPr>
            <a:spLocks noGrp="1" noRot="1" noChangeArrowheads="1"/>
          </p:cNvSpPr>
          <p:nvPr>
            <p:ph idx="1"/>
          </p:nvPr>
        </p:nvSpPr>
        <p:spPr/>
        <p:txBody>
          <a:bodyPr/>
          <a:lstStyle/>
          <a:p>
            <a:r>
              <a:rPr lang="en-US" smtClean="0"/>
              <a:t>Draw a “typical building”</a:t>
            </a:r>
          </a:p>
          <a:p>
            <a:r>
              <a:rPr lang="en-US" smtClean="0"/>
              <a:t>Share</a:t>
            </a:r>
          </a:p>
          <a:p>
            <a:r>
              <a:rPr lang="en-US" smtClean="0"/>
              <a:t>Could we program this?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linds(horizont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linds(horizont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r>
              <a:rPr lang="en-US" smtClean="0"/>
              <a:t>Typification</a:t>
            </a:r>
          </a:p>
        </p:txBody>
      </p:sp>
      <p:sp>
        <p:nvSpPr>
          <p:cNvPr id="10243" name="Rectangle 3"/>
          <p:cNvSpPr>
            <a:spLocks noGrp="1" noRot="1" noChangeArrowheads="1"/>
          </p:cNvSpPr>
          <p:nvPr>
            <p:ph idx="1"/>
          </p:nvPr>
        </p:nvSpPr>
        <p:spPr/>
        <p:txBody>
          <a:bodyPr/>
          <a:lstStyle/>
          <a:p>
            <a:r>
              <a:rPr lang="en-US" smtClean="0"/>
              <a:t>Typification is a necessary component of human communication</a:t>
            </a:r>
          </a:p>
          <a:p>
            <a:r>
              <a:rPr lang="en-US" smtClean="0"/>
              <a:t>It is a form of logic – or a “logical form”</a:t>
            </a:r>
          </a:p>
          <a:p>
            <a:r>
              <a:rPr lang="en-US" smtClean="0"/>
              <a:t>It appears in both ordinary discourse and statistical work</a:t>
            </a:r>
          </a:p>
          <a:p>
            <a:endParaRPr lang="en-US"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linds(horizontal)">
                                      <p:cBhvr>
                                        <p:cTn id="7" dur="500"/>
                                        <p:tgtEl>
                                          <p:spTgt spid="10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blinds(horizontal)">
                                      <p:cBhvr>
                                        <p:cTn id="12"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r>
              <a:rPr lang="en-US" smtClean="0"/>
              <a:t>Assessing Typicality</a:t>
            </a:r>
          </a:p>
        </p:txBody>
      </p:sp>
      <p:sp>
        <p:nvSpPr>
          <p:cNvPr id="11267" name="Rectangle 3"/>
          <p:cNvSpPr>
            <a:spLocks noGrp="1" noRot="1" noChangeArrowheads="1"/>
          </p:cNvSpPr>
          <p:nvPr>
            <p:ph idx="1"/>
          </p:nvPr>
        </p:nvSpPr>
        <p:spPr/>
        <p:txBody>
          <a:bodyPr/>
          <a:lstStyle/>
          <a:p>
            <a:r>
              <a:rPr lang="en-US" sz="2800" smtClean="0"/>
              <a:t>The way we do it in statistics is basically the same as how we do it every day</a:t>
            </a:r>
          </a:p>
          <a:p>
            <a:pPr lvl="1"/>
            <a:r>
              <a:rPr lang="en-US" sz="2400" smtClean="0"/>
              <a:t>Actually, in everyday discourse, we often get much fancier</a:t>
            </a:r>
          </a:p>
          <a:p>
            <a:r>
              <a:rPr lang="en-US" sz="2800" smtClean="0"/>
              <a:t>Most prevalent method – look around and figure out what is predominant</a:t>
            </a:r>
          </a:p>
          <a:p>
            <a:pPr lvl="1"/>
            <a:r>
              <a:rPr lang="en-US" sz="2400" smtClean="0"/>
              <a:t>New MPA class mostly male or female?</a:t>
            </a:r>
          </a:p>
          <a:p>
            <a:pPr lvl="1"/>
            <a:r>
              <a:rPr lang="en-US" sz="2400" smtClean="0"/>
              <a:t>Describe the typical senator</a:t>
            </a:r>
          </a:p>
          <a:p>
            <a:pPr lvl="1"/>
            <a:r>
              <a:rPr lang="en-US" sz="2400" smtClean="0"/>
              <a:t>What do statisticians call this kind of typicality?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7" dur="500"/>
                                        <p:tgtEl>
                                          <p:spTgt spid="1126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2" dur="500"/>
                                        <p:tgtEl>
                                          <p:spTgt spid="1126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17"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p:txBody>
          <a:bodyPr/>
          <a:lstStyle/>
          <a:p>
            <a:r>
              <a:rPr lang="en-US" smtClean="0"/>
              <a:t>Typicality cont.</a:t>
            </a:r>
          </a:p>
        </p:txBody>
      </p:sp>
      <p:sp>
        <p:nvSpPr>
          <p:cNvPr id="12291" name="Rectangle 3"/>
          <p:cNvSpPr>
            <a:spLocks noGrp="1" noRot="1" noChangeArrowheads="1"/>
          </p:cNvSpPr>
          <p:nvPr>
            <p:ph idx="1"/>
          </p:nvPr>
        </p:nvSpPr>
        <p:spPr/>
        <p:txBody>
          <a:bodyPr/>
          <a:lstStyle/>
          <a:p>
            <a:pPr>
              <a:lnSpc>
                <a:spcPct val="90000"/>
              </a:lnSpc>
            </a:pPr>
            <a:r>
              <a:rPr lang="en-US" sz="2400" smtClean="0"/>
              <a:t>“We be black and they white. They got things and we ain’t. They do things and we can’t. It’s just like living in jail.”</a:t>
            </a:r>
          </a:p>
          <a:p>
            <a:pPr lvl="4">
              <a:lnSpc>
                <a:spcPct val="90000"/>
              </a:lnSpc>
              <a:buFont typeface="Wingdings" pitchFamily="2" charset="2"/>
              <a:buNone/>
            </a:pPr>
            <a:r>
              <a:rPr lang="en-US" sz="1600" smtClean="0"/>
              <a:t>				Richard Wright, Native Son</a:t>
            </a:r>
          </a:p>
          <a:p>
            <a:pPr>
              <a:lnSpc>
                <a:spcPct val="90000"/>
              </a:lnSpc>
            </a:pPr>
            <a:r>
              <a:rPr lang="en-US" sz="2400" smtClean="0"/>
              <a:t>What is Richard Wright telling us? List the typicalities</a:t>
            </a:r>
          </a:p>
          <a:p>
            <a:pPr>
              <a:lnSpc>
                <a:spcPct val="90000"/>
              </a:lnSpc>
            </a:pPr>
            <a:r>
              <a:rPr lang="en-US" sz="2400" smtClean="0"/>
              <a:t>The point is that through literature Wright is making a statistical argument</a:t>
            </a:r>
          </a:p>
          <a:p>
            <a:pPr lvl="1">
              <a:lnSpc>
                <a:spcPct val="90000"/>
              </a:lnSpc>
            </a:pPr>
            <a:r>
              <a:rPr lang="en-US" sz="2000" smtClean="0"/>
              <a:t>he’s using a logical form – the idea of typicality</a:t>
            </a:r>
          </a:p>
          <a:p>
            <a:pPr>
              <a:lnSpc>
                <a:spcPct val="90000"/>
              </a:lnSpc>
            </a:pPr>
            <a:r>
              <a:rPr lang="en-US" sz="2400" smtClean="0"/>
              <a:t>Does this passage still apply today? How can we tell? Are things different? How much different?</a:t>
            </a:r>
          </a:p>
          <a:p>
            <a:pPr lvl="4">
              <a:lnSpc>
                <a:spcPct val="90000"/>
              </a:lnSpc>
              <a:buFont typeface="Wingdings" pitchFamily="2" charset="2"/>
              <a:buNone/>
            </a:pPr>
            <a:r>
              <a:rPr lang="en-US" sz="160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7" dur="500"/>
                                        <p:tgtEl>
                                          <p:spTgt spid="1229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2" dur="500"/>
                                        <p:tgtEl>
                                          <p:spTgt spid="12291">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2291">
                                            <p:txEl>
                                              <p:pRg st="4" end="4"/>
                                            </p:txEl>
                                          </p:spTgt>
                                        </p:tgtEl>
                                        <p:attrNameLst>
                                          <p:attrName>style.visibility</p:attrName>
                                        </p:attrNameLst>
                                      </p:cBhvr>
                                      <p:to>
                                        <p:strVal val="visible"/>
                                      </p:to>
                                    </p:set>
                                    <p:animEffect transition="in" filter="blinds(horizontal)">
                                      <p:cBhvr>
                                        <p:cTn id="15" dur="500"/>
                                        <p:tgtEl>
                                          <p:spTgt spid="12291">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0" dur="500"/>
                                        <p:tgtEl>
                                          <p:spTgt spid="12291">
                                            <p:txEl>
                                              <p:pRg st="5" end="5"/>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12291">
                                            <p:txEl>
                                              <p:pRg st="6" end="6"/>
                                            </p:txEl>
                                          </p:spTgt>
                                        </p:tgtEl>
                                        <p:attrNameLst>
                                          <p:attrName>style.visibility</p:attrName>
                                        </p:attrNameLst>
                                      </p:cBhvr>
                                      <p:to>
                                        <p:strVal val="visible"/>
                                      </p:to>
                                    </p:set>
                                    <p:animEffect transition="in" filter="blinds(horizontal)">
                                      <p:cBhvr>
                                        <p:cTn id="23" dur="500"/>
                                        <p:tgtEl>
                                          <p:spTgt spid="12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3766</TotalTime>
  <Words>2801</Words>
  <Application>Microsoft Office PowerPoint</Application>
  <PresentationFormat>On-screen Show (4:3)</PresentationFormat>
  <Paragraphs>300</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Tw Cen MT</vt:lpstr>
      <vt:lpstr>Wingdings 2</vt:lpstr>
      <vt:lpstr>Wingdings</vt:lpstr>
      <vt:lpstr>Franklin Gothic Book</vt:lpstr>
      <vt:lpstr>Technic</vt:lpstr>
      <vt:lpstr>Policy Inquiry – Lecture 1</vt:lpstr>
      <vt:lpstr>We rely on crude statistical thinking at all times</vt:lpstr>
      <vt:lpstr>Common Sense</vt:lpstr>
      <vt:lpstr>Methods Used To Create “Common Sense” (&amp; Statistics)</vt:lpstr>
      <vt:lpstr>We depend on typicality</vt:lpstr>
      <vt:lpstr>Task</vt:lpstr>
      <vt:lpstr>Typification</vt:lpstr>
      <vt:lpstr>Assessing Typicality</vt:lpstr>
      <vt:lpstr>Typicality cont.</vt:lpstr>
      <vt:lpstr>Task</vt:lpstr>
      <vt:lpstr>Task</vt:lpstr>
      <vt:lpstr>“Typical” Statistical Averages</vt:lpstr>
      <vt:lpstr>Task</vt:lpstr>
      <vt:lpstr>Why Typify?</vt:lpstr>
      <vt:lpstr>Folk Terms for Central Tendency</vt:lpstr>
      <vt:lpstr>Folk vs. Statistical</vt:lpstr>
      <vt:lpstr>The Atypical</vt:lpstr>
      <vt:lpstr>Atypical cont.</vt:lpstr>
      <vt:lpstr>Folk terms for Atypical</vt:lpstr>
      <vt:lpstr>Difference for each average</vt:lpstr>
      <vt:lpstr>Task</vt:lpstr>
      <vt:lpstr>All Research is Primarily about TWO things</vt:lpstr>
      <vt:lpstr>Counting</vt:lpstr>
      <vt:lpstr>Careful Counting</vt:lpstr>
      <vt:lpstr>Hyperbole vs. Careful Counting in PA</vt:lpstr>
      <vt:lpstr>Folk Modifiers for Counting</vt:lpstr>
      <vt:lpstr>What do we count? Categorization</vt:lpstr>
      <vt:lpstr>Categorization, cont.</vt:lpstr>
      <vt:lpstr>Task </vt:lpstr>
      <vt:lpstr>Probability</vt:lpstr>
      <vt:lpstr>Task</vt:lpstr>
      <vt:lpstr>Probability cont.</vt:lpstr>
      <vt:lpstr>Relationships</vt:lpstr>
      <vt:lpstr>Relationship Defined</vt:lpstr>
      <vt:lpstr>Relationship Linguistics</vt:lpstr>
      <vt:lpstr>Task</vt:lpstr>
      <vt:lpstr>Folk Terms for Relationships</vt:lpstr>
      <vt:lpstr>Sampling</vt:lpstr>
      <vt:lpstr>Sampling cont.</vt:lpstr>
      <vt:lpstr>Folk Sampling Gone Bad</vt:lpstr>
      <vt:lpstr>Control (Standardization)</vt:lpstr>
      <vt:lpstr>Control cont.</vt:lpstr>
      <vt:lpstr>Control, cont.</vt:lpstr>
      <vt:lpstr>Folk Control Phrases</vt:lpstr>
      <vt:lpstr>Model</vt:lpstr>
      <vt:lpstr>There are two “Types of Models”</vt:lpstr>
      <vt:lpstr>Folk Terms for Symbolic Models</vt:lpstr>
      <vt:lpstr>Task</vt:lpstr>
      <vt:lpstr>Basic Model Construction</vt:lpstr>
      <vt:lpstr>Task</vt:lpstr>
      <vt:lpstr>Forms of Statistical Logic</vt:lpstr>
      <vt:lpstr>Assignment</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Policy Inquiry – Lecture 1</dc:title>
  <dc:creator>User</dc:creator>
  <cp:lastModifiedBy>Aaron</cp:lastModifiedBy>
  <cp:revision>93</cp:revision>
  <dcterms:created xsi:type="dcterms:W3CDTF">2007-08-20T19:23:30Z</dcterms:created>
  <dcterms:modified xsi:type="dcterms:W3CDTF">2008-09-03T15:56:06Z</dcterms:modified>
</cp:coreProperties>
</file>