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41" r:id="rId49"/>
    <p:sldId id="306" r:id="rId50"/>
    <p:sldId id="353" r:id="rId51"/>
    <p:sldId id="348" r:id="rId52"/>
    <p:sldId id="355" r:id="rId53"/>
    <p:sldId id="356" r:id="rId54"/>
    <p:sldId id="343" r:id="rId55"/>
    <p:sldId id="349" r:id="rId56"/>
    <p:sldId id="350" r:id="rId57"/>
    <p:sldId id="351" r:id="rId58"/>
    <p:sldId id="352" r:id="rId59"/>
    <p:sldId id="344" r:id="rId60"/>
    <p:sldId id="345" r:id="rId61"/>
    <p:sldId id="347" r:id="rId62"/>
    <p:sldId id="358" r:id="rId63"/>
    <p:sldId id="359" r:id="rId64"/>
    <p:sldId id="360" r:id="rId65"/>
    <p:sldId id="361" r:id="rId66"/>
    <p:sldId id="362" r:id="rId67"/>
    <p:sldId id="363" r:id="rId68"/>
    <p:sldId id="364" r:id="rId69"/>
    <p:sldId id="365" r:id="rId70"/>
    <p:sldId id="366" r:id="rId71"/>
    <p:sldId id="367" r:id="rId72"/>
    <p:sldId id="354"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6BE799-CD9F-4A7A-B940-5ACF066F2BB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469CE-005B-45F5-9FFB-03D6190EC7DB}" type="slidenum">
              <a:rPr lang="en-US"/>
              <a:pPr/>
              <a:t>13</a:t>
            </a:fld>
            <a:endParaRPr lang="en-US"/>
          </a:p>
        </p:txBody>
      </p:sp>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1898C-D874-47A0-8146-A18466234C55}" type="slidenum">
              <a:rPr lang="en-US"/>
              <a:pPr/>
              <a:t>22</a:t>
            </a:fld>
            <a:endParaRPr lang="en-US"/>
          </a:p>
        </p:txBody>
      </p:sp>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FC219-281B-42E0-A523-6C2848E9EADA}" type="slidenum">
              <a:rPr lang="en-US"/>
              <a:pPr/>
              <a:t>23</a:t>
            </a:fld>
            <a:endParaRPr lang="en-US"/>
          </a:p>
        </p:txBody>
      </p:sp>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766A7-49A5-481F-9830-922FCFFF60EA}" type="slidenum">
              <a:rPr lang="en-US"/>
              <a:pPr/>
              <a:t>24</a:t>
            </a:fld>
            <a:endParaRPr lang="en-US"/>
          </a:p>
        </p:txBody>
      </p:sp>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B102D4-A379-4C8C-AC08-898ED3DA5096}" type="slidenum">
              <a:rPr lang="en-US"/>
              <a:pPr/>
              <a:t>25</a:t>
            </a:fld>
            <a:endParaRPr lang="en-US"/>
          </a:p>
        </p:txBody>
      </p:sp>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BCDD3-9BD3-4653-A43B-60522538B97C}" type="slidenum">
              <a:rPr lang="en-US"/>
              <a:pPr/>
              <a:t>26</a:t>
            </a:fld>
            <a:endParaRPr lang="en-US"/>
          </a:p>
        </p:txBody>
      </p:sp>
      <p:sp>
        <p:nvSpPr>
          <p:cNvPr id="53250" name="Rectangle 2"/>
          <p:cNvSpPr>
            <a:spLocks noGrp="1" noRot="1" noChangeAspect="1" noChangeArrowheads="1" noTextEdit="1"/>
          </p:cNvSpPr>
          <p:nvPr>
            <p:ph type="sldImg"/>
          </p:nvPr>
        </p:nvSpPr>
        <p:spPr>
          <a:xfrm>
            <a:off x="1150938" y="692150"/>
            <a:ext cx="4556125" cy="3416300"/>
          </a:xfrm>
          <a:ln/>
        </p:spPr>
      </p:sp>
      <p:sp>
        <p:nvSpPr>
          <p:cNvPr id="5325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74104-6DED-4992-A1F9-6AFBCF64F1A8}" type="slidenum">
              <a:rPr lang="en-US"/>
              <a:pPr/>
              <a:t>27</a:t>
            </a:fld>
            <a:endParaRPr lang="en-US"/>
          </a:p>
        </p:txBody>
      </p:sp>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A4C60-B9F0-40C9-85A8-1FDB820DC7AB}" type="slidenum">
              <a:rPr lang="en-US"/>
              <a:pPr/>
              <a:t>28</a:t>
            </a:fld>
            <a:endParaRPr lang="en-US"/>
          </a:p>
        </p:txBody>
      </p:sp>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CA6CA-3088-4B97-B467-9D1E4B641BEA}" type="slidenum">
              <a:rPr lang="en-US"/>
              <a:pPr/>
              <a:t>29</a:t>
            </a:fld>
            <a:endParaRPr lang="en-US"/>
          </a:p>
        </p:txBody>
      </p:sp>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B6A6-D81A-49BF-A000-E43A5F9333D0}" type="slidenum">
              <a:rPr lang="en-US"/>
              <a:pPr/>
              <a:t>30</a:t>
            </a:fld>
            <a:endParaRPr lang="en-US"/>
          </a:p>
        </p:txBody>
      </p:sp>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3DB6F-6270-4826-87CB-697C8F670AF1}" type="slidenum">
              <a:rPr lang="en-US"/>
              <a:pPr/>
              <a:t>31</a:t>
            </a:fld>
            <a:endParaRPr lang="en-US"/>
          </a:p>
        </p:txBody>
      </p:sp>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C8A54-D35B-4242-8E23-C1A8F9B31E57}" type="slidenum">
              <a:rPr lang="en-US"/>
              <a:pPr/>
              <a:t>14</a:t>
            </a:fld>
            <a:endParaRPr lang="en-US"/>
          </a:p>
        </p:txBody>
      </p:sp>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521EC-BA24-47A4-A581-BE32B9E54605}" type="slidenum">
              <a:rPr lang="en-US"/>
              <a:pPr/>
              <a:t>32</a:t>
            </a:fld>
            <a:endParaRPr lang="en-US"/>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BF207-586F-49D2-A296-CE7D85BD4D3A}" type="slidenum">
              <a:rPr lang="en-US"/>
              <a:pPr/>
              <a:t>33</a:t>
            </a:fld>
            <a:endParaRPr lang="en-US"/>
          </a:p>
        </p:txBody>
      </p:sp>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E1067-5B71-418E-8231-0521197C8E45}" type="slidenum">
              <a:rPr lang="en-US"/>
              <a:pPr/>
              <a:t>34</a:t>
            </a:fld>
            <a:endParaRPr lang="en-US"/>
          </a:p>
        </p:txBody>
      </p:sp>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5B1AD-02CF-4AD5-AA55-FBB5A0081120}" type="slidenum">
              <a:rPr lang="en-US"/>
              <a:pPr/>
              <a:t>35</a:t>
            </a:fld>
            <a:endParaRPr lang="en-US"/>
          </a:p>
        </p:txBody>
      </p:sp>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2FF5E-97BB-4D91-976B-7B8D5EA6A0F0}" type="slidenum">
              <a:rPr lang="en-US"/>
              <a:pPr/>
              <a:t>36</a:t>
            </a:fld>
            <a:endParaRPr lang="en-US"/>
          </a:p>
        </p:txBody>
      </p:sp>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97EB1-18ED-41CD-B8ED-EDC134464F86}" type="slidenum">
              <a:rPr lang="en-US"/>
              <a:pPr/>
              <a:t>37</a:t>
            </a:fld>
            <a:endParaRPr lang="en-US"/>
          </a:p>
        </p:txBody>
      </p:sp>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6CFE4-0F10-4A91-BEEF-A16E5A93D676}" type="slidenum">
              <a:rPr lang="en-US"/>
              <a:pPr/>
              <a:t>38</a:t>
            </a:fld>
            <a:endParaRPr lang="en-US"/>
          </a:p>
        </p:txBody>
      </p:sp>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38CDE-1BC0-4A10-9066-6265D9A1BF95}" type="slidenum">
              <a:rPr lang="en-US"/>
              <a:pPr/>
              <a:t>39</a:t>
            </a:fld>
            <a:endParaRPr lang="en-US"/>
          </a:p>
        </p:txBody>
      </p:sp>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93A6D-A9DF-45F9-AC60-D8F317E1CAB5}" type="slidenum">
              <a:rPr lang="en-US"/>
              <a:pPr/>
              <a:t>40</a:t>
            </a:fld>
            <a:endParaRPr lang="en-US"/>
          </a:p>
        </p:txBody>
      </p:sp>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AD3D2-DDBB-44F4-8916-531597CCDB27}" type="slidenum">
              <a:rPr lang="en-US"/>
              <a:pPr/>
              <a:t>41</a:t>
            </a:fld>
            <a:endParaRPr lang="en-US"/>
          </a:p>
        </p:txBody>
      </p:sp>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63CF0-6770-4302-BFA0-087A5A730436}" type="slidenum">
              <a:rPr lang="en-US"/>
              <a:pPr/>
              <a:t>15</a:t>
            </a:fld>
            <a:endParaRPr lang="en-US"/>
          </a:p>
        </p:txBody>
      </p:sp>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0C7433-7161-46DF-BB06-665DB405BF0A}" type="slidenum">
              <a:rPr lang="en-US"/>
              <a:pPr/>
              <a:t>42</a:t>
            </a:fld>
            <a:endParaRPr lang="en-US"/>
          </a:p>
        </p:txBody>
      </p:sp>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7311B-8238-4B07-9C21-CEC9A2AD27BC}" type="slidenum">
              <a:rPr lang="en-US"/>
              <a:pPr/>
              <a:t>43</a:t>
            </a:fld>
            <a:endParaRPr lang="en-US"/>
          </a:p>
        </p:txBody>
      </p:sp>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9B191-2270-4CA2-8EEF-F08A1F53ED4F}" type="slidenum">
              <a:rPr lang="en-US"/>
              <a:pPr/>
              <a:t>44</a:t>
            </a:fld>
            <a:endParaRPr lang="en-US"/>
          </a:p>
        </p:txBody>
      </p:sp>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49F0F-D6E0-4719-BC9E-A72F92E1911E}" type="slidenum">
              <a:rPr lang="en-US"/>
              <a:pPr/>
              <a:t>45</a:t>
            </a:fld>
            <a:endParaRPr lang="en-US"/>
          </a:p>
        </p:txBody>
      </p:sp>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C9A18-E5A3-43AA-9158-E6B6845ADCD7}" type="slidenum">
              <a:rPr lang="en-US"/>
              <a:pPr/>
              <a:t>46</a:t>
            </a:fld>
            <a:endParaRPr lang="en-US"/>
          </a:p>
        </p:txBody>
      </p:sp>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EF19D-4222-4A8F-BBBE-0E0323FCAB66}" type="slidenum">
              <a:rPr lang="en-US"/>
              <a:pPr/>
              <a:t>47</a:t>
            </a:fld>
            <a:endParaRPr lang="en-US"/>
          </a:p>
        </p:txBody>
      </p:sp>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F60F1-F259-43FC-9B0B-F4A45298FE4C}" type="slidenum">
              <a:rPr lang="en-US"/>
              <a:pPr/>
              <a:t>55</a:t>
            </a:fld>
            <a:endParaRPr lang="en-US"/>
          </a:p>
        </p:txBody>
      </p:sp>
      <p:sp>
        <p:nvSpPr>
          <p:cNvPr id="176130"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7613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F84CB-AEBC-4228-AB77-75BA484C7831}" type="slidenum">
              <a:rPr lang="en-US"/>
              <a:pPr/>
              <a:t>56</a:t>
            </a:fld>
            <a:endParaRPr lang="en-US"/>
          </a:p>
        </p:txBody>
      </p:sp>
      <p:sp>
        <p:nvSpPr>
          <p:cNvPr id="178178"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78179"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BAEA6-6BEE-421F-ABE6-84A3B762E29A}" type="slidenum">
              <a:rPr lang="en-US"/>
              <a:pPr/>
              <a:t>57</a:t>
            </a:fld>
            <a:endParaRPr lang="en-US"/>
          </a:p>
        </p:txBody>
      </p:sp>
      <p:sp>
        <p:nvSpPr>
          <p:cNvPr id="180226"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80227"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A366D-E1A1-4671-902D-750454BE7526}" type="slidenum">
              <a:rPr lang="en-US"/>
              <a:pPr/>
              <a:t>58</a:t>
            </a:fld>
            <a:endParaRPr lang="en-US"/>
          </a:p>
        </p:txBody>
      </p:sp>
      <p:sp>
        <p:nvSpPr>
          <p:cNvPr id="182274"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82275"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B938C-216F-43EA-A07D-015602EC8478}" type="slidenum">
              <a:rPr lang="en-US"/>
              <a:pPr/>
              <a:t>16</a:t>
            </a:fld>
            <a:endParaRPr lang="en-US"/>
          </a:p>
        </p:txBody>
      </p:sp>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6B18-39F6-429B-99DE-C4A05CDA749A}" type="slidenum">
              <a:rPr lang="en-US"/>
              <a:pPr/>
              <a:t>17</a:t>
            </a:fld>
            <a:endParaRPr lang="en-US"/>
          </a:p>
        </p:txBody>
      </p:sp>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2C25A-6327-41A8-9630-8E8204CBCE86}" type="slidenum">
              <a:rPr lang="en-US"/>
              <a:pPr/>
              <a:t>18</a:t>
            </a:fld>
            <a:endParaRPr lang="en-US"/>
          </a:p>
        </p:txBody>
      </p:sp>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72DAA-3618-48C2-B6DC-E87C8D1B403A}" type="slidenum">
              <a:rPr lang="en-US"/>
              <a:pPr/>
              <a:t>19</a:t>
            </a:fld>
            <a:endParaRPr lang="en-US"/>
          </a:p>
        </p:txBody>
      </p:sp>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D4C98-1715-48A9-A67D-A3BFE1982886}" type="slidenum">
              <a:rPr lang="en-US"/>
              <a:pPr/>
              <a:t>20</a:t>
            </a:fld>
            <a:endParaRPr lang="en-US"/>
          </a:p>
        </p:txBody>
      </p:sp>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7D8666-E70F-419B-9C42-87B04817953B}" type="slidenum">
              <a:rPr lang="en-US"/>
              <a:pPr/>
              <a:t>21</a:t>
            </a:fld>
            <a:endParaRPr lang="en-US"/>
          </a:p>
        </p:txBody>
      </p:sp>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97F9B03-8853-40A8-AF07-50D21C5076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2534B-41F7-498A-8698-5520DD8B40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B7501-C782-4018-8A20-04BACDDF4F1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245225"/>
            <a:ext cx="1901825" cy="476250"/>
          </a:xfrm>
        </p:spPr>
        <p:txBody>
          <a:bodyPr/>
          <a:lstStyle>
            <a:lvl1pPr>
              <a:defRPr/>
            </a:lvl1pPr>
          </a:lstStyle>
          <a:p>
            <a:endParaRPr lang="en-US"/>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fld id="{D131C96A-F20A-447C-B878-6EED935D4CF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083AB67-D3EB-4134-9F96-575675FF62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08A70AB1-89E8-487E-B694-5571A178BCB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03AB38EB-F4A0-4D24-BC48-0AA7276A43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8019BC2-BD46-437D-B503-151032724C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F9040-D378-438D-8690-984C71E711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09E3D0F-1E27-4F09-BA2C-4082F3F8A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B208636-AD0C-4EA7-9864-0C47D53FA6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C768A32-F7DA-402B-856E-442F97245A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CB9F9DF-7212-43F2-9C61-AB3DA36C3B0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fontScale="90000"/>
          </a:bodyPr>
          <a:lstStyle/>
          <a:p>
            <a:r>
              <a:rPr lang="en-US" sz="4800"/>
              <a:t>Categories, Classification, Measurement and Scales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t>Two fundamental points</a:t>
            </a:r>
          </a:p>
        </p:txBody>
      </p:sp>
      <p:sp>
        <p:nvSpPr>
          <p:cNvPr id="17411" name="Rectangle 3"/>
          <p:cNvSpPr>
            <a:spLocks noGrp="1" noRot="1" noChangeArrowheads="1"/>
          </p:cNvSpPr>
          <p:nvPr>
            <p:ph idx="1"/>
          </p:nvPr>
        </p:nvSpPr>
        <p:spPr/>
        <p:txBody>
          <a:bodyPr/>
          <a:lstStyle/>
          <a:p>
            <a:r>
              <a:rPr lang="en-US"/>
              <a:t>No way to avoid arbitrarily simplified categorization when doing statistical analysis</a:t>
            </a:r>
          </a:p>
          <a:p>
            <a:r>
              <a:rPr lang="en-US"/>
              <a:t>Arbitrarily simplified categories create serious problems in the quest for precision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a:t>Example</a:t>
            </a:r>
          </a:p>
        </p:txBody>
      </p:sp>
      <p:sp>
        <p:nvSpPr>
          <p:cNvPr id="18435" name="Rectangle 3"/>
          <p:cNvSpPr>
            <a:spLocks noGrp="1" noRot="1" noChangeArrowheads="1"/>
          </p:cNvSpPr>
          <p:nvPr>
            <p:ph idx="1"/>
          </p:nvPr>
        </p:nvSpPr>
        <p:spPr/>
        <p:txBody>
          <a:bodyPr/>
          <a:lstStyle/>
          <a:p>
            <a:pPr>
              <a:lnSpc>
                <a:spcPct val="80000"/>
              </a:lnSpc>
            </a:pPr>
            <a:r>
              <a:rPr lang="en-US" sz="2800"/>
              <a:t>The Statistical Abstract of the United States uses the categories “minority” and “white” to divide populations into ethnic or racial categories</a:t>
            </a:r>
          </a:p>
          <a:p>
            <a:pPr>
              <a:lnSpc>
                <a:spcPct val="80000"/>
              </a:lnSpc>
            </a:pPr>
            <a:r>
              <a:rPr lang="en-US" sz="2800"/>
              <a:t>These are abstracted terms</a:t>
            </a:r>
          </a:p>
          <a:p>
            <a:pPr lvl="1">
              <a:lnSpc>
                <a:spcPct val="80000"/>
              </a:lnSpc>
            </a:pPr>
            <a:r>
              <a:rPr lang="en-US" sz="2400"/>
              <a:t>Korean in LA running a shop and an eskimo building an igloo have little in common</a:t>
            </a:r>
          </a:p>
          <a:p>
            <a:pPr lvl="1">
              <a:lnSpc>
                <a:spcPct val="80000"/>
              </a:lnSpc>
            </a:pPr>
            <a:r>
              <a:rPr lang="en-US" sz="2400"/>
              <a:t>Tiger Woods and a Navaho Indian living in a trailer in the desert have little in common</a:t>
            </a:r>
          </a:p>
          <a:p>
            <a:pPr lvl="1">
              <a:lnSpc>
                <a:spcPct val="80000"/>
              </a:lnSpc>
            </a:pPr>
            <a:r>
              <a:rPr lang="en-US" sz="2400"/>
              <a:t>They all fit into “minority” – what is the use of this category?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7" dur="500"/>
                                        <p:tgtEl>
                                          <p:spTgt spid="184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2" dur="500"/>
                                        <p:tgtEl>
                                          <p:spTgt spid="184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1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How do we deal with categorization?</a:t>
            </a:r>
          </a:p>
        </p:txBody>
      </p:sp>
      <p:sp>
        <p:nvSpPr>
          <p:cNvPr id="20483" name="Rectangle 3"/>
          <p:cNvSpPr>
            <a:spLocks noGrp="1" noRot="1" noChangeArrowheads="1"/>
          </p:cNvSpPr>
          <p:nvPr>
            <p:ph idx="1"/>
          </p:nvPr>
        </p:nvSpPr>
        <p:spPr/>
        <p:txBody>
          <a:bodyPr/>
          <a:lstStyle/>
          <a:p>
            <a:r>
              <a:rPr lang="en-US"/>
              <a:t>Social scientists have come up with different “categories” of “categories” to help discern what type of data we are dealing with, and, therefore, how precise we can get while working with the data</a:t>
            </a:r>
          </a:p>
          <a:p>
            <a:r>
              <a:rPr lang="en-US"/>
              <a:t>Levels of Measurement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noFill/>
          <a:ln/>
        </p:spPr>
        <p:txBody>
          <a:bodyPr lIns="90488" tIns="44450" rIns="90488" bIns="44450" anchor="b"/>
          <a:lstStyle/>
          <a:p>
            <a:r>
              <a:rPr lang="en-US"/>
              <a:t>The Levels of Measurement</a:t>
            </a:r>
          </a:p>
        </p:txBody>
      </p:sp>
      <p:sp>
        <p:nvSpPr>
          <p:cNvPr id="25603" name="Rectangle 3"/>
          <p:cNvSpPr>
            <a:spLocks noGrp="1" noRot="1" noChangeArrowheads="1"/>
          </p:cNvSpPr>
          <p:nvPr>
            <p:ph idx="1"/>
          </p:nvPr>
        </p:nvSpPr>
        <p:spPr>
          <a:xfrm>
            <a:off x="1671638" y="2238375"/>
            <a:ext cx="7173912" cy="3857625"/>
          </a:xfrm>
          <a:noFill/>
          <a:ln/>
        </p:spPr>
        <p:txBody>
          <a:bodyPr lIns="90488" tIns="44450" rIns="90488" bIns="44450"/>
          <a:lstStyle/>
          <a:p>
            <a:r>
              <a:rPr lang="en-US"/>
              <a:t>Nominal</a:t>
            </a:r>
          </a:p>
          <a:p>
            <a:r>
              <a:rPr lang="en-US"/>
              <a:t>Ordinal</a:t>
            </a:r>
          </a:p>
          <a:p>
            <a:r>
              <a:rPr lang="en-US"/>
              <a:t>Interval</a:t>
            </a:r>
          </a:p>
          <a:p>
            <a:r>
              <a:rPr lang="en-US"/>
              <a:t>Ratio</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560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560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5603">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560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noFill/>
          <a:ln/>
        </p:spPr>
        <p:txBody>
          <a:bodyPr lIns="90488" tIns="44450" rIns="90488" bIns="44450" anchor="b"/>
          <a:lstStyle/>
          <a:p>
            <a:r>
              <a:rPr lang="en-US"/>
              <a:t>Some Definitions</a:t>
            </a:r>
          </a:p>
        </p:txBody>
      </p:sp>
      <p:sp>
        <p:nvSpPr>
          <p:cNvPr id="27651" name="AutoShape 3"/>
          <p:cNvSpPr>
            <a:spLocks noChangeArrowheads="1"/>
          </p:cNvSpPr>
          <p:nvPr/>
        </p:nvSpPr>
        <p:spPr bwMode="auto">
          <a:xfrm>
            <a:off x="1987550" y="2292350"/>
            <a:ext cx="1511300" cy="596900"/>
          </a:xfrm>
          <a:prstGeom prst="roundRect">
            <a:avLst>
              <a:gd name="adj" fmla="val 12495"/>
            </a:avLst>
          </a:prstGeom>
          <a:solidFill>
            <a:schemeClr val="accent1"/>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Variable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noFill/>
          <a:ln/>
        </p:spPr>
        <p:txBody>
          <a:bodyPr lIns="90488" tIns="44450" rIns="90488" bIns="44450" anchor="b"/>
          <a:lstStyle/>
          <a:p>
            <a:r>
              <a:rPr lang="en-US"/>
              <a:t>Some Definitions</a:t>
            </a:r>
          </a:p>
        </p:txBody>
      </p:sp>
      <p:sp>
        <p:nvSpPr>
          <p:cNvPr id="29699" name="AutoShape 3"/>
          <p:cNvSpPr>
            <a:spLocks noChangeArrowheads="1"/>
          </p:cNvSpPr>
          <p:nvPr/>
        </p:nvSpPr>
        <p:spPr bwMode="auto">
          <a:xfrm>
            <a:off x="1987550" y="2292350"/>
            <a:ext cx="1511300" cy="596900"/>
          </a:xfrm>
          <a:prstGeom prst="roundRect">
            <a:avLst>
              <a:gd name="adj" fmla="val 12495"/>
            </a:avLst>
          </a:prstGeom>
          <a:solidFill>
            <a:schemeClr val="accent1"/>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Variable</a:t>
            </a:r>
          </a:p>
        </p:txBody>
      </p:sp>
      <p:grpSp>
        <p:nvGrpSpPr>
          <p:cNvPr id="29700" name="Group 4"/>
          <p:cNvGrpSpPr>
            <a:grpSpLocks/>
          </p:cNvGrpSpPr>
          <p:nvPr/>
        </p:nvGrpSpPr>
        <p:grpSpPr bwMode="auto">
          <a:xfrm>
            <a:off x="844550" y="2978150"/>
            <a:ext cx="3873500" cy="2578100"/>
            <a:chOff x="532" y="1876"/>
            <a:chExt cx="2440" cy="1624"/>
          </a:xfrm>
        </p:grpSpPr>
        <p:sp>
          <p:nvSpPr>
            <p:cNvPr id="29701" name="Rectangle 5"/>
            <p:cNvSpPr>
              <a:spLocks noChangeArrowheads="1"/>
            </p:cNvSpPr>
            <p:nvPr/>
          </p:nvSpPr>
          <p:spPr bwMode="auto">
            <a:xfrm>
              <a:off x="532"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29702" name="Rectangle 6"/>
            <p:cNvSpPr>
              <a:spLocks noChangeArrowheads="1"/>
            </p:cNvSpPr>
            <p:nvPr/>
          </p:nvSpPr>
          <p:spPr bwMode="auto">
            <a:xfrm>
              <a:off x="2020"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29703" name="Line 7"/>
            <p:cNvSpPr>
              <a:spLocks noChangeShapeType="1"/>
            </p:cNvSpPr>
            <p:nvPr/>
          </p:nvSpPr>
          <p:spPr bwMode="auto">
            <a:xfrm flipH="1">
              <a:off x="1100" y="1876"/>
              <a:ext cx="680" cy="1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9704" name="Line 8"/>
            <p:cNvSpPr>
              <a:spLocks noChangeShapeType="1"/>
            </p:cNvSpPr>
            <p:nvPr/>
          </p:nvSpPr>
          <p:spPr bwMode="auto">
            <a:xfrm>
              <a:off x="1780" y="1876"/>
              <a:ext cx="664" cy="1240"/>
            </a:xfrm>
            <a:prstGeom prst="line">
              <a:avLst/>
            </a:prstGeom>
            <a:noFill/>
            <a:ln w="12700">
              <a:solidFill>
                <a:schemeClr val="tx1"/>
              </a:solidFill>
              <a:round/>
              <a:headEnd/>
              <a:tailEnd type="triangle" w="med" len="med"/>
            </a:ln>
            <a:effectLst/>
          </p:spPr>
          <p:txBody>
            <a:bodyPr wrap="none" anchor="ct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noFill/>
          <a:ln/>
        </p:spPr>
        <p:txBody>
          <a:bodyPr lIns="90488" tIns="44450" rIns="90488" bIns="44450" anchor="b"/>
          <a:lstStyle/>
          <a:p>
            <a:r>
              <a:rPr lang="en-US"/>
              <a:t>Some Definitions</a:t>
            </a:r>
          </a:p>
        </p:txBody>
      </p:sp>
      <p:sp>
        <p:nvSpPr>
          <p:cNvPr id="31747" name="AutoShape 3"/>
          <p:cNvSpPr>
            <a:spLocks noChangeArrowheads="1"/>
          </p:cNvSpPr>
          <p:nvPr/>
        </p:nvSpPr>
        <p:spPr bwMode="auto">
          <a:xfrm>
            <a:off x="6254750" y="2292350"/>
            <a:ext cx="1511300" cy="596900"/>
          </a:xfrm>
          <a:prstGeom prst="roundRect">
            <a:avLst>
              <a:gd name="adj" fmla="val 12495"/>
            </a:avLst>
          </a:prstGeom>
          <a:solidFill>
            <a:schemeClr val="accent2"/>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Gender</a:t>
            </a:r>
          </a:p>
        </p:txBody>
      </p:sp>
      <p:sp>
        <p:nvSpPr>
          <p:cNvPr id="31748" name="AutoShape 4"/>
          <p:cNvSpPr>
            <a:spLocks noChangeArrowheads="1"/>
          </p:cNvSpPr>
          <p:nvPr/>
        </p:nvSpPr>
        <p:spPr bwMode="auto">
          <a:xfrm>
            <a:off x="1987550" y="2292350"/>
            <a:ext cx="1511300" cy="596900"/>
          </a:xfrm>
          <a:prstGeom prst="roundRect">
            <a:avLst>
              <a:gd name="adj" fmla="val 12495"/>
            </a:avLst>
          </a:prstGeom>
          <a:solidFill>
            <a:schemeClr val="accent1"/>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Variable</a:t>
            </a:r>
          </a:p>
        </p:txBody>
      </p:sp>
      <p:grpSp>
        <p:nvGrpSpPr>
          <p:cNvPr id="31749" name="Group 5"/>
          <p:cNvGrpSpPr>
            <a:grpSpLocks/>
          </p:cNvGrpSpPr>
          <p:nvPr/>
        </p:nvGrpSpPr>
        <p:grpSpPr bwMode="auto">
          <a:xfrm>
            <a:off x="844550" y="2978150"/>
            <a:ext cx="3873500" cy="2578100"/>
            <a:chOff x="532" y="1876"/>
            <a:chExt cx="2440" cy="1624"/>
          </a:xfrm>
        </p:grpSpPr>
        <p:sp>
          <p:nvSpPr>
            <p:cNvPr id="31750" name="Rectangle 6"/>
            <p:cNvSpPr>
              <a:spLocks noChangeArrowheads="1"/>
            </p:cNvSpPr>
            <p:nvPr/>
          </p:nvSpPr>
          <p:spPr bwMode="auto">
            <a:xfrm>
              <a:off x="532"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31751" name="Rectangle 7"/>
            <p:cNvSpPr>
              <a:spLocks noChangeArrowheads="1"/>
            </p:cNvSpPr>
            <p:nvPr/>
          </p:nvSpPr>
          <p:spPr bwMode="auto">
            <a:xfrm>
              <a:off x="2020"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31752" name="Line 8"/>
            <p:cNvSpPr>
              <a:spLocks noChangeShapeType="1"/>
            </p:cNvSpPr>
            <p:nvPr/>
          </p:nvSpPr>
          <p:spPr bwMode="auto">
            <a:xfrm flipH="1">
              <a:off x="1100" y="1876"/>
              <a:ext cx="680" cy="1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1753" name="Line 9"/>
            <p:cNvSpPr>
              <a:spLocks noChangeShapeType="1"/>
            </p:cNvSpPr>
            <p:nvPr/>
          </p:nvSpPr>
          <p:spPr bwMode="auto">
            <a:xfrm>
              <a:off x="1780" y="1876"/>
              <a:ext cx="664" cy="1240"/>
            </a:xfrm>
            <a:prstGeom prst="line">
              <a:avLst/>
            </a:prstGeom>
            <a:noFill/>
            <a:ln w="12700">
              <a:solidFill>
                <a:schemeClr val="tx1"/>
              </a:solidFill>
              <a:round/>
              <a:headEnd/>
              <a:tailEnd type="triangle" w="med" len="med"/>
            </a:ln>
            <a:effectLst/>
          </p:spPr>
          <p:txBody>
            <a:bodyPr wrap="none" anchor="ct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noFill/>
          <a:ln/>
        </p:spPr>
        <p:txBody>
          <a:bodyPr lIns="90488" tIns="44450" rIns="90488" bIns="44450" anchor="b"/>
          <a:lstStyle/>
          <a:p>
            <a:r>
              <a:rPr lang="en-US"/>
              <a:t>Some Definitions</a:t>
            </a:r>
          </a:p>
        </p:txBody>
      </p:sp>
      <p:sp>
        <p:nvSpPr>
          <p:cNvPr id="33795" name="AutoShape 3"/>
          <p:cNvSpPr>
            <a:spLocks noChangeArrowheads="1"/>
          </p:cNvSpPr>
          <p:nvPr/>
        </p:nvSpPr>
        <p:spPr bwMode="auto">
          <a:xfrm>
            <a:off x="6254750" y="2292350"/>
            <a:ext cx="1511300" cy="596900"/>
          </a:xfrm>
          <a:prstGeom prst="roundRect">
            <a:avLst>
              <a:gd name="adj" fmla="val 12495"/>
            </a:avLst>
          </a:prstGeom>
          <a:solidFill>
            <a:schemeClr val="accent2"/>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Gender</a:t>
            </a:r>
          </a:p>
        </p:txBody>
      </p:sp>
      <p:grpSp>
        <p:nvGrpSpPr>
          <p:cNvPr id="33796" name="Group 4"/>
          <p:cNvGrpSpPr>
            <a:grpSpLocks/>
          </p:cNvGrpSpPr>
          <p:nvPr/>
        </p:nvGrpSpPr>
        <p:grpSpPr bwMode="auto">
          <a:xfrm>
            <a:off x="5111750" y="2978150"/>
            <a:ext cx="3873500" cy="2578100"/>
            <a:chOff x="3220" y="1876"/>
            <a:chExt cx="2440" cy="1624"/>
          </a:xfrm>
        </p:grpSpPr>
        <p:sp>
          <p:nvSpPr>
            <p:cNvPr id="33797" name="Rectangle 5"/>
            <p:cNvSpPr>
              <a:spLocks noChangeArrowheads="1"/>
            </p:cNvSpPr>
            <p:nvPr/>
          </p:nvSpPr>
          <p:spPr bwMode="auto">
            <a:xfrm>
              <a:off x="3220" y="3124"/>
              <a:ext cx="952" cy="376"/>
            </a:xfrm>
            <a:prstGeom prst="rect">
              <a:avLst/>
            </a:prstGeom>
            <a:solidFill>
              <a:srgbClr val="FCFEB9"/>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Female</a:t>
              </a:r>
            </a:p>
          </p:txBody>
        </p:sp>
        <p:sp>
          <p:nvSpPr>
            <p:cNvPr id="33798" name="Rectangle 6"/>
            <p:cNvSpPr>
              <a:spLocks noChangeArrowheads="1"/>
            </p:cNvSpPr>
            <p:nvPr/>
          </p:nvSpPr>
          <p:spPr bwMode="auto">
            <a:xfrm>
              <a:off x="4708" y="3124"/>
              <a:ext cx="952" cy="376"/>
            </a:xfrm>
            <a:prstGeom prst="rect">
              <a:avLst/>
            </a:prstGeom>
            <a:solidFill>
              <a:srgbClr val="FCFEB9"/>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Male</a:t>
              </a:r>
            </a:p>
          </p:txBody>
        </p:sp>
        <p:sp>
          <p:nvSpPr>
            <p:cNvPr id="33799" name="Line 7"/>
            <p:cNvSpPr>
              <a:spLocks noChangeShapeType="1"/>
            </p:cNvSpPr>
            <p:nvPr/>
          </p:nvSpPr>
          <p:spPr bwMode="auto">
            <a:xfrm flipH="1">
              <a:off x="3788" y="1876"/>
              <a:ext cx="680" cy="1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3800" name="Line 8"/>
            <p:cNvSpPr>
              <a:spLocks noChangeShapeType="1"/>
            </p:cNvSpPr>
            <p:nvPr/>
          </p:nvSpPr>
          <p:spPr bwMode="auto">
            <a:xfrm>
              <a:off x="4468" y="1876"/>
              <a:ext cx="664" cy="124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33801" name="AutoShape 9"/>
          <p:cNvSpPr>
            <a:spLocks noChangeArrowheads="1"/>
          </p:cNvSpPr>
          <p:nvPr/>
        </p:nvSpPr>
        <p:spPr bwMode="auto">
          <a:xfrm>
            <a:off x="1987550" y="2292350"/>
            <a:ext cx="1511300" cy="596900"/>
          </a:xfrm>
          <a:prstGeom prst="roundRect">
            <a:avLst>
              <a:gd name="adj" fmla="val 12495"/>
            </a:avLst>
          </a:prstGeom>
          <a:solidFill>
            <a:schemeClr val="accent1"/>
          </a:solidFill>
          <a:ln w="12700">
            <a:solidFill>
              <a:schemeClr val="bg1"/>
            </a:solidFill>
            <a:round/>
            <a:headEnd/>
            <a:tailEnd/>
          </a:ln>
          <a:effectLst>
            <a:outerShdw dist="107763" dir="2700000" algn="ctr" rotWithShape="0">
              <a:srgbClr val="712000"/>
            </a:outerShdw>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Variable</a:t>
            </a:r>
          </a:p>
        </p:txBody>
      </p:sp>
      <p:grpSp>
        <p:nvGrpSpPr>
          <p:cNvPr id="33802" name="Group 10"/>
          <p:cNvGrpSpPr>
            <a:grpSpLocks/>
          </p:cNvGrpSpPr>
          <p:nvPr/>
        </p:nvGrpSpPr>
        <p:grpSpPr bwMode="auto">
          <a:xfrm>
            <a:off x="844550" y="2978150"/>
            <a:ext cx="3873500" cy="2578100"/>
            <a:chOff x="532" y="1876"/>
            <a:chExt cx="2440" cy="1624"/>
          </a:xfrm>
        </p:grpSpPr>
        <p:sp>
          <p:nvSpPr>
            <p:cNvPr id="33803" name="Rectangle 11"/>
            <p:cNvSpPr>
              <a:spLocks noChangeArrowheads="1"/>
            </p:cNvSpPr>
            <p:nvPr/>
          </p:nvSpPr>
          <p:spPr bwMode="auto">
            <a:xfrm>
              <a:off x="532"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33804" name="Rectangle 12"/>
            <p:cNvSpPr>
              <a:spLocks noChangeArrowheads="1"/>
            </p:cNvSpPr>
            <p:nvPr/>
          </p:nvSpPr>
          <p:spPr bwMode="auto">
            <a:xfrm>
              <a:off x="2020" y="3124"/>
              <a:ext cx="952" cy="376"/>
            </a:xfrm>
            <a:prstGeom prst="rect">
              <a:avLst/>
            </a:prstGeom>
            <a:solidFill>
              <a:schemeClr val="folHlink"/>
            </a:solidFill>
            <a:ln w="12700">
              <a:solidFill>
                <a:schemeClr val="hlink"/>
              </a:solidFill>
              <a:miter lim="800000"/>
              <a:headEnd/>
              <a:tailEnd/>
            </a:ln>
            <a:effectLst>
              <a:outerShdw dist="107763" dir="2700000" algn="ctr" rotWithShape="0">
                <a:srgbClr val="006B61"/>
              </a:outerShdw>
            </a:effectLst>
          </p:spPr>
          <p:txBody>
            <a:bodyPr wrap="none" lIns="90488" tIns="44450" rIns="90488" bIns="44450" anchor="ctr"/>
            <a:lstStyle/>
            <a:p>
              <a:pPr algn="ctr" eaLnBrk="0" hangingPunct="0"/>
              <a:r>
                <a:rPr lang="en-US" sz="2400">
                  <a:solidFill>
                    <a:schemeClr val="accent2"/>
                  </a:solidFill>
                  <a:effectLst>
                    <a:outerShdw blurRad="38100" dist="38100" dir="2700000" algn="tl">
                      <a:srgbClr val="000000"/>
                    </a:outerShdw>
                  </a:effectLst>
                </a:rPr>
                <a:t>Attribute</a:t>
              </a:r>
            </a:p>
          </p:txBody>
        </p:sp>
        <p:sp>
          <p:nvSpPr>
            <p:cNvPr id="33805" name="Line 13"/>
            <p:cNvSpPr>
              <a:spLocks noChangeShapeType="1"/>
            </p:cNvSpPr>
            <p:nvPr/>
          </p:nvSpPr>
          <p:spPr bwMode="auto">
            <a:xfrm flipH="1">
              <a:off x="1100" y="1876"/>
              <a:ext cx="680" cy="1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3806" name="Line 14"/>
            <p:cNvSpPr>
              <a:spLocks noChangeShapeType="1"/>
            </p:cNvSpPr>
            <p:nvPr/>
          </p:nvSpPr>
          <p:spPr bwMode="auto">
            <a:xfrm>
              <a:off x="1780" y="1876"/>
              <a:ext cx="664" cy="1240"/>
            </a:xfrm>
            <a:prstGeom prst="line">
              <a:avLst/>
            </a:prstGeom>
            <a:noFill/>
            <a:ln w="12700">
              <a:solidFill>
                <a:schemeClr val="tx1"/>
              </a:solidFill>
              <a:round/>
              <a:headEnd/>
              <a:tailEnd type="triangle" w="med" len="med"/>
            </a:ln>
            <a:effectLst/>
          </p:spPr>
          <p:txBody>
            <a:bodyPr wrap="none" anchor="ct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noFill/>
          <a:ln/>
        </p:spPr>
        <p:txBody>
          <a:bodyPr lIns="90488" tIns="44450" rIns="90488" bIns="44450" anchor="b"/>
          <a:lstStyle/>
          <a:p>
            <a:r>
              <a:rPr lang="en-US"/>
              <a:t>Qualities of Variables</a:t>
            </a:r>
          </a:p>
        </p:txBody>
      </p:sp>
      <p:sp>
        <p:nvSpPr>
          <p:cNvPr id="35843" name="Rectangle 3"/>
          <p:cNvSpPr>
            <a:spLocks noGrp="1" noRot="1" noChangeArrowheads="1"/>
          </p:cNvSpPr>
          <p:nvPr>
            <p:ph idx="1"/>
          </p:nvPr>
        </p:nvSpPr>
        <p:spPr>
          <a:noFill/>
          <a:ln/>
        </p:spPr>
        <p:txBody>
          <a:bodyPr lIns="90488" tIns="44450" rIns="90488" bIns="44450"/>
          <a:lstStyle/>
          <a:p>
            <a:r>
              <a:rPr lang="en-US">
                <a:solidFill>
                  <a:srgbClr val="FAFD00"/>
                </a:solidFill>
              </a:rPr>
              <a:t>Exhaustive</a:t>
            </a:r>
            <a:r>
              <a:rPr lang="en-US"/>
              <a:t> -- Should include all possible answerable responses.</a:t>
            </a:r>
          </a:p>
          <a:p>
            <a:r>
              <a:rPr lang="en-US">
                <a:solidFill>
                  <a:srgbClr val="FAFD00"/>
                </a:solidFill>
              </a:rPr>
              <a:t>Mutually exclusive </a:t>
            </a:r>
            <a:r>
              <a:rPr lang="en-US"/>
              <a:t>-- No respondent should be able to have two attributes simultaneously (for example, employed vs. unemployed -- it is possible to be both if looking for a second job while employed).</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3">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762000" y="228600"/>
            <a:ext cx="8305800" cy="1162050"/>
          </a:xfrm>
          <a:noFill/>
          <a:ln/>
        </p:spPr>
        <p:txBody>
          <a:bodyPr lIns="90488" tIns="44450" rIns="90488" bIns="44450" anchor="b">
            <a:normAutofit fontScale="90000"/>
          </a:bodyPr>
          <a:lstStyle/>
          <a:p>
            <a:r>
              <a:rPr lang="en-US"/>
              <a:t>What Is Level of Measurement?</a:t>
            </a:r>
          </a:p>
        </p:txBody>
      </p:sp>
      <p:sp>
        <p:nvSpPr>
          <p:cNvPr id="37891" name="Rectangle 3"/>
          <p:cNvSpPr>
            <a:spLocks noChangeArrowheads="1"/>
          </p:cNvSpPr>
          <p:nvPr/>
        </p:nvSpPr>
        <p:spPr bwMode="auto">
          <a:xfrm>
            <a:off x="992188" y="1677988"/>
            <a:ext cx="8074025" cy="1063625"/>
          </a:xfrm>
          <a:prstGeom prst="rect">
            <a:avLst/>
          </a:prstGeom>
          <a:noFill/>
          <a:ln w="12700">
            <a:noFill/>
            <a:miter lim="800000"/>
            <a:headEnd/>
            <a:tailEnd/>
          </a:ln>
          <a:effectLst/>
        </p:spPr>
        <p:txBody>
          <a:bodyPr lIns="90488" tIns="44450" rIns="90488" bIns="44450">
            <a:spAutoFit/>
          </a:bodyPr>
          <a:lstStyle/>
          <a:p>
            <a:pPr algn="ctr" eaLnBrk="0" hangingPunct="0">
              <a:spcBef>
                <a:spcPct val="20000"/>
              </a:spcBef>
            </a:pPr>
            <a:r>
              <a:rPr lang="en-US" sz="3200" i="1">
                <a:effectLst>
                  <a:outerShdw blurRad="38100" dist="38100" dir="2700000" algn="tl">
                    <a:srgbClr val="000000"/>
                  </a:outerShdw>
                </a:effectLst>
              </a:rPr>
              <a:t>The relationship of the values that are assigned to the attributes for a variable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a:t>Abraham Lincoln</a:t>
            </a:r>
          </a:p>
        </p:txBody>
      </p:sp>
      <p:sp>
        <p:nvSpPr>
          <p:cNvPr id="9219" name="Rectangle 3"/>
          <p:cNvSpPr>
            <a:spLocks noGrp="1" noRot="1" noChangeArrowheads="1"/>
          </p:cNvSpPr>
          <p:nvPr>
            <p:ph idx="1"/>
          </p:nvPr>
        </p:nvSpPr>
        <p:spPr/>
        <p:txBody>
          <a:bodyPr/>
          <a:lstStyle/>
          <a:p>
            <a:r>
              <a:rPr lang="en-US"/>
              <a:t>“The shepherd drives the wolf from the sheep's throat, for which the sheep thanks the shepherd as his liberator, while the wolf denounces him for the same act…. Plainly the sheep and the wolf are not agreed upon a definition of liberty.”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762000" y="228600"/>
            <a:ext cx="8305800" cy="1162050"/>
          </a:xfrm>
          <a:noFill/>
          <a:ln/>
        </p:spPr>
        <p:txBody>
          <a:bodyPr lIns="90488" tIns="44450" rIns="90488" bIns="44450" anchor="b">
            <a:normAutofit fontScale="90000"/>
          </a:bodyPr>
          <a:lstStyle/>
          <a:p>
            <a:r>
              <a:rPr lang="en-US"/>
              <a:t>What Is Level of Measurement?</a:t>
            </a:r>
          </a:p>
        </p:txBody>
      </p:sp>
      <p:sp>
        <p:nvSpPr>
          <p:cNvPr id="39939" name="Rectangle 3"/>
          <p:cNvSpPr>
            <a:spLocks noChangeArrowheads="1"/>
          </p:cNvSpPr>
          <p:nvPr/>
        </p:nvSpPr>
        <p:spPr bwMode="auto">
          <a:xfrm>
            <a:off x="992188" y="1677988"/>
            <a:ext cx="8074025" cy="1063625"/>
          </a:xfrm>
          <a:prstGeom prst="rect">
            <a:avLst/>
          </a:prstGeom>
          <a:noFill/>
          <a:ln w="12700">
            <a:noFill/>
            <a:miter lim="800000"/>
            <a:headEnd/>
            <a:tailEnd/>
          </a:ln>
          <a:effectLst/>
        </p:spPr>
        <p:txBody>
          <a:bodyPr lIns="90488" tIns="44450" rIns="90488" bIns="44450">
            <a:spAutoFit/>
          </a:bodyPr>
          <a:lstStyle/>
          <a:p>
            <a:pPr algn="ctr" eaLnBrk="0" hangingPunct="0">
              <a:spcBef>
                <a:spcPct val="20000"/>
              </a:spcBef>
            </a:pPr>
            <a:r>
              <a:rPr lang="en-US" sz="3200" i="1">
                <a:effectLst>
                  <a:outerShdw blurRad="38100" dist="38100" dir="2700000" algn="tl">
                    <a:srgbClr val="000000"/>
                  </a:outerShdw>
                </a:effectLst>
              </a:rPr>
              <a:t>The </a:t>
            </a:r>
            <a:r>
              <a:rPr lang="en-US" sz="3200" i="1">
                <a:solidFill>
                  <a:srgbClr val="FAFD00"/>
                </a:solidFill>
                <a:effectLst>
                  <a:outerShdw blurRad="38100" dist="38100" dir="2700000" algn="tl">
                    <a:srgbClr val="000000"/>
                  </a:outerShdw>
                </a:effectLst>
              </a:rPr>
              <a:t>relationship</a:t>
            </a:r>
            <a:r>
              <a:rPr lang="en-US" sz="3200" i="1">
                <a:effectLst>
                  <a:outerShdw blurRad="38100" dist="38100" dir="2700000" algn="tl">
                    <a:srgbClr val="000000"/>
                  </a:outerShdw>
                </a:effectLst>
              </a:rPr>
              <a:t> of the values that are assigned to the attributes for a variable</a:t>
            </a:r>
          </a:p>
        </p:txBody>
      </p:sp>
      <p:sp>
        <p:nvSpPr>
          <p:cNvPr id="39940" name="Line 4"/>
          <p:cNvSpPr>
            <a:spLocks noChangeShapeType="1"/>
          </p:cNvSpPr>
          <p:nvPr/>
        </p:nvSpPr>
        <p:spPr bwMode="auto">
          <a:xfrm>
            <a:off x="4229100" y="6384925"/>
            <a:ext cx="4267200" cy="0"/>
          </a:xfrm>
          <a:prstGeom prst="line">
            <a:avLst/>
          </a:prstGeom>
          <a:noFill/>
          <a:ln w="76200">
            <a:solidFill>
              <a:schemeClr val="accent2"/>
            </a:solidFill>
            <a:round/>
            <a:headEnd type="triangle" w="med" len="med"/>
            <a:tailEnd type="triangle" w="med" len="med"/>
          </a:ln>
          <a:effectLst/>
        </p:spPr>
        <p:txBody>
          <a:bodyPr wrap="none" anchor="ctr"/>
          <a:lstStyle/>
          <a:p>
            <a:endParaRPr lang="en-US"/>
          </a:p>
        </p:txBody>
      </p:sp>
      <p:sp>
        <p:nvSpPr>
          <p:cNvPr id="39941" name="Rectangle 5"/>
          <p:cNvSpPr>
            <a:spLocks noChangeArrowheads="1"/>
          </p:cNvSpPr>
          <p:nvPr/>
        </p:nvSpPr>
        <p:spPr bwMode="auto">
          <a:xfrm>
            <a:off x="1960563" y="6151563"/>
            <a:ext cx="18621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Relationship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762000" y="228600"/>
            <a:ext cx="8305800" cy="1162050"/>
          </a:xfrm>
          <a:noFill/>
          <a:ln/>
        </p:spPr>
        <p:txBody>
          <a:bodyPr lIns="90488" tIns="44450" rIns="90488" bIns="44450" anchor="b">
            <a:normAutofit fontScale="90000"/>
          </a:bodyPr>
          <a:lstStyle/>
          <a:p>
            <a:r>
              <a:rPr lang="en-US"/>
              <a:t>What Is Level of Measurement?</a:t>
            </a:r>
          </a:p>
        </p:txBody>
      </p:sp>
      <p:sp>
        <p:nvSpPr>
          <p:cNvPr id="41987" name="Rectangle 3"/>
          <p:cNvSpPr>
            <a:spLocks noChangeArrowheads="1"/>
          </p:cNvSpPr>
          <p:nvPr/>
        </p:nvSpPr>
        <p:spPr bwMode="auto">
          <a:xfrm>
            <a:off x="992188" y="1677988"/>
            <a:ext cx="8074025" cy="1063625"/>
          </a:xfrm>
          <a:prstGeom prst="rect">
            <a:avLst/>
          </a:prstGeom>
          <a:noFill/>
          <a:ln w="12700">
            <a:noFill/>
            <a:miter lim="800000"/>
            <a:headEnd/>
            <a:tailEnd/>
          </a:ln>
          <a:effectLst/>
        </p:spPr>
        <p:txBody>
          <a:bodyPr lIns="90488" tIns="44450" rIns="90488" bIns="44450">
            <a:spAutoFit/>
          </a:bodyPr>
          <a:lstStyle/>
          <a:p>
            <a:pPr algn="ctr" eaLnBrk="0" hangingPunct="0">
              <a:spcBef>
                <a:spcPct val="20000"/>
              </a:spcBef>
            </a:pPr>
            <a:r>
              <a:rPr lang="en-US" sz="3200" i="1">
                <a:effectLst>
                  <a:outerShdw blurRad="38100" dist="38100" dir="2700000" algn="tl">
                    <a:srgbClr val="000000"/>
                  </a:outerShdw>
                </a:effectLst>
              </a:rPr>
              <a:t>The relationship </a:t>
            </a:r>
            <a:r>
              <a:rPr lang="en-US" sz="3200" i="1">
                <a:solidFill>
                  <a:srgbClr val="FAFD00"/>
                </a:solidFill>
                <a:effectLst>
                  <a:outerShdw blurRad="38100" dist="38100" dir="2700000" algn="tl">
                    <a:srgbClr val="000000"/>
                  </a:outerShdw>
                </a:effectLst>
              </a:rPr>
              <a:t>of the values </a:t>
            </a:r>
            <a:r>
              <a:rPr lang="en-US" sz="3200" i="1">
                <a:effectLst>
                  <a:outerShdw blurRad="38100" dist="38100" dir="2700000" algn="tl">
                    <a:srgbClr val="000000"/>
                  </a:outerShdw>
                </a:effectLst>
              </a:rPr>
              <a:t>that are assigned to the attributes for a variable</a:t>
            </a:r>
          </a:p>
        </p:txBody>
      </p:sp>
      <p:sp>
        <p:nvSpPr>
          <p:cNvPr id="41988" name="AutoShape 4"/>
          <p:cNvSpPr>
            <a:spLocks noChangeArrowheads="1"/>
          </p:cNvSpPr>
          <p:nvPr/>
        </p:nvSpPr>
        <p:spPr bwMode="auto">
          <a:xfrm>
            <a:off x="4197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1</a:t>
            </a:r>
          </a:p>
        </p:txBody>
      </p:sp>
      <p:sp>
        <p:nvSpPr>
          <p:cNvPr id="41989" name="AutoShape 5"/>
          <p:cNvSpPr>
            <a:spLocks noChangeArrowheads="1"/>
          </p:cNvSpPr>
          <p:nvPr/>
        </p:nvSpPr>
        <p:spPr bwMode="auto">
          <a:xfrm>
            <a:off x="5721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2</a:t>
            </a:r>
          </a:p>
        </p:txBody>
      </p:sp>
      <p:sp>
        <p:nvSpPr>
          <p:cNvPr id="41990" name="AutoShape 6"/>
          <p:cNvSpPr>
            <a:spLocks noChangeArrowheads="1"/>
          </p:cNvSpPr>
          <p:nvPr/>
        </p:nvSpPr>
        <p:spPr bwMode="auto">
          <a:xfrm>
            <a:off x="7245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3</a:t>
            </a:r>
          </a:p>
        </p:txBody>
      </p:sp>
      <p:sp>
        <p:nvSpPr>
          <p:cNvPr id="41991" name="Line 7"/>
          <p:cNvSpPr>
            <a:spLocks noChangeShapeType="1"/>
          </p:cNvSpPr>
          <p:nvPr/>
        </p:nvSpPr>
        <p:spPr bwMode="auto">
          <a:xfrm>
            <a:off x="4229100" y="6384925"/>
            <a:ext cx="4267200" cy="0"/>
          </a:xfrm>
          <a:prstGeom prst="line">
            <a:avLst/>
          </a:prstGeom>
          <a:noFill/>
          <a:ln w="76200">
            <a:solidFill>
              <a:schemeClr val="accent2"/>
            </a:solidFill>
            <a:round/>
            <a:headEnd type="triangle" w="med" len="med"/>
            <a:tailEnd type="triangle" w="med" len="med"/>
          </a:ln>
          <a:effectLst/>
        </p:spPr>
        <p:txBody>
          <a:bodyPr wrap="none" anchor="ctr"/>
          <a:lstStyle/>
          <a:p>
            <a:endParaRPr lang="en-US"/>
          </a:p>
        </p:txBody>
      </p:sp>
      <p:sp>
        <p:nvSpPr>
          <p:cNvPr id="41992" name="Rectangle 8"/>
          <p:cNvSpPr>
            <a:spLocks noChangeArrowheads="1"/>
          </p:cNvSpPr>
          <p:nvPr/>
        </p:nvSpPr>
        <p:spPr bwMode="auto">
          <a:xfrm>
            <a:off x="1960563" y="6151563"/>
            <a:ext cx="18621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Relationship</a:t>
            </a:r>
          </a:p>
        </p:txBody>
      </p:sp>
      <p:sp>
        <p:nvSpPr>
          <p:cNvPr id="41993" name="Rectangle 9"/>
          <p:cNvSpPr>
            <a:spLocks noChangeArrowheads="1"/>
          </p:cNvSpPr>
          <p:nvPr/>
        </p:nvSpPr>
        <p:spPr bwMode="auto">
          <a:xfrm>
            <a:off x="1960563" y="5214938"/>
            <a:ext cx="11144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Values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762000" y="228600"/>
            <a:ext cx="8305800" cy="1162050"/>
          </a:xfrm>
          <a:noFill/>
          <a:ln/>
        </p:spPr>
        <p:txBody>
          <a:bodyPr lIns="90488" tIns="44450" rIns="90488" bIns="44450" anchor="b">
            <a:normAutofit fontScale="90000"/>
          </a:bodyPr>
          <a:lstStyle/>
          <a:p>
            <a:r>
              <a:rPr lang="en-US"/>
              <a:t>What Is Level of Measurement?</a:t>
            </a:r>
          </a:p>
        </p:txBody>
      </p:sp>
      <p:sp>
        <p:nvSpPr>
          <p:cNvPr id="44035" name="Rectangle 3"/>
          <p:cNvSpPr>
            <a:spLocks noChangeArrowheads="1"/>
          </p:cNvSpPr>
          <p:nvPr/>
        </p:nvSpPr>
        <p:spPr bwMode="auto">
          <a:xfrm>
            <a:off x="992188" y="1677988"/>
            <a:ext cx="8074025" cy="1063625"/>
          </a:xfrm>
          <a:prstGeom prst="rect">
            <a:avLst/>
          </a:prstGeom>
          <a:noFill/>
          <a:ln w="12700">
            <a:noFill/>
            <a:miter lim="800000"/>
            <a:headEnd/>
            <a:tailEnd/>
          </a:ln>
          <a:effectLst/>
        </p:spPr>
        <p:txBody>
          <a:bodyPr lIns="90488" tIns="44450" rIns="90488" bIns="44450">
            <a:spAutoFit/>
          </a:bodyPr>
          <a:lstStyle/>
          <a:p>
            <a:pPr algn="ctr" eaLnBrk="0" hangingPunct="0">
              <a:spcBef>
                <a:spcPct val="20000"/>
              </a:spcBef>
            </a:pPr>
            <a:r>
              <a:rPr lang="en-US" sz="3200" i="1">
                <a:effectLst>
                  <a:outerShdw blurRad="38100" dist="38100" dir="2700000" algn="tl">
                    <a:srgbClr val="000000"/>
                  </a:outerShdw>
                </a:effectLst>
              </a:rPr>
              <a:t>The relationship of the values </a:t>
            </a:r>
            <a:r>
              <a:rPr lang="en-US" sz="3200" i="1">
                <a:solidFill>
                  <a:srgbClr val="FAFD00"/>
                </a:solidFill>
                <a:effectLst>
                  <a:outerShdw blurRad="38100" dist="38100" dir="2700000" algn="tl">
                    <a:srgbClr val="000000"/>
                  </a:outerShdw>
                </a:effectLst>
              </a:rPr>
              <a:t>that are assigned to the attributes </a:t>
            </a:r>
            <a:r>
              <a:rPr lang="en-US" sz="3200" i="1">
                <a:effectLst>
                  <a:outerShdw blurRad="38100" dist="38100" dir="2700000" algn="tl">
                    <a:srgbClr val="000000"/>
                  </a:outerShdw>
                </a:effectLst>
              </a:rPr>
              <a:t>for a variable</a:t>
            </a:r>
          </a:p>
        </p:txBody>
      </p:sp>
      <p:sp>
        <p:nvSpPr>
          <p:cNvPr id="44036" name="AutoShape 4"/>
          <p:cNvSpPr>
            <a:spLocks noChangeArrowheads="1"/>
          </p:cNvSpPr>
          <p:nvPr/>
        </p:nvSpPr>
        <p:spPr bwMode="auto">
          <a:xfrm>
            <a:off x="4197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1</a:t>
            </a:r>
          </a:p>
        </p:txBody>
      </p:sp>
      <p:sp>
        <p:nvSpPr>
          <p:cNvPr id="44037" name="AutoShape 5"/>
          <p:cNvSpPr>
            <a:spLocks noChangeArrowheads="1"/>
          </p:cNvSpPr>
          <p:nvPr/>
        </p:nvSpPr>
        <p:spPr bwMode="auto">
          <a:xfrm>
            <a:off x="5721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2</a:t>
            </a:r>
          </a:p>
        </p:txBody>
      </p:sp>
      <p:sp>
        <p:nvSpPr>
          <p:cNvPr id="44038" name="AutoShape 6"/>
          <p:cNvSpPr>
            <a:spLocks noChangeArrowheads="1"/>
          </p:cNvSpPr>
          <p:nvPr/>
        </p:nvSpPr>
        <p:spPr bwMode="auto">
          <a:xfrm>
            <a:off x="7245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3</a:t>
            </a:r>
          </a:p>
        </p:txBody>
      </p:sp>
      <p:sp>
        <p:nvSpPr>
          <p:cNvPr id="44039" name="Line 7"/>
          <p:cNvSpPr>
            <a:spLocks noChangeShapeType="1"/>
          </p:cNvSpPr>
          <p:nvPr/>
        </p:nvSpPr>
        <p:spPr bwMode="auto">
          <a:xfrm>
            <a:off x="4229100" y="6384925"/>
            <a:ext cx="4267200" cy="0"/>
          </a:xfrm>
          <a:prstGeom prst="line">
            <a:avLst/>
          </a:prstGeom>
          <a:noFill/>
          <a:ln w="76200">
            <a:solidFill>
              <a:schemeClr val="accent2"/>
            </a:solidFill>
            <a:round/>
            <a:headEnd type="triangle" w="med" len="med"/>
            <a:tailEnd type="triangle" w="med" len="med"/>
          </a:ln>
          <a:effectLst/>
        </p:spPr>
        <p:txBody>
          <a:bodyPr wrap="none" anchor="ctr"/>
          <a:lstStyle/>
          <a:p>
            <a:endParaRPr lang="en-US"/>
          </a:p>
        </p:txBody>
      </p:sp>
      <p:sp>
        <p:nvSpPr>
          <p:cNvPr id="44040" name="Rectangle 8"/>
          <p:cNvSpPr>
            <a:spLocks noChangeArrowheads="1"/>
          </p:cNvSpPr>
          <p:nvPr/>
        </p:nvSpPr>
        <p:spPr bwMode="auto">
          <a:xfrm>
            <a:off x="1960563" y="6151563"/>
            <a:ext cx="18621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Relationship</a:t>
            </a:r>
          </a:p>
        </p:txBody>
      </p:sp>
      <p:sp>
        <p:nvSpPr>
          <p:cNvPr id="44041" name="Rectangle 9"/>
          <p:cNvSpPr>
            <a:spLocks noChangeArrowheads="1"/>
          </p:cNvSpPr>
          <p:nvPr/>
        </p:nvSpPr>
        <p:spPr bwMode="auto">
          <a:xfrm>
            <a:off x="1960563" y="5214938"/>
            <a:ext cx="11144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Values</a:t>
            </a:r>
          </a:p>
        </p:txBody>
      </p:sp>
      <p:sp>
        <p:nvSpPr>
          <p:cNvPr id="44042" name="Rectangle 10"/>
          <p:cNvSpPr>
            <a:spLocks noChangeArrowheads="1"/>
          </p:cNvSpPr>
          <p:nvPr/>
        </p:nvSpPr>
        <p:spPr bwMode="auto">
          <a:xfrm>
            <a:off x="1960563" y="4140200"/>
            <a:ext cx="14684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Attributes</a:t>
            </a:r>
          </a:p>
        </p:txBody>
      </p:sp>
      <p:sp>
        <p:nvSpPr>
          <p:cNvPr id="44043" name="Rectangle 11"/>
          <p:cNvSpPr>
            <a:spLocks noChangeArrowheads="1"/>
          </p:cNvSpPr>
          <p:nvPr/>
        </p:nvSpPr>
        <p:spPr bwMode="auto">
          <a:xfrm>
            <a:off x="408622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Republican</a:t>
            </a:r>
          </a:p>
        </p:txBody>
      </p:sp>
      <p:sp>
        <p:nvSpPr>
          <p:cNvPr id="44044" name="Rectangle 12"/>
          <p:cNvSpPr>
            <a:spLocks noChangeArrowheads="1"/>
          </p:cNvSpPr>
          <p:nvPr/>
        </p:nvSpPr>
        <p:spPr bwMode="auto">
          <a:xfrm>
            <a:off x="560387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Independent</a:t>
            </a:r>
          </a:p>
        </p:txBody>
      </p:sp>
      <p:sp>
        <p:nvSpPr>
          <p:cNvPr id="44045" name="Rectangle 13"/>
          <p:cNvSpPr>
            <a:spLocks noChangeArrowheads="1"/>
          </p:cNvSpPr>
          <p:nvPr/>
        </p:nvSpPr>
        <p:spPr bwMode="auto">
          <a:xfrm>
            <a:off x="712152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Democrat</a:t>
            </a:r>
          </a:p>
        </p:txBody>
      </p:sp>
      <p:sp>
        <p:nvSpPr>
          <p:cNvPr id="44046" name="Line 14"/>
          <p:cNvSpPr>
            <a:spLocks noChangeShapeType="1"/>
          </p:cNvSpPr>
          <p:nvPr/>
        </p:nvSpPr>
        <p:spPr bwMode="auto">
          <a:xfrm>
            <a:off x="4765675"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4047" name="Line 15"/>
          <p:cNvSpPr>
            <a:spLocks noChangeShapeType="1"/>
          </p:cNvSpPr>
          <p:nvPr/>
        </p:nvSpPr>
        <p:spPr bwMode="auto">
          <a:xfrm>
            <a:off x="6272213"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4048" name="Line 16"/>
          <p:cNvSpPr>
            <a:spLocks noChangeShapeType="1"/>
          </p:cNvSpPr>
          <p:nvPr/>
        </p:nvSpPr>
        <p:spPr bwMode="auto">
          <a:xfrm>
            <a:off x="7813675"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762000" y="228600"/>
            <a:ext cx="8305800" cy="1162050"/>
          </a:xfrm>
          <a:noFill/>
          <a:ln/>
        </p:spPr>
        <p:txBody>
          <a:bodyPr lIns="90488" tIns="44450" rIns="90488" bIns="44450" anchor="b">
            <a:normAutofit fontScale="90000"/>
          </a:bodyPr>
          <a:lstStyle/>
          <a:p>
            <a:r>
              <a:rPr lang="en-US"/>
              <a:t>What Is Level of Measurement?</a:t>
            </a:r>
          </a:p>
        </p:txBody>
      </p:sp>
      <p:sp>
        <p:nvSpPr>
          <p:cNvPr id="46083" name="Rectangle 3"/>
          <p:cNvSpPr>
            <a:spLocks noChangeArrowheads="1"/>
          </p:cNvSpPr>
          <p:nvPr/>
        </p:nvSpPr>
        <p:spPr bwMode="auto">
          <a:xfrm>
            <a:off x="992188" y="1677988"/>
            <a:ext cx="8074025" cy="1063625"/>
          </a:xfrm>
          <a:prstGeom prst="rect">
            <a:avLst/>
          </a:prstGeom>
          <a:noFill/>
          <a:ln w="12700">
            <a:noFill/>
            <a:miter lim="800000"/>
            <a:headEnd/>
            <a:tailEnd/>
          </a:ln>
          <a:effectLst/>
        </p:spPr>
        <p:txBody>
          <a:bodyPr lIns="90488" tIns="44450" rIns="90488" bIns="44450">
            <a:spAutoFit/>
          </a:bodyPr>
          <a:lstStyle/>
          <a:p>
            <a:pPr algn="ctr" eaLnBrk="0" hangingPunct="0">
              <a:spcBef>
                <a:spcPct val="20000"/>
              </a:spcBef>
            </a:pPr>
            <a:r>
              <a:rPr lang="en-US" sz="3200" i="1">
                <a:effectLst>
                  <a:outerShdw blurRad="38100" dist="38100" dir="2700000" algn="tl">
                    <a:srgbClr val="000000"/>
                  </a:outerShdw>
                </a:effectLst>
              </a:rPr>
              <a:t>The relationship of the values that are assigned to the attributes </a:t>
            </a:r>
            <a:r>
              <a:rPr lang="en-US" sz="3200" i="1">
                <a:solidFill>
                  <a:srgbClr val="FAFD00"/>
                </a:solidFill>
                <a:effectLst>
                  <a:outerShdw blurRad="38100" dist="38100" dir="2700000" algn="tl">
                    <a:srgbClr val="000000"/>
                  </a:outerShdw>
                </a:effectLst>
              </a:rPr>
              <a:t>for a variable</a:t>
            </a:r>
          </a:p>
        </p:txBody>
      </p:sp>
      <p:sp>
        <p:nvSpPr>
          <p:cNvPr id="46084" name="AutoShape 4"/>
          <p:cNvSpPr>
            <a:spLocks noChangeArrowheads="1"/>
          </p:cNvSpPr>
          <p:nvPr/>
        </p:nvSpPr>
        <p:spPr bwMode="auto">
          <a:xfrm>
            <a:off x="4197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1</a:t>
            </a:r>
          </a:p>
        </p:txBody>
      </p:sp>
      <p:sp>
        <p:nvSpPr>
          <p:cNvPr id="46085" name="AutoShape 5"/>
          <p:cNvSpPr>
            <a:spLocks noChangeArrowheads="1"/>
          </p:cNvSpPr>
          <p:nvPr/>
        </p:nvSpPr>
        <p:spPr bwMode="auto">
          <a:xfrm>
            <a:off x="5721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2</a:t>
            </a:r>
          </a:p>
        </p:txBody>
      </p:sp>
      <p:sp>
        <p:nvSpPr>
          <p:cNvPr id="46086" name="AutoShape 6"/>
          <p:cNvSpPr>
            <a:spLocks noChangeArrowheads="1"/>
          </p:cNvSpPr>
          <p:nvPr/>
        </p:nvSpPr>
        <p:spPr bwMode="auto">
          <a:xfrm>
            <a:off x="7245350" y="4959350"/>
            <a:ext cx="1130300" cy="977900"/>
          </a:xfrm>
          <a:prstGeom prst="diamond">
            <a:avLst/>
          </a:prstGeom>
          <a:solidFill>
            <a:schemeClr val="accent1"/>
          </a:solidFill>
          <a:ln w="12700">
            <a:solidFill>
              <a:schemeClr val="tx1"/>
            </a:solidFill>
            <a:miter lim="800000"/>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3</a:t>
            </a:r>
          </a:p>
        </p:txBody>
      </p:sp>
      <p:sp>
        <p:nvSpPr>
          <p:cNvPr id="46087" name="Line 7"/>
          <p:cNvSpPr>
            <a:spLocks noChangeShapeType="1"/>
          </p:cNvSpPr>
          <p:nvPr/>
        </p:nvSpPr>
        <p:spPr bwMode="auto">
          <a:xfrm>
            <a:off x="4229100" y="6384925"/>
            <a:ext cx="4267200" cy="0"/>
          </a:xfrm>
          <a:prstGeom prst="line">
            <a:avLst/>
          </a:prstGeom>
          <a:noFill/>
          <a:ln w="76200">
            <a:solidFill>
              <a:schemeClr val="accent2"/>
            </a:solidFill>
            <a:round/>
            <a:headEnd type="triangle" w="med" len="med"/>
            <a:tailEnd type="triangle" w="med" len="med"/>
          </a:ln>
          <a:effectLst/>
        </p:spPr>
        <p:txBody>
          <a:bodyPr wrap="none" anchor="ctr"/>
          <a:lstStyle/>
          <a:p>
            <a:endParaRPr lang="en-US"/>
          </a:p>
        </p:txBody>
      </p:sp>
      <p:sp>
        <p:nvSpPr>
          <p:cNvPr id="46088" name="Rectangle 8"/>
          <p:cNvSpPr>
            <a:spLocks noChangeArrowheads="1"/>
          </p:cNvSpPr>
          <p:nvPr/>
        </p:nvSpPr>
        <p:spPr bwMode="auto">
          <a:xfrm>
            <a:off x="1960563" y="6151563"/>
            <a:ext cx="18621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Relationship</a:t>
            </a:r>
          </a:p>
        </p:txBody>
      </p:sp>
      <p:sp>
        <p:nvSpPr>
          <p:cNvPr id="46089" name="Rectangle 9"/>
          <p:cNvSpPr>
            <a:spLocks noChangeArrowheads="1"/>
          </p:cNvSpPr>
          <p:nvPr/>
        </p:nvSpPr>
        <p:spPr bwMode="auto">
          <a:xfrm>
            <a:off x="1960563" y="5214938"/>
            <a:ext cx="11144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Values</a:t>
            </a:r>
          </a:p>
        </p:txBody>
      </p:sp>
      <p:sp>
        <p:nvSpPr>
          <p:cNvPr id="46090" name="Rectangle 10"/>
          <p:cNvSpPr>
            <a:spLocks noChangeArrowheads="1"/>
          </p:cNvSpPr>
          <p:nvPr/>
        </p:nvSpPr>
        <p:spPr bwMode="auto">
          <a:xfrm>
            <a:off x="1960563" y="4140200"/>
            <a:ext cx="1468437"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Attributes</a:t>
            </a:r>
          </a:p>
        </p:txBody>
      </p:sp>
      <p:sp>
        <p:nvSpPr>
          <p:cNvPr id="46091" name="Rectangle 11"/>
          <p:cNvSpPr>
            <a:spLocks noChangeArrowheads="1"/>
          </p:cNvSpPr>
          <p:nvPr/>
        </p:nvSpPr>
        <p:spPr bwMode="auto">
          <a:xfrm>
            <a:off x="1960563" y="3103563"/>
            <a:ext cx="130175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400" i="1">
                <a:effectLst>
                  <a:outerShdw blurRad="38100" dist="38100" dir="2700000" algn="tl">
                    <a:srgbClr val="000000"/>
                  </a:outerShdw>
                </a:effectLst>
              </a:rPr>
              <a:t>Variable</a:t>
            </a:r>
          </a:p>
        </p:txBody>
      </p:sp>
      <p:sp>
        <p:nvSpPr>
          <p:cNvPr id="46092" name="Rectangle 12"/>
          <p:cNvSpPr>
            <a:spLocks noChangeArrowheads="1"/>
          </p:cNvSpPr>
          <p:nvPr/>
        </p:nvSpPr>
        <p:spPr bwMode="auto">
          <a:xfrm>
            <a:off x="408622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Republican</a:t>
            </a:r>
          </a:p>
        </p:txBody>
      </p:sp>
      <p:sp>
        <p:nvSpPr>
          <p:cNvPr id="46093" name="Rectangle 13"/>
          <p:cNvSpPr>
            <a:spLocks noChangeArrowheads="1"/>
          </p:cNvSpPr>
          <p:nvPr/>
        </p:nvSpPr>
        <p:spPr bwMode="auto">
          <a:xfrm>
            <a:off x="560387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Independent</a:t>
            </a:r>
          </a:p>
        </p:txBody>
      </p:sp>
      <p:sp>
        <p:nvSpPr>
          <p:cNvPr id="46094" name="Rectangle 14"/>
          <p:cNvSpPr>
            <a:spLocks noChangeArrowheads="1"/>
          </p:cNvSpPr>
          <p:nvPr/>
        </p:nvSpPr>
        <p:spPr bwMode="auto">
          <a:xfrm>
            <a:off x="7121525" y="4151313"/>
            <a:ext cx="1323975" cy="444500"/>
          </a:xfrm>
          <a:prstGeom prst="rect">
            <a:avLst/>
          </a:prstGeom>
          <a:solidFill>
            <a:schemeClr val="accent2"/>
          </a:solidFill>
          <a:ln w="12700">
            <a:solidFill>
              <a:schemeClr val="tx1"/>
            </a:solidFill>
            <a:miter lim="800000"/>
            <a:headEnd/>
            <a:tailEnd/>
          </a:ln>
          <a:effectLst/>
        </p:spPr>
        <p:txBody>
          <a:bodyPr wrap="none" lIns="90488" tIns="44450" rIns="90488" bIns="44450" anchor="ctr"/>
          <a:lstStyle/>
          <a:p>
            <a:pPr algn="ctr" eaLnBrk="0" hangingPunct="0"/>
            <a:r>
              <a:rPr lang="en-US" i="1">
                <a:effectLst>
                  <a:outerShdw blurRad="38100" dist="38100" dir="2700000" algn="tl">
                    <a:srgbClr val="000000"/>
                  </a:outerShdw>
                </a:effectLst>
              </a:rPr>
              <a:t>Democrat</a:t>
            </a:r>
          </a:p>
        </p:txBody>
      </p:sp>
      <p:sp>
        <p:nvSpPr>
          <p:cNvPr id="46095" name="AutoShape 15"/>
          <p:cNvSpPr>
            <a:spLocks noChangeArrowheads="1"/>
          </p:cNvSpPr>
          <p:nvPr/>
        </p:nvSpPr>
        <p:spPr bwMode="auto">
          <a:xfrm>
            <a:off x="5029200" y="3036888"/>
            <a:ext cx="2425700" cy="673100"/>
          </a:xfrm>
          <a:prstGeom prst="roundRect">
            <a:avLst>
              <a:gd name="adj" fmla="val 12495"/>
            </a:avLst>
          </a:prstGeom>
          <a:solidFill>
            <a:schemeClr val="accent1"/>
          </a:solidFill>
          <a:ln w="12700">
            <a:solidFill>
              <a:schemeClr val="tx1"/>
            </a:solidFill>
            <a:round/>
            <a:headEnd/>
            <a:tailEnd/>
          </a:ln>
          <a:effectLst/>
        </p:spPr>
        <p:txBody>
          <a:bodyPr wrap="none" lIns="90488" tIns="44450" rIns="90488" bIns="44450" anchor="ctr"/>
          <a:lstStyle/>
          <a:p>
            <a:pPr algn="ctr" eaLnBrk="0" hangingPunct="0"/>
            <a:r>
              <a:rPr lang="en-US" sz="2400" i="1">
                <a:effectLst>
                  <a:outerShdw blurRad="38100" dist="38100" dir="2700000" algn="tl">
                    <a:srgbClr val="000000"/>
                  </a:outerShdw>
                </a:effectLst>
              </a:rPr>
              <a:t>Party Affiliation</a:t>
            </a:r>
          </a:p>
        </p:txBody>
      </p:sp>
      <p:sp>
        <p:nvSpPr>
          <p:cNvPr id="46096" name="Line 16"/>
          <p:cNvSpPr>
            <a:spLocks noChangeShapeType="1"/>
          </p:cNvSpPr>
          <p:nvPr/>
        </p:nvSpPr>
        <p:spPr bwMode="auto">
          <a:xfrm>
            <a:off x="4765675"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097" name="Line 17"/>
          <p:cNvSpPr>
            <a:spLocks noChangeShapeType="1"/>
          </p:cNvSpPr>
          <p:nvPr/>
        </p:nvSpPr>
        <p:spPr bwMode="auto">
          <a:xfrm>
            <a:off x="6272213"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098" name="Line 18"/>
          <p:cNvSpPr>
            <a:spLocks noChangeShapeType="1"/>
          </p:cNvSpPr>
          <p:nvPr/>
        </p:nvSpPr>
        <p:spPr bwMode="auto">
          <a:xfrm>
            <a:off x="7813675" y="4654550"/>
            <a:ext cx="0" cy="292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099" name="Line 19"/>
          <p:cNvSpPr>
            <a:spLocks noChangeShapeType="1"/>
          </p:cNvSpPr>
          <p:nvPr/>
        </p:nvSpPr>
        <p:spPr bwMode="auto">
          <a:xfrm flipH="1">
            <a:off x="5057775" y="3740150"/>
            <a:ext cx="1231900" cy="368300"/>
          </a:xfrm>
          <a:prstGeom prst="line">
            <a:avLst/>
          </a:prstGeom>
          <a:noFill/>
          <a:ln w="12700">
            <a:solidFill>
              <a:schemeClr val="tx1"/>
            </a:solidFill>
            <a:round/>
            <a:headEnd/>
            <a:tailEnd/>
          </a:ln>
          <a:effectLst/>
        </p:spPr>
        <p:txBody>
          <a:bodyPr wrap="none" anchor="ctr"/>
          <a:lstStyle/>
          <a:p>
            <a:endParaRPr lang="en-US"/>
          </a:p>
        </p:txBody>
      </p:sp>
      <p:sp>
        <p:nvSpPr>
          <p:cNvPr id="46100" name="Line 20"/>
          <p:cNvSpPr>
            <a:spLocks noChangeShapeType="1"/>
          </p:cNvSpPr>
          <p:nvPr/>
        </p:nvSpPr>
        <p:spPr bwMode="auto">
          <a:xfrm>
            <a:off x="6289675" y="3740150"/>
            <a:ext cx="1206500" cy="368300"/>
          </a:xfrm>
          <a:prstGeom prst="line">
            <a:avLst/>
          </a:prstGeom>
          <a:noFill/>
          <a:ln w="12700">
            <a:solidFill>
              <a:schemeClr val="tx1"/>
            </a:solidFill>
            <a:round/>
            <a:headEnd/>
            <a:tailEnd/>
          </a:ln>
          <a:effectLst/>
        </p:spPr>
        <p:txBody>
          <a:bodyPr wrap="none" anchor="ctr"/>
          <a:lstStyle/>
          <a:p>
            <a:endParaRPr lang="en-US"/>
          </a:p>
        </p:txBody>
      </p:sp>
      <p:sp>
        <p:nvSpPr>
          <p:cNvPr id="46101" name="Line 21"/>
          <p:cNvSpPr>
            <a:spLocks noChangeShapeType="1"/>
          </p:cNvSpPr>
          <p:nvPr/>
        </p:nvSpPr>
        <p:spPr bwMode="auto">
          <a:xfrm>
            <a:off x="6283325" y="3740150"/>
            <a:ext cx="0" cy="36830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762000" y="590550"/>
            <a:ext cx="8305800" cy="1162050"/>
          </a:xfrm>
          <a:noFill/>
          <a:ln/>
        </p:spPr>
        <p:txBody>
          <a:bodyPr lIns="90488" tIns="44450" rIns="90488" bIns="44450" anchor="b">
            <a:normAutofit fontScale="90000"/>
          </a:bodyPr>
          <a:lstStyle/>
          <a:p>
            <a:r>
              <a:rPr lang="en-US" dirty="0"/>
              <a:t>Why Is Level of Measurement Important?</a:t>
            </a:r>
          </a:p>
        </p:txBody>
      </p:sp>
      <p:sp>
        <p:nvSpPr>
          <p:cNvPr id="48131" name="Rectangle 3"/>
          <p:cNvSpPr>
            <a:spLocks noGrp="1" noRot="1" noChangeArrowheads="1"/>
          </p:cNvSpPr>
          <p:nvPr>
            <p:ph idx="1"/>
          </p:nvPr>
        </p:nvSpPr>
        <p:spPr>
          <a:xfrm>
            <a:off x="1004888" y="2636838"/>
            <a:ext cx="7840662" cy="3459162"/>
          </a:xfrm>
          <a:noFill/>
          <a:ln/>
        </p:spPr>
        <p:txBody>
          <a:bodyPr lIns="90488" tIns="44450" rIns="90488" bIns="44450"/>
          <a:lstStyle/>
          <a:p>
            <a:r>
              <a:rPr lang="en-US"/>
              <a:t>Helps you decide what </a:t>
            </a:r>
            <a:r>
              <a:rPr lang="en-US">
                <a:solidFill>
                  <a:srgbClr val="FAFD00"/>
                </a:solidFill>
              </a:rPr>
              <a:t>statistical analysis </a:t>
            </a:r>
            <a:r>
              <a:rPr lang="en-US"/>
              <a:t>is appropriate on the values that were assigned</a:t>
            </a:r>
          </a:p>
          <a:p>
            <a:r>
              <a:rPr lang="en-US"/>
              <a:t>Helps you decide how to </a:t>
            </a:r>
            <a:r>
              <a:rPr lang="en-US">
                <a:solidFill>
                  <a:srgbClr val="FAFD00"/>
                </a:solidFill>
              </a:rPr>
              <a:t>interpret</a:t>
            </a:r>
            <a:r>
              <a:rPr lang="en-US"/>
              <a:t> the data from that variable</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1">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1">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457200" y="0"/>
            <a:ext cx="8229600" cy="1524000"/>
          </a:xfrm>
          <a:noFill/>
          <a:ln/>
        </p:spPr>
        <p:txBody>
          <a:bodyPr lIns="90488" tIns="44450" rIns="90488" bIns="44450" anchor="b"/>
          <a:lstStyle/>
          <a:p>
            <a:r>
              <a:rPr lang="en-US" dirty="0"/>
              <a:t>Nominal Measurement</a:t>
            </a:r>
          </a:p>
        </p:txBody>
      </p:sp>
      <p:sp>
        <p:nvSpPr>
          <p:cNvPr id="50179" name="Rectangle 3"/>
          <p:cNvSpPr>
            <a:spLocks noGrp="1" noRot="1" noChangeArrowheads="1"/>
          </p:cNvSpPr>
          <p:nvPr>
            <p:ph idx="1"/>
          </p:nvPr>
        </p:nvSpPr>
        <p:spPr>
          <a:xfrm>
            <a:off x="1524000" y="1524000"/>
            <a:ext cx="7391400" cy="5105400"/>
          </a:xfrm>
          <a:noFill/>
          <a:ln/>
        </p:spPr>
        <p:txBody>
          <a:bodyPr lIns="90488" tIns="44450" rIns="90488" bIns="44450"/>
          <a:lstStyle/>
          <a:p>
            <a:r>
              <a:rPr lang="en-US" dirty="0"/>
              <a:t>The values “</a:t>
            </a:r>
            <a:r>
              <a:rPr lang="en-US" dirty="0">
                <a:solidFill>
                  <a:srgbClr val="FAFD00"/>
                </a:solidFill>
              </a:rPr>
              <a:t>name</a:t>
            </a:r>
            <a:r>
              <a:rPr lang="en-US" dirty="0"/>
              <a:t>” the attribute uniquely.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Nominal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52227" name="Rectangle 3"/>
          <p:cNvSpPr>
            <a:spLocks noGrp="1" noRot="1" noChangeArrowheads="1"/>
          </p:cNvSpPr>
          <p:nvPr>
            <p:ph idx="1"/>
          </p:nvPr>
        </p:nvSpPr>
        <p:spPr>
          <a:xfrm>
            <a:off x="1524000" y="1524000"/>
            <a:ext cx="7391400" cy="5105400"/>
          </a:xfrm>
          <a:noFill/>
          <a:ln/>
        </p:spPr>
        <p:txBody>
          <a:bodyPr lIns="90488" tIns="44450" rIns="90488" bIns="44450"/>
          <a:lstStyle/>
          <a:p>
            <a:r>
              <a:rPr lang="en-US"/>
              <a:t>The values “</a:t>
            </a:r>
            <a:r>
              <a:rPr lang="en-US">
                <a:solidFill>
                  <a:srgbClr val="FAFD00"/>
                </a:solidFill>
              </a:rPr>
              <a:t>name</a:t>
            </a:r>
            <a:r>
              <a:rPr lang="en-US"/>
              <a:t>” the attribute uniquely.</a:t>
            </a:r>
          </a:p>
          <a:p>
            <a:r>
              <a:rPr lang="en-US"/>
              <a:t>The name does </a:t>
            </a:r>
            <a:r>
              <a:rPr lang="en-US">
                <a:solidFill>
                  <a:srgbClr val="FAFD00"/>
                </a:solidFill>
              </a:rPr>
              <a:t>not</a:t>
            </a:r>
            <a:r>
              <a:rPr lang="en-US"/>
              <a:t> imply any ordering of the cases.</a:t>
            </a:r>
          </a:p>
        </p:txBody>
      </p:sp>
      <p:sp>
        <p:nvSpPr>
          <p:cNvPr id="7" name="Rectangle 2"/>
          <p:cNvSpPr txBox="1">
            <a:spLocks noRot="1" noChangeArrowheads="1"/>
          </p:cNvSpPr>
          <p:nvPr/>
        </p:nvSpPr>
        <p:spPr>
          <a:xfrm>
            <a:off x="457200" y="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Nominal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54275" name="Rectangle 3"/>
          <p:cNvSpPr>
            <a:spLocks noGrp="1" noRot="1" noChangeArrowheads="1"/>
          </p:cNvSpPr>
          <p:nvPr>
            <p:ph idx="1"/>
          </p:nvPr>
        </p:nvSpPr>
        <p:spPr>
          <a:xfrm>
            <a:off x="1524000" y="1524000"/>
            <a:ext cx="7391400" cy="5105400"/>
          </a:xfrm>
          <a:noFill/>
          <a:ln/>
        </p:spPr>
        <p:txBody>
          <a:bodyPr lIns="90488" tIns="44450" rIns="90488" bIns="44450"/>
          <a:lstStyle/>
          <a:p>
            <a:r>
              <a:rPr lang="en-US"/>
              <a:t>The values “</a:t>
            </a:r>
            <a:r>
              <a:rPr lang="en-US">
                <a:solidFill>
                  <a:srgbClr val="FAFD00"/>
                </a:solidFill>
              </a:rPr>
              <a:t>name</a:t>
            </a:r>
            <a:r>
              <a:rPr lang="en-US"/>
              <a:t>” the attribute uniquely.</a:t>
            </a:r>
          </a:p>
          <a:p>
            <a:r>
              <a:rPr lang="en-US"/>
              <a:t>The value does </a:t>
            </a:r>
            <a:r>
              <a:rPr lang="en-US">
                <a:solidFill>
                  <a:srgbClr val="FAFD00"/>
                </a:solidFill>
              </a:rPr>
              <a:t>not</a:t>
            </a:r>
            <a:r>
              <a:rPr lang="en-US"/>
              <a:t> imply any ordering of the cases, for example, jersey numbers in football.</a:t>
            </a:r>
          </a:p>
        </p:txBody>
      </p:sp>
      <p:graphicFrame>
        <p:nvGraphicFramePr>
          <p:cNvPr id="54276" name="Object 4">
            <a:hlinkClick r:id="" action="ppaction://ole?verb=0"/>
          </p:cNvPr>
          <p:cNvGraphicFramePr>
            <a:graphicFrameLocks/>
          </p:cNvGraphicFramePr>
          <p:nvPr/>
        </p:nvGraphicFramePr>
        <p:xfrm>
          <a:off x="106363" y="4302125"/>
          <a:ext cx="1751012" cy="2416175"/>
        </p:xfrm>
        <a:graphic>
          <a:graphicData uri="http://schemas.openxmlformats.org/presentationml/2006/ole">
            <p:oleObj spid="_x0000_s54276" name="Microsoft ClipArt Gallery" r:id="rId4" imgW="3519360" imgH="4851360" progId="">
              <p:embed/>
            </p:oleObj>
          </a:graphicData>
        </a:graphic>
      </p:graphicFrame>
      <p:sp>
        <p:nvSpPr>
          <p:cNvPr id="7" name="Rectangle 2"/>
          <p:cNvSpPr txBox="1">
            <a:spLocks noRot="1" noChangeArrowheads="1"/>
          </p:cNvSpPr>
          <p:nvPr/>
        </p:nvSpPr>
        <p:spPr>
          <a:xfrm>
            <a:off x="457200" y="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Nominal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56323" name="Rectangle 3"/>
          <p:cNvSpPr>
            <a:spLocks noGrp="1" noRot="1" noChangeArrowheads="1"/>
          </p:cNvSpPr>
          <p:nvPr>
            <p:ph idx="1"/>
          </p:nvPr>
        </p:nvSpPr>
        <p:spPr>
          <a:xfrm>
            <a:off x="1524000" y="1524000"/>
            <a:ext cx="7391400" cy="5105400"/>
          </a:xfrm>
          <a:noFill/>
          <a:ln/>
        </p:spPr>
        <p:txBody>
          <a:bodyPr lIns="90488" tIns="44450" rIns="90488" bIns="44450"/>
          <a:lstStyle/>
          <a:p>
            <a:r>
              <a:rPr lang="en-US"/>
              <a:t>The values “</a:t>
            </a:r>
            <a:r>
              <a:rPr lang="en-US">
                <a:solidFill>
                  <a:srgbClr val="FAFD00"/>
                </a:solidFill>
              </a:rPr>
              <a:t>name</a:t>
            </a:r>
            <a:r>
              <a:rPr lang="en-US"/>
              <a:t>” the attribute uniquely.</a:t>
            </a:r>
          </a:p>
          <a:p>
            <a:r>
              <a:rPr lang="en-US"/>
              <a:t>The value does </a:t>
            </a:r>
            <a:r>
              <a:rPr lang="en-US">
                <a:solidFill>
                  <a:srgbClr val="FAFD00"/>
                </a:solidFill>
              </a:rPr>
              <a:t>not</a:t>
            </a:r>
            <a:r>
              <a:rPr lang="en-US"/>
              <a:t> imply any ordering of the cases, for example, jersey numbers in football.</a:t>
            </a:r>
          </a:p>
          <a:p>
            <a:r>
              <a:rPr lang="en-US"/>
              <a:t>Even though player 32 has </a:t>
            </a:r>
            <a:r>
              <a:rPr lang="en-US">
                <a:solidFill>
                  <a:srgbClr val="FAFD00"/>
                </a:solidFill>
              </a:rPr>
              <a:t>higher number </a:t>
            </a:r>
            <a:r>
              <a:rPr lang="en-US"/>
              <a:t>than player 19, you can’t say from the data that he’s </a:t>
            </a:r>
            <a:r>
              <a:rPr lang="en-US">
                <a:solidFill>
                  <a:srgbClr val="FAFD00"/>
                </a:solidFill>
              </a:rPr>
              <a:t>greater</a:t>
            </a:r>
            <a:r>
              <a:rPr lang="en-US"/>
              <a:t> than or </a:t>
            </a:r>
            <a:r>
              <a:rPr lang="en-US">
                <a:solidFill>
                  <a:srgbClr val="FAFD00"/>
                </a:solidFill>
              </a:rPr>
              <a:t>more</a:t>
            </a:r>
            <a:r>
              <a:rPr lang="en-US"/>
              <a:t> than the other.</a:t>
            </a:r>
          </a:p>
        </p:txBody>
      </p:sp>
      <p:graphicFrame>
        <p:nvGraphicFramePr>
          <p:cNvPr id="56324" name="Object 4">
            <a:hlinkClick r:id="" action="ppaction://ole?verb=0"/>
          </p:cNvPr>
          <p:cNvGraphicFramePr>
            <a:graphicFrameLocks/>
          </p:cNvGraphicFramePr>
          <p:nvPr/>
        </p:nvGraphicFramePr>
        <p:xfrm>
          <a:off x="106363" y="4302125"/>
          <a:ext cx="1751012" cy="2416175"/>
        </p:xfrm>
        <a:graphic>
          <a:graphicData uri="http://schemas.openxmlformats.org/presentationml/2006/ole">
            <p:oleObj spid="_x0000_s56324" name="Microsoft ClipArt Gallery" r:id="rId4" imgW="3519360" imgH="4851360" progId="">
              <p:embed/>
            </p:oleObj>
          </a:graphicData>
        </a:graphic>
      </p:graphicFrame>
      <p:sp>
        <p:nvSpPr>
          <p:cNvPr id="7" name="Rectangle 2"/>
          <p:cNvSpPr txBox="1">
            <a:spLocks noRot="1" noChangeArrowheads="1"/>
          </p:cNvSpPr>
          <p:nvPr/>
        </p:nvSpPr>
        <p:spPr>
          <a:xfrm>
            <a:off x="457200" y="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idx="1"/>
          </p:nvPr>
        </p:nvSpPr>
        <p:spPr>
          <a:xfrm>
            <a:off x="1524000" y="1600200"/>
            <a:ext cx="7391400" cy="5029200"/>
          </a:xfrm>
          <a:noFill/>
          <a:ln/>
        </p:spPr>
        <p:txBody>
          <a:bodyPr lIns="90488" tIns="44450" rIns="90488" bIns="44450"/>
          <a:lstStyle/>
          <a:p>
            <a:pPr>
              <a:buFont typeface="Wingdings" pitchFamily="2" charset="2"/>
              <a:buNone/>
            </a:pPr>
            <a:r>
              <a:rPr lang="en-US" dirty="0"/>
              <a:t>When attributes can be </a:t>
            </a:r>
            <a:r>
              <a:rPr lang="en-US" dirty="0">
                <a:solidFill>
                  <a:srgbClr val="FAFD00"/>
                </a:solidFill>
              </a:rPr>
              <a:t>rank-ordered</a:t>
            </a:r>
            <a:r>
              <a:rPr lang="en-US" dirty="0"/>
              <a:t>…</a:t>
            </a:r>
          </a:p>
        </p:txBody>
      </p:sp>
      <p:sp>
        <p:nvSpPr>
          <p:cNvPr id="4" name="Title 6"/>
          <p:cNvSpPr txBox="1">
            <a:spLocks/>
          </p:cNvSpPr>
          <p:nvPr/>
        </p:nvSpPr>
        <p:spPr>
          <a:xfrm>
            <a:off x="457200" y="267494"/>
            <a:ext cx="8229600" cy="1399032"/>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5" name="Title 4"/>
          <p:cNvSpPr>
            <a:spLocks noGrp="1"/>
          </p:cNvSpPr>
          <p:nvPr>
            <p:ph type="title"/>
          </p:nvPr>
        </p:nvSpPr>
        <p:spPr>
          <a:xfrm>
            <a:off x="457200" y="304800"/>
            <a:ext cx="8229600" cy="1399032"/>
          </a:xfrm>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Ordinal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sz="4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Assuming the ideal</a:t>
            </a:r>
          </a:p>
        </p:txBody>
      </p:sp>
      <p:sp>
        <p:nvSpPr>
          <p:cNvPr id="10243" name="Rectangle 3"/>
          <p:cNvSpPr>
            <a:spLocks noGrp="1" noRot="1" noChangeArrowheads="1"/>
          </p:cNvSpPr>
          <p:nvPr>
            <p:ph idx="1"/>
          </p:nvPr>
        </p:nvSpPr>
        <p:spPr/>
        <p:txBody>
          <a:bodyPr/>
          <a:lstStyle/>
          <a:p>
            <a:r>
              <a:rPr lang="en-US"/>
              <a:t>Most introductory texts focus on the logical procedures of statistics and assume that the categories (the data) upon which the procedures are apllied are “ideal.”</a:t>
            </a:r>
          </a:p>
          <a:p>
            <a:r>
              <a:rPr lang="en-US"/>
              <a:t>Data about people &lt;&gt; ideal</a:t>
            </a:r>
          </a:p>
          <a:p>
            <a:r>
              <a:rPr lang="en-US"/>
              <a:t>Also, makes researcher focus too much on technical technique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Ordinal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60419" name="Rectangle 3"/>
          <p:cNvSpPr>
            <a:spLocks noGrp="1" noRot="1" noChangeArrowheads="1"/>
          </p:cNvSpPr>
          <p:nvPr>
            <p:ph idx="1"/>
          </p:nvPr>
        </p:nvSpPr>
        <p:spPr>
          <a:xfrm>
            <a:off x="1524000" y="1600200"/>
            <a:ext cx="7391400" cy="5029200"/>
          </a:xfrm>
          <a:noFill/>
          <a:ln/>
        </p:spPr>
        <p:txBody>
          <a:bodyPr lIns="90488" tIns="44450" rIns="90488" bIns="44450"/>
          <a:lstStyle/>
          <a:p>
            <a:pPr>
              <a:buFont typeface="Wingdings" pitchFamily="2" charset="2"/>
              <a:buNone/>
            </a:pPr>
            <a:r>
              <a:rPr lang="en-US" dirty="0"/>
              <a:t>When attributes can be </a:t>
            </a:r>
            <a:r>
              <a:rPr lang="en-US" dirty="0">
                <a:solidFill>
                  <a:srgbClr val="FAFD00"/>
                </a:solidFill>
              </a:rPr>
              <a:t>rank-ordered</a:t>
            </a:r>
            <a:r>
              <a:rPr lang="en-US" dirty="0"/>
              <a:t>…</a:t>
            </a:r>
          </a:p>
          <a:p>
            <a:r>
              <a:rPr lang="en-US" dirty="0"/>
              <a:t>Distances between attributes </a:t>
            </a:r>
            <a:r>
              <a:rPr lang="en-US" dirty="0">
                <a:solidFill>
                  <a:srgbClr val="FAFD00"/>
                </a:solidFill>
              </a:rPr>
              <a:t>do not have any meaning</a:t>
            </a:r>
            <a:r>
              <a:rPr lang="en-US" dirty="0"/>
              <a:t>.</a:t>
            </a:r>
          </a:p>
        </p:txBody>
      </p:sp>
      <p:sp>
        <p:nvSpPr>
          <p:cNvPr id="6" name="Rectangle 2"/>
          <p:cNvSpPr txBox="1">
            <a:spLocks noRot="1" noChangeArrowheads="1"/>
          </p:cNvSpPr>
          <p:nvPr/>
        </p:nvSpPr>
        <p:spPr>
          <a:xfrm>
            <a:off x="457200" y="7620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Ordinal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62467" name="Rectangle 3"/>
          <p:cNvSpPr>
            <a:spLocks noGrp="1" noRot="1" noChangeArrowheads="1"/>
          </p:cNvSpPr>
          <p:nvPr>
            <p:ph idx="1"/>
          </p:nvPr>
        </p:nvSpPr>
        <p:spPr>
          <a:xfrm>
            <a:off x="1524000" y="1600200"/>
            <a:ext cx="7391400" cy="5029200"/>
          </a:xfrm>
          <a:noFill/>
          <a:ln/>
        </p:spPr>
        <p:txBody>
          <a:bodyPr lIns="90488" tIns="44450" rIns="90488" bIns="44450"/>
          <a:lstStyle/>
          <a:p>
            <a:pPr>
              <a:buFont typeface="Wingdings" pitchFamily="2" charset="2"/>
              <a:buNone/>
            </a:pPr>
            <a:r>
              <a:rPr lang="en-US" dirty="0"/>
              <a:t>When attributes can be </a:t>
            </a:r>
            <a:r>
              <a:rPr lang="en-US" dirty="0">
                <a:solidFill>
                  <a:srgbClr val="FAFD00"/>
                </a:solidFill>
              </a:rPr>
              <a:t>rank-ordered</a:t>
            </a:r>
            <a:r>
              <a:rPr lang="en-US" dirty="0"/>
              <a:t>…</a:t>
            </a:r>
          </a:p>
          <a:p>
            <a:r>
              <a:rPr lang="en-US" dirty="0"/>
              <a:t>Distances between attributes </a:t>
            </a:r>
            <a:r>
              <a:rPr lang="en-US" dirty="0">
                <a:solidFill>
                  <a:srgbClr val="FAFD00"/>
                </a:solidFill>
              </a:rPr>
              <a:t>do not have any </a:t>
            </a:r>
            <a:r>
              <a:rPr lang="en-US" dirty="0" err="1">
                <a:solidFill>
                  <a:srgbClr val="FAFD00"/>
                </a:solidFill>
              </a:rPr>
              <a:t>meaning</a:t>
            </a:r>
            <a:r>
              <a:rPr lang="en-US" dirty="0" err="1"/>
              <a:t>,for</a:t>
            </a:r>
            <a:r>
              <a:rPr lang="en-US" dirty="0"/>
              <a:t> example, code Educational Attainment as 0=less than H.S.; 1=some H.S.; 2=H.S. degree; 3=some college; 4=college degree; 5=post college</a:t>
            </a:r>
          </a:p>
        </p:txBody>
      </p:sp>
      <p:pic>
        <p:nvPicPr>
          <p:cNvPr id="62468" name="Picture 4"/>
          <p:cNvPicPr>
            <a:picLocks noChangeArrowheads="1"/>
          </p:cNvPicPr>
          <p:nvPr/>
        </p:nvPicPr>
        <p:blipFill>
          <a:blip r:embed="rId3"/>
          <a:srcRect/>
          <a:stretch>
            <a:fillRect/>
          </a:stretch>
        </p:blipFill>
        <p:spPr bwMode="auto">
          <a:xfrm>
            <a:off x="47625" y="4114800"/>
            <a:ext cx="1709738" cy="1470025"/>
          </a:xfrm>
          <a:prstGeom prst="rect">
            <a:avLst/>
          </a:prstGeom>
          <a:noFill/>
          <a:ln w="12700">
            <a:noFill/>
            <a:miter lim="800000"/>
            <a:headEnd/>
            <a:tailEnd/>
          </a:ln>
          <a:effectLst/>
        </p:spPr>
      </p:pic>
      <p:sp>
        <p:nvSpPr>
          <p:cNvPr id="7" name="Rectangle 2"/>
          <p:cNvSpPr txBox="1">
            <a:spLocks noRot="1" noChangeArrowheads="1"/>
          </p:cNvSpPr>
          <p:nvPr/>
        </p:nvSpPr>
        <p:spPr>
          <a:xfrm>
            <a:off x="457200" y="7620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Ordinal </a:t>
            </a:r>
            <a:r>
              <a:rPr lang="en-US" sz="4400" b="1" dirty="0" smtClean="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rPr>
              <a:t>Measurement</a:t>
            </a:r>
            <a:endParaRPr lang="en-US" dirty="0"/>
          </a:p>
        </p:txBody>
      </p:sp>
      <p:sp>
        <p:nvSpPr>
          <p:cNvPr id="64515" name="Rectangle 3"/>
          <p:cNvSpPr>
            <a:spLocks noGrp="1" noRot="1" noChangeArrowheads="1"/>
          </p:cNvSpPr>
          <p:nvPr>
            <p:ph idx="1"/>
          </p:nvPr>
        </p:nvSpPr>
        <p:spPr>
          <a:xfrm>
            <a:off x="1524000" y="1600200"/>
            <a:ext cx="7391400" cy="5029200"/>
          </a:xfrm>
          <a:noFill/>
          <a:ln/>
        </p:spPr>
        <p:txBody>
          <a:bodyPr lIns="90488" tIns="44450" rIns="90488" bIns="44450"/>
          <a:lstStyle/>
          <a:p>
            <a:pPr>
              <a:buFont typeface="Wingdings" pitchFamily="2" charset="2"/>
              <a:buNone/>
            </a:pPr>
            <a:r>
              <a:rPr lang="en-US" dirty="0"/>
              <a:t>When attributes can be </a:t>
            </a:r>
            <a:r>
              <a:rPr lang="en-US" dirty="0">
                <a:solidFill>
                  <a:srgbClr val="FAFD00"/>
                </a:solidFill>
              </a:rPr>
              <a:t>rank-ordered</a:t>
            </a:r>
            <a:r>
              <a:rPr lang="en-US" dirty="0"/>
              <a:t>…</a:t>
            </a:r>
            <a:endParaRPr lang="en-US" dirty="0">
              <a:solidFill>
                <a:srgbClr val="FAFD00"/>
              </a:solidFill>
            </a:endParaRPr>
          </a:p>
          <a:p>
            <a:r>
              <a:rPr lang="en-US" dirty="0"/>
              <a:t>Distances between attributes </a:t>
            </a:r>
            <a:r>
              <a:rPr lang="en-US" dirty="0">
                <a:solidFill>
                  <a:srgbClr val="FAFD00"/>
                </a:solidFill>
              </a:rPr>
              <a:t>do not have any </a:t>
            </a:r>
            <a:r>
              <a:rPr lang="en-US" dirty="0" err="1">
                <a:solidFill>
                  <a:srgbClr val="FAFD00"/>
                </a:solidFill>
              </a:rPr>
              <a:t>meaning</a:t>
            </a:r>
            <a:r>
              <a:rPr lang="en-US" dirty="0" err="1"/>
              <a:t>,for</a:t>
            </a:r>
            <a:r>
              <a:rPr lang="en-US" dirty="0"/>
              <a:t> example, code Educational Attainment as 0=less than H.S.; 1=some H.S.; 2=H.S. degree; 3=some college; 4=college degree; 5=post college</a:t>
            </a:r>
          </a:p>
          <a:p>
            <a:pPr>
              <a:buFont typeface="Wingdings" pitchFamily="2" charset="2"/>
              <a:buNone/>
            </a:pPr>
            <a:r>
              <a:rPr lang="en-US" dirty="0"/>
              <a:t>Is the distance from 0 to 1 the same as 3 to 4?</a:t>
            </a:r>
          </a:p>
        </p:txBody>
      </p:sp>
      <p:pic>
        <p:nvPicPr>
          <p:cNvPr id="64516" name="Picture 4"/>
          <p:cNvPicPr>
            <a:picLocks noChangeArrowheads="1"/>
          </p:cNvPicPr>
          <p:nvPr/>
        </p:nvPicPr>
        <p:blipFill>
          <a:blip r:embed="rId3"/>
          <a:srcRect/>
          <a:stretch>
            <a:fillRect/>
          </a:stretch>
        </p:blipFill>
        <p:spPr bwMode="auto">
          <a:xfrm>
            <a:off x="47625" y="4114800"/>
            <a:ext cx="1709738" cy="1470025"/>
          </a:xfrm>
          <a:prstGeom prst="rect">
            <a:avLst/>
          </a:prstGeom>
          <a:noFill/>
          <a:ln w="12700">
            <a:noFill/>
            <a:miter lim="800000"/>
            <a:headEnd/>
            <a:tailEnd/>
          </a:ln>
          <a:effectLst/>
        </p:spPr>
      </p:pic>
      <p:sp>
        <p:nvSpPr>
          <p:cNvPr id="7" name="Rectangle 2"/>
          <p:cNvSpPr txBox="1">
            <a:spLocks noRot="1" noChangeArrowheads="1"/>
          </p:cNvSpPr>
          <p:nvPr/>
        </p:nvSpPr>
        <p:spPr>
          <a:xfrm>
            <a:off x="457200" y="76200"/>
            <a:ext cx="8229600" cy="1524000"/>
          </a:xfrm>
          <a:prstGeom prst="rect">
            <a:avLst/>
          </a:prstGeom>
          <a:noFill/>
          <a:ln/>
        </p:spPr>
        <p:txBody>
          <a:bodyPr vert="horz" lIns="90488" tIns="44450" rIns="90488" bIns="4445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noFill/>
          <a:ln/>
        </p:spPr>
        <p:txBody>
          <a:bodyPr lIns="90488" tIns="44450" rIns="90488" bIns="44450" anchor="b"/>
          <a:lstStyle/>
          <a:p>
            <a:r>
              <a:rPr lang="en-US"/>
              <a:t>Interval Measurement</a:t>
            </a:r>
          </a:p>
        </p:txBody>
      </p:sp>
      <p:sp>
        <p:nvSpPr>
          <p:cNvPr id="66563" name="Rectangle 3"/>
          <p:cNvSpPr>
            <a:spLocks noGrp="1" noRot="1" noChangeArrowheads="1"/>
          </p:cNvSpPr>
          <p:nvPr>
            <p:ph idx="1"/>
          </p:nvPr>
        </p:nvSpPr>
        <p:spPr>
          <a:noFill/>
          <a:ln/>
        </p:spPr>
        <p:txBody>
          <a:bodyPr lIns="90488" tIns="44450" rIns="90488" bIns="44450"/>
          <a:lstStyle/>
          <a:p>
            <a:pPr>
              <a:buFont typeface="Wingdings" pitchFamily="2" charset="2"/>
              <a:buNone/>
            </a:pPr>
            <a:r>
              <a:rPr lang="en-US"/>
              <a:t>When </a:t>
            </a:r>
            <a:r>
              <a:rPr lang="en-US">
                <a:solidFill>
                  <a:srgbClr val="FAFD00"/>
                </a:solidFill>
              </a:rPr>
              <a:t>distance</a:t>
            </a:r>
            <a:r>
              <a:rPr lang="en-US"/>
              <a:t> between attributes has meaning…</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noFill/>
          <a:ln/>
        </p:spPr>
        <p:txBody>
          <a:bodyPr lIns="90488" tIns="44450" rIns="90488" bIns="44450" anchor="b"/>
          <a:lstStyle/>
          <a:p>
            <a:r>
              <a:rPr lang="en-US"/>
              <a:t>Interval Measurement</a:t>
            </a:r>
          </a:p>
        </p:txBody>
      </p:sp>
      <p:sp>
        <p:nvSpPr>
          <p:cNvPr id="68611" name="Rectangle 3"/>
          <p:cNvSpPr>
            <a:spLocks noGrp="1" noRot="1" noChangeArrowheads="1"/>
          </p:cNvSpPr>
          <p:nvPr>
            <p:ph idx="1"/>
          </p:nvPr>
        </p:nvSpPr>
        <p:spPr>
          <a:noFill/>
          <a:ln/>
        </p:spPr>
        <p:txBody>
          <a:bodyPr lIns="90488" tIns="44450" rIns="90488" bIns="44450"/>
          <a:lstStyle/>
          <a:p>
            <a:pPr>
              <a:buFont typeface="Wingdings" pitchFamily="2" charset="2"/>
              <a:buNone/>
            </a:pPr>
            <a:r>
              <a:rPr lang="en-US"/>
              <a:t>When </a:t>
            </a:r>
            <a:r>
              <a:rPr lang="en-US">
                <a:solidFill>
                  <a:srgbClr val="FAFD00"/>
                </a:solidFill>
              </a:rPr>
              <a:t>distance</a:t>
            </a:r>
            <a:r>
              <a:rPr lang="en-US"/>
              <a:t> between attributes has meaning, for example, temperature (in Fahrenheit) -- distance from 30-40 is same as distance from 70-80</a:t>
            </a:r>
          </a:p>
        </p:txBody>
      </p:sp>
      <p:pic>
        <p:nvPicPr>
          <p:cNvPr id="68612" name="Picture 4"/>
          <p:cNvPicPr>
            <a:picLocks noChangeArrowheads="1"/>
          </p:cNvPicPr>
          <p:nvPr/>
        </p:nvPicPr>
        <p:blipFill>
          <a:blip r:embed="rId3"/>
          <a:srcRect/>
          <a:stretch>
            <a:fillRect/>
          </a:stretch>
        </p:blipFill>
        <p:spPr bwMode="auto">
          <a:xfrm>
            <a:off x="57150" y="3695700"/>
            <a:ext cx="1849438" cy="3119438"/>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ln/>
        </p:spPr>
        <p:txBody>
          <a:bodyPr lIns="90488" tIns="44450" rIns="90488" bIns="44450" anchor="b"/>
          <a:lstStyle/>
          <a:p>
            <a:r>
              <a:rPr lang="en-US"/>
              <a:t>Interval Measurement</a:t>
            </a:r>
          </a:p>
        </p:txBody>
      </p:sp>
      <p:sp>
        <p:nvSpPr>
          <p:cNvPr id="70659" name="Rectangle 3"/>
          <p:cNvSpPr>
            <a:spLocks noGrp="1" noRot="1" noChangeArrowheads="1"/>
          </p:cNvSpPr>
          <p:nvPr>
            <p:ph idx="1"/>
          </p:nvPr>
        </p:nvSpPr>
        <p:spPr>
          <a:noFill/>
          <a:ln/>
        </p:spPr>
        <p:txBody>
          <a:bodyPr lIns="90488" tIns="44450" rIns="90488" bIns="44450"/>
          <a:lstStyle/>
          <a:p>
            <a:pPr>
              <a:buFont typeface="Wingdings" pitchFamily="2" charset="2"/>
              <a:buNone/>
            </a:pPr>
            <a:r>
              <a:rPr lang="en-US"/>
              <a:t>When </a:t>
            </a:r>
            <a:r>
              <a:rPr lang="en-US">
                <a:solidFill>
                  <a:srgbClr val="FAFD00"/>
                </a:solidFill>
              </a:rPr>
              <a:t>distance</a:t>
            </a:r>
            <a:r>
              <a:rPr lang="en-US"/>
              <a:t> between attributes has meaning, for example, temperature (in Fahrenheit) -- distance from 30-40 is same as distance from 70-80</a:t>
            </a:r>
          </a:p>
          <a:p>
            <a:r>
              <a:rPr lang="en-US"/>
              <a:t>Note that </a:t>
            </a:r>
            <a:r>
              <a:rPr lang="en-US">
                <a:solidFill>
                  <a:srgbClr val="FAFD00"/>
                </a:solidFill>
              </a:rPr>
              <a:t>ratios don’t make any sense -</a:t>
            </a:r>
            <a:r>
              <a:rPr lang="en-US"/>
              <a:t>- 80 degrees is not </a:t>
            </a:r>
            <a:r>
              <a:rPr lang="en-US">
                <a:solidFill>
                  <a:schemeClr val="folHlink"/>
                </a:solidFill>
              </a:rPr>
              <a:t>twice</a:t>
            </a:r>
            <a:r>
              <a:rPr lang="en-US"/>
              <a:t> as hot as 40 degrees (although the attribute values are).</a:t>
            </a:r>
          </a:p>
        </p:txBody>
      </p:sp>
      <p:pic>
        <p:nvPicPr>
          <p:cNvPr id="70660" name="Picture 4"/>
          <p:cNvPicPr>
            <a:picLocks noChangeArrowheads="1"/>
          </p:cNvPicPr>
          <p:nvPr/>
        </p:nvPicPr>
        <p:blipFill>
          <a:blip r:embed="rId3"/>
          <a:srcRect/>
          <a:stretch>
            <a:fillRect/>
          </a:stretch>
        </p:blipFill>
        <p:spPr bwMode="auto">
          <a:xfrm>
            <a:off x="57150" y="3695700"/>
            <a:ext cx="1849438" cy="3119438"/>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noFill/>
          <a:ln/>
        </p:spPr>
        <p:txBody>
          <a:bodyPr lIns="90488" tIns="44450" rIns="90488" bIns="44450" anchor="b"/>
          <a:lstStyle/>
          <a:p>
            <a:r>
              <a:rPr lang="en-US"/>
              <a:t>Ratio Measurement</a:t>
            </a:r>
          </a:p>
        </p:txBody>
      </p:sp>
      <p:sp>
        <p:nvSpPr>
          <p:cNvPr id="72707" name="Rectangle 3"/>
          <p:cNvSpPr>
            <a:spLocks noGrp="1" noRot="1" noChangeArrowheads="1"/>
          </p:cNvSpPr>
          <p:nvPr>
            <p:ph idx="1"/>
          </p:nvPr>
        </p:nvSpPr>
        <p:spPr>
          <a:noFill/>
          <a:ln/>
        </p:spPr>
        <p:txBody>
          <a:bodyPr lIns="90488" tIns="44450" rIns="90488" bIns="44450"/>
          <a:lstStyle/>
          <a:p>
            <a:r>
              <a:rPr lang="en-US"/>
              <a:t>Has an </a:t>
            </a:r>
            <a:r>
              <a:rPr lang="en-US">
                <a:solidFill>
                  <a:srgbClr val="FAFD00"/>
                </a:solidFill>
              </a:rPr>
              <a:t>absolute zero </a:t>
            </a:r>
            <a:r>
              <a:rPr lang="en-US"/>
              <a:t>that is meaningful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noFill/>
          <a:ln/>
        </p:spPr>
        <p:txBody>
          <a:bodyPr lIns="90488" tIns="44450" rIns="90488" bIns="44450" anchor="b"/>
          <a:lstStyle/>
          <a:p>
            <a:r>
              <a:rPr lang="en-US"/>
              <a:t>Ratio Measurement</a:t>
            </a:r>
          </a:p>
        </p:txBody>
      </p:sp>
      <p:sp>
        <p:nvSpPr>
          <p:cNvPr id="74755" name="Rectangle 3"/>
          <p:cNvSpPr>
            <a:spLocks noGrp="1" noRot="1" noChangeArrowheads="1"/>
          </p:cNvSpPr>
          <p:nvPr>
            <p:ph idx="1"/>
          </p:nvPr>
        </p:nvSpPr>
        <p:spPr>
          <a:noFill/>
          <a:ln/>
        </p:spPr>
        <p:txBody>
          <a:bodyPr lIns="90488" tIns="44450" rIns="90488" bIns="44450"/>
          <a:lstStyle/>
          <a:p>
            <a:r>
              <a:rPr lang="en-US"/>
              <a:t>Has an </a:t>
            </a:r>
            <a:r>
              <a:rPr lang="en-US">
                <a:solidFill>
                  <a:srgbClr val="FAFD00"/>
                </a:solidFill>
              </a:rPr>
              <a:t>absolute zero </a:t>
            </a:r>
            <a:r>
              <a:rPr lang="en-US"/>
              <a:t>that is meaningful</a:t>
            </a:r>
          </a:p>
          <a:p>
            <a:r>
              <a:rPr lang="en-US"/>
              <a:t>Can construct a meaningful </a:t>
            </a:r>
            <a:r>
              <a:rPr lang="en-US">
                <a:solidFill>
                  <a:srgbClr val="FAFD00"/>
                </a:solidFill>
              </a:rPr>
              <a:t>ratio</a:t>
            </a:r>
            <a:r>
              <a:rPr lang="en-US"/>
              <a:t> (fraction)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noFill/>
          <a:ln/>
        </p:spPr>
        <p:txBody>
          <a:bodyPr lIns="90488" tIns="44450" rIns="90488" bIns="44450" anchor="b"/>
          <a:lstStyle/>
          <a:p>
            <a:r>
              <a:rPr lang="en-US"/>
              <a:t>Ratio Measurement</a:t>
            </a:r>
          </a:p>
        </p:txBody>
      </p:sp>
      <p:sp>
        <p:nvSpPr>
          <p:cNvPr id="76803" name="Rectangle 3"/>
          <p:cNvSpPr>
            <a:spLocks noGrp="1" noRot="1" noChangeArrowheads="1"/>
          </p:cNvSpPr>
          <p:nvPr>
            <p:ph idx="1"/>
          </p:nvPr>
        </p:nvSpPr>
        <p:spPr>
          <a:noFill/>
          <a:ln/>
        </p:spPr>
        <p:txBody>
          <a:bodyPr lIns="90488" tIns="44450" rIns="90488" bIns="44450"/>
          <a:lstStyle/>
          <a:p>
            <a:r>
              <a:rPr lang="en-US"/>
              <a:t>Has an </a:t>
            </a:r>
            <a:r>
              <a:rPr lang="en-US">
                <a:solidFill>
                  <a:srgbClr val="FAFD00"/>
                </a:solidFill>
              </a:rPr>
              <a:t>absolute zero </a:t>
            </a:r>
            <a:r>
              <a:rPr lang="en-US"/>
              <a:t>that is meaningful</a:t>
            </a:r>
          </a:p>
          <a:p>
            <a:r>
              <a:rPr lang="en-US"/>
              <a:t>Can construct a meaningful </a:t>
            </a:r>
            <a:r>
              <a:rPr lang="en-US">
                <a:solidFill>
                  <a:srgbClr val="FAFD00"/>
                </a:solidFill>
              </a:rPr>
              <a:t>ratio</a:t>
            </a:r>
            <a:r>
              <a:rPr lang="en-US"/>
              <a:t> (fraction), for example, number of clients in past six months</a:t>
            </a:r>
          </a:p>
        </p:txBody>
      </p:sp>
      <p:graphicFrame>
        <p:nvGraphicFramePr>
          <p:cNvPr id="76804" name="Object 4">
            <a:hlinkClick r:id="" action="ppaction://ole?verb=0"/>
          </p:cNvPr>
          <p:cNvGraphicFramePr>
            <a:graphicFrameLocks/>
          </p:cNvGraphicFramePr>
          <p:nvPr/>
        </p:nvGraphicFramePr>
        <p:xfrm>
          <a:off x="3544888" y="5184775"/>
          <a:ext cx="2797175" cy="1365250"/>
        </p:xfrm>
        <a:graphic>
          <a:graphicData uri="http://schemas.openxmlformats.org/presentationml/2006/ole">
            <p:oleObj spid="_x0000_s76804" name="Microsoft ClipArt Gallery" r:id="rId4" imgW="5613120" imgH="2749320" progId="">
              <p:embed/>
            </p:oleObj>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noFill/>
          <a:ln/>
        </p:spPr>
        <p:txBody>
          <a:bodyPr lIns="90488" tIns="44450" rIns="90488" bIns="44450" anchor="b"/>
          <a:lstStyle/>
          <a:p>
            <a:r>
              <a:rPr lang="en-US"/>
              <a:t>Ratio Measurement</a:t>
            </a:r>
          </a:p>
        </p:txBody>
      </p:sp>
      <p:sp>
        <p:nvSpPr>
          <p:cNvPr id="78851" name="Rectangle 3"/>
          <p:cNvSpPr>
            <a:spLocks noGrp="1" noRot="1" noChangeArrowheads="1"/>
          </p:cNvSpPr>
          <p:nvPr>
            <p:ph idx="1"/>
          </p:nvPr>
        </p:nvSpPr>
        <p:spPr>
          <a:noFill/>
          <a:ln/>
        </p:spPr>
        <p:txBody>
          <a:bodyPr lIns="90488" tIns="44450" rIns="90488" bIns="44450"/>
          <a:lstStyle/>
          <a:p>
            <a:r>
              <a:rPr lang="en-US"/>
              <a:t>Has an </a:t>
            </a:r>
            <a:r>
              <a:rPr lang="en-US">
                <a:solidFill>
                  <a:srgbClr val="FAFD00"/>
                </a:solidFill>
              </a:rPr>
              <a:t>absolute zero </a:t>
            </a:r>
            <a:r>
              <a:rPr lang="en-US"/>
              <a:t>that is meaningful</a:t>
            </a:r>
          </a:p>
          <a:p>
            <a:r>
              <a:rPr lang="en-US"/>
              <a:t>Can construct a meaningful </a:t>
            </a:r>
            <a:r>
              <a:rPr lang="en-US">
                <a:solidFill>
                  <a:srgbClr val="FAFD00"/>
                </a:solidFill>
              </a:rPr>
              <a:t>ratio</a:t>
            </a:r>
            <a:r>
              <a:rPr lang="en-US"/>
              <a:t> (fraction), for example, number of clients in past six months</a:t>
            </a:r>
          </a:p>
          <a:p>
            <a:r>
              <a:rPr lang="en-US"/>
              <a:t>It is meaningful to say that “...we had </a:t>
            </a:r>
            <a:r>
              <a:rPr lang="en-US">
                <a:solidFill>
                  <a:srgbClr val="FAFD00"/>
                </a:solidFill>
              </a:rPr>
              <a:t>twice</a:t>
            </a:r>
            <a:r>
              <a:rPr lang="en-US"/>
              <a:t> as many clients in this period as we did in the previous six months.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a:t>Imprecision in discussion</a:t>
            </a:r>
          </a:p>
        </p:txBody>
      </p:sp>
      <p:sp>
        <p:nvSpPr>
          <p:cNvPr id="11267" name="Rectangle 3"/>
          <p:cNvSpPr>
            <a:spLocks noGrp="1" noRot="1" noChangeArrowheads="1"/>
          </p:cNvSpPr>
          <p:nvPr>
            <p:ph idx="1"/>
          </p:nvPr>
        </p:nvSpPr>
        <p:spPr/>
        <p:txBody>
          <a:bodyPr/>
          <a:lstStyle/>
          <a:p>
            <a:r>
              <a:rPr lang="en-US"/>
              <a:t>A conversation works because it is not precise and because there is a tacit acceptance of what is meant by any vague terminology</a:t>
            </a:r>
          </a:p>
          <a:p>
            <a:r>
              <a:rPr lang="en-US"/>
              <a:t>Remember from lecture 1</a:t>
            </a:r>
          </a:p>
          <a:p>
            <a:pPr lvl="1"/>
            <a:r>
              <a:rPr lang="en-US"/>
              <a:t>A typical ‘building’</a:t>
            </a:r>
          </a:p>
          <a:p>
            <a:pPr lvl="1"/>
            <a:r>
              <a:rPr lang="en-US"/>
              <a:t>A typical ‘Senator’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80899" name="Group 3"/>
          <p:cNvGrpSpPr>
            <a:grpSpLocks/>
          </p:cNvGrpSpPr>
          <p:nvPr/>
        </p:nvGrpSpPr>
        <p:grpSpPr bwMode="auto">
          <a:xfrm>
            <a:off x="2287588" y="2133600"/>
            <a:ext cx="6324600" cy="4565650"/>
            <a:chOff x="1441" y="1344"/>
            <a:chExt cx="3984" cy="2876"/>
          </a:xfrm>
        </p:grpSpPr>
        <p:sp>
          <p:nvSpPr>
            <p:cNvPr id="80900"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80901"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80902"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0903"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0904"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0905"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0906"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80907"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grpSp>
        <p:nvGrpSpPr>
          <p:cNvPr id="80908" name="Group 12"/>
          <p:cNvGrpSpPr>
            <a:grpSpLocks/>
          </p:cNvGrpSpPr>
          <p:nvPr/>
        </p:nvGrpSpPr>
        <p:grpSpPr bwMode="auto">
          <a:xfrm>
            <a:off x="1420813" y="1344613"/>
            <a:ext cx="2952750" cy="4495800"/>
            <a:chOff x="895" y="847"/>
            <a:chExt cx="1860" cy="2832"/>
          </a:xfrm>
        </p:grpSpPr>
        <p:grpSp>
          <p:nvGrpSpPr>
            <p:cNvPr id="80909" name="Group 13"/>
            <p:cNvGrpSpPr>
              <a:grpSpLocks/>
            </p:cNvGrpSpPr>
            <p:nvPr/>
          </p:nvGrpSpPr>
          <p:grpSpPr bwMode="auto">
            <a:xfrm>
              <a:off x="1828" y="1413"/>
              <a:ext cx="147" cy="251"/>
              <a:chOff x="1828" y="1413"/>
              <a:chExt cx="147" cy="251"/>
            </a:xfrm>
          </p:grpSpPr>
          <p:sp>
            <p:nvSpPr>
              <p:cNvPr id="80910" name="Freeform 14"/>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0911" name="Freeform 15"/>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0912" name="Freeform 16"/>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0913" name="Group 17"/>
            <p:cNvGrpSpPr>
              <a:grpSpLocks/>
            </p:cNvGrpSpPr>
            <p:nvPr/>
          </p:nvGrpSpPr>
          <p:grpSpPr bwMode="auto">
            <a:xfrm>
              <a:off x="1353" y="1577"/>
              <a:ext cx="639" cy="847"/>
              <a:chOff x="1353" y="1577"/>
              <a:chExt cx="639" cy="847"/>
            </a:xfrm>
          </p:grpSpPr>
          <p:sp>
            <p:nvSpPr>
              <p:cNvPr id="80914" name="Freeform 18"/>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0915" name="Freeform 19"/>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80916" name="Freeform 20"/>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0917" name="Group 21"/>
            <p:cNvGrpSpPr>
              <a:grpSpLocks/>
            </p:cNvGrpSpPr>
            <p:nvPr/>
          </p:nvGrpSpPr>
          <p:grpSpPr bwMode="auto">
            <a:xfrm>
              <a:off x="1862" y="847"/>
              <a:ext cx="893" cy="2250"/>
              <a:chOff x="1862" y="847"/>
              <a:chExt cx="893" cy="2250"/>
            </a:xfrm>
          </p:grpSpPr>
          <p:grpSp>
            <p:nvGrpSpPr>
              <p:cNvPr id="80918" name="Group 22"/>
              <p:cNvGrpSpPr>
                <a:grpSpLocks/>
              </p:cNvGrpSpPr>
              <p:nvPr/>
            </p:nvGrpSpPr>
            <p:grpSpPr bwMode="auto">
              <a:xfrm>
                <a:off x="1882" y="847"/>
                <a:ext cx="873" cy="2250"/>
                <a:chOff x="1882" y="847"/>
                <a:chExt cx="873" cy="2250"/>
              </a:xfrm>
            </p:grpSpPr>
            <p:sp>
              <p:nvSpPr>
                <p:cNvPr id="80919" name="Freeform 23"/>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80920" name="Freeform 24"/>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0921" name="Freeform 25"/>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0922" name="Group 26"/>
            <p:cNvGrpSpPr>
              <a:grpSpLocks/>
            </p:cNvGrpSpPr>
            <p:nvPr/>
          </p:nvGrpSpPr>
          <p:grpSpPr bwMode="auto">
            <a:xfrm>
              <a:off x="1263" y="2257"/>
              <a:ext cx="771" cy="1422"/>
              <a:chOff x="1263" y="2257"/>
              <a:chExt cx="771" cy="1422"/>
            </a:xfrm>
          </p:grpSpPr>
          <p:grpSp>
            <p:nvGrpSpPr>
              <p:cNvPr id="80923" name="Group 27"/>
              <p:cNvGrpSpPr>
                <a:grpSpLocks/>
              </p:cNvGrpSpPr>
              <p:nvPr/>
            </p:nvGrpSpPr>
            <p:grpSpPr bwMode="auto">
              <a:xfrm>
                <a:off x="1316" y="3174"/>
                <a:ext cx="675" cy="505"/>
                <a:chOff x="1316" y="3174"/>
                <a:chExt cx="675" cy="505"/>
              </a:xfrm>
            </p:grpSpPr>
            <p:sp>
              <p:nvSpPr>
                <p:cNvPr id="80924" name="Freeform 28"/>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80925" name="Freeform 29"/>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0926" name="Freeform 30"/>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0927" name="Group 31"/>
            <p:cNvGrpSpPr>
              <a:grpSpLocks/>
            </p:cNvGrpSpPr>
            <p:nvPr/>
          </p:nvGrpSpPr>
          <p:grpSpPr bwMode="auto">
            <a:xfrm>
              <a:off x="895" y="1687"/>
              <a:ext cx="568" cy="991"/>
              <a:chOff x="895" y="1687"/>
              <a:chExt cx="568" cy="991"/>
            </a:xfrm>
          </p:grpSpPr>
          <p:grpSp>
            <p:nvGrpSpPr>
              <p:cNvPr id="80928" name="Group 32"/>
              <p:cNvGrpSpPr>
                <a:grpSpLocks/>
              </p:cNvGrpSpPr>
              <p:nvPr/>
            </p:nvGrpSpPr>
            <p:grpSpPr bwMode="auto">
              <a:xfrm>
                <a:off x="1047" y="1687"/>
                <a:ext cx="416" cy="991"/>
                <a:chOff x="1047" y="1687"/>
                <a:chExt cx="416" cy="991"/>
              </a:xfrm>
            </p:grpSpPr>
            <p:sp>
              <p:nvSpPr>
                <p:cNvPr id="80929" name="Freeform 33"/>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0930" name="Freeform 34"/>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0931" name="Group 35"/>
              <p:cNvGrpSpPr>
                <a:grpSpLocks/>
              </p:cNvGrpSpPr>
              <p:nvPr/>
            </p:nvGrpSpPr>
            <p:grpSpPr bwMode="auto">
              <a:xfrm>
                <a:off x="895" y="1791"/>
                <a:ext cx="495" cy="830"/>
                <a:chOff x="895" y="1791"/>
                <a:chExt cx="495" cy="830"/>
              </a:xfrm>
            </p:grpSpPr>
            <p:sp>
              <p:nvSpPr>
                <p:cNvPr id="80932" name="Freeform 36"/>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0933" name="Freeform 37"/>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0934" name="Freeform 38"/>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80935" name="Group 39"/>
            <p:cNvGrpSpPr>
              <a:grpSpLocks/>
            </p:cNvGrpSpPr>
            <p:nvPr/>
          </p:nvGrpSpPr>
          <p:grpSpPr bwMode="auto">
            <a:xfrm>
              <a:off x="1028" y="1274"/>
              <a:ext cx="321" cy="417"/>
              <a:chOff x="1028" y="1274"/>
              <a:chExt cx="321" cy="417"/>
            </a:xfrm>
          </p:grpSpPr>
          <p:grpSp>
            <p:nvGrpSpPr>
              <p:cNvPr id="80936" name="Group 40"/>
              <p:cNvGrpSpPr>
                <a:grpSpLocks/>
              </p:cNvGrpSpPr>
              <p:nvPr/>
            </p:nvGrpSpPr>
            <p:grpSpPr bwMode="auto">
              <a:xfrm>
                <a:off x="1060" y="1396"/>
                <a:ext cx="275" cy="199"/>
                <a:chOff x="1060" y="1396"/>
                <a:chExt cx="275" cy="199"/>
              </a:xfrm>
            </p:grpSpPr>
            <p:sp>
              <p:nvSpPr>
                <p:cNvPr id="80937" name="Freeform 41"/>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0938" name="Freeform 42"/>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0939" name="Freeform 43"/>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80940" name="Group 44"/>
              <p:cNvGrpSpPr>
                <a:grpSpLocks/>
              </p:cNvGrpSpPr>
              <p:nvPr/>
            </p:nvGrpSpPr>
            <p:grpSpPr bwMode="auto">
              <a:xfrm>
                <a:off x="1073" y="1400"/>
                <a:ext cx="232" cy="129"/>
                <a:chOff x="1073" y="1400"/>
                <a:chExt cx="232" cy="129"/>
              </a:xfrm>
            </p:grpSpPr>
            <p:sp>
              <p:nvSpPr>
                <p:cNvPr id="80941" name="Freeform 45"/>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0942" name="Freeform 46"/>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0943" name="Freeform 47"/>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0944" name="Group 48"/>
              <p:cNvGrpSpPr>
                <a:grpSpLocks/>
              </p:cNvGrpSpPr>
              <p:nvPr/>
            </p:nvGrpSpPr>
            <p:grpSpPr bwMode="auto">
              <a:xfrm>
                <a:off x="1100" y="1409"/>
                <a:ext cx="197" cy="143"/>
                <a:chOff x="1100" y="1409"/>
                <a:chExt cx="197" cy="143"/>
              </a:xfrm>
            </p:grpSpPr>
            <p:sp>
              <p:nvSpPr>
                <p:cNvPr id="80945" name="Freeform 49"/>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0946" name="Oval 50"/>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80947" name="Freeform 51"/>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0948" name="Oval 52"/>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80949" name="Freeform 53"/>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0950" name="Freeform 54"/>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0951" name="Freeform 55"/>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0952" name="Freeform 56"/>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82947" name="Group 3"/>
          <p:cNvGrpSpPr>
            <a:grpSpLocks/>
          </p:cNvGrpSpPr>
          <p:nvPr/>
        </p:nvGrpSpPr>
        <p:grpSpPr bwMode="auto">
          <a:xfrm>
            <a:off x="2287588" y="2133600"/>
            <a:ext cx="6324600" cy="4565650"/>
            <a:chOff x="1441" y="1344"/>
            <a:chExt cx="3984" cy="2876"/>
          </a:xfrm>
        </p:grpSpPr>
        <p:sp>
          <p:nvSpPr>
            <p:cNvPr id="82948"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82949"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82950"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2951"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2952"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2953"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2954"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82955"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82956" name="Rectangle 12"/>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grpSp>
        <p:nvGrpSpPr>
          <p:cNvPr id="82957" name="Group 13"/>
          <p:cNvGrpSpPr>
            <a:grpSpLocks/>
          </p:cNvGrpSpPr>
          <p:nvPr/>
        </p:nvGrpSpPr>
        <p:grpSpPr bwMode="auto">
          <a:xfrm>
            <a:off x="1420813" y="1344613"/>
            <a:ext cx="2952750" cy="4495800"/>
            <a:chOff x="895" y="847"/>
            <a:chExt cx="1860" cy="2832"/>
          </a:xfrm>
        </p:grpSpPr>
        <p:grpSp>
          <p:nvGrpSpPr>
            <p:cNvPr id="82958" name="Group 14"/>
            <p:cNvGrpSpPr>
              <a:grpSpLocks/>
            </p:cNvGrpSpPr>
            <p:nvPr/>
          </p:nvGrpSpPr>
          <p:grpSpPr bwMode="auto">
            <a:xfrm>
              <a:off x="1828" y="1413"/>
              <a:ext cx="147" cy="251"/>
              <a:chOff x="1828" y="1413"/>
              <a:chExt cx="147" cy="251"/>
            </a:xfrm>
          </p:grpSpPr>
          <p:sp>
            <p:nvSpPr>
              <p:cNvPr id="82959" name="Freeform 15"/>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2960" name="Freeform 16"/>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961" name="Freeform 17"/>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2962" name="Group 18"/>
            <p:cNvGrpSpPr>
              <a:grpSpLocks/>
            </p:cNvGrpSpPr>
            <p:nvPr/>
          </p:nvGrpSpPr>
          <p:grpSpPr bwMode="auto">
            <a:xfrm>
              <a:off x="1353" y="1577"/>
              <a:ext cx="639" cy="847"/>
              <a:chOff x="1353" y="1577"/>
              <a:chExt cx="639" cy="847"/>
            </a:xfrm>
          </p:grpSpPr>
          <p:sp>
            <p:nvSpPr>
              <p:cNvPr id="82963" name="Freeform 19"/>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2964" name="Freeform 20"/>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82965" name="Freeform 21"/>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2966" name="Group 22"/>
            <p:cNvGrpSpPr>
              <a:grpSpLocks/>
            </p:cNvGrpSpPr>
            <p:nvPr/>
          </p:nvGrpSpPr>
          <p:grpSpPr bwMode="auto">
            <a:xfrm>
              <a:off x="1862" y="847"/>
              <a:ext cx="893" cy="2250"/>
              <a:chOff x="1862" y="847"/>
              <a:chExt cx="893" cy="2250"/>
            </a:xfrm>
          </p:grpSpPr>
          <p:grpSp>
            <p:nvGrpSpPr>
              <p:cNvPr id="82967" name="Group 23"/>
              <p:cNvGrpSpPr>
                <a:grpSpLocks/>
              </p:cNvGrpSpPr>
              <p:nvPr/>
            </p:nvGrpSpPr>
            <p:grpSpPr bwMode="auto">
              <a:xfrm>
                <a:off x="1882" y="847"/>
                <a:ext cx="873" cy="2250"/>
                <a:chOff x="1882" y="847"/>
                <a:chExt cx="873" cy="2250"/>
              </a:xfrm>
            </p:grpSpPr>
            <p:sp>
              <p:nvSpPr>
                <p:cNvPr id="82968" name="Freeform 24"/>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82969" name="Freeform 25"/>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970" name="Freeform 26"/>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2971" name="Group 27"/>
            <p:cNvGrpSpPr>
              <a:grpSpLocks/>
            </p:cNvGrpSpPr>
            <p:nvPr/>
          </p:nvGrpSpPr>
          <p:grpSpPr bwMode="auto">
            <a:xfrm>
              <a:off x="1263" y="2257"/>
              <a:ext cx="771" cy="1422"/>
              <a:chOff x="1263" y="2257"/>
              <a:chExt cx="771" cy="1422"/>
            </a:xfrm>
          </p:grpSpPr>
          <p:grpSp>
            <p:nvGrpSpPr>
              <p:cNvPr id="82972" name="Group 28"/>
              <p:cNvGrpSpPr>
                <a:grpSpLocks/>
              </p:cNvGrpSpPr>
              <p:nvPr/>
            </p:nvGrpSpPr>
            <p:grpSpPr bwMode="auto">
              <a:xfrm>
                <a:off x="1316" y="3174"/>
                <a:ext cx="675" cy="505"/>
                <a:chOff x="1316" y="3174"/>
                <a:chExt cx="675" cy="505"/>
              </a:xfrm>
            </p:grpSpPr>
            <p:sp>
              <p:nvSpPr>
                <p:cNvPr id="82973" name="Freeform 29"/>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82974" name="Freeform 30"/>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975" name="Freeform 31"/>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2976" name="Group 32"/>
            <p:cNvGrpSpPr>
              <a:grpSpLocks/>
            </p:cNvGrpSpPr>
            <p:nvPr/>
          </p:nvGrpSpPr>
          <p:grpSpPr bwMode="auto">
            <a:xfrm>
              <a:off x="895" y="1687"/>
              <a:ext cx="568" cy="991"/>
              <a:chOff x="895" y="1687"/>
              <a:chExt cx="568" cy="991"/>
            </a:xfrm>
          </p:grpSpPr>
          <p:grpSp>
            <p:nvGrpSpPr>
              <p:cNvPr id="82977" name="Group 33"/>
              <p:cNvGrpSpPr>
                <a:grpSpLocks/>
              </p:cNvGrpSpPr>
              <p:nvPr/>
            </p:nvGrpSpPr>
            <p:grpSpPr bwMode="auto">
              <a:xfrm>
                <a:off x="1047" y="1687"/>
                <a:ext cx="416" cy="991"/>
                <a:chOff x="1047" y="1687"/>
                <a:chExt cx="416" cy="991"/>
              </a:xfrm>
            </p:grpSpPr>
            <p:sp>
              <p:nvSpPr>
                <p:cNvPr id="82978" name="Freeform 34"/>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2979" name="Freeform 35"/>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2980" name="Group 36"/>
              <p:cNvGrpSpPr>
                <a:grpSpLocks/>
              </p:cNvGrpSpPr>
              <p:nvPr/>
            </p:nvGrpSpPr>
            <p:grpSpPr bwMode="auto">
              <a:xfrm>
                <a:off x="895" y="1791"/>
                <a:ext cx="495" cy="830"/>
                <a:chOff x="895" y="1791"/>
                <a:chExt cx="495" cy="830"/>
              </a:xfrm>
            </p:grpSpPr>
            <p:sp>
              <p:nvSpPr>
                <p:cNvPr id="82981" name="Freeform 37"/>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2982" name="Freeform 38"/>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2983" name="Freeform 39"/>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82984" name="Group 40"/>
            <p:cNvGrpSpPr>
              <a:grpSpLocks/>
            </p:cNvGrpSpPr>
            <p:nvPr/>
          </p:nvGrpSpPr>
          <p:grpSpPr bwMode="auto">
            <a:xfrm>
              <a:off x="1028" y="1274"/>
              <a:ext cx="321" cy="417"/>
              <a:chOff x="1028" y="1274"/>
              <a:chExt cx="321" cy="417"/>
            </a:xfrm>
          </p:grpSpPr>
          <p:grpSp>
            <p:nvGrpSpPr>
              <p:cNvPr id="82985" name="Group 41"/>
              <p:cNvGrpSpPr>
                <a:grpSpLocks/>
              </p:cNvGrpSpPr>
              <p:nvPr/>
            </p:nvGrpSpPr>
            <p:grpSpPr bwMode="auto">
              <a:xfrm>
                <a:off x="1060" y="1396"/>
                <a:ext cx="275" cy="199"/>
                <a:chOff x="1060" y="1396"/>
                <a:chExt cx="275" cy="199"/>
              </a:xfrm>
            </p:grpSpPr>
            <p:sp>
              <p:nvSpPr>
                <p:cNvPr id="82986" name="Freeform 42"/>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2987" name="Freeform 43"/>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988" name="Freeform 44"/>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82989" name="Group 45"/>
              <p:cNvGrpSpPr>
                <a:grpSpLocks/>
              </p:cNvGrpSpPr>
              <p:nvPr/>
            </p:nvGrpSpPr>
            <p:grpSpPr bwMode="auto">
              <a:xfrm>
                <a:off x="1073" y="1400"/>
                <a:ext cx="232" cy="129"/>
                <a:chOff x="1073" y="1400"/>
                <a:chExt cx="232" cy="129"/>
              </a:xfrm>
            </p:grpSpPr>
            <p:sp>
              <p:nvSpPr>
                <p:cNvPr id="82990" name="Freeform 46"/>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2991" name="Freeform 47"/>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2992" name="Freeform 48"/>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2993" name="Group 49"/>
              <p:cNvGrpSpPr>
                <a:grpSpLocks/>
              </p:cNvGrpSpPr>
              <p:nvPr/>
            </p:nvGrpSpPr>
            <p:grpSpPr bwMode="auto">
              <a:xfrm>
                <a:off x="1100" y="1409"/>
                <a:ext cx="197" cy="143"/>
                <a:chOff x="1100" y="1409"/>
                <a:chExt cx="197" cy="143"/>
              </a:xfrm>
            </p:grpSpPr>
            <p:sp>
              <p:nvSpPr>
                <p:cNvPr id="82994" name="Freeform 50"/>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2995" name="Oval 51"/>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82996" name="Freeform 52"/>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2997" name="Oval 53"/>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82998" name="Freeform 54"/>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2999" name="Freeform 55"/>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3000" name="Freeform 56"/>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3001" name="Freeform 57"/>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84995" name="Group 3"/>
          <p:cNvGrpSpPr>
            <a:grpSpLocks/>
          </p:cNvGrpSpPr>
          <p:nvPr/>
        </p:nvGrpSpPr>
        <p:grpSpPr bwMode="auto">
          <a:xfrm>
            <a:off x="2287588" y="2133600"/>
            <a:ext cx="6324600" cy="4565650"/>
            <a:chOff x="1441" y="1344"/>
            <a:chExt cx="3984" cy="2876"/>
          </a:xfrm>
        </p:grpSpPr>
        <p:sp>
          <p:nvSpPr>
            <p:cNvPr id="84996"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84997"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84998"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4999"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5000"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5001"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5002"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85003"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85004" name="Rectangle 12"/>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grpSp>
        <p:nvGrpSpPr>
          <p:cNvPr id="85005" name="Group 13"/>
          <p:cNvGrpSpPr>
            <a:grpSpLocks/>
          </p:cNvGrpSpPr>
          <p:nvPr/>
        </p:nvGrpSpPr>
        <p:grpSpPr bwMode="auto">
          <a:xfrm>
            <a:off x="1420813" y="1344613"/>
            <a:ext cx="2952750" cy="4495800"/>
            <a:chOff x="895" y="847"/>
            <a:chExt cx="1860" cy="2832"/>
          </a:xfrm>
        </p:grpSpPr>
        <p:grpSp>
          <p:nvGrpSpPr>
            <p:cNvPr id="85006" name="Group 14"/>
            <p:cNvGrpSpPr>
              <a:grpSpLocks/>
            </p:cNvGrpSpPr>
            <p:nvPr/>
          </p:nvGrpSpPr>
          <p:grpSpPr bwMode="auto">
            <a:xfrm>
              <a:off x="1828" y="1413"/>
              <a:ext cx="147" cy="251"/>
              <a:chOff x="1828" y="1413"/>
              <a:chExt cx="147" cy="251"/>
            </a:xfrm>
          </p:grpSpPr>
          <p:sp>
            <p:nvSpPr>
              <p:cNvPr id="85007" name="Freeform 15"/>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5008" name="Freeform 16"/>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09" name="Freeform 17"/>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5010" name="Group 18"/>
            <p:cNvGrpSpPr>
              <a:grpSpLocks/>
            </p:cNvGrpSpPr>
            <p:nvPr/>
          </p:nvGrpSpPr>
          <p:grpSpPr bwMode="auto">
            <a:xfrm>
              <a:off x="1353" y="1577"/>
              <a:ext cx="639" cy="847"/>
              <a:chOff x="1353" y="1577"/>
              <a:chExt cx="639" cy="847"/>
            </a:xfrm>
          </p:grpSpPr>
          <p:sp>
            <p:nvSpPr>
              <p:cNvPr id="85011" name="Freeform 19"/>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5012" name="Freeform 20"/>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85013" name="Freeform 21"/>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5014" name="Group 22"/>
            <p:cNvGrpSpPr>
              <a:grpSpLocks/>
            </p:cNvGrpSpPr>
            <p:nvPr/>
          </p:nvGrpSpPr>
          <p:grpSpPr bwMode="auto">
            <a:xfrm>
              <a:off x="1862" y="847"/>
              <a:ext cx="893" cy="2250"/>
              <a:chOff x="1862" y="847"/>
              <a:chExt cx="893" cy="2250"/>
            </a:xfrm>
          </p:grpSpPr>
          <p:grpSp>
            <p:nvGrpSpPr>
              <p:cNvPr id="85015" name="Group 23"/>
              <p:cNvGrpSpPr>
                <a:grpSpLocks/>
              </p:cNvGrpSpPr>
              <p:nvPr/>
            </p:nvGrpSpPr>
            <p:grpSpPr bwMode="auto">
              <a:xfrm>
                <a:off x="1882" y="847"/>
                <a:ext cx="873" cy="2250"/>
                <a:chOff x="1882" y="847"/>
                <a:chExt cx="873" cy="2250"/>
              </a:xfrm>
            </p:grpSpPr>
            <p:sp>
              <p:nvSpPr>
                <p:cNvPr id="85016" name="Freeform 24"/>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85017" name="Freeform 25"/>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18" name="Freeform 26"/>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5019" name="Group 27"/>
            <p:cNvGrpSpPr>
              <a:grpSpLocks/>
            </p:cNvGrpSpPr>
            <p:nvPr/>
          </p:nvGrpSpPr>
          <p:grpSpPr bwMode="auto">
            <a:xfrm>
              <a:off x="1263" y="2257"/>
              <a:ext cx="771" cy="1422"/>
              <a:chOff x="1263" y="2257"/>
              <a:chExt cx="771" cy="1422"/>
            </a:xfrm>
          </p:grpSpPr>
          <p:grpSp>
            <p:nvGrpSpPr>
              <p:cNvPr id="85020" name="Group 28"/>
              <p:cNvGrpSpPr>
                <a:grpSpLocks/>
              </p:cNvGrpSpPr>
              <p:nvPr/>
            </p:nvGrpSpPr>
            <p:grpSpPr bwMode="auto">
              <a:xfrm>
                <a:off x="1316" y="3174"/>
                <a:ext cx="675" cy="505"/>
                <a:chOff x="1316" y="3174"/>
                <a:chExt cx="675" cy="505"/>
              </a:xfrm>
            </p:grpSpPr>
            <p:sp>
              <p:nvSpPr>
                <p:cNvPr id="85021" name="Freeform 29"/>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85022" name="Freeform 30"/>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23" name="Freeform 31"/>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5024" name="Group 32"/>
            <p:cNvGrpSpPr>
              <a:grpSpLocks/>
            </p:cNvGrpSpPr>
            <p:nvPr/>
          </p:nvGrpSpPr>
          <p:grpSpPr bwMode="auto">
            <a:xfrm>
              <a:off x="895" y="1687"/>
              <a:ext cx="568" cy="991"/>
              <a:chOff x="895" y="1687"/>
              <a:chExt cx="568" cy="991"/>
            </a:xfrm>
          </p:grpSpPr>
          <p:grpSp>
            <p:nvGrpSpPr>
              <p:cNvPr id="85025" name="Group 33"/>
              <p:cNvGrpSpPr>
                <a:grpSpLocks/>
              </p:cNvGrpSpPr>
              <p:nvPr/>
            </p:nvGrpSpPr>
            <p:grpSpPr bwMode="auto">
              <a:xfrm>
                <a:off x="1047" y="1687"/>
                <a:ext cx="416" cy="991"/>
                <a:chOff x="1047" y="1687"/>
                <a:chExt cx="416" cy="991"/>
              </a:xfrm>
            </p:grpSpPr>
            <p:sp>
              <p:nvSpPr>
                <p:cNvPr id="85026" name="Freeform 34"/>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5027" name="Freeform 35"/>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5028" name="Group 36"/>
              <p:cNvGrpSpPr>
                <a:grpSpLocks/>
              </p:cNvGrpSpPr>
              <p:nvPr/>
            </p:nvGrpSpPr>
            <p:grpSpPr bwMode="auto">
              <a:xfrm>
                <a:off x="895" y="1791"/>
                <a:ext cx="495" cy="830"/>
                <a:chOff x="895" y="1791"/>
                <a:chExt cx="495" cy="830"/>
              </a:xfrm>
            </p:grpSpPr>
            <p:sp>
              <p:nvSpPr>
                <p:cNvPr id="85029" name="Freeform 37"/>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5030" name="Freeform 38"/>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5031" name="Freeform 39"/>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85032" name="Group 40"/>
            <p:cNvGrpSpPr>
              <a:grpSpLocks/>
            </p:cNvGrpSpPr>
            <p:nvPr/>
          </p:nvGrpSpPr>
          <p:grpSpPr bwMode="auto">
            <a:xfrm>
              <a:off x="1028" y="1274"/>
              <a:ext cx="321" cy="417"/>
              <a:chOff x="1028" y="1274"/>
              <a:chExt cx="321" cy="417"/>
            </a:xfrm>
          </p:grpSpPr>
          <p:grpSp>
            <p:nvGrpSpPr>
              <p:cNvPr id="85033" name="Group 41"/>
              <p:cNvGrpSpPr>
                <a:grpSpLocks/>
              </p:cNvGrpSpPr>
              <p:nvPr/>
            </p:nvGrpSpPr>
            <p:grpSpPr bwMode="auto">
              <a:xfrm>
                <a:off x="1060" y="1396"/>
                <a:ext cx="275" cy="199"/>
                <a:chOff x="1060" y="1396"/>
                <a:chExt cx="275" cy="199"/>
              </a:xfrm>
            </p:grpSpPr>
            <p:sp>
              <p:nvSpPr>
                <p:cNvPr id="85034" name="Freeform 42"/>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5035" name="Freeform 43"/>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36" name="Freeform 44"/>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85037" name="Group 45"/>
              <p:cNvGrpSpPr>
                <a:grpSpLocks/>
              </p:cNvGrpSpPr>
              <p:nvPr/>
            </p:nvGrpSpPr>
            <p:grpSpPr bwMode="auto">
              <a:xfrm>
                <a:off x="1073" y="1400"/>
                <a:ext cx="232" cy="129"/>
                <a:chOff x="1073" y="1400"/>
                <a:chExt cx="232" cy="129"/>
              </a:xfrm>
            </p:grpSpPr>
            <p:sp>
              <p:nvSpPr>
                <p:cNvPr id="85038" name="Freeform 46"/>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5039" name="Freeform 47"/>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5040" name="Freeform 48"/>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5041" name="Group 49"/>
              <p:cNvGrpSpPr>
                <a:grpSpLocks/>
              </p:cNvGrpSpPr>
              <p:nvPr/>
            </p:nvGrpSpPr>
            <p:grpSpPr bwMode="auto">
              <a:xfrm>
                <a:off x="1100" y="1409"/>
                <a:ext cx="197" cy="143"/>
                <a:chOff x="1100" y="1409"/>
                <a:chExt cx="197" cy="143"/>
              </a:xfrm>
            </p:grpSpPr>
            <p:sp>
              <p:nvSpPr>
                <p:cNvPr id="85042" name="Freeform 50"/>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5043" name="Oval 51"/>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85044" name="Freeform 52"/>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5045" name="Oval 53"/>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85046" name="Freeform 54"/>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5047" name="Freeform 55"/>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5048" name="Freeform 56"/>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49" name="Freeform 57"/>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5050" name="Rectangle 58"/>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87043" name="Group 3"/>
          <p:cNvGrpSpPr>
            <a:grpSpLocks/>
          </p:cNvGrpSpPr>
          <p:nvPr/>
        </p:nvGrpSpPr>
        <p:grpSpPr bwMode="auto">
          <a:xfrm>
            <a:off x="2287588" y="2133600"/>
            <a:ext cx="6324600" cy="4565650"/>
            <a:chOff x="1441" y="1344"/>
            <a:chExt cx="3984" cy="2876"/>
          </a:xfrm>
        </p:grpSpPr>
        <p:sp>
          <p:nvSpPr>
            <p:cNvPr id="87044"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87045"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87046"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7047"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7048"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7049"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7050"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87051"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87052" name="Rectangle 12"/>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sp>
        <p:nvSpPr>
          <p:cNvPr id="87053" name="Rectangle 13"/>
          <p:cNvSpPr>
            <a:spLocks noChangeArrowheads="1"/>
          </p:cNvSpPr>
          <p:nvPr/>
        </p:nvSpPr>
        <p:spPr bwMode="auto">
          <a:xfrm>
            <a:off x="4557713" y="5289550"/>
            <a:ext cx="327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can be ordered</a:t>
            </a:r>
          </a:p>
        </p:txBody>
      </p:sp>
      <p:grpSp>
        <p:nvGrpSpPr>
          <p:cNvPr id="87054" name="Group 14"/>
          <p:cNvGrpSpPr>
            <a:grpSpLocks/>
          </p:cNvGrpSpPr>
          <p:nvPr/>
        </p:nvGrpSpPr>
        <p:grpSpPr bwMode="auto">
          <a:xfrm>
            <a:off x="1420813" y="1344613"/>
            <a:ext cx="2952750" cy="4495800"/>
            <a:chOff x="895" y="847"/>
            <a:chExt cx="1860" cy="2832"/>
          </a:xfrm>
        </p:grpSpPr>
        <p:grpSp>
          <p:nvGrpSpPr>
            <p:cNvPr id="87055" name="Group 15"/>
            <p:cNvGrpSpPr>
              <a:grpSpLocks/>
            </p:cNvGrpSpPr>
            <p:nvPr/>
          </p:nvGrpSpPr>
          <p:grpSpPr bwMode="auto">
            <a:xfrm>
              <a:off x="1828" y="1413"/>
              <a:ext cx="147" cy="251"/>
              <a:chOff x="1828" y="1413"/>
              <a:chExt cx="147" cy="251"/>
            </a:xfrm>
          </p:grpSpPr>
          <p:sp>
            <p:nvSpPr>
              <p:cNvPr id="87056" name="Freeform 16"/>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7057" name="Freeform 17"/>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58" name="Freeform 18"/>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7059" name="Group 19"/>
            <p:cNvGrpSpPr>
              <a:grpSpLocks/>
            </p:cNvGrpSpPr>
            <p:nvPr/>
          </p:nvGrpSpPr>
          <p:grpSpPr bwMode="auto">
            <a:xfrm>
              <a:off x="1353" y="1577"/>
              <a:ext cx="639" cy="847"/>
              <a:chOff x="1353" y="1577"/>
              <a:chExt cx="639" cy="847"/>
            </a:xfrm>
          </p:grpSpPr>
          <p:sp>
            <p:nvSpPr>
              <p:cNvPr id="87060" name="Freeform 20"/>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7061" name="Freeform 21"/>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87062" name="Freeform 22"/>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7063" name="Group 23"/>
            <p:cNvGrpSpPr>
              <a:grpSpLocks/>
            </p:cNvGrpSpPr>
            <p:nvPr/>
          </p:nvGrpSpPr>
          <p:grpSpPr bwMode="auto">
            <a:xfrm>
              <a:off x="1862" y="847"/>
              <a:ext cx="893" cy="2250"/>
              <a:chOff x="1862" y="847"/>
              <a:chExt cx="893" cy="2250"/>
            </a:xfrm>
          </p:grpSpPr>
          <p:grpSp>
            <p:nvGrpSpPr>
              <p:cNvPr id="87064" name="Group 24"/>
              <p:cNvGrpSpPr>
                <a:grpSpLocks/>
              </p:cNvGrpSpPr>
              <p:nvPr/>
            </p:nvGrpSpPr>
            <p:grpSpPr bwMode="auto">
              <a:xfrm>
                <a:off x="1882" y="847"/>
                <a:ext cx="873" cy="2250"/>
                <a:chOff x="1882" y="847"/>
                <a:chExt cx="873" cy="2250"/>
              </a:xfrm>
            </p:grpSpPr>
            <p:sp>
              <p:nvSpPr>
                <p:cNvPr id="87065" name="Freeform 25"/>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87066" name="Freeform 26"/>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67" name="Freeform 27"/>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7068" name="Group 28"/>
            <p:cNvGrpSpPr>
              <a:grpSpLocks/>
            </p:cNvGrpSpPr>
            <p:nvPr/>
          </p:nvGrpSpPr>
          <p:grpSpPr bwMode="auto">
            <a:xfrm>
              <a:off x="1263" y="2257"/>
              <a:ext cx="771" cy="1422"/>
              <a:chOff x="1263" y="2257"/>
              <a:chExt cx="771" cy="1422"/>
            </a:xfrm>
          </p:grpSpPr>
          <p:grpSp>
            <p:nvGrpSpPr>
              <p:cNvPr id="87069" name="Group 29"/>
              <p:cNvGrpSpPr>
                <a:grpSpLocks/>
              </p:cNvGrpSpPr>
              <p:nvPr/>
            </p:nvGrpSpPr>
            <p:grpSpPr bwMode="auto">
              <a:xfrm>
                <a:off x="1316" y="3174"/>
                <a:ext cx="675" cy="505"/>
                <a:chOff x="1316" y="3174"/>
                <a:chExt cx="675" cy="505"/>
              </a:xfrm>
            </p:grpSpPr>
            <p:sp>
              <p:nvSpPr>
                <p:cNvPr id="87070" name="Freeform 30"/>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87071" name="Freeform 31"/>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72" name="Freeform 32"/>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7073" name="Group 33"/>
            <p:cNvGrpSpPr>
              <a:grpSpLocks/>
            </p:cNvGrpSpPr>
            <p:nvPr/>
          </p:nvGrpSpPr>
          <p:grpSpPr bwMode="auto">
            <a:xfrm>
              <a:off x="895" y="1687"/>
              <a:ext cx="568" cy="991"/>
              <a:chOff x="895" y="1687"/>
              <a:chExt cx="568" cy="991"/>
            </a:xfrm>
          </p:grpSpPr>
          <p:grpSp>
            <p:nvGrpSpPr>
              <p:cNvPr id="87074" name="Group 34"/>
              <p:cNvGrpSpPr>
                <a:grpSpLocks/>
              </p:cNvGrpSpPr>
              <p:nvPr/>
            </p:nvGrpSpPr>
            <p:grpSpPr bwMode="auto">
              <a:xfrm>
                <a:off x="1047" y="1687"/>
                <a:ext cx="416" cy="991"/>
                <a:chOff x="1047" y="1687"/>
                <a:chExt cx="416" cy="991"/>
              </a:xfrm>
            </p:grpSpPr>
            <p:sp>
              <p:nvSpPr>
                <p:cNvPr id="87075" name="Freeform 35"/>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7076" name="Freeform 36"/>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7077" name="Group 37"/>
              <p:cNvGrpSpPr>
                <a:grpSpLocks/>
              </p:cNvGrpSpPr>
              <p:nvPr/>
            </p:nvGrpSpPr>
            <p:grpSpPr bwMode="auto">
              <a:xfrm>
                <a:off x="895" y="1791"/>
                <a:ext cx="495" cy="830"/>
                <a:chOff x="895" y="1791"/>
                <a:chExt cx="495" cy="830"/>
              </a:xfrm>
            </p:grpSpPr>
            <p:sp>
              <p:nvSpPr>
                <p:cNvPr id="87078" name="Freeform 38"/>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7079" name="Freeform 39"/>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7080" name="Freeform 40"/>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87081" name="Group 41"/>
            <p:cNvGrpSpPr>
              <a:grpSpLocks/>
            </p:cNvGrpSpPr>
            <p:nvPr/>
          </p:nvGrpSpPr>
          <p:grpSpPr bwMode="auto">
            <a:xfrm>
              <a:off x="1028" y="1274"/>
              <a:ext cx="321" cy="417"/>
              <a:chOff x="1028" y="1274"/>
              <a:chExt cx="321" cy="417"/>
            </a:xfrm>
          </p:grpSpPr>
          <p:grpSp>
            <p:nvGrpSpPr>
              <p:cNvPr id="87082" name="Group 42"/>
              <p:cNvGrpSpPr>
                <a:grpSpLocks/>
              </p:cNvGrpSpPr>
              <p:nvPr/>
            </p:nvGrpSpPr>
            <p:grpSpPr bwMode="auto">
              <a:xfrm>
                <a:off x="1060" y="1396"/>
                <a:ext cx="275" cy="199"/>
                <a:chOff x="1060" y="1396"/>
                <a:chExt cx="275" cy="199"/>
              </a:xfrm>
            </p:grpSpPr>
            <p:sp>
              <p:nvSpPr>
                <p:cNvPr id="87083" name="Freeform 43"/>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7084" name="Freeform 44"/>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85" name="Freeform 45"/>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87086" name="Group 46"/>
              <p:cNvGrpSpPr>
                <a:grpSpLocks/>
              </p:cNvGrpSpPr>
              <p:nvPr/>
            </p:nvGrpSpPr>
            <p:grpSpPr bwMode="auto">
              <a:xfrm>
                <a:off x="1073" y="1400"/>
                <a:ext cx="232" cy="129"/>
                <a:chOff x="1073" y="1400"/>
                <a:chExt cx="232" cy="129"/>
              </a:xfrm>
            </p:grpSpPr>
            <p:sp>
              <p:nvSpPr>
                <p:cNvPr id="87087" name="Freeform 47"/>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7088" name="Freeform 48"/>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7089" name="Freeform 49"/>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7090" name="Group 50"/>
              <p:cNvGrpSpPr>
                <a:grpSpLocks/>
              </p:cNvGrpSpPr>
              <p:nvPr/>
            </p:nvGrpSpPr>
            <p:grpSpPr bwMode="auto">
              <a:xfrm>
                <a:off x="1100" y="1409"/>
                <a:ext cx="197" cy="143"/>
                <a:chOff x="1100" y="1409"/>
                <a:chExt cx="197" cy="143"/>
              </a:xfrm>
            </p:grpSpPr>
            <p:sp>
              <p:nvSpPr>
                <p:cNvPr id="87091" name="Freeform 51"/>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7092" name="Oval 52"/>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87093" name="Freeform 53"/>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7094" name="Oval 54"/>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87095" name="Freeform 55"/>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7096" name="Freeform 56"/>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7097" name="Freeform 57"/>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98" name="Freeform 58"/>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7099" name="Rectangle 59"/>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89091" name="Group 3"/>
          <p:cNvGrpSpPr>
            <a:grpSpLocks/>
          </p:cNvGrpSpPr>
          <p:nvPr/>
        </p:nvGrpSpPr>
        <p:grpSpPr bwMode="auto">
          <a:xfrm>
            <a:off x="2287588" y="2133600"/>
            <a:ext cx="6324600" cy="4565650"/>
            <a:chOff x="1441" y="1344"/>
            <a:chExt cx="3984" cy="2876"/>
          </a:xfrm>
        </p:grpSpPr>
        <p:sp>
          <p:nvSpPr>
            <p:cNvPr id="89092"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89093"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89094"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9095"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9096"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9097"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89098"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89099"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89100" name="Rectangle 12"/>
          <p:cNvSpPr>
            <a:spLocks noChangeArrowheads="1"/>
          </p:cNvSpPr>
          <p:nvPr/>
        </p:nvSpPr>
        <p:spPr bwMode="auto">
          <a:xfrm>
            <a:off x="4017963" y="4505325"/>
            <a:ext cx="1447800"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Interval</a:t>
            </a:r>
          </a:p>
        </p:txBody>
      </p:sp>
      <p:sp>
        <p:nvSpPr>
          <p:cNvPr id="89101" name="Rectangle 13"/>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sp>
        <p:nvSpPr>
          <p:cNvPr id="89102" name="Rectangle 14"/>
          <p:cNvSpPr>
            <a:spLocks noChangeArrowheads="1"/>
          </p:cNvSpPr>
          <p:nvPr/>
        </p:nvSpPr>
        <p:spPr bwMode="auto">
          <a:xfrm>
            <a:off x="4557713" y="5289550"/>
            <a:ext cx="327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can be ordered</a:t>
            </a:r>
          </a:p>
        </p:txBody>
      </p:sp>
      <p:grpSp>
        <p:nvGrpSpPr>
          <p:cNvPr id="89103" name="Group 15"/>
          <p:cNvGrpSpPr>
            <a:grpSpLocks/>
          </p:cNvGrpSpPr>
          <p:nvPr/>
        </p:nvGrpSpPr>
        <p:grpSpPr bwMode="auto">
          <a:xfrm>
            <a:off x="1420813" y="1344613"/>
            <a:ext cx="2952750" cy="4495800"/>
            <a:chOff x="895" y="847"/>
            <a:chExt cx="1860" cy="2832"/>
          </a:xfrm>
        </p:grpSpPr>
        <p:grpSp>
          <p:nvGrpSpPr>
            <p:cNvPr id="89104" name="Group 16"/>
            <p:cNvGrpSpPr>
              <a:grpSpLocks/>
            </p:cNvGrpSpPr>
            <p:nvPr/>
          </p:nvGrpSpPr>
          <p:grpSpPr bwMode="auto">
            <a:xfrm>
              <a:off x="1828" y="1413"/>
              <a:ext cx="147" cy="251"/>
              <a:chOff x="1828" y="1413"/>
              <a:chExt cx="147" cy="251"/>
            </a:xfrm>
          </p:grpSpPr>
          <p:sp>
            <p:nvSpPr>
              <p:cNvPr id="89105" name="Freeform 17"/>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9106" name="Freeform 18"/>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07" name="Freeform 19"/>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9108" name="Group 20"/>
            <p:cNvGrpSpPr>
              <a:grpSpLocks/>
            </p:cNvGrpSpPr>
            <p:nvPr/>
          </p:nvGrpSpPr>
          <p:grpSpPr bwMode="auto">
            <a:xfrm>
              <a:off x="1353" y="1577"/>
              <a:ext cx="639" cy="847"/>
              <a:chOff x="1353" y="1577"/>
              <a:chExt cx="639" cy="847"/>
            </a:xfrm>
          </p:grpSpPr>
          <p:sp>
            <p:nvSpPr>
              <p:cNvPr id="89109" name="Freeform 21"/>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9110" name="Freeform 22"/>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89111" name="Freeform 23"/>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9112" name="Group 24"/>
            <p:cNvGrpSpPr>
              <a:grpSpLocks/>
            </p:cNvGrpSpPr>
            <p:nvPr/>
          </p:nvGrpSpPr>
          <p:grpSpPr bwMode="auto">
            <a:xfrm>
              <a:off x="1862" y="847"/>
              <a:ext cx="893" cy="2250"/>
              <a:chOff x="1862" y="847"/>
              <a:chExt cx="893" cy="2250"/>
            </a:xfrm>
          </p:grpSpPr>
          <p:grpSp>
            <p:nvGrpSpPr>
              <p:cNvPr id="89113" name="Group 25"/>
              <p:cNvGrpSpPr>
                <a:grpSpLocks/>
              </p:cNvGrpSpPr>
              <p:nvPr/>
            </p:nvGrpSpPr>
            <p:grpSpPr bwMode="auto">
              <a:xfrm>
                <a:off x="1882" y="847"/>
                <a:ext cx="873" cy="2250"/>
                <a:chOff x="1882" y="847"/>
                <a:chExt cx="873" cy="2250"/>
              </a:xfrm>
            </p:grpSpPr>
            <p:sp>
              <p:nvSpPr>
                <p:cNvPr id="89114" name="Freeform 26"/>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89115" name="Freeform 27"/>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16" name="Freeform 28"/>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9117" name="Group 29"/>
            <p:cNvGrpSpPr>
              <a:grpSpLocks/>
            </p:cNvGrpSpPr>
            <p:nvPr/>
          </p:nvGrpSpPr>
          <p:grpSpPr bwMode="auto">
            <a:xfrm>
              <a:off x="1263" y="2257"/>
              <a:ext cx="771" cy="1422"/>
              <a:chOff x="1263" y="2257"/>
              <a:chExt cx="771" cy="1422"/>
            </a:xfrm>
          </p:grpSpPr>
          <p:grpSp>
            <p:nvGrpSpPr>
              <p:cNvPr id="89118" name="Group 30"/>
              <p:cNvGrpSpPr>
                <a:grpSpLocks/>
              </p:cNvGrpSpPr>
              <p:nvPr/>
            </p:nvGrpSpPr>
            <p:grpSpPr bwMode="auto">
              <a:xfrm>
                <a:off x="1316" y="3174"/>
                <a:ext cx="675" cy="505"/>
                <a:chOff x="1316" y="3174"/>
                <a:chExt cx="675" cy="505"/>
              </a:xfrm>
            </p:grpSpPr>
            <p:sp>
              <p:nvSpPr>
                <p:cNvPr id="89119" name="Freeform 31"/>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89120" name="Freeform 32"/>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21" name="Freeform 33"/>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9122" name="Group 34"/>
            <p:cNvGrpSpPr>
              <a:grpSpLocks/>
            </p:cNvGrpSpPr>
            <p:nvPr/>
          </p:nvGrpSpPr>
          <p:grpSpPr bwMode="auto">
            <a:xfrm>
              <a:off x="895" y="1687"/>
              <a:ext cx="568" cy="991"/>
              <a:chOff x="895" y="1687"/>
              <a:chExt cx="568" cy="991"/>
            </a:xfrm>
          </p:grpSpPr>
          <p:grpSp>
            <p:nvGrpSpPr>
              <p:cNvPr id="89123" name="Group 35"/>
              <p:cNvGrpSpPr>
                <a:grpSpLocks/>
              </p:cNvGrpSpPr>
              <p:nvPr/>
            </p:nvGrpSpPr>
            <p:grpSpPr bwMode="auto">
              <a:xfrm>
                <a:off x="1047" y="1687"/>
                <a:ext cx="416" cy="991"/>
                <a:chOff x="1047" y="1687"/>
                <a:chExt cx="416" cy="991"/>
              </a:xfrm>
            </p:grpSpPr>
            <p:sp>
              <p:nvSpPr>
                <p:cNvPr id="89124" name="Freeform 36"/>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89125" name="Freeform 37"/>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89126" name="Group 38"/>
              <p:cNvGrpSpPr>
                <a:grpSpLocks/>
              </p:cNvGrpSpPr>
              <p:nvPr/>
            </p:nvGrpSpPr>
            <p:grpSpPr bwMode="auto">
              <a:xfrm>
                <a:off x="895" y="1791"/>
                <a:ext cx="495" cy="830"/>
                <a:chOff x="895" y="1791"/>
                <a:chExt cx="495" cy="830"/>
              </a:xfrm>
            </p:grpSpPr>
            <p:sp>
              <p:nvSpPr>
                <p:cNvPr id="89127" name="Freeform 39"/>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9128" name="Freeform 40"/>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9129" name="Freeform 41"/>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89130" name="Group 42"/>
            <p:cNvGrpSpPr>
              <a:grpSpLocks/>
            </p:cNvGrpSpPr>
            <p:nvPr/>
          </p:nvGrpSpPr>
          <p:grpSpPr bwMode="auto">
            <a:xfrm>
              <a:off x="1028" y="1274"/>
              <a:ext cx="321" cy="417"/>
              <a:chOff x="1028" y="1274"/>
              <a:chExt cx="321" cy="417"/>
            </a:xfrm>
          </p:grpSpPr>
          <p:grpSp>
            <p:nvGrpSpPr>
              <p:cNvPr id="89131" name="Group 43"/>
              <p:cNvGrpSpPr>
                <a:grpSpLocks/>
              </p:cNvGrpSpPr>
              <p:nvPr/>
            </p:nvGrpSpPr>
            <p:grpSpPr bwMode="auto">
              <a:xfrm>
                <a:off x="1060" y="1396"/>
                <a:ext cx="275" cy="199"/>
                <a:chOff x="1060" y="1396"/>
                <a:chExt cx="275" cy="199"/>
              </a:xfrm>
            </p:grpSpPr>
            <p:sp>
              <p:nvSpPr>
                <p:cNvPr id="89132" name="Freeform 44"/>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89133" name="Freeform 45"/>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34" name="Freeform 46"/>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89135" name="Group 47"/>
              <p:cNvGrpSpPr>
                <a:grpSpLocks/>
              </p:cNvGrpSpPr>
              <p:nvPr/>
            </p:nvGrpSpPr>
            <p:grpSpPr bwMode="auto">
              <a:xfrm>
                <a:off x="1073" y="1400"/>
                <a:ext cx="232" cy="129"/>
                <a:chOff x="1073" y="1400"/>
                <a:chExt cx="232" cy="129"/>
              </a:xfrm>
            </p:grpSpPr>
            <p:sp>
              <p:nvSpPr>
                <p:cNvPr id="89136" name="Freeform 48"/>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9137" name="Freeform 49"/>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89138" name="Freeform 50"/>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9139" name="Group 51"/>
              <p:cNvGrpSpPr>
                <a:grpSpLocks/>
              </p:cNvGrpSpPr>
              <p:nvPr/>
            </p:nvGrpSpPr>
            <p:grpSpPr bwMode="auto">
              <a:xfrm>
                <a:off x="1100" y="1409"/>
                <a:ext cx="197" cy="143"/>
                <a:chOff x="1100" y="1409"/>
                <a:chExt cx="197" cy="143"/>
              </a:xfrm>
            </p:grpSpPr>
            <p:sp>
              <p:nvSpPr>
                <p:cNvPr id="89140" name="Freeform 52"/>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9141" name="Oval 53"/>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89142" name="Freeform 54"/>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89143" name="Oval 55"/>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89144" name="Freeform 56"/>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9145" name="Freeform 57"/>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9146" name="Freeform 58"/>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47" name="Freeform 59"/>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9148" name="Rectangle 60"/>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91139" name="Group 3"/>
          <p:cNvGrpSpPr>
            <a:grpSpLocks/>
          </p:cNvGrpSpPr>
          <p:nvPr/>
        </p:nvGrpSpPr>
        <p:grpSpPr bwMode="auto">
          <a:xfrm>
            <a:off x="2287588" y="2133600"/>
            <a:ext cx="6324600" cy="4565650"/>
            <a:chOff x="1441" y="1344"/>
            <a:chExt cx="3984" cy="2876"/>
          </a:xfrm>
        </p:grpSpPr>
        <p:sp>
          <p:nvSpPr>
            <p:cNvPr id="91140"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91141"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91142"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1143"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1144"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1145"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1146"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91147"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91148" name="Rectangle 12"/>
          <p:cNvSpPr>
            <a:spLocks noChangeArrowheads="1"/>
          </p:cNvSpPr>
          <p:nvPr/>
        </p:nvSpPr>
        <p:spPr bwMode="auto">
          <a:xfrm>
            <a:off x="4017963" y="4505325"/>
            <a:ext cx="1447800"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Interval</a:t>
            </a:r>
          </a:p>
        </p:txBody>
      </p:sp>
      <p:sp>
        <p:nvSpPr>
          <p:cNvPr id="91149" name="Rectangle 13"/>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sp>
        <p:nvSpPr>
          <p:cNvPr id="91150" name="Rectangle 14"/>
          <p:cNvSpPr>
            <a:spLocks noChangeArrowheads="1"/>
          </p:cNvSpPr>
          <p:nvPr/>
        </p:nvSpPr>
        <p:spPr bwMode="auto">
          <a:xfrm>
            <a:off x="4557713" y="5289550"/>
            <a:ext cx="327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can be ordered</a:t>
            </a:r>
          </a:p>
        </p:txBody>
      </p:sp>
      <p:sp>
        <p:nvSpPr>
          <p:cNvPr id="91151" name="Rectangle 15"/>
          <p:cNvSpPr>
            <a:spLocks noChangeArrowheads="1"/>
          </p:cNvSpPr>
          <p:nvPr/>
        </p:nvSpPr>
        <p:spPr bwMode="auto">
          <a:xfrm>
            <a:off x="5624513" y="4603750"/>
            <a:ext cx="294481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Distance is meaningful</a:t>
            </a:r>
          </a:p>
        </p:txBody>
      </p:sp>
      <p:grpSp>
        <p:nvGrpSpPr>
          <p:cNvPr id="91152" name="Group 16"/>
          <p:cNvGrpSpPr>
            <a:grpSpLocks/>
          </p:cNvGrpSpPr>
          <p:nvPr/>
        </p:nvGrpSpPr>
        <p:grpSpPr bwMode="auto">
          <a:xfrm>
            <a:off x="1420813" y="1344613"/>
            <a:ext cx="2952750" cy="4495800"/>
            <a:chOff x="895" y="847"/>
            <a:chExt cx="1860" cy="2832"/>
          </a:xfrm>
        </p:grpSpPr>
        <p:grpSp>
          <p:nvGrpSpPr>
            <p:cNvPr id="91153" name="Group 17"/>
            <p:cNvGrpSpPr>
              <a:grpSpLocks/>
            </p:cNvGrpSpPr>
            <p:nvPr/>
          </p:nvGrpSpPr>
          <p:grpSpPr bwMode="auto">
            <a:xfrm>
              <a:off x="1828" y="1413"/>
              <a:ext cx="147" cy="251"/>
              <a:chOff x="1828" y="1413"/>
              <a:chExt cx="147" cy="251"/>
            </a:xfrm>
          </p:grpSpPr>
          <p:sp>
            <p:nvSpPr>
              <p:cNvPr id="91154" name="Freeform 18"/>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1155" name="Freeform 19"/>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56" name="Freeform 20"/>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1157" name="Group 21"/>
            <p:cNvGrpSpPr>
              <a:grpSpLocks/>
            </p:cNvGrpSpPr>
            <p:nvPr/>
          </p:nvGrpSpPr>
          <p:grpSpPr bwMode="auto">
            <a:xfrm>
              <a:off x="1353" y="1577"/>
              <a:ext cx="639" cy="847"/>
              <a:chOff x="1353" y="1577"/>
              <a:chExt cx="639" cy="847"/>
            </a:xfrm>
          </p:grpSpPr>
          <p:sp>
            <p:nvSpPr>
              <p:cNvPr id="91158" name="Freeform 22"/>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1159" name="Freeform 23"/>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1160" name="Freeform 24"/>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1161" name="Group 25"/>
            <p:cNvGrpSpPr>
              <a:grpSpLocks/>
            </p:cNvGrpSpPr>
            <p:nvPr/>
          </p:nvGrpSpPr>
          <p:grpSpPr bwMode="auto">
            <a:xfrm>
              <a:off x="1862" y="847"/>
              <a:ext cx="893" cy="2250"/>
              <a:chOff x="1862" y="847"/>
              <a:chExt cx="893" cy="2250"/>
            </a:xfrm>
          </p:grpSpPr>
          <p:grpSp>
            <p:nvGrpSpPr>
              <p:cNvPr id="91162" name="Group 26"/>
              <p:cNvGrpSpPr>
                <a:grpSpLocks/>
              </p:cNvGrpSpPr>
              <p:nvPr/>
            </p:nvGrpSpPr>
            <p:grpSpPr bwMode="auto">
              <a:xfrm>
                <a:off x="1882" y="847"/>
                <a:ext cx="873" cy="2250"/>
                <a:chOff x="1882" y="847"/>
                <a:chExt cx="873" cy="2250"/>
              </a:xfrm>
            </p:grpSpPr>
            <p:sp>
              <p:nvSpPr>
                <p:cNvPr id="91163" name="Freeform 27"/>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91164" name="Freeform 28"/>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65" name="Freeform 29"/>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1166" name="Group 30"/>
            <p:cNvGrpSpPr>
              <a:grpSpLocks/>
            </p:cNvGrpSpPr>
            <p:nvPr/>
          </p:nvGrpSpPr>
          <p:grpSpPr bwMode="auto">
            <a:xfrm>
              <a:off x="1263" y="2257"/>
              <a:ext cx="771" cy="1422"/>
              <a:chOff x="1263" y="2257"/>
              <a:chExt cx="771" cy="1422"/>
            </a:xfrm>
          </p:grpSpPr>
          <p:grpSp>
            <p:nvGrpSpPr>
              <p:cNvPr id="91167" name="Group 31"/>
              <p:cNvGrpSpPr>
                <a:grpSpLocks/>
              </p:cNvGrpSpPr>
              <p:nvPr/>
            </p:nvGrpSpPr>
            <p:grpSpPr bwMode="auto">
              <a:xfrm>
                <a:off x="1316" y="3174"/>
                <a:ext cx="675" cy="505"/>
                <a:chOff x="1316" y="3174"/>
                <a:chExt cx="675" cy="505"/>
              </a:xfrm>
            </p:grpSpPr>
            <p:sp>
              <p:nvSpPr>
                <p:cNvPr id="91168" name="Freeform 32"/>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91169" name="Freeform 33"/>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70" name="Freeform 34"/>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1171" name="Group 35"/>
            <p:cNvGrpSpPr>
              <a:grpSpLocks/>
            </p:cNvGrpSpPr>
            <p:nvPr/>
          </p:nvGrpSpPr>
          <p:grpSpPr bwMode="auto">
            <a:xfrm>
              <a:off x="895" y="1687"/>
              <a:ext cx="568" cy="991"/>
              <a:chOff x="895" y="1687"/>
              <a:chExt cx="568" cy="991"/>
            </a:xfrm>
          </p:grpSpPr>
          <p:grpSp>
            <p:nvGrpSpPr>
              <p:cNvPr id="91172" name="Group 36"/>
              <p:cNvGrpSpPr>
                <a:grpSpLocks/>
              </p:cNvGrpSpPr>
              <p:nvPr/>
            </p:nvGrpSpPr>
            <p:grpSpPr bwMode="auto">
              <a:xfrm>
                <a:off x="1047" y="1687"/>
                <a:ext cx="416" cy="991"/>
                <a:chOff x="1047" y="1687"/>
                <a:chExt cx="416" cy="991"/>
              </a:xfrm>
            </p:grpSpPr>
            <p:sp>
              <p:nvSpPr>
                <p:cNvPr id="91173" name="Freeform 37"/>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1174" name="Freeform 38"/>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1175" name="Group 39"/>
              <p:cNvGrpSpPr>
                <a:grpSpLocks/>
              </p:cNvGrpSpPr>
              <p:nvPr/>
            </p:nvGrpSpPr>
            <p:grpSpPr bwMode="auto">
              <a:xfrm>
                <a:off x="895" y="1791"/>
                <a:ext cx="495" cy="830"/>
                <a:chOff x="895" y="1791"/>
                <a:chExt cx="495" cy="830"/>
              </a:xfrm>
            </p:grpSpPr>
            <p:sp>
              <p:nvSpPr>
                <p:cNvPr id="91176" name="Freeform 40"/>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1177" name="Freeform 41"/>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1178" name="Freeform 42"/>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1179" name="Group 43"/>
            <p:cNvGrpSpPr>
              <a:grpSpLocks/>
            </p:cNvGrpSpPr>
            <p:nvPr/>
          </p:nvGrpSpPr>
          <p:grpSpPr bwMode="auto">
            <a:xfrm>
              <a:off x="1028" y="1274"/>
              <a:ext cx="321" cy="417"/>
              <a:chOff x="1028" y="1274"/>
              <a:chExt cx="321" cy="417"/>
            </a:xfrm>
          </p:grpSpPr>
          <p:grpSp>
            <p:nvGrpSpPr>
              <p:cNvPr id="91180" name="Group 44"/>
              <p:cNvGrpSpPr>
                <a:grpSpLocks/>
              </p:cNvGrpSpPr>
              <p:nvPr/>
            </p:nvGrpSpPr>
            <p:grpSpPr bwMode="auto">
              <a:xfrm>
                <a:off x="1060" y="1396"/>
                <a:ext cx="275" cy="199"/>
                <a:chOff x="1060" y="1396"/>
                <a:chExt cx="275" cy="199"/>
              </a:xfrm>
            </p:grpSpPr>
            <p:sp>
              <p:nvSpPr>
                <p:cNvPr id="91181" name="Freeform 45"/>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1182" name="Freeform 46"/>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83" name="Freeform 47"/>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1184" name="Group 48"/>
              <p:cNvGrpSpPr>
                <a:grpSpLocks/>
              </p:cNvGrpSpPr>
              <p:nvPr/>
            </p:nvGrpSpPr>
            <p:grpSpPr bwMode="auto">
              <a:xfrm>
                <a:off x="1073" y="1400"/>
                <a:ext cx="232" cy="129"/>
                <a:chOff x="1073" y="1400"/>
                <a:chExt cx="232" cy="129"/>
              </a:xfrm>
            </p:grpSpPr>
            <p:sp>
              <p:nvSpPr>
                <p:cNvPr id="91185" name="Freeform 49"/>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1186" name="Freeform 50"/>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1187" name="Freeform 51"/>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1188" name="Group 52"/>
              <p:cNvGrpSpPr>
                <a:grpSpLocks/>
              </p:cNvGrpSpPr>
              <p:nvPr/>
            </p:nvGrpSpPr>
            <p:grpSpPr bwMode="auto">
              <a:xfrm>
                <a:off x="1100" y="1409"/>
                <a:ext cx="197" cy="143"/>
                <a:chOff x="1100" y="1409"/>
                <a:chExt cx="197" cy="143"/>
              </a:xfrm>
            </p:grpSpPr>
            <p:sp>
              <p:nvSpPr>
                <p:cNvPr id="91189" name="Freeform 53"/>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1190" name="Oval 54"/>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91191" name="Freeform 55"/>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1192" name="Oval 56"/>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91193" name="Freeform 57"/>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1194" name="Freeform 58"/>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195" name="Freeform 59"/>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96" name="Freeform 60"/>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1197" name="Rectangle 61"/>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93187" name="Group 3"/>
          <p:cNvGrpSpPr>
            <a:grpSpLocks/>
          </p:cNvGrpSpPr>
          <p:nvPr/>
        </p:nvGrpSpPr>
        <p:grpSpPr bwMode="auto">
          <a:xfrm>
            <a:off x="2287588" y="2133600"/>
            <a:ext cx="6324600" cy="4565650"/>
            <a:chOff x="1441" y="1344"/>
            <a:chExt cx="3984" cy="2876"/>
          </a:xfrm>
        </p:grpSpPr>
        <p:sp>
          <p:nvSpPr>
            <p:cNvPr id="93188"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93189"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93190"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3191"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3192"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3193"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3194"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93195"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93196" name="Rectangle 12"/>
          <p:cNvSpPr>
            <a:spLocks noChangeArrowheads="1"/>
          </p:cNvSpPr>
          <p:nvPr/>
        </p:nvSpPr>
        <p:spPr bwMode="auto">
          <a:xfrm>
            <a:off x="4017963" y="4505325"/>
            <a:ext cx="1447800"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Interval</a:t>
            </a:r>
          </a:p>
        </p:txBody>
      </p:sp>
      <p:sp>
        <p:nvSpPr>
          <p:cNvPr id="93197" name="Rectangle 13"/>
          <p:cNvSpPr>
            <a:spLocks noChangeArrowheads="1"/>
          </p:cNvSpPr>
          <p:nvPr/>
        </p:nvSpPr>
        <p:spPr bwMode="auto">
          <a:xfrm>
            <a:off x="5389563" y="3819525"/>
            <a:ext cx="1071562"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Ratio</a:t>
            </a:r>
          </a:p>
        </p:txBody>
      </p:sp>
      <p:sp>
        <p:nvSpPr>
          <p:cNvPr id="93198" name="Rectangle 14"/>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sp>
        <p:nvSpPr>
          <p:cNvPr id="93199" name="Rectangle 15"/>
          <p:cNvSpPr>
            <a:spLocks noChangeArrowheads="1"/>
          </p:cNvSpPr>
          <p:nvPr/>
        </p:nvSpPr>
        <p:spPr bwMode="auto">
          <a:xfrm>
            <a:off x="4557713" y="5289550"/>
            <a:ext cx="327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can be ordered</a:t>
            </a:r>
          </a:p>
        </p:txBody>
      </p:sp>
      <p:sp>
        <p:nvSpPr>
          <p:cNvPr id="93200" name="Rectangle 16"/>
          <p:cNvSpPr>
            <a:spLocks noChangeArrowheads="1"/>
          </p:cNvSpPr>
          <p:nvPr/>
        </p:nvSpPr>
        <p:spPr bwMode="auto">
          <a:xfrm>
            <a:off x="5624513" y="4603750"/>
            <a:ext cx="294481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Distance is meaningful</a:t>
            </a:r>
          </a:p>
        </p:txBody>
      </p:sp>
      <p:grpSp>
        <p:nvGrpSpPr>
          <p:cNvPr id="93201" name="Group 17"/>
          <p:cNvGrpSpPr>
            <a:grpSpLocks/>
          </p:cNvGrpSpPr>
          <p:nvPr/>
        </p:nvGrpSpPr>
        <p:grpSpPr bwMode="auto">
          <a:xfrm>
            <a:off x="1420813" y="1344613"/>
            <a:ext cx="2952750" cy="4495800"/>
            <a:chOff x="895" y="847"/>
            <a:chExt cx="1860" cy="2832"/>
          </a:xfrm>
        </p:grpSpPr>
        <p:grpSp>
          <p:nvGrpSpPr>
            <p:cNvPr id="93202" name="Group 18"/>
            <p:cNvGrpSpPr>
              <a:grpSpLocks/>
            </p:cNvGrpSpPr>
            <p:nvPr/>
          </p:nvGrpSpPr>
          <p:grpSpPr bwMode="auto">
            <a:xfrm>
              <a:off x="1828" y="1413"/>
              <a:ext cx="147" cy="251"/>
              <a:chOff x="1828" y="1413"/>
              <a:chExt cx="147" cy="251"/>
            </a:xfrm>
          </p:grpSpPr>
          <p:sp>
            <p:nvSpPr>
              <p:cNvPr id="93203" name="Freeform 19"/>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3204" name="Freeform 20"/>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05" name="Freeform 21"/>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3206" name="Group 22"/>
            <p:cNvGrpSpPr>
              <a:grpSpLocks/>
            </p:cNvGrpSpPr>
            <p:nvPr/>
          </p:nvGrpSpPr>
          <p:grpSpPr bwMode="auto">
            <a:xfrm>
              <a:off x="1353" y="1577"/>
              <a:ext cx="639" cy="847"/>
              <a:chOff x="1353" y="1577"/>
              <a:chExt cx="639" cy="847"/>
            </a:xfrm>
          </p:grpSpPr>
          <p:sp>
            <p:nvSpPr>
              <p:cNvPr id="93207" name="Freeform 23"/>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3208" name="Freeform 24"/>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3209" name="Freeform 25"/>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3210" name="Group 26"/>
            <p:cNvGrpSpPr>
              <a:grpSpLocks/>
            </p:cNvGrpSpPr>
            <p:nvPr/>
          </p:nvGrpSpPr>
          <p:grpSpPr bwMode="auto">
            <a:xfrm>
              <a:off x="1862" y="847"/>
              <a:ext cx="893" cy="2250"/>
              <a:chOff x="1862" y="847"/>
              <a:chExt cx="893" cy="2250"/>
            </a:xfrm>
          </p:grpSpPr>
          <p:grpSp>
            <p:nvGrpSpPr>
              <p:cNvPr id="93211" name="Group 27"/>
              <p:cNvGrpSpPr>
                <a:grpSpLocks/>
              </p:cNvGrpSpPr>
              <p:nvPr/>
            </p:nvGrpSpPr>
            <p:grpSpPr bwMode="auto">
              <a:xfrm>
                <a:off x="1882" y="847"/>
                <a:ext cx="873" cy="2250"/>
                <a:chOff x="1882" y="847"/>
                <a:chExt cx="873" cy="2250"/>
              </a:xfrm>
            </p:grpSpPr>
            <p:sp>
              <p:nvSpPr>
                <p:cNvPr id="93212" name="Freeform 28"/>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93213" name="Freeform 29"/>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14" name="Freeform 30"/>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3215" name="Group 31"/>
            <p:cNvGrpSpPr>
              <a:grpSpLocks/>
            </p:cNvGrpSpPr>
            <p:nvPr/>
          </p:nvGrpSpPr>
          <p:grpSpPr bwMode="auto">
            <a:xfrm>
              <a:off x="1263" y="2257"/>
              <a:ext cx="771" cy="1422"/>
              <a:chOff x="1263" y="2257"/>
              <a:chExt cx="771" cy="1422"/>
            </a:xfrm>
          </p:grpSpPr>
          <p:grpSp>
            <p:nvGrpSpPr>
              <p:cNvPr id="93216" name="Group 32"/>
              <p:cNvGrpSpPr>
                <a:grpSpLocks/>
              </p:cNvGrpSpPr>
              <p:nvPr/>
            </p:nvGrpSpPr>
            <p:grpSpPr bwMode="auto">
              <a:xfrm>
                <a:off x="1316" y="3174"/>
                <a:ext cx="675" cy="505"/>
                <a:chOff x="1316" y="3174"/>
                <a:chExt cx="675" cy="505"/>
              </a:xfrm>
            </p:grpSpPr>
            <p:sp>
              <p:nvSpPr>
                <p:cNvPr id="93217" name="Freeform 33"/>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93218" name="Freeform 34"/>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19" name="Freeform 35"/>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3220" name="Group 36"/>
            <p:cNvGrpSpPr>
              <a:grpSpLocks/>
            </p:cNvGrpSpPr>
            <p:nvPr/>
          </p:nvGrpSpPr>
          <p:grpSpPr bwMode="auto">
            <a:xfrm>
              <a:off x="895" y="1687"/>
              <a:ext cx="568" cy="991"/>
              <a:chOff x="895" y="1687"/>
              <a:chExt cx="568" cy="991"/>
            </a:xfrm>
          </p:grpSpPr>
          <p:grpSp>
            <p:nvGrpSpPr>
              <p:cNvPr id="93221" name="Group 37"/>
              <p:cNvGrpSpPr>
                <a:grpSpLocks/>
              </p:cNvGrpSpPr>
              <p:nvPr/>
            </p:nvGrpSpPr>
            <p:grpSpPr bwMode="auto">
              <a:xfrm>
                <a:off x="1047" y="1687"/>
                <a:ext cx="416" cy="991"/>
                <a:chOff x="1047" y="1687"/>
                <a:chExt cx="416" cy="991"/>
              </a:xfrm>
            </p:grpSpPr>
            <p:sp>
              <p:nvSpPr>
                <p:cNvPr id="93222" name="Freeform 38"/>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3223" name="Freeform 39"/>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3224" name="Group 40"/>
              <p:cNvGrpSpPr>
                <a:grpSpLocks/>
              </p:cNvGrpSpPr>
              <p:nvPr/>
            </p:nvGrpSpPr>
            <p:grpSpPr bwMode="auto">
              <a:xfrm>
                <a:off x="895" y="1791"/>
                <a:ext cx="495" cy="830"/>
                <a:chOff x="895" y="1791"/>
                <a:chExt cx="495" cy="830"/>
              </a:xfrm>
            </p:grpSpPr>
            <p:sp>
              <p:nvSpPr>
                <p:cNvPr id="93225" name="Freeform 41"/>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3226" name="Freeform 42"/>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3227" name="Freeform 43"/>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3228" name="Group 44"/>
            <p:cNvGrpSpPr>
              <a:grpSpLocks/>
            </p:cNvGrpSpPr>
            <p:nvPr/>
          </p:nvGrpSpPr>
          <p:grpSpPr bwMode="auto">
            <a:xfrm>
              <a:off x="1028" y="1274"/>
              <a:ext cx="321" cy="417"/>
              <a:chOff x="1028" y="1274"/>
              <a:chExt cx="321" cy="417"/>
            </a:xfrm>
          </p:grpSpPr>
          <p:grpSp>
            <p:nvGrpSpPr>
              <p:cNvPr id="93229" name="Group 45"/>
              <p:cNvGrpSpPr>
                <a:grpSpLocks/>
              </p:cNvGrpSpPr>
              <p:nvPr/>
            </p:nvGrpSpPr>
            <p:grpSpPr bwMode="auto">
              <a:xfrm>
                <a:off x="1060" y="1396"/>
                <a:ext cx="275" cy="199"/>
                <a:chOff x="1060" y="1396"/>
                <a:chExt cx="275" cy="199"/>
              </a:xfrm>
            </p:grpSpPr>
            <p:sp>
              <p:nvSpPr>
                <p:cNvPr id="93230" name="Freeform 46"/>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3231" name="Freeform 47"/>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32" name="Freeform 48"/>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3233" name="Group 49"/>
              <p:cNvGrpSpPr>
                <a:grpSpLocks/>
              </p:cNvGrpSpPr>
              <p:nvPr/>
            </p:nvGrpSpPr>
            <p:grpSpPr bwMode="auto">
              <a:xfrm>
                <a:off x="1073" y="1400"/>
                <a:ext cx="232" cy="129"/>
                <a:chOff x="1073" y="1400"/>
                <a:chExt cx="232" cy="129"/>
              </a:xfrm>
            </p:grpSpPr>
            <p:sp>
              <p:nvSpPr>
                <p:cNvPr id="93234" name="Freeform 50"/>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3235" name="Freeform 51"/>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3236" name="Freeform 52"/>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3237" name="Group 53"/>
              <p:cNvGrpSpPr>
                <a:grpSpLocks/>
              </p:cNvGrpSpPr>
              <p:nvPr/>
            </p:nvGrpSpPr>
            <p:grpSpPr bwMode="auto">
              <a:xfrm>
                <a:off x="1100" y="1409"/>
                <a:ext cx="197" cy="143"/>
                <a:chOff x="1100" y="1409"/>
                <a:chExt cx="197" cy="143"/>
              </a:xfrm>
            </p:grpSpPr>
            <p:sp>
              <p:nvSpPr>
                <p:cNvPr id="93238" name="Freeform 54"/>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3239" name="Oval 55"/>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93240" name="Freeform 56"/>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3241" name="Oval 57"/>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93242" name="Freeform 58"/>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3243" name="Freeform 59"/>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3244" name="Freeform 60"/>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45" name="Freeform 61"/>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3246" name="Rectangle 62"/>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noFill/>
          <a:ln/>
        </p:spPr>
        <p:txBody>
          <a:bodyPr lIns="90488" tIns="44450" rIns="90488" bIns="44450" anchor="b"/>
          <a:lstStyle/>
          <a:p>
            <a:r>
              <a:rPr lang="en-US"/>
              <a:t>The Hierarchy of Levels</a:t>
            </a:r>
          </a:p>
        </p:txBody>
      </p:sp>
      <p:grpSp>
        <p:nvGrpSpPr>
          <p:cNvPr id="95235" name="Group 3"/>
          <p:cNvGrpSpPr>
            <a:grpSpLocks/>
          </p:cNvGrpSpPr>
          <p:nvPr/>
        </p:nvGrpSpPr>
        <p:grpSpPr bwMode="auto">
          <a:xfrm>
            <a:off x="2287588" y="2133600"/>
            <a:ext cx="6324600" cy="4565650"/>
            <a:chOff x="1441" y="1344"/>
            <a:chExt cx="3984" cy="2876"/>
          </a:xfrm>
        </p:grpSpPr>
        <p:sp>
          <p:nvSpPr>
            <p:cNvPr id="95236" name="Freeform 4"/>
            <p:cNvSpPr>
              <a:spLocks/>
            </p:cNvSpPr>
            <p:nvPr/>
          </p:nvSpPr>
          <p:spPr bwMode="auto">
            <a:xfrm>
              <a:off x="1441" y="1344"/>
              <a:ext cx="3984" cy="2872"/>
            </a:xfrm>
            <a:custGeom>
              <a:avLst/>
              <a:gdLst/>
              <a:ahLst/>
              <a:cxnLst>
                <a:cxn ang="0">
                  <a:pos x="771" y="2871"/>
                </a:cxn>
                <a:cxn ang="0">
                  <a:pos x="0" y="2268"/>
                </a:cxn>
                <a:cxn ang="0">
                  <a:pos x="0" y="1767"/>
                </a:cxn>
                <a:cxn ang="0">
                  <a:pos x="643" y="1767"/>
                </a:cxn>
                <a:cxn ang="0">
                  <a:pos x="643" y="1327"/>
                </a:cxn>
                <a:cxn ang="0">
                  <a:pos x="1286" y="1327"/>
                </a:cxn>
                <a:cxn ang="0">
                  <a:pos x="1286" y="886"/>
                </a:cxn>
                <a:cxn ang="0">
                  <a:pos x="1929" y="886"/>
                </a:cxn>
                <a:cxn ang="0">
                  <a:pos x="1929" y="444"/>
                </a:cxn>
                <a:cxn ang="0">
                  <a:pos x="2569" y="444"/>
                </a:cxn>
                <a:cxn ang="0">
                  <a:pos x="2569" y="2"/>
                </a:cxn>
                <a:cxn ang="0">
                  <a:pos x="3212" y="0"/>
                </a:cxn>
                <a:cxn ang="0">
                  <a:pos x="3983" y="552"/>
                </a:cxn>
                <a:cxn ang="0">
                  <a:pos x="771" y="2871"/>
                </a:cxn>
              </a:cxnLst>
              <a:rect l="0" t="0" r="r" b="b"/>
              <a:pathLst>
                <a:path w="3984" h="2872">
                  <a:moveTo>
                    <a:pt x="771" y="2871"/>
                  </a:moveTo>
                  <a:lnTo>
                    <a:pt x="0" y="2268"/>
                  </a:lnTo>
                  <a:lnTo>
                    <a:pt x="0" y="1767"/>
                  </a:lnTo>
                  <a:lnTo>
                    <a:pt x="643" y="1767"/>
                  </a:lnTo>
                  <a:lnTo>
                    <a:pt x="643" y="1327"/>
                  </a:lnTo>
                  <a:lnTo>
                    <a:pt x="1286" y="1327"/>
                  </a:lnTo>
                  <a:lnTo>
                    <a:pt x="1286" y="886"/>
                  </a:lnTo>
                  <a:lnTo>
                    <a:pt x="1929" y="886"/>
                  </a:lnTo>
                  <a:lnTo>
                    <a:pt x="1929" y="444"/>
                  </a:lnTo>
                  <a:lnTo>
                    <a:pt x="2569" y="444"/>
                  </a:lnTo>
                  <a:lnTo>
                    <a:pt x="2569" y="2"/>
                  </a:lnTo>
                  <a:lnTo>
                    <a:pt x="3212" y="0"/>
                  </a:lnTo>
                  <a:lnTo>
                    <a:pt x="3983" y="552"/>
                  </a:lnTo>
                  <a:lnTo>
                    <a:pt x="771" y="2871"/>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95237" name="Freeform 5"/>
            <p:cNvSpPr>
              <a:spLocks/>
            </p:cNvSpPr>
            <p:nvPr/>
          </p:nvSpPr>
          <p:spPr bwMode="auto">
            <a:xfrm>
              <a:off x="2216" y="1899"/>
              <a:ext cx="3209" cy="2321"/>
            </a:xfrm>
            <a:custGeom>
              <a:avLst/>
              <a:gdLst/>
              <a:ahLst/>
              <a:cxnLst>
                <a:cxn ang="0">
                  <a:pos x="3208" y="0"/>
                </a:cxn>
                <a:cxn ang="0">
                  <a:pos x="3208" y="2320"/>
                </a:cxn>
                <a:cxn ang="0">
                  <a:pos x="0" y="2315"/>
                </a:cxn>
                <a:cxn ang="0">
                  <a:pos x="0" y="1764"/>
                </a:cxn>
                <a:cxn ang="0">
                  <a:pos x="642" y="1764"/>
                </a:cxn>
                <a:cxn ang="0">
                  <a:pos x="642" y="1323"/>
                </a:cxn>
                <a:cxn ang="0">
                  <a:pos x="1282" y="1323"/>
                </a:cxn>
                <a:cxn ang="0">
                  <a:pos x="1282" y="884"/>
                </a:cxn>
                <a:cxn ang="0">
                  <a:pos x="1924" y="884"/>
                </a:cxn>
                <a:cxn ang="0">
                  <a:pos x="1924" y="443"/>
                </a:cxn>
                <a:cxn ang="0">
                  <a:pos x="2566" y="443"/>
                </a:cxn>
                <a:cxn ang="0">
                  <a:pos x="2566" y="2"/>
                </a:cxn>
                <a:cxn ang="0">
                  <a:pos x="3208" y="0"/>
                </a:cxn>
              </a:cxnLst>
              <a:rect l="0" t="0" r="r" b="b"/>
              <a:pathLst>
                <a:path w="3209" h="2321">
                  <a:moveTo>
                    <a:pt x="3208" y="0"/>
                  </a:moveTo>
                  <a:lnTo>
                    <a:pt x="3208" y="2320"/>
                  </a:lnTo>
                  <a:lnTo>
                    <a:pt x="0" y="2315"/>
                  </a:lnTo>
                  <a:lnTo>
                    <a:pt x="0" y="1764"/>
                  </a:lnTo>
                  <a:lnTo>
                    <a:pt x="642" y="1764"/>
                  </a:lnTo>
                  <a:lnTo>
                    <a:pt x="642" y="1323"/>
                  </a:lnTo>
                  <a:lnTo>
                    <a:pt x="1282" y="1323"/>
                  </a:lnTo>
                  <a:lnTo>
                    <a:pt x="1282" y="884"/>
                  </a:lnTo>
                  <a:lnTo>
                    <a:pt x="1924" y="884"/>
                  </a:lnTo>
                  <a:lnTo>
                    <a:pt x="1924" y="443"/>
                  </a:lnTo>
                  <a:lnTo>
                    <a:pt x="2566" y="443"/>
                  </a:lnTo>
                  <a:lnTo>
                    <a:pt x="2566" y="2"/>
                  </a:lnTo>
                  <a:lnTo>
                    <a:pt x="3208"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95238" name="Freeform 6"/>
            <p:cNvSpPr>
              <a:spLocks/>
            </p:cNvSpPr>
            <p:nvPr/>
          </p:nvSpPr>
          <p:spPr bwMode="auto">
            <a:xfrm>
              <a:off x="1441" y="3119"/>
              <a:ext cx="1405" cy="542"/>
            </a:xfrm>
            <a:custGeom>
              <a:avLst/>
              <a:gdLst/>
              <a:ahLst/>
              <a:cxnLst>
                <a:cxn ang="0">
                  <a:pos x="0" y="0"/>
                </a:cxn>
                <a:cxn ang="0">
                  <a:pos x="638" y="0"/>
                </a:cxn>
                <a:cxn ang="0">
                  <a:pos x="1404" y="541"/>
                </a:cxn>
                <a:cxn ang="0">
                  <a:pos x="766" y="541"/>
                </a:cxn>
                <a:cxn ang="0">
                  <a:pos x="0" y="0"/>
                </a:cxn>
              </a:cxnLst>
              <a:rect l="0" t="0" r="r" b="b"/>
              <a:pathLst>
                <a:path w="1405" h="542">
                  <a:moveTo>
                    <a:pt x="0" y="0"/>
                  </a:moveTo>
                  <a:lnTo>
                    <a:pt x="638" y="0"/>
                  </a:lnTo>
                  <a:lnTo>
                    <a:pt x="1404"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5239" name="Freeform 7"/>
            <p:cNvSpPr>
              <a:spLocks/>
            </p:cNvSpPr>
            <p:nvPr/>
          </p:nvSpPr>
          <p:spPr bwMode="auto">
            <a:xfrm>
              <a:off x="2087" y="2677"/>
              <a:ext cx="1402" cy="542"/>
            </a:xfrm>
            <a:custGeom>
              <a:avLst/>
              <a:gdLst/>
              <a:ahLst/>
              <a:cxnLst>
                <a:cxn ang="0">
                  <a:pos x="0" y="0"/>
                </a:cxn>
                <a:cxn ang="0">
                  <a:pos x="638" y="0"/>
                </a:cxn>
                <a:cxn ang="0">
                  <a:pos x="1401" y="541"/>
                </a:cxn>
                <a:cxn ang="0">
                  <a:pos x="766" y="541"/>
                </a:cxn>
                <a:cxn ang="0">
                  <a:pos x="0" y="0"/>
                </a:cxn>
              </a:cxnLst>
              <a:rect l="0" t="0" r="r" b="b"/>
              <a:pathLst>
                <a:path w="1402" h="542">
                  <a:moveTo>
                    <a:pt x="0" y="0"/>
                  </a:moveTo>
                  <a:lnTo>
                    <a:pt x="638" y="0"/>
                  </a:lnTo>
                  <a:lnTo>
                    <a:pt x="1401" y="541"/>
                  </a:lnTo>
                  <a:lnTo>
                    <a:pt x="766"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5240" name="Freeform 8"/>
            <p:cNvSpPr>
              <a:spLocks/>
            </p:cNvSpPr>
            <p:nvPr/>
          </p:nvSpPr>
          <p:spPr bwMode="auto">
            <a:xfrm>
              <a:off x="2732" y="2234"/>
              <a:ext cx="1402" cy="541"/>
            </a:xfrm>
            <a:custGeom>
              <a:avLst/>
              <a:gdLst/>
              <a:ahLst/>
              <a:cxnLst>
                <a:cxn ang="0">
                  <a:pos x="0" y="0"/>
                </a:cxn>
                <a:cxn ang="0">
                  <a:pos x="638" y="0"/>
                </a:cxn>
                <a:cxn ang="0">
                  <a:pos x="1401" y="540"/>
                </a:cxn>
                <a:cxn ang="0">
                  <a:pos x="763" y="540"/>
                </a:cxn>
                <a:cxn ang="0">
                  <a:pos x="0" y="0"/>
                </a:cxn>
              </a:cxnLst>
              <a:rect l="0" t="0" r="r" b="b"/>
              <a:pathLst>
                <a:path w="1402" h="541">
                  <a:moveTo>
                    <a:pt x="0" y="0"/>
                  </a:moveTo>
                  <a:lnTo>
                    <a:pt x="638" y="0"/>
                  </a:lnTo>
                  <a:lnTo>
                    <a:pt x="1401" y="540"/>
                  </a:lnTo>
                  <a:lnTo>
                    <a:pt x="763"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5241" name="Freeform 9"/>
            <p:cNvSpPr>
              <a:spLocks/>
            </p:cNvSpPr>
            <p:nvPr/>
          </p:nvSpPr>
          <p:spPr bwMode="auto">
            <a:xfrm>
              <a:off x="3377" y="1790"/>
              <a:ext cx="1402" cy="542"/>
            </a:xfrm>
            <a:custGeom>
              <a:avLst/>
              <a:gdLst/>
              <a:ahLst/>
              <a:cxnLst>
                <a:cxn ang="0">
                  <a:pos x="0" y="0"/>
                </a:cxn>
                <a:cxn ang="0">
                  <a:pos x="635" y="0"/>
                </a:cxn>
                <a:cxn ang="0">
                  <a:pos x="1401" y="541"/>
                </a:cxn>
                <a:cxn ang="0">
                  <a:pos x="763" y="541"/>
                </a:cxn>
                <a:cxn ang="0">
                  <a:pos x="0" y="0"/>
                </a:cxn>
              </a:cxnLst>
              <a:rect l="0" t="0" r="r" b="b"/>
              <a:pathLst>
                <a:path w="1402" h="542">
                  <a:moveTo>
                    <a:pt x="0" y="0"/>
                  </a:moveTo>
                  <a:lnTo>
                    <a:pt x="635" y="0"/>
                  </a:lnTo>
                  <a:lnTo>
                    <a:pt x="1401" y="541"/>
                  </a:lnTo>
                  <a:lnTo>
                    <a:pt x="763" y="541"/>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95242" name="Freeform 10"/>
            <p:cNvSpPr>
              <a:spLocks/>
            </p:cNvSpPr>
            <p:nvPr/>
          </p:nvSpPr>
          <p:spPr bwMode="auto">
            <a:xfrm>
              <a:off x="4020" y="1347"/>
              <a:ext cx="1405" cy="541"/>
            </a:xfrm>
            <a:custGeom>
              <a:avLst/>
              <a:gdLst/>
              <a:ahLst/>
              <a:cxnLst>
                <a:cxn ang="0">
                  <a:pos x="0" y="0"/>
                </a:cxn>
                <a:cxn ang="0">
                  <a:pos x="638" y="0"/>
                </a:cxn>
                <a:cxn ang="0">
                  <a:pos x="1404" y="540"/>
                </a:cxn>
                <a:cxn ang="0">
                  <a:pos x="766" y="540"/>
                </a:cxn>
                <a:cxn ang="0">
                  <a:pos x="0" y="0"/>
                </a:cxn>
              </a:cxnLst>
              <a:rect l="0" t="0" r="r" b="b"/>
              <a:pathLst>
                <a:path w="1405" h="541">
                  <a:moveTo>
                    <a:pt x="0" y="0"/>
                  </a:moveTo>
                  <a:lnTo>
                    <a:pt x="638" y="0"/>
                  </a:lnTo>
                  <a:lnTo>
                    <a:pt x="1404" y="540"/>
                  </a:lnTo>
                  <a:lnTo>
                    <a:pt x="766" y="540"/>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95243" name="Rectangle 11"/>
          <p:cNvSpPr>
            <a:spLocks noChangeArrowheads="1"/>
          </p:cNvSpPr>
          <p:nvPr/>
        </p:nvSpPr>
        <p:spPr bwMode="auto">
          <a:xfrm>
            <a:off x="1808163" y="6029325"/>
            <a:ext cx="158432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Nominal</a:t>
            </a:r>
          </a:p>
        </p:txBody>
      </p:sp>
      <p:sp>
        <p:nvSpPr>
          <p:cNvPr id="95244" name="Rectangle 12"/>
          <p:cNvSpPr>
            <a:spLocks noChangeArrowheads="1"/>
          </p:cNvSpPr>
          <p:nvPr/>
        </p:nvSpPr>
        <p:spPr bwMode="auto">
          <a:xfrm>
            <a:off x="4017963" y="4505325"/>
            <a:ext cx="1447800"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Interval</a:t>
            </a:r>
          </a:p>
        </p:txBody>
      </p:sp>
      <p:sp>
        <p:nvSpPr>
          <p:cNvPr id="95245" name="Rectangle 13"/>
          <p:cNvSpPr>
            <a:spLocks noChangeArrowheads="1"/>
          </p:cNvSpPr>
          <p:nvPr/>
        </p:nvSpPr>
        <p:spPr bwMode="auto">
          <a:xfrm>
            <a:off x="5389563" y="3819525"/>
            <a:ext cx="1071562"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Ratio</a:t>
            </a:r>
          </a:p>
        </p:txBody>
      </p:sp>
      <p:sp>
        <p:nvSpPr>
          <p:cNvPr id="95246" name="Rectangle 14"/>
          <p:cNvSpPr>
            <a:spLocks noChangeArrowheads="1"/>
          </p:cNvSpPr>
          <p:nvPr/>
        </p:nvSpPr>
        <p:spPr bwMode="auto">
          <a:xfrm>
            <a:off x="3490913" y="6127750"/>
            <a:ext cx="44529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are only named; weakest</a:t>
            </a:r>
          </a:p>
        </p:txBody>
      </p:sp>
      <p:sp>
        <p:nvSpPr>
          <p:cNvPr id="95247" name="Rectangle 15"/>
          <p:cNvSpPr>
            <a:spLocks noChangeArrowheads="1"/>
          </p:cNvSpPr>
          <p:nvPr/>
        </p:nvSpPr>
        <p:spPr bwMode="auto">
          <a:xfrm>
            <a:off x="4557713" y="5289550"/>
            <a:ext cx="327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Attributes can be ordered</a:t>
            </a:r>
          </a:p>
        </p:txBody>
      </p:sp>
      <p:sp>
        <p:nvSpPr>
          <p:cNvPr id="95248" name="Rectangle 16"/>
          <p:cNvSpPr>
            <a:spLocks noChangeArrowheads="1"/>
          </p:cNvSpPr>
          <p:nvPr/>
        </p:nvSpPr>
        <p:spPr bwMode="auto">
          <a:xfrm>
            <a:off x="5624513" y="4603750"/>
            <a:ext cx="294481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Distance is meaningful</a:t>
            </a:r>
          </a:p>
        </p:txBody>
      </p:sp>
      <p:sp>
        <p:nvSpPr>
          <p:cNvPr id="95249" name="Rectangle 17"/>
          <p:cNvSpPr>
            <a:spLocks noChangeArrowheads="1"/>
          </p:cNvSpPr>
          <p:nvPr/>
        </p:nvSpPr>
        <p:spPr bwMode="auto">
          <a:xfrm>
            <a:off x="6615113" y="3917950"/>
            <a:ext cx="1860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solidFill>
                  <a:schemeClr val="accent2"/>
                </a:solidFill>
              </a:rPr>
              <a:t>Absolute zero</a:t>
            </a:r>
          </a:p>
        </p:txBody>
      </p:sp>
      <p:grpSp>
        <p:nvGrpSpPr>
          <p:cNvPr id="95250" name="Group 18"/>
          <p:cNvGrpSpPr>
            <a:grpSpLocks/>
          </p:cNvGrpSpPr>
          <p:nvPr/>
        </p:nvGrpSpPr>
        <p:grpSpPr bwMode="auto">
          <a:xfrm>
            <a:off x="1420813" y="1344613"/>
            <a:ext cx="2952750" cy="4495800"/>
            <a:chOff x="895" y="847"/>
            <a:chExt cx="1860" cy="2832"/>
          </a:xfrm>
        </p:grpSpPr>
        <p:grpSp>
          <p:nvGrpSpPr>
            <p:cNvPr id="95251" name="Group 19"/>
            <p:cNvGrpSpPr>
              <a:grpSpLocks/>
            </p:cNvGrpSpPr>
            <p:nvPr/>
          </p:nvGrpSpPr>
          <p:grpSpPr bwMode="auto">
            <a:xfrm>
              <a:off x="1828" y="1413"/>
              <a:ext cx="147" cy="251"/>
              <a:chOff x="1828" y="1413"/>
              <a:chExt cx="147" cy="251"/>
            </a:xfrm>
          </p:grpSpPr>
          <p:sp>
            <p:nvSpPr>
              <p:cNvPr id="95252" name="Freeform 20"/>
              <p:cNvSpPr>
                <a:spLocks/>
              </p:cNvSpPr>
              <p:nvPr/>
            </p:nvSpPr>
            <p:spPr bwMode="auto">
              <a:xfrm>
                <a:off x="1828" y="1413"/>
                <a:ext cx="123" cy="248"/>
              </a:xfrm>
              <a:custGeom>
                <a:avLst/>
                <a:gdLst/>
                <a:ahLst/>
                <a:cxnLst>
                  <a:cxn ang="0">
                    <a:pos x="55" y="247"/>
                  </a:cxn>
                  <a:cxn ang="0">
                    <a:pos x="47" y="197"/>
                  </a:cxn>
                  <a:cxn ang="0">
                    <a:pos x="28" y="166"/>
                  </a:cxn>
                  <a:cxn ang="0">
                    <a:pos x="17" y="128"/>
                  </a:cxn>
                  <a:cxn ang="0">
                    <a:pos x="22" y="96"/>
                  </a:cxn>
                  <a:cxn ang="0">
                    <a:pos x="26" y="76"/>
                  </a:cxn>
                  <a:cxn ang="0">
                    <a:pos x="17" y="45"/>
                  </a:cxn>
                  <a:cxn ang="0">
                    <a:pos x="0" y="21"/>
                  </a:cxn>
                  <a:cxn ang="0">
                    <a:pos x="10" y="4"/>
                  </a:cxn>
                  <a:cxn ang="0">
                    <a:pos x="28" y="0"/>
                  </a:cxn>
                  <a:cxn ang="0">
                    <a:pos x="46" y="4"/>
                  </a:cxn>
                  <a:cxn ang="0">
                    <a:pos x="56" y="17"/>
                  </a:cxn>
                  <a:cxn ang="0">
                    <a:pos x="65" y="28"/>
                  </a:cxn>
                  <a:cxn ang="0">
                    <a:pos x="98" y="74"/>
                  </a:cxn>
                  <a:cxn ang="0">
                    <a:pos x="122" y="118"/>
                  </a:cxn>
                  <a:cxn ang="0">
                    <a:pos x="113" y="176"/>
                  </a:cxn>
                  <a:cxn ang="0">
                    <a:pos x="100" y="247"/>
                  </a:cxn>
                  <a:cxn ang="0">
                    <a:pos x="55" y="247"/>
                  </a:cxn>
                </a:cxnLst>
                <a:rect l="0" t="0" r="r" b="b"/>
                <a:pathLst>
                  <a:path w="123" h="248">
                    <a:moveTo>
                      <a:pt x="55" y="247"/>
                    </a:moveTo>
                    <a:lnTo>
                      <a:pt x="47" y="197"/>
                    </a:lnTo>
                    <a:lnTo>
                      <a:pt x="28" y="166"/>
                    </a:lnTo>
                    <a:lnTo>
                      <a:pt x="17" y="128"/>
                    </a:lnTo>
                    <a:lnTo>
                      <a:pt x="22" y="96"/>
                    </a:lnTo>
                    <a:lnTo>
                      <a:pt x="26" y="76"/>
                    </a:lnTo>
                    <a:lnTo>
                      <a:pt x="17" y="45"/>
                    </a:lnTo>
                    <a:lnTo>
                      <a:pt x="0" y="21"/>
                    </a:lnTo>
                    <a:lnTo>
                      <a:pt x="10" y="4"/>
                    </a:lnTo>
                    <a:lnTo>
                      <a:pt x="28" y="0"/>
                    </a:lnTo>
                    <a:lnTo>
                      <a:pt x="46" y="4"/>
                    </a:lnTo>
                    <a:lnTo>
                      <a:pt x="56" y="17"/>
                    </a:lnTo>
                    <a:lnTo>
                      <a:pt x="65" y="28"/>
                    </a:lnTo>
                    <a:lnTo>
                      <a:pt x="98" y="74"/>
                    </a:lnTo>
                    <a:lnTo>
                      <a:pt x="122" y="118"/>
                    </a:lnTo>
                    <a:lnTo>
                      <a:pt x="113" y="176"/>
                    </a:lnTo>
                    <a:lnTo>
                      <a:pt x="100" y="247"/>
                    </a:lnTo>
                    <a:lnTo>
                      <a:pt x="55" y="247"/>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5253" name="Freeform 21"/>
              <p:cNvSpPr>
                <a:spLocks/>
              </p:cNvSpPr>
              <p:nvPr/>
            </p:nvSpPr>
            <p:spPr bwMode="auto">
              <a:xfrm>
                <a:off x="1850" y="1609"/>
                <a:ext cx="125" cy="55"/>
              </a:xfrm>
              <a:custGeom>
                <a:avLst/>
                <a:gdLst/>
                <a:ahLst/>
                <a:cxnLst>
                  <a:cxn ang="0">
                    <a:pos x="0" y="0"/>
                  </a:cxn>
                  <a:cxn ang="0">
                    <a:pos x="6" y="54"/>
                  </a:cxn>
                  <a:cxn ang="0">
                    <a:pos x="124" y="54"/>
                  </a:cxn>
                  <a:cxn ang="0">
                    <a:pos x="118" y="0"/>
                  </a:cxn>
                  <a:cxn ang="0">
                    <a:pos x="73" y="7"/>
                  </a:cxn>
                  <a:cxn ang="0">
                    <a:pos x="0" y="0"/>
                  </a:cxn>
                </a:cxnLst>
                <a:rect l="0" t="0" r="r" b="b"/>
                <a:pathLst>
                  <a:path w="125" h="55">
                    <a:moveTo>
                      <a:pt x="0" y="0"/>
                    </a:moveTo>
                    <a:lnTo>
                      <a:pt x="6" y="54"/>
                    </a:lnTo>
                    <a:lnTo>
                      <a:pt x="124" y="54"/>
                    </a:lnTo>
                    <a:lnTo>
                      <a:pt x="118" y="0"/>
                    </a:lnTo>
                    <a:lnTo>
                      <a:pt x="73" y="7"/>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54" name="Freeform 22"/>
            <p:cNvSpPr>
              <a:spLocks/>
            </p:cNvSpPr>
            <p:nvPr/>
          </p:nvSpPr>
          <p:spPr bwMode="auto">
            <a:xfrm>
              <a:off x="1111" y="1605"/>
              <a:ext cx="584" cy="773"/>
            </a:xfrm>
            <a:custGeom>
              <a:avLst/>
              <a:gdLst/>
              <a:ahLst/>
              <a:cxnLst>
                <a:cxn ang="0">
                  <a:pos x="34" y="133"/>
                </a:cxn>
                <a:cxn ang="0">
                  <a:pos x="80" y="93"/>
                </a:cxn>
                <a:cxn ang="0">
                  <a:pos x="263" y="36"/>
                </a:cxn>
                <a:cxn ang="0">
                  <a:pos x="376" y="6"/>
                </a:cxn>
                <a:cxn ang="0">
                  <a:pos x="417" y="0"/>
                </a:cxn>
                <a:cxn ang="0">
                  <a:pos x="473" y="87"/>
                </a:cxn>
                <a:cxn ang="0">
                  <a:pos x="503" y="185"/>
                </a:cxn>
                <a:cxn ang="0">
                  <a:pos x="519" y="278"/>
                </a:cxn>
                <a:cxn ang="0">
                  <a:pos x="519" y="445"/>
                </a:cxn>
                <a:cxn ang="0">
                  <a:pos x="583" y="610"/>
                </a:cxn>
                <a:cxn ang="0">
                  <a:pos x="576" y="687"/>
                </a:cxn>
                <a:cxn ang="0">
                  <a:pos x="490" y="732"/>
                </a:cxn>
                <a:cxn ang="0">
                  <a:pos x="269" y="772"/>
                </a:cxn>
                <a:cxn ang="0">
                  <a:pos x="189" y="726"/>
                </a:cxn>
                <a:cxn ang="0">
                  <a:pos x="138" y="594"/>
                </a:cxn>
                <a:cxn ang="0">
                  <a:pos x="97" y="449"/>
                </a:cxn>
                <a:cxn ang="0">
                  <a:pos x="22" y="374"/>
                </a:cxn>
                <a:cxn ang="0">
                  <a:pos x="5" y="295"/>
                </a:cxn>
                <a:cxn ang="0">
                  <a:pos x="0" y="197"/>
                </a:cxn>
                <a:cxn ang="0">
                  <a:pos x="34" y="133"/>
                </a:cxn>
              </a:cxnLst>
              <a:rect l="0" t="0" r="r" b="b"/>
              <a:pathLst>
                <a:path w="584" h="773">
                  <a:moveTo>
                    <a:pt x="34" y="133"/>
                  </a:moveTo>
                  <a:lnTo>
                    <a:pt x="80" y="93"/>
                  </a:lnTo>
                  <a:lnTo>
                    <a:pt x="263" y="36"/>
                  </a:lnTo>
                  <a:lnTo>
                    <a:pt x="376" y="6"/>
                  </a:lnTo>
                  <a:lnTo>
                    <a:pt x="417" y="0"/>
                  </a:lnTo>
                  <a:lnTo>
                    <a:pt x="473" y="87"/>
                  </a:lnTo>
                  <a:lnTo>
                    <a:pt x="503" y="185"/>
                  </a:lnTo>
                  <a:lnTo>
                    <a:pt x="519" y="278"/>
                  </a:lnTo>
                  <a:lnTo>
                    <a:pt x="519" y="445"/>
                  </a:lnTo>
                  <a:lnTo>
                    <a:pt x="583" y="610"/>
                  </a:lnTo>
                  <a:lnTo>
                    <a:pt x="576" y="687"/>
                  </a:lnTo>
                  <a:lnTo>
                    <a:pt x="490" y="732"/>
                  </a:lnTo>
                  <a:lnTo>
                    <a:pt x="269" y="772"/>
                  </a:lnTo>
                  <a:lnTo>
                    <a:pt x="189" y="726"/>
                  </a:lnTo>
                  <a:lnTo>
                    <a:pt x="138" y="594"/>
                  </a:lnTo>
                  <a:lnTo>
                    <a:pt x="97" y="449"/>
                  </a:lnTo>
                  <a:lnTo>
                    <a:pt x="22" y="374"/>
                  </a:lnTo>
                  <a:lnTo>
                    <a:pt x="5" y="295"/>
                  </a:lnTo>
                  <a:lnTo>
                    <a:pt x="0" y="197"/>
                  </a:lnTo>
                  <a:lnTo>
                    <a:pt x="34" y="133"/>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5255" name="Group 23"/>
            <p:cNvGrpSpPr>
              <a:grpSpLocks/>
            </p:cNvGrpSpPr>
            <p:nvPr/>
          </p:nvGrpSpPr>
          <p:grpSpPr bwMode="auto">
            <a:xfrm>
              <a:off x="1353" y="1577"/>
              <a:ext cx="639" cy="847"/>
              <a:chOff x="1353" y="1577"/>
              <a:chExt cx="639" cy="847"/>
            </a:xfrm>
          </p:grpSpPr>
          <p:sp>
            <p:nvSpPr>
              <p:cNvPr id="95256" name="Freeform 24"/>
              <p:cNvSpPr>
                <a:spLocks/>
              </p:cNvSpPr>
              <p:nvPr/>
            </p:nvSpPr>
            <p:spPr bwMode="auto">
              <a:xfrm>
                <a:off x="1353" y="1577"/>
                <a:ext cx="639" cy="847"/>
              </a:xfrm>
              <a:custGeom>
                <a:avLst/>
                <a:gdLst/>
                <a:ahLst/>
                <a:cxnLst>
                  <a:cxn ang="0">
                    <a:pos x="0" y="52"/>
                  </a:cxn>
                  <a:cxn ang="0">
                    <a:pos x="35" y="102"/>
                  </a:cxn>
                  <a:cxn ang="0">
                    <a:pos x="81" y="177"/>
                  </a:cxn>
                  <a:cxn ang="0">
                    <a:pos x="127" y="276"/>
                  </a:cxn>
                  <a:cxn ang="0">
                    <a:pos x="164" y="374"/>
                  </a:cxn>
                  <a:cxn ang="0">
                    <a:pos x="190" y="453"/>
                  </a:cxn>
                  <a:cxn ang="0">
                    <a:pos x="235" y="617"/>
                  </a:cxn>
                  <a:cxn ang="0">
                    <a:pos x="248" y="667"/>
                  </a:cxn>
                  <a:cxn ang="0">
                    <a:pos x="267" y="699"/>
                  </a:cxn>
                  <a:cxn ang="0">
                    <a:pos x="283" y="726"/>
                  </a:cxn>
                  <a:cxn ang="0">
                    <a:pos x="409" y="811"/>
                  </a:cxn>
                  <a:cxn ang="0">
                    <a:pos x="456" y="846"/>
                  </a:cxn>
                  <a:cxn ang="0">
                    <a:pos x="450" y="760"/>
                  </a:cxn>
                  <a:cxn ang="0">
                    <a:pos x="429" y="689"/>
                  </a:cxn>
                  <a:cxn ang="0">
                    <a:pos x="405" y="616"/>
                  </a:cxn>
                  <a:cxn ang="0">
                    <a:pos x="348" y="525"/>
                  </a:cxn>
                  <a:cxn ang="0">
                    <a:pos x="312" y="425"/>
                  </a:cxn>
                  <a:cxn ang="0">
                    <a:pos x="295" y="276"/>
                  </a:cxn>
                  <a:cxn ang="0">
                    <a:pos x="370" y="334"/>
                  </a:cxn>
                  <a:cxn ang="0">
                    <a:pos x="439" y="381"/>
                  </a:cxn>
                  <a:cxn ang="0">
                    <a:pos x="508" y="403"/>
                  </a:cxn>
                  <a:cxn ang="0">
                    <a:pos x="552" y="414"/>
                  </a:cxn>
                  <a:cxn ang="0">
                    <a:pos x="587" y="409"/>
                  </a:cxn>
                  <a:cxn ang="0">
                    <a:pos x="609" y="381"/>
                  </a:cxn>
                  <a:cxn ang="0">
                    <a:pos x="633" y="302"/>
                  </a:cxn>
                  <a:cxn ang="0">
                    <a:pos x="638" y="244"/>
                  </a:cxn>
                  <a:cxn ang="0">
                    <a:pos x="638" y="147"/>
                  </a:cxn>
                  <a:cxn ang="0">
                    <a:pos x="638" y="66"/>
                  </a:cxn>
                  <a:cxn ang="0">
                    <a:pos x="535" y="68"/>
                  </a:cxn>
                  <a:cxn ang="0">
                    <a:pos x="490" y="58"/>
                  </a:cxn>
                  <a:cxn ang="0">
                    <a:pos x="484" y="149"/>
                  </a:cxn>
                  <a:cxn ang="0">
                    <a:pos x="473" y="178"/>
                  </a:cxn>
                  <a:cxn ang="0">
                    <a:pos x="405" y="144"/>
                  </a:cxn>
                  <a:cxn ang="0">
                    <a:pos x="358" y="104"/>
                  </a:cxn>
                  <a:cxn ang="0">
                    <a:pos x="272" y="58"/>
                  </a:cxn>
                  <a:cxn ang="0">
                    <a:pos x="210" y="17"/>
                  </a:cxn>
                  <a:cxn ang="0">
                    <a:pos x="154" y="0"/>
                  </a:cxn>
                  <a:cxn ang="0">
                    <a:pos x="85" y="28"/>
                  </a:cxn>
                  <a:cxn ang="0">
                    <a:pos x="0" y="52"/>
                  </a:cxn>
                </a:cxnLst>
                <a:rect l="0" t="0" r="r" b="b"/>
                <a:pathLst>
                  <a:path w="639" h="847">
                    <a:moveTo>
                      <a:pt x="0" y="52"/>
                    </a:moveTo>
                    <a:lnTo>
                      <a:pt x="35" y="102"/>
                    </a:lnTo>
                    <a:lnTo>
                      <a:pt x="81" y="177"/>
                    </a:lnTo>
                    <a:lnTo>
                      <a:pt x="127" y="276"/>
                    </a:lnTo>
                    <a:lnTo>
                      <a:pt x="164" y="374"/>
                    </a:lnTo>
                    <a:lnTo>
                      <a:pt x="190" y="453"/>
                    </a:lnTo>
                    <a:lnTo>
                      <a:pt x="235" y="617"/>
                    </a:lnTo>
                    <a:lnTo>
                      <a:pt x="248" y="667"/>
                    </a:lnTo>
                    <a:lnTo>
                      <a:pt x="267" y="699"/>
                    </a:lnTo>
                    <a:lnTo>
                      <a:pt x="283" y="726"/>
                    </a:lnTo>
                    <a:lnTo>
                      <a:pt x="409" y="811"/>
                    </a:lnTo>
                    <a:lnTo>
                      <a:pt x="456" y="846"/>
                    </a:lnTo>
                    <a:lnTo>
                      <a:pt x="450" y="760"/>
                    </a:lnTo>
                    <a:lnTo>
                      <a:pt x="429" y="689"/>
                    </a:lnTo>
                    <a:lnTo>
                      <a:pt x="405" y="616"/>
                    </a:lnTo>
                    <a:lnTo>
                      <a:pt x="348" y="525"/>
                    </a:lnTo>
                    <a:lnTo>
                      <a:pt x="312" y="425"/>
                    </a:lnTo>
                    <a:lnTo>
                      <a:pt x="295" y="276"/>
                    </a:lnTo>
                    <a:lnTo>
                      <a:pt x="370" y="334"/>
                    </a:lnTo>
                    <a:lnTo>
                      <a:pt x="439" y="381"/>
                    </a:lnTo>
                    <a:lnTo>
                      <a:pt x="508" y="403"/>
                    </a:lnTo>
                    <a:lnTo>
                      <a:pt x="552" y="414"/>
                    </a:lnTo>
                    <a:lnTo>
                      <a:pt x="587" y="409"/>
                    </a:lnTo>
                    <a:lnTo>
                      <a:pt x="609" y="381"/>
                    </a:lnTo>
                    <a:lnTo>
                      <a:pt x="633" y="302"/>
                    </a:lnTo>
                    <a:lnTo>
                      <a:pt x="638" y="244"/>
                    </a:lnTo>
                    <a:lnTo>
                      <a:pt x="638" y="147"/>
                    </a:lnTo>
                    <a:lnTo>
                      <a:pt x="638" y="66"/>
                    </a:lnTo>
                    <a:lnTo>
                      <a:pt x="535" y="68"/>
                    </a:lnTo>
                    <a:lnTo>
                      <a:pt x="490" y="58"/>
                    </a:lnTo>
                    <a:lnTo>
                      <a:pt x="484" y="149"/>
                    </a:lnTo>
                    <a:lnTo>
                      <a:pt x="473" y="178"/>
                    </a:lnTo>
                    <a:lnTo>
                      <a:pt x="405" y="144"/>
                    </a:lnTo>
                    <a:lnTo>
                      <a:pt x="358" y="104"/>
                    </a:lnTo>
                    <a:lnTo>
                      <a:pt x="272" y="58"/>
                    </a:lnTo>
                    <a:lnTo>
                      <a:pt x="210" y="17"/>
                    </a:lnTo>
                    <a:lnTo>
                      <a:pt x="154" y="0"/>
                    </a:lnTo>
                    <a:lnTo>
                      <a:pt x="85" y="28"/>
                    </a:lnTo>
                    <a:lnTo>
                      <a:pt x="0" y="52"/>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5257" name="Freeform 25"/>
              <p:cNvSpPr>
                <a:spLocks/>
              </p:cNvSpPr>
              <p:nvPr/>
            </p:nvSpPr>
            <p:spPr bwMode="auto">
              <a:xfrm>
                <a:off x="1395" y="1618"/>
                <a:ext cx="180" cy="514"/>
              </a:xfrm>
              <a:custGeom>
                <a:avLst/>
                <a:gdLst/>
                <a:ahLst/>
                <a:cxnLst>
                  <a:cxn ang="0">
                    <a:pos x="0" y="0"/>
                  </a:cxn>
                  <a:cxn ang="0">
                    <a:pos x="78" y="35"/>
                  </a:cxn>
                  <a:cxn ang="0">
                    <a:pos x="71" y="96"/>
                  </a:cxn>
                  <a:cxn ang="0">
                    <a:pos x="121" y="99"/>
                  </a:cxn>
                  <a:cxn ang="0">
                    <a:pos x="152" y="210"/>
                  </a:cxn>
                  <a:cxn ang="0">
                    <a:pos x="170" y="330"/>
                  </a:cxn>
                  <a:cxn ang="0">
                    <a:pos x="177" y="444"/>
                  </a:cxn>
                  <a:cxn ang="0">
                    <a:pos x="179" y="513"/>
                  </a:cxn>
                </a:cxnLst>
                <a:rect l="0" t="0" r="r" b="b"/>
                <a:pathLst>
                  <a:path w="180" h="514">
                    <a:moveTo>
                      <a:pt x="0" y="0"/>
                    </a:moveTo>
                    <a:lnTo>
                      <a:pt x="78" y="35"/>
                    </a:lnTo>
                    <a:lnTo>
                      <a:pt x="71" y="96"/>
                    </a:lnTo>
                    <a:lnTo>
                      <a:pt x="121" y="99"/>
                    </a:lnTo>
                    <a:lnTo>
                      <a:pt x="152" y="210"/>
                    </a:lnTo>
                    <a:lnTo>
                      <a:pt x="170" y="330"/>
                    </a:lnTo>
                    <a:lnTo>
                      <a:pt x="177" y="444"/>
                    </a:lnTo>
                    <a:lnTo>
                      <a:pt x="179" y="51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5258" name="Freeform 26"/>
            <p:cNvSpPr>
              <a:spLocks/>
            </p:cNvSpPr>
            <p:nvPr/>
          </p:nvSpPr>
          <p:spPr bwMode="auto">
            <a:xfrm>
              <a:off x="1199" y="1618"/>
              <a:ext cx="193" cy="160"/>
            </a:xfrm>
            <a:custGeom>
              <a:avLst/>
              <a:gdLst/>
              <a:ahLst/>
              <a:cxnLst>
                <a:cxn ang="0">
                  <a:pos x="17" y="51"/>
                </a:cxn>
                <a:cxn ang="0">
                  <a:pos x="0" y="77"/>
                </a:cxn>
                <a:cxn ang="0">
                  <a:pos x="83" y="159"/>
                </a:cxn>
                <a:cxn ang="0">
                  <a:pos x="110" y="62"/>
                </a:cxn>
                <a:cxn ang="0">
                  <a:pos x="192" y="110"/>
                </a:cxn>
                <a:cxn ang="0">
                  <a:pos x="188" y="27"/>
                </a:cxn>
                <a:cxn ang="0">
                  <a:pos x="138" y="0"/>
                </a:cxn>
                <a:cxn ang="0">
                  <a:pos x="17" y="51"/>
                </a:cxn>
              </a:cxnLst>
              <a:rect l="0" t="0" r="r" b="b"/>
              <a:pathLst>
                <a:path w="193" h="160">
                  <a:moveTo>
                    <a:pt x="17" y="51"/>
                  </a:moveTo>
                  <a:lnTo>
                    <a:pt x="0" y="77"/>
                  </a:lnTo>
                  <a:lnTo>
                    <a:pt x="83" y="159"/>
                  </a:lnTo>
                  <a:lnTo>
                    <a:pt x="110" y="62"/>
                  </a:lnTo>
                  <a:lnTo>
                    <a:pt x="192" y="110"/>
                  </a:lnTo>
                  <a:lnTo>
                    <a:pt x="188" y="27"/>
                  </a:lnTo>
                  <a:lnTo>
                    <a:pt x="138" y="0"/>
                  </a:lnTo>
                  <a:lnTo>
                    <a:pt x="17" y="5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5259" name="Group 27"/>
            <p:cNvGrpSpPr>
              <a:grpSpLocks/>
            </p:cNvGrpSpPr>
            <p:nvPr/>
          </p:nvGrpSpPr>
          <p:grpSpPr bwMode="auto">
            <a:xfrm>
              <a:off x="1862" y="847"/>
              <a:ext cx="893" cy="2250"/>
              <a:chOff x="1862" y="847"/>
              <a:chExt cx="893" cy="2250"/>
            </a:xfrm>
          </p:grpSpPr>
          <p:grpSp>
            <p:nvGrpSpPr>
              <p:cNvPr id="95260" name="Group 28"/>
              <p:cNvGrpSpPr>
                <a:grpSpLocks/>
              </p:cNvGrpSpPr>
              <p:nvPr/>
            </p:nvGrpSpPr>
            <p:grpSpPr bwMode="auto">
              <a:xfrm>
                <a:off x="1882" y="847"/>
                <a:ext cx="873" cy="2250"/>
                <a:chOff x="1882" y="847"/>
                <a:chExt cx="873" cy="2250"/>
              </a:xfrm>
            </p:grpSpPr>
            <p:sp>
              <p:nvSpPr>
                <p:cNvPr id="95261" name="Freeform 29"/>
                <p:cNvSpPr>
                  <a:spLocks/>
                </p:cNvSpPr>
                <p:nvPr/>
              </p:nvSpPr>
              <p:spPr bwMode="auto">
                <a:xfrm>
                  <a:off x="1882" y="861"/>
                  <a:ext cx="87" cy="2236"/>
                </a:xfrm>
                <a:custGeom>
                  <a:avLst/>
                  <a:gdLst/>
                  <a:ahLst/>
                  <a:cxnLst>
                    <a:cxn ang="0">
                      <a:pos x="0" y="4"/>
                    </a:cxn>
                    <a:cxn ang="0">
                      <a:pos x="43" y="2235"/>
                    </a:cxn>
                    <a:cxn ang="0">
                      <a:pos x="86" y="2235"/>
                    </a:cxn>
                    <a:cxn ang="0">
                      <a:pos x="43" y="0"/>
                    </a:cxn>
                    <a:cxn ang="0">
                      <a:pos x="0" y="4"/>
                    </a:cxn>
                  </a:cxnLst>
                  <a:rect l="0" t="0" r="r" b="b"/>
                  <a:pathLst>
                    <a:path w="87" h="2236">
                      <a:moveTo>
                        <a:pt x="0" y="4"/>
                      </a:moveTo>
                      <a:lnTo>
                        <a:pt x="43" y="2235"/>
                      </a:lnTo>
                      <a:lnTo>
                        <a:pt x="86" y="2235"/>
                      </a:lnTo>
                      <a:lnTo>
                        <a:pt x="43" y="0"/>
                      </a:lnTo>
                      <a:lnTo>
                        <a:pt x="0" y="4"/>
                      </a:lnTo>
                    </a:path>
                  </a:pathLst>
                </a:custGeom>
                <a:solidFill>
                  <a:srgbClr val="A05000"/>
                </a:solidFill>
                <a:ln w="12700" cap="rnd" cmpd="sng">
                  <a:solidFill>
                    <a:srgbClr val="000000"/>
                  </a:solidFill>
                  <a:prstDash val="solid"/>
                  <a:round/>
                  <a:headEnd type="none" w="med" len="med"/>
                  <a:tailEnd type="none" w="med" len="med"/>
                </a:ln>
                <a:effectLst/>
              </p:spPr>
              <p:txBody>
                <a:bodyPr/>
                <a:lstStyle/>
                <a:p>
                  <a:endParaRPr lang="en-US"/>
                </a:p>
              </p:txBody>
            </p:sp>
            <p:sp>
              <p:nvSpPr>
                <p:cNvPr id="95262" name="Freeform 30"/>
                <p:cNvSpPr>
                  <a:spLocks/>
                </p:cNvSpPr>
                <p:nvPr/>
              </p:nvSpPr>
              <p:spPr bwMode="auto">
                <a:xfrm>
                  <a:off x="1924" y="847"/>
                  <a:ext cx="831" cy="296"/>
                </a:xfrm>
                <a:custGeom>
                  <a:avLst/>
                  <a:gdLst/>
                  <a:ahLst/>
                  <a:cxnLst>
                    <a:cxn ang="0">
                      <a:pos x="0" y="27"/>
                    </a:cxn>
                    <a:cxn ang="0">
                      <a:pos x="64" y="8"/>
                    </a:cxn>
                    <a:cxn ang="0">
                      <a:pos x="108" y="4"/>
                    </a:cxn>
                    <a:cxn ang="0">
                      <a:pos x="156" y="1"/>
                    </a:cxn>
                    <a:cxn ang="0">
                      <a:pos x="203" y="0"/>
                    </a:cxn>
                    <a:cxn ang="0">
                      <a:pos x="257" y="3"/>
                    </a:cxn>
                    <a:cxn ang="0">
                      <a:pos x="292" y="10"/>
                    </a:cxn>
                    <a:cxn ang="0">
                      <a:pos x="328" y="20"/>
                    </a:cxn>
                    <a:cxn ang="0">
                      <a:pos x="348" y="27"/>
                    </a:cxn>
                    <a:cxn ang="0">
                      <a:pos x="379" y="41"/>
                    </a:cxn>
                    <a:cxn ang="0">
                      <a:pos x="420" y="65"/>
                    </a:cxn>
                    <a:cxn ang="0">
                      <a:pos x="458" y="71"/>
                    </a:cxn>
                    <a:cxn ang="0">
                      <a:pos x="479" y="71"/>
                    </a:cxn>
                    <a:cxn ang="0">
                      <a:pos x="517" y="67"/>
                    </a:cxn>
                    <a:cxn ang="0">
                      <a:pos x="552" y="55"/>
                    </a:cxn>
                    <a:cxn ang="0">
                      <a:pos x="588" y="45"/>
                    </a:cxn>
                    <a:cxn ang="0">
                      <a:pos x="640" y="38"/>
                    </a:cxn>
                    <a:cxn ang="0">
                      <a:pos x="701" y="38"/>
                    </a:cxn>
                    <a:cxn ang="0">
                      <a:pos x="767" y="59"/>
                    </a:cxn>
                    <a:cxn ang="0">
                      <a:pos x="830" y="89"/>
                    </a:cxn>
                    <a:cxn ang="0">
                      <a:pos x="767" y="130"/>
                    </a:cxn>
                    <a:cxn ang="0">
                      <a:pos x="718" y="165"/>
                    </a:cxn>
                    <a:cxn ang="0">
                      <a:pos x="760" y="209"/>
                    </a:cxn>
                    <a:cxn ang="0">
                      <a:pos x="823" y="256"/>
                    </a:cxn>
                    <a:cxn ang="0">
                      <a:pos x="774" y="271"/>
                    </a:cxn>
                    <a:cxn ang="0">
                      <a:pos x="697" y="285"/>
                    </a:cxn>
                    <a:cxn ang="0">
                      <a:pos x="611" y="293"/>
                    </a:cxn>
                    <a:cxn ang="0">
                      <a:pos x="519" y="295"/>
                    </a:cxn>
                    <a:cxn ang="0">
                      <a:pos x="454" y="291"/>
                    </a:cxn>
                    <a:cxn ang="0">
                      <a:pos x="390" y="281"/>
                    </a:cxn>
                    <a:cxn ang="0">
                      <a:pos x="350" y="267"/>
                    </a:cxn>
                    <a:cxn ang="0">
                      <a:pos x="297" y="224"/>
                    </a:cxn>
                    <a:cxn ang="0">
                      <a:pos x="258" y="215"/>
                    </a:cxn>
                    <a:cxn ang="0">
                      <a:pos x="213" y="215"/>
                    </a:cxn>
                    <a:cxn ang="0">
                      <a:pos x="179" y="219"/>
                    </a:cxn>
                    <a:cxn ang="0">
                      <a:pos x="139" y="224"/>
                    </a:cxn>
                    <a:cxn ang="0">
                      <a:pos x="95" y="238"/>
                    </a:cxn>
                    <a:cxn ang="0">
                      <a:pos x="62" y="247"/>
                    </a:cxn>
                    <a:cxn ang="0">
                      <a:pos x="0" y="281"/>
                    </a:cxn>
                    <a:cxn ang="0">
                      <a:pos x="22" y="245"/>
                    </a:cxn>
                    <a:cxn ang="0">
                      <a:pos x="33" y="209"/>
                    </a:cxn>
                    <a:cxn ang="0">
                      <a:pos x="41" y="162"/>
                    </a:cxn>
                    <a:cxn ang="0">
                      <a:pos x="39" y="115"/>
                    </a:cxn>
                    <a:cxn ang="0">
                      <a:pos x="23" y="71"/>
                    </a:cxn>
                    <a:cxn ang="0">
                      <a:pos x="0" y="27"/>
                    </a:cxn>
                  </a:cxnLst>
                  <a:rect l="0" t="0" r="r" b="b"/>
                  <a:pathLst>
                    <a:path w="831" h="296">
                      <a:moveTo>
                        <a:pt x="0" y="27"/>
                      </a:moveTo>
                      <a:lnTo>
                        <a:pt x="64" y="8"/>
                      </a:lnTo>
                      <a:lnTo>
                        <a:pt x="108" y="4"/>
                      </a:lnTo>
                      <a:lnTo>
                        <a:pt x="156" y="1"/>
                      </a:lnTo>
                      <a:lnTo>
                        <a:pt x="203" y="0"/>
                      </a:lnTo>
                      <a:lnTo>
                        <a:pt x="257" y="3"/>
                      </a:lnTo>
                      <a:lnTo>
                        <a:pt x="292" y="10"/>
                      </a:lnTo>
                      <a:lnTo>
                        <a:pt x="328" y="20"/>
                      </a:lnTo>
                      <a:lnTo>
                        <a:pt x="348" y="27"/>
                      </a:lnTo>
                      <a:lnTo>
                        <a:pt x="379" y="41"/>
                      </a:lnTo>
                      <a:lnTo>
                        <a:pt x="420" y="65"/>
                      </a:lnTo>
                      <a:lnTo>
                        <a:pt x="458" y="71"/>
                      </a:lnTo>
                      <a:lnTo>
                        <a:pt x="479" y="71"/>
                      </a:lnTo>
                      <a:lnTo>
                        <a:pt x="517" y="67"/>
                      </a:lnTo>
                      <a:lnTo>
                        <a:pt x="552" y="55"/>
                      </a:lnTo>
                      <a:lnTo>
                        <a:pt x="588" y="45"/>
                      </a:lnTo>
                      <a:lnTo>
                        <a:pt x="640" y="38"/>
                      </a:lnTo>
                      <a:lnTo>
                        <a:pt x="701" y="38"/>
                      </a:lnTo>
                      <a:lnTo>
                        <a:pt x="767" y="59"/>
                      </a:lnTo>
                      <a:lnTo>
                        <a:pt x="830" y="89"/>
                      </a:lnTo>
                      <a:lnTo>
                        <a:pt x="767" y="130"/>
                      </a:lnTo>
                      <a:lnTo>
                        <a:pt x="718" y="165"/>
                      </a:lnTo>
                      <a:lnTo>
                        <a:pt x="760" y="209"/>
                      </a:lnTo>
                      <a:lnTo>
                        <a:pt x="823" y="256"/>
                      </a:lnTo>
                      <a:lnTo>
                        <a:pt x="774" y="271"/>
                      </a:lnTo>
                      <a:lnTo>
                        <a:pt x="697" y="285"/>
                      </a:lnTo>
                      <a:lnTo>
                        <a:pt x="611" y="293"/>
                      </a:lnTo>
                      <a:lnTo>
                        <a:pt x="519" y="295"/>
                      </a:lnTo>
                      <a:lnTo>
                        <a:pt x="454" y="291"/>
                      </a:lnTo>
                      <a:lnTo>
                        <a:pt x="390" y="281"/>
                      </a:lnTo>
                      <a:lnTo>
                        <a:pt x="350" y="267"/>
                      </a:lnTo>
                      <a:lnTo>
                        <a:pt x="297" y="224"/>
                      </a:lnTo>
                      <a:lnTo>
                        <a:pt x="258" y="215"/>
                      </a:lnTo>
                      <a:lnTo>
                        <a:pt x="213" y="215"/>
                      </a:lnTo>
                      <a:lnTo>
                        <a:pt x="179" y="219"/>
                      </a:lnTo>
                      <a:lnTo>
                        <a:pt x="139" y="224"/>
                      </a:lnTo>
                      <a:lnTo>
                        <a:pt x="95" y="238"/>
                      </a:lnTo>
                      <a:lnTo>
                        <a:pt x="62" y="247"/>
                      </a:lnTo>
                      <a:lnTo>
                        <a:pt x="0" y="281"/>
                      </a:lnTo>
                      <a:lnTo>
                        <a:pt x="22" y="245"/>
                      </a:lnTo>
                      <a:lnTo>
                        <a:pt x="33" y="209"/>
                      </a:lnTo>
                      <a:lnTo>
                        <a:pt x="41" y="162"/>
                      </a:lnTo>
                      <a:lnTo>
                        <a:pt x="39" y="115"/>
                      </a:lnTo>
                      <a:lnTo>
                        <a:pt x="23" y="71"/>
                      </a:lnTo>
                      <a:lnTo>
                        <a:pt x="0" y="27"/>
                      </a:lnTo>
                    </a:path>
                  </a:pathLst>
                </a:custGeom>
                <a:solidFill>
                  <a:srgbClr val="00FF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63" name="Freeform 31"/>
              <p:cNvSpPr>
                <a:spLocks/>
              </p:cNvSpPr>
              <p:nvPr/>
            </p:nvSpPr>
            <p:spPr bwMode="auto">
              <a:xfrm>
                <a:off x="1862" y="1428"/>
                <a:ext cx="134" cy="190"/>
              </a:xfrm>
              <a:custGeom>
                <a:avLst/>
                <a:gdLst/>
                <a:ahLst/>
                <a:cxnLst>
                  <a:cxn ang="0">
                    <a:pos x="58" y="3"/>
                  </a:cxn>
                  <a:cxn ang="0">
                    <a:pos x="33" y="15"/>
                  </a:cxn>
                  <a:cxn ang="0">
                    <a:pos x="9" y="37"/>
                  </a:cxn>
                  <a:cxn ang="0">
                    <a:pos x="0" y="51"/>
                  </a:cxn>
                  <a:cxn ang="0">
                    <a:pos x="4" y="64"/>
                  </a:cxn>
                  <a:cxn ang="0">
                    <a:pos x="16" y="71"/>
                  </a:cxn>
                  <a:cxn ang="0">
                    <a:pos x="38" y="67"/>
                  </a:cxn>
                  <a:cxn ang="0">
                    <a:pos x="12" y="74"/>
                  </a:cxn>
                  <a:cxn ang="0">
                    <a:pos x="9" y="87"/>
                  </a:cxn>
                  <a:cxn ang="0">
                    <a:pos x="12" y="100"/>
                  </a:cxn>
                  <a:cxn ang="0">
                    <a:pos x="18" y="113"/>
                  </a:cxn>
                  <a:cxn ang="0">
                    <a:pos x="44" y="108"/>
                  </a:cxn>
                  <a:cxn ang="0">
                    <a:pos x="16" y="117"/>
                  </a:cxn>
                  <a:cxn ang="0">
                    <a:pos x="16" y="128"/>
                  </a:cxn>
                  <a:cxn ang="0">
                    <a:pos x="20" y="144"/>
                  </a:cxn>
                  <a:cxn ang="0">
                    <a:pos x="30" y="151"/>
                  </a:cxn>
                  <a:cxn ang="0">
                    <a:pos x="44" y="149"/>
                  </a:cxn>
                  <a:cxn ang="0">
                    <a:pos x="28" y="156"/>
                  </a:cxn>
                  <a:cxn ang="0">
                    <a:pos x="25" y="166"/>
                  </a:cxn>
                  <a:cxn ang="0">
                    <a:pos x="27" y="178"/>
                  </a:cxn>
                  <a:cxn ang="0">
                    <a:pos x="45" y="189"/>
                  </a:cxn>
                  <a:cxn ang="0">
                    <a:pos x="70" y="185"/>
                  </a:cxn>
                  <a:cxn ang="0">
                    <a:pos x="95" y="176"/>
                  </a:cxn>
                  <a:cxn ang="0">
                    <a:pos x="112" y="166"/>
                  </a:cxn>
                  <a:cxn ang="0">
                    <a:pos x="128" y="147"/>
                  </a:cxn>
                  <a:cxn ang="0">
                    <a:pos x="126" y="121"/>
                  </a:cxn>
                  <a:cxn ang="0">
                    <a:pos x="133" y="96"/>
                  </a:cxn>
                  <a:cxn ang="0">
                    <a:pos x="118" y="76"/>
                  </a:cxn>
                  <a:cxn ang="0">
                    <a:pos x="120" y="51"/>
                  </a:cxn>
                  <a:cxn ang="0">
                    <a:pos x="109" y="37"/>
                  </a:cxn>
                  <a:cxn ang="0">
                    <a:pos x="111" y="14"/>
                  </a:cxn>
                  <a:cxn ang="0">
                    <a:pos x="94" y="0"/>
                  </a:cxn>
                  <a:cxn ang="0">
                    <a:pos x="58" y="3"/>
                  </a:cxn>
                </a:cxnLst>
                <a:rect l="0" t="0" r="r" b="b"/>
                <a:pathLst>
                  <a:path w="134" h="190">
                    <a:moveTo>
                      <a:pt x="58" y="3"/>
                    </a:moveTo>
                    <a:lnTo>
                      <a:pt x="33" y="15"/>
                    </a:lnTo>
                    <a:lnTo>
                      <a:pt x="9" y="37"/>
                    </a:lnTo>
                    <a:lnTo>
                      <a:pt x="0" y="51"/>
                    </a:lnTo>
                    <a:lnTo>
                      <a:pt x="4" y="64"/>
                    </a:lnTo>
                    <a:lnTo>
                      <a:pt x="16" y="71"/>
                    </a:lnTo>
                    <a:lnTo>
                      <a:pt x="38" y="67"/>
                    </a:lnTo>
                    <a:lnTo>
                      <a:pt x="12" y="74"/>
                    </a:lnTo>
                    <a:lnTo>
                      <a:pt x="9" y="87"/>
                    </a:lnTo>
                    <a:lnTo>
                      <a:pt x="12" y="100"/>
                    </a:lnTo>
                    <a:lnTo>
                      <a:pt x="18" y="113"/>
                    </a:lnTo>
                    <a:lnTo>
                      <a:pt x="44" y="108"/>
                    </a:lnTo>
                    <a:lnTo>
                      <a:pt x="16" y="117"/>
                    </a:lnTo>
                    <a:lnTo>
                      <a:pt x="16" y="128"/>
                    </a:lnTo>
                    <a:lnTo>
                      <a:pt x="20" y="144"/>
                    </a:lnTo>
                    <a:lnTo>
                      <a:pt x="30" y="151"/>
                    </a:lnTo>
                    <a:lnTo>
                      <a:pt x="44" y="149"/>
                    </a:lnTo>
                    <a:lnTo>
                      <a:pt x="28" y="156"/>
                    </a:lnTo>
                    <a:lnTo>
                      <a:pt x="25" y="166"/>
                    </a:lnTo>
                    <a:lnTo>
                      <a:pt x="27" y="178"/>
                    </a:lnTo>
                    <a:lnTo>
                      <a:pt x="45" y="189"/>
                    </a:lnTo>
                    <a:lnTo>
                      <a:pt x="70" y="185"/>
                    </a:lnTo>
                    <a:lnTo>
                      <a:pt x="95" y="176"/>
                    </a:lnTo>
                    <a:lnTo>
                      <a:pt x="112" y="166"/>
                    </a:lnTo>
                    <a:lnTo>
                      <a:pt x="128" y="147"/>
                    </a:lnTo>
                    <a:lnTo>
                      <a:pt x="126" y="121"/>
                    </a:lnTo>
                    <a:lnTo>
                      <a:pt x="133" y="96"/>
                    </a:lnTo>
                    <a:lnTo>
                      <a:pt x="118" y="76"/>
                    </a:lnTo>
                    <a:lnTo>
                      <a:pt x="120" y="51"/>
                    </a:lnTo>
                    <a:lnTo>
                      <a:pt x="109" y="37"/>
                    </a:lnTo>
                    <a:lnTo>
                      <a:pt x="111" y="14"/>
                    </a:lnTo>
                    <a:lnTo>
                      <a:pt x="94" y="0"/>
                    </a:lnTo>
                    <a:lnTo>
                      <a:pt x="58" y="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5264" name="Group 32"/>
            <p:cNvGrpSpPr>
              <a:grpSpLocks/>
            </p:cNvGrpSpPr>
            <p:nvPr/>
          </p:nvGrpSpPr>
          <p:grpSpPr bwMode="auto">
            <a:xfrm>
              <a:off x="1263" y="2257"/>
              <a:ext cx="771" cy="1422"/>
              <a:chOff x="1263" y="2257"/>
              <a:chExt cx="771" cy="1422"/>
            </a:xfrm>
          </p:grpSpPr>
          <p:grpSp>
            <p:nvGrpSpPr>
              <p:cNvPr id="95265" name="Group 33"/>
              <p:cNvGrpSpPr>
                <a:grpSpLocks/>
              </p:cNvGrpSpPr>
              <p:nvPr/>
            </p:nvGrpSpPr>
            <p:grpSpPr bwMode="auto">
              <a:xfrm>
                <a:off x="1316" y="3174"/>
                <a:ext cx="675" cy="505"/>
                <a:chOff x="1316" y="3174"/>
                <a:chExt cx="675" cy="505"/>
              </a:xfrm>
            </p:grpSpPr>
            <p:sp>
              <p:nvSpPr>
                <p:cNvPr id="95266" name="Freeform 34"/>
                <p:cNvSpPr>
                  <a:spLocks/>
                </p:cNvSpPr>
                <p:nvPr/>
              </p:nvSpPr>
              <p:spPr bwMode="auto">
                <a:xfrm>
                  <a:off x="1630" y="3174"/>
                  <a:ext cx="361" cy="184"/>
                </a:xfrm>
                <a:custGeom>
                  <a:avLst/>
                  <a:gdLst/>
                  <a:ahLst/>
                  <a:cxnLst>
                    <a:cxn ang="0">
                      <a:pos x="17" y="42"/>
                    </a:cxn>
                    <a:cxn ang="0">
                      <a:pos x="9" y="95"/>
                    </a:cxn>
                    <a:cxn ang="0">
                      <a:pos x="0" y="130"/>
                    </a:cxn>
                    <a:cxn ang="0">
                      <a:pos x="5" y="156"/>
                    </a:cxn>
                    <a:cxn ang="0">
                      <a:pos x="17" y="168"/>
                    </a:cxn>
                    <a:cxn ang="0">
                      <a:pos x="59" y="172"/>
                    </a:cxn>
                    <a:cxn ang="0">
                      <a:pos x="112" y="168"/>
                    </a:cxn>
                    <a:cxn ang="0">
                      <a:pos x="126" y="143"/>
                    </a:cxn>
                    <a:cxn ang="0">
                      <a:pos x="200" y="175"/>
                    </a:cxn>
                    <a:cxn ang="0">
                      <a:pos x="250" y="183"/>
                    </a:cxn>
                    <a:cxn ang="0">
                      <a:pos x="284" y="183"/>
                    </a:cxn>
                    <a:cxn ang="0">
                      <a:pos x="329" y="179"/>
                    </a:cxn>
                    <a:cxn ang="0">
                      <a:pos x="348" y="172"/>
                    </a:cxn>
                    <a:cxn ang="0">
                      <a:pos x="360" y="153"/>
                    </a:cxn>
                    <a:cxn ang="0">
                      <a:pos x="355" y="118"/>
                    </a:cxn>
                    <a:cxn ang="0">
                      <a:pos x="335" y="101"/>
                    </a:cxn>
                    <a:cxn ang="0">
                      <a:pos x="284" y="100"/>
                    </a:cxn>
                    <a:cxn ang="0">
                      <a:pos x="230" y="81"/>
                    </a:cxn>
                    <a:cxn ang="0">
                      <a:pos x="185" y="65"/>
                    </a:cxn>
                    <a:cxn ang="0">
                      <a:pos x="185" y="0"/>
                    </a:cxn>
                    <a:cxn ang="0">
                      <a:pos x="17" y="42"/>
                    </a:cxn>
                  </a:cxnLst>
                  <a:rect l="0" t="0" r="r" b="b"/>
                  <a:pathLst>
                    <a:path w="361" h="184">
                      <a:moveTo>
                        <a:pt x="17" y="42"/>
                      </a:moveTo>
                      <a:lnTo>
                        <a:pt x="9" y="95"/>
                      </a:lnTo>
                      <a:lnTo>
                        <a:pt x="0" y="130"/>
                      </a:lnTo>
                      <a:lnTo>
                        <a:pt x="5" y="156"/>
                      </a:lnTo>
                      <a:lnTo>
                        <a:pt x="17" y="168"/>
                      </a:lnTo>
                      <a:lnTo>
                        <a:pt x="59" y="172"/>
                      </a:lnTo>
                      <a:lnTo>
                        <a:pt x="112" y="168"/>
                      </a:lnTo>
                      <a:lnTo>
                        <a:pt x="126" y="143"/>
                      </a:lnTo>
                      <a:lnTo>
                        <a:pt x="200" y="175"/>
                      </a:lnTo>
                      <a:lnTo>
                        <a:pt x="250" y="183"/>
                      </a:lnTo>
                      <a:lnTo>
                        <a:pt x="284" y="183"/>
                      </a:lnTo>
                      <a:lnTo>
                        <a:pt x="329" y="179"/>
                      </a:lnTo>
                      <a:lnTo>
                        <a:pt x="348" y="172"/>
                      </a:lnTo>
                      <a:lnTo>
                        <a:pt x="360" y="153"/>
                      </a:lnTo>
                      <a:lnTo>
                        <a:pt x="355" y="118"/>
                      </a:lnTo>
                      <a:lnTo>
                        <a:pt x="335" y="101"/>
                      </a:lnTo>
                      <a:lnTo>
                        <a:pt x="284" y="100"/>
                      </a:lnTo>
                      <a:lnTo>
                        <a:pt x="230" y="81"/>
                      </a:lnTo>
                      <a:lnTo>
                        <a:pt x="185" y="65"/>
                      </a:lnTo>
                      <a:lnTo>
                        <a:pt x="185" y="0"/>
                      </a:lnTo>
                      <a:lnTo>
                        <a:pt x="17" y="4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95267" name="Freeform 35"/>
                <p:cNvSpPr>
                  <a:spLocks/>
                </p:cNvSpPr>
                <p:nvPr/>
              </p:nvSpPr>
              <p:spPr bwMode="auto">
                <a:xfrm>
                  <a:off x="1316" y="3502"/>
                  <a:ext cx="242" cy="177"/>
                </a:xfrm>
                <a:custGeom>
                  <a:avLst/>
                  <a:gdLst/>
                  <a:ahLst/>
                  <a:cxnLst>
                    <a:cxn ang="0">
                      <a:pos x="23" y="3"/>
                    </a:cxn>
                    <a:cxn ang="0">
                      <a:pos x="0" y="61"/>
                    </a:cxn>
                    <a:cxn ang="0">
                      <a:pos x="4" y="93"/>
                    </a:cxn>
                    <a:cxn ang="0">
                      <a:pos x="30" y="96"/>
                    </a:cxn>
                    <a:cxn ang="0">
                      <a:pos x="49" y="134"/>
                    </a:cxn>
                    <a:cxn ang="0">
                      <a:pos x="86" y="153"/>
                    </a:cxn>
                    <a:cxn ang="0">
                      <a:pos x="143" y="170"/>
                    </a:cxn>
                    <a:cxn ang="0">
                      <a:pos x="169" y="176"/>
                    </a:cxn>
                    <a:cxn ang="0">
                      <a:pos x="201" y="174"/>
                    </a:cxn>
                    <a:cxn ang="0">
                      <a:pos x="231" y="160"/>
                    </a:cxn>
                    <a:cxn ang="0">
                      <a:pos x="241" y="127"/>
                    </a:cxn>
                    <a:cxn ang="0">
                      <a:pos x="233" y="93"/>
                    </a:cxn>
                    <a:cxn ang="0">
                      <a:pos x="210" y="71"/>
                    </a:cxn>
                    <a:cxn ang="0">
                      <a:pos x="174" y="58"/>
                    </a:cxn>
                    <a:cxn ang="0">
                      <a:pos x="167" y="26"/>
                    </a:cxn>
                    <a:cxn ang="0">
                      <a:pos x="160" y="0"/>
                    </a:cxn>
                    <a:cxn ang="0">
                      <a:pos x="23" y="3"/>
                    </a:cxn>
                  </a:cxnLst>
                  <a:rect l="0" t="0" r="r" b="b"/>
                  <a:pathLst>
                    <a:path w="242" h="177">
                      <a:moveTo>
                        <a:pt x="23" y="3"/>
                      </a:moveTo>
                      <a:lnTo>
                        <a:pt x="0" y="61"/>
                      </a:lnTo>
                      <a:lnTo>
                        <a:pt x="4" y="93"/>
                      </a:lnTo>
                      <a:lnTo>
                        <a:pt x="30" y="96"/>
                      </a:lnTo>
                      <a:lnTo>
                        <a:pt x="49" y="134"/>
                      </a:lnTo>
                      <a:lnTo>
                        <a:pt x="86" y="153"/>
                      </a:lnTo>
                      <a:lnTo>
                        <a:pt x="143" y="170"/>
                      </a:lnTo>
                      <a:lnTo>
                        <a:pt x="169" y="176"/>
                      </a:lnTo>
                      <a:lnTo>
                        <a:pt x="201" y="174"/>
                      </a:lnTo>
                      <a:lnTo>
                        <a:pt x="231" y="160"/>
                      </a:lnTo>
                      <a:lnTo>
                        <a:pt x="241" y="127"/>
                      </a:lnTo>
                      <a:lnTo>
                        <a:pt x="233" y="93"/>
                      </a:lnTo>
                      <a:lnTo>
                        <a:pt x="210" y="71"/>
                      </a:lnTo>
                      <a:lnTo>
                        <a:pt x="174" y="58"/>
                      </a:lnTo>
                      <a:lnTo>
                        <a:pt x="167" y="26"/>
                      </a:lnTo>
                      <a:lnTo>
                        <a:pt x="160" y="0"/>
                      </a:lnTo>
                      <a:lnTo>
                        <a:pt x="23" y="3"/>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68" name="Freeform 36"/>
              <p:cNvSpPr>
                <a:spLocks/>
              </p:cNvSpPr>
              <p:nvPr/>
            </p:nvSpPr>
            <p:spPr bwMode="auto">
              <a:xfrm>
                <a:off x="1263" y="2257"/>
                <a:ext cx="771" cy="1271"/>
              </a:xfrm>
              <a:custGeom>
                <a:avLst/>
                <a:gdLst/>
                <a:ahLst/>
                <a:cxnLst>
                  <a:cxn ang="0">
                    <a:pos x="7" y="108"/>
                  </a:cxn>
                  <a:cxn ang="0">
                    <a:pos x="122" y="103"/>
                  </a:cxn>
                  <a:cxn ang="0">
                    <a:pos x="175" y="91"/>
                  </a:cxn>
                  <a:cxn ang="0">
                    <a:pos x="282" y="54"/>
                  </a:cxn>
                  <a:cxn ang="0">
                    <a:pos x="345" y="0"/>
                  </a:cxn>
                  <a:cxn ang="0">
                    <a:pos x="477" y="114"/>
                  </a:cxn>
                  <a:cxn ang="0">
                    <a:pos x="593" y="203"/>
                  </a:cxn>
                  <a:cxn ang="0">
                    <a:pos x="655" y="260"/>
                  </a:cxn>
                  <a:cxn ang="0">
                    <a:pos x="706" y="324"/>
                  </a:cxn>
                  <a:cxn ang="0">
                    <a:pos x="745" y="369"/>
                  </a:cxn>
                  <a:cxn ang="0">
                    <a:pos x="757" y="394"/>
                  </a:cxn>
                  <a:cxn ang="0">
                    <a:pos x="770" y="433"/>
                  </a:cxn>
                  <a:cxn ang="0">
                    <a:pos x="770" y="491"/>
                  </a:cxn>
                  <a:cxn ang="0">
                    <a:pos x="722" y="566"/>
                  </a:cxn>
                  <a:cxn ang="0">
                    <a:pos x="667" y="710"/>
                  </a:cxn>
                  <a:cxn ang="0">
                    <a:pos x="625" y="830"/>
                  </a:cxn>
                  <a:cxn ang="0">
                    <a:pos x="608" y="890"/>
                  </a:cxn>
                  <a:cxn ang="0">
                    <a:pos x="586" y="989"/>
                  </a:cxn>
                  <a:cxn ang="0">
                    <a:pos x="529" y="983"/>
                  </a:cxn>
                  <a:cxn ang="0">
                    <a:pos x="459" y="989"/>
                  </a:cxn>
                  <a:cxn ang="0">
                    <a:pos x="389" y="989"/>
                  </a:cxn>
                  <a:cxn ang="0">
                    <a:pos x="407" y="893"/>
                  </a:cxn>
                  <a:cxn ang="0">
                    <a:pos x="460" y="738"/>
                  </a:cxn>
                  <a:cxn ang="0">
                    <a:pos x="516" y="577"/>
                  </a:cxn>
                  <a:cxn ang="0">
                    <a:pos x="542" y="507"/>
                  </a:cxn>
                  <a:cxn ang="0">
                    <a:pos x="491" y="464"/>
                  </a:cxn>
                  <a:cxn ang="0">
                    <a:pos x="434" y="433"/>
                  </a:cxn>
                  <a:cxn ang="0">
                    <a:pos x="376" y="382"/>
                  </a:cxn>
                  <a:cxn ang="0">
                    <a:pos x="331" y="337"/>
                  </a:cxn>
                  <a:cxn ang="0">
                    <a:pos x="319" y="414"/>
                  </a:cxn>
                  <a:cxn ang="0">
                    <a:pos x="281" y="581"/>
                  </a:cxn>
                  <a:cxn ang="0">
                    <a:pos x="274" y="650"/>
                  </a:cxn>
                  <a:cxn ang="0">
                    <a:pos x="274" y="714"/>
                  </a:cxn>
                  <a:cxn ang="0">
                    <a:pos x="247" y="822"/>
                  </a:cxn>
                  <a:cxn ang="0">
                    <a:pos x="230" y="1064"/>
                  </a:cxn>
                  <a:cxn ang="0">
                    <a:pos x="229" y="1257"/>
                  </a:cxn>
                  <a:cxn ang="0">
                    <a:pos x="128" y="1257"/>
                  </a:cxn>
                  <a:cxn ang="0">
                    <a:pos x="89" y="1270"/>
                  </a:cxn>
                  <a:cxn ang="0">
                    <a:pos x="50" y="1250"/>
                  </a:cxn>
                  <a:cxn ang="0">
                    <a:pos x="53" y="1137"/>
                  </a:cxn>
                  <a:cxn ang="0">
                    <a:pos x="43" y="1015"/>
                  </a:cxn>
                  <a:cxn ang="0">
                    <a:pos x="59" y="834"/>
                  </a:cxn>
                  <a:cxn ang="0">
                    <a:pos x="70" y="707"/>
                  </a:cxn>
                  <a:cxn ang="0">
                    <a:pos x="59" y="519"/>
                  </a:cxn>
                  <a:cxn ang="0">
                    <a:pos x="26" y="318"/>
                  </a:cxn>
                  <a:cxn ang="0">
                    <a:pos x="0" y="196"/>
                  </a:cxn>
                  <a:cxn ang="0">
                    <a:pos x="7" y="108"/>
                  </a:cxn>
                </a:cxnLst>
                <a:rect l="0" t="0" r="r" b="b"/>
                <a:pathLst>
                  <a:path w="771" h="1271">
                    <a:moveTo>
                      <a:pt x="7" y="108"/>
                    </a:moveTo>
                    <a:lnTo>
                      <a:pt x="122" y="103"/>
                    </a:lnTo>
                    <a:lnTo>
                      <a:pt x="175" y="91"/>
                    </a:lnTo>
                    <a:lnTo>
                      <a:pt x="282" y="54"/>
                    </a:lnTo>
                    <a:lnTo>
                      <a:pt x="345" y="0"/>
                    </a:lnTo>
                    <a:lnTo>
                      <a:pt x="477" y="114"/>
                    </a:lnTo>
                    <a:lnTo>
                      <a:pt x="593" y="203"/>
                    </a:lnTo>
                    <a:lnTo>
                      <a:pt x="655" y="260"/>
                    </a:lnTo>
                    <a:lnTo>
                      <a:pt x="706" y="324"/>
                    </a:lnTo>
                    <a:lnTo>
                      <a:pt x="745" y="369"/>
                    </a:lnTo>
                    <a:lnTo>
                      <a:pt x="757" y="394"/>
                    </a:lnTo>
                    <a:lnTo>
                      <a:pt x="770" y="433"/>
                    </a:lnTo>
                    <a:lnTo>
                      <a:pt x="770" y="491"/>
                    </a:lnTo>
                    <a:lnTo>
                      <a:pt x="722" y="566"/>
                    </a:lnTo>
                    <a:lnTo>
                      <a:pt x="667" y="710"/>
                    </a:lnTo>
                    <a:lnTo>
                      <a:pt x="625" y="830"/>
                    </a:lnTo>
                    <a:lnTo>
                      <a:pt x="608" y="890"/>
                    </a:lnTo>
                    <a:lnTo>
                      <a:pt x="586" y="989"/>
                    </a:lnTo>
                    <a:lnTo>
                      <a:pt x="529" y="983"/>
                    </a:lnTo>
                    <a:lnTo>
                      <a:pt x="459" y="989"/>
                    </a:lnTo>
                    <a:lnTo>
                      <a:pt x="389" y="989"/>
                    </a:lnTo>
                    <a:lnTo>
                      <a:pt x="407" y="893"/>
                    </a:lnTo>
                    <a:lnTo>
                      <a:pt x="460" y="738"/>
                    </a:lnTo>
                    <a:lnTo>
                      <a:pt x="516" y="577"/>
                    </a:lnTo>
                    <a:lnTo>
                      <a:pt x="542" y="507"/>
                    </a:lnTo>
                    <a:lnTo>
                      <a:pt x="491" y="464"/>
                    </a:lnTo>
                    <a:lnTo>
                      <a:pt x="434" y="433"/>
                    </a:lnTo>
                    <a:lnTo>
                      <a:pt x="376" y="382"/>
                    </a:lnTo>
                    <a:lnTo>
                      <a:pt x="331" y="337"/>
                    </a:lnTo>
                    <a:lnTo>
                      <a:pt x="319" y="414"/>
                    </a:lnTo>
                    <a:lnTo>
                      <a:pt x="281" y="581"/>
                    </a:lnTo>
                    <a:lnTo>
                      <a:pt x="274" y="650"/>
                    </a:lnTo>
                    <a:lnTo>
                      <a:pt x="274" y="714"/>
                    </a:lnTo>
                    <a:lnTo>
                      <a:pt x="247" y="822"/>
                    </a:lnTo>
                    <a:lnTo>
                      <a:pt x="230" y="1064"/>
                    </a:lnTo>
                    <a:lnTo>
                      <a:pt x="229" y="1257"/>
                    </a:lnTo>
                    <a:lnTo>
                      <a:pt x="128" y="1257"/>
                    </a:lnTo>
                    <a:lnTo>
                      <a:pt x="89" y="1270"/>
                    </a:lnTo>
                    <a:lnTo>
                      <a:pt x="50" y="1250"/>
                    </a:lnTo>
                    <a:lnTo>
                      <a:pt x="53" y="1137"/>
                    </a:lnTo>
                    <a:lnTo>
                      <a:pt x="43" y="1015"/>
                    </a:lnTo>
                    <a:lnTo>
                      <a:pt x="59" y="834"/>
                    </a:lnTo>
                    <a:lnTo>
                      <a:pt x="70" y="707"/>
                    </a:lnTo>
                    <a:lnTo>
                      <a:pt x="59" y="519"/>
                    </a:lnTo>
                    <a:lnTo>
                      <a:pt x="26" y="318"/>
                    </a:lnTo>
                    <a:lnTo>
                      <a:pt x="0" y="196"/>
                    </a:lnTo>
                    <a:lnTo>
                      <a:pt x="7" y="10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5269" name="Group 37"/>
            <p:cNvGrpSpPr>
              <a:grpSpLocks/>
            </p:cNvGrpSpPr>
            <p:nvPr/>
          </p:nvGrpSpPr>
          <p:grpSpPr bwMode="auto">
            <a:xfrm>
              <a:off x="895" y="1687"/>
              <a:ext cx="568" cy="991"/>
              <a:chOff x="895" y="1687"/>
              <a:chExt cx="568" cy="991"/>
            </a:xfrm>
          </p:grpSpPr>
          <p:grpSp>
            <p:nvGrpSpPr>
              <p:cNvPr id="95270" name="Group 38"/>
              <p:cNvGrpSpPr>
                <a:grpSpLocks/>
              </p:cNvGrpSpPr>
              <p:nvPr/>
            </p:nvGrpSpPr>
            <p:grpSpPr bwMode="auto">
              <a:xfrm>
                <a:off x="1047" y="1687"/>
                <a:ext cx="416" cy="991"/>
                <a:chOff x="1047" y="1687"/>
                <a:chExt cx="416" cy="991"/>
              </a:xfrm>
            </p:grpSpPr>
            <p:sp>
              <p:nvSpPr>
                <p:cNvPr id="95271" name="Freeform 39"/>
                <p:cNvSpPr>
                  <a:spLocks/>
                </p:cNvSpPr>
                <p:nvPr/>
              </p:nvSpPr>
              <p:spPr bwMode="auto">
                <a:xfrm>
                  <a:off x="1047" y="1687"/>
                  <a:ext cx="416" cy="991"/>
                </a:xfrm>
                <a:custGeom>
                  <a:avLst/>
                  <a:gdLst/>
                  <a:ahLst/>
                  <a:cxnLst>
                    <a:cxn ang="0">
                      <a:pos x="290" y="958"/>
                    </a:cxn>
                    <a:cxn ang="0">
                      <a:pos x="358" y="916"/>
                    </a:cxn>
                    <a:cxn ang="0">
                      <a:pos x="387" y="824"/>
                    </a:cxn>
                    <a:cxn ang="0">
                      <a:pos x="409" y="741"/>
                    </a:cxn>
                    <a:cxn ang="0">
                      <a:pos x="415" y="648"/>
                    </a:cxn>
                    <a:cxn ang="0">
                      <a:pos x="391" y="547"/>
                    </a:cxn>
                    <a:cxn ang="0">
                      <a:pos x="374" y="464"/>
                    </a:cxn>
                    <a:cxn ang="0">
                      <a:pos x="353" y="369"/>
                    </a:cxn>
                    <a:cxn ang="0">
                      <a:pos x="327" y="298"/>
                    </a:cxn>
                    <a:cxn ang="0">
                      <a:pos x="284" y="212"/>
                    </a:cxn>
                    <a:cxn ang="0">
                      <a:pos x="248" y="134"/>
                    </a:cxn>
                    <a:cxn ang="0">
                      <a:pos x="186" y="41"/>
                    </a:cxn>
                    <a:cxn ang="0">
                      <a:pos x="152" y="0"/>
                    </a:cxn>
                    <a:cxn ang="0">
                      <a:pos x="112" y="30"/>
                    </a:cxn>
                    <a:cxn ang="0">
                      <a:pos x="69" y="68"/>
                    </a:cxn>
                    <a:cxn ang="0">
                      <a:pos x="12" y="121"/>
                    </a:cxn>
                    <a:cxn ang="0">
                      <a:pos x="6" y="138"/>
                    </a:cxn>
                    <a:cxn ang="0">
                      <a:pos x="0" y="168"/>
                    </a:cxn>
                    <a:cxn ang="0">
                      <a:pos x="17" y="222"/>
                    </a:cxn>
                    <a:cxn ang="0">
                      <a:pos x="41" y="289"/>
                    </a:cxn>
                    <a:cxn ang="0">
                      <a:pos x="104" y="411"/>
                    </a:cxn>
                    <a:cxn ang="0">
                      <a:pos x="127" y="516"/>
                    </a:cxn>
                    <a:cxn ang="0">
                      <a:pos x="135" y="595"/>
                    </a:cxn>
                    <a:cxn ang="0">
                      <a:pos x="138" y="655"/>
                    </a:cxn>
                    <a:cxn ang="0">
                      <a:pos x="138" y="758"/>
                    </a:cxn>
                    <a:cxn ang="0">
                      <a:pos x="127" y="921"/>
                    </a:cxn>
                    <a:cxn ang="0">
                      <a:pos x="127" y="977"/>
                    </a:cxn>
                    <a:cxn ang="0">
                      <a:pos x="146" y="985"/>
                    </a:cxn>
                    <a:cxn ang="0">
                      <a:pos x="202" y="990"/>
                    </a:cxn>
                    <a:cxn ang="0">
                      <a:pos x="242" y="978"/>
                    </a:cxn>
                    <a:cxn ang="0">
                      <a:pos x="290" y="958"/>
                    </a:cxn>
                  </a:cxnLst>
                  <a:rect l="0" t="0" r="r" b="b"/>
                  <a:pathLst>
                    <a:path w="416" h="991">
                      <a:moveTo>
                        <a:pt x="290" y="958"/>
                      </a:moveTo>
                      <a:lnTo>
                        <a:pt x="358" y="916"/>
                      </a:lnTo>
                      <a:lnTo>
                        <a:pt x="387" y="824"/>
                      </a:lnTo>
                      <a:lnTo>
                        <a:pt x="409" y="741"/>
                      </a:lnTo>
                      <a:lnTo>
                        <a:pt x="415" y="648"/>
                      </a:lnTo>
                      <a:lnTo>
                        <a:pt x="391" y="547"/>
                      </a:lnTo>
                      <a:lnTo>
                        <a:pt x="374" y="464"/>
                      </a:lnTo>
                      <a:lnTo>
                        <a:pt x="353" y="369"/>
                      </a:lnTo>
                      <a:lnTo>
                        <a:pt x="327" y="298"/>
                      </a:lnTo>
                      <a:lnTo>
                        <a:pt x="284" y="212"/>
                      </a:lnTo>
                      <a:lnTo>
                        <a:pt x="248" y="134"/>
                      </a:lnTo>
                      <a:lnTo>
                        <a:pt x="186" y="41"/>
                      </a:lnTo>
                      <a:lnTo>
                        <a:pt x="152" y="0"/>
                      </a:lnTo>
                      <a:lnTo>
                        <a:pt x="112" y="30"/>
                      </a:lnTo>
                      <a:lnTo>
                        <a:pt x="69" y="68"/>
                      </a:lnTo>
                      <a:lnTo>
                        <a:pt x="12" y="121"/>
                      </a:lnTo>
                      <a:lnTo>
                        <a:pt x="6" y="138"/>
                      </a:lnTo>
                      <a:lnTo>
                        <a:pt x="0" y="168"/>
                      </a:lnTo>
                      <a:lnTo>
                        <a:pt x="17" y="222"/>
                      </a:lnTo>
                      <a:lnTo>
                        <a:pt x="41" y="289"/>
                      </a:lnTo>
                      <a:lnTo>
                        <a:pt x="104" y="411"/>
                      </a:lnTo>
                      <a:lnTo>
                        <a:pt x="127" y="516"/>
                      </a:lnTo>
                      <a:lnTo>
                        <a:pt x="135" y="595"/>
                      </a:lnTo>
                      <a:lnTo>
                        <a:pt x="138" y="655"/>
                      </a:lnTo>
                      <a:lnTo>
                        <a:pt x="138" y="758"/>
                      </a:lnTo>
                      <a:lnTo>
                        <a:pt x="127" y="921"/>
                      </a:lnTo>
                      <a:lnTo>
                        <a:pt x="127" y="977"/>
                      </a:lnTo>
                      <a:lnTo>
                        <a:pt x="146" y="985"/>
                      </a:lnTo>
                      <a:lnTo>
                        <a:pt x="202" y="990"/>
                      </a:lnTo>
                      <a:lnTo>
                        <a:pt x="242" y="978"/>
                      </a:lnTo>
                      <a:lnTo>
                        <a:pt x="290" y="9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95272" name="Freeform 40"/>
                <p:cNvSpPr>
                  <a:spLocks/>
                </p:cNvSpPr>
                <p:nvPr/>
              </p:nvSpPr>
              <p:spPr bwMode="auto">
                <a:xfrm>
                  <a:off x="1152" y="1726"/>
                  <a:ext cx="294" cy="559"/>
                </a:xfrm>
                <a:custGeom>
                  <a:avLst/>
                  <a:gdLst/>
                  <a:ahLst/>
                  <a:cxnLst>
                    <a:cxn ang="0">
                      <a:pos x="0" y="0"/>
                    </a:cxn>
                    <a:cxn ang="0">
                      <a:pos x="40" y="130"/>
                    </a:cxn>
                    <a:cxn ang="0">
                      <a:pos x="107" y="113"/>
                    </a:cxn>
                    <a:cxn ang="0">
                      <a:pos x="64" y="180"/>
                    </a:cxn>
                    <a:cxn ang="0">
                      <a:pos x="107" y="230"/>
                    </a:cxn>
                    <a:cxn ang="0">
                      <a:pos x="155" y="307"/>
                    </a:cxn>
                    <a:cxn ang="0">
                      <a:pos x="212" y="396"/>
                    </a:cxn>
                    <a:cxn ang="0">
                      <a:pos x="261" y="482"/>
                    </a:cxn>
                    <a:cxn ang="0">
                      <a:pos x="293" y="558"/>
                    </a:cxn>
                  </a:cxnLst>
                  <a:rect l="0" t="0" r="r" b="b"/>
                  <a:pathLst>
                    <a:path w="294" h="559">
                      <a:moveTo>
                        <a:pt x="0" y="0"/>
                      </a:moveTo>
                      <a:lnTo>
                        <a:pt x="40" y="130"/>
                      </a:lnTo>
                      <a:lnTo>
                        <a:pt x="107" y="113"/>
                      </a:lnTo>
                      <a:lnTo>
                        <a:pt x="64" y="180"/>
                      </a:lnTo>
                      <a:lnTo>
                        <a:pt x="107" y="230"/>
                      </a:lnTo>
                      <a:lnTo>
                        <a:pt x="155" y="307"/>
                      </a:lnTo>
                      <a:lnTo>
                        <a:pt x="212" y="396"/>
                      </a:lnTo>
                      <a:lnTo>
                        <a:pt x="261" y="482"/>
                      </a:lnTo>
                      <a:lnTo>
                        <a:pt x="293" y="5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5273" name="Group 41"/>
              <p:cNvGrpSpPr>
                <a:grpSpLocks/>
              </p:cNvGrpSpPr>
              <p:nvPr/>
            </p:nvGrpSpPr>
            <p:grpSpPr bwMode="auto">
              <a:xfrm>
                <a:off x="895" y="1791"/>
                <a:ext cx="495" cy="830"/>
                <a:chOff x="895" y="1791"/>
                <a:chExt cx="495" cy="830"/>
              </a:xfrm>
            </p:grpSpPr>
            <p:sp>
              <p:nvSpPr>
                <p:cNvPr id="95274" name="Freeform 42"/>
                <p:cNvSpPr>
                  <a:spLocks/>
                </p:cNvSpPr>
                <p:nvPr/>
              </p:nvSpPr>
              <p:spPr bwMode="auto">
                <a:xfrm>
                  <a:off x="1205" y="2429"/>
                  <a:ext cx="185" cy="192"/>
                </a:xfrm>
                <a:custGeom>
                  <a:avLst/>
                  <a:gdLst/>
                  <a:ahLst/>
                  <a:cxnLst>
                    <a:cxn ang="0">
                      <a:pos x="57" y="0"/>
                    </a:cxn>
                    <a:cxn ang="0">
                      <a:pos x="92" y="24"/>
                    </a:cxn>
                    <a:cxn ang="0">
                      <a:pos x="128" y="25"/>
                    </a:cxn>
                    <a:cxn ang="0">
                      <a:pos x="159" y="32"/>
                    </a:cxn>
                    <a:cxn ang="0">
                      <a:pos x="173" y="44"/>
                    </a:cxn>
                    <a:cxn ang="0">
                      <a:pos x="177" y="58"/>
                    </a:cxn>
                    <a:cxn ang="0">
                      <a:pos x="170" y="84"/>
                    </a:cxn>
                    <a:cxn ang="0">
                      <a:pos x="184" y="102"/>
                    </a:cxn>
                    <a:cxn ang="0">
                      <a:pos x="183" y="127"/>
                    </a:cxn>
                    <a:cxn ang="0">
                      <a:pos x="169" y="143"/>
                    </a:cxn>
                    <a:cxn ang="0">
                      <a:pos x="158" y="161"/>
                    </a:cxn>
                    <a:cxn ang="0">
                      <a:pos x="133" y="170"/>
                    </a:cxn>
                    <a:cxn ang="0">
                      <a:pos x="116" y="191"/>
                    </a:cxn>
                    <a:cxn ang="0">
                      <a:pos x="86" y="187"/>
                    </a:cxn>
                    <a:cxn ang="0">
                      <a:pos x="68" y="176"/>
                    </a:cxn>
                    <a:cxn ang="0">
                      <a:pos x="51" y="157"/>
                    </a:cxn>
                    <a:cxn ang="0">
                      <a:pos x="40" y="113"/>
                    </a:cxn>
                    <a:cxn ang="0">
                      <a:pos x="0" y="74"/>
                    </a:cxn>
                    <a:cxn ang="0">
                      <a:pos x="57" y="0"/>
                    </a:cxn>
                  </a:cxnLst>
                  <a:rect l="0" t="0" r="r" b="b"/>
                  <a:pathLst>
                    <a:path w="185" h="192">
                      <a:moveTo>
                        <a:pt x="57" y="0"/>
                      </a:moveTo>
                      <a:lnTo>
                        <a:pt x="92" y="24"/>
                      </a:lnTo>
                      <a:lnTo>
                        <a:pt x="128" y="25"/>
                      </a:lnTo>
                      <a:lnTo>
                        <a:pt x="159" y="32"/>
                      </a:lnTo>
                      <a:lnTo>
                        <a:pt x="173" y="44"/>
                      </a:lnTo>
                      <a:lnTo>
                        <a:pt x="177" y="58"/>
                      </a:lnTo>
                      <a:lnTo>
                        <a:pt x="170" y="84"/>
                      </a:lnTo>
                      <a:lnTo>
                        <a:pt x="184" y="102"/>
                      </a:lnTo>
                      <a:lnTo>
                        <a:pt x="183" y="127"/>
                      </a:lnTo>
                      <a:lnTo>
                        <a:pt x="169" y="143"/>
                      </a:lnTo>
                      <a:lnTo>
                        <a:pt x="158" y="161"/>
                      </a:lnTo>
                      <a:lnTo>
                        <a:pt x="133" y="170"/>
                      </a:lnTo>
                      <a:lnTo>
                        <a:pt x="116" y="191"/>
                      </a:lnTo>
                      <a:lnTo>
                        <a:pt x="86" y="187"/>
                      </a:lnTo>
                      <a:lnTo>
                        <a:pt x="68" y="176"/>
                      </a:lnTo>
                      <a:lnTo>
                        <a:pt x="51" y="157"/>
                      </a:lnTo>
                      <a:lnTo>
                        <a:pt x="40" y="113"/>
                      </a:lnTo>
                      <a:lnTo>
                        <a:pt x="0" y="74"/>
                      </a:lnTo>
                      <a:lnTo>
                        <a:pt x="57"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5275" name="Freeform 43"/>
                <p:cNvSpPr>
                  <a:spLocks/>
                </p:cNvSpPr>
                <p:nvPr/>
              </p:nvSpPr>
              <p:spPr bwMode="auto">
                <a:xfrm>
                  <a:off x="1180" y="2420"/>
                  <a:ext cx="110" cy="123"/>
                </a:xfrm>
                <a:custGeom>
                  <a:avLst/>
                  <a:gdLst/>
                  <a:ahLst/>
                  <a:cxnLst>
                    <a:cxn ang="0">
                      <a:pos x="82" y="0"/>
                    </a:cxn>
                    <a:cxn ang="0">
                      <a:pos x="109" y="17"/>
                    </a:cxn>
                    <a:cxn ang="0">
                      <a:pos x="95" y="46"/>
                    </a:cxn>
                    <a:cxn ang="0">
                      <a:pos x="68" y="82"/>
                    </a:cxn>
                    <a:cxn ang="0">
                      <a:pos x="30" y="122"/>
                    </a:cxn>
                    <a:cxn ang="0">
                      <a:pos x="0" y="86"/>
                    </a:cxn>
                    <a:cxn ang="0">
                      <a:pos x="82" y="0"/>
                    </a:cxn>
                  </a:cxnLst>
                  <a:rect l="0" t="0" r="r" b="b"/>
                  <a:pathLst>
                    <a:path w="110" h="123">
                      <a:moveTo>
                        <a:pt x="82" y="0"/>
                      </a:moveTo>
                      <a:lnTo>
                        <a:pt x="109" y="17"/>
                      </a:lnTo>
                      <a:lnTo>
                        <a:pt x="95" y="46"/>
                      </a:lnTo>
                      <a:lnTo>
                        <a:pt x="68" y="82"/>
                      </a:lnTo>
                      <a:lnTo>
                        <a:pt x="30" y="122"/>
                      </a:lnTo>
                      <a:lnTo>
                        <a:pt x="0" y="86"/>
                      </a:lnTo>
                      <a:lnTo>
                        <a:pt x="8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5276" name="Freeform 44"/>
                <p:cNvSpPr>
                  <a:spLocks/>
                </p:cNvSpPr>
                <p:nvPr/>
              </p:nvSpPr>
              <p:spPr bwMode="auto">
                <a:xfrm>
                  <a:off x="895" y="1791"/>
                  <a:ext cx="401" cy="757"/>
                </a:xfrm>
                <a:custGeom>
                  <a:avLst/>
                  <a:gdLst/>
                  <a:ahLst/>
                  <a:cxnLst>
                    <a:cxn ang="0">
                      <a:pos x="120" y="58"/>
                    </a:cxn>
                    <a:cxn ang="0">
                      <a:pos x="96" y="106"/>
                    </a:cxn>
                    <a:cxn ang="0">
                      <a:pos x="55" y="177"/>
                    </a:cxn>
                    <a:cxn ang="0">
                      <a:pos x="41" y="232"/>
                    </a:cxn>
                    <a:cxn ang="0">
                      <a:pos x="20" y="296"/>
                    </a:cxn>
                    <a:cxn ang="0">
                      <a:pos x="5" y="403"/>
                    </a:cxn>
                    <a:cxn ang="0">
                      <a:pos x="0" y="460"/>
                    </a:cxn>
                    <a:cxn ang="0">
                      <a:pos x="13" y="474"/>
                    </a:cxn>
                    <a:cxn ang="0">
                      <a:pos x="50" y="525"/>
                    </a:cxn>
                    <a:cxn ang="0">
                      <a:pos x="95" y="580"/>
                    </a:cxn>
                    <a:cxn ang="0">
                      <a:pos x="147" y="629"/>
                    </a:cxn>
                    <a:cxn ang="0">
                      <a:pos x="286" y="756"/>
                    </a:cxn>
                    <a:cxn ang="0">
                      <a:pos x="350" y="678"/>
                    </a:cxn>
                    <a:cxn ang="0">
                      <a:pos x="400" y="615"/>
                    </a:cxn>
                    <a:cxn ang="0">
                      <a:pos x="268" y="501"/>
                    </a:cxn>
                    <a:cxn ang="0">
                      <a:pos x="223" y="468"/>
                    </a:cxn>
                    <a:cxn ang="0">
                      <a:pos x="196" y="438"/>
                    </a:cxn>
                    <a:cxn ang="0">
                      <a:pos x="174" y="424"/>
                    </a:cxn>
                    <a:cxn ang="0">
                      <a:pos x="209" y="332"/>
                    </a:cxn>
                    <a:cxn ang="0">
                      <a:pos x="230" y="260"/>
                    </a:cxn>
                    <a:cxn ang="0">
                      <a:pos x="241" y="227"/>
                    </a:cxn>
                    <a:cxn ang="0">
                      <a:pos x="252" y="192"/>
                    </a:cxn>
                    <a:cxn ang="0">
                      <a:pos x="258" y="150"/>
                    </a:cxn>
                    <a:cxn ang="0">
                      <a:pos x="258" y="111"/>
                    </a:cxn>
                    <a:cxn ang="0">
                      <a:pos x="258" y="79"/>
                    </a:cxn>
                    <a:cxn ang="0">
                      <a:pos x="252" y="47"/>
                    </a:cxn>
                    <a:cxn ang="0">
                      <a:pos x="232" y="22"/>
                    </a:cxn>
                    <a:cxn ang="0">
                      <a:pos x="206" y="5"/>
                    </a:cxn>
                    <a:cxn ang="0">
                      <a:pos x="187" y="0"/>
                    </a:cxn>
                    <a:cxn ang="0">
                      <a:pos x="152" y="23"/>
                    </a:cxn>
                    <a:cxn ang="0">
                      <a:pos x="120" y="58"/>
                    </a:cxn>
                  </a:cxnLst>
                  <a:rect l="0" t="0" r="r" b="b"/>
                  <a:pathLst>
                    <a:path w="401" h="757">
                      <a:moveTo>
                        <a:pt x="120" y="58"/>
                      </a:moveTo>
                      <a:lnTo>
                        <a:pt x="96" y="106"/>
                      </a:lnTo>
                      <a:lnTo>
                        <a:pt x="55" y="177"/>
                      </a:lnTo>
                      <a:lnTo>
                        <a:pt x="41" y="232"/>
                      </a:lnTo>
                      <a:lnTo>
                        <a:pt x="20" y="296"/>
                      </a:lnTo>
                      <a:lnTo>
                        <a:pt x="5" y="403"/>
                      </a:lnTo>
                      <a:lnTo>
                        <a:pt x="0" y="460"/>
                      </a:lnTo>
                      <a:lnTo>
                        <a:pt x="13" y="474"/>
                      </a:lnTo>
                      <a:lnTo>
                        <a:pt x="50" y="525"/>
                      </a:lnTo>
                      <a:lnTo>
                        <a:pt x="95" y="580"/>
                      </a:lnTo>
                      <a:lnTo>
                        <a:pt x="147" y="629"/>
                      </a:lnTo>
                      <a:lnTo>
                        <a:pt x="286" y="756"/>
                      </a:lnTo>
                      <a:lnTo>
                        <a:pt x="350" y="678"/>
                      </a:lnTo>
                      <a:lnTo>
                        <a:pt x="400" y="615"/>
                      </a:lnTo>
                      <a:lnTo>
                        <a:pt x="268" y="501"/>
                      </a:lnTo>
                      <a:lnTo>
                        <a:pt x="223" y="468"/>
                      </a:lnTo>
                      <a:lnTo>
                        <a:pt x="196" y="438"/>
                      </a:lnTo>
                      <a:lnTo>
                        <a:pt x="174" y="424"/>
                      </a:lnTo>
                      <a:lnTo>
                        <a:pt x="209" y="332"/>
                      </a:lnTo>
                      <a:lnTo>
                        <a:pt x="230" y="260"/>
                      </a:lnTo>
                      <a:lnTo>
                        <a:pt x="241" y="227"/>
                      </a:lnTo>
                      <a:lnTo>
                        <a:pt x="252" y="192"/>
                      </a:lnTo>
                      <a:lnTo>
                        <a:pt x="258" y="150"/>
                      </a:lnTo>
                      <a:lnTo>
                        <a:pt x="258" y="111"/>
                      </a:lnTo>
                      <a:lnTo>
                        <a:pt x="258" y="79"/>
                      </a:lnTo>
                      <a:lnTo>
                        <a:pt x="252" y="47"/>
                      </a:lnTo>
                      <a:lnTo>
                        <a:pt x="232" y="22"/>
                      </a:lnTo>
                      <a:lnTo>
                        <a:pt x="206" y="5"/>
                      </a:lnTo>
                      <a:lnTo>
                        <a:pt x="187" y="0"/>
                      </a:lnTo>
                      <a:lnTo>
                        <a:pt x="152" y="23"/>
                      </a:lnTo>
                      <a:lnTo>
                        <a:pt x="120" y="58"/>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5277" name="Group 45"/>
            <p:cNvGrpSpPr>
              <a:grpSpLocks/>
            </p:cNvGrpSpPr>
            <p:nvPr/>
          </p:nvGrpSpPr>
          <p:grpSpPr bwMode="auto">
            <a:xfrm>
              <a:off x="1028" y="1274"/>
              <a:ext cx="321" cy="417"/>
              <a:chOff x="1028" y="1274"/>
              <a:chExt cx="321" cy="417"/>
            </a:xfrm>
          </p:grpSpPr>
          <p:grpSp>
            <p:nvGrpSpPr>
              <p:cNvPr id="95278" name="Group 46"/>
              <p:cNvGrpSpPr>
                <a:grpSpLocks/>
              </p:cNvGrpSpPr>
              <p:nvPr/>
            </p:nvGrpSpPr>
            <p:grpSpPr bwMode="auto">
              <a:xfrm>
                <a:off x="1060" y="1396"/>
                <a:ext cx="275" cy="199"/>
                <a:chOff x="1060" y="1396"/>
                <a:chExt cx="275" cy="199"/>
              </a:xfrm>
            </p:grpSpPr>
            <p:sp>
              <p:nvSpPr>
                <p:cNvPr id="95279" name="Freeform 47"/>
                <p:cNvSpPr>
                  <a:spLocks/>
                </p:cNvSpPr>
                <p:nvPr/>
              </p:nvSpPr>
              <p:spPr bwMode="auto">
                <a:xfrm>
                  <a:off x="1295" y="1396"/>
                  <a:ext cx="40" cy="91"/>
                </a:xfrm>
                <a:custGeom>
                  <a:avLst/>
                  <a:gdLst/>
                  <a:ahLst/>
                  <a:cxnLst>
                    <a:cxn ang="0">
                      <a:pos x="0" y="10"/>
                    </a:cxn>
                    <a:cxn ang="0">
                      <a:pos x="6" y="0"/>
                    </a:cxn>
                    <a:cxn ang="0">
                      <a:pos x="19" y="0"/>
                    </a:cxn>
                    <a:cxn ang="0">
                      <a:pos x="24" y="6"/>
                    </a:cxn>
                    <a:cxn ang="0">
                      <a:pos x="30" y="17"/>
                    </a:cxn>
                    <a:cxn ang="0">
                      <a:pos x="34" y="40"/>
                    </a:cxn>
                    <a:cxn ang="0">
                      <a:pos x="39" y="68"/>
                    </a:cxn>
                    <a:cxn ang="0">
                      <a:pos x="39" y="90"/>
                    </a:cxn>
                    <a:cxn ang="0">
                      <a:pos x="29" y="90"/>
                    </a:cxn>
                    <a:cxn ang="0">
                      <a:pos x="0" y="10"/>
                    </a:cxn>
                  </a:cxnLst>
                  <a:rect l="0" t="0" r="r" b="b"/>
                  <a:pathLst>
                    <a:path w="40" h="91">
                      <a:moveTo>
                        <a:pt x="0" y="10"/>
                      </a:moveTo>
                      <a:lnTo>
                        <a:pt x="6" y="0"/>
                      </a:lnTo>
                      <a:lnTo>
                        <a:pt x="19" y="0"/>
                      </a:lnTo>
                      <a:lnTo>
                        <a:pt x="24" y="6"/>
                      </a:lnTo>
                      <a:lnTo>
                        <a:pt x="30" y="17"/>
                      </a:lnTo>
                      <a:lnTo>
                        <a:pt x="34" y="40"/>
                      </a:lnTo>
                      <a:lnTo>
                        <a:pt x="39" y="68"/>
                      </a:lnTo>
                      <a:lnTo>
                        <a:pt x="39" y="90"/>
                      </a:lnTo>
                      <a:lnTo>
                        <a:pt x="29" y="90"/>
                      </a:lnTo>
                      <a:lnTo>
                        <a:pt x="0" y="1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sp>
              <p:nvSpPr>
                <p:cNvPr id="95280" name="Freeform 48"/>
                <p:cNvSpPr>
                  <a:spLocks/>
                </p:cNvSpPr>
                <p:nvPr/>
              </p:nvSpPr>
              <p:spPr bwMode="auto">
                <a:xfrm>
                  <a:off x="1060" y="1520"/>
                  <a:ext cx="66" cy="75"/>
                </a:xfrm>
                <a:custGeom>
                  <a:avLst/>
                  <a:gdLst/>
                  <a:ahLst/>
                  <a:cxnLst>
                    <a:cxn ang="0">
                      <a:pos x="15" y="0"/>
                    </a:cxn>
                    <a:cxn ang="0">
                      <a:pos x="4" y="6"/>
                    </a:cxn>
                    <a:cxn ang="0">
                      <a:pos x="0" y="14"/>
                    </a:cxn>
                    <a:cxn ang="0">
                      <a:pos x="4" y="26"/>
                    </a:cxn>
                    <a:cxn ang="0">
                      <a:pos x="12" y="39"/>
                    </a:cxn>
                    <a:cxn ang="0">
                      <a:pos x="22" y="51"/>
                    </a:cxn>
                    <a:cxn ang="0">
                      <a:pos x="41" y="69"/>
                    </a:cxn>
                    <a:cxn ang="0">
                      <a:pos x="53" y="74"/>
                    </a:cxn>
                    <a:cxn ang="0">
                      <a:pos x="65" y="65"/>
                    </a:cxn>
                    <a:cxn ang="0">
                      <a:pos x="15" y="0"/>
                    </a:cxn>
                  </a:cxnLst>
                  <a:rect l="0" t="0" r="r" b="b"/>
                  <a:pathLst>
                    <a:path w="66" h="75">
                      <a:moveTo>
                        <a:pt x="15" y="0"/>
                      </a:moveTo>
                      <a:lnTo>
                        <a:pt x="4" y="6"/>
                      </a:lnTo>
                      <a:lnTo>
                        <a:pt x="0" y="14"/>
                      </a:lnTo>
                      <a:lnTo>
                        <a:pt x="4" y="26"/>
                      </a:lnTo>
                      <a:lnTo>
                        <a:pt x="12" y="39"/>
                      </a:lnTo>
                      <a:lnTo>
                        <a:pt x="22" y="51"/>
                      </a:lnTo>
                      <a:lnTo>
                        <a:pt x="41" y="69"/>
                      </a:lnTo>
                      <a:lnTo>
                        <a:pt x="53" y="74"/>
                      </a:lnTo>
                      <a:lnTo>
                        <a:pt x="65" y="65"/>
                      </a:lnTo>
                      <a:lnTo>
                        <a:pt x="15" y="0"/>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81" name="Freeform 49"/>
              <p:cNvSpPr>
                <a:spLocks/>
              </p:cNvSpPr>
              <p:nvPr/>
            </p:nvSpPr>
            <p:spPr bwMode="auto">
              <a:xfrm>
                <a:off x="1042" y="1319"/>
                <a:ext cx="307" cy="372"/>
              </a:xfrm>
              <a:custGeom>
                <a:avLst/>
                <a:gdLst/>
                <a:ahLst/>
                <a:cxnLst>
                  <a:cxn ang="0">
                    <a:pos x="27" y="53"/>
                  </a:cxn>
                  <a:cxn ang="0">
                    <a:pos x="12" y="74"/>
                  </a:cxn>
                  <a:cxn ang="0">
                    <a:pos x="4" y="100"/>
                  </a:cxn>
                  <a:cxn ang="0">
                    <a:pos x="0" y="130"/>
                  </a:cxn>
                  <a:cxn ang="0">
                    <a:pos x="5" y="155"/>
                  </a:cxn>
                  <a:cxn ang="0">
                    <a:pos x="15" y="179"/>
                  </a:cxn>
                  <a:cxn ang="0">
                    <a:pos x="33" y="199"/>
                  </a:cxn>
                  <a:cxn ang="0">
                    <a:pos x="49" y="222"/>
                  </a:cxn>
                  <a:cxn ang="0">
                    <a:pos x="64" y="253"/>
                  </a:cxn>
                  <a:cxn ang="0">
                    <a:pos x="81" y="290"/>
                  </a:cxn>
                  <a:cxn ang="0">
                    <a:pos x="98" y="320"/>
                  </a:cxn>
                  <a:cxn ang="0">
                    <a:pos x="115" y="337"/>
                  </a:cxn>
                  <a:cxn ang="0">
                    <a:pos x="134" y="348"/>
                  </a:cxn>
                  <a:cxn ang="0">
                    <a:pos x="167" y="362"/>
                  </a:cxn>
                  <a:cxn ang="0">
                    <a:pos x="200" y="371"/>
                  </a:cxn>
                  <a:cxn ang="0">
                    <a:pos x="222" y="368"/>
                  </a:cxn>
                  <a:cxn ang="0">
                    <a:pos x="241" y="365"/>
                  </a:cxn>
                  <a:cxn ang="0">
                    <a:pos x="274" y="353"/>
                  </a:cxn>
                  <a:cxn ang="0">
                    <a:pos x="287" y="340"/>
                  </a:cxn>
                  <a:cxn ang="0">
                    <a:pos x="293" y="323"/>
                  </a:cxn>
                  <a:cxn ang="0">
                    <a:pos x="303" y="287"/>
                  </a:cxn>
                  <a:cxn ang="0">
                    <a:pos x="306" y="259"/>
                  </a:cxn>
                  <a:cxn ang="0">
                    <a:pos x="306" y="225"/>
                  </a:cxn>
                  <a:cxn ang="0">
                    <a:pos x="302" y="201"/>
                  </a:cxn>
                  <a:cxn ang="0">
                    <a:pos x="293" y="174"/>
                  </a:cxn>
                  <a:cxn ang="0">
                    <a:pos x="279" y="137"/>
                  </a:cxn>
                  <a:cxn ang="0">
                    <a:pos x="262" y="109"/>
                  </a:cxn>
                  <a:cxn ang="0">
                    <a:pos x="254" y="77"/>
                  </a:cxn>
                  <a:cxn ang="0">
                    <a:pos x="238" y="41"/>
                  </a:cxn>
                  <a:cxn ang="0">
                    <a:pos x="220" y="22"/>
                  </a:cxn>
                  <a:cxn ang="0">
                    <a:pos x="202" y="12"/>
                  </a:cxn>
                  <a:cxn ang="0">
                    <a:pos x="167" y="1"/>
                  </a:cxn>
                  <a:cxn ang="0">
                    <a:pos x="144" y="0"/>
                  </a:cxn>
                  <a:cxn ang="0">
                    <a:pos x="110" y="6"/>
                  </a:cxn>
                  <a:cxn ang="0">
                    <a:pos x="78" y="17"/>
                  </a:cxn>
                  <a:cxn ang="0">
                    <a:pos x="47" y="37"/>
                  </a:cxn>
                  <a:cxn ang="0">
                    <a:pos x="27" y="53"/>
                  </a:cxn>
                </a:cxnLst>
                <a:rect l="0" t="0" r="r" b="b"/>
                <a:pathLst>
                  <a:path w="307" h="372">
                    <a:moveTo>
                      <a:pt x="27" y="53"/>
                    </a:moveTo>
                    <a:lnTo>
                      <a:pt x="12" y="74"/>
                    </a:lnTo>
                    <a:lnTo>
                      <a:pt x="4" y="100"/>
                    </a:lnTo>
                    <a:lnTo>
                      <a:pt x="0" y="130"/>
                    </a:lnTo>
                    <a:lnTo>
                      <a:pt x="5" y="155"/>
                    </a:lnTo>
                    <a:lnTo>
                      <a:pt x="15" y="179"/>
                    </a:lnTo>
                    <a:lnTo>
                      <a:pt x="33" y="199"/>
                    </a:lnTo>
                    <a:lnTo>
                      <a:pt x="49" y="222"/>
                    </a:lnTo>
                    <a:lnTo>
                      <a:pt x="64" y="253"/>
                    </a:lnTo>
                    <a:lnTo>
                      <a:pt x="81" y="290"/>
                    </a:lnTo>
                    <a:lnTo>
                      <a:pt x="98" y="320"/>
                    </a:lnTo>
                    <a:lnTo>
                      <a:pt x="115" y="337"/>
                    </a:lnTo>
                    <a:lnTo>
                      <a:pt x="134" y="348"/>
                    </a:lnTo>
                    <a:lnTo>
                      <a:pt x="167" y="362"/>
                    </a:lnTo>
                    <a:lnTo>
                      <a:pt x="200" y="371"/>
                    </a:lnTo>
                    <a:lnTo>
                      <a:pt x="222" y="368"/>
                    </a:lnTo>
                    <a:lnTo>
                      <a:pt x="241" y="365"/>
                    </a:lnTo>
                    <a:lnTo>
                      <a:pt x="274" y="353"/>
                    </a:lnTo>
                    <a:lnTo>
                      <a:pt x="287" y="340"/>
                    </a:lnTo>
                    <a:lnTo>
                      <a:pt x="293" y="323"/>
                    </a:lnTo>
                    <a:lnTo>
                      <a:pt x="303" y="287"/>
                    </a:lnTo>
                    <a:lnTo>
                      <a:pt x="306" y="259"/>
                    </a:lnTo>
                    <a:lnTo>
                      <a:pt x="306" y="225"/>
                    </a:lnTo>
                    <a:lnTo>
                      <a:pt x="302" y="201"/>
                    </a:lnTo>
                    <a:lnTo>
                      <a:pt x="293" y="174"/>
                    </a:lnTo>
                    <a:lnTo>
                      <a:pt x="279" y="137"/>
                    </a:lnTo>
                    <a:lnTo>
                      <a:pt x="262" y="109"/>
                    </a:lnTo>
                    <a:lnTo>
                      <a:pt x="254" y="77"/>
                    </a:lnTo>
                    <a:lnTo>
                      <a:pt x="238" y="41"/>
                    </a:lnTo>
                    <a:lnTo>
                      <a:pt x="220" y="22"/>
                    </a:lnTo>
                    <a:lnTo>
                      <a:pt x="202" y="12"/>
                    </a:lnTo>
                    <a:lnTo>
                      <a:pt x="167" y="1"/>
                    </a:lnTo>
                    <a:lnTo>
                      <a:pt x="144" y="0"/>
                    </a:lnTo>
                    <a:lnTo>
                      <a:pt x="110" y="6"/>
                    </a:lnTo>
                    <a:lnTo>
                      <a:pt x="78" y="17"/>
                    </a:lnTo>
                    <a:lnTo>
                      <a:pt x="47" y="37"/>
                    </a:lnTo>
                    <a:lnTo>
                      <a:pt x="27" y="53"/>
                    </a:lnTo>
                  </a:path>
                </a:pathLst>
              </a:custGeom>
              <a:solidFill>
                <a:srgbClr val="FFE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5282" name="Group 50"/>
              <p:cNvGrpSpPr>
                <a:grpSpLocks/>
              </p:cNvGrpSpPr>
              <p:nvPr/>
            </p:nvGrpSpPr>
            <p:grpSpPr bwMode="auto">
              <a:xfrm>
                <a:off x="1073" y="1400"/>
                <a:ext cx="232" cy="129"/>
                <a:chOff x="1073" y="1400"/>
                <a:chExt cx="232" cy="129"/>
              </a:xfrm>
            </p:grpSpPr>
            <p:sp>
              <p:nvSpPr>
                <p:cNvPr id="95283" name="Freeform 51"/>
                <p:cNvSpPr>
                  <a:spLocks/>
                </p:cNvSpPr>
                <p:nvPr/>
              </p:nvSpPr>
              <p:spPr bwMode="auto">
                <a:xfrm>
                  <a:off x="1186" y="1458"/>
                  <a:ext cx="18" cy="20"/>
                </a:xfrm>
                <a:custGeom>
                  <a:avLst/>
                  <a:gdLst/>
                  <a:ahLst/>
                  <a:cxnLst>
                    <a:cxn ang="0">
                      <a:pos x="0" y="11"/>
                    </a:cxn>
                    <a:cxn ang="0">
                      <a:pos x="5" y="4"/>
                    </a:cxn>
                    <a:cxn ang="0">
                      <a:pos x="15" y="0"/>
                    </a:cxn>
                    <a:cxn ang="0">
                      <a:pos x="17" y="10"/>
                    </a:cxn>
                    <a:cxn ang="0">
                      <a:pos x="9" y="10"/>
                    </a:cxn>
                    <a:cxn ang="0">
                      <a:pos x="3" y="19"/>
                    </a:cxn>
                    <a:cxn ang="0">
                      <a:pos x="0" y="11"/>
                    </a:cxn>
                  </a:cxnLst>
                  <a:rect l="0" t="0" r="r" b="b"/>
                  <a:pathLst>
                    <a:path w="18" h="20">
                      <a:moveTo>
                        <a:pt x="0" y="11"/>
                      </a:moveTo>
                      <a:lnTo>
                        <a:pt x="5" y="4"/>
                      </a:lnTo>
                      <a:lnTo>
                        <a:pt x="15" y="0"/>
                      </a:lnTo>
                      <a:lnTo>
                        <a:pt x="17" y="10"/>
                      </a:lnTo>
                      <a:lnTo>
                        <a:pt x="9" y="10"/>
                      </a:lnTo>
                      <a:lnTo>
                        <a:pt x="3" y="19"/>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5284" name="Freeform 52"/>
                <p:cNvSpPr>
                  <a:spLocks/>
                </p:cNvSpPr>
                <p:nvPr/>
              </p:nvSpPr>
              <p:spPr bwMode="auto">
                <a:xfrm>
                  <a:off x="1073" y="1507"/>
                  <a:ext cx="34" cy="22"/>
                </a:xfrm>
                <a:custGeom>
                  <a:avLst/>
                  <a:gdLst/>
                  <a:ahLst/>
                  <a:cxnLst>
                    <a:cxn ang="0">
                      <a:pos x="28" y="0"/>
                    </a:cxn>
                    <a:cxn ang="0">
                      <a:pos x="33" y="11"/>
                    </a:cxn>
                    <a:cxn ang="0">
                      <a:pos x="5" y="21"/>
                    </a:cxn>
                    <a:cxn ang="0">
                      <a:pos x="0" y="16"/>
                    </a:cxn>
                    <a:cxn ang="0">
                      <a:pos x="28" y="0"/>
                    </a:cxn>
                  </a:cxnLst>
                  <a:rect l="0" t="0" r="r" b="b"/>
                  <a:pathLst>
                    <a:path w="34" h="22">
                      <a:moveTo>
                        <a:pt x="28" y="0"/>
                      </a:moveTo>
                      <a:lnTo>
                        <a:pt x="33" y="11"/>
                      </a:lnTo>
                      <a:lnTo>
                        <a:pt x="5" y="21"/>
                      </a:lnTo>
                      <a:lnTo>
                        <a:pt x="0" y="16"/>
                      </a:lnTo>
                      <a:lnTo>
                        <a:pt x="28"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5285" name="Freeform 53"/>
                <p:cNvSpPr>
                  <a:spLocks/>
                </p:cNvSpPr>
                <p:nvPr/>
              </p:nvSpPr>
              <p:spPr bwMode="auto">
                <a:xfrm>
                  <a:off x="1275" y="1400"/>
                  <a:ext cx="30" cy="22"/>
                </a:xfrm>
                <a:custGeom>
                  <a:avLst/>
                  <a:gdLst/>
                  <a:ahLst/>
                  <a:cxnLst>
                    <a:cxn ang="0">
                      <a:pos x="0" y="11"/>
                    </a:cxn>
                    <a:cxn ang="0">
                      <a:pos x="6" y="21"/>
                    </a:cxn>
                    <a:cxn ang="0">
                      <a:pos x="29" y="5"/>
                    </a:cxn>
                    <a:cxn ang="0">
                      <a:pos x="26" y="0"/>
                    </a:cxn>
                    <a:cxn ang="0">
                      <a:pos x="0" y="11"/>
                    </a:cxn>
                  </a:cxnLst>
                  <a:rect l="0" t="0" r="r" b="b"/>
                  <a:pathLst>
                    <a:path w="30" h="22">
                      <a:moveTo>
                        <a:pt x="0" y="11"/>
                      </a:moveTo>
                      <a:lnTo>
                        <a:pt x="6" y="21"/>
                      </a:lnTo>
                      <a:lnTo>
                        <a:pt x="29" y="5"/>
                      </a:lnTo>
                      <a:lnTo>
                        <a:pt x="26" y="0"/>
                      </a:lnTo>
                      <a:lnTo>
                        <a:pt x="0" y="1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5286" name="Group 54"/>
              <p:cNvGrpSpPr>
                <a:grpSpLocks/>
              </p:cNvGrpSpPr>
              <p:nvPr/>
            </p:nvGrpSpPr>
            <p:grpSpPr bwMode="auto">
              <a:xfrm>
                <a:off x="1100" y="1409"/>
                <a:ext cx="197" cy="143"/>
                <a:chOff x="1100" y="1409"/>
                <a:chExt cx="197" cy="143"/>
              </a:xfrm>
            </p:grpSpPr>
            <p:sp>
              <p:nvSpPr>
                <p:cNvPr id="95287" name="Freeform 55"/>
                <p:cNvSpPr>
                  <a:spLocks/>
                </p:cNvSpPr>
                <p:nvPr/>
              </p:nvSpPr>
              <p:spPr bwMode="auto">
                <a:xfrm>
                  <a:off x="1100" y="1461"/>
                  <a:ext cx="100" cy="91"/>
                </a:xfrm>
                <a:custGeom>
                  <a:avLst/>
                  <a:gdLst/>
                  <a:ahLst/>
                  <a:cxnLst>
                    <a:cxn ang="0">
                      <a:pos x="0" y="46"/>
                    </a:cxn>
                    <a:cxn ang="0">
                      <a:pos x="81" y="0"/>
                    </a:cxn>
                    <a:cxn ang="0">
                      <a:pos x="95" y="23"/>
                    </a:cxn>
                    <a:cxn ang="0">
                      <a:pos x="99" y="40"/>
                    </a:cxn>
                    <a:cxn ang="0">
                      <a:pos x="98" y="57"/>
                    </a:cxn>
                    <a:cxn ang="0">
                      <a:pos x="91" y="68"/>
                    </a:cxn>
                    <a:cxn ang="0">
                      <a:pos x="80" y="77"/>
                    </a:cxn>
                    <a:cxn ang="0">
                      <a:pos x="64" y="83"/>
                    </a:cxn>
                    <a:cxn ang="0">
                      <a:pos x="54" y="89"/>
                    </a:cxn>
                    <a:cxn ang="0">
                      <a:pos x="44" y="90"/>
                    </a:cxn>
                    <a:cxn ang="0">
                      <a:pos x="32" y="88"/>
                    </a:cxn>
                    <a:cxn ang="0">
                      <a:pos x="23" y="82"/>
                    </a:cxn>
                    <a:cxn ang="0">
                      <a:pos x="16" y="75"/>
                    </a:cxn>
                    <a:cxn ang="0">
                      <a:pos x="13" y="68"/>
                    </a:cxn>
                    <a:cxn ang="0">
                      <a:pos x="5" y="54"/>
                    </a:cxn>
                    <a:cxn ang="0">
                      <a:pos x="0" y="46"/>
                    </a:cxn>
                  </a:cxnLst>
                  <a:rect l="0" t="0" r="r" b="b"/>
                  <a:pathLst>
                    <a:path w="100" h="91">
                      <a:moveTo>
                        <a:pt x="0" y="46"/>
                      </a:moveTo>
                      <a:lnTo>
                        <a:pt x="81" y="0"/>
                      </a:lnTo>
                      <a:lnTo>
                        <a:pt x="95" y="23"/>
                      </a:lnTo>
                      <a:lnTo>
                        <a:pt x="99" y="40"/>
                      </a:lnTo>
                      <a:lnTo>
                        <a:pt x="98" y="57"/>
                      </a:lnTo>
                      <a:lnTo>
                        <a:pt x="91" y="68"/>
                      </a:lnTo>
                      <a:lnTo>
                        <a:pt x="80" y="77"/>
                      </a:lnTo>
                      <a:lnTo>
                        <a:pt x="64" y="83"/>
                      </a:lnTo>
                      <a:lnTo>
                        <a:pt x="54" y="89"/>
                      </a:lnTo>
                      <a:lnTo>
                        <a:pt x="44" y="90"/>
                      </a:lnTo>
                      <a:lnTo>
                        <a:pt x="32" y="88"/>
                      </a:lnTo>
                      <a:lnTo>
                        <a:pt x="23" y="82"/>
                      </a:lnTo>
                      <a:lnTo>
                        <a:pt x="16" y="75"/>
                      </a:lnTo>
                      <a:lnTo>
                        <a:pt x="13" y="68"/>
                      </a:lnTo>
                      <a:lnTo>
                        <a:pt x="5" y="54"/>
                      </a:lnTo>
                      <a:lnTo>
                        <a:pt x="0" y="46"/>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5288" name="Oval 56"/>
                <p:cNvSpPr>
                  <a:spLocks noChangeArrowheads="1"/>
                </p:cNvSpPr>
                <p:nvPr/>
              </p:nvSpPr>
              <p:spPr bwMode="auto">
                <a:xfrm>
                  <a:off x="1146" y="1502"/>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sp>
              <p:nvSpPr>
                <p:cNvPr id="95289" name="Freeform 57"/>
                <p:cNvSpPr>
                  <a:spLocks/>
                </p:cNvSpPr>
                <p:nvPr/>
              </p:nvSpPr>
              <p:spPr bwMode="auto">
                <a:xfrm>
                  <a:off x="1196" y="1409"/>
                  <a:ext cx="101" cy="90"/>
                </a:xfrm>
                <a:custGeom>
                  <a:avLst/>
                  <a:gdLst/>
                  <a:ahLst/>
                  <a:cxnLst>
                    <a:cxn ang="0">
                      <a:pos x="0" y="45"/>
                    </a:cxn>
                    <a:cxn ang="0">
                      <a:pos x="83" y="0"/>
                    </a:cxn>
                    <a:cxn ang="0">
                      <a:pos x="95" y="25"/>
                    </a:cxn>
                    <a:cxn ang="0">
                      <a:pos x="100" y="40"/>
                    </a:cxn>
                    <a:cxn ang="0">
                      <a:pos x="97" y="56"/>
                    </a:cxn>
                    <a:cxn ang="0">
                      <a:pos x="91" y="66"/>
                    </a:cxn>
                    <a:cxn ang="0">
                      <a:pos x="79" y="76"/>
                    </a:cxn>
                    <a:cxn ang="0">
                      <a:pos x="66" y="83"/>
                    </a:cxn>
                    <a:cxn ang="0">
                      <a:pos x="55" y="87"/>
                    </a:cxn>
                    <a:cxn ang="0">
                      <a:pos x="43" y="89"/>
                    </a:cxn>
                    <a:cxn ang="0">
                      <a:pos x="32" y="87"/>
                    </a:cxn>
                    <a:cxn ang="0">
                      <a:pos x="23" y="81"/>
                    </a:cxn>
                    <a:cxn ang="0">
                      <a:pos x="17" y="76"/>
                    </a:cxn>
                    <a:cxn ang="0">
                      <a:pos x="13" y="67"/>
                    </a:cxn>
                    <a:cxn ang="0">
                      <a:pos x="5" y="54"/>
                    </a:cxn>
                    <a:cxn ang="0">
                      <a:pos x="0" y="45"/>
                    </a:cxn>
                  </a:cxnLst>
                  <a:rect l="0" t="0" r="r" b="b"/>
                  <a:pathLst>
                    <a:path w="101" h="90">
                      <a:moveTo>
                        <a:pt x="0" y="45"/>
                      </a:moveTo>
                      <a:lnTo>
                        <a:pt x="83" y="0"/>
                      </a:lnTo>
                      <a:lnTo>
                        <a:pt x="95" y="25"/>
                      </a:lnTo>
                      <a:lnTo>
                        <a:pt x="100" y="40"/>
                      </a:lnTo>
                      <a:lnTo>
                        <a:pt x="97" y="56"/>
                      </a:lnTo>
                      <a:lnTo>
                        <a:pt x="91" y="66"/>
                      </a:lnTo>
                      <a:lnTo>
                        <a:pt x="79" y="76"/>
                      </a:lnTo>
                      <a:lnTo>
                        <a:pt x="66" y="83"/>
                      </a:lnTo>
                      <a:lnTo>
                        <a:pt x="55" y="87"/>
                      </a:lnTo>
                      <a:lnTo>
                        <a:pt x="43" y="89"/>
                      </a:lnTo>
                      <a:lnTo>
                        <a:pt x="32" y="87"/>
                      </a:lnTo>
                      <a:lnTo>
                        <a:pt x="23" y="81"/>
                      </a:lnTo>
                      <a:lnTo>
                        <a:pt x="17" y="76"/>
                      </a:lnTo>
                      <a:lnTo>
                        <a:pt x="13" y="67"/>
                      </a:lnTo>
                      <a:lnTo>
                        <a:pt x="5" y="54"/>
                      </a:lnTo>
                      <a:lnTo>
                        <a:pt x="0" y="45"/>
                      </a:lnTo>
                    </a:path>
                  </a:pathLst>
                </a:custGeom>
                <a:solidFill>
                  <a:srgbClr val="80FFFF"/>
                </a:solidFill>
                <a:ln w="12700" cap="rnd" cmpd="sng">
                  <a:solidFill>
                    <a:srgbClr val="000000"/>
                  </a:solidFill>
                  <a:prstDash val="solid"/>
                  <a:round/>
                  <a:headEnd type="none" w="med" len="med"/>
                  <a:tailEnd type="none" w="med" len="med"/>
                </a:ln>
                <a:effectLst/>
              </p:spPr>
              <p:txBody>
                <a:bodyPr/>
                <a:lstStyle/>
                <a:p>
                  <a:endParaRPr lang="en-US"/>
                </a:p>
              </p:txBody>
            </p:sp>
            <p:sp>
              <p:nvSpPr>
                <p:cNvPr id="95290" name="Oval 58"/>
                <p:cNvSpPr>
                  <a:spLocks noChangeArrowheads="1"/>
                </p:cNvSpPr>
                <p:nvPr/>
              </p:nvSpPr>
              <p:spPr bwMode="auto">
                <a:xfrm>
                  <a:off x="1242" y="1450"/>
                  <a:ext cx="9" cy="8"/>
                </a:xfrm>
                <a:prstGeom prst="ellipse">
                  <a:avLst/>
                </a:prstGeom>
                <a:solidFill>
                  <a:srgbClr val="00A000"/>
                </a:solidFill>
                <a:ln w="12700">
                  <a:solidFill>
                    <a:srgbClr val="000000"/>
                  </a:solidFill>
                  <a:round/>
                  <a:headEnd/>
                  <a:tailEnd/>
                </a:ln>
                <a:effectLst/>
              </p:spPr>
              <p:txBody>
                <a:bodyPr wrap="none" anchor="ctr"/>
                <a:lstStyle/>
                <a:p>
                  <a:endParaRPr lang="en-US"/>
                </a:p>
              </p:txBody>
            </p:sp>
          </p:grpSp>
          <p:sp>
            <p:nvSpPr>
              <p:cNvPr id="95291" name="Freeform 59"/>
              <p:cNvSpPr>
                <a:spLocks/>
              </p:cNvSpPr>
              <p:nvPr/>
            </p:nvSpPr>
            <p:spPr bwMode="auto">
              <a:xfrm>
                <a:off x="1203" y="1555"/>
                <a:ext cx="100" cy="82"/>
              </a:xfrm>
              <a:custGeom>
                <a:avLst/>
                <a:gdLst/>
                <a:ahLst/>
                <a:cxnLst>
                  <a:cxn ang="0">
                    <a:pos x="0" y="42"/>
                  </a:cxn>
                  <a:cxn ang="0">
                    <a:pos x="15" y="42"/>
                  </a:cxn>
                  <a:cxn ang="0">
                    <a:pos x="29" y="39"/>
                  </a:cxn>
                  <a:cxn ang="0">
                    <a:pos x="45" y="35"/>
                  </a:cxn>
                  <a:cxn ang="0">
                    <a:pos x="59" y="30"/>
                  </a:cxn>
                  <a:cxn ang="0">
                    <a:pos x="75" y="19"/>
                  </a:cxn>
                  <a:cxn ang="0">
                    <a:pos x="84" y="11"/>
                  </a:cxn>
                  <a:cxn ang="0">
                    <a:pos x="93" y="0"/>
                  </a:cxn>
                  <a:cxn ang="0">
                    <a:pos x="98" y="22"/>
                  </a:cxn>
                  <a:cxn ang="0">
                    <a:pos x="99" y="30"/>
                  </a:cxn>
                  <a:cxn ang="0">
                    <a:pos x="99" y="46"/>
                  </a:cxn>
                  <a:cxn ang="0">
                    <a:pos x="95" y="57"/>
                  </a:cxn>
                  <a:cxn ang="0">
                    <a:pos x="88" y="69"/>
                  </a:cxn>
                  <a:cxn ang="0">
                    <a:pos x="79" y="76"/>
                  </a:cxn>
                  <a:cxn ang="0">
                    <a:pos x="68" y="80"/>
                  </a:cxn>
                  <a:cxn ang="0">
                    <a:pos x="56" y="81"/>
                  </a:cxn>
                  <a:cxn ang="0">
                    <a:pos x="44" y="80"/>
                  </a:cxn>
                  <a:cxn ang="0">
                    <a:pos x="33" y="75"/>
                  </a:cxn>
                  <a:cxn ang="0">
                    <a:pos x="28" y="73"/>
                  </a:cxn>
                  <a:cxn ang="0">
                    <a:pos x="17" y="66"/>
                  </a:cxn>
                  <a:cxn ang="0">
                    <a:pos x="10" y="52"/>
                  </a:cxn>
                  <a:cxn ang="0">
                    <a:pos x="0" y="42"/>
                  </a:cxn>
                </a:cxnLst>
                <a:rect l="0" t="0" r="r" b="b"/>
                <a:pathLst>
                  <a:path w="100" h="82">
                    <a:moveTo>
                      <a:pt x="0" y="42"/>
                    </a:moveTo>
                    <a:lnTo>
                      <a:pt x="15" y="42"/>
                    </a:lnTo>
                    <a:lnTo>
                      <a:pt x="29" y="39"/>
                    </a:lnTo>
                    <a:lnTo>
                      <a:pt x="45" y="35"/>
                    </a:lnTo>
                    <a:lnTo>
                      <a:pt x="59" y="30"/>
                    </a:lnTo>
                    <a:lnTo>
                      <a:pt x="75" y="19"/>
                    </a:lnTo>
                    <a:lnTo>
                      <a:pt x="84" y="11"/>
                    </a:lnTo>
                    <a:lnTo>
                      <a:pt x="93" y="0"/>
                    </a:lnTo>
                    <a:lnTo>
                      <a:pt x="98" y="22"/>
                    </a:lnTo>
                    <a:lnTo>
                      <a:pt x="99" y="30"/>
                    </a:lnTo>
                    <a:lnTo>
                      <a:pt x="99" y="46"/>
                    </a:lnTo>
                    <a:lnTo>
                      <a:pt x="95" y="57"/>
                    </a:lnTo>
                    <a:lnTo>
                      <a:pt x="88" y="69"/>
                    </a:lnTo>
                    <a:lnTo>
                      <a:pt x="79" y="76"/>
                    </a:lnTo>
                    <a:lnTo>
                      <a:pt x="68" y="80"/>
                    </a:lnTo>
                    <a:lnTo>
                      <a:pt x="56" y="81"/>
                    </a:lnTo>
                    <a:lnTo>
                      <a:pt x="44" y="80"/>
                    </a:lnTo>
                    <a:lnTo>
                      <a:pt x="33" y="75"/>
                    </a:lnTo>
                    <a:lnTo>
                      <a:pt x="28" y="73"/>
                    </a:lnTo>
                    <a:lnTo>
                      <a:pt x="17" y="66"/>
                    </a:lnTo>
                    <a:lnTo>
                      <a:pt x="10" y="52"/>
                    </a:lnTo>
                    <a:lnTo>
                      <a:pt x="0" y="4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5292" name="Freeform 60"/>
              <p:cNvSpPr>
                <a:spLocks/>
              </p:cNvSpPr>
              <p:nvPr/>
            </p:nvSpPr>
            <p:spPr bwMode="auto">
              <a:xfrm>
                <a:off x="1210" y="1528"/>
                <a:ext cx="52" cy="30"/>
              </a:xfrm>
              <a:custGeom>
                <a:avLst/>
                <a:gdLst/>
                <a:ahLst/>
                <a:cxnLst>
                  <a:cxn ang="0">
                    <a:pos x="0" y="29"/>
                  </a:cxn>
                  <a:cxn ang="0">
                    <a:pos x="15" y="28"/>
                  </a:cxn>
                  <a:cxn ang="0">
                    <a:pos x="21" y="25"/>
                  </a:cxn>
                  <a:cxn ang="0">
                    <a:pos x="30" y="23"/>
                  </a:cxn>
                  <a:cxn ang="0">
                    <a:pos x="38" y="17"/>
                  </a:cxn>
                  <a:cxn ang="0">
                    <a:pos x="44" y="9"/>
                  </a:cxn>
                  <a:cxn ang="0">
                    <a:pos x="51" y="0"/>
                  </a:cxn>
                </a:cxnLst>
                <a:rect l="0" t="0" r="r" b="b"/>
                <a:pathLst>
                  <a:path w="52" h="30">
                    <a:moveTo>
                      <a:pt x="0" y="29"/>
                    </a:moveTo>
                    <a:lnTo>
                      <a:pt x="15" y="28"/>
                    </a:lnTo>
                    <a:lnTo>
                      <a:pt x="21" y="25"/>
                    </a:lnTo>
                    <a:lnTo>
                      <a:pt x="30" y="23"/>
                    </a:lnTo>
                    <a:lnTo>
                      <a:pt x="38" y="17"/>
                    </a:lnTo>
                    <a:lnTo>
                      <a:pt x="44" y="9"/>
                    </a:lnTo>
                    <a:lnTo>
                      <a:pt x="51"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5293" name="Freeform 61"/>
              <p:cNvSpPr>
                <a:spLocks/>
              </p:cNvSpPr>
              <p:nvPr/>
            </p:nvSpPr>
            <p:spPr bwMode="auto">
              <a:xfrm>
                <a:off x="1028" y="1274"/>
                <a:ext cx="277" cy="255"/>
              </a:xfrm>
              <a:custGeom>
                <a:avLst/>
                <a:gdLst/>
                <a:ahLst/>
                <a:cxnLst>
                  <a:cxn ang="0">
                    <a:pos x="47" y="254"/>
                  </a:cxn>
                  <a:cxn ang="0">
                    <a:pos x="58" y="249"/>
                  </a:cxn>
                  <a:cxn ang="0">
                    <a:pos x="61" y="232"/>
                  </a:cxn>
                  <a:cxn ang="0">
                    <a:pos x="63" y="210"/>
                  </a:cxn>
                  <a:cxn ang="0">
                    <a:pos x="52" y="165"/>
                  </a:cxn>
                  <a:cxn ang="0">
                    <a:pos x="46" y="139"/>
                  </a:cxn>
                  <a:cxn ang="0">
                    <a:pos x="80" y="140"/>
                  </a:cxn>
                  <a:cxn ang="0">
                    <a:pos x="125" y="138"/>
                  </a:cxn>
                  <a:cxn ang="0">
                    <a:pos x="139" y="123"/>
                  </a:cxn>
                  <a:cxn ang="0">
                    <a:pos x="163" y="106"/>
                  </a:cxn>
                  <a:cxn ang="0">
                    <a:pos x="199" y="110"/>
                  </a:cxn>
                  <a:cxn ang="0">
                    <a:pos x="234" y="91"/>
                  </a:cxn>
                  <a:cxn ang="0">
                    <a:pos x="238" y="111"/>
                  </a:cxn>
                  <a:cxn ang="0">
                    <a:pos x="253" y="119"/>
                  </a:cxn>
                  <a:cxn ang="0">
                    <a:pos x="268" y="144"/>
                  </a:cxn>
                  <a:cxn ang="0">
                    <a:pos x="276" y="139"/>
                  </a:cxn>
                  <a:cxn ang="0">
                    <a:pos x="276" y="122"/>
                  </a:cxn>
                  <a:cxn ang="0">
                    <a:pos x="272" y="95"/>
                  </a:cxn>
                  <a:cxn ang="0">
                    <a:pos x="265" y="74"/>
                  </a:cxn>
                  <a:cxn ang="0">
                    <a:pos x="252" y="58"/>
                  </a:cxn>
                  <a:cxn ang="0">
                    <a:pos x="254" y="30"/>
                  </a:cxn>
                  <a:cxn ang="0">
                    <a:pos x="254" y="14"/>
                  </a:cxn>
                  <a:cxn ang="0">
                    <a:pos x="235" y="17"/>
                  </a:cxn>
                  <a:cxn ang="0">
                    <a:pos x="214" y="17"/>
                  </a:cxn>
                  <a:cxn ang="0">
                    <a:pos x="202" y="13"/>
                  </a:cxn>
                  <a:cxn ang="0">
                    <a:pos x="188" y="0"/>
                  </a:cxn>
                  <a:cxn ang="0">
                    <a:pos x="175" y="12"/>
                  </a:cxn>
                  <a:cxn ang="0">
                    <a:pos x="164" y="17"/>
                  </a:cxn>
                  <a:cxn ang="0">
                    <a:pos x="140" y="19"/>
                  </a:cxn>
                  <a:cxn ang="0">
                    <a:pos x="119" y="23"/>
                  </a:cxn>
                  <a:cxn ang="0">
                    <a:pos x="95" y="32"/>
                  </a:cxn>
                  <a:cxn ang="0">
                    <a:pos x="76" y="44"/>
                  </a:cxn>
                  <a:cxn ang="0">
                    <a:pos x="52" y="66"/>
                  </a:cxn>
                  <a:cxn ang="0">
                    <a:pos x="38" y="70"/>
                  </a:cxn>
                  <a:cxn ang="0">
                    <a:pos x="25" y="82"/>
                  </a:cxn>
                  <a:cxn ang="0">
                    <a:pos x="14" y="93"/>
                  </a:cxn>
                  <a:cxn ang="0">
                    <a:pos x="9" y="110"/>
                  </a:cxn>
                  <a:cxn ang="0">
                    <a:pos x="2" y="129"/>
                  </a:cxn>
                  <a:cxn ang="0">
                    <a:pos x="0" y="145"/>
                  </a:cxn>
                  <a:cxn ang="0">
                    <a:pos x="0" y="180"/>
                  </a:cxn>
                  <a:cxn ang="0">
                    <a:pos x="9" y="217"/>
                  </a:cxn>
                  <a:cxn ang="0">
                    <a:pos x="47" y="254"/>
                  </a:cxn>
                </a:cxnLst>
                <a:rect l="0" t="0" r="r" b="b"/>
                <a:pathLst>
                  <a:path w="277" h="255">
                    <a:moveTo>
                      <a:pt x="47" y="254"/>
                    </a:moveTo>
                    <a:lnTo>
                      <a:pt x="58" y="249"/>
                    </a:lnTo>
                    <a:lnTo>
                      <a:pt x="61" y="232"/>
                    </a:lnTo>
                    <a:lnTo>
                      <a:pt x="63" y="210"/>
                    </a:lnTo>
                    <a:lnTo>
                      <a:pt x="52" y="165"/>
                    </a:lnTo>
                    <a:lnTo>
                      <a:pt x="46" y="139"/>
                    </a:lnTo>
                    <a:lnTo>
                      <a:pt x="80" y="140"/>
                    </a:lnTo>
                    <a:lnTo>
                      <a:pt x="125" y="138"/>
                    </a:lnTo>
                    <a:lnTo>
                      <a:pt x="139" y="123"/>
                    </a:lnTo>
                    <a:lnTo>
                      <a:pt x="163" y="106"/>
                    </a:lnTo>
                    <a:lnTo>
                      <a:pt x="199" y="110"/>
                    </a:lnTo>
                    <a:lnTo>
                      <a:pt x="234" y="91"/>
                    </a:lnTo>
                    <a:lnTo>
                      <a:pt x="238" y="111"/>
                    </a:lnTo>
                    <a:lnTo>
                      <a:pt x="253" y="119"/>
                    </a:lnTo>
                    <a:lnTo>
                      <a:pt x="268" y="144"/>
                    </a:lnTo>
                    <a:lnTo>
                      <a:pt x="276" y="139"/>
                    </a:lnTo>
                    <a:lnTo>
                      <a:pt x="276" y="122"/>
                    </a:lnTo>
                    <a:lnTo>
                      <a:pt x="272" y="95"/>
                    </a:lnTo>
                    <a:lnTo>
                      <a:pt x="265" y="74"/>
                    </a:lnTo>
                    <a:lnTo>
                      <a:pt x="252" y="58"/>
                    </a:lnTo>
                    <a:lnTo>
                      <a:pt x="254" y="30"/>
                    </a:lnTo>
                    <a:lnTo>
                      <a:pt x="254" y="14"/>
                    </a:lnTo>
                    <a:lnTo>
                      <a:pt x="235" y="17"/>
                    </a:lnTo>
                    <a:lnTo>
                      <a:pt x="214" y="17"/>
                    </a:lnTo>
                    <a:lnTo>
                      <a:pt x="202" y="13"/>
                    </a:lnTo>
                    <a:lnTo>
                      <a:pt x="188" y="0"/>
                    </a:lnTo>
                    <a:lnTo>
                      <a:pt x="175" y="12"/>
                    </a:lnTo>
                    <a:lnTo>
                      <a:pt x="164" y="17"/>
                    </a:lnTo>
                    <a:lnTo>
                      <a:pt x="140" y="19"/>
                    </a:lnTo>
                    <a:lnTo>
                      <a:pt x="119" y="23"/>
                    </a:lnTo>
                    <a:lnTo>
                      <a:pt x="95" y="32"/>
                    </a:lnTo>
                    <a:lnTo>
                      <a:pt x="76" y="44"/>
                    </a:lnTo>
                    <a:lnTo>
                      <a:pt x="52" y="66"/>
                    </a:lnTo>
                    <a:lnTo>
                      <a:pt x="38" y="70"/>
                    </a:lnTo>
                    <a:lnTo>
                      <a:pt x="25" y="82"/>
                    </a:lnTo>
                    <a:lnTo>
                      <a:pt x="14" y="93"/>
                    </a:lnTo>
                    <a:lnTo>
                      <a:pt x="9" y="110"/>
                    </a:lnTo>
                    <a:lnTo>
                      <a:pt x="2" y="129"/>
                    </a:lnTo>
                    <a:lnTo>
                      <a:pt x="0" y="145"/>
                    </a:lnTo>
                    <a:lnTo>
                      <a:pt x="0" y="180"/>
                    </a:lnTo>
                    <a:lnTo>
                      <a:pt x="9" y="217"/>
                    </a:lnTo>
                    <a:lnTo>
                      <a:pt x="47" y="25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94" name="Freeform 62"/>
            <p:cNvSpPr>
              <a:spLocks/>
            </p:cNvSpPr>
            <p:nvPr/>
          </p:nvSpPr>
          <p:spPr bwMode="auto">
            <a:xfrm>
              <a:off x="1289" y="1686"/>
              <a:ext cx="275" cy="689"/>
            </a:xfrm>
            <a:custGeom>
              <a:avLst/>
              <a:gdLst/>
              <a:ahLst/>
              <a:cxnLst>
                <a:cxn ang="0">
                  <a:pos x="14" y="5"/>
                </a:cxn>
                <a:cxn ang="0">
                  <a:pos x="31" y="0"/>
                </a:cxn>
                <a:cxn ang="0">
                  <a:pos x="68" y="23"/>
                </a:cxn>
                <a:cxn ang="0">
                  <a:pos x="68" y="64"/>
                </a:cxn>
                <a:cxn ang="0">
                  <a:pos x="99" y="103"/>
                </a:cxn>
                <a:cxn ang="0">
                  <a:pos x="130" y="144"/>
                </a:cxn>
                <a:cxn ang="0">
                  <a:pos x="162" y="198"/>
                </a:cxn>
                <a:cxn ang="0">
                  <a:pos x="187" y="249"/>
                </a:cxn>
                <a:cxn ang="0">
                  <a:pos x="214" y="321"/>
                </a:cxn>
                <a:cxn ang="0">
                  <a:pos x="235" y="385"/>
                </a:cxn>
                <a:cxn ang="0">
                  <a:pos x="262" y="513"/>
                </a:cxn>
                <a:cxn ang="0">
                  <a:pos x="274" y="593"/>
                </a:cxn>
                <a:cxn ang="0">
                  <a:pos x="239" y="688"/>
                </a:cxn>
                <a:cxn ang="0">
                  <a:pos x="170" y="611"/>
                </a:cxn>
                <a:cxn ang="0">
                  <a:pos x="151" y="483"/>
                </a:cxn>
                <a:cxn ang="0">
                  <a:pos x="137" y="404"/>
                </a:cxn>
                <a:cxn ang="0">
                  <a:pos x="116" y="330"/>
                </a:cxn>
                <a:cxn ang="0">
                  <a:pos x="93" y="276"/>
                </a:cxn>
                <a:cxn ang="0">
                  <a:pos x="62" y="197"/>
                </a:cxn>
                <a:cxn ang="0">
                  <a:pos x="44" y="140"/>
                </a:cxn>
                <a:cxn ang="0">
                  <a:pos x="27" y="76"/>
                </a:cxn>
                <a:cxn ang="0">
                  <a:pos x="0" y="59"/>
                </a:cxn>
                <a:cxn ang="0">
                  <a:pos x="14" y="5"/>
                </a:cxn>
              </a:cxnLst>
              <a:rect l="0" t="0" r="r" b="b"/>
              <a:pathLst>
                <a:path w="275" h="689">
                  <a:moveTo>
                    <a:pt x="14" y="5"/>
                  </a:moveTo>
                  <a:lnTo>
                    <a:pt x="31" y="0"/>
                  </a:lnTo>
                  <a:lnTo>
                    <a:pt x="68" y="23"/>
                  </a:lnTo>
                  <a:lnTo>
                    <a:pt x="68" y="64"/>
                  </a:lnTo>
                  <a:lnTo>
                    <a:pt x="99" y="103"/>
                  </a:lnTo>
                  <a:lnTo>
                    <a:pt x="130" y="144"/>
                  </a:lnTo>
                  <a:lnTo>
                    <a:pt x="162" y="198"/>
                  </a:lnTo>
                  <a:lnTo>
                    <a:pt x="187" y="249"/>
                  </a:lnTo>
                  <a:lnTo>
                    <a:pt x="214" y="321"/>
                  </a:lnTo>
                  <a:lnTo>
                    <a:pt x="235" y="385"/>
                  </a:lnTo>
                  <a:lnTo>
                    <a:pt x="262" y="513"/>
                  </a:lnTo>
                  <a:lnTo>
                    <a:pt x="274" y="593"/>
                  </a:lnTo>
                  <a:lnTo>
                    <a:pt x="239" y="688"/>
                  </a:lnTo>
                  <a:lnTo>
                    <a:pt x="170" y="611"/>
                  </a:lnTo>
                  <a:lnTo>
                    <a:pt x="151" y="483"/>
                  </a:lnTo>
                  <a:lnTo>
                    <a:pt x="137" y="404"/>
                  </a:lnTo>
                  <a:lnTo>
                    <a:pt x="116" y="330"/>
                  </a:lnTo>
                  <a:lnTo>
                    <a:pt x="93" y="276"/>
                  </a:lnTo>
                  <a:lnTo>
                    <a:pt x="62" y="197"/>
                  </a:lnTo>
                  <a:lnTo>
                    <a:pt x="44" y="140"/>
                  </a:lnTo>
                  <a:lnTo>
                    <a:pt x="27" y="76"/>
                  </a:lnTo>
                  <a:lnTo>
                    <a:pt x="0" y="59"/>
                  </a:lnTo>
                  <a:lnTo>
                    <a:pt x="14" y="5"/>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5295" name="Rectangle 63"/>
          <p:cNvSpPr>
            <a:spLocks noChangeArrowheads="1"/>
          </p:cNvSpPr>
          <p:nvPr/>
        </p:nvSpPr>
        <p:spPr bwMode="auto">
          <a:xfrm>
            <a:off x="2957513" y="5191125"/>
            <a:ext cx="1425575" cy="515938"/>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2800" b="1" i="1">
                <a:solidFill>
                  <a:srgbClr val="FAFD00"/>
                </a:solidFill>
                <a:effectLst>
                  <a:outerShdw blurRad="38100" dist="38100" dir="2700000" algn="tl">
                    <a:srgbClr val="000000"/>
                  </a:outerShdw>
                </a:effectLst>
              </a:rPr>
              <a:t>Ordinal</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rrowheads="1"/>
          </p:cNvSpPr>
          <p:nvPr>
            <p:ph type="title"/>
          </p:nvPr>
        </p:nvSpPr>
        <p:spPr/>
        <p:txBody>
          <a:bodyPr/>
          <a:lstStyle/>
          <a:p>
            <a:r>
              <a:rPr lang="en-US"/>
              <a:t>Why do we categorize our variables like this?</a:t>
            </a:r>
          </a:p>
        </p:txBody>
      </p:sp>
      <p:sp>
        <p:nvSpPr>
          <p:cNvPr id="166915" name="Rectangle 3"/>
          <p:cNvSpPr>
            <a:spLocks noGrp="1" noRot="1" noChangeArrowheads="1"/>
          </p:cNvSpPr>
          <p:nvPr>
            <p:ph idx="1"/>
          </p:nvPr>
        </p:nvSpPr>
        <p:spPr/>
        <p:txBody>
          <a:bodyPr/>
          <a:lstStyle/>
          <a:p>
            <a:r>
              <a:rPr lang="en-US" sz="3600"/>
              <a:t>Different levels call for different methods</a:t>
            </a:r>
          </a:p>
          <a:p>
            <a:r>
              <a:rPr lang="en-US" sz="3600"/>
              <a:t>You can convert down but not up!</a:t>
            </a:r>
          </a:p>
          <a:p>
            <a:pPr lvl="1"/>
            <a:r>
              <a:rPr lang="en-US" sz="3200"/>
              <a:t>Can’t get “better” information by assigning numbers to nominal categories for the purposes of doing math with them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en-US"/>
              <a:t>Quiz – 30 seconds</a:t>
            </a:r>
          </a:p>
        </p:txBody>
      </p:sp>
      <p:sp>
        <p:nvSpPr>
          <p:cNvPr id="97283" name="Rectangle 3"/>
          <p:cNvSpPr>
            <a:spLocks noGrp="1" noRot="1" noChangeArrowheads="1"/>
          </p:cNvSpPr>
          <p:nvPr>
            <p:ph idx="1"/>
          </p:nvPr>
        </p:nvSpPr>
        <p:spPr/>
        <p:txBody>
          <a:bodyPr/>
          <a:lstStyle/>
          <a:p>
            <a:r>
              <a:rPr lang="en-US"/>
              <a:t>What level of measurement are the following variables most likely to be?</a:t>
            </a:r>
          </a:p>
          <a:p>
            <a:pPr lvl="1"/>
            <a:r>
              <a:rPr lang="en-US"/>
              <a:t>Whether a city is located in Illinois or Ohio or Indiana</a:t>
            </a:r>
          </a:p>
          <a:p>
            <a:pPr lvl="1"/>
            <a:r>
              <a:rPr lang="en-US"/>
              <a:t>Traffic fatalities</a:t>
            </a:r>
          </a:p>
          <a:p>
            <a:pPr lvl="1"/>
            <a:r>
              <a:rPr lang="en-US"/>
              <a:t>Attitude toward health maintenance organizations (HMOs)</a:t>
            </a:r>
          </a:p>
          <a:p>
            <a:pPr lvl="1"/>
            <a:r>
              <a:rPr lang="en-US"/>
              <a:t>School Enrollment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t>Example</a:t>
            </a:r>
          </a:p>
        </p:txBody>
      </p:sp>
      <p:sp>
        <p:nvSpPr>
          <p:cNvPr id="12291" name="Rectangle 3"/>
          <p:cNvSpPr>
            <a:spLocks noGrp="1" noRot="1" noChangeArrowheads="1"/>
          </p:cNvSpPr>
          <p:nvPr>
            <p:ph idx="1"/>
          </p:nvPr>
        </p:nvSpPr>
        <p:spPr/>
        <p:txBody>
          <a:bodyPr/>
          <a:lstStyle/>
          <a:p>
            <a:r>
              <a:rPr lang="en-US"/>
              <a:t>“My husband Ralph is good enough, I suppose, but when I add everything up, I can’t help thinking he’s a failure.”</a:t>
            </a:r>
          </a:p>
          <a:p>
            <a:r>
              <a:rPr lang="en-US"/>
              <a:t>The category “failure” tells us something, but what?</a:t>
            </a:r>
          </a:p>
          <a:p>
            <a:r>
              <a:rPr lang="en-US"/>
              <a:t>It pretty much only tells us that she has a negative opinion of his efforts.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p:txBody>
          <a:bodyPr/>
          <a:lstStyle/>
          <a:p>
            <a:r>
              <a:rPr lang="en-US"/>
              <a:t>Task</a:t>
            </a:r>
          </a:p>
        </p:txBody>
      </p:sp>
      <p:sp>
        <p:nvSpPr>
          <p:cNvPr id="184323" name="Rectangle 3"/>
          <p:cNvSpPr>
            <a:spLocks noGrp="1" noRot="1" noChangeArrowheads="1"/>
          </p:cNvSpPr>
          <p:nvPr>
            <p:ph idx="1"/>
          </p:nvPr>
        </p:nvSpPr>
        <p:spPr/>
        <p:txBody>
          <a:bodyPr/>
          <a:lstStyle/>
          <a:p>
            <a:r>
              <a:rPr lang="en-US" sz="2800"/>
              <a:t>Think about and write down three qualities of a top Masters of Public Administration Program</a:t>
            </a:r>
          </a:p>
          <a:p>
            <a:pPr lvl="1"/>
            <a:r>
              <a:rPr lang="en-US" sz="2400"/>
              <a:t>What makes for a “great” MPA program</a:t>
            </a:r>
          </a:p>
          <a:p>
            <a:pPr lvl="1"/>
            <a:r>
              <a:rPr lang="en-US" sz="2400"/>
              <a:t>Take 10 minutes</a:t>
            </a:r>
          </a:p>
          <a:p>
            <a:r>
              <a:rPr lang="en-US" sz="2800"/>
              <a:t>Now, how would you measure each one of these qualities?</a:t>
            </a:r>
          </a:p>
          <a:p>
            <a:r>
              <a:rPr lang="en-US" sz="2800"/>
              <a:t>What level of measurement are we dealing with with each indicator?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23">
                                            <p:txEl>
                                              <p:pRg st="3" end="3"/>
                                            </p:txEl>
                                          </p:spTgt>
                                        </p:tgtEl>
                                        <p:attrNameLst>
                                          <p:attrName>style.visibility</p:attrName>
                                        </p:attrNameLst>
                                      </p:cBhvr>
                                      <p:to>
                                        <p:strVal val="visible"/>
                                      </p:to>
                                    </p:set>
                                    <p:animEffect transition="in" filter="blinds(horizontal)">
                                      <p:cBhvr>
                                        <p:cTn id="7" dur="500"/>
                                        <p:tgtEl>
                                          <p:spTgt spid="1843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3">
                                            <p:txEl>
                                              <p:pRg st="4" end="4"/>
                                            </p:txEl>
                                          </p:spTgt>
                                        </p:tgtEl>
                                        <p:attrNameLst>
                                          <p:attrName>style.visibility</p:attrName>
                                        </p:attrNameLst>
                                      </p:cBhvr>
                                      <p:to>
                                        <p:strVal val="visible"/>
                                      </p:to>
                                    </p:set>
                                    <p:animEffect transition="in" filter="blinds(horizontal)">
                                      <p:cBhvr>
                                        <p:cTn id="12"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p:txBody>
          <a:bodyPr/>
          <a:lstStyle/>
          <a:p>
            <a:r>
              <a:rPr lang="en-US"/>
              <a:t>Good Indicators</a:t>
            </a:r>
          </a:p>
        </p:txBody>
      </p:sp>
      <p:sp>
        <p:nvSpPr>
          <p:cNvPr id="174083" name="Rectangle 3"/>
          <p:cNvSpPr>
            <a:spLocks noGrp="1" noRot="1" noChangeArrowheads="1"/>
          </p:cNvSpPr>
          <p:nvPr>
            <p:ph idx="1"/>
          </p:nvPr>
        </p:nvSpPr>
        <p:spPr/>
        <p:txBody>
          <a:bodyPr/>
          <a:lstStyle/>
          <a:p>
            <a:r>
              <a:rPr lang="en-US"/>
              <a:t>Most Importantly</a:t>
            </a:r>
          </a:p>
          <a:p>
            <a:pPr lvl="1"/>
            <a:r>
              <a:rPr lang="en-US"/>
              <a:t>Valid</a:t>
            </a:r>
          </a:p>
          <a:p>
            <a:pPr lvl="1"/>
            <a:r>
              <a:rPr lang="en-US"/>
              <a:t>Reliable</a:t>
            </a:r>
          </a:p>
          <a:p>
            <a:r>
              <a:rPr lang="en-US"/>
              <a:t>But also</a:t>
            </a:r>
          </a:p>
          <a:p>
            <a:pPr lvl="1"/>
            <a:r>
              <a:rPr lang="en-US"/>
              <a:t>Comprehensible</a:t>
            </a:r>
          </a:p>
          <a:p>
            <a:pPr lvl="1"/>
            <a:r>
              <a:rPr lang="en-US"/>
              <a:t>Cost Effective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rrowheads="1"/>
          </p:cNvSpPr>
          <p:nvPr>
            <p:ph type="title"/>
          </p:nvPr>
        </p:nvSpPr>
        <p:spPr/>
        <p:txBody>
          <a:bodyPr/>
          <a:lstStyle/>
          <a:p>
            <a:r>
              <a:rPr lang="en-US"/>
              <a:t>Indicator needs to be  “Valid”</a:t>
            </a:r>
          </a:p>
        </p:txBody>
      </p:sp>
      <p:sp>
        <p:nvSpPr>
          <p:cNvPr id="186371" name="Rectangle 3"/>
          <p:cNvSpPr>
            <a:spLocks noGrp="1" noRot="1" noChangeArrowheads="1"/>
          </p:cNvSpPr>
          <p:nvPr>
            <p:ph idx="1"/>
          </p:nvPr>
        </p:nvSpPr>
        <p:spPr/>
        <p:txBody>
          <a:bodyPr/>
          <a:lstStyle/>
          <a:p>
            <a:r>
              <a:rPr lang="en-US" sz="2800"/>
              <a:t>“Construct” Validity</a:t>
            </a:r>
          </a:p>
          <a:p>
            <a:pPr lvl="1"/>
            <a:r>
              <a:rPr lang="en-US" sz="2400"/>
              <a:t>Should measure what it is supposed to measure</a:t>
            </a:r>
          </a:p>
          <a:p>
            <a:r>
              <a:rPr lang="en-US" sz="2800"/>
              <a:t>Can be very difficult</a:t>
            </a:r>
          </a:p>
          <a:p>
            <a:r>
              <a:rPr lang="en-US" sz="2800"/>
              <a:t>What if you want to measure public opinion on an issue?</a:t>
            </a:r>
          </a:p>
          <a:p>
            <a:pPr lvl="1"/>
            <a:r>
              <a:rPr lang="en-US" sz="2400"/>
              <a:t>Who’s the public?</a:t>
            </a:r>
          </a:p>
          <a:p>
            <a:pPr lvl="1"/>
            <a:r>
              <a:rPr lang="en-US" sz="2400"/>
              <a:t>Does it change depending on the issue?</a:t>
            </a:r>
          </a:p>
          <a:p>
            <a:pPr lvl="2"/>
            <a:r>
              <a:rPr lang="en-US" sz="2000"/>
              <a:t>White vs. minority?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rrowheads="1"/>
          </p:cNvSpPr>
          <p:nvPr>
            <p:ph type="title"/>
          </p:nvPr>
        </p:nvSpPr>
        <p:spPr/>
        <p:txBody>
          <a:bodyPr/>
          <a:lstStyle/>
          <a:p>
            <a:r>
              <a:rPr lang="en-US"/>
              <a:t>Construct Validity Example</a:t>
            </a:r>
          </a:p>
        </p:txBody>
      </p:sp>
      <p:sp>
        <p:nvSpPr>
          <p:cNvPr id="187395" name="Rectangle 3"/>
          <p:cNvSpPr>
            <a:spLocks noGrp="1" noRot="1" noChangeArrowheads="1"/>
          </p:cNvSpPr>
          <p:nvPr>
            <p:ph idx="1"/>
          </p:nvPr>
        </p:nvSpPr>
        <p:spPr/>
        <p:txBody>
          <a:bodyPr/>
          <a:lstStyle/>
          <a:p>
            <a:r>
              <a:rPr lang="en-US"/>
              <a:t>The Prudeville police are directed to “crack down” on prostitution in the city</a:t>
            </a:r>
          </a:p>
          <a:p>
            <a:r>
              <a:rPr lang="en-US"/>
              <a:t>The police chief increases daily arrests by the vice squad from 3.4 to 4.0</a:t>
            </a:r>
          </a:p>
          <a:p>
            <a:r>
              <a:rPr lang="en-US"/>
              <a:t>Police chief goes to council to show success</a:t>
            </a:r>
          </a:p>
          <a:p>
            <a:r>
              <a:rPr lang="en-US"/>
              <a:t>What is the construct validity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7" dur="500"/>
                                        <p:tgtEl>
                                          <p:spTgt spid="187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12" dur="500"/>
                                        <p:tgtEl>
                                          <p:spTgt spid="187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7" dur="500"/>
                                        <p:tgtEl>
                                          <p:spTgt spid="187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22"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rrowheads="1"/>
          </p:cNvSpPr>
          <p:nvPr>
            <p:ph type="title"/>
          </p:nvPr>
        </p:nvSpPr>
        <p:spPr/>
        <p:txBody>
          <a:bodyPr/>
          <a:lstStyle/>
          <a:p>
            <a:r>
              <a:rPr lang="en-US"/>
              <a:t>An indicator needs to be reliable</a:t>
            </a:r>
          </a:p>
        </p:txBody>
      </p:sp>
      <p:sp>
        <p:nvSpPr>
          <p:cNvPr id="168963" name="Rectangle 3"/>
          <p:cNvSpPr>
            <a:spLocks noGrp="1" noRot="1" noChangeArrowheads="1"/>
          </p:cNvSpPr>
          <p:nvPr>
            <p:ph idx="1"/>
          </p:nvPr>
        </p:nvSpPr>
        <p:spPr/>
        <p:txBody>
          <a:bodyPr/>
          <a:lstStyle/>
          <a:p>
            <a:r>
              <a:rPr lang="en-US"/>
              <a:t>Can you repeat it and get the same results?</a:t>
            </a:r>
          </a:p>
          <a:p>
            <a:pPr lvl="1"/>
            <a:r>
              <a:rPr lang="en-US"/>
              <a:t>Will it get what you are trying to get?</a:t>
            </a:r>
          </a:p>
          <a:p>
            <a:pPr lvl="1"/>
            <a:r>
              <a:rPr lang="en-US"/>
              <a:t>Will it NOT get what you are NOT trying to get?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a:xfrm>
            <a:off x="457200" y="533400"/>
            <a:ext cx="8229600" cy="1143000"/>
          </a:xfrm>
          <a:noFill/>
          <a:ln/>
        </p:spPr>
        <p:txBody>
          <a:bodyPr lIns="90488" tIns="44450" rIns="90488" bIns="44450" anchor="b"/>
          <a:lstStyle/>
          <a:p>
            <a:r>
              <a:rPr lang="en-US" dirty="0"/>
              <a:t>Reliability and Validity</a:t>
            </a:r>
          </a:p>
        </p:txBody>
      </p:sp>
      <p:grpSp>
        <p:nvGrpSpPr>
          <p:cNvPr id="175107" name="Group 3"/>
          <p:cNvGrpSpPr>
            <a:grpSpLocks/>
          </p:cNvGrpSpPr>
          <p:nvPr/>
        </p:nvGrpSpPr>
        <p:grpSpPr bwMode="auto">
          <a:xfrm>
            <a:off x="3289300" y="2603500"/>
            <a:ext cx="3251200" cy="3251200"/>
            <a:chOff x="2072" y="1640"/>
            <a:chExt cx="2048" cy="2048"/>
          </a:xfrm>
        </p:grpSpPr>
        <p:sp>
          <p:nvSpPr>
            <p:cNvPr id="175108" name="Oval 4"/>
            <p:cNvSpPr>
              <a:spLocks noChangeArrowheads="1"/>
            </p:cNvSpPr>
            <p:nvPr/>
          </p:nvSpPr>
          <p:spPr bwMode="auto">
            <a:xfrm>
              <a:off x="2072" y="1640"/>
              <a:ext cx="2048" cy="2048"/>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5109" name="Oval 5"/>
            <p:cNvSpPr>
              <a:spLocks noChangeArrowheads="1"/>
            </p:cNvSpPr>
            <p:nvPr/>
          </p:nvSpPr>
          <p:spPr bwMode="auto">
            <a:xfrm>
              <a:off x="2343" y="1911"/>
              <a:ext cx="1506" cy="1506"/>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5110" name="Oval 6"/>
            <p:cNvSpPr>
              <a:spLocks noChangeArrowheads="1"/>
            </p:cNvSpPr>
            <p:nvPr/>
          </p:nvSpPr>
          <p:spPr bwMode="auto">
            <a:xfrm>
              <a:off x="2598" y="2166"/>
              <a:ext cx="997" cy="997"/>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5111" name="Oval 7"/>
            <p:cNvSpPr>
              <a:spLocks noChangeArrowheads="1"/>
            </p:cNvSpPr>
            <p:nvPr/>
          </p:nvSpPr>
          <p:spPr bwMode="auto">
            <a:xfrm>
              <a:off x="2851" y="2419"/>
              <a:ext cx="491" cy="491"/>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5112" name="Oval 8"/>
            <p:cNvSpPr>
              <a:spLocks noChangeArrowheads="1"/>
            </p:cNvSpPr>
            <p:nvPr/>
          </p:nvSpPr>
          <p:spPr bwMode="auto">
            <a:xfrm>
              <a:off x="3028" y="2596"/>
              <a:ext cx="136" cy="136"/>
            </a:xfrm>
            <a:prstGeom prst="ellipse">
              <a:avLst/>
            </a:prstGeom>
            <a:solidFill>
              <a:srgbClr val="FC0128"/>
            </a:solidFill>
            <a:ln w="12700">
              <a:solidFill>
                <a:schemeClr val="tx1"/>
              </a:solidFill>
              <a:round/>
              <a:headEnd/>
              <a:tailEnd/>
            </a:ln>
            <a:effectLst/>
          </p:spPr>
          <p:txBody>
            <a:bodyPr wrap="none" anchor="ctr"/>
            <a:lstStyle/>
            <a:p>
              <a:endParaRPr lang="en-US"/>
            </a:p>
          </p:txBody>
        </p:sp>
      </p:grpSp>
      <p:sp>
        <p:nvSpPr>
          <p:cNvPr id="175113" name="Rectangle 9"/>
          <p:cNvSpPr>
            <a:spLocks noChangeArrowheads="1"/>
          </p:cNvSpPr>
          <p:nvPr/>
        </p:nvSpPr>
        <p:spPr bwMode="auto">
          <a:xfrm>
            <a:off x="2189163" y="1808163"/>
            <a:ext cx="3297237" cy="454025"/>
          </a:xfrm>
          <a:prstGeom prst="rect">
            <a:avLst/>
          </a:prstGeom>
          <a:solidFill>
            <a:srgbClr val="FF99FF"/>
          </a:solidFill>
          <a:ln w="12700">
            <a:noFill/>
            <a:miter lim="800000"/>
            <a:headEnd/>
            <a:tailEnd/>
          </a:ln>
          <a:effectLst>
            <a:prstShdw prst="shdw17" dist="17961" dir="2700000">
              <a:srgbClr val="FF99FF">
                <a:gamma/>
                <a:shade val="60000"/>
                <a:invGamma/>
              </a:srgbClr>
            </a:prstShdw>
          </a:effectLst>
        </p:spPr>
        <p:txBody>
          <a:bodyPr lIns="90488" tIns="44450" rIns="90488" bIns="44450">
            <a:spAutoFit/>
          </a:bodyPr>
          <a:lstStyle/>
          <a:p>
            <a:pPr eaLnBrk="0" hangingPunct="0"/>
            <a:r>
              <a:rPr lang="en-US" sz="2400" i="1">
                <a:solidFill>
                  <a:schemeClr val="bg1"/>
                </a:solidFill>
                <a:effectLst>
                  <a:outerShdw blurRad="38100" dist="38100" dir="2700000" algn="tl">
                    <a:srgbClr val="000000"/>
                  </a:outerShdw>
                </a:effectLst>
              </a:rPr>
              <a:t>Reliable but not valid</a:t>
            </a:r>
          </a:p>
        </p:txBody>
      </p:sp>
      <p:sp>
        <p:nvSpPr>
          <p:cNvPr id="175114" name="Oval 10"/>
          <p:cNvSpPr>
            <a:spLocks noChangeArrowheads="1"/>
          </p:cNvSpPr>
          <p:nvPr/>
        </p:nvSpPr>
        <p:spPr bwMode="auto">
          <a:xfrm>
            <a:off x="5721350" y="3054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15" name="Oval 11"/>
          <p:cNvSpPr>
            <a:spLocks noChangeArrowheads="1"/>
          </p:cNvSpPr>
          <p:nvPr/>
        </p:nvSpPr>
        <p:spPr bwMode="auto">
          <a:xfrm>
            <a:off x="5797550" y="3206750"/>
            <a:ext cx="63500" cy="63500"/>
          </a:xfrm>
          <a:prstGeom prst="ellipse">
            <a:avLst/>
          </a:prstGeom>
          <a:solidFill>
            <a:srgbClr val="FF9933"/>
          </a:solidFill>
          <a:ln w="12700">
            <a:solidFill>
              <a:srgbClr val="000000"/>
            </a:solidFill>
            <a:round/>
            <a:headEnd/>
            <a:tailEnd/>
          </a:ln>
          <a:effectLst/>
        </p:spPr>
        <p:txBody>
          <a:bodyPr wrap="none" anchor="ctr"/>
          <a:lstStyle/>
          <a:p>
            <a:endParaRPr lang="en-US"/>
          </a:p>
        </p:txBody>
      </p:sp>
      <p:sp>
        <p:nvSpPr>
          <p:cNvPr id="175116" name="Oval 12"/>
          <p:cNvSpPr>
            <a:spLocks noChangeArrowheads="1"/>
          </p:cNvSpPr>
          <p:nvPr/>
        </p:nvSpPr>
        <p:spPr bwMode="auto">
          <a:xfrm>
            <a:off x="5645150" y="3206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17" name="Oval 13"/>
          <p:cNvSpPr>
            <a:spLocks noChangeArrowheads="1"/>
          </p:cNvSpPr>
          <p:nvPr/>
        </p:nvSpPr>
        <p:spPr bwMode="auto">
          <a:xfrm>
            <a:off x="5568950" y="3054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18" name="Oval 14"/>
          <p:cNvSpPr>
            <a:spLocks noChangeArrowheads="1"/>
          </p:cNvSpPr>
          <p:nvPr/>
        </p:nvSpPr>
        <p:spPr bwMode="auto">
          <a:xfrm>
            <a:off x="5645150" y="2901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19" name="Oval 15"/>
          <p:cNvSpPr>
            <a:spLocks noChangeArrowheads="1"/>
          </p:cNvSpPr>
          <p:nvPr/>
        </p:nvSpPr>
        <p:spPr bwMode="auto">
          <a:xfrm>
            <a:off x="5721350" y="2978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0" name="Oval 16"/>
          <p:cNvSpPr>
            <a:spLocks noChangeArrowheads="1"/>
          </p:cNvSpPr>
          <p:nvPr/>
        </p:nvSpPr>
        <p:spPr bwMode="auto">
          <a:xfrm>
            <a:off x="5797550" y="2901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1" name="Oval 17"/>
          <p:cNvSpPr>
            <a:spLocks noChangeArrowheads="1"/>
          </p:cNvSpPr>
          <p:nvPr/>
        </p:nvSpPr>
        <p:spPr bwMode="auto">
          <a:xfrm>
            <a:off x="5873750" y="3054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2" name="Oval 18"/>
          <p:cNvSpPr>
            <a:spLocks noChangeArrowheads="1"/>
          </p:cNvSpPr>
          <p:nvPr/>
        </p:nvSpPr>
        <p:spPr bwMode="auto">
          <a:xfrm>
            <a:off x="5797550" y="3130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3" name="Oval 19"/>
          <p:cNvSpPr>
            <a:spLocks noChangeArrowheads="1"/>
          </p:cNvSpPr>
          <p:nvPr/>
        </p:nvSpPr>
        <p:spPr bwMode="auto">
          <a:xfrm>
            <a:off x="5721350" y="3282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4" name="Oval 20"/>
          <p:cNvSpPr>
            <a:spLocks noChangeArrowheads="1"/>
          </p:cNvSpPr>
          <p:nvPr/>
        </p:nvSpPr>
        <p:spPr bwMode="auto">
          <a:xfrm>
            <a:off x="58737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5" name="Oval 21"/>
          <p:cNvSpPr>
            <a:spLocks noChangeArrowheads="1"/>
          </p:cNvSpPr>
          <p:nvPr/>
        </p:nvSpPr>
        <p:spPr bwMode="auto">
          <a:xfrm>
            <a:off x="5949950" y="3282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6" name="Oval 22"/>
          <p:cNvSpPr>
            <a:spLocks noChangeArrowheads="1"/>
          </p:cNvSpPr>
          <p:nvPr/>
        </p:nvSpPr>
        <p:spPr bwMode="auto">
          <a:xfrm>
            <a:off x="5949950" y="3206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7" name="Oval 23"/>
          <p:cNvSpPr>
            <a:spLocks noChangeArrowheads="1"/>
          </p:cNvSpPr>
          <p:nvPr/>
        </p:nvSpPr>
        <p:spPr bwMode="auto">
          <a:xfrm>
            <a:off x="6026150" y="3130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8" name="Oval 24"/>
          <p:cNvSpPr>
            <a:spLocks noChangeArrowheads="1"/>
          </p:cNvSpPr>
          <p:nvPr/>
        </p:nvSpPr>
        <p:spPr bwMode="auto">
          <a:xfrm>
            <a:off x="6102350" y="3282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29" name="Oval 25"/>
          <p:cNvSpPr>
            <a:spLocks noChangeArrowheads="1"/>
          </p:cNvSpPr>
          <p:nvPr/>
        </p:nvSpPr>
        <p:spPr bwMode="auto">
          <a:xfrm>
            <a:off x="60261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30" name="Oval 26"/>
          <p:cNvSpPr>
            <a:spLocks noChangeArrowheads="1"/>
          </p:cNvSpPr>
          <p:nvPr/>
        </p:nvSpPr>
        <p:spPr bwMode="auto">
          <a:xfrm>
            <a:off x="5949950" y="3435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31" name="Oval 27"/>
          <p:cNvSpPr>
            <a:spLocks noChangeArrowheads="1"/>
          </p:cNvSpPr>
          <p:nvPr/>
        </p:nvSpPr>
        <p:spPr bwMode="auto">
          <a:xfrm>
            <a:off x="5797550" y="3511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32" name="Oval 28"/>
          <p:cNvSpPr>
            <a:spLocks noChangeArrowheads="1"/>
          </p:cNvSpPr>
          <p:nvPr/>
        </p:nvSpPr>
        <p:spPr bwMode="auto">
          <a:xfrm>
            <a:off x="5721350" y="3435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33" name="Oval 29"/>
          <p:cNvSpPr>
            <a:spLocks noChangeArrowheads="1"/>
          </p:cNvSpPr>
          <p:nvPr/>
        </p:nvSpPr>
        <p:spPr bwMode="auto">
          <a:xfrm>
            <a:off x="56451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5134" name="Oval 30"/>
          <p:cNvSpPr>
            <a:spLocks noChangeArrowheads="1"/>
          </p:cNvSpPr>
          <p:nvPr/>
        </p:nvSpPr>
        <p:spPr bwMode="auto">
          <a:xfrm>
            <a:off x="5492750" y="3282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blinds(horizontal)">
                                      <p:cBhvr>
                                        <p:cTn id="7"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a:xfrm>
            <a:off x="457200" y="533400"/>
            <a:ext cx="8229600" cy="1143000"/>
          </a:xfrm>
          <a:noFill/>
          <a:ln/>
        </p:spPr>
        <p:txBody>
          <a:bodyPr lIns="90488" tIns="44450" rIns="90488" bIns="44450" anchor="b"/>
          <a:lstStyle/>
          <a:p>
            <a:r>
              <a:rPr lang="en-US" dirty="0"/>
              <a:t>Reliability and Validity</a:t>
            </a:r>
          </a:p>
        </p:txBody>
      </p:sp>
      <p:grpSp>
        <p:nvGrpSpPr>
          <p:cNvPr id="177155" name="Group 3"/>
          <p:cNvGrpSpPr>
            <a:grpSpLocks/>
          </p:cNvGrpSpPr>
          <p:nvPr/>
        </p:nvGrpSpPr>
        <p:grpSpPr bwMode="auto">
          <a:xfrm>
            <a:off x="3289300" y="2603500"/>
            <a:ext cx="3251200" cy="3251200"/>
            <a:chOff x="2072" y="1640"/>
            <a:chExt cx="2048" cy="2048"/>
          </a:xfrm>
        </p:grpSpPr>
        <p:sp>
          <p:nvSpPr>
            <p:cNvPr id="177156" name="Oval 4"/>
            <p:cNvSpPr>
              <a:spLocks noChangeArrowheads="1"/>
            </p:cNvSpPr>
            <p:nvPr/>
          </p:nvSpPr>
          <p:spPr bwMode="auto">
            <a:xfrm>
              <a:off x="2072" y="1640"/>
              <a:ext cx="2048" cy="2048"/>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7157" name="Oval 5"/>
            <p:cNvSpPr>
              <a:spLocks noChangeArrowheads="1"/>
            </p:cNvSpPr>
            <p:nvPr/>
          </p:nvSpPr>
          <p:spPr bwMode="auto">
            <a:xfrm>
              <a:off x="2343" y="1911"/>
              <a:ext cx="1506" cy="1506"/>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7158" name="Oval 6"/>
            <p:cNvSpPr>
              <a:spLocks noChangeArrowheads="1"/>
            </p:cNvSpPr>
            <p:nvPr/>
          </p:nvSpPr>
          <p:spPr bwMode="auto">
            <a:xfrm>
              <a:off x="2598" y="2166"/>
              <a:ext cx="997" cy="997"/>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7159" name="Oval 7"/>
            <p:cNvSpPr>
              <a:spLocks noChangeArrowheads="1"/>
            </p:cNvSpPr>
            <p:nvPr/>
          </p:nvSpPr>
          <p:spPr bwMode="auto">
            <a:xfrm>
              <a:off x="2851" y="2419"/>
              <a:ext cx="491" cy="491"/>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7160" name="Oval 8"/>
            <p:cNvSpPr>
              <a:spLocks noChangeArrowheads="1"/>
            </p:cNvSpPr>
            <p:nvPr/>
          </p:nvSpPr>
          <p:spPr bwMode="auto">
            <a:xfrm>
              <a:off x="3028" y="2596"/>
              <a:ext cx="136" cy="136"/>
            </a:xfrm>
            <a:prstGeom prst="ellipse">
              <a:avLst/>
            </a:prstGeom>
            <a:solidFill>
              <a:srgbClr val="FC0128"/>
            </a:solidFill>
            <a:ln w="12700">
              <a:solidFill>
                <a:schemeClr val="tx1"/>
              </a:solidFill>
              <a:round/>
              <a:headEnd/>
              <a:tailEnd/>
            </a:ln>
            <a:effectLst/>
          </p:spPr>
          <p:txBody>
            <a:bodyPr wrap="none" anchor="ctr"/>
            <a:lstStyle/>
            <a:p>
              <a:endParaRPr lang="en-US"/>
            </a:p>
          </p:txBody>
        </p:sp>
      </p:grpSp>
      <p:sp>
        <p:nvSpPr>
          <p:cNvPr id="177161" name="Rectangle 9"/>
          <p:cNvSpPr>
            <a:spLocks noChangeArrowheads="1"/>
          </p:cNvSpPr>
          <p:nvPr/>
        </p:nvSpPr>
        <p:spPr bwMode="auto">
          <a:xfrm>
            <a:off x="2189163" y="1808163"/>
            <a:ext cx="2946400" cy="454025"/>
          </a:xfrm>
          <a:prstGeom prst="rect">
            <a:avLst/>
          </a:prstGeom>
          <a:solidFill>
            <a:srgbClr val="FF99FF"/>
          </a:solidFill>
          <a:ln w="12700">
            <a:noFill/>
            <a:miter lim="800000"/>
            <a:headEnd/>
            <a:tailEnd/>
          </a:ln>
          <a:effectLst>
            <a:prstShdw prst="shdw17" dist="17961" dir="2700000">
              <a:srgbClr val="FF99FF">
                <a:gamma/>
                <a:shade val="60000"/>
                <a:invGamma/>
              </a:srgbClr>
            </a:prstShdw>
          </a:effectLst>
        </p:spPr>
        <p:txBody>
          <a:bodyPr wrap="none" lIns="90488" tIns="44450" rIns="90488" bIns="44450">
            <a:spAutoFit/>
          </a:bodyPr>
          <a:lstStyle/>
          <a:p>
            <a:pPr eaLnBrk="0" hangingPunct="0"/>
            <a:r>
              <a:rPr lang="en-US" sz="2400" i="1">
                <a:solidFill>
                  <a:schemeClr val="bg1"/>
                </a:solidFill>
                <a:effectLst>
                  <a:outerShdw blurRad="38100" dist="38100" dir="2700000" algn="tl">
                    <a:srgbClr val="000000"/>
                  </a:outerShdw>
                </a:effectLst>
              </a:rPr>
              <a:t>Valid but not reliable</a:t>
            </a:r>
          </a:p>
        </p:txBody>
      </p:sp>
      <p:sp>
        <p:nvSpPr>
          <p:cNvPr id="177162" name="Oval 10"/>
          <p:cNvSpPr>
            <a:spLocks noChangeArrowheads="1"/>
          </p:cNvSpPr>
          <p:nvPr/>
        </p:nvSpPr>
        <p:spPr bwMode="auto">
          <a:xfrm>
            <a:off x="5340350" y="2901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3" name="Oval 11"/>
          <p:cNvSpPr>
            <a:spLocks noChangeArrowheads="1"/>
          </p:cNvSpPr>
          <p:nvPr/>
        </p:nvSpPr>
        <p:spPr bwMode="auto">
          <a:xfrm>
            <a:off x="5721350" y="3663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4" name="Oval 12"/>
          <p:cNvSpPr>
            <a:spLocks noChangeArrowheads="1"/>
          </p:cNvSpPr>
          <p:nvPr/>
        </p:nvSpPr>
        <p:spPr bwMode="auto">
          <a:xfrm>
            <a:off x="3968750" y="3130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5" name="Oval 13"/>
          <p:cNvSpPr>
            <a:spLocks noChangeArrowheads="1"/>
          </p:cNvSpPr>
          <p:nvPr/>
        </p:nvSpPr>
        <p:spPr bwMode="auto">
          <a:xfrm>
            <a:off x="3435350" y="3892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6" name="Oval 14"/>
          <p:cNvSpPr>
            <a:spLocks noChangeArrowheads="1"/>
          </p:cNvSpPr>
          <p:nvPr/>
        </p:nvSpPr>
        <p:spPr bwMode="auto">
          <a:xfrm>
            <a:off x="4654550" y="3282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7" name="Oval 15"/>
          <p:cNvSpPr>
            <a:spLocks noChangeArrowheads="1"/>
          </p:cNvSpPr>
          <p:nvPr/>
        </p:nvSpPr>
        <p:spPr bwMode="auto">
          <a:xfrm>
            <a:off x="5035550" y="3435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8" name="Oval 16"/>
          <p:cNvSpPr>
            <a:spLocks noChangeArrowheads="1"/>
          </p:cNvSpPr>
          <p:nvPr/>
        </p:nvSpPr>
        <p:spPr bwMode="auto">
          <a:xfrm>
            <a:off x="5416550" y="4121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69" name="Oval 17"/>
          <p:cNvSpPr>
            <a:spLocks noChangeArrowheads="1"/>
          </p:cNvSpPr>
          <p:nvPr/>
        </p:nvSpPr>
        <p:spPr bwMode="auto">
          <a:xfrm>
            <a:off x="5873750" y="3054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0" name="Oval 18"/>
          <p:cNvSpPr>
            <a:spLocks noChangeArrowheads="1"/>
          </p:cNvSpPr>
          <p:nvPr/>
        </p:nvSpPr>
        <p:spPr bwMode="auto">
          <a:xfrm>
            <a:off x="4578350" y="2825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1" name="Oval 19"/>
          <p:cNvSpPr>
            <a:spLocks noChangeArrowheads="1"/>
          </p:cNvSpPr>
          <p:nvPr/>
        </p:nvSpPr>
        <p:spPr bwMode="auto">
          <a:xfrm>
            <a:off x="4197350" y="3587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2" name="Oval 20"/>
          <p:cNvSpPr>
            <a:spLocks noChangeArrowheads="1"/>
          </p:cNvSpPr>
          <p:nvPr/>
        </p:nvSpPr>
        <p:spPr bwMode="auto">
          <a:xfrm>
            <a:off x="5111750" y="4730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3" name="Oval 21"/>
          <p:cNvSpPr>
            <a:spLocks noChangeArrowheads="1"/>
          </p:cNvSpPr>
          <p:nvPr/>
        </p:nvSpPr>
        <p:spPr bwMode="auto">
          <a:xfrm>
            <a:off x="4806950" y="3968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4" name="Oval 22"/>
          <p:cNvSpPr>
            <a:spLocks noChangeArrowheads="1"/>
          </p:cNvSpPr>
          <p:nvPr/>
        </p:nvSpPr>
        <p:spPr bwMode="auto">
          <a:xfrm>
            <a:off x="6178550" y="3740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5" name="Oval 23"/>
          <p:cNvSpPr>
            <a:spLocks noChangeArrowheads="1"/>
          </p:cNvSpPr>
          <p:nvPr/>
        </p:nvSpPr>
        <p:spPr bwMode="auto">
          <a:xfrm>
            <a:off x="4425950" y="4578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6" name="Oval 24"/>
          <p:cNvSpPr>
            <a:spLocks noChangeArrowheads="1"/>
          </p:cNvSpPr>
          <p:nvPr/>
        </p:nvSpPr>
        <p:spPr bwMode="auto">
          <a:xfrm>
            <a:off x="6178550" y="4730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7" name="Oval 25"/>
          <p:cNvSpPr>
            <a:spLocks noChangeArrowheads="1"/>
          </p:cNvSpPr>
          <p:nvPr/>
        </p:nvSpPr>
        <p:spPr bwMode="auto">
          <a:xfrm>
            <a:off x="5645150" y="5340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8" name="Oval 26"/>
          <p:cNvSpPr>
            <a:spLocks noChangeArrowheads="1"/>
          </p:cNvSpPr>
          <p:nvPr/>
        </p:nvSpPr>
        <p:spPr bwMode="auto">
          <a:xfrm>
            <a:off x="4425950" y="5111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79" name="Oval 27"/>
          <p:cNvSpPr>
            <a:spLocks noChangeArrowheads="1"/>
          </p:cNvSpPr>
          <p:nvPr/>
        </p:nvSpPr>
        <p:spPr bwMode="auto">
          <a:xfrm>
            <a:off x="4425950" y="5568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80" name="Oval 28"/>
          <p:cNvSpPr>
            <a:spLocks noChangeArrowheads="1"/>
          </p:cNvSpPr>
          <p:nvPr/>
        </p:nvSpPr>
        <p:spPr bwMode="auto">
          <a:xfrm>
            <a:off x="3816350" y="5111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81" name="Oval 29"/>
          <p:cNvSpPr>
            <a:spLocks noChangeArrowheads="1"/>
          </p:cNvSpPr>
          <p:nvPr/>
        </p:nvSpPr>
        <p:spPr bwMode="auto">
          <a:xfrm>
            <a:off x="5721350" y="4883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7182" name="Oval 30"/>
          <p:cNvSpPr>
            <a:spLocks noChangeArrowheads="1"/>
          </p:cNvSpPr>
          <p:nvPr/>
        </p:nvSpPr>
        <p:spPr bwMode="auto">
          <a:xfrm>
            <a:off x="3892550" y="4349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blinds(horizontal)">
                                      <p:cBhvr>
                                        <p:cTn id="7" dur="500"/>
                                        <p:tgtEl>
                                          <p:spTgt spid="17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a:xfrm>
            <a:off x="457200" y="533400"/>
            <a:ext cx="8229600" cy="1143000"/>
          </a:xfrm>
          <a:noFill/>
          <a:ln/>
        </p:spPr>
        <p:txBody>
          <a:bodyPr lIns="90488" tIns="44450" rIns="90488" bIns="44450" anchor="b"/>
          <a:lstStyle/>
          <a:p>
            <a:r>
              <a:rPr lang="en-US" dirty="0"/>
              <a:t>Reliability and Validity</a:t>
            </a:r>
          </a:p>
        </p:txBody>
      </p:sp>
      <p:grpSp>
        <p:nvGrpSpPr>
          <p:cNvPr id="179203" name="Group 3"/>
          <p:cNvGrpSpPr>
            <a:grpSpLocks/>
          </p:cNvGrpSpPr>
          <p:nvPr/>
        </p:nvGrpSpPr>
        <p:grpSpPr bwMode="auto">
          <a:xfrm>
            <a:off x="3289300" y="2603500"/>
            <a:ext cx="3251200" cy="3251200"/>
            <a:chOff x="2072" y="1640"/>
            <a:chExt cx="2048" cy="2048"/>
          </a:xfrm>
        </p:grpSpPr>
        <p:sp>
          <p:nvSpPr>
            <p:cNvPr id="179204" name="Oval 4"/>
            <p:cNvSpPr>
              <a:spLocks noChangeArrowheads="1"/>
            </p:cNvSpPr>
            <p:nvPr/>
          </p:nvSpPr>
          <p:spPr bwMode="auto">
            <a:xfrm>
              <a:off x="2072" y="1640"/>
              <a:ext cx="2048" cy="2048"/>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9205" name="Oval 5"/>
            <p:cNvSpPr>
              <a:spLocks noChangeArrowheads="1"/>
            </p:cNvSpPr>
            <p:nvPr/>
          </p:nvSpPr>
          <p:spPr bwMode="auto">
            <a:xfrm>
              <a:off x="2343" y="1911"/>
              <a:ext cx="1506" cy="1506"/>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9206" name="Oval 6"/>
            <p:cNvSpPr>
              <a:spLocks noChangeArrowheads="1"/>
            </p:cNvSpPr>
            <p:nvPr/>
          </p:nvSpPr>
          <p:spPr bwMode="auto">
            <a:xfrm>
              <a:off x="2598" y="2166"/>
              <a:ext cx="997" cy="997"/>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9207" name="Oval 7"/>
            <p:cNvSpPr>
              <a:spLocks noChangeArrowheads="1"/>
            </p:cNvSpPr>
            <p:nvPr/>
          </p:nvSpPr>
          <p:spPr bwMode="auto">
            <a:xfrm>
              <a:off x="2851" y="2419"/>
              <a:ext cx="491" cy="491"/>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79208" name="Oval 8"/>
            <p:cNvSpPr>
              <a:spLocks noChangeArrowheads="1"/>
            </p:cNvSpPr>
            <p:nvPr/>
          </p:nvSpPr>
          <p:spPr bwMode="auto">
            <a:xfrm>
              <a:off x="3028" y="2596"/>
              <a:ext cx="136" cy="136"/>
            </a:xfrm>
            <a:prstGeom prst="ellipse">
              <a:avLst/>
            </a:prstGeom>
            <a:solidFill>
              <a:srgbClr val="FC0128"/>
            </a:solidFill>
            <a:ln w="12700">
              <a:solidFill>
                <a:schemeClr val="tx1"/>
              </a:solidFill>
              <a:round/>
              <a:headEnd/>
              <a:tailEnd/>
            </a:ln>
            <a:effectLst/>
          </p:spPr>
          <p:txBody>
            <a:bodyPr wrap="none" anchor="ctr"/>
            <a:lstStyle/>
            <a:p>
              <a:endParaRPr lang="en-US"/>
            </a:p>
          </p:txBody>
        </p:sp>
      </p:grpSp>
      <p:sp>
        <p:nvSpPr>
          <p:cNvPr id="179209" name="Rectangle 9"/>
          <p:cNvSpPr>
            <a:spLocks noChangeArrowheads="1"/>
          </p:cNvSpPr>
          <p:nvPr/>
        </p:nvSpPr>
        <p:spPr bwMode="auto">
          <a:xfrm>
            <a:off x="2209800" y="1828800"/>
            <a:ext cx="3473450" cy="454025"/>
          </a:xfrm>
          <a:prstGeom prst="rect">
            <a:avLst/>
          </a:prstGeom>
          <a:solidFill>
            <a:srgbClr val="FF99FF"/>
          </a:solidFill>
          <a:ln w="12700">
            <a:noFill/>
            <a:miter lim="800000"/>
            <a:headEnd/>
            <a:tailEnd/>
          </a:ln>
          <a:effectLst>
            <a:prstShdw prst="shdw17" dist="17961" dir="2700000">
              <a:srgbClr val="FF99FF">
                <a:gamma/>
                <a:shade val="60000"/>
                <a:invGamma/>
              </a:srgbClr>
            </a:prstShdw>
          </a:effectLst>
        </p:spPr>
        <p:txBody>
          <a:bodyPr wrap="none" lIns="90488" tIns="44450" rIns="90488" bIns="44450">
            <a:spAutoFit/>
          </a:bodyPr>
          <a:lstStyle/>
          <a:p>
            <a:pPr eaLnBrk="0" hangingPunct="0"/>
            <a:r>
              <a:rPr lang="en-US" sz="2400" i="1">
                <a:solidFill>
                  <a:schemeClr val="bg1"/>
                </a:solidFill>
                <a:effectLst>
                  <a:outerShdw blurRad="38100" dist="38100" dir="2700000" algn="tl">
                    <a:srgbClr val="000000"/>
                  </a:outerShdw>
                </a:effectLst>
              </a:rPr>
              <a:t>Neither reliable nor valid</a:t>
            </a:r>
          </a:p>
        </p:txBody>
      </p:sp>
      <p:sp>
        <p:nvSpPr>
          <p:cNvPr id="179210" name="Oval 10"/>
          <p:cNvSpPr>
            <a:spLocks noChangeArrowheads="1"/>
          </p:cNvSpPr>
          <p:nvPr/>
        </p:nvSpPr>
        <p:spPr bwMode="auto">
          <a:xfrm>
            <a:off x="48069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1" name="Oval 11"/>
          <p:cNvSpPr>
            <a:spLocks noChangeArrowheads="1"/>
          </p:cNvSpPr>
          <p:nvPr/>
        </p:nvSpPr>
        <p:spPr bwMode="auto">
          <a:xfrm>
            <a:off x="5187950" y="2978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2" name="Oval 12"/>
          <p:cNvSpPr>
            <a:spLocks noChangeArrowheads="1"/>
          </p:cNvSpPr>
          <p:nvPr/>
        </p:nvSpPr>
        <p:spPr bwMode="auto">
          <a:xfrm>
            <a:off x="4197350" y="3740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3" name="Oval 13"/>
          <p:cNvSpPr>
            <a:spLocks noChangeArrowheads="1"/>
          </p:cNvSpPr>
          <p:nvPr/>
        </p:nvSpPr>
        <p:spPr bwMode="auto">
          <a:xfrm>
            <a:off x="3587750" y="3892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4" name="Oval 14"/>
          <p:cNvSpPr>
            <a:spLocks noChangeArrowheads="1"/>
          </p:cNvSpPr>
          <p:nvPr/>
        </p:nvSpPr>
        <p:spPr bwMode="auto">
          <a:xfrm>
            <a:off x="4578350" y="2749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5" name="Oval 15"/>
          <p:cNvSpPr>
            <a:spLocks noChangeArrowheads="1"/>
          </p:cNvSpPr>
          <p:nvPr/>
        </p:nvSpPr>
        <p:spPr bwMode="auto">
          <a:xfrm>
            <a:off x="5111750" y="39687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6" name="Oval 16"/>
          <p:cNvSpPr>
            <a:spLocks noChangeArrowheads="1"/>
          </p:cNvSpPr>
          <p:nvPr/>
        </p:nvSpPr>
        <p:spPr bwMode="auto">
          <a:xfrm>
            <a:off x="5797550" y="2901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7" name="Oval 17"/>
          <p:cNvSpPr>
            <a:spLocks noChangeArrowheads="1"/>
          </p:cNvSpPr>
          <p:nvPr/>
        </p:nvSpPr>
        <p:spPr bwMode="auto">
          <a:xfrm>
            <a:off x="3968750" y="4044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8" name="Oval 18"/>
          <p:cNvSpPr>
            <a:spLocks noChangeArrowheads="1"/>
          </p:cNvSpPr>
          <p:nvPr/>
        </p:nvSpPr>
        <p:spPr bwMode="auto">
          <a:xfrm>
            <a:off x="4349750" y="3054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19" name="Oval 19"/>
          <p:cNvSpPr>
            <a:spLocks noChangeArrowheads="1"/>
          </p:cNvSpPr>
          <p:nvPr/>
        </p:nvSpPr>
        <p:spPr bwMode="auto">
          <a:xfrm>
            <a:off x="5721350" y="3740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0" name="Oval 20"/>
          <p:cNvSpPr>
            <a:spLocks noChangeArrowheads="1"/>
          </p:cNvSpPr>
          <p:nvPr/>
        </p:nvSpPr>
        <p:spPr bwMode="auto">
          <a:xfrm>
            <a:off x="43497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1" name="Oval 21"/>
          <p:cNvSpPr>
            <a:spLocks noChangeArrowheads="1"/>
          </p:cNvSpPr>
          <p:nvPr/>
        </p:nvSpPr>
        <p:spPr bwMode="auto">
          <a:xfrm>
            <a:off x="5340350" y="3359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2" name="Oval 22"/>
          <p:cNvSpPr>
            <a:spLocks noChangeArrowheads="1"/>
          </p:cNvSpPr>
          <p:nvPr/>
        </p:nvSpPr>
        <p:spPr bwMode="auto">
          <a:xfrm>
            <a:off x="4197350" y="2901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3" name="Oval 23"/>
          <p:cNvSpPr>
            <a:spLocks noChangeArrowheads="1"/>
          </p:cNvSpPr>
          <p:nvPr/>
        </p:nvSpPr>
        <p:spPr bwMode="auto">
          <a:xfrm>
            <a:off x="6026150" y="3130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4" name="Oval 24"/>
          <p:cNvSpPr>
            <a:spLocks noChangeArrowheads="1"/>
          </p:cNvSpPr>
          <p:nvPr/>
        </p:nvSpPr>
        <p:spPr bwMode="auto">
          <a:xfrm>
            <a:off x="6178550" y="3740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5" name="Oval 25"/>
          <p:cNvSpPr>
            <a:spLocks noChangeArrowheads="1"/>
          </p:cNvSpPr>
          <p:nvPr/>
        </p:nvSpPr>
        <p:spPr bwMode="auto">
          <a:xfrm>
            <a:off x="5111750" y="36639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6" name="Oval 26"/>
          <p:cNvSpPr>
            <a:spLocks noChangeArrowheads="1"/>
          </p:cNvSpPr>
          <p:nvPr/>
        </p:nvSpPr>
        <p:spPr bwMode="auto">
          <a:xfrm>
            <a:off x="4578350" y="3740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7" name="Oval 27"/>
          <p:cNvSpPr>
            <a:spLocks noChangeArrowheads="1"/>
          </p:cNvSpPr>
          <p:nvPr/>
        </p:nvSpPr>
        <p:spPr bwMode="auto">
          <a:xfrm>
            <a:off x="6254750" y="41211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8" name="Oval 28"/>
          <p:cNvSpPr>
            <a:spLocks noChangeArrowheads="1"/>
          </p:cNvSpPr>
          <p:nvPr/>
        </p:nvSpPr>
        <p:spPr bwMode="auto">
          <a:xfrm>
            <a:off x="5721350" y="3435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29" name="Oval 29"/>
          <p:cNvSpPr>
            <a:spLocks noChangeArrowheads="1"/>
          </p:cNvSpPr>
          <p:nvPr/>
        </p:nvSpPr>
        <p:spPr bwMode="auto">
          <a:xfrm>
            <a:off x="3816350" y="41973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79230" name="Oval 30"/>
          <p:cNvSpPr>
            <a:spLocks noChangeArrowheads="1"/>
          </p:cNvSpPr>
          <p:nvPr/>
        </p:nvSpPr>
        <p:spPr bwMode="auto">
          <a:xfrm>
            <a:off x="3892550" y="3130550"/>
            <a:ext cx="63500" cy="63500"/>
          </a:xfrm>
          <a:prstGeom prst="ellipse">
            <a:avLst/>
          </a:prstGeom>
          <a:solidFill>
            <a:srgbClr val="FF9933"/>
          </a:solidFill>
          <a:ln w="12700">
            <a:solidFill>
              <a:srgbClr val="00353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blinds(horizontal)">
                                      <p:cBhvr>
                                        <p:cTn id="7" dur="500"/>
                                        <p:tgtEl>
                                          <p:spTgt spid="17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a:xfrm>
            <a:off x="457200" y="533400"/>
            <a:ext cx="8229600" cy="1143000"/>
          </a:xfrm>
          <a:noFill/>
          <a:ln/>
        </p:spPr>
        <p:txBody>
          <a:bodyPr lIns="90488" tIns="44450" rIns="90488" bIns="44450" anchor="b"/>
          <a:lstStyle/>
          <a:p>
            <a:r>
              <a:rPr lang="en-US" dirty="0"/>
              <a:t>Reliability and Validity</a:t>
            </a:r>
          </a:p>
        </p:txBody>
      </p:sp>
      <p:grpSp>
        <p:nvGrpSpPr>
          <p:cNvPr id="181251" name="Group 3"/>
          <p:cNvGrpSpPr>
            <a:grpSpLocks/>
          </p:cNvGrpSpPr>
          <p:nvPr/>
        </p:nvGrpSpPr>
        <p:grpSpPr bwMode="auto">
          <a:xfrm>
            <a:off x="3289300" y="2603500"/>
            <a:ext cx="3251200" cy="3251200"/>
            <a:chOff x="2072" y="1640"/>
            <a:chExt cx="2048" cy="2048"/>
          </a:xfrm>
        </p:grpSpPr>
        <p:sp>
          <p:nvSpPr>
            <p:cNvPr id="181252" name="Oval 4"/>
            <p:cNvSpPr>
              <a:spLocks noChangeArrowheads="1"/>
            </p:cNvSpPr>
            <p:nvPr/>
          </p:nvSpPr>
          <p:spPr bwMode="auto">
            <a:xfrm>
              <a:off x="2072" y="1640"/>
              <a:ext cx="2048" cy="2048"/>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81253" name="Oval 5"/>
            <p:cNvSpPr>
              <a:spLocks noChangeArrowheads="1"/>
            </p:cNvSpPr>
            <p:nvPr/>
          </p:nvSpPr>
          <p:spPr bwMode="auto">
            <a:xfrm>
              <a:off x="2343" y="1911"/>
              <a:ext cx="1506" cy="1506"/>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81254" name="Oval 6"/>
            <p:cNvSpPr>
              <a:spLocks noChangeArrowheads="1"/>
            </p:cNvSpPr>
            <p:nvPr/>
          </p:nvSpPr>
          <p:spPr bwMode="auto">
            <a:xfrm>
              <a:off x="2598" y="2166"/>
              <a:ext cx="997" cy="997"/>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81255" name="Oval 7"/>
            <p:cNvSpPr>
              <a:spLocks noChangeArrowheads="1"/>
            </p:cNvSpPr>
            <p:nvPr/>
          </p:nvSpPr>
          <p:spPr bwMode="auto">
            <a:xfrm>
              <a:off x="2851" y="2419"/>
              <a:ext cx="491" cy="491"/>
            </a:xfrm>
            <a:prstGeom prst="ellipse">
              <a:avLst/>
            </a:prstGeom>
            <a:solidFill>
              <a:schemeClr val="tx1"/>
            </a:solidFill>
            <a:ln w="25400">
              <a:solidFill>
                <a:srgbClr val="6E0043"/>
              </a:solidFill>
              <a:round/>
              <a:headEnd/>
              <a:tailEnd/>
            </a:ln>
            <a:effectLst/>
          </p:spPr>
          <p:txBody>
            <a:bodyPr wrap="none" anchor="ctr"/>
            <a:lstStyle/>
            <a:p>
              <a:endParaRPr lang="en-US"/>
            </a:p>
          </p:txBody>
        </p:sp>
        <p:sp>
          <p:nvSpPr>
            <p:cNvPr id="181256" name="Oval 8"/>
            <p:cNvSpPr>
              <a:spLocks noChangeArrowheads="1"/>
            </p:cNvSpPr>
            <p:nvPr/>
          </p:nvSpPr>
          <p:spPr bwMode="auto">
            <a:xfrm>
              <a:off x="3028" y="2596"/>
              <a:ext cx="136" cy="136"/>
            </a:xfrm>
            <a:prstGeom prst="ellipse">
              <a:avLst/>
            </a:prstGeom>
            <a:solidFill>
              <a:srgbClr val="FC0128"/>
            </a:solidFill>
            <a:ln w="12700">
              <a:solidFill>
                <a:schemeClr val="tx1"/>
              </a:solidFill>
              <a:round/>
              <a:headEnd/>
              <a:tailEnd/>
            </a:ln>
            <a:effectLst/>
          </p:spPr>
          <p:txBody>
            <a:bodyPr wrap="none" anchor="ctr"/>
            <a:lstStyle/>
            <a:p>
              <a:endParaRPr lang="en-US"/>
            </a:p>
          </p:txBody>
        </p:sp>
      </p:grpSp>
      <p:sp>
        <p:nvSpPr>
          <p:cNvPr id="181257" name="Rectangle 9"/>
          <p:cNvSpPr>
            <a:spLocks noChangeArrowheads="1"/>
          </p:cNvSpPr>
          <p:nvPr/>
        </p:nvSpPr>
        <p:spPr bwMode="auto">
          <a:xfrm>
            <a:off x="2209800" y="1828800"/>
            <a:ext cx="2592388" cy="454025"/>
          </a:xfrm>
          <a:prstGeom prst="rect">
            <a:avLst/>
          </a:prstGeom>
          <a:solidFill>
            <a:srgbClr val="FF99FF"/>
          </a:solidFill>
          <a:ln w="12700">
            <a:noFill/>
            <a:miter lim="800000"/>
            <a:headEnd/>
            <a:tailEnd/>
          </a:ln>
          <a:effectLst>
            <a:prstShdw prst="shdw17" dist="17961" dir="2700000">
              <a:srgbClr val="FF99FF">
                <a:gamma/>
                <a:shade val="60000"/>
                <a:invGamma/>
              </a:srgbClr>
            </a:prstShdw>
          </a:effectLst>
        </p:spPr>
        <p:txBody>
          <a:bodyPr wrap="none" lIns="90488" tIns="44450" rIns="90488" bIns="44450">
            <a:spAutoFit/>
          </a:bodyPr>
          <a:lstStyle/>
          <a:p>
            <a:pPr eaLnBrk="0" hangingPunct="0"/>
            <a:r>
              <a:rPr lang="en-US" sz="2400" i="1">
                <a:solidFill>
                  <a:schemeClr val="bg1"/>
                </a:solidFill>
                <a:effectLst>
                  <a:outerShdw blurRad="38100" dist="38100" dir="2700000" algn="tl">
                    <a:srgbClr val="000000"/>
                  </a:outerShdw>
                </a:effectLst>
              </a:rPr>
              <a:t>Reliable and valid</a:t>
            </a:r>
          </a:p>
        </p:txBody>
      </p:sp>
      <p:grpSp>
        <p:nvGrpSpPr>
          <p:cNvPr id="181258" name="Group 10"/>
          <p:cNvGrpSpPr>
            <a:grpSpLocks/>
          </p:cNvGrpSpPr>
          <p:nvPr/>
        </p:nvGrpSpPr>
        <p:grpSpPr bwMode="auto">
          <a:xfrm>
            <a:off x="4578350" y="3892550"/>
            <a:ext cx="673100" cy="673100"/>
            <a:chOff x="2884" y="2452"/>
            <a:chExt cx="424" cy="424"/>
          </a:xfrm>
        </p:grpSpPr>
        <p:sp>
          <p:nvSpPr>
            <p:cNvPr id="181259" name="Oval 11"/>
            <p:cNvSpPr>
              <a:spLocks noChangeArrowheads="1"/>
            </p:cNvSpPr>
            <p:nvPr/>
          </p:nvSpPr>
          <p:spPr bwMode="auto">
            <a:xfrm>
              <a:off x="3028" y="2548"/>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0" name="Oval 12"/>
            <p:cNvSpPr>
              <a:spLocks noChangeArrowheads="1"/>
            </p:cNvSpPr>
            <p:nvPr/>
          </p:nvSpPr>
          <p:spPr bwMode="auto">
            <a:xfrm>
              <a:off x="3076" y="2644"/>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1" name="Oval 13"/>
            <p:cNvSpPr>
              <a:spLocks noChangeArrowheads="1"/>
            </p:cNvSpPr>
            <p:nvPr/>
          </p:nvSpPr>
          <p:spPr bwMode="auto">
            <a:xfrm>
              <a:off x="2980" y="2644"/>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2" name="Oval 14"/>
            <p:cNvSpPr>
              <a:spLocks noChangeArrowheads="1"/>
            </p:cNvSpPr>
            <p:nvPr/>
          </p:nvSpPr>
          <p:spPr bwMode="auto">
            <a:xfrm>
              <a:off x="2932" y="2548"/>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3" name="Oval 15"/>
            <p:cNvSpPr>
              <a:spLocks noChangeArrowheads="1"/>
            </p:cNvSpPr>
            <p:nvPr/>
          </p:nvSpPr>
          <p:spPr bwMode="auto">
            <a:xfrm>
              <a:off x="2980" y="245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4" name="Oval 16"/>
            <p:cNvSpPr>
              <a:spLocks noChangeArrowheads="1"/>
            </p:cNvSpPr>
            <p:nvPr/>
          </p:nvSpPr>
          <p:spPr bwMode="auto">
            <a:xfrm>
              <a:off x="3028" y="2500"/>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5" name="Oval 17"/>
            <p:cNvSpPr>
              <a:spLocks noChangeArrowheads="1"/>
            </p:cNvSpPr>
            <p:nvPr/>
          </p:nvSpPr>
          <p:spPr bwMode="auto">
            <a:xfrm>
              <a:off x="3076" y="245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6" name="Oval 18"/>
            <p:cNvSpPr>
              <a:spLocks noChangeArrowheads="1"/>
            </p:cNvSpPr>
            <p:nvPr/>
          </p:nvSpPr>
          <p:spPr bwMode="auto">
            <a:xfrm>
              <a:off x="3124" y="2548"/>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7" name="Oval 19"/>
            <p:cNvSpPr>
              <a:spLocks noChangeArrowheads="1"/>
            </p:cNvSpPr>
            <p:nvPr/>
          </p:nvSpPr>
          <p:spPr bwMode="auto">
            <a:xfrm>
              <a:off x="3076" y="2596"/>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8" name="Oval 20"/>
            <p:cNvSpPr>
              <a:spLocks noChangeArrowheads="1"/>
            </p:cNvSpPr>
            <p:nvPr/>
          </p:nvSpPr>
          <p:spPr bwMode="auto">
            <a:xfrm>
              <a:off x="3028" y="269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69" name="Oval 21"/>
            <p:cNvSpPr>
              <a:spLocks noChangeArrowheads="1"/>
            </p:cNvSpPr>
            <p:nvPr/>
          </p:nvSpPr>
          <p:spPr bwMode="auto">
            <a:xfrm>
              <a:off x="3124" y="2740"/>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0" name="Oval 22"/>
            <p:cNvSpPr>
              <a:spLocks noChangeArrowheads="1"/>
            </p:cNvSpPr>
            <p:nvPr/>
          </p:nvSpPr>
          <p:spPr bwMode="auto">
            <a:xfrm>
              <a:off x="3172" y="269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1" name="Oval 23"/>
            <p:cNvSpPr>
              <a:spLocks noChangeArrowheads="1"/>
            </p:cNvSpPr>
            <p:nvPr/>
          </p:nvSpPr>
          <p:spPr bwMode="auto">
            <a:xfrm>
              <a:off x="3172" y="2644"/>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2" name="Oval 24"/>
            <p:cNvSpPr>
              <a:spLocks noChangeArrowheads="1"/>
            </p:cNvSpPr>
            <p:nvPr/>
          </p:nvSpPr>
          <p:spPr bwMode="auto">
            <a:xfrm>
              <a:off x="3220" y="2596"/>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3" name="Oval 25"/>
            <p:cNvSpPr>
              <a:spLocks noChangeArrowheads="1"/>
            </p:cNvSpPr>
            <p:nvPr/>
          </p:nvSpPr>
          <p:spPr bwMode="auto">
            <a:xfrm>
              <a:off x="3268" y="269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4" name="Oval 26"/>
            <p:cNvSpPr>
              <a:spLocks noChangeArrowheads="1"/>
            </p:cNvSpPr>
            <p:nvPr/>
          </p:nvSpPr>
          <p:spPr bwMode="auto">
            <a:xfrm>
              <a:off x="3220" y="2740"/>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5" name="Oval 27"/>
            <p:cNvSpPr>
              <a:spLocks noChangeArrowheads="1"/>
            </p:cNvSpPr>
            <p:nvPr/>
          </p:nvSpPr>
          <p:spPr bwMode="auto">
            <a:xfrm>
              <a:off x="3172" y="2788"/>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6" name="Oval 28"/>
            <p:cNvSpPr>
              <a:spLocks noChangeArrowheads="1"/>
            </p:cNvSpPr>
            <p:nvPr/>
          </p:nvSpPr>
          <p:spPr bwMode="auto">
            <a:xfrm>
              <a:off x="3076" y="2836"/>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7" name="Oval 29"/>
            <p:cNvSpPr>
              <a:spLocks noChangeArrowheads="1"/>
            </p:cNvSpPr>
            <p:nvPr/>
          </p:nvSpPr>
          <p:spPr bwMode="auto">
            <a:xfrm>
              <a:off x="3028" y="2788"/>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8" name="Oval 30"/>
            <p:cNvSpPr>
              <a:spLocks noChangeArrowheads="1"/>
            </p:cNvSpPr>
            <p:nvPr/>
          </p:nvSpPr>
          <p:spPr bwMode="auto">
            <a:xfrm>
              <a:off x="2980" y="2740"/>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sp>
          <p:nvSpPr>
            <p:cNvPr id="181279" name="Oval 31"/>
            <p:cNvSpPr>
              <a:spLocks noChangeArrowheads="1"/>
            </p:cNvSpPr>
            <p:nvPr/>
          </p:nvSpPr>
          <p:spPr bwMode="auto">
            <a:xfrm>
              <a:off x="2884" y="2692"/>
              <a:ext cx="40" cy="40"/>
            </a:xfrm>
            <a:prstGeom prst="ellipse">
              <a:avLst/>
            </a:prstGeom>
            <a:solidFill>
              <a:srgbClr val="FF9933"/>
            </a:solidFill>
            <a:ln w="12700">
              <a:solidFill>
                <a:srgbClr val="003530"/>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7"/>
                                        </p:tgtEl>
                                        <p:attrNameLst>
                                          <p:attrName>style.visibility</p:attrName>
                                        </p:attrNameLst>
                                      </p:cBhvr>
                                      <p:to>
                                        <p:strVal val="visible"/>
                                      </p:to>
                                    </p:set>
                                    <p:animEffect transition="in" filter="blinds(horizontal)">
                                      <p:cBhvr>
                                        <p:cTn id="7" dur="500"/>
                                        <p:tgtEl>
                                          <p:spTgt spid="18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a:lstStyle/>
          <a:p>
            <a:r>
              <a:rPr lang="en-US"/>
              <a:t>People need to understand your indicator</a:t>
            </a:r>
          </a:p>
        </p:txBody>
      </p:sp>
      <p:sp>
        <p:nvSpPr>
          <p:cNvPr id="169987" name="Rectangle 3"/>
          <p:cNvSpPr>
            <a:spLocks noGrp="1" noRot="1" noChangeArrowheads="1"/>
          </p:cNvSpPr>
          <p:nvPr>
            <p:ph idx="1"/>
          </p:nvPr>
        </p:nvSpPr>
        <p:spPr/>
        <p:txBody>
          <a:bodyPr/>
          <a:lstStyle/>
          <a:p>
            <a:r>
              <a:rPr lang="en-US" sz="2800"/>
              <a:t>Comprehensibility</a:t>
            </a:r>
          </a:p>
          <a:p>
            <a:pPr lvl="1"/>
            <a:r>
              <a:rPr lang="en-US" sz="2400"/>
              <a:t>Will people and/or policy makers understand it?</a:t>
            </a:r>
          </a:p>
          <a:p>
            <a:pPr lvl="1"/>
            <a:r>
              <a:rPr lang="en-US" sz="2400"/>
              <a:t>The farther removed the indicator is from the subject it purports to measure, the easier it is to be dismissed</a:t>
            </a:r>
          </a:p>
          <a:p>
            <a:pPr lvl="2"/>
            <a:r>
              <a:rPr lang="en-US" sz="2000"/>
              <a:t>Need to clearly link variables for the audience</a:t>
            </a:r>
          </a:p>
          <a:p>
            <a:pPr lvl="1"/>
            <a:r>
              <a:rPr lang="en-US" sz="2400"/>
              <a:t>What if you could link free daycare services to prostitution levels in Prudeville?</a:t>
            </a:r>
          </a:p>
          <a:p>
            <a:pPr lvl="2"/>
            <a:r>
              <a:rPr lang="en-US" sz="2000"/>
              <a:t>Even if it is an indicator, it might be very difficult to get the point across to policy makers or the 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7" dur="500"/>
                                        <p:tgtEl>
                                          <p:spTgt spid="169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2" dur="500"/>
                                        <p:tgtEl>
                                          <p:spTgt spid="1699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5" dur="500"/>
                                        <p:tgtEl>
                                          <p:spTgt spid="1699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0" dur="500"/>
                                        <p:tgtEl>
                                          <p:spTgt spid="16998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3"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a:t>Need more information</a:t>
            </a:r>
          </a:p>
        </p:txBody>
      </p:sp>
      <p:sp>
        <p:nvSpPr>
          <p:cNvPr id="13315" name="Rectangle 3"/>
          <p:cNvSpPr>
            <a:spLocks noGrp="1" noRot="1" noChangeArrowheads="1"/>
          </p:cNvSpPr>
          <p:nvPr>
            <p:ph idx="1"/>
          </p:nvPr>
        </p:nvSpPr>
        <p:spPr/>
        <p:txBody>
          <a:bodyPr/>
          <a:lstStyle/>
          <a:p>
            <a:r>
              <a:rPr lang="en-US" sz="2800"/>
              <a:t>If we listened longer, maybe we’d get a better sense of what “failure” means to this woman</a:t>
            </a:r>
          </a:p>
          <a:p>
            <a:r>
              <a:rPr lang="en-US" sz="2800"/>
              <a:t>We can begin to see how “Social Categories” are typically defined by elaborate stories that keep filling in the particulars</a:t>
            </a:r>
          </a:p>
          <a:p>
            <a:r>
              <a:rPr lang="en-US" sz="2800"/>
              <a:t>Recall the definition of a student from lecture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r>
              <a:rPr lang="en-US"/>
              <a:t>You need to be able to afford the data collection</a:t>
            </a:r>
          </a:p>
        </p:txBody>
      </p:sp>
      <p:sp>
        <p:nvSpPr>
          <p:cNvPr id="171011" name="Rectangle 3"/>
          <p:cNvSpPr>
            <a:spLocks noGrp="1" noRot="1" noChangeArrowheads="1"/>
          </p:cNvSpPr>
          <p:nvPr>
            <p:ph idx="1"/>
          </p:nvPr>
        </p:nvSpPr>
        <p:spPr/>
        <p:txBody>
          <a:bodyPr/>
          <a:lstStyle/>
          <a:p>
            <a:r>
              <a:rPr lang="en-US"/>
              <a:t>What will it cost to collect this indicator?</a:t>
            </a:r>
          </a:p>
          <a:p>
            <a:r>
              <a:rPr lang="en-US"/>
              <a:t>Are there other indicators that might be just as good for less cost?</a:t>
            </a:r>
          </a:p>
          <a:p>
            <a:r>
              <a:rPr lang="en-US"/>
              <a:t>Can a trade-off be made that will still be satisfactory?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r>
              <a:rPr lang="en-US"/>
              <a:t>Exercise</a:t>
            </a:r>
          </a:p>
        </p:txBody>
      </p:sp>
      <p:sp>
        <p:nvSpPr>
          <p:cNvPr id="173059" name="Rectangle 3"/>
          <p:cNvSpPr>
            <a:spLocks noGrp="1" noRot="1" noChangeArrowheads="1"/>
          </p:cNvSpPr>
          <p:nvPr>
            <p:ph idx="1"/>
          </p:nvPr>
        </p:nvSpPr>
        <p:spPr/>
        <p:txBody>
          <a:bodyPr/>
          <a:lstStyle/>
          <a:p>
            <a:pPr>
              <a:lnSpc>
                <a:spcPct val="90000"/>
              </a:lnSpc>
            </a:pPr>
            <a:r>
              <a:rPr lang="en-US" sz="2800"/>
              <a:t>In four groups:</a:t>
            </a:r>
          </a:p>
          <a:p>
            <a:pPr>
              <a:lnSpc>
                <a:spcPct val="90000"/>
              </a:lnSpc>
            </a:pPr>
            <a:r>
              <a:rPr lang="en-US" sz="2800"/>
              <a:t>Think of two possible indicators to measure for each concept.</a:t>
            </a:r>
          </a:p>
          <a:p>
            <a:pPr lvl="1">
              <a:lnSpc>
                <a:spcPct val="90000"/>
              </a:lnSpc>
            </a:pPr>
            <a:r>
              <a:rPr lang="en-US" sz="2400"/>
              <a:t>Citizen support for the current city government</a:t>
            </a:r>
          </a:p>
          <a:p>
            <a:pPr lvl="1">
              <a:lnSpc>
                <a:spcPct val="90000"/>
              </a:lnSpc>
            </a:pPr>
            <a:r>
              <a:rPr lang="en-US" sz="2400"/>
              <a:t>The incidence of chronic illness among those over 65 in your state</a:t>
            </a:r>
          </a:p>
          <a:p>
            <a:pPr lvl="1">
              <a:lnSpc>
                <a:spcPct val="90000"/>
              </a:lnSpc>
            </a:pPr>
            <a:r>
              <a:rPr lang="en-US" sz="2400"/>
              <a:t>Citizen satisfaction with garbage collection in your community</a:t>
            </a:r>
          </a:p>
          <a:p>
            <a:pPr>
              <a:lnSpc>
                <a:spcPct val="90000"/>
              </a:lnSpc>
            </a:pPr>
            <a:r>
              <a:rPr lang="en-US" sz="2800"/>
              <a:t>Discuss each measure in terms of potential validity, reliability, comprehensibility, and cost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rrowheads="1"/>
          </p:cNvSpPr>
          <p:nvPr>
            <p:ph type="title"/>
          </p:nvPr>
        </p:nvSpPr>
        <p:spPr/>
        <p:txBody>
          <a:bodyPr/>
          <a:lstStyle/>
          <a:p>
            <a:r>
              <a:rPr lang="en-US"/>
              <a:t>Indexes and Scales</a:t>
            </a:r>
          </a:p>
        </p:txBody>
      </p:sp>
      <p:sp>
        <p:nvSpPr>
          <p:cNvPr id="189443" name="Rectangle 3"/>
          <p:cNvSpPr>
            <a:spLocks noGrp="1" noRot="1" noChangeArrowheads="1"/>
          </p:cNvSpPr>
          <p:nvPr>
            <p:ph idx="1"/>
          </p:nvPr>
        </p:nvSpPr>
        <p:spPr/>
        <p:txBody>
          <a:bodyPr/>
          <a:lstStyle/>
          <a:p>
            <a:r>
              <a:rPr lang="en-US"/>
              <a:t>Often we cannot contain a concept with a single measure</a:t>
            </a:r>
          </a:p>
          <a:p>
            <a:pPr lvl="1"/>
            <a:r>
              <a:rPr lang="en-US"/>
              <a:t>How would we determine if someone is a Blacksburg resident?</a:t>
            </a:r>
          </a:p>
          <a:p>
            <a:r>
              <a:rPr lang="en-US"/>
              <a:t>Many times, we will combine measures to form what is commonly referred to as either an index or a scale</a:t>
            </a:r>
          </a:p>
          <a:p>
            <a:r>
              <a:rPr lang="en-US"/>
              <a:t>Can we think of any common indexes?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rrowheads="1"/>
          </p:cNvSpPr>
          <p:nvPr>
            <p:ph type="title"/>
          </p:nvPr>
        </p:nvSpPr>
        <p:spPr/>
        <p:txBody>
          <a:bodyPr/>
          <a:lstStyle/>
          <a:p>
            <a:r>
              <a:rPr lang="en-US"/>
              <a:t>Indexes and Scales</a:t>
            </a:r>
          </a:p>
        </p:txBody>
      </p:sp>
      <p:sp>
        <p:nvSpPr>
          <p:cNvPr id="190467" name="Rectangle 3"/>
          <p:cNvSpPr>
            <a:spLocks noGrp="1" noRot="1" noChangeArrowheads="1"/>
          </p:cNvSpPr>
          <p:nvPr>
            <p:ph idx="1"/>
          </p:nvPr>
        </p:nvSpPr>
        <p:spPr/>
        <p:txBody>
          <a:bodyPr/>
          <a:lstStyle/>
          <a:p>
            <a:r>
              <a:rPr lang="en-US" sz="2800"/>
              <a:t>Indexes can be constructed from items in</a:t>
            </a:r>
          </a:p>
          <a:p>
            <a:pPr lvl="1"/>
            <a:r>
              <a:rPr lang="en-US" sz="2400"/>
              <a:t>Public Opinion Surveys</a:t>
            </a:r>
          </a:p>
          <a:p>
            <a:pPr lvl="1"/>
            <a:r>
              <a:rPr lang="en-US" sz="2400"/>
              <a:t>Data in Public Records</a:t>
            </a:r>
          </a:p>
          <a:p>
            <a:pPr lvl="1"/>
            <a:r>
              <a:rPr lang="en-US" sz="2400"/>
              <a:t>Personal Observations</a:t>
            </a:r>
          </a:p>
          <a:p>
            <a:r>
              <a:rPr lang="en-US" sz="2800"/>
              <a:t>An indexes size is generally dictated by the respondents'’ willingness to answer</a:t>
            </a:r>
          </a:p>
          <a:p>
            <a:pPr lvl="1"/>
            <a:r>
              <a:rPr lang="en-US" sz="2400"/>
              <a:t>Nobody will want to respond to a 200 item survey</a:t>
            </a:r>
          </a:p>
          <a:p>
            <a:pPr lvl="1"/>
            <a:r>
              <a:rPr lang="en-US" sz="2400"/>
              <a:t>Usually 2 to 10 items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rrowheads="1"/>
          </p:cNvSpPr>
          <p:nvPr>
            <p:ph type="title"/>
          </p:nvPr>
        </p:nvSpPr>
        <p:spPr/>
        <p:txBody>
          <a:bodyPr/>
          <a:lstStyle/>
          <a:p>
            <a:r>
              <a:rPr lang="en-US"/>
              <a:t>Indexes and Scales</a:t>
            </a:r>
          </a:p>
        </p:txBody>
      </p:sp>
      <p:sp>
        <p:nvSpPr>
          <p:cNvPr id="191491" name="Rectangle 3"/>
          <p:cNvSpPr>
            <a:spLocks noGrp="1" noRot="1" noChangeArrowheads="1"/>
          </p:cNvSpPr>
          <p:nvPr>
            <p:ph idx="1"/>
          </p:nvPr>
        </p:nvSpPr>
        <p:spPr/>
        <p:txBody>
          <a:bodyPr/>
          <a:lstStyle/>
          <a:p>
            <a:r>
              <a:rPr lang="en-US"/>
              <a:t>The simplest indexes involve merely adding together several responses</a:t>
            </a:r>
          </a:p>
          <a:p>
            <a:r>
              <a:rPr lang="en-US"/>
              <a:t>More complicated indexes provide “weights” for different factors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p:txBody>
          <a:bodyPr/>
          <a:lstStyle/>
          <a:p>
            <a:r>
              <a:rPr lang="en-US"/>
              <a:t>Example</a:t>
            </a:r>
          </a:p>
        </p:txBody>
      </p:sp>
      <p:sp>
        <p:nvSpPr>
          <p:cNvPr id="192515" name="Rectangle 3"/>
          <p:cNvSpPr>
            <a:spLocks noGrp="1" noRot="1" noChangeArrowheads="1"/>
          </p:cNvSpPr>
          <p:nvPr>
            <p:ph idx="1"/>
          </p:nvPr>
        </p:nvSpPr>
        <p:spPr/>
        <p:txBody>
          <a:bodyPr/>
          <a:lstStyle/>
          <a:p>
            <a:pPr>
              <a:lnSpc>
                <a:spcPct val="90000"/>
              </a:lnSpc>
            </a:pPr>
            <a:r>
              <a:rPr lang="en-US"/>
              <a:t>Suppose you’re researching divorce rates and you’re wondering if a husband’s willingness to share in the household duties has any bearing on the outcome</a:t>
            </a:r>
          </a:p>
          <a:p>
            <a:pPr>
              <a:lnSpc>
                <a:spcPct val="90000"/>
              </a:lnSpc>
            </a:pPr>
            <a:r>
              <a:rPr lang="en-US"/>
              <a:t>To measure this, you might ask the husband how much times he spends doing household chores</a:t>
            </a:r>
          </a:p>
          <a:p>
            <a:pPr lvl="1">
              <a:lnSpc>
                <a:spcPct val="90000"/>
              </a:lnSpc>
            </a:pPr>
            <a:r>
              <a:rPr lang="en-US"/>
              <a:t>Would this be reliable?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p:txBody>
          <a:bodyPr/>
          <a:lstStyle/>
          <a:p>
            <a:r>
              <a:rPr lang="en-US"/>
              <a:t>Example cont.</a:t>
            </a:r>
          </a:p>
        </p:txBody>
      </p:sp>
      <p:sp>
        <p:nvSpPr>
          <p:cNvPr id="193539" name="Rectangle 3"/>
          <p:cNvSpPr>
            <a:spLocks noGrp="1" noRot="1" noChangeArrowheads="1"/>
          </p:cNvSpPr>
          <p:nvPr>
            <p:ph idx="1"/>
          </p:nvPr>
        </p:nvSpPr>
        <p:spPr/>
        <p:txBody>
          <a:bodyPr/>
          <a:lstStyle/>
          <a:p>
            <a:pPr>
              <a:lnSpc>
                <a:spcPct val="90000"/>
              </a:lnSpc>
            </a:pPr>
            <a:r>
              <a:rPr lang="en-US" sz="2400"/>
              <a:t>Instead you might construct a scale composed of something like:</a:t>
            </a:r>
          </a:p>
          <a:p>
            <a:pPr lvl="1">
              <a:lnSpc>
                <a:spcPct val="90000"/>
              </a:lnSpc>
            </a:pPr>
            <a:r>
              <a:rPr lang="en-US" sz="2000"/>
              <a:t>Which of the following household chores do you regularly do (check all that apply)</a:t>
            </a:r>
          </a:p>
          <a:p>
            <a:pPr lvl="2">
              <a:lnSpc>
                <a:spcPct val="90000"/>
              </a:lnSpc>
            </a:pPr>
            <a:r>
              <a:rPr lang="en-US" sz="1800"/>
              <a:t>Washing up after meals</a:t>
            </a:r>
          </a:p>
          <a:p>
            <a:pPr lvl="2">
              <a:lnSpc>
                <a:spcPct val="90000"/>
              </a:lnSpc>
            </a:pPr>
            <a:r>
              <a:rPr lang="en-US" sz="1800"/>
              <a:t>Preparing meals</a:t>
            </a:r>
          </a:p>
          <a:p>
            <a:pPr lvl="2">
              <a:lnSpc>
                <a:spcPct val="90000"/>
              </a:lnSpc>
            </a:pPr>
            <a:r>
              <a:rPr lang="en-US" sz="1800"/>
              <a:t>Doing the laundry</a:t>
            </a:r>
          </a:p>
          <a:p>
            <a:pPr lvl="2">
              <a:lnSpc>
                <a:spcPct val="90000"/>
              </a:lnSpc>
            </a:pPr>
            <a:r>
              <a:rPr lang="en-US" sz="1800"/>
              <a:t>Routine household cleaning</a:t>
            </a:r>
          </a:p>
          <a:p>
            <a:pPr lvl="2">
              <a:lnSpc>
                <a:spcPct val="90000"/>
              </a:lnSpc>
            </a:pPr>
            <a:r>
              <a:rPr lang="en-US" sz="1800"/>
              <a:t>Shopping for groceries</a:t>
            </a:r>
          </a:p>
          <a:p>
            <a:pPr lvl="2">
              <a:lnSpc>
                <a:spcPct val="90000"/>
              </a:lnSpc>
            </a:pPr>
            <a:r>
              <a:rPr lang="en-US" sz="1800"/>
              <a:t>Caring for the children</a:t>
            </a:r>
          </a:p>
          <a:p>
            <a:pPr lvl="1">
              <a:lnSpc>
                <a:spcPct val="90000"/>
              </a:lnSpc>
            </a:pPr>
            <a:r>
              <a:rPr lang="en-US" sz="2000"/>
              <a:t>Could ask spouse to verify for reliability</a:t>
            </a:r>
          </a:p>
          <a:p>
            <a:pPr lvl="1">
              <a:lnSpc>
                <a:spcPct val="90000"/>
              </a:lnSpc>
            </a:pPr>
            <a:r>
              <a:rPr lang="en-US" sz="2000"/>
              <a:t>Add together to get a score (index number) between 0-6</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p:txBody>
          <a:bodyPr/>
          <a:lstStyle/>
          <a:p>
            <a:r>
              <a:rPr lang="en-US"/>
              <a:t>Example cont.</a:t>
            </a:r>
          </a:p>
        </p:txBody>
      </p:sp>
      <p:sp>
        <p:nvSpPr>
          <p:cNvPr id="194563" name="Rectangle 3"/>
          <p:cNvSpPr>
            <a:spLocks noGrp="1" noRot="1" noChangeArrowheads="1"/>
          </p:cNvSpPr>
          <p:nvPr>
            <p:ph idx="1"/>
          </p:nvPr>
        </p:nvSpPr>
        <p:spPr/>
        <p:txBody>
          <a:bodyPr/>
          <a:lstStyle/>
          <a:p>
            <a:pPr>
              <a:lnSpc>
                <a:spcPct val="90000"/>
              </a:lnSpc>
            </a:pPr>
            <a:r>
              <a:rPr lang="en-US"/>
              <a:t>Problem</a:t>
            </a:r>
          </a:p>
          <a:p>
            <a:pPr lvl="1">
              <a:lnSpc>
                <a:spcPct val="90000"/>
              </a:lnSpc>
            </a:pPr>
            <a:r>
              <a:rPr lang="en-US"/>
              <a:t>Are all chores equal in magnitude?</a:t>
            </a:r>
          </a:p>
          <a:p>
            <a:pPr>
              <a:lnSpc>
                <a:spcPct val="90000"/>
              </a:lnSpc>
            </a:pPr>
            <a:r>
              <a:rPr lang="en-US"/>
              <a:t>Solution 1</a:t>
            </a:r>
          </a:p>
          <a:p>
            <a:pPr lvl="1">
              <a:lnSpc>
                <a:spcPct val="90000"/>
              </a:lnSpc>
            </a:pPr>
            <a:r>
              <a:rPr lang="en-US"/>
              <a:t>Give each chore some weight based on relative importance</a:t>
            </a:r>
          </a:p>
          <a:p>
            <a:pPr>
              <a:lnSpc>
                <a:spcPct val="90000"/>
              </a:lnSpc>
            </a:pPr>
            <a:r>
              <a:rPr lang="en-US"/>
              <a:t>Maybe .3 for childcare?</a:t>
            </a:r>
          </a:p>
          <a:p>
            <a:pPr>
              <a:lnSpc>
                <a:spcPct val="90000"/>
              </a:lnSpc>
            </a:pPr>
            <a:r>
              <a:rPr lang="en-US"/>
              <a:t>Maybe .2 for laundry?</a:t>
            </a:r>
          </a:p>
          <a:p>
            <a:pPr>
              <a:lnSpc>
                <a:spcPct val="90000"/>
              </a:lnSpc>
            </a:pPr>
            <a:r>
              <a:rPr lang="en-US"/>
              <a:t>.1 for everything else?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rrowheads="1"/>
          </p:cNvSpPr>
          <p:nvPr>
            <p:ph type="title"/>
          </p:nvPr>
        </p:nvSpPr>
        <p:spPr/>
        <p:txBody>
          <a:bodyPr/>
          <a:lstStyle/>
          <a:p>
            <a:r>
              <a:rPr lang="en-US"/>
              <a:t>Example cont.</a:t>
            </a:r>
          </a:p>
        </p:txBody>
      </p:sp>
      <p:sp>
        <p:nvSpPr>
          <p:cNvPr id="195587" name="Rectangle 3"/>
          <p:cNvSpPr>
            <a:spLocks noGrp="1" noRot="1" noChangeArrowheads="1"/>
          </p:cNvSpPr>
          <p:nvPr>
            <p:ph type="body" sz="half" idx="1"/>
          </p:nvPr>
        </p:nvSpPr>
        <p:spPr>
          <a:xfrm>
            <a:off x="838200" y="1905000"/>
            <a:ext cx="6934200" cy="4191000"/>
          </a:xfrm>
        </p:spPr>
        <p:txBody>
          <a:bodyPr/>
          <a:lstStyle/>
          <a:p>
            <a:r>
              <a:rPr lang="en-US" sz="2800"/>
              <a:t>Solution 2</a:t>
            </a:r>
          </a:p>
          <a:p>
            <a:pPr lvl="1"/>
            <a:r>
              <a:rPr lang="en-US" sz="2400"/>
              <a:t>Assess the proportion of work done</a:t>
            </a:r>
          </a:p>
          <a:p>
            <a:pPr lvl="1"/>
            <a:r>
              <a:rPr lang="en-US" sz="2400"/>
              <a:t>Maybe give weights to each level</a:t>
            </a:r>
          </a:p>
        </p:txBody>
      </p:sp>
      <p:graphicFrame>
        <p:nvGraphicFramePr>
          <p:cNvPr id="195879" name="Group 295"/>
          <p:cNvGraphicFramePr>
            <a:graphicFrameLocks noGrp="1"/>
          </p:cNvGraphicFramePr>
          <p:nvPr>
            <p:ph sz="half" idx="2"/>
          </p:nvPr>
        </p:nvGraphicFramePr>
        <p:xfrm>
          <a:off x="1143000" y="3581400"/>
          <a:ext cx="6934200" cy="2074865"/>
        </p:xfrm>
        <a:graphic>
          <a:graphicData uri="http://schemas.openxmlformats.org/drawingml/2006/table">
            <a:tbl>
              <a:tblPr/>
              <a:tblGrid>
                <a:gridCol w="1979613"/>
                <a:gridCol w="1071562"/>
                <a:gridCol w="908050"/>
                <a:gridCol w="1071563"/>
                <a:gridCol w="989012"/>
                <a:gridCol w="914400"/>
              </a:tblGrid>
              <a:tr h="2444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almost always</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usually</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half the time</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occasionally</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almost never</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Washing up after meals</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1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Preparing meals</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Doing the laundry</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Routine household leaning</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Shopping for Groceries</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Caring for children</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rrowheads="1"/>
          </p:cNvSpPr>
          <p:nvPr>
            <p:ph type="title"/>
          </p:nvPr>
        </p:nvSpPr>
        <p:spPr>
          <a:xfrm>
            <a:off x="457200" y="0"/>
            <a:ext cx="8229600" cy="1524000"/>
          </a:xfrm>
        </p:spPr>
        <p:txBody>
          <a:bodyPr/>
          <a:lstStyle/>
          <a:p>
            <a:r>
              <a:rPr lang="en-US" dirty="0"/>
              <a:t>School Rankings (Indexes)</a:t>
            </a:r>
          </a:p>
        </p:txBody>
      </p:sp>
      <p:sp>
        <p:nvSpPr>
          <p:cNvPr id="197635" name="Rectangle 3"/>
          <p:cNvSpPr>
            <a:spLocks noGrp="1" noRot="1" noChangeArrowheads="1"/>
          </p:cNvSpPr>
          <p:nvPr>
            <p:ph idx="1"/>
          </p:nvPr>
        </p:nvSpPr>
        <p:spPr/>
        <p:txBody>
          <a:bodyPr/>
          <a:lstStyle/>
          <a:p>
            <a:endParaRPr lang="en-US"/>
          </a:p>
        </p:txBody>
      </p:sp>
      <p:pic>
        <p:nvPicPr>
          <p:cNvPr id="197636" name="Picture 4" descr="Law School Rankings"/>
          <p:cNvPicPr>
            <a:picLocks noChangeAspect="1" noChangeArrowheads="1"/>
          </p:cNvPicPr>
          <p:nvPr/>
        </p:nvPicPr>
        <p:blipFill>
          <a:blip r:embed="rId2"/>
          <a:srcRect/>
          <a:stretch>
            <a:fillRect/>
          </a:stretch>
        </p:blipFill>
        <p:spPr bwMode="auto">
          <a:xfrm>
            <a:off x="1066800" y="1676400"/>
            <a:ext cx="7162800" cy="4775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a:t>No Time</a:t>
            </a:r>
          </a:p>
        </p:txBody>
      </p:sp>
      <p:sp>
        <p:nvSpPr>
          <p:cNvPr id="14339" name="Rectangle 3"/>
          <p:cNvSpPr>
            <a:spLocks noGrp="1" noRot="1" noChangeArrowheads="1"/>
          </p:cNvSpPr>
          <p:nvPr>
            <p:ph idx="1"/>
          </p:nvPr>
        </p:nvSpPr>
        <p:spPr/>
        <p:txBody>
          <a:bodyPr/>
          <a:lstStyle/>
          <a:p>
            <a:pPr>
              <a:lnSpc>
                <a:spcPct val="90000"/>
              </a:lnSpc>
            </a:pPr>
            <a:r>
              <a:rPr lang="en-US" sz="2400"/>
              <a:t>In statistics, we don’t have time for elaborate stories about each particular case</a:t>
            </a:r>
          </a:p>
          <a:p>
            <a:pPr>
              <a:lnSpc>
                <a:spcPct val="90000"/>
              </a:lnSpc>
            </a:pPr>
            <a:r>
              <a:rPr lang="en-US" sz="2400"/>
              <a:t>This is usually the case in policy making as well</a:t>
            </a:r>
          </a:p>
          <a:p>
            <a:pPr>
              <a:lnSpc>
                <a:spcPct val="90000"/>
              </a:lnSpc>
            </a:pPr>
            <a:r>
              <a:rPr lang="en-US" sz="2400"/>
              <a:t>When you are dealing with millions of people, the simplest categorization is needed</a:t>
            </a:r>
          </a:p>
          <a:p>
            <a:pPr>
              <a:lnSpc>
                <a:spcPct val="90000"/>
              </a:lnSpc>
            </a:pPr>
            <a:r>
              <a:rPr lang="en-US" sz="2400"/>
              <a:t>Suppose each of us could tell our life story in 500 pages</a:t>
            </a:r>
          </a:p>
          <a:p>
            <a:pPr>
              <a:lnSpc>
                <a:spcPct val="90000"/>
              </a:lnSpc>
            </a:pPr>
            <a:r>
              <a:rPr lang="en-US" sz="2400"/>
              <a:t>If we published this for the US, we’d have more than 125 BILLION pages!</a:t>
            </a:r>
          </a:p>
          <a:p>
            <a:pPr>
              <a:lnSpc>
                <a:spcPct val="90000"/>
              </a:lnSpc>
            </a:pPr>
            <a:r>
              <a:rPr lang="en-US" sz="2400"/>
              <a:t>If each 500 page volume were 1 inch thick, we’d have a report 4000 miles thick!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7" dur="500"/>
                                        <p:tgtEl>
                                          <p:spTgt spid="14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2"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rrowheads="1"/>
          </p:cNvSpPr>
          <p:nvPr>
            <p:ph type="title"/>
          </p:nvPr>
        </p:nvSpPr>
        <p:spPr>
          <a:xfrm>
            <a:off x="457200" y="0"/>
            <a:ext cx="8229600" cy="1524000"/>
          </a:xfrm>
        </p:spPr>
        <p:txBody>
          <a:bodyPr/>
          <a:lstStyle/>
          <a:p>
            <a:r>
              <a:rPr lang="en-US" dirty="0"/>
              <a:t>School Rankings (Indexes)</a:t>
            </a:r>
          </a:p>
        </p:txBody>
      </p:sp>
      <p:sp>
        <p:nvSpPr>
          <p:cNvPr id="198659" name="Rectangle 3"/>
          <p:cNvSpPr>
            <a:spLocks noGrp="1" noRot="1" noChangeArrowheads="1"/>
          </p:cNvSpPr>
          <p:nvPr>
            <p:ph idx="1"/>
          </p:nvPr>
        </p:nvSpPr>
        <p:spPr/>
        <p:txBody>
          <a:bodyPr/>
          <a:lstStyle/>
          <a:p>
            <a:endParaRPr lang="en-US"/>
          </a:p>
        </p:txBody>
      </p:sp>
      <p:pic>
        <p:nvPicPr>
          <p:cNvPr id="198660" name="Picture 4" descr="Business School Rankings"/>
          <p:cNvPicPr>
            <a:picLocks noChangeAspect="1" noChangeArrowheads="1"/>
          </p:cNvPicPr>
          <p:nvPr/>
        </p:nvPicPr>
        <p:blipFill>
          <a:blip r:embed="rId2"/>
          <a:srcRect/>
          <a:stretch>
            <a:fillRect/>
          </a:stretch>
        </p:blipFill>
        <p:spPr bwMode="auto">
          <a:xfrm>
            <a:off x="1066800" y="1828800"/>
            <a:ext cx="7239000" cy="4822825"/>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rrowheads="1"/>
          </p:cNvSpPr>
          <p:nvPr>
            <p:ph type="title"/>
          </p:nvPr>
        </p:nvSpPr>
        <p:spPr>
          <a:xfrm>
            <a:off x="457200" y="0"/>
            <a:ext cx="8229600" cy="1524000"/>
          </a:xfrm>
        </p:spPr>
        <p:txBody>
          <a:bodyPr/>
          <a:lstStyle/>
          <a:p>
            <a:r>
              <a:rPr lang="en-US" dirty="0"/>
              <a:t>School Rankings (Indexes)</a:t>
            </a:r>
          </a:p>
        </p:txBody>
      </p:sp>
      <p:sp>
        <p:nvSpPr>
          <p:cNvPr id="199683" name="Rectangle 3"/>
          <p:cNvSpPr>
            <a:spLocks noGrp="1" noRot="1" noChangeArrowheads="1"/>
          </p:cNvSpPr>
          <p:nvPr>
            <p:ph idx="1"/>
          </p:nvPr>
        </p:nvSpPr>
        <p:spPr/>
        <p:txBody>
          <a:bodyPr/>
          <a:lstStyle/>
          <a:p>
            <a:endParaRPr lang="en-US"/>
          </a:p>
        </p:txBody>
      </p:sp>
      <p:pic>
        <p:nvPicPr>
          <p:cNvPr id="199684" name="Picture 4" descr="Public Affairs Rankings"/>
          <p:cNvPicPr>
            <a:picLocks noChangeAspect="1" noChangeArrowheads="1"/>
          </p:cNvPicPr>
          <p:nvPr/>
        </p:nvPicPr>
        <p:blipFill>
          <a:blip r:embed="rId2"/>
          <a:srcRect/>
          <a:stretch>
            <a:fillRect/>
          </a:stretch>
        </p:blipFill>
        <p:spPr bwMode="auto">
          <a:xfrm>
            <a:off x="1143000" y="1676400"/>
            <a:ext cx="7162800" cy="47752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rrowheads="1"/>
          </p:cNvSpPr>
          <p:nvPr>
            <p:ph type="title"/>
          </p:nvPr>
        </p:nvSpPr>
        <p:spPr/>
        <p:txBody>
          <a:bodyPr/>
          <a:lstStyle/>
          <a:p>
            <a:r>
              <a:rPr lang="en-US"/>
              <a:t>Assignment</a:t>
            </a:r>
          </a:p>
        </p:txBody>
      </p:sp>
      <p:sp>
        <p:nvSpPr>
          <p:cNvPr id="185347" name="Rectangle 3"/>
          <p:cNvSpPr>
            <a:spLocks noGrp="1" noRot="1" noChangeArrowheads="1"/>
          </p:cNvSpPr>
          <p:nvPr>
            <p:ph idx="1"/>
          </p:nvPr>
        </p:nvSpPr>
        <p:spPr/>
        <p:txBody>
          <a:bodyPr/>
          <a:lstStyle/>
          <a:p>
            <a:pPr>
              <a:lnSpc>
                <a:spcPct val="80000"/>
              </a:lnSpc>
            </a:pPr>
            <a:r>
              <a:rPr lang="en-US" sz="2400"/>
              <a:t>You are given an assignment to come up with a survey of MPA students past and present about the MPA program</a:t>
            </a:r>
          </a:p>
          <a:p>
            <a:pPr>
              <a:lnSpc>
                <a:spcPct val="80000"/>
              </a:lnSpc>
            </a:pPr>
            <a:r>
              <a:rPr lang="en-US" sz="2400"/>
              <a:t>You need to measure both the perceived quality of the program and the general student satisfaction with their experience</a:t>
            </a:r>
          </a:p>
          <a:p>
            <a:pPr>
              <a:lnSpc>
                <a:spcPct val="80000"/>
              </a:lnSpc>
            </a:pPr>
            <a:r>
              <a:rPr lang="en-US" sz="2400"/>
              <a:t>Come up with 4 indicators that will need to be measured to get at each concept (8 total).</a:t>
            </a:r>
          </a:p>
          <a:p>
            <a:pPr>
              <a:lnSpc>
                <a:spcPct val="80000"/>
              </a:lnSpc>
            </a:pPr>
            <a:r>
              <a:rPr lang="en-US" sz="2400"/>
              <a:t>Describe why each is a good indicator for the concept it represents</a:t>
            </a:r>
          </a:p>
          <a:p>
            <a:pPr>
              <a:lnSpc>
                <a:spcPct val="80000"/>
              </a:lnSpc>
            </a:pPr>
            <a:r>
              <a:rPr lang="en-US" sz="2400"/>
              <a:t>Tell which level of measurement each indicator represents</a:t>
            </a:r>
          </a:p>
          <a:p>
            <a:pPr>
              <a:lnSpc>
                <a:spcPct val="80000"/>
              </a:lnSpc>
            </a:pPr>
            <a:r>
              <a:rPr lang="en-US" sz="2400"/>
              <a:t>Suggest an index that will summarize all of your indicators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t>Statistics - The Reasoned Simplification of Events</a:t>
            </a:r>
          </a:p>
        </p:txBody>
      </p:sp>
      <p:sp>
        <p:nvSpPr>
          <p:cNvPr id="15363" name="Rectangle 3"/>
          <p:cNvSpPr>
            <a:spLocks noGrp="1" noRot="1" noChangeArrowheads="1"/>
          </p:cNvSpPr>
          <p:nvPr>
            <p:ph idx="1"/>
          </p:nvPr>
        </p:nvSpPr>
        <p:spPr/>
        <p:txBody>
          <a:bodyPr/>
          <a:lstStyle/>
          <a:p>
            <a:r>
              <a:rPr lang="en-US"/>
              <a:t>Statistical thinking and procedures are essential</a:t>
            </a:r>
          </a:p>
          <a:p>
            <a:r>
              <a:rPr lang="en-US"/>
              <a:t>The trick is to minimize distortion</a:t>
            </a:r>
          </a:p>
          <a:p>
            <a:r>
              <a:rPr lang="en-US"/>
              <a:t>More specific definition of statistics: an effort to achieve comprehensive, simplified descriptions of the world that minimize distortion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7"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t>Literature vs. Statistics</a:t>
            </a:r>
          </a:p>
        </p:txBody>
      </p:sp>
      <p:sp>
        <p:nvSpPr>
          <p:cNvPr id="16387" name="Rectangle 3"/>
          <p:cNvSpPr>
            <a:spLocks noGrp="1" noRot="1" noChangeArrowheads="1"/>
          </p:cNvSpPr>
          <p:nvPr>
            <p:ph idx="1"/>
          </p:nvPr>
        </p:nvSpPr>
        <p:spPr/>
        <p:txBody>
          <a:bodyPr/>
          <a:lstStyle/>
          <a:p>
            <a:r>
              <a:rPr lang="en-US" sz="2800"/>
              <a:t>Opposite ends of the same continuum</a:t>
            </a:r>
          </a:p>
          <a:p>
            <a:r>
              <a:rPr lang="en-US" sz="2800"/>
              <a:t>As we move in one direction, we lose the advantages of moving in the other – we must compromise</a:t>
            </a:r>
          </a:p>
          <a:p>
            <a:r>
              <a:rPr lang="en-US" sz="2800"/>
              <a:t>We can substitute “qualitative methods” for the “literature”</a:t>
            </a:r>
          </a:p>
          <a:p>
            <a:r>
              <a:rPr lang="en-US" sz="2800"/>
              <a:t>This process of combining (compromising) is the process of “categorization”</a:t>
            </a:r>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681</TotalTime>
  <Words>2343</Words>
  <Application>Microsoft PowerPoint</Application>
  <PresentationFormat>On-screen Show (4:3)</PresentationFormat>
  <Paragraphs>400</Paragraphs>
  <Slides>72</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Verve</vt:lpstr>
      <vt:lpstr>Microsoft ClipArt Gallery</vt:lpstr>
      <vt:lpstr>Categories, Classification, Measurement and Scales</vt:lpstr>
      <vt:lpstr>Abraham Lincoln</vt:lpstr>
      <vt:lpstr>Assuming the ideal</vt:lpstr>
      <vt:lpstr>Imprecision in discussion</vt:lpstr>
      <vt:lpstr>Example</vt:lpstr>
      <vt:lpstr>Need more information</vt:lpstr>
      <vt:lpstr>No Time</vt:lpstr>
      <vt:lpstr>Statistics - The Reasoned Simplification of Events</vt:lpstr>
      <vt:lpstr>Literature vs. Statistics</vt:lpstr>
      <vt:lpstr>Two fundamental points</vt:lpstr>
      <vt:lpstr>Example</vt:lpstr>
      <vt:lpstr>How do we deal with categorization?</vt:lpstr>
      <vt:lpstr>The Levels of Measurement</vt:lpstr>
      <vt:lpstr>Some Definitions</vt:lpstr>
      <vt:lpstr>Some Definitions</vt:lpstr>
      <vt:lpstr>Some Definitions</vt:lpstr>
      <vt:lpstr>Some Definitions</vt:lpstr>
      <vt:lpstr>Qualities of Variables</vt:lpstr>
      <vt:lpstr>What Is Level of Measurement?</vt:lpstr>
      <vt:lpstr>What Is Level of Measurement?</vt:lpstr>
      <vt:lpstr>What Is Level of Measurement?</vt:lpstr>
      <vt:lpstr>What Is Level of Measurement?</vt:lpstr>
      <vt:lpstr>What Is Level of Measurement?</vt:lpstr>
      <vt:lpstr>Why Is Level of Measurement Important?</vt:lpstr>
      <vt:lpstr>Nominal Measurement</vt:lpstr>
      <vt:lpstr>Nominal Measurement</vt:lpstr>
      <vt:lpstr>Nominal Measurement</vt:lpstr>
      <vt:lpstr>Nominal Measurement</vt:lpstr>
      <vt:lpstr>Ordinal Measurement</vt:lpstr>
      <vt:lpstr>Ordinal Measurement</vt:lpstr>
      <vt:lpstr>Ordinal Measurement</vt:lpstr>
      <vt:lpstr>Ordinal Measurement</vt:lpstr>
      <vt:lpstr>Interval Measurement</vt:lpstr>
      <vt:lpstr>Interval Measurement</vt:lpstr>
      <vt:lpstr>Interval Measurement</vt:lpstr>
      <vt:lpstr>Ratio Measurement</vt:lpstr>
      <vt:lpstr>Ratio Measurement</vt:lpstr>
      <vt:lpstr>Ratio Measurement</vt:lpstr>
      <vt:lpstr>Ratio Measurement</vt:lpstr>
      <vt:lpstr>The Hierarchy of Levels</vt:lpstr>
      <vt:lpstr>The Hierarchy of Levels</vt:lpstr>
      <vt:lpstr>The Hierarchy of Levels</vt:lpstr>
      <vt:lpstr>The Hierarchy of Levels</vt:lpstr>
      <vt:lpstr>The Hierarchy of Levels</vt:lpstr>
      <vt:lpstr>The Hierarchy of Levels</vt:lpstr>
      <vt:lpstr>The Hierarchy of Levels</vt:lpstr>
      <vt:lpstr>The Hierarchy of Levels</vt:lpstr>
      <vt:lpstr>Why do we categorize our variables like this?</vt:lpstr>
      <vt:lpstr>Quiz – 30 seconds</vt:lpstr>
      <vt:lpstr>Task</vt:lpstr>
      <vt:lpstr>Good Indicators</vt:lpstr>
      <vt:lpstr>Indicator needs to be  “Valid”</vt:lpstr>
      <vt:lpstr>Construct Validity Example</vt:lpstr>
      <vt:lpstr>An indicator needs to be reliable</vt:lpstr>
      <vt:lpstr>Reliability and Validity</vt:lpstr>
      <vt:lpstr>Reliability and Validity</vt:lpstr>
      <vt:lpstr>Reliability and Validity</vt:lpstr>
      <vt:lpstr>Reliability and Validity</vt:lpstr>
      <vt:lpstr>People need to understand your indicator</vt:lpstr>
      <vt:lpstr>You need to be able to afford the data collection</vt:lpstr>
      <vt:lpstr>Exercise</vt:lpstr>
      <vt:lpstr>Indexes and Scales</vt:lpstr>
      <vt:lpstr>Indexes and Scales</vt:lpstr>
      <vt:lpstr>Indexes and Scales</vt:lpstr>
      <vt:lpstr>Example</vt:lpstr>
      <vt:lpstr>Example cont.</vt:lpstr>
      <vt:lpstr>Example cont.</vt:lpstr>
      <vt:lpstr>Example cont.</vt:lpstr>
      <vt:lpstr>School Rankings (Indexes)</vt:lpstr>
      <vt:lpstr>School Rankings (Indexes)</vt:lpstr>
      <vt:lpstr>School Rankings (Indexes)</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LocalAdmin</dc:creator>
  <cp:lastModifiedBy>Aaron</cp:lastModifiedBy>
  <cp:revision>47</cp:revision>
  <cp:lastPrinted>1601-01-01T00:00:00Z</cp:lastPrinted>
  <dcterms:created xsi:type="dcterms:W3CDTF">2007-08-28T14:46:44Z</dcterms:created>
  <dcterms:modified xsi:type="dcterms:W3CDTF">2008-09-10T12:10:37Z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