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7" r:id="rId3"/>
    <p:sldId id="278" r:id="rId4"/>
    <p:sldId id="257" r:id="rId5"/>
    <p:sldId id="279" r:id="rId6"/>
    <p:sldId id="280" r:id="rId7"/>
    <p:sldId id="259" r:id="rId8"/>
    <p:sldId id="281" r:id="rId9"/>
    <p:sldId id="282" r:id="rId10"/>
    <p:sldId id="283" r:id="rId11"/>
    <p:sldId id="284" r:id="rId12"/>
    <p:sldId id="285" r:id="rId13"/>
    <p:sldId id="261" r:id="rId14"/>
    <p:sldId id="286" r:id="rId15"/>
    <p:sldId id="287" r:id="rId16"/>
    <p:sldId id="288" r:id="rId17"/>
    <p:sldId id="273" r:id="rId18"/>
    <p:sldId id="289" r:id="rId19"/>
    <p:sldId id="290" r:id="rId20"/>
    <p:sldId id="291" r:id="rId21"/>
    <p:sldId id="260" r:id="rId22"/>
    <p:sldId id="297" r:id="rId23"/>
    <p:sldId id="298" r:id="rId24"/>
    <p:sldId id="292" r:id="rId25"/>
    <p:sldId id="299" r:id="rId26"/>
    <p:sldId id="263" r:id="rId27"/>
    <p:sldId id="314" r:id="rId28"/>
    <p:sldId id="315" r:id="rId29"/>
    <p:sldId id="316" r:id="rId30"/>
    <p:sldId id="317" r:id="rId31"/>
    <p:sldId id="318" r:id="rId32"/>
    <p:sldId id="319" r:id="rId33"/>
    <p:sldId id="320" r:id="rId34"/>
    <p:sldId id="321" r:id="rId35"/>
    <p:sldId id="264" r:id="rId36"/>
    <p:sldId id="274" r:id="rId37"/>
    <p:sldId id="275" r:id="rId38"/>
    <p:sldId id="276" r:id="rId39"/>
    <p:sldId id="265" r:id="rId40"/>
    <p:sldId id="302" r:id="rId41"/>
    <p:sldId id="303" r:id="rId42"/>
    <p:sldId id="293" r:id="rId43"/>
    <p:sldId id="266" r:id="rId44"/>
    <p:sldId id="304" r:id="rId45"/>
    <p:sldId id="305" r:id="rId46"/>
    <p:sldId id="306" r:id="rId47"/>
    <p:sldId id="307" r:id="rId48"/>
    <p:sldId id="295" r:id="rId49"/>
    <p:sldId id="267" r:id="rId50"/>
    <p:sldId id="308" r:id="rId51"/>
    <p:sldId id="309" r:id="rId52"/>
    <p:sldId id="296" r:id="rId53"/>
    <p:sldId id="310" r:id="rId54"/>
    <p:sldId id="311" r:id="rId55"/>
    <p:sldId id="312" r:id="rId56"/>
    <p:sldId id="313"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0" autoAdjust="0"/>
    <p:restoredTop sz="94737" autoAdjust="0"/>
  </p:normalViewPr>
  <p:slideViewPr>
    <p:cSldViewPr>
      <p:cViewPr varScale="1">
        <p:scale>
          <a:sx n="70" d="100"/>
          <a:sy n="70" d="100"/>
        </p:scale>
        <p:origin x="-11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lowchart: Document 6"/>
          <p:cNvSpPr/>
          <p:nvPr/>
        </p:nvSpPr>
        <p:spPr>
          <a:xfrm rot="10800000">
            <a:off x="1" y="1520731"/>
            <a:ext cx="9144000" cy="3435579"/>
          </a:xfrm>
          <a:custGeom>
            <a:avLst/>
            <a:gdLst>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19794">
                <a:moveTo>
                  <a:pt x="0" y="0"/>
                </a:moveTo>
                <a:lnTo>
                  <a:pt x="21600" y="0"/>
                </a:lnTo>
                <a:lnTo>
                  <a:pt x="21600" y="17322"/>
                </a:lnTo>
                <a:cubicBezTo>
                  <a:pt x="10800" y="17322"/>
                  <a:pt x="7466" y="25350"/>
                  <a:pt x="0" y="19794"/>
                </a:cubicBezTo>
                <a:lnTo>
                  <a:pt x="0" y="0"/>
                </a:lnTo>
                <a:close/>
              </a:path>
            </a:pathLst>
          </a:custGeom>
          <a:gradFill>
            <a:gsLst>
              <a:gs pos="100000">
                <a:schemeClr val="bg2">
                  <a:tint val="28000"/>
                  <a:satMod val="2000000"/>
                  <a:alpha val="30000"/>
                </a:schemeClr>
              </a:gs>
              <a:gs pos="35000">
                <a:schemeClr val="bg2">
                  <a:shade val="100000"/>
                  <a:satMod val="600000"/>
                  <a:alpha val="0"/>
                </a:schemeClr>
              </a:gs>
            </a:gsLst>
            <a:lin ang="54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8"/>
          <p:cNvSpPr>
            <a:spLocks noGrp="1"/>
          </p:cNvSpPr>
          <p:nvPr>
            <p:ph type="ctrTitle"/>
          </p:nvPr>
        </p:nvSpPr>
        <p:spPr>
          <a:xfrm>
            <a:off x="502920" y="2775745"/>
            <a:ext cx="8229600" cy="2167128"/>
          </a:xfrm>
        </p:spPr>
        <p:txBody>
          <a:bodyPr tIns="0" bIns="0" anchor="t"/>
          <a:lstStyle>
            <a:lvl1pPr>
              <a:defRPr sz="5000" cap="all"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smtClean="0"/>
              <a:t>Click to edit Master title style</a:t>
            </a:r>
            <a:endParaRPr lang="en-US" dirty="0"/>
          </a:p>
        </p:txBody>
      </p:sp>
      <p:sp>
        <p:nvSpPr>
          <p:cNvPr id="17" name="Subtitle 16"/>
          <p:cNvSpPr>
            <a:spLocks noGrp="1"/>
          </p:cNvSpPr>
          <p:nvPr>
            <p:ph type="subTitle" idx="1"/>
          </p:nvPr>
        </p:nvSpPr>
        <p:spPr>
          <a:xfrm>
            <a:off x="500064" y="1559720"/>
            <a:ext cx="5105400" cy="1219200"/>
          </a:xfrm>
        </p:spPr>
        <p:txBody>
          <a:bodyPr lIns="0" tIns="0" rIns="0" bIns="0" anchor="b"/>
          <a:lstStyle>
            <a:lvl1pPr marL="0" indent="0" algn="l">
              <a:buNone/>
              <a:defRPr sz="19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44DB2C9-4676-4764-A7DC-79A0D2B811B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8115C-94F7-4DA1-AC16-D12F773AE5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4405EA-A5B3-432D-B1B4-51C57F2153A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05000"/>
            <a:ext cx="8007350" cy="4191000"/>
          </a:xfrm>
        </p:spPr>
        <p:txBody>
          <a:bodyPr/>
          <a:lstStyle/>
          <a:p>
            <a:endParaRPr lang="en-US"/>
          </a:p>
        </p:txBody>
      </p:sp>
      <p:sp>
        <p:nvSpPr>
          <p:cNvPr id="4" name="Date Placeholder 3"/>
          <p:cNvSpPr>
            <a:spLocks noGrp="1"/>
          </p:cNvSpPr>
          <p:nvPr>
            <p:ph type="dt" sz="half" idx="10"/>
          </p:nvPr>
        </p:nvSpPr>
        <p:spPr>
          <a:xfrm>
            <a:off x="838200" y="6245225"/>
            <a:ext cx="1901825" cy="476250"/>
          </a:xfrm>
        </p:spPr>
        <p:txBody>
          <a:bodyPr/>
          <a:lstStyle>
            <a:lvl1pPr>
              <a:defRPr/>
            </a:lvl1pPr>
          </a:lstStyle>
          <a:p>
            <a:endParaRPr lang="en-US"/>
          </a:p>
        </p:txBody>
      </p:sp>
      <p:sp>
        <p:nvSpPr>
          <p:cNvPr id="5" name="Footer Placeholder 4"/>
          <p:cNvSpPr>
            <a:spLocks noGrp="1"/>
          </p:cNvSpPr>
          <p:nvPr>
            <p:ph type="ftr" sz="quarter" idx="11"/>
          </p:nvPr>
        </p:nvSpPr>
        <p:spPr>
          <a:xfrm>
            <a:off x="34290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937375" y="6245225"/>
            <a:ext cx="1901825" cy="476250"/>
          </a:xfrm>
        </p:spPr>
        <p:txBody>
          <a:bodyPr/>
          <a:lstStyle>
            <a:lvl1pPr>
              <a:defRPr/>
            </a:lvl1pPr>
          </a:lstStyle>
          <a:p>
            <a:fld id="{8E386FB7-71E7-4AD8-B064-C1F5E962F07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18075" y="1905000"/>
            <a:ext cx="3927475"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18075" y="4076700"/>
            <a:ext cx="3927475" cy="201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838200" y="6245225"/>
            <a:ext cx="1901825" cy="476250"/>
          </a:xfrm>
        </p:spPr>
        <p:txBody>
          <a:bodyPr/>
          <a:lstStyle>
            <a:lvl1pPr>
              <a:defRPr/>
            </a:lvl1pPr>
          </a:lstStyle>
          <a:p>
            <a:endParaRPr lang="en-US"/>
          </a:p>
        </p:txBody>
      </p:sp>
      <p:sp>
        <p:nvSpPr>
          <p:cNvPr id="7" name="Footer Placeholder 6"/>
          <p:cNvSpPr>
            <a:spLocks noGrp="1"/>
          </p:cNvSpPr>
          <p:nvPr>
            <p:ph type="ftr" sz="quarter" idx="11"/>
          </p:nvPr>
        </p:nvSpPr>
        <p:spPr>
          <a:xfrm>
            <a:off x="34290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937375" y="6245225"/>
            <a:ext cx="1901825" cy="476250"/>
          </a:xfrm>
        </p:spPr>
        <p:txBody>
          <a:bodyPr/>
          <a:lstStyle>
            <a:lvl1pPr>
              <a:defRPr/>
            </a:lvl1pPr>
          </a:lstStyle>
          <a:p>
            <a:fld id="{FECA3F9B-B7E1-490C-B8A6-84244074680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C3B49-52C4-460C-B740-625C5C7C88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990600"/>
            <a:ext cx="7772400" cy="1362456"/>
          </a:xfrm>
        </p:spPr>
        <p:txBody>
          <a:bodyPr>
            <a:noAutofit/>
          </a:bodyPr>
          <a:lstStyle>
            <a:lvl1pPr algn="l">
              <a:buNone/>
              <a:defRPr sz="48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352677"/>
            <a:ext cx="7772400" cy="1509712"/>
          </a:xfrm>
        </p:spPr>
        <p:txBody>
          <a:bodyPr anchor="t"/>
          <a:lstStyle>
            <a:lvl1pPr>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1465-F5FC-44EE-A059-9BCCC16D9D6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lstStyle/>
          <a:p>
            <a:r>
              <a:rPr lang="en-US" smtClean="0"/>
              <a:t>Click to edit Master title style</a:t>
            </a:r>
            <a:endParaRPr lang="en-US" dirty="0"/>
          </a:p>
        </p:txBody>
      </p:sp>
      <p:sp>
        <p:nvSpPr>
          <p:cNvPr id="3" name="Content Placeholder 2"/>
          <p:cNvSpPr>
            <a:spLocks noGrp="1"/>
          </p:cNvSpPr>
          <p:nvPr>
            <p:ph sz="half" idx="1"/>
          </p:nvPr>
        </p:nvSpPr>
        <p:spPr>
          <a:xfrm>
            <a:off x="457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8E326-A049-49CF-BEEF-4C6DA33FE8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nchor="b"/>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12168"/>
            <a:ext cx="4040188" cy="502920"/>
          </a:xfrm>
        </p:spPr>
        <p:txBody>
          <a:bodyPr anchor="b">
            <a:noAutofit/>
          </a:bodyPr>
          <a:lstStyle>
            <a:lvl1pPr>
              <a:buNone/>
              <a:defRPr sz="2200" b="1">
                <a:effectLst>
                  <a:outerShdw blurRad="38000" dist="38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2112168"/>
            <a:ext cx="4041775" cy="502920"/>
          </a:xfrm>
        </p:spPr>
        <p:txBody>
          <a:bodyPr anchor="b">
            <a:noAutofit/>
          </a:bodyPr>
          <a:lstStyle>
            <a:lvl1pPr>
              <a:buNone/>
              <a:defRPr sz="2200" b="1">
                <a:effectLst>
                  <a:outerShdw blurRad="30000" dist="30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667000"/>
            <a:ext cx="4040188"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667000"/>
            <a:ext cx="4041775"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96719-E0DD-4A30-805D-B4E3BAA6E2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effectLst/>
        </p:spPr>
        <p:txBody>
          <a:bodyPr tIns="9144" bIns="9144" anchor="b"/>
          <a:lstStyle>
            <a:lvl1pPr>
              <a:defRPr sz="4800" cap="none" baseline="0">
                <a:effectLst>
                  <a:outerShdw blurRad="30000" dist="30000" dir="2700000" algn="tl" rotWithShape="0">
                    <a:schemeClr val="bg2">
                      <a:shade val="45000"/>
                      <a:satMod val="150000"/>
                      <a:alpha val="90000"/>
                    </a:schemeClr>
                  </a:outerShdw>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725547-9D29-481F-ACA8-1AC9AF7146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9F6E4-8E1D-4458-817C-52BACD497D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
            <a:ext cx="8229600" cy="914400"/>
          </a:xfrm>
        </p:spPr>
        <p:txBody>
          <a:bodyPr tIns="0" bIns="0" anchor="b"/>
          <a:lstStyle>
            <a:lvl1pPr algn="l">
              <a:buNone/>
              <a:defRPr sz="5000" b="1"/>
            </a:lvl1pPr>
          </a:lstStyle>
          <a:p>
            <a:r>
              <a:rPr lang="en-US" smtClean="0"/>
              <a:t>Click to edit Master title style</a:t>
            </a:r>
            <a:endParaRPr lang="en-US" dirty="0"/>
          </a:p>
        </p:txBody>
      </p:sp>
      <p:sp>
        <p:nvSpPr>
          <p:cNvPr id="3" name="Text Placeholder 2"/>
          <p:cNvSpPr>
            <a:spLocks noGrp="1"/>
          </p:cNvSpPr>
          <p:nvPr>
            <p:ph type="body" idx="2"/>
          </p:nvPr>
        </p:nvSpPr>
        <p:spPr>
          <a:xfrm>
            <a:off x="457200" y="1133856"/>
            <a:ext cx="2590800" cy="5181600"/>
          </a:xfrm>
        </p:spPr>
        <p:txBody>
          <a:bodyPr lIns="45720" tIns="45720" rIns="0"/>
          <a:lstStyle>
            <a:lvl1pPr marL="0" indent="0">
              <a:spcBef>
                <a:spcPts val="300"/>
              </a:spcBef>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133472"/>
            <a:ext cx="5257800" cy="5191128"/>
          </a:xfrm>
        </p:spPr>
        <p:txBody>
          <a:bodyPr/>
          <a:lstStyle>
            <a:lvl1pPr algn="l">
              <a:defRPr sz="3000"/>
            </a:lvl1pPr>
            <a:lvl2pPr algn="l">
              <a:defRPr sz="2800"/>
            </a:lvl2pPr>
            <a:lvl3pPr algn="l">
              <a:defRPr sz="2400"/>
            </a:lvl3pPr>
            <a:lvl4pPr algn="l">
              <a:defRPr sz="2000"/>
            </a:lvl4pPr>
            <a:lvl5pPr algn="l">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21E48B-2B92-4569-AF95-7D110857E0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240" y="1981200"/>
            <a:ext cx="3429000" cy="522288"/>
          </a:xfrm>
        </p:spPr>
        <p:txBody>
          <a:bodyPr tIns="0" bIns="0" anchor="b"/>
          <a:lstStyle>
            <a:lvl1pPr algn="r">
              <a:buNone/>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4093368" y="1066800"/>
            <a:ext cx="4572000" cy="4572000"/>
          </a:xfrm>
          <a:solidFill>
            <a:schemeClr val="bg2">
              <a:shade val="75000"/>
            </a:schemeClr>
          </a:solidFill>
          <a:ln w="60325">
            <a:solidFill>
              <a:srgbClr val="FFFFFF"/>
            </a:solidFill>
            <a:miter lim="800000"/>
          </a:ln>
          <a:effectLst>
            <a:outerShdw blurRad="36195" dist="10000" dir="5400000" algn="tl" rotWithShape="0">
              <a:srgbClr val="000000">
                <a:alpha val="75000"/>
              </a:srgbClr>
            </a:outerShdw>
            <a:reflection stA="21000" endA="500" endPos="10000" dist="20000" dir="5400000" sy="-100000" algn="bl" rotWithShape="0"/>
          </a:effectLst>
        </p:spPr>
        <p:txBody>
          <a:bodyPr/>
          <a:lstStyle>
            <a:lvl1pPr>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376240" y="2543176"/>
            <a:ext cx="3429000" cy="914400"/>
          </a:xfrm>
        </p:spPr>
        <p:txBody>
          <a:bodyPr lIns="0" tIns="0" rIns="0" bIns="0" anchor="t"/>
          <a:lstStyle>
            <a:lvl1pPr indent="0" algn="r">
              <a:spcBef>
                <a:spcPts val="300"/>
              </a:spcBef>
              <a:buFontTx/>
              <a:buNone/>
              <a:defRPr sz="1400" baseline="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3400" y="6356350"/>
            <a:ext cx="533400" cy="365125"/>
          </a:xfrm>
        </p:spPr>
        <p:txBody>
          <a:bodyPr/>
          <a:lstStyle/>
          <a:p>
            <a:fld id="{640B7C0C-162F-490C-9300-3EAF4D9156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lowchart: Document 6"/>
          <p:cNvSpPr/>
          <p:nvPr/>
        </p:nvSpPr>
        <p:spPr>
          <a:xfrm rot="10800000">
            <a:off x="1" y="1142899"/>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2">
                  <a:tint val="55000"/>
                  <a:satMod val="1800000"/>
                  <a:alpha val="5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Flowchart: Document 7"/>
          <p:cNvSpPr/>
          <p:nvPr/>
        </p:nvSpPr>
        <p:spPr>
          <a:xfrm rot="10800000">
            <a:off x="1" y="1341133"/>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2">
                  <a:tint val="40000"/>
                  <a:satMod val="1900000"/>
                  <a:alpha val="30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Placeholder 8"/>
          <p:cNvSpPr>
            <a:spLocks noGrp="1"/>
          </p:cNvSpPr>
          <p:nvPr>
            <p:ph type="title"/>
          </p:nvPr>
        </p:nvSpPr>
        <p:spPr>
          <a:xfrm>
            <a:off x="457200" y="533400"/>
            <a:ext cx="8229600" cy="1524000"/>
          </a:xfrm>
          <a:prstGeom prst="rect">
            <a:avLst/>
          </a:prstGeom>
        </p:spPr>
        <p:txBody>
          <a:bodyPr vert="horz" lIns="0" tIns="9144" rIns="0" bIns="9144" anchor="b">
            <a:normAutofit/>
          </a:bodyPr>
          <a:lstStyle/>
          <a:p>
            <a:r>
              <a:rPr lang="en-US" smtClean="0"/>
              <a:t>Click to edit Master title style</a:t>
            </a:r>
            <a:endParaRPr lang="en-US" dirty="0"/>
          </a:p>
        </p:txBody>
      </p:sp>
      <p:sp>
        <p:nvSpPr>
          <p:cNvPr id="30" name="Text Placeholder 29"/>
          <p:cNvSpPr>
            <a:spLocks noGrp="1"/>
          </p:cNvSpPr>
          <p:nvPr>
            <p:ph type="body" idx="1"/>
          </p:nvPr>
        </p:nvSpPr>
        <p:spPr>
          <a:xfrm>
            <a:off x="457200" y="2179637"/>
            <a:ext cx="8229600" cy="4114800"/>
          </a:xfrm>
          <a:prstGeom prst="rect">
            <a:avLst/>
          </a:prstGeom>
        </p:spPr>
        <p:txBody>
          <a:bodyPr vert="horz" l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6356350"/>
            <a:ext cx="1981200" cy="365125"/>
          </a:xfrm>
          <a:prstGeom prst="rect">
            <a:avLst/>
          </a:prstGeom>
        </p:spPr>
        <p:txBody>
          <a:bodyPr vert="horz" anchor="b"/>
          <a:lstStyle>
            <a:lvl1pPr algn="ctr">
              <a:defRPr sz="1200">
                <a:solidFill>
                  <a:schemeClr val="tx2">
                    <a:shade val="50000"/>
                  </a:schemeClr>
                </a:solidFill>
              </a:defRPr>
            </a:lvl1pPr>
          </a:lstStyle>
          <a:p>
            <a:endParaRPr lang="en-US"/>
          </a:p>
        </p:txBody>
      </p:sp>
      <p:sp>
        <p:nvSpPr>
          <p:cNvPr id="22" name="Footer Placeholder 21"/>
          <p:cNvSpPr>
            <a:spLocks noGrp="1"/>
          </p:cNvSpPr>
          <p:nvPr>
            <p:ph type="ftr" sz="quarter" idx="3"/>
          </p:nvPr>
        </p:nvSpPr>
        <p:spPr>
          <a:xfrm>
            <a:off x="2438400" y="6356350"/>
            <a:ext cx="2895600" cy="365125"/>
          </a:xfrm>
          <a:prstGeom prst="rect">
            <a:avLst/>
          </a:prstGeom>
        </p:spPr>
        <p:txBody>
          <a:bodyPr vert="horz" lIns="0" anchor="b"/>
          <a:lstStyle>
            <a:lvl1pPr algn="l">
              <a:defRPr sz="12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356350"/>
            <a:ext cx="533400" cy="365125"/>
          </a:xfrm>
          <a:prstGeom prst="rect">
            <a:avLst/>
          </a:prstGeom>
        </p:spPr>
        <p:txBody>
          <a:bodyPr vert="horz" lIns="91440" rIns="0" anchor="b"/>
          <a:lstStyle>
            <a:lvl1pPr algn="r">
              <a:defRPr sz="1400">
                <a:solidFill>
                  <a:schemeClr val="tx2">
                    <a:shade val="50000"/>
                  </a:schemeClr>
                </a:solidFill>
              </a:defRPr>
            </a:lvl1pPr>
          </a:lstStyle>
          <a:p>
            <a:fld id="{F083EAF2-2666-45EB-9123-FBC25F76A3B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l" rtl="0" eaLnBrk="1" latinLnBrk="0" hangingPunct="1">
        <a:spcBef>
          <a:spcPct val="0"/>
        </a:spcBef>
        <a:buNone/>
        <a:defRPr sz="4800" b="1" kern="120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defRPr>
      </a:lvl1pPr>
    </p:titleStyle>
    <p:bodyStyle>
      <a:lvl1pPr marL="320040" indent="-320040" algn="l" rtl="0" eaLnBrk="1" latinLnBrk="0" hangingPunct="1">
        <a:spcBef>
          <a:spcPct val="20000"/>
        </a:spcBef>
        <a:buClr>
          <a:schemeClr val="accent1"/>
        </a:buClr>
        <a:buSzPct val="70000"/>
        <a:buFont typeface="Wingdings 2"/>
        <a:buChar char=""/>
        <a:defRPr sz="3000" kern="1200">
          <a:solidFill>
            <a:schemeClr val="tx1"/>
          </a:solidFill>
          <a:latin typeface="+mn-lt"/>
          <a:ea typeface="+mn-ea"/>
          <a:cs typeface="+mn-cs"/>
        </a:defRPr>
      </a:lvl1pPr>
      <a:lvl2pPr marL="630936" indent="-274320" algn="l" rtl="0" eaLnBrk="1" latinLnBrk="0" hangingPunct="1">
        <a:spcBef>
          <a:spcPct val="20000"/>
        </a:spcBef>
        <a:buClr>
          <a:schemeClr val="accent2"/>
        </a:buClr>
        <a:buFont typeface="Wingdings 2"/>
        <a:buChar char=""/>
        <a:defRPr sz="2600" kern="1200">
          <a:solidFill>
            <a:schemeClr val="tx1"/>
          </a:solidFill>
          <a:latin typeface="+mn-lt"/>
          <a:ea typeface="+mn-ea"/>
          <a:cs typeface="+mn-cs"/>
        </a:defRPr>
      </a:lvl2pPr>
      <a:lvl3pPr marL="923544" indent="-274320" algn="l" rtl="0" eaLnBrk="1" latinLnBrk="0" hangingPunct="1">
        <a:spcBef>
          <a:spcPct val="20000"/>
        </a:spcBef>
        <a:buClr>
          <a:schemeClr val="accent3"/>
        </a:buClr>
        <a:buFont typeface="Wingdings 2"/>
        <a:buChar char=""/>
        <a:defRPr sz="2400" kern="1200">
          <a:solidFill>
            <a:schemeClr val="tx1"/>
          </a:solidFill>
          <a:latin typeface="+mn-lt"/>
          <a:ea typeface="+mn-ea"/>
          <a:cs typeface="+mn-cs"/>
        </a:defRPr>
      </a:lvl3pPr>
      <a:lvl4pPr marL="1188720" indent="-228600" algn="l" rtl="0" eaLnBrk="1" latinLnBrk="0" hangingPunct="1">
        <a:spcBef>
          <a:spcPct val="20000"/>
        </a:spcBef>
        <a:buClr>
          <a:schemeClr val="accent4"/>
        </a:buClr>
        <a:buFont typeface="Wingdings 2"/>
        <a:buChar char=""/>
        <a:defRPr sz="2200" kern="1200">
          <a:solidFill>
            <a:schemeClr val="tx1"/>
          </a:solidFill>
          <a:latin typeface="+mn-lt"/>
          <a:ea typeface="+mn-ea"/>
          <a:cs typeface="+mn-cs"/>
        </a:defRPr>
      </a:lvl4pPr>
      <a:lvl5pPr marL="1426464" indent="-22860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rc.msh.org/quality/pstools/psbargrf.cf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erc.msh.org/quality/pstools/pshist.cf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rc.msh.org/quality/pstools/pslinegrf.cf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Descriptive Statistics</a:t>
            </a:r>
          </a:p>
        </p:txBody>
      </p:sp>
      <p:sp>
        <p:nvSpPr>
          <p:cNvPr id="2051" name="Rectangle 3"/>
          <p:cNvSpPr>
            <a:spLocks noGrp="1" noChangeArrowheads="1"/>
          </p:cNvSpPr>
          <p:nvPr>
            <p:ph type="subTitle" idx="1"/>
          </p:nvPr>
        </p:nvSpPr>
        <p:spPr/>
        <p:txBody>
          <a:bodyPr/>
          <a:lstStyle/>
          <a:p>
            <a:r>
              <a:rPr lang="en-US" dirty="0"/>
              <a:t>Textual and Graphical </a:t>
            </a:r>
            <a:r>
              <a:rPr lang="en-US" dirty="0" smtClean="0"/>
              <a:t>Representations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457200" y="228600"/>
            <a:ext cx="8229600" cy="1143000"/>
          </a:xfrm>
        </p:spPr>
        <p:txBody>
          <a:bodyPr/>
          <a:lstStyle/>
          <a:p>
            <a:r>
              <a:rPr lang="en-US" dirty="0"/>
              <a:t>Some definitions</a:t>
            </a:r>
          </a:p>
        </p:txBody>
      </p:sp>
      <p:sp>
        <p:nvSpPr>
          <p:cNvPr id="36867" name="Rectangle 3"/>
          <p:cNvSpPr>
            <a:spLocks noGrp="1" noRot="1" noChangeArrowheads="1"/>
          </p:cNvSpPr>
          <p:nvPr>
            <p:ph idx="1"/>
          </p:nvPr>
        </p:nvSpPr>
        <p:spPr>
          <a:xfrm>
            <a:off x="762000" y="1371600"/>
            <a:ext cx="8007350" cy="4191000"/>
          </a:xfrm>
        </p:spPr>
        <p:txBody>
          <a:bodyPr>
            <a:normAutofit fontScale="92500"/>
          </a:bodyPr>
          <a:lstStyle/>
          <a:p>
            <a:pPr>
              <a:lnSpc>
                <a:spcPct val="90000"/>
              </a:lnSpc>
            </a:pPr>
            <a:r>
              <a:rPr lang="en-US" sz="2800"/>
              <a:t>Variable - Trait or characteristic on which the classification is based (# of arrests per officer)</a:t>
            </a:r>
          </a:p>
          <a:p>
            <a:pPr>
              <a:lnSpc>
                <a:spcPct val="90000"/>
              </a:lnSpc>
            </a:pPr>
            <a:r>
              <a:rPr lang="en-US" sz="2800"/>
              <a:t>Class – One of the grouped categories of the variable</a:t>
            </a:r>
          </a:p>
          <a:p>
            <a:pPr lvl="1">
              <a:lnSpc>
                <a:spcPct val="90000"/>
              </a:lnSpc>
            </a:pPr>
            <a:r>
              <a:rPr lang="en-US" sz="2400"/>
              <a:t>Class Boundaries – lowest and highest values that within the class</a:t>
            </a:r>
          </a:p>
          <a:p>
            <a:pPr lvl="1">
              <a:lnSpc>
                <a:spcPct val="90000"/>
              </a:lnSpc>
            </a:pPr>
            <a:r>
              <a:rPr lang="en-US" sz="2400"/>
              <a:t>Class Midpoints – point halfway between class boundaries</a:t>
            </a:r>
          </a:p>
          <a:p>
            <a:pPr lvl="1">
              <a:lnSpc>
                <a:spcPct val="90000"/>
              </a:lnSpc>
            </a:pPr>
            <a:r>
              <a:rPr lang="en-US" sz="2400"/>
              <a:t>Class Interval – distance between upper limit of one class and the upper limit of the next class</a:t>
            </a:r>
          </a:p>
          <a:p>
            <a:pPr lvl="1">
              <a:lnSpc>
                <a:spcPct val="90000"/>
              </a:lnSpc>
            </a:pPr>
            <a:r>
              <a:rPr lang="en-US" sz="2400"/>
              <a:t>Class Frequency – number of occurrences of the variable within a given class</a:t>
            </a:r>
          </a:p>
          <a:p>
            <a:pPr>
              <a:lnSpc>
                <a:spcPct val="90000"/>
              </a:lnSpc>
            </a:pPr>
            <a:r>
              <a:rPr lang="en-US" sz="2800"/>
              <a:t>Total Frequency – total # of cases in the table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normAutofit/>
          </a:bodyPr>
          <a:lstStyle/>
          <a:p>
            <a:r>
              <a:rPr lang="en-US"/>
              <a:t>Constructing a Frequency Distribution</a:t>
            </a:r>
          </a:p>
        </p:txBody>
      </p:sp>
      <p:sp>
        <p:nvSpPr>
          <p:cNvPr id="37891" name="Rectangle 3"/>
          <p:cNvSpPr>
            <a:spLocks noGrp="1" noRot="1" noChangeArrowheads="1"/>
          </p:cNvSpPr>
          <p:nvPr>
            <p:ph idx="1"/>
          </p:nvPr>
        </p:nvSpPr>
        <p:spPr/>
        <p:txBody>
          <a:bodyPr/>
          <a:lstStyle/>
          <a:p>
            <a:pPr marL="609600" indent="-609600">
              <a:lnSpc>
                <a:spcPct val="80000"/>
              </a:lnSpc>
            </a:pPr>
            <a:r>
              <a:rPr lang="en-US" sz="2000"/>
              <a:t>Identify the highest and lowest values in the data set. </a:t>
            </a:r>
          </a:p>
          <a:p>
            <a:pPr marL="609600" indent="-609600">
              <a:lnSpc>
                <a:spcPct val="80000"/>
              </a:lnSpc>
            </a:pPr>
            <a:r>
              <a:rPr lang="en-US" sz="2000"/>
              <a:t>Create a column with the title of the variable you are using. Enter the highest score at the top, and include all values within the range from the highest score to the lowest score. </a:t>
            </a:r>
          </a:p>
          <a:p>
            <a:pPr marL="609600" indent="-609600">
              <a:lnSpc>
                <a:spcPct val="80000"/>
              </a:lnSpc>
            </a:pPr>
            <a:r>
              <a:rPr lang="en-US" sz="2000"/>
              <a:t>Create a tally column to keep track of the scores as you enter them into the frequency distribution. Once the frequency distribution is completed you can omit this column. Most printed frequency distributions do not retain the tally column in their final form. </a:t>
            </a:r>
          </a:p>
          <a:p>
            <a:pPr marL="609600" indent="-609600">
              <a:lnSpc>
                <a:spcPct val="80000"/>
              </a:lnSpc>
            </a:pPr>
            <a:r>
              <a:rPr lang="en-US" sz="2000"/>
              <a:t>Create a frequency column, with the frequency of each value, as show in the tally column, recorded. </a:t>
            </a:r>
          </a:p>
          <a:p>
            <a:pPr marL="609600" indent="-609600">
              <a:lnSpc>
                <a:spcPct val="80000"/>
              </a:lnSpc>
            </a:pPr>
            <a:r>
              <a:rPr lang="en-US" sz="2000"/>
              <a:t>At the bottom of the frequency column record the total frequency for the distribution proceeded by N = </a:t>
            </a:r>
          </a:p>
          <a:p>
            <a:pPr marL="609600" indent="-609600">
              <a:lnSpc>
                <a:spcPct val="80000"/>
              </a:lnSpc>
            </a:pPr>
            <a:r>
              <a:rPr lang="en-US" sz="2000"/>
              <a:t>Enter the name of the frequency distribution at the top of the table. </a:t>
            </a:r>
          </a:p>
          <a:p>
            <a:pPr marL="609600" indent="-609600">
              <a:lnSpc>
                <a:spcPct val="80000"/>
              </a:lnSpc>
            </a:pPr>
            <a:endParaRPr 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0" name="Rectangle 298"/>
          <p:cNvSpPr>
            <a:spLocks noGrp="1" noRot="1" noChangeArrowheads="1"/>
          </p:cNvSpPr>
          <p:nvPr>
            <p:ph type="title"/>
          </p:nvPr>
        </p:nvSpPr>
        <p:spPr/>
        <p:txBody>
          <a:bodyPr/>
          <a:lstStyle/>
          <a:p>
            <a:r>
              <a:rPr lang="en-US" sz="2000"/>
              <a:t>Tons of Garbage Collected by Sanitary Engineer Teams in Sampleton, Ohio, Week of June 8, 2004</a:t>
            </a:r>
          </a:p>
        </p:txBody>
      </p:sp>
      <p:graphicFrame>
        <p:nvGraphicFramePr>
          <p:cNvPr id="39249" name="Group 337"/>
          <p:cNvGraphicFramePr>
            <a:graphicFrameLocks noGrp="1"/>
          </p:cNvGraphicFramePr>
          <p:nvPr>
            <p:ph sz="half" idx="1"/>
          </p:nvPr>
        </p:nvGraphicFramePr>
        <p:xfrm>
          <a:off x="609600" y="1824038"/>
          <a:ext cx="2590800" cy="4572000"/>
        </p:xfrm>
        <a:graphic>
          <a:graphicData uri="http://schemas.openxmlformats.org/drawingml/2006/table">
            <a:tbl>
              <a:tblPr/>
              <a:tblGrid>
                <a:gridCol w="914400"/>
                <a:gridCol w="609600"/>
                <a:gridCol w="1066800"/>
              </a:tblGrid>
              <a:tr h="2714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Tons of Garbage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Crews (Frequency)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256" name="Group 344"/>
          <p:cNvGraphicFramePr>
            <a:graphicFrameLocks noGrp="1"/>
          </p:cNvGraphicFramePr>
          <p:nvPr>
            <p:ph sz="quarter" idx="2"/>
          </p:nvPr>
        </p:nvGraphicFramePr>
        <p:xfrm>
          <a:off x="3352800" y="1828800"/>
          <a:ext cx="2590800" cy="4692333"/>
        </p:xfrm>
        <a:graphic>
          <a:graphicData uri="http://schemas.openxmlformats.org/drawingml/2006/table">
            <a:tbl>
              <a:tblPr/>
              <a:tblGrid>
                <a:gridCol w="914400"/>
                <a:gridCol w="609600"/>
                <a:gridCol w="1066800"/>
              </a:tblGrid>
              <a:tr h="2190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263" name="Group 351"/>
          <p:cNvGraphicFramePr>
            <a:graphicFrameLocks noGrp="1"/>
          </p:cNvGraphicFramePr>
          <p:nvPr>
            <p:ph sz="quarter" idx="3"/>
          </p:nvPr>
        </p:nvGraphicFramePr>
        <p:xfrm>
          <a:off x="6096000" y="1828800"/>
          <a:ext cx="2632075" cy="4692333"/>
        </p:xfrm>
        <a:graphic>
          <a:graphicData uri="http://schemas.openxmlformats.org/drawingml/2006/table">
            <a:tbl>
              <a:tblPr/>
              <a:tblGrid>
                <a:gridCol w="955675"/>
                <a:gridCol w="609600"/>
                <a:gridCol w="1066800"/>
              </a:tblGrid>
              <a:tr h="2190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normAutofit/>
          </a:bodyPr>
          <a:lstStyle/>
          <a:p>
            <a:r>
              <a:rPr lang="en-US"/>
              <a:t>Grouped Frequency Distributions</a:t>
            </a:r>
          </a:p>
        </p:txBody>
      </p:sp>
      <p:sp>
        <p:nvSpPr>
          <p:cNvPr id="8195" name="Rectangle 3"/>
          <p:cNvSpPr>
            <a:spLocks noGrp="1" noRot="1" noChangeArrowheads="1"/>
          </p:cNvSpPr>
          <p:nvPr>
            <p:ph idx="1"/>
          </p:nvPr>
        </p:nvSpPr>
        <p:spPr/>
        <p:txBody>
          <a:bodyPr/>
          <a:lstStyle/>
          <a:p>
            <a:pPr>
              <a:lnSpc>
                <a:spcPct val="80000"/>
              </a:lnSpc>
            </a:pPr>
            <a:r>
              <a:rPr lang="en-US" sz="2400" dirty="0"/>
              <a:t>For better visualization, many times you need to “group” the data</a:t>
            </a:r>
          </a:p>
          <a:p>
            <a:pPr>
              <a:lnSpc>
                <a:spcPct val="80000"/>
              </a:lnSpc>
            </a:pPr>
            <a:r>
              <a:rPr lang="en-US" sz="2400" dirty="0"/>
              <a:t>Generally between 4 and 20 classes</a:t>
            </a:r>
          </a:p>
          <a:p>
            <a:pPr>
              <a:lnSpc>
                <a:spcPct val="80000"/>
              </a:lnSpc>
            </a:pPr>
            <a:r>
              <a:rPr lang="en-US" sz="2400" dirty="0"/>
              <a:t>Tips</a:t>
            </a:r>
          </a:p>
          <a:p>
            <a:pPr lvl="1">
              <a:lnSpc>
                <a:spcPct val="80000"/>
              </a:lnSpc>
            </a:pPr>
            <a:r>
              <a:rPr lang="en-US" sz="2000" dirty="0"/>
              <a:t>Avoid classes so narrow that some intervals have zero observations</a:t>
            </a:r>
          </a:p>
          <a:p>
            <a:pPr lvl="1">
              <a:lnSpc>
                <a:spcPct val="80000"/>
              </a:lnSpc>
            </a:pPr>
            <a:r>
              <a:rPr lang="en-US" sz="2000" dirty="0"/>
              <a:t>Make all class intervals equal unless the top or bottom class is open-ended</a:t>
            </a:r>
          </a:p>
          <a:p>
            <a:pPr lvl="2">
              <a:lnSpc>
                <a:spcPct val="80000"/>
              </a:lnSpc>
            </a:pPr>
            <a:r>
              <a:rPr lang="en-US" sz="1800" dirty="0"/>
              <a:t>An open-ended class has only one boundary</a:t>
            </a:r>
          </a:p>
          <a:p>
            <a:pPr lvl="1">
              <a:lnSpc>
                <a:spcPct val="80000"/>
              </a:lnSpc>
            </a:pPr>
            <a:r>
              <a:rPr lang="en-US" sz="2000" dirty="0"/>
              <a:t>Use open-ended intervals only when closed intervals would result in class frequencies of zero</a:t>
            </a:r>
          </a:p>
          <a:p>
            <a:pPr lvl="2">
              <a:lnSpc>
                <a:spcPct val="80000"/>
              </a:lnSpc>
            </a:pPr>
            <a:r>
              <a:rPr lang="en-US" sz="1800" dirty="0"/>
              <a:t>Usually happens with some data that is very high or very low</a:t>
            </a:r>
          </a:p>
          <a:p>
            <a:pPr lvl="1">
              <a:lnSpc>
                <a:spcPct val="80000"/>
              </a:lnSpc>
            </a:pPr>
            <a:r>
              <a:rPr lang="en-US" sz="2000" dirty="0"/>
              <a:t>Try to construct the intervals so that the midpoints are whole numbers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sz="2000"/>
              <a:t>Tons of Garbage Collected by Sanitary Engineer Teams in Sampleton, Ohio, Week of June 8, 2004</a:t>
            </a:r>
          </a:p>
        </p:txBody>
      </p:sp>
      <p:graphicFrame>
        <p:nvGraphicFramePr>
          <p:cNvPr id="44094" name="Group 62"/>
          <p:cNvGraphicFramePr>
            <a:graphicFrameLocks noGrp="1"/>
          </p:cNvGraphicFramePr>
          <p:nvPr>
            <p:ph type="tbl" idx="1"/>
          </p:nvPr>
        </p:nvGraphicFramePr>
        <p:xfrm>
          <a:off x="838200" y="1905000"/>
          <a:ext cx="8007350" cy="4191003"/>
        </p:xfrm>
        <a:graphic>
          <a:graphicData uri="http://schemas.openxmlformats.org/drawingml/2006/table">
            <a:tbl>
              <a:tblPr/>
              <a:tblGrid>
                <a:gridCol w="4003675"/>
                <a:gridCol w="4003675"/>
              </a:tblGrid>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Tons of Garbage</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Number of Crews</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50-60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60-70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24</a:t>
                      </a:r>
                    </a:p>
                  </a:txBody>
                  <a:tcPr horzOverflow="overflow">
                    <a:lnL>
                      <a:noFill/>
                    </a:lnL>
                    <a:lnR cap="flat">
                      <a:noFill/>
                    </a:lnR>
                    <a:lnT>
                      <a:noFill/>
                    </a:lnT>
                    <a:lnB>
                      <a:noFill/>
                    </a:lnB>
                    <a:lnTlToBr>
                      <a:noFill/>
                    </a:lnTlToBr>
                    <a:lnBlToTr>
                      <a:noFill/>
                    </a:lnBlToTr>
                    <a:noFill/>
                  </a:tcPr>
                </a:tc>
              </a:tr>
              <a:tr h="6000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70-80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30</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80-90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20</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90-100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 </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normAutofit/>
          </a:bodyPr>
          <a:lstStyle/>
          <a:p>
            <a:r>
              <a:rPr lang="en-US"/>
              <a:t>Grouped Frequency Distribution</a:t>
            </a:r>
          </a:p>
        </p:txBody>
      </p:sp>
      <p:sp>
        <p:nvSpPr>
          <p:cNvPr id="46083" name="Rectangle 3"/>
          <p:cNvSpPr>
            <a:spLocks noGrp="1" noRot="1" noChangeArrowheads="1"/>
          </p:cNvSpPr>
          <p:nvPr>
            <p:ph idx="1"/>
          </p:nvPr>
        </p:nvSpPr>
        <p:spPr/>
        <p:txBody>
          <a:bodyPr>
            <a:normAutofit lnSpcReduction="10000"/>
          </a:bodyPr>
          <a:lstStyle/>
          <a:p>
            <a:pPr>
              <a:lnSpc>
                <a:spcPct val="90000"/>
              </a:lnSpc>
            </a:pPr>
            <a:r>
              <a:rPr lang="en-US" sz="2800"/>
              <a:t>Note that the upper limit of every class is also the lower limit of the next class</a:t>
            </a:r>
          </a:p>
          <a:p>
            <a:pPr lvl="1">
              <a:lnSpc>
                <a:spcPct val="90000"/>
              </a:lnSpc>
            </a:pPr>
            <a:r>
              <a:rPr lang="en-US" sz="2400"/>
              <a:t>That is, the upper limit of the first class is 60, the same value as the lower limit of the second class</a:t>
            </a:r>
          </a:p>
          <a:p>
            <a:pPr>
              <a:lnSpc>
                <a:spcPct val="90000"/>
              </a:lnSpc>
            </a:pPr>
            <a:r>
              <a:rPr lang="en-US" sz="2800"/>
              <a:t>This is typical when the data are continuous</a:t>
            </a:r>
          </a:p>
          <a:p>
            <a:pPr>
              <a:lnSpc>
                <a:spcPct val="90000"/>
              </a:lnSpc>
            </a:pPr>
            <a:r>
              <a:rPr lang="en-US" sz="2800"/>
              <a:t>A continuous variable is one that can take on values that are not whole numbers (e.g. 3.456)</a:t>
            </a:r>
          </a:p>
          <a:p>
            <a:pPr>
              <a:lnSpc>
                <a:spcPct val="90000"/>
              </a:lnSpc>
            </a:pPr>
            <a:r>
              <a:rPr lang="en-US" sz="2800"/>
              <a:t>Interpret the first interval as running from 50 to 59.999 – the next interval starts at 60 and goes to 69.999</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t>In class task</a:t>
            </a:r>
          </a:p>
        </p:txBody>
      </p:sp>
      <p:sp>
        <p:nvSpPr>
          <p:cNvPr id="47107" name="Rectangle 3"/>
          <p:cNvSpPr>
            <a:spLocks noGrp="1" noRot="1" noChangeArrowheads="1"/>
          </p:cNvSpPr>
          <p:nvPr>
            <p:ph idx="1"/>
          </p:nvPr>
        </p:nvSpPr>
        <p:spPr/>
        <p:txBody>
          <a:bodyPr/>
          <a:lstStyle/>
          <a:p>
            <a:r>
              <a:rPr lang="en-US"/>
              <a:t>Build a grouped frequency distribution using the height data on the board</a:t>
            </a:r>
          </a:p>
          <a:p>
            <a:pPr lvl="1"/>
            <a:r>
              <a:rPr lang="en-US"/>
              <a:t>Identify your variable</a:t>
            </a:r>
          </a:p>
          <a:p>
            <a:pPr lvl="1"/>
            <a:r>
              <a:rPr lang="en-US"/>
              <a:t>List all values of the variable</a:t>
            </a:r>
          </a:p>
          <a:p>
            <a:pPr lvl="1"/>
            <a:r>
              <a:rPr lang="en-US"/>
              <a:t>Read through the data and make tally</a:t>
            </a:r>
          </a:p>
          <a:p>
            <a:pPr lvl="1"/>
            <a:r>
              <a:rPr lang="en-US"/>
              <a:t>Come up with class interval</a:t>
            </a:r>
          </a:p>
          <a:p>
            <a:pPr lvl="1"/>
            <a:r>
              <a:rPr lang="en-US"/>
              <a:t>Make group frequency distribution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en-US"/>
              <a:t>Percentage Distributions</a:t>
            </a:r>
          </a:p>
        </p:txBody>
      </p:sp>
      <p:sp>
        <p:nvSpPr>
          <p:cNvPr id="20483" name="Rectangle 3"/>
          <p:cNvSpPr>
            <a:spLocks noGrp="1" noRot="1" noChangeArrowheads="1"/>
          </p:cNvSpPr>
          <p:nvPr>
            <p:ph idx="1"/>
          </p:nvPr>
        </p:nvSpPr>
        <p:spPr/>
        <p:txBody>
          <a:bodyPr/>
          <a:lstStyle/>
          <a:p>
            <a:r>
              <a:rPr lang="en-US" sz="2800"/>
              <a:t>Suppose the Sampleton city manager wants to know whether Sampleton sanitary engineer crews are picking up more garbage than city crews in neighboring Refuseville</a:t>
            </a:r>
          </a:p>
          <a:p>
            <a:r>
              <a:rPr lang="en-US" sz="2800"/>
              <a:t>The city manager wants to know because Refuseville picks up trash at the curb while Sampleton picks up trash at the house. The goal is more garbage collected while holding costs steady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normAutofit fontScale="90000"/>
          </a:bodyPr>
          <a:lstStyle/>
          <a:p>
            <a:pPr algn="ctr"/>
            <a:r>
              <a:rPr lang="en-US"/>
              <a:t>Which town picks up more trash per crew?</a:t>
            </a:r>
          </a:p>
        </p:txBody>
      </p:sp>
      <p:graphicFrame>
        <p:nvGraphicFramePr>
          <p:cNvPr id="48241" name="Group 113"/>
          <p:cNvGraphicFramePr>
            <a:graphicFrameLocks noGrp="1"/>
          </p:cNvGraphicFramePr>
          <p:nvPr>
            <p:ph type="tbl" idx="1"/>
          </p:nvPr>
        </p:nvGraphicFramePr>
        <p:xfrm>
          <a:off x="762000" y="2209800"/>
          <a:ext cx="8007350" cy="4064002"/>
        </p:xfrm>
        <a:graphic>
          <a:graphicData uri="http://schemas.openxmlformats.org/drawingml/2006/table">
            <a:tbl>
              <a:tblPr/>
              <a:tblGrid>
                <a:gridCol w="2668588"/>
                <a:gridCol w="2670175"/>
                <a:gridCol w="2668587"/>
              </a:tblGrid>
              <a:tr h="450850">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Tons of Garbage Collected by Sanitary Engineer Teams, Week of June 8, 2004</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Numbers of Crews</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Tons of Garbage</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Sampleton</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Refuseville</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50-60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22</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60-70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37</a:t>
                      </a:r>
                    </a:p>
                  </a:txBody>
                  <a:tcPr horzOverflow="overflow">
                    <a:lnL>
                      <a:noFill/>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70-80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49</a:t>
                      </a:r>
                    </a:p>
                  </a:txBody>
                  <a:tcPr horzOverflow="overflow">
                    <a:lnL>
                      <a:noFill/>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80-90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36</a:t>
                      </a:r>
                    </a:p>
                  </a:txBody>
                  <a:tcPr horzOverflow="overflow">
                    <a:lnL>
                      <a:noFill/>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90-100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21</a:t>
                      </a:r>
                    </a:p>
                  </a:txBody>
                  <a:tcPr horzOverflow="overflow">
                    <a:lnL>
                      <a:noFill/>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165</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r>
              <a:rPr lang="en-US"/>
              <a:t>Must convert to compare</a:t>
            </a:r>
          </a:p>
        </p:txBody>
      </p:sp>
      <p:sp>
        <p:nvSpPr>
          <p:cNvPr id="50179" name="Rectangle 3"/>
          <p:cNvSpPr>
            <a:spLocks noGrp="1" noRot="1" noChangeArrowheads="1"/>
          </p:cNvSpPr>
          <p:nvPr>
            <p:ph idx="1"/>
          </p:nvPr>
        </p:nvSpPr>
        <p:spPr/>
        <p:txBody>
          <a:bodyPr/>
          <a:lstStyle/>
          <a:p>
            <a:r>
              <a:rPr lang="en-US"/>
              <a:t>Easiest way is to convert into percentage distributions</a:t>
            </a:r>
          </a:p>
          <a:p>
            <a:r>
              <a:rPr lang="en-US"/>
              <a:t>A Percentage Distribution shows the percentage of the total observations that fall into each class</a:t>
            </a:r>
          </a:p>
          <a:p>
            <a:r>
              <a:rPr lang="en-US"/>
              <a:t>To convert to percentage distributions, the frequency in each class is divided by the total frequency for that category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en-US"/>
              <a:t>In Class Survey</a:t>
            </a:r>
          </a:p>
        </p:txBody>
      </p:sp>
      <p:sp>
        <p:nvSpPr>
          <p:cNvPr id="27651" name="Rectangle 3"/>
          <p:cNvSpPr>
            <a:spLocks noGrp="1" noRot="1" noChangeArrowheads="1"/>
          </p:cNvSpPr>
          <p:nvPr>
            <p:ph idx="1"/>
          </p:nvPr>
        </p:nvSpPr>
        <p:spPr/>
        <p:txBody>
          <a:bodyPr/>
          <a:lstStyle/>
          <a:p>
            <a:r>
              <a:rPr lang="en-US"/>
              <a:t>Call out your height in inches</a:t>
            </a:r>
          </a:p>
          <a:p>
            <a:r>
              <a:rPr lang="en-US"/>
              <a:t>Call out your undergraduate major</a:t>
            </a:r>
          </a:p>
          <a:p>
            <a:r>
              <a:rPr lang="en-US"/>
              <a:t>I will write on board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1" name="Rectangle 51"/>
          <p:cNvSpPr>
            <a:spLocks noGrp="1" noRot="1" noChangeArrowheads="1"/>
          </p:cNvSpPr>
          <p:nvPr>
            <p:ph type="title"/>
          </p:nvPr>
        </p:nvSpPr>
        <p:spPr/>
        <p:txBody>
          <a:bodyPr>
            <a:normAutofit fontScale="90000"/>
          </a:bodyPr>
          <a:lstStyle/>
          <a:p>
            <a:pPr algn="ctr"/>
            <a:r>
              <a:rPr lang="en-US"/>
              <a:t>Which town picks up more trash per crew?</a:t>
            </a:r>
          </a:p>
        </p:txBody>
      </p:sp>
      <p:graphicFrame>
        <p:nvGraphicFramePr>
          <p:cNvPr id="51322" name="Group 122"/>
          <p:cNvGraphicFramePr>
            <a:graphicFrameLocks noGrp="1"/>
          </p:cNvGraphicFramePr>
          <p:nvPr>
            <p:ph type="tbl" idx="1"/>
          </p:nvPr>
        </p:nvGraphicFramePr>
        <p:xfrm>
          <a:off x="609600" y="1905000"/>
          <a:ext cx="8007350" cy="4064000"/>
        </p:xfrm>
        <a:graphic>
          <a:graphicData uri="http://schemas.openxmlformats.org/drawingml/2006/table">
            <a:tbl>
              <a:tblPr/>
              <a:tblGrid>
                <a:gridCol w="2668588"/>
                <a:gridCol w="2670175"/>
                <a:gridCol w="2668587"/>
              </a:tblGrid>
              <a:tr h="406400">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Tons of Garbage Collected by Sanitary Engineer Teams, Week of June 8, 2007</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Percentage of Work Crews</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Tons of Garbage</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Sampleton</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Refuseville</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50-60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13</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60-70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22</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70-80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30</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80-90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22</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90-100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13</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N=100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N=165</a:t>
                      </a: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normAutofit/>
          </a:bodyPr>
          <a:lstStyle/>
          <a:p>
            <a:r>
              <a:rPr lang="en-US"/>
              <a:t>Cumulative Frequency Distributions</a:t>
            </a:r>
          </a:p>
        </p:txBody>
      </p:sp>
      <p:sp>
        <p:nvSpPr>
          <p:cNvPr id="7171" name="Rectangle 3"/>
          <p:cNvSpPr>
            <a:spLocks noGrp="1" noRot="1" noChangeArrowheads="1"/>
          </p:cNvSpPr>
          <p:nvPr>
            <p:ph idx="1"/>
          </p:nvPr>
        </p:nvSpPr>
        <p:spPr/>
        <p:txBody>
          <a:bodyPr/>
          <a:lstStyle/>
          <a:p>
            <a:r>
              <a:rPr lang="en-US"/>
              <a:t>If you add up the percentages, either from the top down or bottom up, it can be very useful when making comparisons</a:t>
            </a:r>
          </a:p>
          <a:p>
            <a:r>
              <a:rPr lang="en-US"/>
              <a:t>Commonly done when reporting the result of surveys in the media </a:t>
            </a:r>
          </a:p>
          <a:p>
            <a:pPr lvl="1"/>
            <a:r>
              <a:rPr lang="en-US"/>
              <a:t>55% are either satisfied or very satisfied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normAutofit fontScale="90000"/>
          </a:bodyPr>
          <a:lstStyle/>
          <a:p>
            <a:pPr algn="ctr"/>
            <a:r>
              <a:rPr lang="en-US"/>
              <a:t>Which town picks up more trash per crew?</a:t>
            </a:r>
          </a:p>
        </p:txBody>
      </p:sp>
      <p:graphicFrame>
        <p:nvGraphicFramePr>
          <p:cNvPr id="58473" name="Group 105"/>
          <p:cNvGraphicFramePr>
            <a:graphicFrameLocks noGrp="1"/>
          </p:cNvGraphicFramePr>
          <p:nvPr>
            <p:ph type="tbl" idx="1"/>
          </p:nvPr>
        </p:nvGraphicFramePr>
        <p:xfrm>
          <a:off x="609600" y="1905000"/>
          <a:ext cx="8305800" cy="4064000"/>
        </p:xfrm>
        <a:graphic>
          <a:graphicData uri="http://schemas.openxmlformats.org/drawingml/2006/table">
            <a:tbl>
              <a:tblPr/>
              <a:tblGrid>
                <a:gridCol w="1981200"/>
                <a:gridCol w="1371600"/>
                <a:gridCol w="1447800"/>
                <a:gridCol w="1371600"/>
                <a:gridCol w="2133600"/>
              </a:tblGrid>
              <a:tr h="406400">
                <a:tc gridSpan="5">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Tons of Garbage Collected by Sanitary Engineer Teams, Week of June 8, 2007</a:t>
                      </a:r>
                    </a:p>
                  </a:txBody>
                  <a:tcPr horzOverflow="overflow">
                    <a:lnL cap="flat">
                      <a:noFill/>
                    </a:lnL>
                    <a:lnR cap="flat">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Percentage of Work Crews</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Tons of Garbage</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Sampleton</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Cumulative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Refuseville</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Cumulative</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50-60</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60-70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87</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70-80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65</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80-90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35</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90-100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13</a:t>
                      </a: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N=100</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N=165</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n-US"/>
              <a:t>In-Class Task</a:t>
            </a:r>
          </a:p>
        </p:txBody>
      </p:sp>
      <p:sp>
        <p:nvSpPr>
          <p:cNvPr id="60419" name="Rectangle 3"/>
          <p:cNvSpPr>
            <a:spLocks noGrp="1" noRot="1" noChangeArrowheads="1"/>
          </p:cNvSpPr>
          <p:nvPr>
            <p:ph idx="1"/>
          </p:nvPr>
        </p:nvSpPr>
        <p:spPr/>
        <p:txBody>
          <a:bodyPr/>
          <a:lstStyle/>
          <a:p>
            <a:pPr>
              <a:lnSpc>
                <a:spcPct val="80000"/>
              </a:lnSpc>
            </a:pPr>
            <a:r>
              <a:rPr lang="en-US" sz="2800"/>
              <a:t>The fire chief of Metro, Texas is concerned about how long it takes his fire crews to arrive at the scene of a fire</a:t>
            </a:r>
          </a:p>
          <a:p>
            <a:pPr>
              <a:lnSpc>
                <a:spcPct val="80000"/>
              </a:lnSpc>
            </a:pPr>
            <a:r>
              <a:rPr lang="en-US" sz="2800"/>
              <a:t>The local paper has run some stories complaining about slow response times</a:t>
            </a:r>
          </a:p>
          <a:p>
            <a:pPr>
              <a:lnSpc>
                <a:spcPct val="80000"/>
              </a:lnSpc>
            </a:pPr>
            <a:r>
              <a:rPr lang="en-US" sz="2800"/>
              <a:t>Since the times of the calls and time of reporting on scene are recorded, the data is available</a:t>
            </a:r>
          </a:p>
          <a:p>
            <a:pPr>
              <a:lnSpc>
                <a:spcPct val="80000"/>
              </a:lnSpc>
            </a:pPr>
            <a:r>
              <a:rPr lang="en-US" sz="2800"/>
              <a:t>The chief wants to know from you the percentage of calls answered in under 5, 10, 15, and 20 minutes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a:xfrm>
            <a:off x="457200" y="152400"/>
            <a:ext cx="8385175" cy="1143000"/>
          </a:xfrm>
        </p:spPr>
        <p:txBody>
          <a:bodyPr/>
          <a:lstStyle/>
          <a:p>
            <a:pPr algn="ctr"/>
            <a:r>
              <a:rPr lang="en-US" sz="2000" dirty="0"/>
              <a:t>Response Time of the Metro Fire Department, 2007</a:t>
            </a:r>
          </a:p>
        </p:txBody>
      </p:sp>
      <p:graphicFrame>
        <p:nvGraphicFramePr>
          <p:cNvPr id="53315" name="Group 67"/>
          <p:cNvGraphicFramePr>
            <a:graphicFrameLocks noGrp="1"/>
          </p:cNvGraphicFramePr>
          <p:nvPr>
            <p:ph type="tbl" idx="1"/>
          </p:nvPr>
        </p:nvGraphicFramePr>
        <p:xfrm>
          <a:off x="609600" y="1447800"/>
          <a:ext cx="8007350" cy="5181600"/>
        </p:xfrm>
        <a:graphic>
          <a:graphicData uri="http://schemas.openxmlformats.org/drawingml/2006/table">
            <a:tbl>
              <a:tblPr/>
              <a:tblGrid>
                <a:gridCol w="4003675"/>
                <a:gridCol w="4003675"/>
              </a:tblGrid>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Response Time (Minutes)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Number of Calls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11-12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12-13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13-14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14-15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15-20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1" name="Rectangle 31"/>
          <p:cNvSpPr>
            <a:spLocks noGrp="1" noRot="1" noChangeArrowheads="1"/>
          </p:cNvSpPr>
          <p:nvPr>
            <p:ph type="title"/>
          </p:nvPr>
        </p:nvSpPr>
        <p:spPr/>
        <p:txBody>
          <a:bodyPr/>
          <a:lstStyle/>
          <a:p>
            <a:r>
              <a:rPr lang="en-US"/>
              <a:t>Solution</a:t>
            </a:r>
          </a:p>
        </p:txBody>
      </p:sp>
      <p:graphicFrame>
        <p:nvGraphicFramePr>
          <p:cNvPr id="61513" name="Group 73"/>
          <p:cNvGraphicFramePr>
            <a:graphicFrameLocks noGrp="1"/>
          </p:cNvGraphicFramePr>
          <p:nvPr>
            <p:ph type="tbl" idx="1"/>
          </p:nvPr>
        </p:nvGraphicFramePr>
        <p:xfrm>
          <a:off x="609600" y="1905000"/>
          <a:ext cx="8007350" cy="4152267"/>
        </p:xfrm>
        <a:graphic>
          <a:graphicData uri="http://schemas.openxmlformats.org/drawingml/2006/table">
            <a:tbl>
              <a:tblPr/>
              <a:tblGrid>
                <a:gridCol w="4003675"/>
                <a:gridCol w="4003675"/>
              </a:tblGrid>
              <a:tr h="45720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Response Times of Metro Fire Department, 2004</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Response Time</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Percentage (Cumulative) of Response Times</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Under 5 minutes</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27.6</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000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Under 10 minutes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82.4</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Under 15 minutes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98.8</a:t>
                      </a:r>
                    </a:p>
                  </a:txBody>
                  <a:tcPr horzOverflow="overflow">
                    <a:lnL>
                      <a:noFill/>
                    </a:lnL>
                    <a:lnR cap="flat">
                      <a:noFill/>
                    </a:lnR>
                    <a:lnT>
                      <a:noFill/>
                    </a:lnT>
                    <a:lnB>
                      <a:noFill/>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Under 20 minutes</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 = 500</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t>The Art of Tabular Design</a:t>
            </a:r>
          </a:p>
        </p:txBody>
      </p:sp>
      <p:sp>
        <p:nvSpPr>
          <p:cNvPr id="10243" name="Rectangle 3"/>
          <p:cNvSpPr>
            <a:spLocks noGrp="1" noRot="1" noChangeArrowheads="1"/>
          </p:cNvSpPr>
          <p:nvPr>
            <p:ph idx="1"/>
          </p:nvPr>
        </p:nvSpPr>
        <p:spPr/>
        <p:txBody>
          <a:bodyPr/>
          <a:lstStyle/>
          <a:p>
            <a:r>
              <a:rPr lang="en-US"/>
              <a:t>What constitutes a good table?</a:t>
            </a:r>
          </a:p>
          <a:p>
            <a:r>
              <a:rPr lang="en-US"/>
              <a:t>If you put together a table and leave it lying somewhere, and someone picks it up, that person (assuming a moderate level of literacy) should be able to comprehend fully what the table is about. A good table should stand by itself</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r>
              <a:rPr lang="en-US"/>
              <a:t>Bad Table – What’s wrong?</a:t>
            </a:r>
          </a:p>
        </p:txBody>
      </p:sp>
      <p:graphicFrame>
        <p:nvGraphicFramePr>
          <p:cNvPr id="78956" name="Group 108"/>
          <p:cNvGraphicFramePr>
            <a:graphicFrameLocks noGrp="1"/>
          </p:cNvGraphicFramePr>
          <p:nvPr>
            <p:ph type="tbl" idx="1"/>
          </p:nvPr>
        </p:nvGraphicFramePr>
        <p:xfrm>
          <a:off x="838200" y="1905000"/>
          <a:ext cx="8007350" cy="4368165"/>
        </p:xfrm>
        <a:graphic>
          <a:graphicData uri="http://schemas.openxmlformats.org/drawingml/2006/table">
            <a:tbl>
              <a:tblPr/>
              <a:tblGrid>
                <a:gridCol w="2668588"/>
                <a:gridCol w="2670175"/>
                <a:gridCol w="2668587"/>
              </a:tblGrid>
              <a:tr h="523875">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Perceptive Limits by Understanding of Advertisements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1"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Understanding of </a:t>
                      </a:r>
                      <a:br>
                        <a:rPr kumimoji="0" lang="en-US" sz="2000" b="0" i="1"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br>
                      <a:r>
                        <a:rPr kumimoji="0" lang="en-US" sz="2000" b="0" i="1"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Advertisements</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1"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Cognitive Ability</a:t>
                      </a:r>
                    </a:p>
                  </a:txBody>
                  <a:tcPr anchor="b"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Lower (%)</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Higher (%)</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Low</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42</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Medium</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58</a:t>
                      </a:r>
                    </a:p>
                  </a:txBody>
                  <a:tcPr horzOverflow="overflow">
                    <a:lnL>
                      <a:noFill/>
                    </a:lnL>
                    <a:lnR cap="flat">
                      <a:noFill/>
                    </a:lnR>
                    <a:lnT>
                      <a:noFill/>
                    </a:lnT>
                    <a:lnB>
                      <a:noFill/>
                    </a:lnB>
                    <a:lnTlToBr>
                      <a:noFill/>
                    </a:lnTlToBr>
                    <a:lnBlToTr>
                      <a:noFill/>
                    </a:lnBlToTr>
                    <a:noFill/>
                  </a:tcPr>
                </a:tc>
              </a:tr>
              <a:tr h="523875">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Total Percent</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cap="flat">
                      <a:noFill/>
                    </a:lnR>
                    <a:lnT>
                      <a:noFill/>
                    </a:lnT>
                    <a:lnB>
                      <a:noFill/>
                    </a:lnB>
                    <a:lnTlToBr>
                      <a:noFill/>
                    </a:lnTlToBr>
                    <a:lnBlToTr>
                      <a:noFill/>
                    </a:lnBlToTr>
                    <a:noFill/>
                  </a:tcPr>
                </a:tc>
              </a:tr>
              <a:tr h="523875">
                <a:tc>
                  <a:txBody>
                    <a:bodyPr/>
                    <a:lstStyle/>
                    <a:p>
                      <a:pPr marL="0" marR="0" lvl="0" indent="0" algn="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Total Number</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190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250</a:t>
                      </a:r>
                    </a:p>
                  </a:txBody>
                  <a:tcPr horzOverflow="overflow">
                    <a:lnL>
                      <a:noFill/>
                    </a:lnL>
                    <a:lnR cap="flat">
                      <a:noFill/>
                    </a:lnR>
                    <a:lnT>
                      <a:noFill/>
                    </a:lnT>
                    <a:lnB>
                      <a:noFill/>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TOTAL</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440</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r>
              <a:rPr lang="en-US"/>
              <a:t>Why is it bad?</a:t>
            </a:r>
          </a:p>
        </p:txBody>
      </p:sp>
      <p:sp>
        <p:nvSpPr>
          <p:cNvPr id="80899" name="Rectangle 3"/>
          <p:cNvSpPr>
            <a:spLocks noGrp="1" noRot="1" noChangeArrowheads="1"/>
          </p:cNvSpPr>
          <p:nvPr>
            <p:ph idx="1"/>
          </p:nvPr>
        </p:nvSpPr>
        <p:spPr/>
        <p:txBody>
          <a:bodyPr/>
          <a:lstStyle/>
          <a:p>
            <a:pPr>
              <a:lnSpc>
                <a:spcPct val="90000"/>
              </a:lnSpc>
            </a:pPr>
            <a:r>
              <a:rPr lang="en-US" sz="2400"/>
              <a:t>What is meant by perceived limits?</a:t>
            </a:r>
          </a:p>
          <a:p>
            <a:pPr>
              <a:lnSpc>
                <a:spcPct val="90000"/>
              </a:lnSpc>
            </a:pPr>
            <a:r>
              <a:rPr lang="en-US" sz="2400"/>
              <a:t>Where was the sample of 440 people obtained?</a:t>
            </a:r>
          </a:p>
          <a:p>
            <a:pPr lvl="1">
              <a:lnSpc>
                <a:spcPct val="90000"/>
              </a:lnSpc>
            </a:pPr>
            <a:r>
              <a:rPr lang="en-US" sz="2000"/>
              <a:t>In the U.S.? Japan? Tibet?</a:t>
            </a:r>
          </a:p>
          <a:p>
            <a:pPr>
              <a:lnSpc>
                <a:spcPct val="90000"/>
              </a:lnSpc>
            </a:pPr>
            <a:r>
              <a:rPr lang="en-US" sz="2400"/>
              <a:t>When was it done?</a:t>
            </a:r>
          </a:p>
          <a:p>
            <a:pPr>
              <a:lnSpc>
                <a:spcPct val="90000"/>
              </a:lnSpc>
            </a:pPr>
            <a:r>
              <a:rPr lang="en-US" sz="2400"/>
              <a:t>What kinds of advertisements are being referred to?</a:t>
            </a:r>
          </a:p>
          <a:p>
            <a:pPr lvl="1">
              <a:lnSpc>
                <a:spcPct val="90000"/>
              </a:lnSpc>
            </a:pPr>
            <a:r>
              <a:rPr lang="en-US" sz="2000"/>
              <a:t>Television? Radio?</a:t>
            </a:r>
          </a:p>
          <a:p>
            <a:pPr>
              <a:lnSpc>
                <a:spcPct val="90000"/>
              </a:lnSpc>
            </a:pPr>
            <a:r>
              <a:rPr lang="en-US" sz="2400"/>
              <a:t>What does “understanding an advertisement” mean?</a:t>
            </a:r>
          </a:p>
          <a:p>
            <a:pPr lvl="1">
              <a:lnSpc>
                <a:spcPct val="90000"/>
              </a:lnSpc>
            </a:pPr>
            <a:r>
              <a:rPr lang="en-US" sz="2000"/>
              <a:t>How low does cognitive ability have to be for a person not to comprehend an advertisement “at all”</a:t>
            </a:r>
          </a:p>
          <a:p>
            <a:pPr>
              <a:lnSpc>
                <a:spcPct val="90000"/>
              </a:lnSpc>
            </a:pPr>
            <a:r>
              <a:rPr lang="en-US" sz="2400"/>
              <a:t>Does the sample refer to children or adults?</a:t>
            </a:r>
          </a:p>
          <a:p>
            <a:pPr>
              <a:lnSpc>
                <a:spcPct val="90000"/>
              </a:lnSpc>
            </a:pPr>
            <a:r>
              <a:rPr lang="en-US" sz="2400"/>
              <a:t>This is a basically meaningless table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r>
              <a:rPr lang="en-US"/>
              <a:t>Simplicity vs. Detail</a:t>
            </a:r>
          </a:p>
        </p:txBody>
      </p:sp>
      <p:sp>
        <p:nvSpPr>
          <p:cNvPr id="81923" name="Rectangle 3"/>
          <p:cNvSpPr>
            <a:spLocks noGrp="1" noRot="1" noChangeArrowheads="1"/>
          </p:cNvSpPr>
          <p:nvPr>
            <p:ph idx="1"/>
          </p:nvPr>
        </p:nvSpPr>
        <p:spPr/>
        <p:txBody>
          <a:bodyPr/>
          <a:lstStyle/>
          <a:p>
            <a:pPr>
              <a:lnSpc>
                <a:spcPct val="90000"/>
              </a:lnSpc>
            </a:pPr>
            <a:r>
              <a:rPr lang="en-US"/>
              <a:t>In making a good table, you are working with opposing ideas</a:t>
            </a:r>
          </a:p>
          <a:p>
            <a:pPr lvl="1">
              <a:lnSpc>
                <a:spcPct val="90000"/>
              </a:lnSpc>
            </a:pPr>
            <a:r>
              <a:rPr lang="en-US"/>
              <a:t>Keep it simple</a:t>
            </a:r>
          </a:p>
          <a:p>
            <a:pPr lvl="1">
              <a:lnSpc>
                <a:spcPct val="90000"/>
              </a:lnSpc>
            </a:pPr>
            <a:r>
              <a:rPr lang="en-US"/>
              <a:t>Provide as much information as possible</a:t>
            </a:r>
          </a:p>
          <a:p>
            <a:pPr>
              <a:lnSpc>
                <a:spcPct val="90000"/>
              </a:lnSpc>
            </a:pPr>
            <a:r>
              <a:rPr lang="en-US"/>
              <a:t>This is also true of most conversation</a:t>
            </a:r>
          </a:p>
          <a:p>
            <a:pPr>
              <a:lnSpc>
                <a:spcPct val="90000"/>
              </a:lnSpc>
            </a:pPr>
            <a:r>
              <a:rPr lang="en-US"/>
              <a:t>While there are no hard and fast rules, but there are some general features of most good tables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en-US"/>
              <a:t>Descriptive Statistics</a:t>
            </a:r>
          </a:p>
        </p:txBody>
      </p:sp>
      <p:sp>
        <p:nvSpPr>
          <p:cNvPr id="28675" name="Rectangle 3"/>
          <p:cNvSpPr>
            <a:spLocks noGrp="1" noRot="1" noChangeArrowheads="1"/>
          </p:cNvSpPr>
          <p:nvPr>
            <p:ph idx="1"/>
          </p:nvPr>
        </p:nvSpPr>
        <p:spPr/>
        <p:txBody>
          <a:bodyPr/>
          <a:lstStyle/>
          <a:p>
            <a:r>
              <a:rPr lang="en-US"/>
              <a:t>Descriptive Statistics is nothing more than a fancy term for numbers that summarize a group of data</a:t>
            </a:r>
          </a:p>
          <a:p>
            <a:r>
              <a:rPr lang="en-US"/>
              <a:t>In their unsummarized form, data (what we call “raw data”) are difficult to comprehend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457200" y="609600"/>
            <a:ext cx="8229600" cy="1143000"/>
          </a:xfrm>
        </p:spPr>
        <p:txBody>
          <a:bodyPr/>
          <a:lstStyle/>
          <a:p>
            <a:r>
              <a:rPr lang="en-US" dirty="0"/>
              <a:t>Feature 1 - Proper Title</a:t>
            </a:r>
          </a:p>
        </p:txBody>
      </p:sp>
      <p:sp>
        <p:nvSpPr>
          <p:cNvPr id="82947" name="Rectangle 3"/>
          <p:cNvSpPr>
            <a:spLocks noGrp="1" noRot="1" noChangeArrowheads="1"/>
          </p:cNvSpPr>
          <p:nvPr>
            <p:ph idx="1"/>
          </p:nvPr>
        </p:nvSpPr>
        <p:spPr>
          <a:xfrm>
            <a:off x="838200" y="1752600"/>
            <a:ext cx="8007350" cy="4724400"/>
          </a:xfrm>
        </p:spPr>
        <p:txBody>
          <a:bodyPr/>
          <a:lstStyle/>
          <a:p>
            <a:pPr>
              <a:lnSpc>
                <a:spcPct val="80000"/>
              </a:lnSpc>
            </a:pPr>
            <a:r>
              <a:rPr lang="en-US" sz="2400"/>
              <a:t>The title should provide clear information about the table’s contents</a:t>
            </a:r>
          </a:p>
          <a:p>
            <a:pPr>
              <a:lnSpc>
                <a:spcPct val="80000"/>
              </a:lnSpc>
            </a:pPr>
            <a:r>
              <a:rPr lang="en-US" sz="2400"/>
              <a:t>At the same time, it should be brief</a:t>
            </a:r>
          </a:p>
          <a:p>
            <a:pPr>
              <a:lnSpc>
                <a:spcPct val="80000"/>
              </a:lnSpc>
            </a:pPr>
            <a:r>
              <a:rPr lang="en-US" sz="2400"/>
              <a:t>Within 3 or 4 lines, the title should state the following:</a:t>
            </a:r>
          </a:p>
          <a:p>
            <a:pPr lvl="1">
              <a:lnSpc>
                <a:spcPct val="80000"/>
              </a:lnSpc>
            </a:pPr>
            <a:r>
              <a:rPr lang="en-US" sz="2000"/>
              <a:t>To whom do the data refer?</a:t>
            </a:r>
          </a:p>
          <a:p>
            <a:pPr lvl="1">
              <a:lnSpc>
                <a:spcPct val="80000"/>
              </a:lnSpc>
            </a:pPr>
            <a:r>
              <a:rPr lang="en-US" sz="2000"/>
              <a:t>Where were the data collected?</a:t>
            </a:r>
          </a:p>
          <a:p>
            <a:pPr lvl="1">
              <a:lnSpc>
                <a:spcPct val="80000"/>
              </a:lnSpc>
            </a:pPr>
            <a:r>
              <a:rPr lang="en-US" sz="2000"/>
              <a:t>When were the data collected?</a:t>
            </a:r>
          </a:p>
          <a:p>
            <a:pPr lvl="1">
              <a:lnSpc>
                <a:spcPct val="80000"/>
              </a:lnSpc>
            </a:pPr>
            <a:r>
              <a:rPr lang="en-US" sz="2000"/>
              <a:t>What kind of information is in the table (Absolute Frequencies? Relative Frequencies? Some other measure?)</a:t>
            </a:r>
          </a:p>
          <a:p>
            <a:pPr lvl="1">
              <a:lnSpc>
                <a:spcPct val="80000"/>
              </a:lnSpc>
            </a:pPr>
            <a:r>
              <a:rPr lang="en-US" sz="2000"/>
              <a:t>From what source was the data obtained?</a:t>
            </a:r>
          </a:p>
          <a:p>
            <a:pPr lvl="1">
              <a:lnSpc>
                <a:spcPct val="80000"/>
              </a:lnSpc>
            </a:pPr>
            <a:r>
              <a:rPr lang="en-US" sz="2000"/>
              <a:t>What categories are involved in the table?</a:t>
            </a:r>
          </a:p>
          <a:p>
            <a:pPr lvl="2">
              <a:lnSpc>
                <a:spcPct val="80000"/>
              </a:lnSpc>
            </a:pPr>
            <a:r>
              <a:rPr lang="en-US" sz="1800"/>
              <a:t>What is the argument of the table? Does it simply provide frequency of DWI, or is it a study of the relationship between child abuse and socio-economic status?</a:t>
            </a:r>
          </a:p>
          <a:p>
            <a:pPr lvl="1">
              <a:lnSpc>
                <a:spcPct val="80000"/>
              </a:lnSpc>
            </a:pPr>
            <a:r>
              <a:rPr lang="en-US" sz="2000"/>
              <a:t>Handout has pretty good title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normAutofit/>
          </a:bodyPr>
          <a:lstStyle/>
          <a:p>
            <a:r>
              <a:rPr lang="en-US" sz="4000"/>
              <a:t>Feature 2 – Divides the data in a way that doesn’t overwhelm the reader</a:t>
            </a:r>
          </a:p>
        </p:txBody>
      </p:sp>
      <p:sp>
        <p:nvSpPr>
          <p:cNvPr id="83971" name="Rectangle 3"/>
          <p:cNvSpPr>
            <a:spLocks noGrp="1" noRot="1" noChangeArrowheads="1"/>
          </p:cNvSpPr>
          <p:nvPr>
            <p:ph idx="1"/>
          </p:nvPr>
        </p:nvSpPr>
        <p:spPr/>
        <p:txBody>
          <a:bodyPr/>
          <a:lstStyle/>
          <a:p>
            <a:r>
              <a:rPr lang="en-US"/>
              <a:t>As a general rule, this means not having more than 12 columns or 12 rows</a:t>
            </a:r>
          </a:p>
          <a:p>
            <a:r>
              <a:rPr lang="en-US"/>
              <a:t>Of course, sometimes this rule can be violated for good reason, but remember that 12 x 12 = 144 cells – that’s a lot</a:t>
            </a:r>
          </a:p>
          <a:p>
            <a:r>
              <a:rPr lang="en-US"/>
              <a:t>Handout has 333 cells, but it’s ok – more of a directory – reader doesn’t have to pay attention to all the data</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r>
              <a:rPr lang="en-US"/>
              <a:t>Features 3 &amp; 4</a:t>
            </a:r>
          </a:p>
        </p:txBody>
      </p:sp>
      <p:sp>
        <p:nvSpPr>
          <p:cNvPr id="84995" name="Rectangle 3"/>
          <p:cNvSpPr>
            <a:spLocks noGrp="1" noRot="1" noChangeArrowheads="1"/>
          </p:cNvSpPr>
          <p:nvPr>
            <p:ph idx="1"/>
          </p:nvPr>
        </p:nvSpPr>
        <p:spPr/>
        <p:txBody>
          <a:bodyPr/>
          <a:lstStyle/>
          <a:p>
            <a:r>
              <a:rPr lang="en-US" dirty="0"/>
              <a:t>Good spacing</a:t>
            </a:r>
          </a:p>
          <a:p>
            <a:r>
              <a:rPr lang="en-US" dirty="0" smtClean="0"/>
              <a:t>Each </a:t>
            </a:r>
            <a:r>
              <a:rPr lang="en-US" dirty="0"/>
              <a:t>cell should provide some information</a:t>
            </a:r>
          </a:p>
          <a:p>
            <a:pPr lvl="1"/>
            <a:r>
              <a:rPr lang="en-US" dirty="0"/>
              <a:t>If information was not available – then NA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r>
              <a:rPr lang="en-US"/>
              <a:t>Feature 5 – Clear Percentages</a:t>
            </a:r>
          </a:p>
        </p:txBody>
      </p:sp>
      <p:graphicFrame>
        <p:nvGraphicFramePr>
          <p:cNvPr id="86327" name="Group 311"/>
          <p:cNvGraphicFramePr>
            <a:graphicFrameLocks noGrp="1"/>
          </p:cNvGraphicFramePr>
          <p:nvPr>
            <p:ph sz="half" idx="1"/>
          </p:nvPr>
        </p:nvGraphicFramePr>
        <p:xfrm>
          <a:off x="838200" y="1905000"/>
          <a:ext cx="3505200" cy="1828800"/>
        </p:xfrm>
        <a:graphic>
          <a:graphicData uri="http://schemas.openxmlformats.org/drawingml/2006/table">
            <a:tbl>
              <a:tblPr/>
              <a:tblGrid>
                <a:gridCol w="876300"/>
                <a:gridCol w="876300"/>
                <a:gridCol w="876300"/>
                <a:gridCol w="876300"/>
              </a:tblGrid>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Grades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Men</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Women</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17</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B</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33</a:t>
                      </a:r>
                    </a:p>
                  </a:txBody>
                  <a:tcPr horzOverflow="overflow">
                    <a:lnL>
                      <a:noFill/>
                    </a:lnL>
                    <a:lnR cap="flat">
                      <a:noFill/>
                    </a:lnR>
                    <a:lnT>
                      <a:noFill/>
                    </a:lnT>
                    <a:lnB>
                      <a:noFill/>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39</a:t>
                      </a:r>
                    </a:p>
                  </a:txBody>
                  <a:tcPr horzOverflow="overflow">
                    <a:lnL>
                      <a:noFill/>
                    </a:lnL>
                    <a:lnR cap="flat">
                      <a:noFill/>
                    </a:lnR>
                    <a:lnT>
                      <a:noFill/>
                    </a:lnT>
                    <a:lnB>
                      <a:noFill/>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D</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a:t>
                      </a:r>
                    </a:p>
                  </a:txBody>
                  <a:tcPr horzOverflow="overflow">
                    <a:lnL>
                      <a:noFill/>
                    </a:lnL>
                    <a:lnR cap="flat">
                      <a:noFill/>
                    </a:lnR>
                    <a:lnT>
                      <a:noFill/>
                    </a:lnT>
                    <a:lnB>
                      <a:noFill/>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F</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6328" name="Group 312"/>
          <p:cNvGraphicFramePr>
            <a:graphicFrameLocks noGrp="1"/>
          </p:cNvGraphicFramePr>
          <p:nvPr>
            <p:ph sz="half" idx="2"/>
          </p:nvPr>
        </p:nvGraphicFramePr>
        <p:xfrm>
          <a:off x="838200" y="4114800"/>
          <a:ext cx="6483350" cy="2438400"/>
        </p:xfrm>
        <a:graphic>
          <a:graphicData uri="http://schemas.openxmlformats.org/drawingml/2006/table">
            <a:tbl>
              <a:tblPr/>
              <a:tblGrid>
                <a:gridCol w="927100"/>
                <a:gridCol w="925513"/>
                <a:gridCol w="925512"/>
                <a:gridCol w="927100"/>
                <a:gridCol w="925513"/>
                <a:gridCol w="925512"/>
                <a:gridCol w="927100"/>
              </a:tblGrid>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Grades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Men</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Women</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Total</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1"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Number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1"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1"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Number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1"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1"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Number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1" i="0" u="sng"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Percent</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15</a:t>
                      </a:r>
                    </a:p>
                  </a:txBody>
                  <a:tcPr horzOverflow="overflow">
                    <a:lnL>
                      <a:noFill/>
                    </a:lnL>
                    <a:lnR cap="flat">
                      <a:noFill/>
                    </a:lnR>
                    <a:lnT>
                      <a:noFill/>
                    </a:lnT>
                    <a:lnB>
                      <a:noFill/>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B</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78</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80</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158</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31</a:t>
                      </a:r>
                    </a:p>
                  </a:txBody>
                  <a:tcPr horzOverflow="overflow">
                    <a:lnL>
                      <a:noFill/>
                    </a:lnL>
                    <a:lnR cap="flat">
                      <a:noFill/>
                    </a:lnR>
                    <a:lnT>
                      <a:noFill/>
                    </a:lnT>
                    <a:lnB>
                      <a:noFill/>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96</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201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39</a:t>
                      </a:r>
                    </a:p>
                  </a:txBody>
                  <a:tcPr horzOverflow="overflow">
                    <a:lnL>
                      <a:noFill/>
                    </a:lnL>
                    <a:lnR cap="flat">
                      <a:noFill/>
                    </a:lnR>
                    <a:lnT>
                      <a:noFill/>
                    </a:lnT>
                    <a:lnB>
                      <a:noFill/>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D</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13</a:t>
                      </a:r>
                    </a:p>
                  </a:txBody>
                  <a:tcPr horzOverflow="overflow">
                    <a:lnL>
                      <a:noFill/>
                    </a:lnL>
                    <a:lnR cap="flat">
                      <a:noFill/>
                    </a:lnR>
                    <a:lnT>
                      <a:noFill/>
                    </a:lnT>
                    <a:lnB>
                      <a:noFill/>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F</a:t>
                      </a: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TOTAL</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271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244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515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100</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329" name="Text Box 313"/>
          <p:cNvSpPr txBox="1">
            <a:spLocks noChangeArrowheads="1"/>
          </p:cNvSpPr>
          <p:nvPr/>
        </p:nvSpPr>
        <p:spPr bwMode="auto">
          <a:xfrm>
            <a:off x="5029200" y="1828800"/>
            <a:ext cx="3429000" cy="2014538"/>
          </a:xfrm>
          <a:prstGeom prst="rect">
            <a:avLst/>
          </a:prstGeom>
          <a:noFill/>
          <a:ln w="9525">
            <a:noFill/>
            <a:miter lim="800000"/>
            <a:headEnd/>
            <a:tailEnd/>
          </a:ln>
          <a:effectLst/>
        </p:spPr>
        <p:txBody>
          <a:bodyPr>
            <a:spAutoFit/>
          </a:bodyPr>
          <a:lstStyle/>
          <a:p>
            <a:pPr>
              <a:spcBef>
                <a:spcPct val="50000"/>
              </a:spcBef>
            </a:pPr>
            <a:r>
              <a:rPr lang="en-US"/>
              <a:t>In the first table, the meaning of the percentages is ambiguous. In the second table, even though it looks more complicated, the meaning is less ambiguous and it is easier to read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r>
              <a:rPr lang="en-US"/>
              <a:t>Features 6 &amp; 7</a:t>
            </a:r>
          </a:p>
        </p:txBody>
      </p:sp>
      <p:sp>
        <p:nvSpPr>
          <p:cNvPr id="89091" name="Rectangle 3"/>
          <p:cNvSpPr>
            <a:spLocks noGrp="1" noRot="1" noChangeArrowheads="1"/>
          </p:cNvSpPr>
          <p:nvPr>
            <p:ph idx="1"/>
          </p:nvPr>
        </p:nvSpPr>
        <p:spPr/>
        <p:txBody>
          <a:bodyPr/>
          <a:lstStyle/>
          <a:p>
            <a:r>
              <a:rPr lang="en-US" dirty="0"/>
              <a:t>Unless a value is precisely </a:t>
            </a:r>
            <a:r>
              <a:rPr lang="en-US" dirty="0" smtClean="0"/>
              <a:t>0, </a:t>
            </a:r>
            <a:r>
              <a:rPr lang="en-US" dirty="0"/>
              <a:t>it should not be represented by a 0</a:t>
            </a:r>
          </a:p>
          <a:p>
            <a:r>
              <a:rPr lang="en-US" dirty="0"/>
              <a:t>This goes hand and hand with rounding – usually good enough to </a:t>
            </a:r>
            <a:r>
              <a:rPr lang="en-US" dirty="0" smtClean="0"/>
              <a:t>round to</a:t>
            </a:r>
            <a:r>
              <a:rPr lang="en-US" dirty="0" smtClean="0"/>
              <a:t> </a:t>
            </a:r>
            <a:r>
              <a:rPr lang="en-US" dirty="0"/>
              <a:t>1 or 2 decimal places</a:t>
            </a:r>
          </a:p>
          <a:p>
            <a:r>
              <a:rPr lang="en-US" dirty="0"/>
              <a:t>Applying both rules, 0.0003 can be represented as 0.0+</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normAutofit/>
          </a:bodyPr>
          <a:lstStyle/>
          <a:p>
            <a:r>
              <a:rPr lang="en-US"/>
              <a:t>Graphical Representation of Tabular Data</a:t>
            </a:r>
          </a:p>
        </p:txBody>
      </p:sp>
      <p:sp>
        <p:nvSpPr>
          <p:cNvPr id="11267" name="Rectangle 3"/>
          <p:cNvSpPr>
            <a:spLocks noGrp="1" noRot="1" noChangeArrowheads="1"/>
          </p:cNvSpPr>
          <p:nvPr>
            <p:ph idx="1"/>
          </p:nvPr>
        </p:nvSpPr>
        <p:spPr/>
        <p:txBody>
          <a:bodyPr/>
          <a:lstStyle/>
          <a:p>
            <a:r>
              <a:rPr lang="en-US" sz="2800"/>
              <a:t>Often, a public administrator wants to present information visually so that leaders, citizens, and staff can get a feel for a problem without reading a table</a:t>
            </a:r>
          </a:p>
          <a:p>
            <a:r>
              <a:rPr lang="en-US" sz="2800"/>
              <a:t>Four common methods are</a:t>
            </a:r>
          </a:p>
          <a:p>
            <a:pPr lvl="1"/>
            <a:r>
              <a:rPr lang="en-US" sz="2400"/>
              <a:t>Bar Graphs</a:t>
            </a:r>
          </a:p>
          <a:p>
            <a:pPr lvl="1"/>
            <a:r>
              <a:rPr lang="en-US" sz="2400"/>
              <a:t>Histograms</a:t>
            </a:r>
          </a:p>
          <a:p>
            <a:pPr lvl="1"/>
            <a:r>
              <a:rPr lang="en-US" sz="2400"/>
              <a:t>Frequency Polygons</a:t>
            </a:r>
          </a:p>
          <a:p>
            <a:pPr lvl="1"/>
            <a:r>
              <a:rPr lang="en-US" sz="2400"/>
              <a:t>Pie Charts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a:t>Graph Basics</a:t>
            </a:r>
          </a:p>
        </p:txBody>
      </p:sp>
      <p:sp>
        <p:nvSpPr>
          <p:cNvPr id="24579" name="Rectangle 3"/>
          <p:cNvSpPr>
            <a:spLocks noGrp="1" noRot="1" noChangeArrowheads="1"/>
          </p:cNvSpPr>
          <p:nvPr>
            <p:ph idx="1"/>
          </p:nvPr>
        </p:nvSpPr>
        <p:spPr>
          <a:xfrm>
            <a:off x="838200" y="1905000"/>
            <a:ext cx="4419600" cy="4191000"/>
          </a:xfrm>
        </p:spPr>
        <p:txBody>
          <a:bodyPr/>
          <a:lstStyle/>
          <a:p>
            <a:pPr>
              <a:lnSpc>
                <a:spcPct val="90000"/>
              </a:lnSpc>
            </a:pPr>
            <a:r>
              <a:rPr lang="en-US" sz="2000"/>
              <a:t>The graphs considered here are all two dimensional representations of data that could also be shown in a frequency distribution. </a:t>
            </a:r>
          </a:p>
          <a:p>
            <a:pPr>
              <a:lnSpc>
                <a:spcPct val="90000"/>
              </a:lnSpc>
            </a:pPr>
            <a:r>
              <a:rPr lang="en-US" sz="2000"/>
              <a:t>The typical graph consists of</a:t>
            </a:r>
          </a:p>
          <a:p>
            <a:pPr lvl="1">
              <a:lnSpc>
                <a:spcPct val="90000"/>
              </a:lnSpc>
            </a:pPr>
            <a:r>
              <a:rPr lang="en-US" sz="1800"/>
              <a:t>A horizontal axis or x-axis which represents the variable being presented. This axis is referred to as the abscissa of the graph and sometimes as the category axis. This axis of the graph should be named and should show the categories or divisions of the variable being represented. </a:t>
            </a:r>
          </a:p>
        </p:txBody>
      </p:sp>
      <p:sp>
        <p:nvSpPr>
          <p:cNvPr id="24583" name="AutoShape 7" descr="ed602graph"/>
          <p:cNvSpPr>
            <a:spLocks noChangeAspect="1" noChangeArrowheads="1"/>
          </p:cNvSpPr>
          <p:nvPr/>
        </p:nvSpPr>
        <p:spPr bwMode="auto">
          <a:xfrm>
            <a:off x="2862263" y="2105025"/>
            <a:ext cx="3419475" cy="2647950"/>
          </a:xfrm>
          <a:prstGeom prst="rect">
            <a:avLst/>
          </a:prstGeom>
          <a:noFill/>
        </p:spPr>
        <p:txBody>
          <a:bodyPr/>
          <a:lstStyle/>
          <a:p>
            <a:endParaRPr lang="en-US"/>
          </a:p>
        </p:txBody>
      </p:sp>
      <p:sp>
        <p:nvSpPr>
          <p:cNvPr id="24585" name="AutoShape 9" descr="ed602graph"/>
          <p:cNvSpPr>
            <a:spLocks noChangeAspect="1" noChangeArrowheads="1"/>
          </p:cNvSpPr>
          <p:nvPr/>
        </p:nvSpPr>
        <p:spPr bwMode="auto">
          <a:xfrm>
            <a:off x="2895600" y="2133600"/>
            <a:ext cx="3419475" cy="2647950"/>
          </a:xfrm>
          <a:prstGeom prst="rect">
            <a:avLst/>
          </a:prstGeom>
          <a:noFill/>
        </p:spPr>
        <p:txBody>
          <a:bodyPr/>
          <a:lstStyle/>
          <a:p>
            <a:endParaRPr lang="en-US"/>
          </a:p>
        </p:txBody>
      </p:sp>
      <p:pic>
        <p:nvPicPr>
          <p:cNvPr id="24587" name="Picture 11" descr="ed602graph"/>
          <p:cNvPicPr>
            <a:picLocks noChangeAspect="1" noChangeArrowheads="1"/>
          </p:cNvPicPr>
          <p:nvPr/>
        </p:nvPicPr>
        <p:blipFill>
          <a:blip r:embed="rId2"/>
          <a:srcRect/>
          <a:stretch>
            <a:fillRect/>
          </a:stretch>
        </p:blipFill>
        <p:spPr bwMode="auto">
          <a:xfrm>
            <a:off x="5257800" y="2590800"/>
            <a:ext cx="3419475" cy="264795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a:t>Graph Basics</a:t>
            </a:r>
          </a:p>
        </p:txBody>
      </p:sp>
      <p:sp>
        <p:nvSpPr>
          <p:cNvPr id="25603" name="Rectangle 3"/>
          <p:cNvSpPr>
            <a:spLocks noGrp="1" noRot="1" noChangeArrowheads="1"/>
          </p:cNvSpPr>
          <p:nvPr>
            <p:ph idx="1"/>
          </p:nvPr>
        </p:nvSpPr>
        <p:spPr>
          <a:xfrm>
            <a:off x="838200" y="1905000"/>
            <a:ext cx="4419600" cy="4191000"/>
          </a:xfrm>
        </p:spPr>
        <p:txBody>
          <a:bodyPr/>
          <a:lstStyle/>
          <a:p>
            <a:pPr>
              <a:lnSpc>
                <a:spcPct val="80000"/>
              </a:lnSpc>
            </a:pPr>
            <a:r>
              <a:rPr lang="en-US" sz="2000"/>
              <a:t>A vertical axis or y-axis which is referred to as the ordinate or the value axis. In the graphs we will be considering the ordinate will show the frequency with which each category of the variable occurs. This axis should be labeled as frequency and also have a scale, the values of the scale being represented by tic marks. By convention the length of the ordinate is three-fourths the length of the abscissa. This is referred to as the three-fourths rule in graph construction. </a:t>
            </a:r>
          </a:p>
        </p:txBody>
      </p:sp>
      <p:pic>
        <p:nvPicPr>
          <p:cNvPr id="25604" name="Picture 4" descr="ed602graph"/>
          <p:cNvPicPr>
            <a:picLocks noChangeAspect="1" noChangeArrowheads="1"/>
          </p:cNvPicPr>
          <p:nvPr/>
        </p:nvPicPr>
        <p:blipFill>
          <a:blip r:embed="rId2"/>
          <a:srcRect/>
          <a:stretch>
            <a:fillRect/>
          </a:stretch>
        </p:blipFill>
        <p:spPr bwMode="auto">
          <a:xfrm>
            <a:off x="5257800" y="2590800"/>
            <a:ext cx="3419475" cy="264795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en-US"/>
              <a:t>Graph Basics</a:t>
            </a:r>
          </a:p>
        </p:txBody>
      </p:sp>
      <p:sp>
        <p:nvSpPr>
          <p:cNvPr id="26627" name="Rectangle 3"/>
          <p:cNvSpPr>
            <a:spLocks noGrp="1" noRot="1" noChangeArrowheads="1"/>
          </p:cNvSpPr>
          <p:nvPr>
            <p:ph idx="1"/>
          </p:nvPr>
        </p:nvSpPr>
        <p:spPr>
          <a:xfrm>
            <a:off x="838200" y="1905000"/>
            <a:ext cx="4343400" cy="4191000"/>
          </a:xfrm>
        </p:spPr>
        <p:txBody>
          <a:bodyPr/>
          <a:lstStyle/>
          <a:p>
            <a:r>
              <a:rPr lang="en-US"/>
              <a:t>Each graph should also have a title which indicates the contents of the graph. </a:t>
            </a:r>
          </a:p>
          <a:p>
            <a:endParaRPr lang="en-US"/>
          </a:p>
        </p:txBody>
      </p:sp>
      <p:pic>
        <p:nvPicPr>
          <p:cNvPr id="26628" name="Picture 4" descr="ed602graph"/>
          <p:cNvPicPr>
            <a:picLocks noChangeAspect="1" noChangeArrowheads="1"/>
          </p:cNvPicPr>
          <p:nvPr/>
        </p:nvPicPr>
        <p:blipFill>
          <a:blip r:embed="rId2"/>
          <a:srcRect/>
          <a:stretch>
            <a:fillRect/>
          </a:stretch>
        </p:blipFill>
        <p:spPr bwMode="auto">
          <a:xfrm>
            <a:off x="5257800" y="2590800"/>
            <a:ext cx="3419475" cy="26479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p:txBody>
          <a:bodyPr/>
          <a:lstStyle/>
          <a:p>
            <a:r>
              <a:rPr lang="en-US"/>
              <a:t>The Bar Graph</a:t>
            </a:r>
          </a:p>
        </p:txBody>
      </p:sp>
      <p:sp>
        <p:nvSpPr>
          <p:cNvPr id="12291" name="Rectangle 3"/>
          <p:cNvSpPr>
            <a:spLocks noGrp="1" noRot="1" noChangeArrowheads="1"/>
          </p:cNvSpPr>
          <p:nvPr>
            <p:ph idx="1"/>
          </p:nvPr>
        </p:nvSpPr>
        <p:spPr/>
        <p:txBody>
          <a:bodyPr/>
          <a:lstStyle/>
          <a:p>
            <a:r>
              <a:rPr lang="en-US" sz="2800"/>
              <a:t>A bar graph’s bars or columns are separated from one another by a space rather than being contingent to one another. Why?</a:t>
            </a:r>
          </a:p>
          <a:p>
            <a:r>
              <a:rPr lang="en-US" sz="2800"/>
              <a:t>The bar graph is used to represent data at the nominal or ordinal level of measurement. The variable levels are not continuous, therefore the bars representing various levels of the variable are distinct from one another.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7"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a:t>Three ways to represent data</a:t>
            </a:r>
          </a:p>
        </p:txBody>
      </p:sp>
      <p:sp>
        <p:nvSpPr>
          <p:cNvPr id="3075" name="Rectangle 3"/>
          <p:cNvSpPr>
            <a:spLocks noGrp="1" noRot="1" noChangeArrowheads="1"/>
          </p:cNvSpPr>
          <p:nvPr>
            <p:ph idx="1"/>
          </p:nvPr>
        </p:nvSpPr>
        <p:spPr/>
        <p:txBody>
          <a:bodyPr/>
          <a:lstStyle/>
          <a:p>
            <a:r>
              <a:rPr lang="en-US"/>
              <a:t>Textual</a:t>
            </a:r>
          </a:p>
          <a:p>
            <a:pPr lvl="1"/>
            <a:r>
              <a:rPr lang="en-US"/>
              <a:t>Tabular</a:t>
            </a:r>
          </a:p>
          <a:p>
            <a:r>
              <a:rPr lang="en-US"/>
              <a:t>Graphical</a:t>
            </a:r>
          </a:p>
          <a:p>
            <a:r>
              <a:rPr lang="en-US"/>
              <a:t>Numerical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normAutofit/>
          </a:bodyPr>
          <a:lstStyle/>
          <a:p>
            <a:r>
              <a:rPr lang="en-US"/>
              <a:t>Bar Graph Example</a:t>
            </a:r>
            <a:br>
              <a:rPr lang="en-US"/>
            </a:br>
            <a:r>
              <a:rPr lang="en-US"/>
              <a:t>Hospital Clinic</a:t>
            </a:r>
          </a:p>
        </p:txBody>
      </p:sp>
      <p:sp>
        <p:nvSpPr>
          <p:cNvPr id="65539" name="Rectangle 3"/>
          <p:cNvSpPr>
            <a:spLocks noGrp="1" noRot="1" noChangeArrowheads="1"/>
          </p:cNvSpPr>
          <p:nvPr>
            <p:ph idx="1"/>
          </p:nvPr>
        </p:nvSpPr>
        <p:spPr>
          <a:xfrm>
            <a:off x="838200" y="1905000"/>
            <a:ext cx="3429000" cy="4191000"/>
          </a:xfrm>
        </p:spPr>
        <p:txBody>
          <a:bodyPr/>
          <a:lstStyle/>
          <a:p>
            <a:pPr>
              <a:lnSpc>
                <a:spcPct val="80000"/>
              </a:lnSpc>
            </a:pPr>
            <a:r>
              <a:rPr lang="en-US" sz="2000"/>
              <a:t>A research team collects data over a period of five days by interviewing 100 users. They gather data on waiting times at different points in the clinic: waiting to register, waiting for the nurse, waiting for the doctor, and waiting for the lab. The team creates a table with the results of their work: </a:t>
            </a:r>
          </a:p>
          <a:p>
            <a:pPr>
              <a:lnSpc>
                <a:spcPct val="80000"/>
              </a:lnSpc>
            </a:pPr>
            <a:r>
              <a:rPr lang="en-US" sz="2000"/>
              <a:t>What are they doing by breaking things down by day of week?</a:t>
            </a:r>
          </a:p>
        </p:txBody>
      </p:sp>
      <p:pic>
        <p:nvPicPr>
          <p:cNvPr id="65540" name="Picture 4" descr="Medical Nomial Table"/>
          <p:cNvPicPr>
            <a:picLocks noChangeAspect="1" noChangeArrowheads="1"/>
          </p:cNvPicPr>
          <p:nvPr/>
        </p:nvPicPr>
        <p:blipFill>
          <a:blip r:embed="rId2"/>
          <a:srcRect/>
          <a:stretch>
            <a:fillRect/>
          </a:stretch>
        </p:blipFill>
        <p:spPr bwMode="auto">
          <a:xfrm>
            <a:off x="4343400" y="2133600"/>
            <a:ext cx="4267200" cy="250507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r>
              <a:rPr lang="en-US"/>
              <a:t>Bar Graph Example</a:t>
            </a:r>
          </a:p>
        </p:txBody>
      </p:sp>
      <p:sp>
        <p:nvSpPr>
          <p:cNvPr id="66563" name="Rectangle 3"/>
          <p:cNvSpPr>
            <a:spLocks noGrp="1" noRot="1" noChangeArrowheads="1"/>
          </p:cNvSpPr>
          <p:nvPr>
            <p:ph idx="1"/>
          </p:nvPr>
        </p:nvSpPr>
        <p:spPr>
          <a:xfrm>
            <a:off x="838200" y="1905000"/>
            <a:ext cx="3048000" cy="4114800"/>
          </a:xfrm>
        </p:spPr>
        <p:txBody>
          <a:bodyPr/>
          <a:lstStyle/>
          <a:p>
            <a:pPr>
              <a:lnSpc>
                <a:spcPct val="80000"/>
              </a:lnSpc>
            </a:pPr>
            <a:r>
              <a:rPr lang="en-US" sz="1800"/>
              <a:t>Next, the team draws a </a:t>
            </a:r>
            <a:r>
              <a:rPr lang="en-US" sz="1800">
                <a:hlinkClick r:id="rId2"/>
              </a:rPr>
              <a:t>bar graph</a:t>
            </a:r>
            <a:r>
              <a:rPr lang="en-US" sz="1800"/>
              <a:t> using the data they have collected so they can visualize the waiting time problem. </a:t>
            </a:r>
          </a:p>
          <a:p>
            <a:pPr>
              <a:lnSpc>
                <a:spcPct val="80000"/>
              </a:lnSpc>
            </a:pPr>
            <a:r>
              <a:rPr lang="en-US" sz="1800"/>
              <a:t>Looking at the bar graph, the team agrees that waiting time for registration is the biggest problem. They decide to look more carefully into the registration process to better describe the waiting time problem that occurs during registration. </a:t>
            </a:r>
          </a:p>
        </p:txBody>
      </p:sp>
      <p:pic>
        <p:nvPicPr>
          <p:cNvPr id="66565" name="Picture 5" descr="medicalservicebargraph"/>
          <p:cNvPicPr>
            <a:picLocks noChangeAspect="1" noChangeArrowheads="1"/>
          </p:cNvPicPr>
          <p:nvPr/>
        </p:nvPicPr>
        <p:blipFill>
          <a:blip r:embed="rId3"/>
          <a:srcRect/>
          <a:stretch>
            <a:fillRect/>
          </a:stretch>
        </p:blipFill>
        <p:spPr bwMode="auto">
          <a:xfrm>
            <a:off x="4191000" y="2286000"/>
            <a:ext cx="4114800" cy="3062288"/>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en-US"/>
              <a:t>Task - Majors</a:t>
            </a:r>
          </a:p>
        </p:txBody>
      </p:sp>
      <p:sp>
        <p:nvSpPr>
          <p:cNvPr id="54275" name="Rectangle 3"/>
          <p:cNvSpPr>
            <a:spLocks noGrp="1" noRot="1" noChangeArrowheads="1"/>
          </p:cNvSpPr>
          <p:nvPr>
            <p:ph idx="1"/>
          </p:nvPr>
        </p:nvSpPr>
        <p:spPr/>
        <p:txBody>
          <a:bodyPr/>
          <a:lstStyle/>
          <a:p>
            <a:r>
              <a:rPr lang="en-US"/>
              <a:t>Make a Frequency Distribution of the undergraduate majors of this class</a:t>
            </a:r>
          </a:p>
          <a:p>
            <a:r>
              <a:rPr lang="en-US"/>
              <a:t>Turn the frequency distribution into a bar graph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en-US"/>
              <a:t>The Histogram</a:t>
            </a:r>
          </a:p>
        </p:txBody>
      </p:sp>
      <p:sp>
        <p:nvSpPr>
          <p:cNvPr id="13315" name="Rectangle 3"/>
          <p:cNvSpPr>
            <a:spLocks noGrp="1" noRot="1" noChangeArrowheads="1"/>
          </p:cNvSpPr>
          <p:nvPr>
            <p:ph idx="1"/>
          </p:nvPr>
        </p:nvSpPr>
        <p:spPr/>
        <p:txBody>
          <a:bodyPr/>
          <a:lstStyle/>
          <a:p>
            <a:r>
              <a:rPr lang="en-US"/>
              <a:t>A histogram is similar to the common bar graph but is used to represent data at the interval or ratio level of measurement, while the bar graph is used to represent data at the nominal or ordinal level of measurement.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r>
              <a:rPr lang="en-US"/>
              <a:t>Clinic Example</a:t>
            </a:r>
          </a:p>
        </p:txBody>
      </p:sp>
      <p:sp>
        <p:nvSpPr>
          <p:cNvPr id="67587" name="Rectangle 3"/>
          <p:cNvSpPr>
            <a:spLocks noGrp="1" noRot="1" noChangeArrowheads="1"/>
          </p:cNvSpPr>
          <p:nvPr>
            <p:ph idx="1"/>
          </p:nvPr>
        </p:nvSpPr>
        <p:spPr/>
        <p:txBody>
          <a:bodyPr/>
          <a:lstStyle/>
          <a:p>
            <a:pPr>
              <a:lnSpc>
                <a:spcPct val="90000"/>
              </a:lnSpc>
            </a:pPr>
            <a:r>
              <a:rPr lang="en-US" sz="2400"/>
              <a:t>The team decides to look at the waiting time data in a different way. They decide to create a </a:t>
            </a:r>
            <a:r>
              <a:rPr lang="en-US" sz="2400">
                <a:hlinkClick r:id="rId2"/>
              </a:rPr>
              <a:t>histogram</a:t>
            </a:r>
            <a:r>
              <a:rPr lang="en-US" sz="2400"/>
              <a:t> that represents the varying amounts of time that users wait before being registered. To create a histogram, they must first go back to their raw data and create a frequency table for the waiting time data they collected. </a:t>
            </a:r>
          </a:p>
          <a:p>
            <a:pPr>
              <a:lnSpc>
                <a:spcPct val="90000"/>
              </a:lnSpc>
            </a:pPr>
            <a:r>
              <a:rPr lang="en-US" sz="2400"/>
              <a:t>According to their raw data, the following waiting periods (in minutes) were measured for users at registration: 10, 12, 15, 18, 23, 38, 45, 48, 50, 64, 68, 72, 75, 80, 81, 84, 85, 88, 98, 110, 125, 130, 135, and 140. The team counted the number of data points in the series, and it is 24.</a:t>
            </a:r>
          </a:p>
          <a:p>
            <a:pPr>
              <a:lnSpc>
                <a:spcPct val="90000"/>
              </a:lnSpc>
            </a:pPr>
            <a:endParaRPr 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en-US"/>
              <a:t>Clinic Example</a:t>
            </a:r>
          </a:p>
        </p:txBody>
      </p:sp>
      <p:sp>
        <p:nvSpPr>
          <p:cNvPr id="68611" name="Rectangle 3"/>
          <p:cNvSpPr>
            <a:spLocks noGrp="1" noRot="1" noChangeArrowheads="1"/>
          </p:cNvSpPr>
          <p:nvPr>
            <p:ph idx="1"/>
          </p:nvPr>
        </p:nvSpPr>
        <p:spPr/>
        <p:txBody>
          <a:bodyPr/>
          <a:lstStyle/>
          <a:p>
            <a:pPr>
              <a:lnSpc>
                <a:spcPct val="80000"/>
              </a:lnSpc>
            </a:pPr>
            <a:r>
              <a:rPr lang="en-US" sz="2400"/>
              <a:t>To organize their data, they first determine the range of the data, which is the difference between the highest and lowest data points: 140-10=130. </a:t>
            </a:r>
          </a:p>
          <a:p>
            <a:pPr>
              <a:lnSpc>
                <a:spcPct val="80000"/>
              </a:lnSpc>
            </a:pPr>
            <a:r>
              <a:rPr lang="en-US" sz="2400"/>
              <a:t>Next, they decide on the number of categories they will use to group the data. The manager and the team have 24 data points, so they decide to create 5 categories. </a:t>
            </a:r>
          </a:p>
          <a:p>
            <a:pPr>
              <a:lnSpc>
                <a:spcPct val="80000"/>
              </a:lnSpc>
            </a:pPr>
            <a:r>
              <a:rPr lang="en-US" sz="2400"/>
              <a:t>They determine the interval of the categories by dividing the range by the number of categories: 130/5=26 minutes (rounded to 30 minutes). </a:t>
            </a:r>
          </a:p>
          <a:p>
            <a:pPr>
              <a:lnSpc>
                <a:spcPct val="80000"/>
              </a:lnSpc>
            </a:pPr>
            <a:r>
              <a:rPr lang="en-US" sz="2400"/>
              <a:t>They determine the range of each interval by starting at 0 and adding the interval each time: 30, 60, 90, 120, 150. So the first interval will be 0-30, the second 31-60, and so 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r>
              <a:rPr lang="en-US"/>
              <a:t>Clinic Example</a:t>
            </a:r>
          </a:p>
        </p:txBody>
      </p:sp>
      <p:sp>
        <p:nvSpPr>
          <p:cNvPr id="69635" name="Rectangle 3"/>
          <p:cNvSpPr>
            <a:spLocks noGrp="1" noRot="1" noChangeArrowheads="1"/>
          </p:cNvSpPr>
          <p:nvPr>
            <p:ph idx="1"/>
          </p:nvPr>
        </p:nvSpPr>
        <p:spPr>
          <a:xfrm>
            <a:off x="838200" y="1905000"/>
            <a:ext cx="2895600" cy="4191000"/>
          </a:xfrm>
        </p:spPr>
        <p:txBody>
          <a:bodyPr/>
          <a:lstStyle/>
          <a:p>
            <a:pPr>
              <a:lnSpc>
                <a:spcPct val="80000"/>
              </a:lnSpc>
            </a:pPr>
            <a:r>
              <a:rPr lang="en-US" sz="2800"/>
              <a:t>Now they look at their data and see how many times they observed data points in each interval. Then they construct a frequency table: </a:t>
            </a:r>
          </a:p>
        </p:txBody>
      </p:sp>
      <p:pic>
        <p:nvPicPr>
          <p:cNvPr id="69636" name="Picture 4" descr="Medical Ratio Data"/>
          <p:cNvPicPr>
            <a:picLocks noChangeAspect="1" noChangeArrowheads="1"/>
          </p:cNvPicPr>
          <p:nvPr/>
        </p:nvPicPr>
        <p:blipFill>
          <a:blip r:embed="rId2"/>
          <a:srcRect/>
          <a:stretch>
            <a:fillRect/>
          </a:stretch>
        </p:blipFill>
        <p:spPr bwMode="auto">
          <a:xfrm>
            <a:off x="3733800" y="2209800"/>
            <a:ext cx="5054600" cy="29718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en-US"/>
              <a:t>Clinic Example</a:t>
            </a:r>
          </a:p>
        </p:txBody>
      </p:sp>
      <p:sp>
        <p:nvSpPr>
          <p:cNvPr id="70659" name="Rectangle 3"/>
          <p:cNvSpPr>
            <a:spLocks noGrp="1" noRot="1" noChangeArrowheads="1"/>
          </p:cNvSpPr>
          <p:nvPr>
            <p:ph idx="1"/>
          </p:nvPr>
        </p:nvSpPr>
        <p:spPr>
          <a:xfrm>
            <a:off x="838200" y="1905000"/>
            <a:ext cx="3810000" cy="4191000"/>
          </a:xfrm>
        </p:spPr>
        <p:txBody>
          <a:bodyPr>
            <a:normAutofit lnSpcReduction="10000"/>
          </a:bodyPr>
          <a:lstStyle/>
          <a:p>
            <a:pPr>
              <a:lnSpc>
                <a:spcPct val="80000"/>
              </a:lnSpc>
            </a:pPr>
            <a:r>
              <a:rPr lang="en-US" sz="2000"/>
              <a:t>Next, to create the histogram, the team draws a horizontal axis and vertical axis: the horizontal axis (x), represents waiting time in minutes, and the vertical axis (y) represents the number of users. </a:t>
            </a:r>
          </a:p>
          <a:p>
            <a:pPr>
              <a:lnSpc>
                <a:spcPct val="80000"/>
              </a:lnSpc>
            </a:pPr>
            <a:r>
              <a:rPr lang="en-US" sz="2000"/>
              <a:t>For each data category, they draw a rectangle. The height of the rectangle represents the observed number of users in each category.</a:t>
            </a:r>
          </a:p>
          <a:p>
            <a:pPr>
              <a:lnSpc>
                <a:spcPct val="80000"/>
              </a:lnSpc>
            </a:pPr>
            <a:r>
              <a:rPr lang="en-US" sz="2000"/>
              <a:t>By looking at the data in a histogram, it is easy to see that the majority of users wait from 61 to 90 minutes for registration.  </a:t>
            </a:r>
          </a:p>
        </p:txBody>
      </p:sp>
      <p:pic>
        <p:nvPicPr>
          <p:cNvPr id="70660" name="Picture 4" descr="medicalservicehistogam"/>
          <p:cNvPicPr>
            <a:picLocks noChangeAspect="1" noChangeArrowheads="1"/>
          </p:cNvPicPr>
          <p:nvPr/>
        </p:nvPicPr>
        <p:blipFill>
          <a:blip r:embed="rId2"/>
          <a:srcRect/>
          <a:stretch>
            <a:fillRect/>
          </a:stretch>
        </p:blipFill>
        <p:spPr bwMode="auto">
          <a:xfrm>
            <a:off x="4953000" y="2362200"/>
            <a:ext cx="3590925" cy="2733675"/>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r>
              <a:rPr lang="en-US"/>
              <a:t>Task - Heights</a:t>
            </a:r>
          </a:p>
        </p:txBody>
      </p:sp>
      <p:sp>
        <p:nvSpPr>
          <p:cNvPr id="56323" name="Rectangle 3"/>
          <p:cNvSpPr>
            <a:spLocks noGrp="1" noRot="1" noChangeArrowheads="1"/>
          </p:cNvSpPr>
          <p:nvPr>
            <p:ph idx="1"/>
          </p:nvPr>
        </p:nvSpPr>
        <p:spPr/>
        <p:txBody>
          <a:bodyPr/>
          <a:lstStyle/>
          <a:p>
            <a:r>
              <a:rPr lang="en-US"/>
              <a:t>Build a histogram from the class heights frequency distribution you already constructed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normAutofit/>
          </a:bodyPr>
          <a:lstStyle/>
          <a:p>
            <a:r>
              <a:rPr lang="en-US"/>
              <a:t>The Frequency Polygon (Line Graph)</a:t>
            </a:r>
          </a:p>
        </p:txBody>
      </p:sp>
      <p:sp>
        <p:nvSpPr>
          <p:cNvPr id="14339" name="Rectangle 3"/>
          <p:cNvSpPr>
            <a:spLocks noGrp="1" noRot="1" noChangeArrowheads="1"/>
          </p:cNvSpPr>
          <p:nvPr>
            <p:ph idx="1"/>
          </p:nvPr>
        </p:nvSpPr>
        <p:spPr/>
        <p:txBody>
          <a:bodyPr/>
          <a:lstStyle/>
          <a:p>
            <a:r>
              <a:rPr lang="en-US"/>
              <a:t>A frequency polygon or “line graph” can be created with interval or ratio data.</a:t>
            </a:r>
          </a:p>
          <a:p>
            <a:r>
              <a:rPr lang="en-US"/>
              <a:t>A line graph can be created with individual data points or grouped data (using the class midpoints)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24" name="Rectangle 128"/>
          <p:cNvSpPr>
            <a:spLocks noGrp="1" noRot="1" noChangeArrowheads="1"/>
          </p:cNvSpPr>
          <p:nvPr>
            <p:ph type="title"/>
          </p:nvPr>
        </p:nvSpPr>
        <p:spPr/>
        <p:txBody>
          <a:bodyPr/>
          <a:lstStyle/>
          <a:p>
            <a:r>
              <a:rPr lang="en-US"/>
              <a:t>Example</a:t>
            </a:r>
            <a:br>
              <a:rPr lang="en-US"/>
            </a:br>
            <a:r>
              <a:rPr lang="en-US" sz="2000"/>
              <a:t>Number of Tons of Trash collected by Sampleton, Ohio sanitary engineer teams for the week of June 8, 2004</a:t>
            </a:r>
            <a:endParaRPr lang="en-US"/>
          </a:p>
        </p:txBody>
      </p:sp>
      <p:graphicFrame>
        <p:nvGraphicFramePr>
          <p:cNvPr id="29850" name="Group 154"/>
          <p:cNvGraphicFramePr>
            <a:graphicFrameLocks noGrp="1"/>
          </p:cNvGraphicFramePr>
          <p:nvPr>
            <p:ph type="tbl" idx="1"/>
          </p:nvPr>
        </p:nvGraphicFramePr>
        <p:xfrm>
          <a:off x="838200" y="1905000"/>
          <a:ext cx="7467600" cy="4572000"/>
        </p:xfrm>
        <a:graphic>
          <a:graphicData uri="http://schemas.openxmlformats.org/drawingml/2006/table">
            <a:tbl>
              <a:tblPr/>
              <a:tblGrid>
                <a:gridCol w="746125"/>
                <a:gridCol w="747713"/>
                <a:gridCol w="746125"/>
                <a:gridCol w="747712"/>
                <a:gridCol w="746125"/>
                <a:gridCol w="746125"/>
                <a:gridCol w="747713"/>
                <a:gridCol w="746125"/>
                <a:gridCol w="747712"/>
                <a:gridCol w="746125"/>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94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en-US"/>
              <a:t>Clinic Example</a:t>
            </a:r>
          </a:p>
        </p:txBody>
      </p:sp>
      <p:sp>
        <p:nvSpPr>
          <p:cNvPr id="71683" name="Rectangle 3"/>
          <p:cNvSpPr>
            <a:spLocks noGrp="1" noRot="1" noChangeArrowheads="1"/>
          </p:cNvSpPr>
          <p:nvPr>
            <p:ph idx="1"/>
          </p:nvPr>
        </p:nvSpPr>
        <p:spPr>
          <a:xfrm>
            <a:off x="838200" y="1905000"/>
            <a:ext cx="3733800" cy="4191000"/>
          </a:xfrm>
        </p:spPr>
        <p:txBody>
          <a:bodyPr/>
          <a:lstStyle/>
          <a:p>
            <a:pPr>
              <a:lnSpc>
                <a:spcPct val="80000"/>
              </a:lnSpc>
            </a:pPr>
            <a:r>
              <a:rPr lang="en-US" sz="2800"/>
              <a:t>The team hypothesizes that the waiting time for registration might vary depending on the day of the week. They look at the data they have collected on waiting times for registration: </a:t>
            </a:r>
          </a:p>
        </p:txBody>
      </p:sp>
      <p:pic>
        <p:nvPicPr>
          <p:cNvPr id="71684" name="Picture 4" descr="Medical data for line graph"/>
          <p:cNvPicPr>
            <a:picLocks noChangeAspect="1" noChangeArrowheads="1"/>
          </p:cNvPicPr>
          <p:nvPr/>
        </p:nvPicPr>
        <p:blipFill>
          <a:blip r:embed="rId2"/>
          <a:srcRect/>
          <a:stretch>
            <a:fillRect/>
          </a:stretch>
        </p:blipFill>
        <p:spPr bwMode="auto">
          <a:xfrm>
            <a:off x="5257800" y="2286000"/>
            <a:ext cx="2746375" cy="33528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r>
              <a:rPr lang="en-US"/>
              <a:t>Clinic Example</a:t>
            </a:r>
          </a:p>
        </p:txBody>
      </p:sp>
      <p:sp>
        <p:nvSpPr>
          <p:cNvPr id="72707" name="Rectangle 3"/>
          <p:cNvSpPr>
            <a:spLocks noGrp="1" noRot="1" noChangeArrowheads="1"/>
          </p:cNvSpPr>
          <p:nvPr>
            <p:ph idx="1"/>
          </p:nvPr>
        </p:nvSpPr>
        <p:spPr>
          <a:xfrm>
            <a:off x="838200" y="1905000"/>
            <a:ext cx="3657600" cy="4191000"/>
          </a:xfrm>
        </p:spPr>
        <p:txBody>
          <a:bodyPr/>
          <a:lstStyle/>
          <a:p>
            <a:pPr>
              <a:lnSpc>
                <a:spcPct val="80000"/>
              </a:lnSpc>
            </a:pPr>
            <a:r>
              <a:rPr lang="en-US" sz="1800"/>
              <a:t>Next, they decide to create a </a:t>
            </a:r>
            <a:r>
              <a:rPr lang="en-US" sz="1800">
                <a:hlinkClick r:id="rId2"/>
              </a:rPr>
              <a:t>line graph</a:t>
            </a:r>
            <a:r>
              <a:rPr lang="en-US" sz="1800"/>
              <a:t> with this data. The x-axis will represent the days of the week, and the y-axis will represent the waiting time in minutes. They plot the data points on the graph and connect the dots to form a line. Below is the line graph they create: </a:t>
            </a:r>
          </a:p>
          <a:p>
            <a:pPr>
              <a:lnSpc>
                <a:spcPct val="80000"/>
              </a:lnSpc>
            </a:pPr>
            <a:r>
              <a:rPr lang="en-US" sz="1800"/>
              <a:t>By observing the line graph, the team can clearly see that Mondays and Fridays are the days with the longest wait in registration, and that Mondays are the worst days for long waits. </a:t>
            </a:r>
          </a:p>
        </p:txBody>
      </p:sp>
      <p:pic>
        <p:nvPicPr>
          <p:cNvPr id="72708" name="Picture 4" descr="line graph medical waiting"/>
          <p:cNvPicPr>
            <a:picLocks noChangeAspect="1" noChangeArrowheads="1"/>
          </p:cNvPicPr>
          <p:nvPr/>
        </p:nvPicPr>
        <p:blipFill>
          <a:blip r:embed="rId3"/>
          <a:srcRect/>
          <a:stretch>
            <a:fillRect/>
          </a:stretch>
        </p:blipFill>
        <p:spPr bwMode="auto">
          <a:xfrm>
            <a:off x="4648200" y="2286000"/>
            <a:ext cx="3886200" cy="290195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r>
              <a:rPr lang="en-US"/>
              <a:t>Task - Heights</a:t>
            </a:r>
          </a:p>
        </p:txBody>
      </p:sp>
      <p:sp>
        <p:nvSpPr>
          <p:cNvPr id="57347" name="Rectangle 3"/>
          <p:cNvSpPr>
            <a:spLocks noGrp="1" noRot="1" noChangeArrowheads="1"/>
          </p:cNvSpPr>
          <p:nvPr>
            <p:ph idx="1"/>
          </p:nvPr>
        </p:nvSpPr>
        <p:spPr/>
        <p:txBody>
          <a:bodyPr/>
          <a:lstStyle/>
          <a:p>
            <a:r>
              <a:rPr lang="en-US"/>
              <a:t>Using your histogram, overlay a line graph</a:t>
            </a:r>
          </a:p>
          <a:p>
            <a:r>
              <a:rPr lang="en-US"/>
              <a:t>Where do the points go?</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en-US"/>
              <a:t>Pie Chart</a:t>
            </a:r>
          </a:p>
        </p:txBody>
      </p:sp>
      <p:sp>
        <p:nvSpPr>
          <p:cNvPr id="73731" name="Rectangle 3"/>
          <p:cNvSpPr>
            <a:spLocks noGrp="1" noRot="1" noChangeArrowheads="1"/>
          </p:cNvSpPr>
          <p:nvPr>
            <p:ph idx="1"/>
          </p:nvPr>
        </p:nvSpPr>
        <p:spPr/>
        <p:txBody>
          <a:bodyPr/>
          <a:lstStyle/>
          <a:p>
            <a:r>
              <a:rPr lang="en-US"/>
              <a:t>A pie chart is a very simple visual device for conveying proportions</a:t>
            </a:r>
          </a:p>
          <a:p>
            <a:r>
              <a:rPr lang="en-US"/>
              <a:t>It is used with either interval or ratio level data that has been converted into percentages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p:txBody>
          <a:bodyPr/>
          <a:lstStyle/>
          <a:p>
            <a:r>
              <a:rPr lang="en-US"/>
              <a:t>Clinic Example</a:t>
            </a:r>
          </a:p>
        </p:txBody>
      </p:sp>
      <p:sp>
        <p:nvSpPr>
          <p:cNvPr id="74755" name="Rectangle 3"/>
          <p:cNvSpPr>
            <a:spLocks noGrp="1" noRot="1" noChangeArrowheads="1"/>
          </p:cNvSpPr>
          <p:nvPr>
            <p:ph idx="1"/>
          </p:nvPr>
        </p:nvSpPr>
        <p:spPr>
          <a:xfrm>
            <a:off x="838200" y="1905000"/>
            <a:ext cx="4038600" cy="4191000"/>
          </a:xfrm>
        </p:spPr>
        <p:txBody>
          <a:bodyPr/>
          <a:lstStyle/>
          <a:p>
            <a:r>
              <a:rPr lang="en-US" sz="2800"/>
              <a:t>If the team had collected data on the total time the patient was at the clinic, then they could figure out the proportion of time waiting vs. interacting with a person</a:t>
            </a:r>
          </a:p>
        </p:txBody>
      </p:sp>
      <p:pic>
        <p:nvPicPr>
          <p:cNvPr id="74756" name="Picture 4" descr="piechart2"/>
          <p:cNvPicPr>
            <a:picLocks noChangeAspect="1" noChangeArrowheads="1"/>
          </p:cNvPicPr>
          <p:nvPr/>
        </p:nvPicPr>
        <p:blipFill>
          <a:blip r:embed="rId2"/>
          <a:srcRect/>
          <a:stretch>
            <a:fillRect/>
          </a:stretch>
        </p:blipFill>
        <p:spPr bwMode="auto">
          <a:xfrm>
            <a:off x="5029200" y="2590800"/>
            <a:ext cx="3533775" cy="26289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p:txBody>
          <a:bodyPr/>
          <a:lstStyle/>
          <a:p>
            <a:r>
              <a:rPr lang="en-US"/>
              <a:t>Task</a:t>
            </a:r>
          </a:p>
        </p:txBody>
      </p:sp>
      <p:sp>
        <p:nvSpPr>
          <p:cNvPr id="75779" name="Rectangle 3"/>
          <p:cNvSpPr>
            <a:spLocks noGrp="1" noRot="1" noChangeArrowheads="1"/>
          </p:cNvSpPr>
          <p:nvPr>
            <p:ph idx="1"/>
          </p:nvPr>
        </p:nvSpPr>
        <p:spPr/>
        <p:txBody>
          <a:bodyPr/>
          <a:lstStyle/>
          <a:p>
            <a:r>
              <a:rPr lang="en-US"/>
              <a:t>Using the majors frequency distribution, create a percentage distribution and a pie chart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r>
              <a:rPr lang="en-US"/>
              <a:t>Assignment</a:t>
            </a:r>
          </a:p>
        </p:txBody>
      </p:sp>
      <p:sp>
        <p:nvSpPr>
          <p:cNvPr id="76803" name="Rectangle 3"/>
          <p:cNvSpPr>
            <a:spLocks noGrp="1" noRot="1" noChangeArrowheads="1"/>
          </p:cNvSpPr>
          <p:nvPr>
            <p:ph idx="1"/>
          </p:nvPr>
        </p:nvSpPr>
        <p:spPr/>
        <p:txBody>
          <a:bodyPr/>
          <a:lstStyle/>
          <a:p>
            <a:r>
              <a:rPr lang="en-US" dirty="0" smtClean="0"/>
              <a:t>Tables, Frequencies, Graphs and Charts Exercises (download from class site)</a:t>
            </a:r>
            <a:endParaRPr lang="en-US" dirty="0"/>
          </a:p>
          <a:p>
            <a:r>
              <a:rPr lang="en-US" dirty="0"/>
              <a:t>Drawn by hand</a:t>
            </a:r>
          </a:p>
          <a:p>
            <a:r>
              <a:rPr lang="en-US" dirty="0"/>
              <a:t>In my mailbox by next Tuesday morning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a:t>Can’t interpret raw data</a:t>
            </a:r>
          </a:p>
        </p:txBody>
      </p:sp>
      <p:sp>
        <p:nvSpPr>
          <p:cNvPr id="31747" name="Rectangle 3"/>
          <p:cNvSpPr>
            <a:spLocks noGrp="1" noRot="1" noChangeArrowheads="1"/>
          </p:cNvSpPr>
          <p:nvPr>
            <p:ph idx="1"/>
          </p:nvPr>
        </p:nvSpPr>
        <p:spPr/>
        <p:txBody>
          <a:bodyPr/>
          <a:lstStyle/>
          <a:p>
            <a:r>
              <a:rPr lang="en-US"/>
              <a:t>Clearly presenting these data in their raw form would tell the administrator little or nothing about trash collection in Sampleton</a:t>
            </a:r>
          </a:p>
          <a:p>
            <a:r>
              <a:rPr lang="en-US"/>
              <a:t>For example:</a:t>
            </a:r>
          </a:p>
          <a:p>
            <a:pPr lvl="1"/>
            <a:r>
              <a:rPr lang="en-US" sz="2400"/>
              <a:t>How many tons of trash do most teams collect?</a:t>
            </a:r>
          </a:p>
          <a:p>
            <a:pPr lvl="1"/>
            <a:r>
              <a:rPr lang="en-US" sz="2400"/>
              <a:t>Do the teams seem to collect about the same amount, or does their performance vary?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r>
              <a:rPr lang="en-US"/>
              <a:t>Frequency Distributions</a:t>
            </a:r>
          </a:p>
        </p:txBody>
      </p:sp>
      <p:sp>
        <p:nvSpPr>
          <p:cNvPr id="6147" name="Rectangle 3"/>
          <p:cNvSpPr>
            <a:spLocks noGrp="1" noRot="1" noChangeArrowheads="1"/>
          </p:cNvSpPr>
          <p:nvPr>
            <p:ph idx="1"/>
          </p:nvPr>
        </p:nvSpPr>
        <p:spPr/>
        <p:txBody>
          <a:bodyPr/>
          <a:lstStyle/>
          <a:p>
            <a:r>
              <a:rPr lang="en-US"/>
              <a:t>The most basic restructuring of raw data to facilitate understanding</a:t>
            </a:r>
          </a:p>
          <a:p>
            <a:r>
              <a:rPr lang="en-US"/>
              <a:t>Definition: a table that pairs data values (or ranges of data values) with their frequency of occurrence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457200" y="228600"/>
            <a:ext cx="8385175" cy="1431925"/>
          </a:xfrm>
        </p:spPr>
        <p:txBody>
          <a:bodyPr/>
          <a:lstStyle/>
          <a:p>
            <a:r>
              <a:rPr lang="en-US" sz="4000"/>
              <a:t>Example</a:t>
            </a:r>
            <a:br>
              <a:rPr lang="en-US" sz="4000"/>
            </a:br>
            <a:r>
              <a:rPr lang="en-US" sz="2000"/>
              <a:t>Arrests per Police Officer: Crime City, March 2004</a:t>
            </a:r>
            <a:endParaRPr lang="en-US" sz="4000"/>
          </a:p>
        </p:txBody>
      </p:sp>
      <p:graphicFrame>
        <p:nvGraphicFramePr>
          <p:cNvPr id="33870" name="Group 78"/>
          <p:cNvGraphicFramePr>
            <a:graphicFrameLocks noGrp="1"/>
          </p:cNvGraphicFramePr>
          <p:nvPr>
            <p:ph type="tbl" idx="1"/>
          </p:nvPr>
        </p:nvGraphicFramePr>
        <p:xfrm>
          <a:off x="838200" y="1905000"/>
          <a:ext cx="8007350" cy="4191000"/>
        </p:xfrm>
        <a:graphic>
          <a:graphicData uri="http://schemas.openxmlformats.org/drawingml/2006/table">
            <a:tbl>
              <a:tblPr/>
              <a:tblGrid>
                <a:gridCol w="4003675"/>
                <a:gridCol w="4003675"/>
              </a:tblGrid>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Number of Arrests</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Number of Police Officers</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1-5</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6-10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17</a:t>
                      </a:r>
                    </a:p>
                  </a:txBody>
                  <a:tcPr horzOverflow="overflow">
                    <a:lnL>
                      <a:noFill/>
                    </a:lnL>
                    <a:lnR cap="flat">
                      <a:noFill/>
                    </a:lnR>
                    <a:lnT>
                      <a:noFill/>
                    </a:lnT>
                    <a:lnB>
                      <a:noFill/>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11-15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47</a:t>
                      </a:r>
                    </a:p>
                  </a:txBody>
                  <a:tcPr horzOverflow="overflow">
                    <a:lnL>
                      <a:noFill/>
                    </a:lnL>
                    <a:lnR cap="flat">
                      <a:noFill/>
                    </a:lnR>
                    <a:lnT>
                      <a:noFill/>
                    </a:lnT>
                    <a:lnB>
                      <a:noFill/>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16-20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132</a:t>
                      </a:r>
                    </a:p>
                  </a:txBody>
                  <a:tcPr horzOverflow="overflow">
                    <a:lnL>
                      <a:noFill/>
                    </a:lnL>
                    <a:lnR cap="flat">
                      <a:noFill/>
                    </a:lnR>
                    <a:lnT>
                      <a:noFill/>
                    </a:lnT>
                    <a:lnB>
                      <a:noFill/>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21-25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35</a:t>
                      </a:r>
                    </a:p>
                  </a:txBody>
                  <a:tcPr horzOverflow="overflow">
                    <a:lnL>
                      <a:noFill/>
                    </a:lnL>
                    <a:lnR cap="flat">
                      <a:noFill/>
                    </a:lnR>
                    <a:lnT>
                      <a:noFill/>
                    </a:lnT>
                    <a:lnB>
                      <a:noFill/>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7</a:t>
                      </a: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244</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US"/>
              <a:t>Example, cont.</a:t>
            </a:r>
          </a:p>
        </p:txBody>
      </p:sp>
      <p:sp>
        <p:nvSpPr>
          <p:cNvPr id="35843" name="Rectangle 3"/>
          <p:cNvSpPr>
            <a:spLocks noGrp="1" noRot="1" noChangeArrowheads="1"/>
          </p:cNvSpPr>
          <p:nvPr>
            <p:ph idx="1"/>
          </p:nvPr>
        </p:nvSpPr>
        <p:spPr/>
        <p:txBody>
          <a:bodyPr/>
          <a:lstStyle/>
          <a:p>
            <a:r>
              <a:rPr lang="en-US"/>
              <a:t>The data values are the number of arrests</a:t>
            </a:r>
          </a:p>
          <a:p>
            <a:r>
              <a:rPr lang="en-US"/>
              <a:t>The frequencies are the number of police officers</a:t>
            </a:r>
          </a:p>
          <a:p>
            <a:r>
              <a:rPr lang="en-US"/>
              <a:t>Makes it easy to see that “most” Crime City police officers made between 16 and 20 arrests in March 2004.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luxe">
  <a:themeElements>
    <a:clrScheme name="Deluxe">
      <a:dk1>
        <a:sysClr val="windowText" lastClr="000000"/>
      </a:dk1>
      <a:lt1>
        <a:sysClr val="window" lastClr="FFFFFF"/>
      </a:lt1>
      <a:dk2>
        <a:srgbClr val="30356E"/>
      </a:dk2>
      <a:lt2>
        <a:srgbClr val="FFF9E5"/>
      </a:lt2>
      <a:accent1>
        <a:srgbClr val="CC4757"/>
      </a:accent1>
      <a:accent2>
        <a:srgbClr val="FF6F61"/>
      </a:accent2>
      <a:accent3>
        <a:srgbClr val="FF953E"/>
      </a:accent3>
      <a:accent4>
        <a:srgbClr val="F8BD52"/>
      </a:accent4>
      <a:accent5>
        <a:srgbClr val="46A6BD"/>
      </a:accent5>
      <a:accent6>
        <a:srgbClr val="5488BC"/>
      </a:accent6>
      <a:hlink>
        <a:srgbClr val="FA7D7A"/>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4520</TotalTime>
  <Words>3338</Words>
  <Application>Microsoft Office PowerPoint</Application>
  <PresentationFormat>On-screen Show (4:3)</PresentationFormat>
  <Paragraphs>700</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Deluxe</vt:lpstr>
      <vt:lpstr>Descriptive Statistics</vt:lpstr>
      <vt:lpstr>In Class Survey</vt:lpstr>
      <vt:lpstr>Descriptive Statistics</vt:lpstr>
      <vt:lpstr>Three ways to represent data</vt:lpstr>
      <vt:lpstr>Example Number of Tons of Trash collected by Sampleton, Ohio sanitary engineer teams for the week of June 8, 2004</vt:lpstr>
      <vt:lpstr>Can’t interpret raw data</vt:lpstr>
      <vt:lpstr>Frequency Distributions</vt:lpstr>
      <vt:lpstr>Example Arrests per Police Officer: Crime City, March 2004</vt:lpstr>
      <vt:lpstr>Example, cont.</vt:lpstr>
      <vt:lpstr>Some definitions</vt:lpstr>
      <vt:lpstr>Constructing a Frequency Distribution</vt:lpstr>
      <vt:lpstr>Tons of Garbage Collected by Sanitary Engineer Teams in Sampleton, Ohio, Week of June 8, 2004</vt:lpstr>
      <vt:lpstr>Grouped Frequency Distributions</vt:lpstr>
      <vt:lpstr>Tons of Garbage Collected by Sanitary Engineer Teams in Sampleton, Ohio, Week of June 8, 2004</vt:lpstr>
      <vt:lpstr>Grouped Frequency Distribution</vt:lpstr>
      <vt:lpstr>In class task</vt:lpstr>
      <vt:lpstr>Percentage Distributions</vt:lpstr>
      <vt:lpstr>Which town picks up more trash per crew?</vt:lpstr>
      <vt:lpstr>Must convert to compare</vt:lpstr>
      <vt:lpstr>Which town picks up more trash per crew?</vt:lpstr>
      <vt:lpstr>Cumulative Frequency Distributions</vt:lpstr>
      <vt:lpstr>Which town picks up more trash per crew?</vt:lpstr>
      <vt:lpstr>In-Class Task</vt:lpstr>
      <vt:lpstr>Response Time of the Metro Fire Department, 2007</vt:lpstr>
      <vt:lpstr>Solution</vt:lpstr>
      <vt:lpstr>The Art of Tabular Design</vt:lpstr>
      <vt:lpstr>Bad Table – What’s wrong?</vt:lpstr>
      <vt:lpstr>Why is it bad?</vt:lpstr>
      <vt:lpstr>Simplicity vs. Detail</vt:lpstr>
      <vt:lpstr>Feature 1 - Proper Title</vt:lpstr>
      <vt:lpstr>Feature 2 – Divides the data in a way that doesn’t overwhelm the reader</vt:lpstr>
      <vt:lpstr>Features 3 &amp; 4</vt:lpstr>
      <vt:lpstr>Feature 5 – Clear Percentages</vt:lpstr>
      <vt:lpstr>Features 6 &amp; 7</vt:lpstr>
      <vt:lpstr>Graphical Representation of Tabular Data</vt:lpstr>
      <vt:lpstr>Graph Basics</vt:lpstr>
      <vt:lpstr>Graph Basics</vt:lpstr>
      <vt:lpstr>Graph Basics</vt:lpstr>
      <vt:lpstr>The Bar Graph</vt:lpstr>
      <vt:lpstr>Bar Graph Example Hospital Clinic</vt:lpstr>
      <vt:lpstr>Bar Graph Example</vt:lpstr>
      <vt:lpstr>Task - Majors</vt:lpstr>
      <vt:lpstr>The Histogram</vt:lpstr>
      <vt:lpstr>Clinic Example</vt:lpstr>
      <vt:lpstr>Clinic Example</vt:lpstr>
      <vt:lpstr>Clinic Example</vt:lpstr>
      <vt:lpstr>Clinic Example</vt:lpstr>
      <vt:lpstr>Task - Heights</vt:lpstr>
      <vt:lpstr>The Frequency Polygon (Line Graph)</vt:lpstr>
      <vt:lpstr>Clinic Example</vt:lpstr>
      <vt:lpstr>Clinic Example</vt:lpstr>
      <vt:lpstr>Task - Heights</vt:lpstr>
      <vt:lpstr>Pie Chart</vt:lpstr>
      <vt:lpstr>Clinic Example</vt:lpstr>
      <vt:lpstr>Task</vt:lpstr>
      <vt:lpstr>Assignment</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User</dc:creator>
  <cp:lastModifiedBy>Aaron D. Schroeder</cp:lastModifiedBy>
  <cp:revision>66</cp:revision>
  <dcterms:created xsi:type="dcterms:W3CDTF">2007-09-10T14:44:56Z</dcterms:created>
  <dcterms:modified xsi:type="dcterms:W3CDTF">2008-09-17T12:46:34Z</dcterms:modified>
</cp:coreProperties>
</file>