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84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314" r:id="rId30"/>
    <p:sldId id="315" r:id="rId31"/>
    <p:sldId id="289" r:id="rId32"/>
    <p:sldId id="290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291" r:id="rId45"/>
    <p:sldId id="292" r:id="rId46"/>
    <p:sldId id="293" r:id="rId47"/>
    <p:sldId id="327" r:id="rId48"/>
    <p:sldId id="295" r:id="rId49"/>
    <p:sldId id="296" r:id="rId50"/>
    <p:sldId id="297" r:id="rId51"/>
    <p:sldId id="298" r:id="rId52"/>
    <p:sldId id="299" r:id="rId53"/>
    <p:sldId id="355" r:id="rId54"/>
    <p:sldId id="300" r:id="rId55"/>
    <p:sldId id="328" r:id="rId56"/>
    <p:sldId id="330" r:id="rId57"/>
    <p:sldId id="331" r:id="rId58"/>
    <p:sldId id="332" r:id="rId59"/>
    <p:sldId id="333" r:id="rId60"/>
    <p:sldId id="334" r:id="rId61"/>
    <p:sldId id="335" r:id="rId62"/>
    <p:sldId id="344" r:id="rId63"/>
    <p:sldId id="346" r:id="rId64"/>
    <p:sldId id="347" r:id="rId65"/>
    <p:sldId id="312" r:id="rId66"/>
    <p:sldId id="336" r:id="rId67"/>
    <p:sldId id="313" r:id="rId68"/>
    <p:sldId id="337" r:id="rId69"/>
    <p:sldId id="351" r:id="rId70"/>
    <p:sldId id="352" r:id="rId71"/>
    <p:sldId id="354" r:id="rId72"/>
    <p:sldId id="353" r:id="rId73"/>
    <p:sldId id="338" r:id="rId74"/>
    <p:sldId id="339" r:id="rId75"/>
    <p:sldId id="340" r:id="rId76"/>
    <p:sldId id="350" r:id="rId77"/>
    <p:sldId id="341" r:id="rId78"/>
    <p:sldId id="345" r:id="rId79"/>
    <p:sldId id="342" r:id="rId80"/>
    <p:sldId id="343" r:id="rId81"/>
    <p:sldId id="348" r:id="rId82"/>
    <p:sldId id="349" r:id="rId83"/>
  </p:sldIdLst>
  <p:sldSz cx="9144000" cy="6858000" type="screen4x3"/>
  <p:notesSz cx="6858000" cy="9144000"/>
  <p:embeddedFontLst>
    <p:embeddedFont>
      <p:font typeface="Consolas" pitchFamily="49" charset="0"/>
      <p:regular r:id="rId85"/>
      <p:bold r:id="rId86"/>
      <p:italic r:id="rId87"/>
      <p:boldItalic r:id="rId88"/>
    </p:embeddedFont>
    <p:embeddedFont>
      <p:font typeface="Corbel" pitchFamily="34" charset="0"/>
      <p:regular r:id="rId89"/>
      <p:bold r:id="rId90"/>
      <p:italic r:id="rId91"/>
      <p:boldItalic r:id="rId92"/>
    </p:embeddedFont>
    <p:embeddedFont>
      <p:font typeface="Wingdings 2" pitchFamily="18" charset="2"/>
      <p:regular r:id="rId93"/>
    </p:embeddedFont>
    <p:embeddedFont>
      <p:font typeface="Tahoma" pitchFamily="34" charset="0"/>
      <p:regular r:id="rId94"/>
      <p:bold r:id="rId95"/>
    </p:embeddedFont>
    <p:embeddedFont>
      <p:font typeface="Wingdings 3" pitchFamily="18" charset="2"/>
      <p:regular r:id="rId9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6.fntdata"/><Relationship Id="rId95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1.fntdata"/><Relationship Id="rId93" Type="http://schemas.openxmlformats.org/officeDocument/2006/relationships/font" Target="fonts/font9.fntdata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96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2.fntdata"/><Relationship Id="rId94" Type="http://schemas.openxmlformats.org/officeDocument/2006/relationships/font" Target="fonts/font10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3E003F-4D7C-4635-8FB1-48D162182A1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62CE0-8651-49E7-BAF1-146CFD0836AC}" type="slidenum">
              <a:rPr lang="en-US"/>
              <a:pPr/>
              <a:t>2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C5882-AC9D-4063-81BE-17716006A36C}" type="slidenum">
              <a:rPr lang="en-US"/>
              <a:pPr/>
              <a:t>52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3A24B-3737-4791-A47F-40BA55A69468}" type="slidenum">
              <a:rPr lang="en-US"/>
              <a:pPr/>
              <a:t>4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4E2EF-C15F-4D50-9FBA-78811EF0D45D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EBD34-F13E-45E6-9D96-7D1D7FE3CC13}" type="slidenum">
              <a:rPr lang="en-US"/>
              <a:pPr/>
              <a:t>7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957F-5158-40A6-B8D0-1F87D65564EB}" type="slidenum">
              <a:rPr lang="en-US"/>
              <a:pPr/>
              <a:t>12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66F-EDAE-4D55-AB73-273B55BE5CCF}" type="slidenum">
              <a:rPr lang="en-US"/>
              <a:pPr/>
              <a:t>21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</p:spPr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0DFD1-77EA-47EB-ABA2-363EB33FEFF5}" type="slidenum">
              <a:rPr lang="en-US"/>
              <a:pPr/>
              <a:t>44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78D74-56BA-4DCF-91B7-EB1D4EED95F3}" type="slidenum">
              <a:rPr lang="en-US"/>
              <a:pPr/>
              <a:t>46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</p:spPr>
        <p:txBody>
          <a:bodyPr/>
          <a:lstStyle/>
          <a:p>
            <a:endParaRPr lang="en-US" sz="900">
              <a:solidFill>
                <a:srgbClr val="CB060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2E1FE-8298-4BDE-8D50-382D4953F749}" type="slidenum">
              <a:rPr lang="en-US"/>
              <a:pPr/>
              <a:t>48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6D4C29-6A3B-4C7C-BDA3-A6DB18113C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CDEB42-A089-4035-8A62-C5D3E29137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0EAC33-CDB4-4027-B41E-690A212CF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fld id="{B75684AC-0B1A-44D4-8DB7-16861AE1BD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8007350" cy="419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fld id="{2A18FCAB-2696-435C-BDC8-F12060E307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8075" y="1905000"/>
            <a:ext cx="3927475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8075" y="4076700"/>
            <a:ext cx="3927475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fld id="{94C7DEB3-4B36-44C2-AFB0-51E05BC3C3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5BC8DE-D17F-4EB4-8BEB-DEACE0789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775DD6-E0A8-4443-8E22-8414C5AD48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D31159-BADF-4C79-9E8D-A78D1D0B5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513BE6-3A70-4592-BB15-51832E9C67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777BF2-968A-4DCF-AA2E-D35ECA8D0B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8BCBBD-98F9-4693-BF45-6D4B2D4E32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6B29B8-0E8C-4312-B4FE-2270921D8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3023A0B-4EB2-4E99-A893-172776D18F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6C84FB5-2561-425F-94E0-00BA83E54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Numerical Representations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The head of the Bureau of Records decides to create a new position in the office and hires a newly graduated MPA with a great computer background but only 1 year of prior government service</a:t>
            </a:r>
          </a:p>
          <a:p>
            <a:r>
              <a:rPr lang="en-US" sz="2800"/>
              <a:t>Calculate the mean of years of government service with the additional employee</a:t>
            </a:r>
          </a:p>
          <a:p>
            <a:r>
              <a:rPr lang="en-US" sz="2800"/>
              <a:t>13.22 (now underestimating years of government service)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the Mean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838200" y="1905000"/>
            <a:ext cx="3925888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Pros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Mathematical center of a distribution.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Just as far from scores above it as it is from scores below it.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Good for interval and ratio data.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Does not ignore any information.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Inferential statistics is based on mathematical properties of the mean.</a:t>
            </a:r>
          </a:p>
        </p:txBody>
      </p:sp>
      <p:sp>
        <p:nvSpPr>
          <p:cNvPr id="25604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4919663" y="1905000"/>
            <a:ext cx="3925887" cy="4191000"/>
          </a:xfrm>
        </p:spPr>
        <p:txBody>
          <a:bodyPr/>
          <a:lstStyle/>
          <a:p>
            <a:r>
              <a:rPr lang="en-US" sz="2400"/>
              <a:t>Cons</a:t>
            </a:r>
          </a:p>
          <a:p>
            <a:pPr lvl="1"/>
            <a:r>
              <a:rPr lang="en-US" sz="2000"/>
              <a:t>Influenced by extreme scores and skewed distributions.</a:t>
            </a:r>
          </a:p>
          <a:p>
            <a:pPr lvl="1"/>
            <a:r>
              <a:rPr lang="en-US" sz="2000"/>
              <a:t>May not exist in the data. For example, the average US family has 1.7 children, 2.2 pets, and made fiancial contributions to 3.4 charitable organizations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5" autoUpdateAnimBg="0"/>
      <p:bldP spid="25604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 Example: Median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52, 76, 100, 136, 186, 196, 205, 150, 257, 264, 264, 280, 282, 283, 303, 313, 317, 317, 325, 373, 384, 384, 400, 402, 417, 422, 472, 480, 643, 693, 732, 749, 750, 791, 891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median is the middle value when observations are ordered.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 find the middle, count in (N+1)/2 scores when observations are ordered lowest to highest.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Median hotel rate: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(35+1)/2 = 18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317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334000" y="2209800"/>
            <a:ext cx="685800" cy="457200"/>
          </a:xfrm>
          <a:prstGeom prst="rect">
            <a:avLst/>
          </a:prstGeom>
          <a:noFill/>
          <a:ln w="9525">
            <a:solidFill>
              <a:srgbClr val="CB060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5" autoUpdateAnimBg="0"/>
      <p:bldP spid="266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median with an even number of scores.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2, 2, 3, 5, 6, 7, 7, 7, 8, 9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With an even number of scores, the median is the average of the middle two observations when observations are ordered.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Find the average of the N/2 and the (N+2)/2 score.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N/2 = 5</a:t>
            </a:r>
            <a:r>
              <a:rPr lang="en-US" sz="2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score, (N+2)/2 = 6</a:t>
            </a:r>
            <a:r>
              <a:rPr lang="en-US" sz="2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score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Add middle two observations and divide by two.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(6+7)/2 = 6.5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Median is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5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The Sternville City Council requires that all city agencies include an average salary in their budget requests</a:t>
            </a:r>
          </a:p>
          <a:p>
            <a:pPr>
              <a:lnSpc>
                <a:spcPct val="80000"/>
              </a:lnSpc>
            </a:pPr>
            <a:r>
              <a:rPr lang="en-US" sz="2400"/>
              <a:t>The Sternville City Planning Office has seven employees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director is paid $42,500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assistant director is paid $39,500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planning clerks are paid $22,600, $22,500, and $22,400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secretary (who does all the work) is paid $17,500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receptionist is paid $16,300</a:t>
            </a:r>
          </a:p>
          <a:p>
            <a:pPr>
              <a:lnSpc>
                <a:spcPct val="80000"/>
              </a:lnSpc>
            </a:pPr>
            <a:r>
              <a:rPr lang="en-US" sz="2400"/>
              <a:t>Calculate the mean</a:t>
            </a:r>
          </a:p>
          <a:p>
            <a:pPr>
              <a:lnSpc>
                <a:spcPct val="80000"/>
              </a:lnSpc>
            </a:pPr>
            <a:r>
              <a:rPr lang="en-US" sz="2400"/>
              <a:t>$26,186</a:t>
            </a:r>
          </a:p>
          <a:p>
            <a:pPr>
              <a:lnSpc>
                <a:spcPct val="80000"/>
              </a:lnSpc>
            </a:pPr>
            <a:r>
              <a:rPr lang="en-US" sz="2400"/>
              <a:t>Director doesn’t like the result – department looks fat and bloated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cont.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 secretary (who is currently taking a methods class) points out that the large salaries paid to the director and the assistant director are distorting the mean</a:t>
            </a:r>
          </a:p>
          <a:p>
            <a:pPr>
              <a:lnSpc>
                <a:spcPct val="80000"/>
              </a:lnSpc>
            </a:pPr>
            <a:r>
              <a:rPr lang="en-US" sz="2800"/>
              <a:t>The secretary calculates the median by: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1. Listing the salaries in order of magnitude (up or down, it doesn’t matter)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2. Locating the middle item by adding 1 to the number of items and diving by 2</a:t>
            </a:r>
          </a:p>
          <a:p>
            <a:pPr>
              <a:lnSpc>
                <a:spcPct val="80000"/>
              </a:lnSpc>
            </a:pPr>
            <a:r>
              <a:rPr lang="en-US" sz="2800"/>
              <a:t>What is the median?</a:t>
            </a:r>
          </a:p>
          <a:p>
            <a:pPr>
              <a:lnSpc>
                <a:spcPct val="80000"/>
              </a:lnSpc>
            </a:pPr>
            <a:r>
              <a:rPr lang="en-US" sz="2800"/>
              <a:t>Clerk 2 : $22,500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cont.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planning director reports the median to the Sternville City Council</a:t>
            </a:r>
          </a:p>
          <a:p>
            <a:pPr>
              <a:lnSpc>
                <a:spcPct val="90000"/>
              </a:lnSpc>
            </a:pPr>
            <a:r>
              <a:rPr lang="en-US" sz="2400"/>
              <a:t>However, because of a local tax revolt, the mayor tells the director he must fire one employee anyway</a:t>
            </a:r>
          </a:p>
          <a:p>
            <a:pPr>
              <a:lnSpc>
                <a:spcPct val="90000"/>
              </a:lnSpc>
            </a:pPr>
            <a:r>
              <a:rPr lang="en-US" sz="2400"/>
              <a:t>Responding like a typical bureaucracy, they fire the receptionist</a:t>
            </a:r>
          </a:p>
          <a:p>
            <a:pPr>
              <a:lnSpc>
                <a:spcPct val="90000"/>
              </a:lnSpc>
            </a:pPr>
            <a:r>
              <a:rPr lang="en-US" sz="2400"/>
              <a:t>Now, what is the Median salary of the Planning Office?</a:t>
            </a:r>
          </a:p>
          <a:p>
            <a:pPr>
              <a:lnSpc>
                <a:spcPct val="90000"/>
              </a:lnSpc>
            </a:pPr>
            <a:r>
              <a:rPr lang="en-US" sz="2400"/>
              <a:t>Item = 3.5</a:t>
            </a:r>
          </a:p>
          <a:p>
            <a:pPr>
              <a:lnSpc>
                <a:spcPct val="90000"/>
              </a:lnSpc>
            </a:pPr>
            <a:r>
              <a:rPr lang="en-US" sz="2400"/>
              <a:t>Half way between 3 and 4</a:t>
            </a:r>
          </a:p>
          <a:p>
            <a:pPr>
              <a:lnSpc>
                <a:spcPct val="90000"/>
              </a:lnSpc>
            </a:pPr>
            <a:r>
              <a:rPr lang="en-US" sz="2400"/>
              <a:t>$22,550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Median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838200" y="1905000"/>
            <a:ext cx="3925888" cy="4191000"/>
          </a:xfrm>
        </p:spPr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Not influenced by extreme scores or skewed distributions.</a:t>
            </a:r>
          </a:p>
          <a:p>
            <a:pPr lvl="1"/>
            <a:r>
              <a:rPr lang="en-US"/>
              <a:t>Good with ordinal data.</a:t>
            </a:r>
          </a:p>
          <a:p>
            <a:pPr lvl="1"/>
            <a:r>
              <a:rPr lang="en-US"/>
              <a:t>Easier to compute than the mean.</a:t>
            </a:r>
          </a:p>
        </p:txBody>
      </p:sp>
      <p:sp>
        <p:nvSpPr>
          <p:cNvPr id="32772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4919663" y="1905000"/>
            <a:ext cx="3925887" cy="4191000"/>
          </a:xfrm>
        </p:spPr>
        <p:txBody>
          <a:bodyPr/>
          <a:lstStyle/>
          <a:p>
            <a:r>
              <a:rPr lang="en-US"/>
              <a:t>Cons</a:t>
            </a:r>
          </a:p>
          <a:p>
            <a:pPr lvl="1"/>
            <a:r>
              <a:rPr lang="en-US"/>
              <a:t>May not exist in the data.</a:t>
            </a:r>
          </a:p>
          <a:p>
            <a:pPr lvl="1"/>
            <a:r>
              <a:rPr lang="en-US"/>
              <a:t>Doesn’t take actual values into account.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5" autoUpdateAnimBg="0"/>
      <p:bldP spid="32772" grpId="0" build="p" bldLvl="5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The mode is simply the data value that occurs most often (with greatest frequency) in any distribution</a:t>
            </a:r>
          </a:p>
          <a:p>
            <a:r>
              <a:rPr lang="en-US" sz="2400"/>
              <a:t>In this frequency distribution, what is the mode number of tickets issued?</a:t>
            </a:r>
          </a:p>
          <a:p>
            <a:r>
              <a:rPr lang="en-US" sz="2400"/>
              <a:t>3</a:t>
            </a: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ph sz="half" idx="2"/>
          </p:nvPr>
        </p:nvGraphicFramePr>
        <p:xfrm>
          <a:off x="4953000" y="1600200"/>
          <a:ext cx="3927475" cy="4769804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450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Tickets issued by Woodward Police, Week of January 28, 2004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Tickets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Police Officers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Mode, cont.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52, 76, 100, 136, 186, 196, 205, 150, 257, 264, 264, 280, 282, 283, 303, 313, 317, 317, 325, 373, 384, 384, 400, 402, 417, 422, 472, 480, 643, 693, 732, 749, 750, 791, 891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dirty="0"/>
              <a:t>Mode: most frequent observation</a:t>
            </a:r>
          </a:p>
          <a:p>
            <a:pPr>
              <a:lnSpc>
                <a:spcPct val="90000"/>
              </a:lnSpc>
            </a:pPr>
            <a:r>
              <a:rPr lang="en-US" dirty="0"/>
              <a:t>Mode(s) for hotel rates: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264, 317, 384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371600" y="2286000"/>
            <a:ext cx="1676400" cy="457200"/>
          </a:xfrm>
          <a:prstGeom prst="rect">
            <a:avLst/>
          </a:prstGeom>
          <a:noFill/>
          <a:ln w="9525">
            <a:solidFill>
              <a:srgbClr val="CB060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781800" y="2286000"/>
            <a:ext cx="1676400" cy="457200"/>
          </a:xfrm>
          <a:prstGeom prst="rect">
            <a:avLst/>
          </a:prstGeom>
          <a:noFill/>
          <a:ln w="9525">
            <a:solidFill>
              <a:srgbClr val="CB060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819400" y="2743200"/>
            <a:ext cx="1676400" cy="457200"/>
          </a:xfrm>
          <a:prstGeom prst="rect">
            <a:avLst/>
          </a:prstGeom>
          <a:noFill/>
          <a:ln w="9525">
            <a:solidFill>
              <a:srgbClr val="CB060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5" autoUpdateAnimBg="0"/>
      <p:bldP spid="34820" grpId="0" animBg="1"/>
      <p:bldP spid="34821" grpId="0" animBg="1"/>
      <p:bldP spid="348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57200"/>
            <a:ext cx="7772400" cy="1736725"/>
          </a:xfrm>
        </p:spPr>
        <p:txBody>
          <a:bodyPr/>
          <a:lstStyle/>
          <a:p>
            <a:r>
              <a:rPr lang="en-US"/>
              <a:t>Central Tendency and Variability</a:t>
            </a:r>
          </a:p>
        </p:txBody>
      </p:sp>
      <p:pic>
        <p:nvPicPr>
          <p:cNvPr id="11267" name="Picture 3" descr="Larson Half a Chil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1013" y="2209800"/>
            <a:ext cx="2998787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Mode, cont.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What is the mode for number of courses in this frequency distribution?</a:t>
            </a:r>
          </a:p>
          <a:p>
            <a:r>
              <a:rPr lang="en-US" sz="2800"/>
              <a:t>Statisticians generally relax the definition of mode to include distinct peaks</a:t>
            </a:r>
          </a:p>
          <a:p>
            <a:r>
              <a:rPr lang="en-US" sz="2800"/>
              <a:t>23 and 19</a:t>
            </a:r>
          </a:p>
        </p:txBody>
      </p:sp>
      <p:graphicFrame>
        <p:nvGraphicFramePr>
          <p:cNvPr id="35844" name="Group 4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3977960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5635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Required Courses in Research Methods and Statistics in MPA-granting US Schools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Courses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Schools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the Mode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838200" y="1905000"/>
            <a:ext cx="3925888" cy="4191000"/>
          </a:xfrm>
        </p:spPr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Good for nominal data.</a:t>
            </a:r>
          </a:p>
          <a:p>
            <a:pPr lvl="1"/>
            <a:r>
              <a:rPr lang="en-US"/>
              <a:t>Good when there are two “typical” scores.</a:t>
            </a:r>
          </a:p>
          <a:p>
            <a:pPr lvl="1"/>
            <a:r>
              <a:rPr lang="en-US"/>
              <a:t>Easiest to compute and understand.</a:t>
            </a:r>
          </a:p>
          <a:p>
            <a:pPr lvl="1"/>
            <a:r>
              <a:rPr lang="en-US"/>
              <a:t>The score comes from the data set.</a:t>
            </a:r>
          </a:p>
        </p:txBody>
      </p:sp>
      <p:sp>
        <p:nvSpPr>
          <p:cNvPr id="36868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4919663" y="1905000"/>
            <a:ext cx="3925887" cy="4191000"/>
          </a:xfrm>
        </p:spPr>
        <p:txBody>
          <a:bodyPr/>
          <a:lstStyle/>
          <a:p>
            <a:r>
              <a:rPr lang="en-US"/>
              <a:t>Cons</a:t>
            </a:r>
          </a:p>
          <a:p>
            <a:pPr lvl="1"/>
            <a:r>
              <a:rPr lang="en-US"/>
              <a:t>Ignores most of the information in a distribution.</a:t>
            </a:r>
          </a:p>
          <a:p>
            <a:pPr lvl="1"/>
            <a:r>
              <a:rPr lang="en-US"/>
              <a:t>Small samples may not have a mode.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5" autoUpdateAnimBg="0"/>
      <p:bldP spid="36868" grpId="0" build="p" bldLvl="5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 from Grouped Data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times you may be left to calculate something based on “grouped” data from a frequency distribution</a:t>
            </a:r>
          </a:p>
          <a:p>
            <a:r>
              <a:rPr lang="en-US"/>
              <a:t>Especially true of archival data and survey data where privacy won’t allow for distribution of raw data</a:t>
            </a:r>
          </a:p>
          <a:p>
            <a:r>
              <a:rPr lang="en-US"/>
              <a:t>Don’t do this is the raw data is available!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Means for Grouped Data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Director  of OK Highway Dept. knows the avg. speed in OK is 62.4 mph</a:t>
            </a:r>
          </a:p>
          <a:p>
            <a:pPr>
              <a:lnSpc>
                <a:spcPct val="90000"/>
              </a:lnSpc>
            </a:pPr>
            <a:r>
              <a:rPr lang="en-US"/>
              <a:t>Federal DOT charges OK with lax enforcement of 55 mph speed limit</a:t>
            </a:r>
          </a:p>
          <a:p>
            <a:pPr>
              <a:lnSpc>
                <a:spcPct val="90000"/>
              </a:lnSpc>
            </a:pPr>
            <a:r>
              <a:rPr lang="en-US"/>
              <a:t>Director feels OK is no worse than anybody else</a:t>
            </a:r>
          </a:p>
          <a:p>
            <a:pPr>
              <a:lnSpc>
                <a:spcPct val="90000"/>
              </a:lnSpc>
            </a:pPr>
            <a:r>
              <a:rPr lang="en-US"/>
              <a:t>Decides to compare to TX, but only has a frequency distribution to work 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Means for grouped data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mean is nothing more than the “sum” of all the values divided by the “number” of values</a:t>
            </a:r>
          </a:p>
          <a:p>
            <a:pPr>
              <a:lnSpc>
                <a:spcPct val="90000"/>
              </a:lnSpc>
            </a:pPr>
            <a:r>
              <a:rPr lang="en-US" sz="2800"/>
              <a:t>Well, we already have the “number” of values (968)</a:t>
            </a:r>
          </a:p>
          <a:p>
            <a:pPr>
              <a:lnSpc>
                <a:spcPct val="90000"/>
              </a:lnSpc>
            </a:pPr>
            <a:r>
              <a:rPr lang="en-US" sz="2800"/>
              <a:t>What we need is the “sum” of the values</a:t>
            </a:r>
          </a:p>
        </p:txBody>
      </p:sp>
      <p:graphicFrame>
        <p:nvGraphicFramePr>
          <p:cNvPr id="40964" name="Group 4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4175760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406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Texas Motorists’ Speeds on 55 mph freeways, 1999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Miles per Hour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Drivers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45-50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50-55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55-60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273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60-65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319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65-70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136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70-75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75-80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968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Means for grouped data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905000"/>
            <a:ext cx="3124200" cy="4191000"/>
          </a:xfrm>
        </p:spPr>
        <p:txBody>
          <a:bodyPr/>
          <a:lstStyle/>
          <a:p>
            <a:r>
              <a:rPr lang="en-US" sz="2000"/>
              <a:t>Must assume that data is spread evenly throughout the class</a:t>
            </a:r>
          </a:p>
          <a:p>
            <a:r>
              <a:rPr lang="en-US" sz="2000"/>
              <a:t>Thus, the mid-point for each class is assumed to be the value for each data point in that class</a:t>
            </a:r>
          </a:p>
          <a:p>
            <a:r>
              <a:rPr lang="en-US" sz="2000"/>
              <a:t>Therefore, we can just multiply the midpoint by the frequency</a:t>
            </a: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>
            <p:ph sz="half" idx="2"/>
          </p:nvPr>
        </p:nvGraphicFramePr>
        <p:xfrm>
          <a:off x="4343400" y="1905000"/>
          <a:ext cx="4537075" cy="4175760"/>
        </p:xfrm>
        <a:graphic>
          <a:graphicData uri="http://schemas.openxmlformats.org/drawingml/2006/table">
            <a:tbl>
              <a:tblPr/>
              <a:tblGrid>
                <a:gridCol w="1512888"/>
                <a:gridCol w="1511300"/>
                <a:gridCol w="1512887"/>
              </a:tblGrid>
              <a:tr h="40640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Texas Motorists’ Speeds on 55 mph freeways, 1999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Miles per Hour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Drivers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Midpoint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45-50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47.5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50-55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55-60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273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57.5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60-65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65-70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67.5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70-75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75-80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77.5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Means for grouped data</a:t>
            </a:r>
          </a:p>
        </p:txBody>
      </p:sp>
      <p:graphicFrame>
        <p:nvGraphicFramePr>
          <p:cNvPr id="43012" name="Group 4"/>
          <p:cNvGraphicFramePr>
            <a:graphicFrameLocks noGrp="1"/>
          </p:cNvGraphicFramePr>
          <p:nvPr>
            <p:ph type="tbl" idx="1"/>
          </p:nvPr>
        </p:nvGraphicFramePr>
        <p:xfrm>
          <a:off x="3962400" y="1905000"/>
          <a:ext cx="4883150" cy="3935097"/>
        </p:xfrm>
        <a:graphic>
          <a:graphicData uri="http://schemas.openxmlformats.org/drawingml/2006/table">
            <a:tbl>
              <a:tblPr/>
              <a:tblGrid>
                <a:gridCol w="1220788"/>
                <a:gridCol w="1220787"/>
                <a:gridCol w="1220788"/>
                <a:gridCol w="1220787"/>
              </a:tblGrid>
              <a:tr h="3492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Texas Motorists’ Speeds on 55 mph freeways, 1999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Miles per Hour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Drivers (f)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Midpoint (m)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 x 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45-50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47.5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1,235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50-55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6,457.5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55-60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273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57.5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15,697.5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60-65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319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19,937.5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65-70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67.5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9,180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70-75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6,090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75-80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77.5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542.5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59,140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1" name="Rectangle 3"/>
          <p:cNvSpPr>
            <a:spLocks noRot="1" noChangeArrowheads="1"/>
          </p:cNvSpPr>
          <p:nvPr/>
        </p:nvSpPr>
        <p:spPr bwMode="auto">
          <a:xfrm>
            <a:off x="838200" y="1905000"/>
            <a:ext cx="3124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Must assume that data is spread evenly throughout the class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Thus, the mid-point for each class is assumed to be the value for each data point in that class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Therefore, we can just multiply the midpoint by the frequency</a:t>
            </a:r>
          </a:p>
        </p:txBody>
      </p:sp>
      <p:sp>
        <p:nvSpPr>
          <p:cNvPr id="43078" name="Text Box 70"/>
          <p:cNvSpPr txBox="1">
            <a:spLocks noChangeArrowheads="1"/>
          </p:cNvSpPr>
          <p:nvPr/>
        </p:nvSpPr>
        <p:spPr bwMode="auto">
          <a:xfrm>
            <a:off x="5334000" y="56388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Sum of the values</a:t>
            </a:r>
          </a:p>
        </p:txBody>
      </p:sp>
      <p:sp>
        <p:nvSpPr>
          <p:cNvPr id="43079" name="Line 71"/>
          <p:cNvSpPr>
            <a:spLocks noChangeShapeType="1"/>
          </p:cNvSpPr>
          <p:nvPr/>
        </p:nvSpPr>
        <p:spPr bwMode="auto">
          <a:xfrm flipV="1">
            <a:off x="7315200" y="5562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80" name="Text Box 72"/>
          <p:cNvSpPr txBox="1">
            <a:spLocks noChangeArrowheads="1"/>
          </p:cNvSpPr>
          <p:nvPr/>
        </p:nvSpPr>
        <p:spPr bwMode="auto">
          <a:xfrm>
            <a:off x="2743200" y="55626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Number of values</a:t>
            </a:r>
          </a:p>
        </p:txBody>
      </p:sp>
      <p:sp>
        <p:nvSpPr>
          <p:cNvPr id="43081" name="Line 73"/>
          <p:cNvSpPr>
            <a:spLocks noChangeShapeType="1"/>
          </p:cNvSpPr>
          <p:nvPr/>
        </p:nvSpPr>
        <p:spPr bwMode="auto">
          <a:xfrm flipV="1">
            <a:off x="4648200" y="5562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082" name="Text Box 74"/>
          <p:cNvSpPr txBox="1">
            <a:spLocks noChangeArrowheads="1"/>
          </p:cNvSpPr>
          <p:nvPr/>
        </p:nvSpPr>
        <p:spPr bwMode="auto">
          <a:xfrm>
            <a:off x="4406900" y="6019800"/>
            <a:ext cx="368300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59,140 / 968 = 61.1 miles per hour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Following the steps just outlined, calculate the mean number of serious crimes per precinct for Metro, Texas.</a:t>
            </a:r>
          </a:p>
          <a:p>
            <a:r>
              <a:rPr lang="en-US" sz="2800"/>
              <a:t>Mean = 11</a:t>
            </a:r>
          </a:p>
        </p:txBody>
      </p:sp>
      <p:graphicFrame>
        <p:nvGraphicFramePr>
          <p:cNvPr id="44036" name="Group 4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3585529"/>
        </p:xfrm>
        <a:graphic>
          <a:graphicData uri="http://schemas.openxmlformats.org/drawingml/2006/table">
            <a:tbl>
              <a:tblPr/>
              <a:tblGrid>
                <a:gridCol w="982663"/>
                <a:gridCol w="981075"/>
                <a:gridCol w="982662"/>
                <a:gridCol w="981075"/>
              </a:tblGrid>
              <a:tr h="3492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Serious Crimes per Precinct, Metro, Texas, Week of March 7, 2004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Crimes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Precincts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Midpoint (m)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 x 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1-5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6-10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11-15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16-20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21-25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Medians for grouped data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Similar to median for ungrouped data: the median is the middle value</a:t>
            </a:r>
          </a:p>
          <a:p>
            <a:pPr>
              <a:lnSpc>
                <a:spcPct val="90000"/>
              </a:lnSpc>
            </a:pPr>
            <a:r>
              <a:rPr lang="en-US" sz="2800"/>
              <a:t>Can be tricky</a:t>
            </a:r>
          </a:p>
          <a:p>
            <a:pPr>
              <a:lnSpc>
                <a:spcPct val="90000"/>
              </a:lnSpc>
            </a:pPr>
            <a:r>
              <a:rPr lang="en-US" sz="2800"/>
              <a:t>1. Find the middle item</a:t>
            </a:r>
          </a:p>
          <a:p>
            <a:pPr>
              <a:lnSpc>
                <a:spcPct val="90000"/>
              </a:lnSpc>
            </a:pPr>
            <a:r>
              <a:rPr lang="en-US" sz="2800"/>
              <a:t>2. Figure out which class it is in</a:t>
            </a:r>
          </a:p>
          <a:p>
            <a:pPr>
              <a:lnSpc>
                <a:spcPct val="90000"/>
              </a:lnSpc>
            </a:pPr>
            <a:r>
              <a:rPr lang="en-US" sz="2800"/>
              <a:t>3. Figure out how far into the class it is (tricky part) – this part is called “Interpolation”</a:t>
            </a:r>
          </a:p>
          <a:p>
            <a:pPr>
              <a:lnSpc>
                <a:spcPct val="90000"/>
              </a:lnSpc>
            </a:pPr>
            <a:r>
              <a:rPr lang="en-US" sz="2800"/>
              <a:t>4. Add that fraction of the class to everything below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Medians for grouped data</a:t>
            </a:r>
          </a:p>
        </p:txBody>
      </p:sp>
      <p:graphicFrame>
        <p:nvGraphicFramePr>
          <p:cNvPr id="81064" name="Group 168"/>
          <p:cNvGraphicFramePr>
            <a:graphicFrameLocks noGrp="1"/>
          </p:cNvGraphicFramePr>
          <p:nvPr>
            <p:ph type="tbl" idx="1"/>
          </p:nvPr>
        </p:nvGraphicFramePr>
        <p:xfrm>
          <a:off x="5410200" y="1676400"/>
          <a:ext cx="3429000" cy="4191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90600"/>
                <a:gridCol w="1143000"/>
                <a:gridCol w="627063"/>
                <a:gridCol w="668337"/>
              </a:tblGrid>
              <a:tr h="6032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Serious Crimes per Precinct, Metro, Texas, Week of March 7, 2004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Crimes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Precincts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1-5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6-10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11-15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16-20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21-25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sp>
        <p:nvSpPr>
          <p:cNvPr id="81066" name="Text Box 170"/>
          <p:cNvSpPr txBox="1">
            <a:spLocks noChangeArrowheads="1"/>
          </p:cNvSpPr>
          <p:nvPr/>
        </p:nvSpPr>
        <p:spPr bwMode="auto">
          <a:xfrm>
            <a:off x="838200" y="1600200"/>
            <a:ext cx="434340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u="sng" dirty="0"/>
              <a:t>What is the middle Precinct?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/>
              <a:t>	(N + 1) / 2 =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/>
              <a:t>	18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u="sng" dirty="0"/>
              <a:t>Which class is it in?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/>
              <a:t>	11-15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u="sng" dirty="0"/>
              <a:t>How far into the class is that Precinct?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/>
              <a:t>If a class is evenly distributed, how many parts are there to that class?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/>
              <a:t>	14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/>
              <a:t>So, how many 14ths do we need to go into that class before we reach 18?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/>
              <a:t>	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/>
              <a:t>	3/14 x 5 (class interval) = 1.07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u="sng" dirty="0"/>
              <a:t>What’s the median?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/>
              <a:t>10 + 1.07 = 11.07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1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1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1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1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10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1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1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1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1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1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1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10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66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The goal of descriptive statistics is to summarize a collection of data in a clear and understandable way.</a:t>
            </a:r>
          </a:p>
          <a:p>
            <a:pPr lvl="1"/>
            <a:r>
              <a:rPr lang="en-US" sz="2400">
                <a:solidFill>
                  <a:srgbClr val="5F5F5F"/>
                </a:solidFill>
              </a:rPr>
              <a:t>What is the pattern of scores over the range of possible values?</a:t>
            </a:r>
          </a:p>
          <a:p>
            <a:pPr lvl="1"/>
            <a:r>
              <a:rPr lang="en-US" sz="2400">
                <a:solidFill>
                  <a:srgbClr val="CB0601"/>
                </a:solidFill>
              </a:rPr>
              <a:t>Where, on the scale of possible scores, is a point that best represents the set of scores?</a:t>
            </a:r>
          </a:p>
          <a:p>
            <a:pPr lvl="1"/>
            <a:r>
              <a:rPr lang="en-US" sz="2400"/>
              <a:t>Do the scores cluster about their central point or do they spread out around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Calculate the median score on the Morgan City  civil service exam</a:t>
            </a:r>
          </a:p>
          <a:p>
            <a:pPr lvl="1"/>
            <a:r>
              <a:rPr lang="en-US" sz="2400" dirty="0"/>
              <a:t>Who’s the median?</a:t>
            </a:r>
          </a:p>
          <a:p>
            <a:pPr lvl="1"/>
            <a:r>
              <a:rPr lang="en-US" sz="2400" dirty="0"/>
              <a:t>Which class?</a:t>
            </a:r>
          </a:p>
          <a:p>
            <a:pPr lvl="1"/>
            <a:r>
              <a:rPr lang="en-US" sz="2400" dirty="0"/>
              <a:t>How far into class?</a:t>
            </a:r>
          </a:p>
          <a:p>
            <a:r>
              <a:rPr lang="en-US" sz="2800" dirty="0"/>
              <a:t>Median = </a:t>
            </a:r>
            <a:r>
              <a:rPr lang="en-US" sz="2800" dirty="0" smtClean="0"/>
              <a:t>82.6</a:t>
            </a:r>
          </a:p>
          <a:p>
            <a:r>
              <a:rPr lang="en-US" sz="2800" dirty="0" smtClean="0"/>
              <a:t>What is the class range? Since this is ratio level data the 60 in 50-60 really means “approaching” 60; so, assume top of range is 59 for these purposes (class range=10).</a:t>
            </a:r>
            <a:endParaRPr lang="en-US" sz="2800" dirty="0"/>
          </a:p>
        </p:txBody>
      </p:sp>
      <p:graphicFrame>
        <p:nvGraphicFramePr>
          <p:cNvPr id="85073" name="Group 81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4545330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5238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Distribution of Morgan City Civil Service Scores, July 2006 Exam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Civil Service Score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Applicants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50-60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60-70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70-80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80-90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90-100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Modes for grouped data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Called the “Crude Mode”</a:t>
            </a:r>
          </a:p>
          <a:p>
            <a:pPr>
              <a:lnSpc>
                <a:spcPct val="90000"/>
              </a:lnSpc>
            </a:pPr>
            <a:r>
              <a:rPr lang="en-US" sz="2800"/>
              <a:t>The midpoint of the class with the greatest frequency</a:t>
            </a:r>
          </a:p>
          <a:p>
            <a:pPr>
              <a:lnSpc>
                <a:spcPct val="90000"/>
              </a:lnSpc>
            </a:pPr>
            <a:r>
              <a:rPr lang="en-US" sz="2800"/>
              <a:t>What’s the mode for Morgan City Civil Service Scores?</a:t>
            </a:r>
          </a:p>
          <a:p>
            <a:pPr>
              <a:lnSpc>
                <a:spcPct val="90000"/>
              </a:lnSpc>
            </a:pPr>
            <a:r>
              <a:rPr lang="en-US" sz="2800"/>
              <a:t>85</a:t>
            </a:r>
          </a:p>
        </p:txBody>
      </p:sp>
      <p:graphicFrame>
        <p:nvGraphicFramePr>
          <p:cNvPr id="46123" name="Group 43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4300856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5238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Distribution of Morgan City Civil Service Scores, July 2006 Exam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Civil Service Score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Applicants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50-60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60-70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70-80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80-90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90-100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Level of Measurement and Measures of Central Tendency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The other day we talked about levels of measurement</a:t>
            </a:r>
          </a:p>
          <a:p>
            <a:pPr lvl="1"/>
            <a:r>
              <a:rPr lang="en-US" sz="2400"/>
              <a:t>Ratio, Interval, Ordinal, and Nominal</a:t>
            </a:r>
          </a:p>
          <a:p>
            <a:r>
              <a:rPr lang="en-US" sz="2800"/>
              <a:t>Why do we care?</a:t>
            </a:r>
          </a:p>
          <a:p>
            <a:pPr lvl="1"/>
            <a:r>
              <a:rPr lang="en-US" sz="2400"/>
              <a:t>Because the statistics that can be appropriately used to analyze your data differ from level to level</a:t>
            </a:r>
          </a:p>
          <a:p>
            <a:pPr lvl="1"/>
            <a:r>
              <a:rPr lang="en-US" sz="2400"/>
              <a:t>For statistics used in PA, can really consider ratio and interval as same – just call it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Level of Measurement and Measures of Central Tendency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If a variable is measured at the interval level, we usually know about evrything we need to know about it</a:t>
            </a:r>
          </a:p>
          <a:p>
            <a:pPr>
              <a:lnSpc>
                <a:spcPct val="80000"/>
              </a:lnSpc>
            </a:pPr>
            <a:r>
              <a:rPr lang="en-US" sz="2400"/>
              <a:t>We can precisely locate all the observations along a scale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$45,000 yearly income; 3.27 arrests per week; 42 years of age; 450 cubic feet of sewage</a:t>
            </a:r>
          </a:p>
          <a:p>
            <a:pPr>
              <a:lnSpc>
                <a:spcPct val="80000"/>
              </a:lnSpc>
            </a:pPr>
            <a:r>
              <a:rPr lang="en-US" sz="2400"/>
              <a:t>Because an equal distance separates each whole number on the measurement scale, we can perform mathematical operations on them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Mean income, number of arrests, cubic feet of sewage</a:t>
            </a:r>
          </a:p>
          <a:p>
            <a:pPr>
              <a:lnSpc>
                <a:spcPct val="80000"/>
              </a:lnSpc>
            </a:pPr>
            <a:r>
              <a:rPr lang="en-US" sz="2400"/>
              <a:t>It is also possible to find the Median (middle score)</a:t>
            </a:r>
          </a:p>
          <a:p>
            <a:pPr>
              <a:lnSpc>
                <a:spcPct val="80000"/>
              </a:lnSpc>
            </a:pPr>
            <a:r>
              <a:rPr lang="en-US" sz="2400"/>
              <a:t>It is also possible to find the Mode (most common)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Level of Measurement and Measures of Central Tendency</a:t>
            </a:r>
          </a:p>
        </p:txBody>
      </p:sp>
      <p:sp>
        <p:nvSpPr>
          <p:cNvPr id="89091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We can easily summarize the Pilots at Selected Air Bases frequency distribution</a:t>
            </a:r>
          </a:p>
          <a:p>
            <a:pPr lvl="1"/>
            <a:r>
              <a:rPr lang="en-US" sz="2000"/>
              <a:t>Mean = 11,886 / 7 = 1,698</a:t>
            </a:r>
          </a:p>
          <a:p>
            <a:pPr lvl="1"/>
            <a:r>
              <a:rPr lang="en-US" sz="2000"/>
              <a:t>Median = 896</a:t>
            </a:r>
          </a:p>
          <a:p>
            <a:pPr lvl="1"/>
            <a:r>
              <a:rPr lang="en-US" sz="2000"/>
              <a:t>Mode = 0</a:t>
            </a:r>
          </a:p>
        </p:txBody>
      </p:sp>
      <p:graphicFrame>
        <p:nvGraphicFramePr>
          <p:cNvPr id="89217" name="Group 129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4624834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450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American Pilots at Selected Air Bases, 2005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Air Base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Pilots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Minot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Torrejon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2,974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Kapaun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896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Osan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Andrews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6,531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Yokota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Guam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1,428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11,886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Level of Measurement and Measures of Central Tendency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Now consider Ordinal data</a:t>
            </a:r>
          </a:p>
          <a:p>
            <a:pPr lvl="1"/>
            <a:r>
              <a:rPr lang="en-US" sz="2400"/>
              <a:t>At this level we can rank order objects or observations, but we cannot locate them precisely along a scale</a:t>
            </a:r>
          </a:p>
          <a:p>
            <a:pPr lvl="1"/>
            <a:r>
              <a:rPr lang="en-US" sz="2400"/>
              <a:t>Somebody may “Strongly Disapprove,” but we don’t know how much less she approves than if she said “Disapprove”</a:t>
            </a:r>
          </a:p>
          <a:p>
            <a:pPr lvl="1"/>
            <a:r>
              <a:rPr lang="en-US" sz="2400"/>
              <a:t>Therefore, calculating a mean doesn’t make any sense</a:t>
            </a:r>
          </a:p>
          <a:p>
            <a:pPr lvl="2"/>
            <a:r>
              <a:rPr lang="en-US" sz="2000"/>
              <a:t>What is the meaning of “disapprove and a half”?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Level of Measurement and Measures of Central Tendency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How about the median? Can it be calculated for Ordinal data?</a:t>
            </a:r>
          </a:p>
          <a:p>
            <a:r>
              <a:rPr lang="en-US" sz="2800"/>
              <a:t>Sure, what is it?</a:t>
            </a:r>
          </a:p>
          <a:p>
            <a:r>
              <a:rPr lang="en-US" sz="2800"/>
              <a:t>Disapprove</a:t>
            </a:r>
          </a:p>
        </p:txBody>
      </p:sp>
      <p:graphicFrame>
        <p:nvGraphicFramePr>
          <p:cNvPr id="92237" name="Group 77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4269428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3127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Citizens’ Responses to Questions about Blacksburg’s Bus System, March 2005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Citizen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Response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Strongly Disapprove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Approve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Neutral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Strongly Disapprove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Disapprove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Strongly Disapprove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Strongly Approve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Strongly Disapprove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Neutral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Approve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Disapprove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Level of Measurement and Measures of Central Tendency</a:t>
            </a: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Ordinal data is very often represented in a frequency distribution</a:t>
            </a:r>
          </a:p>
          <a:p>
            <a:r>
              <a:rPr lang="en-US" sz="2800"/>
              <a:t>What’s the median of this frequency distribution?</a:t>
            </a:r>
          </a:p>
          <a:p>
            <a:r>
              <a:rPr lang="en-US" sz="2800"/>
              <a:t>Disapprove (same as before)</a:t>
            </a:r>
          </a:p>
        </p:txBody>
      </p:sp>
      <p:graphicFrame>
        <p:nvGraphicFramePr>
          <p:cNvPr id="94293" name="Group 85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4267200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533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Citizens’ Responses to Questions about Blacksburg’s Bus System, March 2005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Response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Citizens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Strongly Approve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Approve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Neutral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Disapprove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Strongly Disapprove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Level of Measurement and Measures of Central Tendency</a:t>
            </a:r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Now consider Nominal Data</a:t>
            </a:r>
          </a:p>
          <a:p>
            <a:pPr>
              <a:lnSpc>
                <a:spcPct val="90000"/>
              </a:lnSpc>
            </a:pPr>
            <a:r>
              <a:rPr lang="en-US" sz="2400"/>
              <a:t>Can we determine the mean occupation?</a:t>
            </a:r>
          </a:p>
          <a:p>
            <a:pPr>
              <a:lnSpc>
                <a:spcPct val="90000"/>
              </a:lnSpc>
            </a:pPr>
            <a:r>
              <a:rPr lang="en-US" sz="2400"/>
              <a:t>No (Butcher and a half?)</a:t>
            </a:r>
          </a:p>
          <a:p>
            <a:pPr>
              <a:lnSpc>
                <a:spcPct val="90000"/>
              </a:lnSpc>
            </a:pPr>
            <a:r>
              <a:rPr lang="en-US" sz="2400"/>
              <a:t>Can we determine the median occupation?</a:t>
            </a:r>
          </a:p>
          <a:p>
            <a:pPr>
              <a:lnSpc>
                <a:spcPct val="90000"/>
              </a:lnSpc>
            </a:pPr>
            <a:r>
              <a:rPr lang="en-US" sz="2400"/>
              <a:t>No (can’t rank order)</a:t>
            </a:r>
          </a:p>
          <a:p>
            <a:pPr>
              <a:lnSpc>
                <a:spcPct val="90000"/>
              </a:lnSpc>
            </a:pPr>
            <a:r>
              <a:rPr lang="en-US" sz="2400"/>
              <a:t>Can we determine the Mode?</a:t>
            </a:r>
          </a:p>
          <a:p>
            <a:pPr>
              <a:lnSpc>
                <a:spcPct val="90000"/>
              </a:lnSpc>
            </a:pPr>
            <a:r>
              <a:rPr lang="en-US" sz="2400"/>
              <a:t>Yes, Lawyer</a:t>
            </a:r>
          </a:p>
        </p:txBody>
      </p:sp>
      <p:graphicFrame>
        <p:nvGraphicFramePr>
          <p:cNvPr id="96373" name="Group 117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4264344"/>
        </p:xfrm>
        <a:graphic>
          <a:graphicData uri="http://schemas.openxmlformats.org/drawingml/2006/table">
            <a:tbl>
              <a:tblPr/>
              <a:tblGrid>
                <a:gridCol w="1309688"/>
                <a:gridCol w="1308100"/>
                <a:gridCol w="1309687"/>
              </a:tblGrid>
              <a:tr h="4508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Civil Service Commission Employees by Occupation, April 1998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Occupation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People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Percentage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Lawyer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192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Butcher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Doctor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Baker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Candlestick Maker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Indian Chief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 = 316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Level of Measurement and Measures of Central Tendency</a:t>
            </a: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Fill in the table</a:t>
            </a:r>
          </a:p>
          <a:p>
            <a:r>
              <a:rPr lang="en-US" sz="2800"/>
              <a:t>Put an X in the column of a row if the designated measure of central tendency can be calculated for the given level of measurement</a:t>
            </a:r>
          </a:p>
        </p:txBody>
      </p:sp>
      <p:graphicFrame>
        <p:nvGraphicFramePr>
          <p:cNvPr id="98439" name="Group 135"/>
          <p:cNvGraphicFramePr>
            <a:graphicFrameLocks noGrp="1"/>
          </p:cNvGraphicFramePr>
          <p:nvPr>
            <p:ph sz="half" idx="2"/>
          </p:nvPr>
        </p:nvGraphicFramePr>
        <p:xfrm>
          <a:off x="4724400" y="1905000"/>
          <a:ext cx="4121150" cy="4224020"/>
        </p:xfrm>
        <a:graphic>
          <a:graphicData uri="http://schemas.openxmlformats.org/drawingml/2006/table">
            <a:tbl>
              <a:tblPr/>
              <a:tblGrid>
                <a:gridCol w="1031875"/>
                <a:gridCol w="1028700"/>
                <a:gridCol w="1031875"/>
                <a:gridCol w="1028700"/>
              </a:tblGrid>
              <a:tr h="6985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Hierarchy of Measurement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Level of Measurement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Measure of Central Tendency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Nominal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Ordinal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Interval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Median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Measure of Central Tendency:</a:t>
            </a:r>
          </a:p>
          <a:p>
            <a:pPr lvl="1"/>
            <a:r>
              <a:rPr lang="en-US" sz="2400"/>
              <a:t>A single summary score that best describes the central location of an entire distribution of scores.</a:t>
            </a:r>
          </a:p>
          <a:p>
            <a:pPr lvl="2"/>
            <a:r>
              <a:rPr lang="en-US" sz="2000"/>
              <a:t>The typical score.</a:t>
            </a:r>
          </a:p>
          <a:p>
            <a:pPr lvl="2"/>
            <a:r>
              <a:rPr lang="en-US" sz="2000"/>
              <a:t>The center of the distribution.</a:t>
            </a:r>
          </a:p>
          <a:p>
            <a:pPr lvl="1"/>
            <a:r>
              <a:rPr lang="en-US" sz="2400"/>
              <a:t>For Central Tendency, we will focus on learning how to calculate three measure of central tendency: mean, median, and mode (as well as their grouped versions), will discuss their use, and will discuss the relationship to levels of measurement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Level of Measurement and Measures of Central Tendency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Fill in the table</a:t>
            </a:r>
          </a:p>
          <a:p>
            <a:r>
              <a:rPr lang="en-US" sz="2800"/>
              <a:t>Put an X in the column of a row if the designated measure of central tendency can be calculated for the given level of measurement</a:t>
            </a:r>
          </a:p>
        </p:txBody>
      </p:sp>
      <p:graphicFrame>
        <p:nvGraphicFramePr>
          <p:cNvPr id="100398" name="Group 46"/>
          <p:cNvGraphicFramePr>
            <a:graphicFrameLocks noGrp="1"/>
          </p:cNvGraphicFramePr>
          <p:nvPr>
            <p:ph sz="half" idx="2"/>
          </p:nvPr>
        </p:nvGraphicFramePr>
        <p:xfrm>
          <a:off x="4724400" y="1905000"/>
          <a:ext cx="4121150" cy="4224020"/>
        </p:xfrm>
        <a:graphic>
          <a:graphicData uri="http://schemas.openxmlformats.org/drawingml/2006/table">
            <a:tbl>
              <a:tblPr/>
              <a:tblGrid>
                <a:gridCol w="1031875"/>
                <a:gridCol w="1028700"/>
                <a:gridCol w="1031875"/>
                <a:gridCol w="1028700"/>
              </a:tblGrid>
              <a:tr h="6985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Hierarchy of Measurement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Level of Measurement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Measure of Central Tendency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Nominal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Ordinal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Interval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Median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Mode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/>
              <a:t>CONTROVERSY!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Ordinal – Interval Debate Rages On!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Should we be able to treat some ordinal data like Interval?</a:t>
            </a:r>
          </a:p>
        </p:txBody>
      </p:sp>
      <p:pic>
        <p:nvPicPr>
          <p:cNvPr id="101380" name="Picture 4" descr="MCj031844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62200"/>
            <a:ext cx="3657600" cy="28114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Central Tendency and “Skew”</a:t>
            </a:r>
          </a:p>
        </p:txBody>
      </p:sp>
      <p:sp>
        <p:nvSpPr>
          <p:cNvPr id="1024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happens when the interval level data you are analyzing fits a bell curve?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What happens when the interval level data you are analyzing doesn’t fit a normal distribution (a bell curve)?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Data in Normal Distribution</a:t>
            </a:r>
          </a:p>
        </p:txBody>
      </p:sp>
      <p:pic>
        <p:nvPicPr>
          <p:cNvPr id="103429" name="Picture 5" descr="Picture (442x252, 3.9Kb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95600"/>
            <a:ext cx="4210050" cy="2400300"/>
          </a:xfrm>
          <a:prstGeom prst="rect">
            <a:avLst/>
          </a:prstGeom>
          <a:solidFill>
            <a:schemeClr val="accent1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4572000" y="25908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241925" y="2246313"/>
            <a:ext cx="277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Mean, Median, and Mode</a:t>
            </a: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H="1">
            <a:off x="4572000" y="2438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effect of skew on average.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838200" y="1905000"/>
            <a:ext cx="3925888" cy="4191000"/>
          </a:xfrm>
        </p:spPr>
        <p:txBody>
          <a:bodyPr/>
          <a:lstStyle/>
          <a:p>
            <a:r>
              <a:rPr lang="en-US"/>
              <a:t>In a skewed distribution, the mean is pulled toward the tail.</a:t>
            </a:r>
          </a:p>
        </p:txBody>
      </p:sp>
      <p:pic>
        <p:nvPicPr>
          <p:cNvPr id="4813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lum contrast="30000"/>
          </a:blip>
          <a:srcRect/>
          <a:stretch>
            <a:fillRect/>
          </a:stretch>
        </p:blipFill>
        <p:spPr>
          <a:xfrm>
            <a:off x="4648200" y="1828800"/>
            <a:ext cx="3582988" cy="4114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5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average?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38200" y="1676400"/>
            <a:ext cx="800735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Each measure contains a different kind of information.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 example, all three measures are useful for summarizing the distribution of American household incomes.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 1998, the income common to the greatest number of households was $25,000.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Half the households earned less than $38,885.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The mean income was $50,600.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Reporting only one measure of central tendency might be misleading and perhaps reflect a bias.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dealing with skewed data, this takes some thought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5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average?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“Wal-Mart's </a:t>
            </a:r>
            <a:r>
              <a:rPr lang="en-US" sz="2000">
                <a:solidFill>
                  <a:srgbClr val="CB0601"/>
                </a:solidFill>
              </a:rPr>
              <a:t>average wage is around $10 an hour</a:t>
            </a:r>
            <a:r>
              <a:rPr lang="en-US" sz="2000"/>
              <a:t>, nearly double the federal minimum wage. The truth is that our wages are competitive with comparable retailers in each of the more than 3,500 communities we serve, with one exception: </a:t>
            </a:r>
            <a:r>
              <a:rPr lang="en-US" sz="2000">
                <a:solidFill>
                  <a:srgbClr val="CB0601"/>
                </a:solidFill>
              </a:rPr>
              <a:t>a handful of urban markets with unionized grocery workers</a:t>
            </a:r>
            <a:r>
              <a:rPr lang="en-US" sz="2000"/>
              <a:t>.  Few people realize that about </a:t>
            </a:r>
            <a:r>
              <a:rPr lang="en-US" sz="2000">
                <a:solidFill>
                  <a:srgbClr val="CB0601"/>
                </a:solidFill>
              </a:rPr>
              <a:t>74 percent of Wal-Mart hourly store associates work full-time</a:t>
            </a:r>
            <a:r>
              <a:rPr lang="en-US" sz="2000"/>
              <a:t>, compared to 20 to 40 percent at comparable retailers. This means Wal-Mart spends more broadly on health benefits than do most big retailers, whose part-timers are not offered health insurance. </a:t>
            </a:r>
            <a:r>
              <a:rPr lang="en-US" sz="2000">
                <a:solidFill>
                  <a:srgbClr val="CB0601"/>
                </a:solidFill>
              </a:rPr>
              <a:t>You may not be aware that we are one of the few retail firms that offer health benefits to part-timers.</a:t>
            </a:r>
            <a:r>
              <a:rPr lang="en-US" sz="2000"/>
              <a:t> Premiums begin at less than $40 a month for an individual and less than $155 per month for a family.”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single summary figure that describes the spread of observations within a distribution.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lum contrast="36000"/>
          </a:blip>
          <a:srcRect/>
          <a:stretch>
            <a:fillRect/>
          </a:stretch>
        </p:blipFill>
        <p:spPr bwMode="auto">
          <a:xfrm>
            <a:off x="1295400" y="3657600"/>
            <a:ext cx="6629400" cy="250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4277" name="Line 5"/>
          <p:cNvSpPr>
            <a:spLocks noChangeShapeType="1"/>
          </p:cNvSpPr>
          <p:nvPr/>
        </p:nvSpPr>
        <p:spPr bwMode="auto">
          <a:xfrm flipH="1">
            <a:off x="4800600" y="3810000"/>
            <a:ext cx="1143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H="1">
            <a:off x="6096000" y="5105400"/>
            <a:ext cx="1219200" cy="609600"/>
          </a:xfrm>
          <a:prstGeom prst="line">
            <a:avLst/>
          </a:prstGeom>
          <a:noFill/>
          <a:ln w="25400">
            <a:solidFill>
              <a:srgbClr val="CB060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7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Variability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38200" y="1676400"/>
            <a:ext cx="8007350" cy="41910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Range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Difference between the smallest and largest observations.</a:t>
            </a:r>
          </a:p>
          <a:p>
            <a:pPr>
              <a:lnSpc>
                <a:spcPct val="90000"/>
              </a:lnSpc>
            </a:pPr>
            <a:r>
              <a:rPr lang="en-US" sz="2800"/>
              <a:t>Interquartile Range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Range of the middle half of scores.</a:t>
            </a:r>
          </a:p>
          <a:p>
            <a:pPr>
              <a:lnSpc>
                <a:spcPct val="90000"/>
              </a:lnSpc>
            </a:pPr>
            <a:r>
              <a:rPr lang="en-US" sz="2800"/>
              <a:t>Average Deviation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Rough measure of the average amount by which observations deviate from the mean.</a:t>
            </a:r>
          </a:p>
          <a:p>
            <a:pPr>
              <a:lnSpc>
                <a:spcPct val="90000"/>
              </a:lnSpc>
            </a:pPr>
            <a:r>
              <a:rPr lang="en-US" sz="2800"/>
              <a:t>Standard Deviation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Rough measure of the average amount by which observations deviate from the mean. In standardized units of the normal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5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Measures of Central Tendency:</a:t>
            </a:r>
          </a:p>
          <a:p>
            <a:pPr lvl="1">
              <a:lnSpc>
                <a:spcPct val="90000"/>
              </a:lnSpc>
            </a:pPr>
            <a:r>
              <a:rPr lang="en-US"/>
              <a:t>Mean</a:t>
            </a:r>
          </a:p>
          <a:p>
            <a:pPr lvl="2">
              <a:lnSpc>
                <a:spcPct val="90000"/>
              </a:lnSpc>
            </a:pPr>
            <a:r>
              <a:rPr lang="en-US"/>
              <a:t>The sum of all scores divided by the number of scores.</a:t>
            </a:r>
          </a:p>
          <a:p>
            <a:pPr lvl="1">
              <a:lnSpc>
                <a:spcPct val="90000"/>
              </a:lnSpc>
            </a:pPr>
            <a:r>
              <a:rPr lang="en-US"/>
              <a:t>Median</a:t>
            </a:r>
          </a:p>
          <a:p>
            <a:pPr lvl="2">
              <a:lnSpc>
                <a:spcPct val="90000"/>
              </a:lnSpc>
            </a:pPr>
            <a:r>
              <a:rPr lang="en-US"/>
              <a:t>The value that divides the distribution in half when observations are ordered.</a:t>
            </a:r>
          </a:p>
          <a:p>
            <a:pPr lvl="1">
              <a:lnSpc>
                <a:spcPct val="90000"/>
              </a:lnSpc>
            </a:pPr>
            <a:r>
              <a:rPr lang="en-US"/>
              <a:t>Mode</a:t>
            </a:r>
          </a:p>
          <a:p>
            <a:pPr lvl="2">
              <a:lnSpc>
                <a:spcPct val="90000"/>
              </a:lnSpc>
            </a:pPr>
            <a:r>
              <a:rPr lang="en-US"/>
              <a:t>The most frequent score.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5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Variability Example: Range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Las Vegas Hotel Rates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52, 76, 100, 136, 186, 196, 205, 250, 257, 264, 264, 280, 282, 283, 303, 313, 317, 317, 325, 373, 384, 384, 400, 402, 417, 422, 472, 480, 643, 693, 732, 749, 750, 791, 891</a:t>
            </a:r>
          </a:p>
          <a:p>
            <a:pPr>
              <a:lnSpc>
                <a:spcPct val="90000"/>
              </a:lnSpc>
            </a:pPr>
            <a:r>
              <a:rPr lang="en-US" dirty="0"/>
              <a:t>Range: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891-52 = 839</a:t>
            </a:r>
          </a:p>
          <a:p>
            <a:pPr>
              <a:lnSpc>
                <a:spcPct val="90000"/>
              </a:lnSpc>
            </a:pPr>
            <a:r>
              <a:rPr lang="en-US" dirty="0"/>
              <a:t>Mean: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the Range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838200" y="1905000"/>
            <a:ext cx="3925888" cy="4191000"/>
          </a:xfrm>
        </p:spPr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Very easy to compute.</a:t>
            </a:r>
          </a:p>
          <a:p>
            <a:pPr lvl="1"/>
            <a:r>
              <a:rPr lang="en-US"/>
              <a:t>Scores exist in the data set.</a:t>
            </a:r>
          </a:p>
        </p:txBody>
      </p:sp>
      <p:sp>
        <p:nvSpPr>
          <p:cNvPr id="58372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4919663" y="1905000"/>
            <a:ext cx="3925887" cy="4191000"/>
          </a:xfrm>
        </p:spPr>
        <p:txBody>
          <a:bodyPr/>
          <a:lstStyle/>
          <a:p>
            <a:r>
              <a:rPr lang="en-US"/>
              <a:t>Cons</a:t>
            </a:r>
          </a:p>
          <a:p>
            <a:pPr lvl="1"/>
            <a:r>
              <a:rPr lang="en-US"/>
              <a:t>Value depends only on two scores.</a:t>
            </a:r>
          </a:p>
          <a:p>
            <a:pPr lvl="1"/>
            <a:r>
              <a:rPr lang="en-US"/>
              <a:t>Very sensitive to outliers.</a:t>
            </a:r>
          </a:p>
          <a:p>
            <a:pPr lvl="1"/>
            <a:r>
              <a:rPr lang="en-US"/>
              <a:t>Influenced by sample size (the larger the sample, the larger the range).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5" autoUpdateAnimBg="0"/>
      <p:bldP spid="58372" grpId="0" build="p" bldLvl="5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Variability Example: Interquartile Range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Vegas Hotel Rates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52, 76, 100, 136, 186, 196, 205, 150, 257, 264, 264, 280, 282, 283, 303, 313, 317, 317, 325, 373, 384, 384, 400, 402, 417, 422, 472, 480, 643, 693, 732, 749, 750, 791, 891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/>
              <a:t>Interquartile</a:t>
            </a:r>
            <a:r>
              <a:rPr lang="en-US" dirty="0"/>
              <a:t> Range:</a:t>
            </a:r>
          </a:p>
          <a:p>
            <a:pPr lvl="1"/>
            <a:r>
              <a:rPr lang="en-US" dirty="0"/>
              <a:t>(35+1)/4 = 9</a:t>
            </a:r>
          </a:p>
          <a:p>
            <a:pPr lvl="1"/>
            <a:r>
              <a:rPr lang="en-US" dirty="0"/>
              <a:t>472-257 =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215</a:t>
            </a:r>
            <a:endParaRPr lang="en-U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562600" y="2438400"/>
            <a:ext cx="609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514600" y="3200400"/>
            <a:ext cx="5334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Variability Example: Interquartile Range</a:t>
            </a:r>
          </a:p>
        </p:txBody>
      </p:sp>
      <p:sp>
        <p:nvSpPr>
          <p:cNvPr id="143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Note: If you have an even number of data points, you will get a fraction when dividing by 4</a:t>
            </a:r>
          </a:p>
          <a:p>
            <a:r>
              <a:rPr lang="en-US"/>
              <a:t>All you do is average to two numbers it falls between (for both the upper quartile and the lower quartile)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the Interquartile Range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838200" y="1905000"/>
            <a:ext cx="3925888" cy="4191000"/>
          </a:xfrm>
        </p:spPr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Fairly easy to compute.</a:t>
            </a:r>
          </a:p>
          <a:p>
            <a:pPr lvl="1"/>
            <a:r>
              <a:rPr lang="en-US"/>
              <a:t>Scores exist in the data set.</a:t>
            </a:r>
          </a:p>
          <a:p>
            <a:pPr lvl="1"/>
            <a:r>
              <a:rPr lang="en-US"/>
              <a:t>Eliminates influence of extreme scores.</a:t>
            </a:r>
          </a:p>
        </p:txBody>
      </p:sp>
      <p:sp>
        <p:nvSpPr>
          <p:cNvPr id="61444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4919663" y="1905000"/>
            <a:ext cx="3925887" cy="4191000"/>
          </a:xfrm>
        </p:spPr>
        <p:txBody>
          <a:bodyPr/>
          <a:lstStyle/>
          <a:p>
            <a:r>
              <a:rPr lang="en-US"/>
              <a:t>Cons</a:t>
            </a:r>
          </a:p>
          <a:p>
            <a:pPr lvl="1"/>
            <a:r>
              <a:rPr lang="en-US"/>
              <a:t>Discards much of the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5" autoUpdateAnimBg="0"/>
      <p:bldP spid="61444" grpId="0" build="p" bldLvl="5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Deviation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905000"/>
            <a:ext cx="73152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AKA MAD, AKA RAD</a:t>
            </a:r>
          </a:p>
          <a:p>
            <a:pPr>
              <a:lnSpc>
                <a:spcPct val="90000"/>
              </a:lnSpc>
            </a:pPr>
            <a:r>
              <a:rPr lang="en-US" sz="2400"/>
              <a:t>How far, on average are all the observations from the mean?</a:t>
            </a:r>
          </a:p>
          <a:p>
            <a:pPr>
              <a:lnSpc>
                <a:spcPct val="90000"/>
              </a:lnSpc>
            </a:pPr>
            <a:r>
              <a:rPr lang="en-US" sz="2400"/>
              <a:t>Task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Let’s say we have a data set of heights for a class (in inches)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60, 62, 72, 78, 66, 70, 71, 74, 81, 75, 65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Calculate the mean height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Then, find the difference between each height and the mean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Then, add those differences together and divide by the number of heights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Deviation</a:t>
            </a:r>
          </a:p>
        </p:txBody>
      </p:sp>
      <p:graphicFrame>
        <p:nvGraphicFramePr>
          <p:cNvPr id="110663" name="Group 71"/>
          <p:cNvGraphicFramePr>
            <a:graphicFrameLocks noGrp="1"/>
          </p:cNvGraphicFramePr>
          <p:nvPr>
            <p:ph type="tbl" idx="1"/>
          </p:nvPr>
        </p:nvGraphicFramePr>
        <p:xfrm>
          <a:off x="838200" y="1905000"/>
          <a:ext cx="8007350" cy="4064006"/>
        </p:xfrm>
        <a:graphic>
          <a:graphicData uri="http://schemas.openxmlformats.org/drawingml/2006/table">
            <a:tbl>
              <a:tblPr/>
              <a:tblGrid>
                <a:gridCol w="2668588"/>
                <a:gridCol w="2670175"/>
                <a:gridCol w="2668587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Subject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Height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Height - Mean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-10.36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-8.36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-4.36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-0.36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10.64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-5.36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 = 70.36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 = 0 (rounding)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Deviation</a:t>
            </a:r>
          </a:p>
        </p:txBody>
      </p:sp>
      <p:graphicFrame>
        <p:nvGraphicFramePr>
          <p:cNvPr id="112710" name="Group 70"/>
          <p:cNvGraphicFramePr>
            <a:graphicFrameLocks noGrp="1"/>
          </p:cNvGraphicFramePr>
          <p:nvPr>
            <p:ph sz="half" idx="1"/>
          </p:nvPr>
        </p:nvGraphicFramePr>
        <p:xfrm>
          <a:off x="838200" y="1905000"/>
          <a:ext cx="4495800" cy="4191005"/>
        </p:xfrm>
        <a:graphic>
          <a:graphicData uri="http://schemas.openxmlformats.org/drawingml/2006/table">
            <a:tbl>
              <a:tblPr/>
              <a:tblGrid>
                <a:gridCol w="1498600"/>
                <a:gridCol w="1498600"/>
                <a:gridCol w="1498600"/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Subject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Height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|Height – Mean|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10.64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 = 70.36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 = 5.24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2706" name="Object 66"/>
          <p:cNvGraphicFramePr>
            <a:graphicFrameLocks noChangeAspect="1"/>
          </p:cNvGraphicFramePr>
          <p:nvPr>
            <p:ph sz="half" idx="2"/>
          </p:nvPr>
        </p:nvGraphicFramePr>
        <p:xfrm>
          <a:off x="5867400" y="3124200"/>
          <a:ext cx="2049463" cy="927100"/>
        </p:xfrm>
        <a:graphic>
          <a:graphicData uri="http://schemas.openxmlformats.org/presentationml/2006/ole">
            <p:oleObj spid="_x0000_s112706" name="Equation" r:id="rId3" imgW="1066680" imgH="482400" progId="Equation.3">
              <p:embed/>
            </p:oleObj>
          </a:graphicData>
        </a:graphic>
      </p:graphicFrame>
      <p:sp>
        <p:nvSpPr>
          <p:cNvPr id="112701" name="Text Box 61"/>
          <p:cNvSpPr txBox="1">
            <a:spLocks noChangeArrowheads="1"/>
          </p:cNvSpPr>
          <p:nvPr/>
        </p:nvSpPr>
        <p:spPr bwMode="auto">
          <a:xfrm>
            <a:off x="6324600" y="4800600"/>
            <a:ext cx="1206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AD = 5.24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Deviation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do we use this?</a:t>
            </a:r>
          </a:p>
          <a:p>
            <a:pPr lvl="1"/>
            <a:r>
              <a:rPr lang="en-US"/>
              <a:t>Translates everything into units of the Normal Distribution so we can do a better job of comparing sets of data</a:t>
            </a:r>
          </a:p>
          <a:p>
            <a:pPr lvl="1"/>
            <a:r>
              <a:rPr lang="en-US"/>
              <a:t>Allows us to make generalizations about a population from a sample (which we get into later)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Deviation</a:t>
            </a:r>
          </a:p>
        </p:txBody>
      </p:sp>
      <p:sp>
        <p:nvSpPr>
          <p:cNvPr id="11571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If you understand the Average Deviation, then you should be fine with the standard deviation</a:t>
            </a:r>
          </a:p>
          <a:p>
            <a:pPr>
              <a:lnSpc>
                <a:spcPct val="90000"/>
              </a:lnSpc>
            </a:pPr>
            <a:r>
              <a:rPr lang="en-US" sz="2800"/>
              <a:t>Instead of getting the absolute value of a difference (which gets rid of the – signs), you square the difference (which also gets rid of the – signs)</a:t>
            </a:r>
          </a:p>
          <a:p>
            <a:pPr>
              <a:lnSpc>
                <a:spcPct val="90000"/>
              </a:lnSpc>
            </a:pPr>
            <a:r>
              <a:rPr lang="en-US" sz="2800"/>
              <a:t>Then at the end, after you’ve figure out the mean of the (now squared) differences, you take the square root to get you back to the original units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Is the balance point of a distribution.</a:t>
            </a:r>
          </a:p>
          <a:p>
            <a:r>
              <a:rPr lang="en-US" sz="2800"/>
              <a:t>The sum of negative deviations from the mean exactly equals the sum of positive deviations from the mean.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lum bright="-12000" contrast="78000"/>
          </a:blip>
          <a:srcRect/>
          <a:stretch>
            <a:fillRect/>
          </a:stretch>
        </p:blipFill>
        <p:spPr bwMode="auto">
          <a:xfrm>
            <a:off x="1219200" y="3962400"/>
            <a:ext cx="6629400" cy="268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Deviation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 it a shot</a:t>
            </a:r>
          </a:p>
          <a:p>
            <a:r>
              <a:rPr lang="en-US"/>
              <a:t>Using the same height data as before, calculate the standard deviation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Deviation</a:t>
            </a:r>
          </a:p>
        </p:txBody>
      </p:sp>
      <p:graphicFrame>
        <p:nvGraphicFramePr>
          <p:cNvPr id="117834" name="Group 74"/>
          <p:cNvGraphicFramePr>
            <a:graphicFrameLocks noGrp="1"/>
          </p:cNvGraphicFramePr>
          <p:nvPr>
            <p:ph sz="half" idx="1"/>
          </p:nvPr>
        </p:nvGraphicFramePr>
        <p:xfrm>
          <a:off x="838200" y="1905000"/>
          <a:ext cx="4724400" cy="4513268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  <a:gridCol w="1574800"/>
              </a:tblGrid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Subject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Height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(Height – Mean)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107.33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69.89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2.69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58.37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19.01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.41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13.25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113.21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21.53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28.73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 = 70.36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 = 39.50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Sq. Root = 6.29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822" name="Object 62"/>
          <p:cNvGraphicFramePr>
            <a:graphicFrameLocks noChangeAspect="1"/>
          </p:cNvGraphicFramePr>
          <p:nvPr>
            <p:ph sz="half" idx="2"/>
          </p:nvPr>
        </p:nvGraphicFramePr>
        <p:xfrm>
          <a:off x="5867400" y="3149600"/>
          <a:ext cx="2047875" cy="874713"/>
        </p:xfrm>
        <a:graphic>
          <a:graphicData uri="http://schemas.openxmlformats.org/presentationml/2006/ole">
            <p:oleObj spid="_x0000_s117822" name="Equation" r:id="rId3" imgW="1307880" imgH="558720" progId="Equation.3">
              <p:embed/>
            </p:oleObj>
          </a:graphicData>
        </a:graphic>
      </p:graphicFrame>
      <p:sp>
        <p:nvSpPr>
          <p:cNvPr id="117821" name="Text Box 61"/>
          <p:cNvSpPr txBox="1">
            <a:spLocks noChangeArrowheads="1"/>
          </p:cNvSpPr>
          <p:nvPr/>
        </p:nvSpPr>
        <p:spPr bwMode="auto">
          <a:xfrm>
            <a:off x="6324600" y="4800600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S = 6.29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Deviation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38200" y="1676400"/>
            <a:ext cx="800735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So what’s this used for? Example</a:t>
            </a:r>
          </a:p>
          <a:p>
            <a:pPr>
              <a:lnSpc>
                <a:spcPct val="80000"/>
              </a:lnSpc>
            </a:pPr>
            <a:r>
              <a:rPr lang="en-US" sz="2000"/>
              <a:t>Suppose you score 80 on a math exam and 70 on a sociology exam – on which test did you get the better score?</a:t>
            </a:r>
          </a:p>
          <a:p>
            <a:pPr>
              <a:lnSpc>
                <a:spcPct val="80000"/>
              </a:lnSpc>
            </a:pPr>
            <a:r>
              <a:rPr lang="en-US" sz="2000"/>
              <a:t>It depends – how did your scores compare to other scores on the tests?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We need to know: what was the average for each exam; and, how far above or below the average was your score</a:t>
            </a:r>
          </a:p>
          <a:p>
            <a:pPr>
              <a:lnSpc>
                <a:spcPct val="80000"/>
              </a:lnSpc>
            </a:pPr>
            <a:r>
              <a:rPr lang="en-US" sz="2000"/>
              <a:t>OK, let’s say the math test mean was 85 and the sociology test mean was 75 – which test did you do better on?</a:t>
            </a:r>
          </a:p>
          <a:p>
            <a:pPr>
              <a:lnSpc>
                <a:spcPct val="80000"/>
              </a:lnSpc>
            </a:pPr>
            <a:r>
              <a:rPr lang="en-US" sz="2000"/>
              <a:t>Again, it depends – suppose the range on the math test was 80-90 and the range for the sociology test was 0-150 – which test did you do better on?</a:t>
            </a:r>
          </a:p>
          <a:p>
            <a:pPr>
              <a:lnSpc>
                <a:spcPct val="80000"/>
              </a:lnSpc>
            </a:pPr>
            <a:r>
              <a:rPr lang="en-US" sz="2000"/>
              <a:t>The Standard Deviation solves this last problem – it tells us, in standard deviation units, how far a particular case is from the mean - in this example, the range gave us enough information – what if the range was 65 – 100?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Deviation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1905000"/>
            <a:ext cx="4308475" cy="4191000"/>
          </a:xfrm>
        </p:spPr>
        <p:txBody>
          <a:bodyPr/>
          <a:lstStyle/>
          <a:p>
            <a:r>
              <a:rPr lang="en-US" sz="2800"/>
              <a:t>Let’s try a comparison of two data sets</a:t>
            </a:r>
          </a:p>
          <a:p>
            <a:r>
              <a:rPr lang="en-US" sz="2800"/>
              <a:t>It’s obvious that the work is not well distributed at E-Z Care, but can we compare the two sets more precisely?</a:t>
            </a:r>
          </a:p>
          <a:p>
            <a:r>
              <a:rPr lang="en-US" sz="2800"/>
              <a:t>Calculate the SD for both sets</a:t>
            </a:r>
          </a:p>
          <a:p>
            <a:endParaRPr lang="en-US" sz="2800"/>
          </a:p>
        </p:txBody>
      </p:sp>
      <p:graphicFrame>
        <p:nvGraphicFramePr>
          <p:cNvPr id="130198" name="Group 150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4320542"/>
        </p:xfrm>
        <a:graphic>
          <a:graphicData uri="http://schemas.openxmlformats.org/drawingml/2006/table">
            <a:tbl>
              <a:tblPr/>
              <a:tblGrid>
                <a:gridCol w="982663"/>
                <a:gridCol w="981075"/>
                <a:gridCol w="982662"/>
                <a:gridCol w="981075"/>
              </a:tblGrid>
              <a:tr h="4508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Patient Load per Day by Doctor in Two Clinics, Health City, Texas – 1990-1995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E-Z Care Clinic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Welrun Clinic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Doctor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Patients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Doctor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Patients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 = 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 = 30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Deviation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E-Z Care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Welrun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124200" y="2286000"/>
          <a:ext cx="5486400" cy="1343025"/>
        </p:xfrm>
        <a:graphic>
          <a:graphicData uri="http://schemas.openxmlformats.org/presentationml/2006/ole">
            <p:oleObj spid="_x0000_s132100" name="Equation" r:id="rId3" imgW="1815840" imgH="444240" progId="Equation.3">
              <p:embed/>
            </p:oleObj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124200" y="4191000"/>
          <a:ext cx="5029200" cy="1585913"/>
        </p:xfrm>
        <a:graphic>
          <a:graphicData uri="http://schemas.openxmlformats.org/presentationml/2006/ole">
            <p:oleObj spid="_x0000_s132102" name="Equation" r:id="rId4" imgW="1409400" imgH="444240" progId="Equation.3">
              <p:embed/>
            </p:oleObj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Standard Deviation</a:t>
            </a: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838200" y="1676400"/>
            <a:ext cx="4114800" cy="4114800"/>
          </a:xfrm>
        </p:spPr>
        <p:txBody>
          <a:bodyPr/>
          <a:lstStyle/>
          <a:p>
            <a:r>
              <a:rPr lang="en-US" sz="2400"/>
              <a:t>Pros</a:t>
            </a:r>
          </a:p>
          <a:p>
            <a:pPr lvl="1"/>
            <a:r>
              <a:rPr lang="en-US" sz="2000"/>
              <a:t>Lends itself to computation of other stable measures (and is a prerequisite for many of them).</a:t>
            </a:r>
          </a:p>
          <a:p>
            <a:pPr lvl="1"/>
            <a:r>
              <a:rPr lang="en-US" sz="2000"/>
              <a:t>Average of deviations around the mean.</a:t>
            </a:r>
          </a:p>
          <a:p>
            <a:pPr lvl="1"/>
            <a:r>
              <a:rPr lang="en-US" sz="2000"/>
              <a:t>Majority of data within one standard deviation above or below the mean.</a:t>
            </a:r>
          </a:p>
        </p:txBody>
      </p:sp>
      <p:sp>
        <p:nvSpPr>
          <p:cNvPr id="78852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/>
          <a:p>
            <a:r>
              <a:rPr lang="en-US" sz="2400"/>
              <a:t>Cons</a:t>
            </a:r>
          </a:p>
          <a:p>
            <a:pPr lvl="1"/>
            <a:r>
              <a:rPr lang="en-US" sz="2000"/>
              <a:t>Influenced by extreme scores.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5" autoUpdateAnimBg="0"/>
      <p:bldP spid="78852" grpId="0" build="p" bldLvl="5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Variance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Right before you got the square root while calculating the standard deviation, you had the Variance</a:t>
            </a:r>
          </a:p>
          <a:p>
            <a:r>
              <a:rPr lang="en-US"/>
              <a:t>S</a:t>
            </a:r>
            <a:r>
              <a:rPr lang="en-US" baseline="30000"/>
              <a:t>2</a:t>
            </a:r>
          </a:p>
          <a:p>
            <a:r>
              <a:rPr lang="en-US"/>
              <a:t>Needed to generate some other more advance statistics (might get to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and Standard Deviation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Using the mean and standard deviation together:</a:t>
            </a:r>
          </a:p>
          <a:p>
            <a:pPr lvl="1"/>
            <a:r>
              <a:rPr lang="en-US" sz="2400"/>
              <a:t>Is an efficient way to describe a distribution with just two numbers.</a:t>
            </a:r>
          </a:p>
          <a:p>
            <a:pPr lvl="1"/>
            <a:r>
              <a:rPr lang="en-US" sz="2400"/>
              <a:t>Allows a direct comparison between distributions that are on different scales.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bldLvl="5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Distribution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AKA Normal Curve, AKA Bell Curve, AKA Gaussian Distribution</a:t>
            </a:r>
          </a:p>
          <a:p>
            <a:pPr>
              <a:lnSpc>
                <a:spcPct val="80000"/>
              </a:lnSpc>
            </a:pPr>
            <a:r>
              <a:rPr lang="en-US" sz="2400"/>
              <a:t>It’s important because if something looks like it, we can say a lot about the data that is in it</a:t>
            </a:r>
          </a:p>
          <a:p>
            <a:pPr>
              <a:lnSpc>
                <a:spcPct val="80000"/>
              </a:lnSpc>
            </a:pPr>
            <a:r>
              <a:rPr lang="en-US" sz="2400"/>
              <a:t>Luckily it shows up everywhere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Bird feeder – on a fence – in the yard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Staircase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Old chair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Popcorn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Laughter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Driving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Anything that can start at nothing and is only limited by its own 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9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trip to IPG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9268" name="Picture 4" descr="IPG_Path_NormalCur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Population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 lvl="1"/>
            <a:endParaRPr lang="en-US"/>
          </a:p>
          <a:p>
            <a:r>
              <a:rPr lang="en-US"/>
              <a:t>Sample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657600" y="2438400"/>
          <a:ext cx="1371600" cy="989013"/>
        </p:xfrm>
        <a:graphic>
          <a:graphicData uri="http://schemas.openxmlformats.org/presentationml/2006/ole">
            <p:oleObj spid="_x0000_s20484" name="Equation" r:id="rId4" imgW="545760" imgH="39348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657600" y="4572000"/>
          <a:ext cx="1447800" cy="996950"/>
        </p:xfrm>
        <a:graphic>
          <a:graphicData uri="http://schemas.openxmlformats.org/presentationml/2006/ole">
            <p:oleObj spid="_x0000_s20485" name="Equation" r:id="rId5" imgW="571320" imgH="393480" progId="Equation.3">
              <p:embed/>
            </p:oleObj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286000" y="2743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“mu”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828800" y="4876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“X bar”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3200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971800" y="510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4648200" y="4114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495800" y="914400"/>
            <a:ext cx="426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“sigma”, the sum of X, add up all scores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H="1" flipV="1">
            <a:off x="4876800" y="5410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715000" y="5486400"/>
            <a:ext cx="312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“n”, the total number of scores in a sample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4648200" y="1828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5105400" y="2667000"/>
            <a:ext cx="3505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“N”, the total number of scores in a population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800600" y="2971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4876800" y="3657600"/>
            <a:ext cx="426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“sigma”, the sum of X, add up all scores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trip to IPG</a:t>
            </a:r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0292" name="Picture 4" descr="IPG_WipeMat_NormalCur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trip to IPG</a:t>
            </a:r>
          </a:p>
        </p:txBody>
      </p:sp>
      <p:sp>
        <p:nvSpPr>
          <p:cNvPr id="1423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2340" name="Picture 4" descr="IPG_EntryStair_NormalCur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trip to IPG</a:t>
            </a:r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1316" name="Picture 4" descr="IPG_Stairs_NormalCur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Distribution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38200" y="1905000"/>
            <a:ext cx="3810000" cy="4191000"/>
          </a:xfrm>
        </p:spPr>
        <p:txBody>
          <a:bodyPr/>
          <a:lstStyle/>
          <a:p>
            <a:r>
              <a:rPr lang="en-US"/>
              <a:t>As seen before, this is what your basic normal distribution looks like</a:t>
            </a:r>
          </a:p>
          <a:p>
            <a:r>
              <a:rPr lang="en-US"/>
              <a:t>Symmetrical </a:t>
            </a:r>
          </a:p>
          <a:p>
            <a:r>
              <a:rPr lang="en-US"/>
              <a:t>Most values in the middle</a:t>
            </a:r>
          </a:p>
        </p:txBody>
      </p:sp>
      <p:pic>
        <p:nvPicPr>
          <p:cNvPr id="120838" name="Picture 6" descr="Picture (442x252, 3.9Kb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743200"/>
            <a:ext cx="4210050" cy="2400300"/>
          </a:xfrm>
          <a:prstGeom prst="rect">
            <a:avLst/>
          </a:prstGeom>
          <a:solidFill>
            <a:schemeClr val="accent1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Distribution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38200" y="1905000"/>
            <a:ext cx="3581400" cy="4191000"/>
          </a:xfrm>
        </p:spPr>
        <p:txBody>
          <a:bodyPr/>
          <a:lstStyle/>
          <a:p>
            <a:r>
              <a:rPr lang="en-US"/>
              <a:t>It can be skinnier or fatter</a:t>
            </a:r>
          </a:p>
          <a:p>
            <a:r>
              <a:rPr lang="en-US"/>
              <a:t>Taller or shorter</a:t>
            </a:r>
          </a:p>
          <a:p>
            <a:r>
              <a:rPr lang="en-US"/>
              <a:t>What we are working with is the “proportions” of the thing</a:t>
            </a:r>
          </a:p>
        </p:txBody>
      </p:sp>
      <p:pic>
        <p:nvPicPr>
          <p:cNvPr id="121861" name="Picture 5" descr="Picture (499x304, 19.2Kb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1025" y="2928938"/>
            <a:ext cx="4448175" cy="2709862"/>
          </a:xfrm>
          <a:prstGeom prst="rect">
            <a:avLst/>
          </a:prstGeom>
          <a:solidFill>
            <a:schemeClr val="accent1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Distribution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9600" y="1905000"/>
            <a:ext cx="3962400" cy="4191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/>
              <a:t>We use the proportions of the normal distribution to determine things about our data</a:t>
            </a:r>
          </a:p>
          <a:p>
            <a:pPr>
              <a:lnSpc>
                <a:spcPct val="80000"/>
              </a:lnSpc>
            </a:pPr>
            <a:r>
              <a:rPr lang="en-US" sz="2400"/>
              <a:t>If our data looks like this, then we can tell certain things about it just using the mean and standard deviation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About 68% of your data fall within 1 standard deviation</a:t>
            </a:r>
          </a:p>
          <a:p>
            <a:pPr>
              <a:lnSpc>
                <a:spcPct val="80000"/>
              </a:lnSpc>
            </a:pPr>
            <a:r>
              <a:rPr lang="en-US" sz="2400"/>
              <a:t>About 95% fall within 2</a:t>
            </a:r>
          </a:p>
          <a:p>
            <a:pPr>
              <a:lnSpc>
                <a:spcPct val="80000"/>
              </a:lnSpc>
            </a:pPr>
            <a:r>
              <a:rPr lang="en-US" sz="2400"/>
              <a:t>Almost all fall within 3</a:t>
            </a:r>
          </a:p>
        </p:txBody>
      </p:sp>
      <p:pic>
        <p:nvPicPr>
          <p:cNvPr id="122885" name="Picture 5" descr="Picture (496x267, 13.2Kb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819400"/>
            <a:ext cx="4724400" cy="2543175"/>
          </a:xfrm>
          <a:prstGeom prst="rect">
            <a:avLst/>
          </a:prstGeom>
          <a:solidFill>
            <a:schemeClr val="accent1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8244" name="Picture 4" descr="normalCurve%20Big%20and%20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382000" cy="5735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to Standard Deviation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As soon as you have calculated the standard deviation, you know where 68% of the data are.</a:t>
            </a:r>
          </a:p>
          <a:p>
            <a:r>
              <a:rPr lang="en-US" sz="2800"/>
              <a:t>Take the time to multiply the SD by 2, and, voila, you know where 95% are</a:t>
            </a:r>
          </a:p>
          <a:p>
            <a:r>
              <a:rPr lang="en-US" sz="2800"/>
              <a:t>You now have a really good picture of the data, and , moreover, you can readily compare it to another set of data; or, make assumptions about a larger population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to Standard Deviation</a:t>
            </a:r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Going back to the two test example</a:t>
            </a:r>
          </a:p>
          <a:p>
            <a:r>
              <a:rPr lang="en-US" sz="2800"/>
              <a:t>We now know not only that E-Z Care has a larger spread around its mean than Welrun Clinic, but also that roughly </a:t>
            </a:r>
            <a:r>
              <a:rPr lang="en-US" sz="2800">
                <a:solidFill>
                  <a:schemeClr val="folHlink"/>
                </a:solidFill>
              </a:rPr>
              <a:t>68% of doctors at E-Z Care see about 16-44 patients a day</a:t>
            </a:r>
            <a:r>
              <a:rPr lang="en-US" sz="2800"/>
              <a:t>, while </a:t>
            </a:r>
            <a:r>
              <a:rPr lang="en-US" sz="2800">
                <a:solidFill>
                  <a:schemeClr val="accent1"/>
                </a:solidFill>
              </a:rPr>
              <a:t>68% of doctors at Welrun see about 29-31 patients a day</a:t>
            </a:r>
          </a:p>
          <a:p>
            <a:r>
              <a:rPr lang="en-US" sz="2800"/>
              <a:t>If I were a doctor looking for a job, this would be very useful information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Z-Score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Sometimes, you want to compare scores from two or more distributions, and you want to be very specific about it</a:t>
            </a:r>
          </a:p>
          <a:p>
            <a:pPr>
              <a:lnSpc>
                <a:spcPct val="80000"/>
              </a:lnSpc>
            </a:pPr>
            <a:r>
              <a:rPr lang="en-US" sz="2400"/>
              <a:t>Just knowing that one score is above 1 standard deviation is not enough (what if they both are?)</a:t>
            </a:r>
          </a:p>
          <a:p>
            <a:pPr>
              <a:lnSpc>
                <a:spcPct val="80000"/>
              </a:lnSpc>
            </a:pPr>
            <a:r>
              <a:rPr lang="en-US" sz="2400"/>
              <a:t>Easy enough – now that you have figured out what the standard deviation is, it is easy to figure out where any single score is in “standard deviation units”</a:t>
            </a:r>
          </a:p>
          <a:p>
            <a:pPr>
              <a:lnSpc>
                <a:spcPct val="80000"/>
              </a:lnSpc>
            </a:pPr>
            <a:r>
              <a:rPr lang="en-US" sz="2400" b="1"/>
              <a:t>1. Find out how far the point is from the mean (keep the signs)</a:t>
            </a:r>
          </a:p>
          <a:p>
            <a:pPr>
              <a:lnSpc>
                <a:spcPct val="80000"/>
              </a:lnSpc>
            </a:pPr>
            <a:r>
              <a:rPr lang="en-US" sz="2400" b="1"/>
              <a:t>2. Divide by the standard deviation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 Example: Mean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52, 76, 100, 136, 186, 196, 205, 250, 257, 264, 264, 280, 282, 283, 303, 313, 317, 317, 325, 373, 384, 384, 400, 402, 417, 422, 472, 480, 643, 693, 732, 749, 750, 791, 891</a:t>
            </a:r>
          </a:p>
          <a:p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Mean hotel rate:</a:t>
            </a:r>
          </a:p>
          <a:p>
            <a:pPr lvl="1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lvl="1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/>
            <a:r>
              <a:rPr lang="en-US" sz="2400" dirty="0"/>
              <a:t> 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  <a:p>
            <a:pPr lvl="1"/>
            <a:r>
              <a:rPr lang="en-US" sz="2400" dirty="0"/>
              <a:t>Mean hotel rate: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$371.60</a:t>
            </a:r>
            <a:r>
              <a:rPr lang="en-US" sz="2400" dirty="0"/>
              <a:t> 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598613" y="4495800"/>
          <a:ext cx="2670175" cy="803275"/>
        </p:xfrm>
        <a:graphic>
          <a:graphicData uri="http://schemas.openxmlformats.org/presentationml/2006/ole">
            <p:oleObj spid="_x0000_s22532" name="Equation" r:id="rId3" imgW="1307880" imgH="39348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616075" y="3429000"/>
          <a:ext cx="1414463" cy="996950"/>
        </p:xfrm>
        <a:graphic>
          <a:graphicData uri="http://schemas.openxmlformats.org/presentationml/2006/ole">
            <p:oleObj spid="_x0000_s22533" name="Equation" r:id="rId4" imgW="5587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Z-Score</a:t>
            </a: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Now you know “how many” standard deviations that score is above or below the mean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accurately compare two or more scores</a:t>
            </a:r>
          </a:p>
          <a:p>
            <a:pPr>
              <a:lnSpc>
                <a:spcPct val="90000"/>
              </a:lnSpc>
            </a:pPr>
            <a:r>
              <a:rPr lang="en-US" sz="2800"/>
              <a:t>Also, you can accurately tell “where” a single score falls in its distribution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How good did you do on the test compared to others in the class?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 this , we use the “normal curve table” in the back of any stats/methods book (or a computer)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Z-Score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Once again, let’s try one</a:t>
            </a:r>
          </a:p>
          <a:p>
            <a:r>
              <a:rPr lang="en-US"/>
              <a:t>You have two tests you are trying to compare. One test has a mean score of 100 and a SD of 10, the other 750 and 100, respectively</a:t>
            </a:r>
          </a:p>
          <a:p>
            <a:r>
              <a:rPr lang="en-US"/>
              <a:t>How does a score of 75 on the first test  compare with a score of 600 on the second?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Z-Score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905000"/>
            <a:ext cx="3927475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First Test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Second Test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So what can we say? Who did worse? By about how much?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can actually answer that question precisely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Look at Z-Score sheet</a:t>
            </a:r>
            <a:endParaRPr lang="en-US" sz="2000" dirty="0"/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581400" y="1752600"/>
          <a:ext cx="3579813" cy="2024063"/>
        </p:xfrm>
        <a:graphic>
          <a:graphicData uri="http://schemas.openxmlformats.org/presentationml/2006/ole">
            <p:oleObj spid="_x0000_s136196" name="Equation" r:id="rId3" imgW="1841400" imgH="1041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head of the Bureau of Records wants to know the mean length of government service of the employees in the bureau’s Office of Computer Support</a:t>
            </a:r>
          </a:p>
          <a:p>
            <a:pPr>
              <a:lnSpc>
                <a:spcPct val="90000"/>
              </a:lnSpc>
            </a:pPr>
            <a:r>
              <a:rPr lang="en-US" sz="2800"/>
              <a:t>Calculate the mean</a:t>
            </a:r>
          </a:p>
          <a:p>
            <a:pPr>
              <a:lnSpc>
                <a:spcPct val="90000"/>
              </a:lnSpc>
            </a:pPr>
            <a:r>
              <a:rPr lang="en-US" sz="2800"/>
              <a:t>14.75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graphicFrame>
        <p:nvGraphicFramePr>
          <p:cNvPr id="23556" name="Group 4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4191000"/>
        </p:xfrm>
        <a:graphic>
          <a:graphicData uri="http://schemas.openxmlformats.org/drawingml/2006/table">
            <a:tbl>
              <a:tblPr/>
              <a:tblGrid>
                <a:gridCol w="982663"/>
                <a:gridCol w="981075"/>
                <a:gridCol w="982662"/>
                <a:gridCol w="981075"/>
              </a:tblGrid>
              <a:tr h="6985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Years of Government Service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Employee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Jackson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Clinton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Gore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Reagan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Cheney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Kerry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Carter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2899</TotalTime>
  <Words>4747</Words>
  <Application>Microsoft Office PowerPoint</Application>
  <PresentationFormat>On-screen Show (4:3)</PresentationFormat>
  <Paragraphs>875</Paragraphs>
  <Slides>82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Consolas</vt:lpstr>
      <vt:lpstr>Corbel</vt:lpstr>
      <vt:lpstr>Wingdings</vt:lpstr>
      <vt:lpstr>Wingdings 2</vt:lpstr>
      <vt:lpstr>Tahoma</vt:lpstr>
      <vt:lpstr>Wingdings 3</vt:lpstr>
      <vt:lpstr>Metro</vt:lpstr>
      <vt:lpstr>Equation</vt:lpstr>
      <vt:lpstr>Descriptive Statistics</vt:lpstr>
      <vt:lpstr>Central Tendency and Variability</vt:lpstr>
      <vt:lpstr>Descriptive Statistics</vt:lpstr>
      <vt:lpstr>Central Tendency</vt:lpstr>
      <vt:lpstr>Central Tendency</vt:lpstr>
      <vt:lpstr>Mean</vt:lpstr>
      <vt:lpstr>Mean</vt:lpstr>
      <vt:lpstr>Central Tendency Example: Mean</vt:lpstr>
      <vt:lpstr>Task</vt:lpstr>
      <vt:lpstr>Task</vt:lpstr>
      <vt:lpstr>Pros and Cons of the Mean</vt:lpstr>
      <vt:lpstr>Central Tendency Example: Median</vt:lpstr>
      <vt:lpstr>Finding the median with an even number of scores.</vt:lpstr>
      <vt:lpstr>Another example</vt:lpstr>
      <vt:lpstr>Example cont.</vt:lpstr>
      <vt:lpstr>Example cont.</vt:lpstr>
      <vt:lpstr>Pros and Cons of Median</vt:lpstr>
      <vt:lpstr>The Mode</vt:lpstr>
      <vt:lpstr>The Mode, cont.</vt:lpstr>
      <vt:lpstr>The Mode, cont.</vt:lpstr>
      <vt:lpstr>Pros and Cons of the Mode</vt:lpstr>
      <vt:lpstr>Central Tendency from Grouped Data</vt:lpstr>
      <vt:lpstr>Means for Grouped Data</vt:lpstr>
      <vt:lpstr>Means for grouped data</vt:lpstr>
      <vt:lpstr>Means for grouped data</vt:lpstr>
      <vt:lpstr>Means for grouped data</vt:lpstr>
      <vt:lpstr>Practice</vt:lpstr>
      <vt:lpstr>Medians for grouped data</vt:lpstr>
      <vt:lpstr>Medians for grouped data</vt:lpstr>
      <vt:lpstr>Practice</vt:lpstr>
      <vt:lpstr>Modes for grouped data</vt:lpstr>
      <vt:lpstr>Level of Measurement and Measures of Central Tendency</vt:lpstr>
      <vt:lpstr>Level of Measurement and Measures of Central Tendency</vt:lpstr>
      <vt:lpstr>Level of Measurement and Measures of Central Tendency</vt:lpstr>
      <vt:lpstr>Level of Measurement and Measures of Central Tendency</vt:lpstr>
      <vt:lpstr>Level of Measurement and Measures of Central Tendency</vt:lpstr>
      <vt:lpstr>Level of Measurement and Measures of Central Tendency</vt:lpstr>
      <vt:lpstr>Level of Measurement and Measures of Central Tendency</vt:lpstr>
      <vt:lpstr>Level of Measurement and Measures of Central Tendency</vt:lpstr>
      <vt:lpstr>Level of Measurement and Measures of Central Tendency</vt:lpstr>
      <vt:lpstr>CONTROVERSY!</vt:lpstr>
      <vt:lpstr>Measures of Central Tendency and “Skew”</vt:lpstr>
      <vt:lpstr>Interval Data in Normal Distribution</vt:lpstr>
      <vt:lpstr>The effect of skew on average.</vt:lpstr>
      <vt:lpstr>Which average?</vt:lpstr>
      <vt:lpstr>Which average?</vt:lpstr>
      <vt:lpstr>BREAK</vt:lpstr>
      <vt:lpstr>Measures of Variability</vt:lpstr>
      <vt:lpstr>Measures of Variability</vt:lpstr>
      <vt:lpstr>Variability Example: Range</vt:lpstr>
      <vt:lpstr>Pros and Cons of the Range</vt:lpstr>
      <vt:lpstr>Variability Example: Interquartile Range</vt:lpstr>
      <vt:lpstr>Variability Example: Interquartile Range</vt:lpstr>
      <vt:lpstr>Pros and Cons of the Interquartile Range</vt:lpstr>
      <vt:lpstr>Average Deviation</vt:lpstr>
      <vt:lpstr>Average Deviation</vt:lpstr>
      <vt:lpstr>Average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Standard Deviation</vt:lpstr>
      <vt:lpstr>Pros and Cons of Standard Deviation</vt:lpstr>
      <vt:lpstr>Variance</vt:lpstr>
      <vt:lpstr>Mean and Standard Deviation</vt:lpstr>
      <vt:lpstr>Normal Distribution</vt:lpstr>
      <vt:lpstr>My trip to IPG</vt:lpstr>
      <vt:lpstr>My trip to IPG</vt:lpstr>
      <vt:lpstr>My trip to IPG</vt:lpstr>
      <vt:lpstr>My trip to IPG</vt:lpstr>
      <vt:lpstr>Normal Distribution</vt:lpstr>
      <vt:lpstr>Normal Distribution</vt:lpstr>
      <vt:lpstr>Normal Distribution</vt:lpstr>
      <vt:lpstr>Slide 76</vt:lpstr>
      <vt:lpstr>Relation to Standard Deviation</vt:lpstr>
      <vt:lpstr>Relation to Standard Deviation</vt:lpstr>
      <vt:lpstr>Z-Score</vt:lpstr>
      <vt:lpstr>Z-Score</vt:lpstr>
      <vt:lpstr>Z-Score</vt:lpstr>
      <vt:lpstr>Z-Score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</dc:title>
  <dc:creator>User</dc:creator>
  <cp:lastModifiedBy>Aaron</cp:lastModifiedBy>
  <cp:revision>87</cp:revision>
  <dcterms:created xsi:type="dcterms:W3CDTF">2007-09-12T15:05:27Z</dcterms:created>
  <dcterms:modified xsi:type="dcterms:W3CDTF">2008-09-24T18:57:56Z</dcterms:modified>
</cp:coreProperties>
</file>