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Default Extension="fntdata" ContentType="application/x-fontdata"/>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4" r:id="rId1"/>
  </p:sldMasterIdLst>
  <p:sldIdLst>
    <p:sldId id="256" r:id="rId2"/>
    <p:sldId id="257" r:id="rId3"/>
    <p:sldId id="293" r:id="rId4"/>
    <p:sldId id="294" r:id="rId5"/>
    <p:sldId id="295" r:id="rId6"/>
    <p:sldId id="258" r:id="rId7"/>
    <p:sldId id="296" r:id="rId8"/>
    <p:sldId id="259" r:id="rId9"/>
    <p:sldId id="260" r:id="rId10"/>
    <p:sldId id="261" r:id="rId11"/>
    <p:sldId id="280" r:id="rId12"/>
    <p:sldId id="262" r:id="rId13"/>
    <p:sldId id="263" r:id="rId14"/>
    <p:sldId id="297" r:id="rId15"/>
    <p:sldId id="298" r:id="rId16"/>
    <p:sldId id="282" r:id="rId17"/>
    <p:sldId id="345" r:id="rId18"/>
    <p:sldId id="264" r:id="rId19"/>
    <p:sldId id="309" r:id="rId20"/>
    <p:sldId id="283" r:id="rId21"/>
    <p:sldId id="308" r:id="rId22"/>
    <p:sldId id="300" r:id="rId23"/>
    <p:sldId id="310" r:id="rId24"/>
    <p:sldId id="346" r:id="rId25"/>
    <p:sldId id="301" r:id="rId26"/>
    <p:sldId id="302" r:id="rId27"/>
    <p:sldId id="265" r:id="rId28"/>
    <p:sldId id="267" r:id="rId29"/>
    <p:sldId id="307" r:id="rId30"/>
    <p:sldId id="347" r:id="rId31"/>
    <p:sldId id="313" r:id="rId32"/>
    <p:sldId id="290" r:id="rId33"/>
    <p:sldId id="305" r:id="rId34"/>
    <p:sldId id="306" r:id="rId35"/>
    <p:sldId id="291" r:id="rId36"/>
    <p:sldId id="314" r:id="rId37"/>
    <p:sldId id="348" r:id="rId38"/>
    <p:sldId id="316" r:id="rId39"/>
    <p:sldId id="349" r:id="rId40"/>
    <p:sldId id="318" r:id="rId41"/>
    <p:sldId id="350" r:id="rId42"/>
    <p:sldId id="320" r:id="rId43"/>
    <p:sldId id="351" r:id="rId44"/>
    <p:sldId id="322" r:id="rId45"/>
    <p:sldId id="352" r:id="rId46"/>
    <p:sldId id="324" r:id="rId47"/>
    <p:sldId id="353" r:id="rId48"/>
    <p:sldId id="326" r:id="rId49"/>
    <p:sldId id="354" r:id="rId50"/>
    <p:sldId id="304" r:id="rId51"/>
    <p:sldId id="268" r:id="rId52"/>
    <p:sldId id="269" r:id="rId53"/>
    <p:sldId id="328" r:id="rId54"/>
    <p:sldId id="330" r:id="rId55"/>
    <p:sldId id="331" r:id="rId56"/>
    <p:sldId id="332" r:id="rId57"/>
    <p:sldId id="329" r:id="rId58"/>
    <p:sldId id="333" r:id="rId59"/>
    <p:sldId id="334" r:id="rId60"/>
    <p:sldId id="335" r:id="rId61"/>
    <p:sldId id="336" r:id="rId62"/>
    <p:sldId id="337" r:id="rId63"/>
    <p:sldId id="338" r:id="rId64"/>
    <p:sldId id="339" r:id="rId65"/>
    <p:sldId id="340" r:id="rId66"/>
    <p:sldId id="285" r:id="rId67"/>
    <p:sldId id="271" r:id="rId68"/>
    <p:sldId id="355" r:id="rId69"/>
    <p:sldId id="287" r:id="rId70"/>
    <p:sldId id="272" r:id="rId71"/>
    <p:sldId id="274" r:id="rId72"/>
    <p:sldId id="289" r:id="rId73"/>
    <p:sldId id="342" r:id="rId74"/>
    <p:sldId id="275" r:id="rId75"/>
    <p:sldId id="277" r:id="rId76"/>
    <p:sldId id="343" r:id="rId77"/>
    <p:sldId id="344" r:id="rId78"/>
    <p:sldId id="292" r:id="rId79"/>
  </p:sldIdLst>
  <p:sldSz cx="9144000" cy="6858000" type="screen4x3"/>
  <p:notesSz cx="6858000" cy="9144000"/>
  <p:embeddedFontLst>
    <p:embeddedFont>
      <p:font typeface="Franklin Gothic Medium" pitchFamily="34" charset="0"/>
      <p:regular r:id="rId80"/>
      <p:italic r:id="rId81"/>
    </p:embeddedFont>
    <p:embeddedFont>
      <p:font typeface="Franklin Gothic Book" pitchFamily="34" charset="0"/>
      <p:regular r:id="rId82"/>
      <p:italic r:id="rId83"/>
    </p:embeddedFont>
    <p:embeddedFont>
      <p:font typeface="Wingdings 2" pitchFamily="18" charset="2"/>
      <p:regular r:id="rId84"/>
    </p:embeddedFont>
  </p:embeddedFont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04" autoAdjust="0"/>
    <p:restoredTop sz="94645" autoAdjust="0"/>
  </p:normalViewPr>
  <p:slideViewPr>
    <p:cSldViewPr>
      <p:cViewPr varScale="1">
        <p:scale>
          <a:sx n="78" d="100"/>
          <a:sy n="78" d="100"/>
        </p:scale>
        <p:origin x="-58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5.fntdata"/><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3.fntdata"/><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1.fntdata"/><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4.fntdata"/><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2.fntdata"/><Relationship Id="rId86"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9456F816-EEBC-4647-B246-B432550B5934}" type="slidenum">
              <a:rPr lang="en-US" smtClean="0"/>
              <a:pPr/>
              <a:t>‹#›</a:t>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5F2C8-E9BF-4512-978F-9BBDB1118212}"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9B2E54-D6F2-4C6C-8822-F240D72EEAC8}" type="slidenum">
              <a:rPr lang="en-US" smtClean="0"/>
              <a:pPr/>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385175" cy="14319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905000"/>
            <a:ext cx="3927475"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8075" y="1905000"/>
            <a:ext cx="3927475"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0" y="6245225"/>
            <a:ext cx="1901825" cy="476250"/>
          </a:xfrm>
        </p:spPr>
        <p:txBody>
          <a:bodyPr/>
          <a:lstStyle>
            <a:lvl1pPr>
              <a:defRPr/>
            </a:lvl1pPr>
          </a:lstStyle>
          <a:p>
            <a:endParaRPr lang="en-US"/>
          </a:p>
        </p:txBody>
      </p:sp>
      <p:sp>
        <p:nvSpPr>
          <p:cNvPr id="6" name="Footer Placeholder 5"/>
          <p:cNvSpPr>
            <a:spLocks noGrp="1"/>
          </p:cNvSpPr>
          <p:nvPr>
            <p:ph type="ftr" sz="quarter" idx="11"/>
          </p:nvPr>
        </p:nvSpPr>
        <p:spPr>
          <a:xfrm>
            <a:off x="34290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937375" y="6245225"/>
            <a:ext cx="1901825" cy="476250"/>
          </a:xfrm>
        </p:spPr>
        <p:txBody>
          <a:bodyPr/>
          <a:lstStyle>
            <a:lvl1pPr>
              <a:defRPr/>
            </a:lvl1pPr>
          </a:lstStyle>
          <a:p>
            <a:fld id="{CA23E392-C4B9-4612-A108-E9D9B83C3A86}" type="slidenum">
              <a:rPr lang="en-US"/>
              <a:pPr/>
              <a:t>‹#›</a:t>
            </a:fld>
            <a:endParaRPr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385175" cy="14319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38200" y="1905000"/>
            <a:ext cx="8007350" cy="4191000"/>
          </a:xfrm>
        </p:spPr>
        <p:txBody>
          <a:bodyPr/>
          <a:lstStyle/>
          <a:p>
            <a:endParaRPr lang="en-US"/>
          </a:p>
        </p:txBody>
      </p:sp>
      <p:sp>
        <p:nvSpPr>
          <p:cNvPr id="4" name="Date Placeholder 3"/>
          <p:cNvSpPr>
            <a:spLocks noGrp="1"/>
          </p:cNvSpPr>
          <p:nvPr>
            <p:ph type="dt" sz="half" idx="10"/>
          </p:nvPr>
        </p:nvSpPr>
        <p:spPr>
          <a:xfrm>
            <a:off x="838200" y="6245225"/>
            <a:ext cx="1901825" cy="476250"/>
          </a:xfrm>
        </p:spPr>
        <p:txBody>
          <a:bodyPr/>
          <a:lstStyle>
            <a:lvl1pPr>
              <a:defRPr/>
            </a:lvl1pPr>
          </a:lstStyle>
          <a:p>
            <a:endParaRPr lang="en-US"/>
          </a:p>
        </p:txBody>
      </p:sp>
      <p:sp>
        <p:nvSpPr>
          <p:cNvPr id="5" name="Footer Placeholder 4"/>
          <p:cNvSpPr>
            <a:spLocks noGrp="1"/>
          </p:cNvSpPr>
          <p:nvPr>
            <p:ph type="ftr" sz="quarter" idx="11"/>
          </p:nvPr>
        </p:nvSpPr>
        <p:spPr>
          <a:xfrm>
            <a:off x="34290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937375" y="6245225"/>
            <a:ext cx="1901825" cy="476250"/>
          </a:xfrm>
        </p:spPr>
        <p:txBody>
          <a:bodyPr/>
          <a:lstStyle>
            <a:lvl1pPr>
              <a:defRPr/>
            </a:lvl1pPr>
          </a:lstStyle>
          <a:p>
            <a:fld id="{AFD9B818-75A8-4311-8C1C-445C0E34DEBA}" type="slidenum">
              <a:rPr lang="en-US"/>
              <a:pPr/>
              <a:t>‹#›</a:t>
            </a:fld>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385175" cy="14319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905000"/>
            <a:ext cx="3927475"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18075" y="1905000"/>
            <a:ext cx="3927475" cy="2019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18075" y="4076700"/>
            <a:ext cx="3927475" cy="2019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838200" y="6245225"/>
            <a:ext cx="1901825" cy="476250"/>
          </a:xfrm>
        </p:spPr>
        <p:txBody>
          <a:bodyPr/>
          <a:lstStyle>
            <a:lvl1pPr>
              <a:defRPr/>
            </a:lvl1pPr>
          </a:lstStyle>
          <a:p>
            <a:endParaRPr lang="en-US"/>
          </a:p>
        </p:txBody>
      </p:sp>
      <p:sp>
        <p:nvSpPr>
          <p:cNvPr id="7" name="Footer Placeholder 6"/>
          <p:cNvSpPr>
            <a:spLocks noGrp="1"/>
          </p:cNvSpPr>
          <p:nvPr>
            <p:ph type="ftr" sz="quarter" idx="11"/>
          </p:nvPr>
        </p:nvSpPr>
        <p:spPr>
          <a:xfrm>
            <a:off x="34290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937375" y="6245225"/>
            <a:ext cx="1901825" cy="476250"/>
          </a:xfrm>
        </p:spPr>
        <p:txBody>
          <a:bodyPr/>
          <a:lstStyle>
            <a:lvl1pPr>
              <a:defRPr/>
            </a:lvl1pPr>
          </a:lstStyle>
          <a:p>
            <a:fld id="{69CEF21E-D477-4682-80D2-6070C88231CB}" type="slidenum">
              <a:rPr lang="en-US"/>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25" name="Date Placeholder 24"/>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B5E3D8CE-EC09-402B-B45B-64BAE1BA239C}" type="slidenum">
              <a:rPr lang="en-US" smtClean="0"/>
              <a:pPr/>
              <a:t>‹#›</a:t>
            </a:fld>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 calcmode="lin" valueType="num">
                                      <p:cBhvr additive="base">
                                        <p:cTn id="7"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xEl>
                                              <p:pRg st="1" end="1"/>
                                            </p:txEl>
                                          </p:spTgt>
                                        </p:tgtEl>
                                        <p:attrNameLst>
                                          <p:attrName>style.visibility</p:attrName>
                                        </p:attrNameLst>
                                      </p:cBhvr>
                                      <p:to>
                                        <p:strVal val="visible"/>
                                      </p:to>
                                    </p:set>
                                    <p:anim calcmode="lin" valueType="num">
                                      <p:cBhvr additive="base">
                                        <p:cTn id="13" dur="500" fill="hold"/>
                                        <p:tgtEl>
                                          <p:spTgt spid="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
                                            <p:txEl>
                                              <p:pRg st="2" end="2"/>
                                            </p:txEl>
                                          </p:spTgt>
                                        </p:tgtEl>
                                        <p:attrNameLst>
                                          <p:attrName>style.visibility</p:attrName>
                                        </p:attrNameLst>
                                      </p:cBhvr>
                                      <p:to>
                                        <p:strVal val="visible"/>
                                      </p:to>
                                    </p:set>
                                    <p:anim calcmode="lin" valueType="num">
                                      <p:cBhvr additive="base">
                                        <p:cTn id="19" dur="500" fill="hold"/>
                                        <p:tgtEl>
                                          <p:spTgt spid="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xEl>
                                              <p:pRg st="3" end="3"/>
                                            </p:txEl>
                                          </p:spTgt>
                                        </p:tgtEl>
                                        <p:attrNameLst>
                                          <p:attrName>style.visibility</p:attrName>
                                        </p:attrNameLst>
                                      </p:cBhvr>
                                      <p:to>
                                        <p:strVal val="visible"/>
                                      </p:to>
                                    </p:set>
                                    <p:anim calcmode="lin" valueType="num">
                                      <p:cBhvr additive="base">
                                        <p:cTn id="25" dur="500" fill="hold"/>
                                        <p:tgtEl>
                                          <p:spTgt spid="2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7">
                                            <p:txEl>
                                              <p:pRg st="4" end="4"/>
                                            </p:txEl>
                                          </p:spTgt>
                                        </p:tgtEl>
                                        <p:attrNameLst>
                                          <p:attrName>style.visibility</p:attrName>
                                        </p:attrNameLst>
                                      </p:cBhvr>
                                      <p:to>
                                        <p:strVal val="visible"/>
                                      </p:to>
                                    </p:set>
                                    <p:anim calcmode="lin" valueType="num">
                                      <p:cBhvr additive="base">
                                        <p:cTn id="31" dur="500" fill="hold"/>
                                        <p:tgtEl>
                                          <p:spTgt spid="2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uiExpand="1" build="p">
        <p:tmplLst>
          <p:tmpl lvl="1">
            <p:tnLst>
              <p:par>
                <p:cTn presetID="2" presetClass="entr" presetSubtype="4" fill="hold" nodeType="click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DAF286AB-4944-402B-8854-D1CB46D29B62}"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DECE2215-19DC-45D3-992A-248F3B83FA70}" type="slidenum">
              <a:rPr lang="en-US" smtClean="0"/>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5FD71F90-1918-46EE-AFC6-B806A03C8019}"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B466D-AFE0-450F-BFAC-B59ADB22CBF9}" type="slidenum">
              <a:rPr lang="en-US" smtClean="0"/>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161B42-A5B5-46A8-93EF-DCB7ADE83FB0}"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BB17C-8A31-4219-83DB-7255DC09B53E}" type="slidenum">
              <a:rPr lang="en-US" smtClean="0"/>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65BD6DBA-F475-4297-9F7C-0D524E2DF158}"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8E2E87D-B89D-4E1C-9B6C-193EE6FA3482}"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Lst>
  <p:transition>
    <p:fade/>
  </p:transition>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t>Analysis of Nominal and Ordinal Data</a:t>
            </a:r>
          </a:p>
        </p:txBody>
      </p:sp>
      <p:sp>
        <p:nvSpPr>
          <p:cNvPr id="2051" name="Rectangle 3"/>
          <p:cNvSpPr>
            <a:spLocks noGrp="1" noChangeArrowheads="1"/>
          </p:cNvSpPr>
          <p:nvPr>
            <p:ph type="subTitle" idx="1"/>
          </p:nvPr>
        </p:nvSpPr>
        <p:spPr/>
        <p:txBody>
          <a:bodyPr>
            <a:normAutofit fontScale="85000" lnSpcReduction="20000"/>
          </a:bodyPr>
          <a:lstStyle/>
          <a:p>
            <a:pPr>
              <a:lnSpc>
                <a:spcPct val="80000"/>
              </a:lnSpc>
              <a:buFont typeface="Wingdings" pitchFamily="2" charset="2"/>
              <a:buChar char="§"/>
            </a:pPr>
            <a:r>
              <a:rPr lang="en-US" sz="2800"/>
              <a:t>Construction and Analysis of Contingency Tables</a:t>
            </a:r>
          </a:p>
          <a:p>
            <a:pPr>
              <a:lnSpc>
                <a:spcPct val="80000"/>
              </a:lnSpc>
              <a:buFont typeface="Wingdings" pitchFamily="2" charset="2"/>
              <a:buChar char="§"/>
            </a:pPr>
            <a:r>
              <a:rPr lang="en-US" sz="2800"/>
              <a:t>Statistical Aids for Interpretation</a:t>
            </a:r>
          </a:p>
          <a:p>
            <a:pPr>
              <a:lnSpc>
                <a:spcPct val="80000"/>
              </a:lnSpc>
              <a:buFont typeface="Wingdings" pitchFamily="2" charset="2"/>
              <a:buChar char="§"/>
            </a:pPr>
            <a:r>
              <a:rPr lang="en-US" sz="2800"/>
              <a:t>Control Table Analysis</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a:xfrm>
            <a:off x="381000" y="168275"/>
            <a:ext cx="8385175" cy="1431925"/>
          </a:xfrm>
        </p:spPr>
        <p:txBody>
          <a:bodyPr>
            <a:normAutofit/>
          </a:bodyPr>
          <a:lstStyle/>
          <a:p>
            <a:r>
              <a:rPr lang="en-US" sz="3200" dirty="0"/>
              <a:t>Collapsing Percentage Distributions</a:t>
            </a:r>
          </a:p>
        </p:txBody>
      </p:sp>
      <p:graphicFrame>
        <p:nvGraphicFramePr>
          <p:cNvPr id="7203" name="Group 35"/>
          <p:cNvGraphicFramePr>
            <a:graphicFrameLocks noGrp="1"/>
          </p:cNvGraphicFramePr>
          <p:nvPr>
            <p:ph type="tbl" idx="1"/>
          </p:nvPr>
        </p:nvGraphicFramePr>
        <p:xfrm>
          <a:off x="838200" y="1905000"/>
          <a:ext cx="8007350" cy="2590800"/>
        </p:xfrm>
        <a:graphic>
          <a:graphicData uri="http://schemas.openxmlformats.org/drawingml/2006/table">
            <a:tbl>
              <a:tblPr/>
              <a:tblGrid>
                <a:gridCol w="4003675"/>
                <a:gridCol w="4003675"/>
              </a:tblGrid>
              <a:tr h="431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cs typeface="Arial" charset="0"/>
                        </a:rPr>
                        <a:t>Response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cs typeface="Arial" charset="0"/>
                        </a:rPr>
                        <a:t>Percentage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cs typeface="Arial" charset="0"/>
                        </a:rPr>
                        <a:t>Strongly Agree or Agree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65.5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Neutral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8.2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Disagree or Strongly Disagree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26.3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Total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cs typeface="Arial" charset="0"/>
                        </a:rPr>
                        <a:t>N = 2,541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r>
            </a:tbl>
          </a:graphicData>
        </a:graphic>
      </p:graphicFrame>
      <p:sp>
        <p:nvSpPr>
          <p:cNvPr id="7204" name="Text Box 36"/>
          <p:cNvSpPr txBox="1">
            <a:spLocks noChangeArrowheads="1"/>
          </p:cNvSpPr>
          <p:nvPr/>
        </p:nvSpPr>
        <p:spPr bwMode="auto">
          <a:xfrm>
            <a:off x="838200" y="4572000"/>
            <a:ext cx="8001000" cy="2073275"/>
          </a:xfrm>
          <a:prstGeom prst="rect">
            <a:avLst/>
          </a:prstGeom>
          <a:noFill/>
          <a:ln w="9525">
            <a:noFill/>
            <a:miter lim="800000"/>
            <a:headEnd/>
            <a:tailEnd/>
          </a:ln>
          <a:effectLst/>
        </p:spPr>
        <p:txBody>
          <a:bodyPr>
            <a:spAutoFit/>
          </a:bodyPr>
          <a:lstStyle/>
          <a:p>
            <a:pPr>
              <a:spcBef>
                <a:spcPct val="50000"/>
              </a:spcBef>
              <a:buFontTx/>
              <a:buChar char="•"/>
            </a:pPr>
            <a:r>
              <a:rPr lang="en-US" sz="2000" dirty="0"/>
              <a:t> It is perfectly ok to collapse percentage distributions as long as the categories are close in substantive meaning (e.g. you can’t include Neutral with either collapsed category</a:t>
            </a:r>
          </a:p>
          <a:p>
            <a:pPr>
              <a:spcBef>
                <a:spcPct val="50000"/>
              </a:spcBef>
              <a:buFontTx/>
              <a:buChar char="•"/>
            </a:pPr>
            <a:r>
              <a:rPr lang="en-US" sz="2000" dirty="0"/>
              <a:t> The only time you can violate that rule is when dealing with nominal variables where there are many categories with little data (e.g. Protestant 62%, Catholic 22%, Jewish 13%, </a:t>
            </a:r>
            <a:r>
              <a:rPr lang="en-US" sz="2000" dirty="0">
                <a:solidFill>
                  <a:schemeClr val="accent6"/>
                </a:solidFill>
              </a:rPr>
              <a:t>Other</a:t>
            </a:r>
            <a:r>
              <a:rPr lang="en-US" sz="2000" dirty="0"/>
              <a:t> 3%)</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a:xfrm>
            <a:off x="381000" y="152400"/>
            <a:ext cx="8385175" cy="1431925"/>
          </a:xfrm>
        </p:spPr>
        <p:txBody>
          <a:bodyPr/>
          <a:lstStyle/>
          <a:p>
            <a:r>
              <a:rPr lang="en-US" dirty="0"/>
              <a:t>In-Class Task</a:t>
            </a:r>
          </a:p>
        </p:txBody>
      </p:sp>
      <p:sp>
        <p:nvSpPr>
          <p:cNvPr id="27651" name="Rectangle 3"/>
          <p:cNvSpPr>
            <a:spLocks noGrp="1" noRot="1" noChangeArrowheads="1"/>
          </p:cNvSpPr>
          <p:nvPr>
            <p:ph type="body" sz="half" idx="1"/>
          </p:nvPr>
        </p:nvSpPr>
        <p:spPr>
          <a:xfrm>
            <a:off x="457200" y="1752600"/>
            <a:ext cx="2895600" cy="4191000"/>
          </a:xfrm>
        </p:spPr>
        <p:txBody>
          <a:bodyPr/>
          <a:lstStyle/>
          <a:p>
            <a:pPr>
              <a:lnSpc>
                <a:spcPct val="90000"/>
              </a:lnSpc>
            </a:pPr>
            <a:r>
              <a:rPr lang="en-US" sz="2800" dirty="0"/>
              <a:t>Construct a collapsed percentage distribution of the data here</a:t>
            </a:r>
          </a:p>
          <a:p>
            <a:pPr>
              <a:lnSpc>
                <a:spcPct val="90000"/>
              </a:lnSpc>
            </a:pPr>
            <a:r>
              <a:rPr lang="en-US" sz="2800" dirty="0"/>
              <a:t>How would you collapse it?</a:t>
            </a:r>
          </a:p>
          <a:p>
            <a:pPr>
              <a:lnSpc>
                <a:spcPct val="90000"/>
              </a:lnSpc>
            </a:pPr>
            <a:r>
              <a:rPr lang="en-US" sz="2800" dirty="0"/>
              <a:t>One will present</a:t>
            </a:r>
          </a:p>
        </p:txBody>
      </p:sp>
      <p:graphicFrame>
        <p:nvGraphicFramePr>
          <p:cNvPr id="27715" name="Group 67"/>
          <p:cNvGraphicFramePr>
            <a:graphicFrameLocks noGrp="1"/>
          </p:cNvGraphicFramePr>
          <p:nvPr>
            <p:ph sz="half" idx="2"/>
          </p:nvPr>
        </p:nvGraphicFramePr>
        <p:xfrm>
          <a:off x="3581400" y="1371600"/>
          <a:ext cx="5257800" cy="5181603"/>
        </p:xfrm>
        <a:graphic>
          <a:graphicData uri="http://schemas.openxmlformats.org/drawingml/2006/table">
            <a:tbl>
              <a:tblPr/>
              <a:tblGrid>
                <a:gridCol w="3917950"/>
                <a:gridCol w="1339850"/>
              </a:tblGrid>
              <a:tr h="387350">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chemeClr val="tx1"/>
                          </a:solidFill>
                          <a:effectLst/>
                          <a:latin typeface="Arial" charset="0"/>
                          <a:cs typeface="Arial" charset="0"/>
                        </a:rPr>
                        <a:t>Where do people shop?</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c hMerge="1">
                  <a:txBody>
                    <a:bodyPr/>
                    <a:lstStyle/>
                    <a:p>
                      <a:endParaRPr lang="en-US"/>
                    </a:p>
                  </a:txBody>
                  <a:tcPr/>
                </a:tc>
              </a:tr>
              <a:tr h="59531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Main Store Named (and location)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Number of Persons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r>
              <a:tr h="3492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Cleo’s (neighborhood store)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r>
              <a:tr h="3508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Morgan’s (downtown)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r>
              <a:tr h="3492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Wiese’s (eastern shopping center)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r>
              <a:tr h="3492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Cheatham’s (neighborhood store)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r>
              <a:tr h="3508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Shop City (eastern shopping center)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19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r>
              <a:tr h="3492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Food-o-Rama (western shopping center)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r>
              <a:tr h="3508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Stermer’s (downtown)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r>
              <a:tr h="3492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Binzer’s (neighborhood store)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r>
              <a:tr h="3508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England’s (western shopping center)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r>
              <a:tr h="3492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Bargainville’s (eastern shopping center)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26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r>
              <a:tr h="3508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Whiskey River (downtown)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r>
              <a:tr h="3492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120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r>
            </a:tbl>
          </a:graphicData>
        </a:graphic>
      </p:graphicFrame>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04800" y="457200"/>
            <a:ext cx="8686800" cy="838200"/>
          </a:xfrm>
        </p:spPr>
        <p:txBody>
          <a:bodyPr/>
          <a:lstStyle/>
          <a:p>
            <a:r>
              <a:rPr lang="en-US" dirty="0"/>
              <a:t>Contingency Table Analysis</a:t>
            </a:r>
          </a:p>
        </p:txBody>
      </p:sp>
      <p:sp>
        <p:nvSpPr>
          <p:cNvPr id="8195" name="Rectangle 3"/>
          <p:cNvSpPr>
            <a:spLocks noGrp="1" noRot="1" noChangeArrowheads="1"/>
          </p:cNvSpPr>
          <p:nvPr>
            <p:ph idx="1"/>
          </p:nvPr>
        </p:nvSpPr>
        <p:spPr/>
        <p:txBody>
          <a:bodyPr/>
          <a:lstStyle/>
          <a:p>
            <a:pPr>
              <a:lnSpc>
                <a:spcPct val="90000"/>
              </a:lnSpc>
            </a:pPr>
            <a:r>
              <a:rPr lang="en-US"/>
              <a:t>A “univariate” frequency distribution simply presents the number of cases (or frequency) taking each value of a given variable</a:t>
            </a:r>
          </a:p>
          <a:p>
            <a:pPr>
              <a:lnSpc>
                <a:spcPct val="90000"/>
              </a:lnSpc>
            </a:pPr>
            <a:r>
              <a:rPr lang="en-US"/>
              <a:t>A “bivariate” frequency distribution presents the number of cases that fall into each possible pairing of the values or categories of two variables simultaneously</a:t>
            </a: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381000" y="152400"/>
            <a:ext cx="8385175" cy="1431925"/>
          </a:xfrm>
        </p:spPr>
        <p:txBody>
          <a:bodyPr/>
          <a:lstStyle/>
          <a:p>
            <a:r>
              <a:rPr lang="en-US" dirty="0"/>
              <a:t>Constructing Contingency Tables</a:t>
            </a:r>
          </a:p>
        </p:txBody>
      </p:sp>
      <p:sp>
        <p:nvSpPr>
          <p:cNvPr id="9219" name="Rectangle 3"/>
          <p:cNvSpPr>
            <a:spLocks noGrp="1" noRot="1" noChangeArrowheads="1"/>
          </p:cNvSpPr>
          <p:nvPr>
            <p:ph type="body" sz="half" idx="1"/>
          </p:nvPr>
        </p:nvSpPr>
        <p:spPr/>
        <p:txBody>
          <a:bodyPr/>
          <a:lstStyle/>
          <a:p>
            <a:r>
              <a:rPr lang="en-US" sz="2800" dirty="0"/>
              <a:t>Consider the variables “race” and “gender” for volunteers to the Klondike </a:t>
            </a:r>
            <a:r>
              <a:rPr lang="en-US" sz="2800" dirty="0" err="1"/>
              <a:t>Expessionist</a:t>
            </a:r>
            <a:r>
              <a:rPr lang="en-US" sz="2800" dirty="0"/>
              <a:t> Art Museum</a:t>
            </a:r>
          </a:p>
          <a:p>
            <a:r>
              <a:rPr lang="en-US" sz="2800" dirty="0"/>
              <a:t>There are four possible pairings</a:t>
            </a:r>
          </a:p>
        </p:txBody>
      </p:sp>
      <p:graphicFrame>
        <p:nvGraphicFramePr>
          <p:cNvPr id="9250" name="Group 34"/>
          <p:cNvGraphicFramePr>
            <a:graphicFrameLocks noGrp="1"/>
          </p:cNvGraphicFramePr>
          <p:nvPr>
            <p:ph sz="half" idx="2"/>
          </p:nvPr>
        </p:nvGraphicFramePr>
        <p:xfrm>
          <a:off x="4918075" y="2362200"/>
          <a:ext cx="3927475" cy="1828800"/>
        </p:xfrm>
        <a:graphic>
          <a:graphicData uri="http://schemas.openxmlformats.org/drawingml/2006/table">
            <a:tbl>
              <a:tblPr>
                <a:effectLst/>
              </a:tblPr>
              <a:tblGrid>
                <a:gridCol w="1963738"/>
                <a:gridCol w="1963737"/>
              </a:tblGrid>
              <a:tr h="6096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cs typeface="Arial" charset="0"/>
                        </a:rPr>
                        <a:t>“Gender”</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cs typeface="Arial" charset="0"/>
                        </a:rPr>
                        <a:t>“Race”</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r>
              <a:tr h="6096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cs typeface="Arial" charset="0"/>
                        </a:rPr>
                        <a:t>Female</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White</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r>
              <a:tr h="6096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Male</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cs typeface="Arial" charset="0"/>
                        </a:rPr>
                        <a:t>Nonwhite</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r>
            </a:tbl>
          </a:graphicData>
        </a:graphic>
      </p:graphicFrame>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rrowheads="1"/>
          </p:cNvSpPr>
          <p:nvPr>
            <p:ph type="title"/>
          </p:nvPr>
        </p:nvSpPr>
        <p:spPr>
          <a:xfrm>
            <a:off x="381000" y="152400"/>
            <a:ext cx="8385175" cy="1431925"/>
          </a:xfrm>
        </p:spPr>
        <p:txBody>
          <a:bodyPr/>
          <a:lstStyle/>
          <a:p>
            <a:r>
              <a:rPr lang="en-US" dirty="0"/>
              <a:t>Constructing Contingency Tables</a:t>
            </a:r>
          </a:p>
        </p:txBody>
      </p:sp>
      <p:sp>
        <p:nvSpPr>
          <p:cNvPr id="50179" name="Rectangle 3"/>
          <p:cNvSpPr>
            <a:spLocks noGrp="1" noRot="1" noChangeArrowheads="1"/>
          </p:cNvSpPr>
          <p:nvPr>
            <p:ph type="body" sz="half" idx="1"/>
          </p:nvPr>
        </p:nvSpPr>
        <p:spPr/>
        <p:txBody>
          <a:bodyPr>
            <a:normAutofit lnSpcReduction="10000"/>
          </a:bodyPr>
          <a:lstStyle/>
          <a:p>
            <a:pPr>
              <a:lnSpc>
                <a:spcPct val="80000"/>
              </a:lnSpc>
            </a:pPr>
            <a:r>
              <a:rPr lang="en-US" sz="2400" dirty="0"/>
              <a:t>The cross-tabulation of these two variables displays the number of cases (volunteers) that fall into each of the race-gender combinations</a:t>
            </a:r>
          </a:p>
          <a:p>
            <a:pPr>
              <a:lnSpc>
                <a:spcPct val="80000"/>
              </a:lnSpc>
            </a:pPr>
            <a:r>
              <a:rPr lang="en-US" sz="2400" dirty="0">
                <a:solidFill>
                  <a:schemeClr val="hlink"/>
                </a:solidFill>
              </a:rPr>
              <a:t>Called a “cross-tabulation” precisely because it </a:t>
            </a:r>
            <a:r>
              <a:rPr lang="en-US" sz="2400" dirty="0" err="1">
                <a:solidFill>
                  <a:schemeClr val="hlink"/>
                </a:solidFill>
              </a:rPr>
              <a:t>it</a:t>
            </a:r>
            <a:r>
              <a:rPr lang="en-US" sz="2400" dirty="0">
                <a:solidFill>
                  <a:schemeClr val="hlink"/>
                </a:solidFill>
              </a:rPr>
              <a:t> crosses (and tabulates) each of the categories of one variable with each of the categories of a second variable</a:t>
            </a:r>
          </a:p>
        </p:txBody>
      </p:sp>
      <p:graphicFrame>
        <p:nvGraphicFramePr>
          <p:cNvPr id="50284" name="Group 108"/>
          <p:cNvGraphicFramePr>
            <a:graphicFrameLocks noGrp="1"/>
          </p:cNvGraphicFramePr>
          <p:nvPr>
            <p:ph sz="half" idx="2"/>
          </p:nvPr>
        </p:nvGraphicFramePr>
        <p:xfrm>
          <a:off x="4918075" y="1905000"/>
          <a:ext cx="3927475" cy="3137535"/>
        </p:xfrm>
        <a:graphic>
          <a:graphicData uri="http://schemas.openxmlformats.org/drawingml/2006/table">
            <a:tbl>
              <a:tblPr/>
              <a:tblGrid>
                <a:gridCol w="982663"/>
                <a:gridCol w="981075"/>
                <a:gridCol w="982662"/>
                <a:gridCol w="981075"/>
              </a:tblGrid>
              <a:tr h="698500">
                <a:tc gridSpan="4">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Race and Gender of Volunteers to Klondike Expressionist Art Museum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c hMerge="1">
                  <a:txBody>
                    <a:bodyPr/>
                    <a:lstStyle/>
                    <a:p>
                      <a:endParaRPr lang="en-US"/>
                    </a:p>
                  </a:txBody>
                  <a:tcPr/>
                </a:tc>
                <a:tc hMerge="1">
                  <a:txBody>
                    <a:bodyPr/>
                    <a:lstStyle/>
                    <a:p>
                      <a:endParaRPr lang="en-US"/>
                    </a:p>
                  </a:txBody>
                  <a:tcPr/>
                </a:tc>
                <a:tc hMerge="1">
                  <a:txBody>
                    <a:bodyPr/>
                    <a:lstStyle/>
                    <a:p>
                      <a:endParaRPr lang="en-US"/>
                    </a:p>
                  </a:txBody>
                  <a:tcPr/>
                </a:tc>
              </a:tr>
              <a:tr h="2921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c gridSpan="3">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chemeClr val="tx1"/>
                          </a:solidFill>
                          <a:effectLst/>
                          <a:latin typeface="Arial" charset="0"/>
                          <a:cs typeface="Arial" charset="0"/>
                        </a:rPr>
                        <a:t>Race</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c hMerge="1">
                  <a:txBody>
                    <a:bodyPr/>
                    <a:lstStyle/>
                    <a:p>
                      <a:endParaRPr lang="en-US"/>
                    </a:p>
                  </a:txBody>
                  <a:tcPr/>
                </a:tc>
                <a:tc hMerge="1">
                  <a:txBody>
                    <a:bodyPr/>
                    <a:lstStyle/>
                    <a:p>
                      <a:endParaRPr lang="en-US"/>
                    </a:p>
                  </a:txBody>
                  <a:tcPr/>
                </a:tc>
              </a:tr>
              <a:tr h="4603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Arial" charset="0"/>
                          <a:cs typeface="Arial" charset="0"/>
                        </a:rPr>
                        <a:t>Sex</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1" u="none" strike="noStrike" cap="none" normalizeH="0" baseline="0" smtClean="0">
                          <a:ln>
                            <a:noFill/>
                          </a:ln>
                          <a:solidFill>
                            <a:schemeClr val="tx1"/>
                          </a:solidFill>
                          <a:effectLst/>
                          <a:latin typeface="Arial" charset="0"/>
                          <a:cs typeface="Arial" charset="0"/>
                        </a:rPr>
                        <a:t>White</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1" u="none" strike="noStrike" cap="none" normalizeH="0" baseline="0" dirty="0" smtClean="0">
                          <a:ln>
                            <a:noFill/>
                          </a:ln>
                          <a:solidFill>
                            <a:schemeClr val="tx1"/>
                          </a:solidFill>
                          <a:effectLst/>
                          <a:latin typeface="Arial" charset="0"/>
                          <a:cs typeface="Arial" charset="0"/>
                        </a:rPr>
                        <a:t>Nonwhite</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1" u="none" strike="noStrike" cap="none" normalizeH="0" baseline="0" smtClean="0">
                          <a:ln>
                            <a:noFill/>
                          </a:ln>
                          <a:solidFill>
                            <a:schemeClr val="tx1"/>
                          </a:solidFill>
                          <a:effectLst/>
                          <a:latin typeface="Arial" charset="0"/>
                          <a:cs typeface="Arial" charset="0"/>
                        </a:rPr>
                        <a:t>Total</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1" u="none" strike="noStrike" cap="none" normalizeH="0" baseline="0" smtClean="0">
                          <a:ln>
                            <a:noFill/>
                          </a:ln>
                          <a:solidFill>
                            <a:schemeClr val="tx1"/>
                          </a:solidFill>
                          <a:effectLst/>
                          <a:latin typeface="Arial" charset="0"/>
                          <a:cs typeface="Arial" charset="0"/>
                        </a:rPr>
                        <a:t>Male</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142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109</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251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1" u="none" strike="noStrike" cap="none" normalizeH="0" baseline="0" smtClean="0">
                          <a:ln>
                            <a:noFill/>
                          </a:ln>
                          <a:solidFill>
                            <a:schemeClr val="tx1"/>
                          </a:solidFill>
                          <a:effectLst/>
                          <a:latin typeface="Arial" charset="0"/>
                          <a:cs typeface="Arial" charset="0"/>
                        </a:rPr>
                        <a:t>Female</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67</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133</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200</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r>
              <a:tr h="6985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Total</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209</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242</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451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r>
            </a:tbl>
          </a:graphicData>
        </a:graphic>
      </p:graphicFrame>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rrowheads="1"/>
          </p:cNvSpPr>
          <p:nvPr>
            <p:ph type="title"/>
          </p:nvPr>
        </p:nvSpPr>
        <p:spPr>
          <a:xfrm>
            <a:off x="381000" y="152400"/>
            <a:ext cx="8385175" cy="1431925"/>
          </a:xfrm>
        </p:spPr>
        <p:txBody>
          <a:bodyPr/>
          <a:lstStyle/>
          <a:p>
            <a:r>
              <a:rPr lang="en-US" dirty="0"/>
              <a:t>Terminology</a:t>
            </a:r>
          </a:p>
        </p:txBody>
      </p:sp>
      <p:sp>
        <p:nvSpPr>
          <p:cNvPr id="51203" name="Rectangle 3"/>
          <p:cNvSpPr>
            <a:spLocks noGrp="1" noRot="1" noChangeArrowheads="1"/>
          </p:cNvSpPr>
          <p:nvPr>
            <p:ph type="body" sz="half" idx="1"/>
          </p:nvPr>
        </p:nvSpPr>
        <p:spPr/>
        <p:txBody>
          <a:bodyPr/>
          <a:lstStyle/>
          <a:p>
            <a:pPr>
              <a:lnSpc>
                <a:spcPct val="80000"/>
              </a:lnSpc>
            </a:pPr>
            <a:r>
              <a:rPr lang="en-US" sz="2400" dirty="0">
                <a:solidFill>
                  <a:schemeClr val="hlink"/>
                </a:solidFill>
              </a:rPr>
              <a:t>Cell</a:t>
            </a:r>
          </a:p>
          <a:p>
            <a:pPr lvl="1">
              <a:lnSpc>
                <a:spcPct val="80000"/>
              </a:lnSpc>
            </a:pPr>
            <a:r>
              <a:rPr lang="en-US" sz="2000" dirty="0"/>
              <a:t>The cross-classification of one category each from two variables</a:t>
            </a:r>
          </a:p>
          <a:p>
            <a:pPr>
              <a:lnSpc>
                <a:spcPct val="80000"/>
              </a:lnSpc>
            </a:pPr>
            <a:r>
              <a:rPr lang="en-US" sz="2400" dirty="0" err="1">
                <a:solidFill>
                  <a:schemeClr val="hlink"/>
                </a:solidFill>
              </a:rPr>
              <a:t>Marginals</a:t>
            </a:r>
            <a:endParaRPr lang="en-US" sz="2400" dirty="0">
              <a:solidFill>
                <a:schemeClr val="hlink"/>
              </a:solidFill>
            </a:endParaRPr>
          </a:p>
          <a:p>
            <a:pPr lvl="1">
              <a:lnSpc>
                <a:spcPct val="80000"/>
              </a:lnSpc>
            </a:pPr>
            <a:r>
              <a:rPr lang="en-US" sz="2000" dirty="0"/>
              <a:t>The totals of each column and the totals for each row</a:t>
            </a:r>
          </a:p>
          <a:p>
            <a:pPr>
              <a:lnSpc>
                <a:spcPct val="80000"/>
              </a:lnSpc>
            </a:pPr>
            <a:r>
              <a:rPr lang="en-US" sz="2400" dirty="0">
                <a:solidFill>
                  <a:schemeClr val="hlink"/>
                </a:solidFill>
              </a:rPr>
              <a:t>Grand Total</a:t>
            </a:r>
          </a:p>
          <a:p>
            <a:pPr lvl="1">
              <a:lnSpc>
                <a:spcPct val="80000"/>
              </a:lnSpc>
            </a:pPr>
            <a:r>
              <a:rPr lang="en-US" sz="2000" dirty="0"/>
              <a:t>The total number of cases represented in the table (N)</a:t>
            </a:r>
          </a:p>
        </p:txBody>
      </p:sp>
      <p:graphicFrame>
        <p:nvGraphicFramePr>
          <p:cNvPr id="51204" name="Group 4"/>
          <p:cNvGraphicFramePr>
            <a:graphicFrameLocks noGrp="1"/>
          </p:cNvGraphicFramePr>
          <p:nvPr>
            <p:ph sz="half" idx="2"/>
          </p:nvPr>
        </p:nvGraphicFramePr>
        <p:xfrm>
          <a:off x="4918075" y="1905000"/>
          <a:ext cx="3927475" cy="4191001"/>
        </p:xfrm>
        <a:graphic>
          <a:graphicData uri="http://schemas.openxmlformats.org/drawingml/2006/table">
            <a:tbl>
              <a:tblPr/>
              <a:tblGrid>
                <a:gridCol w="982663"/>
                <a:gridCol w="981075"/>
                <a:gridCol w="982662"/>
                <a:gridCol w="981075"/>
              </a:tblGrid>
              <a:tr h="933450">
                <a:tc gridSpan="4">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Race and Gender of Volunteers to Klondike Expressionist Art Museum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4873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Arial" charset="0"/>
                          <a:cs typeface="Arial" charset="0"/>
                        </a:rPr>
                        <a:t>Race</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6159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chemeClr val="tx1"/>
                          </a:solidFill>
                          <a:effectLst/>
                          <a:latin typeface="Arial" charset="0"/>
                          <a:cs typeface="Arial" charset="0"/>
                        </a:rPr>
                        <a:t>Sex</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1" u="none" strike="noStrike" cap="none" normalizeH="0" baseline="0" smtClean="0">
                          <a:ln>
                            <a:noFill/>
                          </a:ln>
                          <a:solidFill>
                            <a:schemeClr val="tx1"/>
                          </a:solidFill>
                          <a:effectLst/>
                          <a:latin typeface="Arial" charset="0"/>
                          <a:cs typeface="Arial" charset="0"/>
                        </a:rPr>
                        <a:t>White</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1" u="none" strike="noStrike" cap="none" normalizeH="0" baseline="0" smtClean="0">
                          <a:ln>
                            <a:noFill/>
                          </a:ln>
                          <a:solidFill>
                            <a:schemeClr val="tx1"/>
                          </a:solidFill>
                          <a:effectLst/>
                          <a:latin typeface="Arial" charset="0"/>
                          <a:cs typeface="Arial" charset="0"/>
                        </a:rPr>
                        <a:t>Nonwhite</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1" u="none" strike="noStrike" cap="none" normalizeH="0" baseline="0" smtClean="0">
                          <a:ln>
                            <a:noFill/>
                          </a:ln>
                          <a:solidFill>
                            <a:schemeClr val="tx1"/>
                          </a:solidFill>
                          <a:effectLst/>
                          <a:latin typeface="Arial" charset="0"/>
                          <a:cs typeface="Arial" charset="0"/>
                        </a:rPr>
                        <a:t>Total</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1" u="none" strike="noStrike" cap="none" normalizeH="0" baseline="0" smtClean="0">
                          <a:ln>
                            <a:noFill/>
                          </a:ln>
                          <a:solidFill>
                            <a:schemeClr val="tx1"/>
                          </a:solidFill>
                          <a:effectLst/>
                          <a:latin typeface="Arial" charset="0"/>
                          <a:cs typeface="Arial" charset="0"/>
                        </a:rPr>
                        <a:t>Male</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142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109</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251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6111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1" u="none" strike="noStrike" cap="none" normalizeH="0" baseline="0" smtClean="0">
                          <a:ln>
                            <a:noFill/>
                          </a:ln>
                          <a:solidFill>
                            <a:schemeClr val="tx1"/>
                          </a:solidFill>
                          <a:effectLst/>
                          <a:latin typeface="Arial" charset="0"/>
                          <a:cs typeface="Arial" charset="0"/>
                        </a:rPr>
                        <a:t>Female</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67</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133</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200</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r h="9334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Total</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209</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242</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451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1246" name="Line 46"/>
          <p:cNvSpPr>
            <a:spLocks noChangeShapeType="1"/>
          </p:cNvSpPr>
          <p:nvPr/>
        </p:nvSpPr>
        <p:spPr bwMode="auto">
          <a:xfrm>
            <a:off x="3124200" y="4114800"/>
            <a:ext cx="4953000" cy="1143000"/>
          </a:xfrm>
          <a:prstGeom prst="line">
            <a:avLst/>
          </a:prstGeom>
          <a:noFill/>
          <a:ln w="9525">
            <a:solidFill>
              <a:schemeClr val="tx1"/>
            </a:solidFill>
            <a:round/>
            <a:headEnd/>
            <a:tailEnd type="triangle" w="med" len="med"/>
          </a:ln>
          <a:effectLst/>
        </p:spPr>
        <p:txBody>
          <a:bodyPr/>
          <a:lstStyle/>
          <a:p>
            <a:endParaRPr lang="en-US"/>
          </a:p>
        </p:txBody>
      </p:sp>
      <p:sp>
        <p:nvSpPr>
          <p:cNvPr id="51247" name="Line 47"/>
          <p:cNvSpPr>
            <a:spLocks noChangeShapeType="1"/>
          </p:cNvSpPr>
          <p:nvPr/>
        </p:nvSpPr>
        <p:spPr bwMode="auto">
          <a:xfrm>
            <a:off x="2590800" y="3276600"/>
            <a:ext cx="5486400" cy="838200"/>
          </a:xfrm>
          <a:prstGeom prst="line">
            <a:avLst/>
          </a:prstGeom>
          <a:noFill/>
          <a:ln w="9525">
            <a:solidFill>
              <a:schemeClr val="accent1"/>
            </a:solidFill>
            <a:round/>
            <a:headEnd/>
            <a:tailEnd type="triangle" w="med" len="med"/>
          </a:ln>
          <a:effectLst/>
        </p:spPr>
        <p:txBody>
          <a:bodyPr/>
          <a:lstStyle/>
          <a:p>
            <a:endParaRPr lang="en-US"/>
          </a:p>
        </p:txBody>
      </p:sp>
      <p:sp>
        <p:nvSpPr>
          <p:cNvPr id="51248" name="Line 48"/>
          <p:cNvSpPr>
            <a:spLocks noChangeShapeType="1"/>
          </p:cNvSpPr>
          <p:nvPr/>
        </p:nvSpPr>
        <p:spPr bwMode="auto">
          <a:xfrm>
            <a:off x="1905000" y="2057400"/>
            <a:ext cx="4191000" cy="1981200"/>
          </a:xfrm>
          <a:prstGeom prst="line">
            <a:avLst/>
          </a:prstGeom>
          <a:noFill/>
          <a:ln w="9525">
            <a:solidFill>
              <a:srgbClr val="00B0F0"/>
            </a:solidFill>
            <a:round/>
            <a:headEnd/>
            <a:tailEnd type="triangle" w="med" len="med"/>
          </a:ln>
          <a:effectLst/>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a:xfrm>
            <a:off x="381000" y="457200"/>
            <a:ext cx="8686800" cy="838200"/>
          </a:xfrm>
        </p:spPr>
        <p:txBody>
          <a:bodyPr/>
          <a:lstStyle/>
          <a:p>
            <a:r>
              <a:rPr lang="en-US" dirty="0"/>
              <a:t>In-Class Task</a:t>
            </a:r>
          </a:p>
        </p:txBody>
      </p:sp>
      <p:sp>
        <p:nvSpPr>
          <p:cNvPr id="29699" name="Rectangle 3"/>
          <p:cNvSpPr>
            <a:spLocks noGrp="1" noRot="1" noChangeArrowheads="1"/>
          </p:cNvSpPr>
          <p:nvPr>
            <p:ph idx="1"/>
          </p:nvPr>
        </p:nvSpPr>
        <p:spPr>
          <a:xfrm>
            <a:off x="457200" y="1447800"/>
            <a:ext cx="8229600" cy="4876800"/>
          </a:xfrm>
        </p:spPr>
        <p:txBody>
          <a:bodyPr/>
          <a:lstStyle/>
          <a:p>
            <a:pPr>
              <a:lnSpc>
                <a:spcPct val="90000"/>
              </a:lnSpc>
            </a:pPr>
            <a:r>
              <a:rPr lang="en-US" sz="2800"/>
              <a:t>Create a cross-tabulation called “Relationship between Type of Employment and Attitude toward Balancing the Federal Budget”</a:t>
            </a:r>
          </a:p>
          <a:p>
            <a:pPr>
              <a:lnSpc>
                <a:spcPct val="90000"/>
              </a:lnSpc>
            </a:pPr>
            <a:r>
              <a:rPr lang="en-US" sz="2800"/>
              <a:t>The variables of interest are </a:t>
            </a:r>
            <a:r>
              <a:rPr lang="en-US" sz="2800">
                <a:solidFill>
                  <a:schemeClr val="hlink"/>
                </a:solidFill>
              </a:rPr>
              <a:t>“type of employment” (public, private, nonprofit)</a:t>
            </a:r>
            <a:r>
              <a:rPr lang="en-US" sz="2800"/>
              <a:t> and </a:t>
            </a:r>
            <a:r>
              <a:rPr lang="en-US" sz="2800">
                <a:solidFill>
                  <a:schemeClr val="hlink"/>
                </a:solidFill>
              </a:rPr>
              <a:t>“attitude toward balancing the federal budget” (approve, disapprove)</a:t>
            </a:r>
          </a:p>
          <a:p>
            <a:pPr>
              <a:lnSpc>
                <a:spcPct val="90000"/>
              </a:lnSpc>
            </a:pPr>
            <a:r>
              <a:rPr lang="en-US" sz="2800"/>
              <a:t>The cell frequencies are: public-disapprove 126; public-approve 54; private-disapprove 51; private-approve 97; nonprofit-disapprove 25; nonprofit-approve 38</a:t>
            </a: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73" name="Rectangle 49"/>
          <p:cNvSpPr>
            <a:spLocks noGrp="1" noRot="1" noChangeArrowheads="1"/>
          </p:cNvSpPr>
          <p:nvPr>
            <p:ph type="title"/>
          </p:nvPr>
        </p:nvSpPr>
        <p:spPr>
          <a:xfrm>
            <a:off x="381000" y="152400"/>
            <a:ext cx="8385175" cy="1431925"/>
          </a:xfrm>
        </p:spPr>
        <p:txBody>
          <a:bodyPr/>
          <a:lstStyle/>
          <a:p>
            <a:r>
              <a:rPr lang="en-US" dirty="0"/>
              <a:t>In-Class Task</a:t>
            </a:r>
          </a:p>
        </p:txBody>
      </p:sp>
      <p:graphicFrame>
        <p:nvGraphicFramePr>
          <p:cNvPr id="52347" name="Group 123"/>
          <p:cNvGraphicFramePr>
            <a:graphicFrameLocks noGrp="1"/>
          </p:cNvGraphicFramePr>
          <p:nvPr>
            <p:ph sz="half" idx="2"/>
          </p:nvPr>
        </p:nvGraphicFramePr>
        <p:xfrm>
          <a:off x="1066800" y="1981200"/>
          <a:ext cx="7204075" cy="4014153"/>
        </p:xfrm>
        <a:graphic>
          <a:graphicData uri="http://schemas.openxmlformats.org/drawingml/2006/table">
            <a:tbl>
              <a:tblPr/>
              <a:tblGrid>
                <a:gridCol w="1441450"/>
                <a:gridCol w="1439863"/>
                <a:gridCol w="1441450"/>
                <a:gridCol w="1439862"/>
                <a:gridCol w="1441450"/>
              </a:tblGrid>
              <a:tr h="698500">
                <a:tc gridSpan="5">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cs typeface="Arial" charset="0"/>
                        </a:rPr>
                        <a:t>Relationship between Type of Employment and Attitude toward Balancing the Federal Budget</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gradFill>
                      <a:gsLst>
                        <a:gs pos="0">
                          <a:schemeClr val="accent1">
                            <a:tint val="66000"/>
                            <a:satMod val="160000"/>
                            <a:alpha val="18000"/>
                          </a:schemeClr>
                        </a:gs>
                        <a:gs pos="50000">
                          <a:schemeClr val="accent1">
                            <a:tint val="44500"/>
                            <a:satMod val="160000"/>
                          </a:schemeClr>
                        </a:gs>
                        <a:gs pos="100000">
                          <a:schemeClr val="accent1">
                            <a:tint val="23500"/>
                            <a:satMod val="160000"/>
                          </a:schemeClr>
                        </a:gs>
                      </a:gsLst>
                      <a:lin ang="10800000" scaled="0"/>
                    </a:gra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1911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gradFill>
                      <a:gsLst>
                        <a:gs pos="0">
                          <a:schemeClr val="accent1">
                            <a:tint val="66000"/>
                            <a:satMod val="160000"/>
                            <a:alpha val="18000"/>
                          </a:schemeClr>
                        </a:gs>
                        <a:gs pos="50000">
                          <a:schemeClr val="accent1">
                            <a:tint val="44500"/>
                            <a:satMod val="160000"/>
                          </a:schemeClr>
                        </a:gs>
                        <a:gs pos="100000">
                          <a:schemeClr val="accent1">
                            <a:tint val="23500"/>
                            <a:satMod val="160000"/>
                          </a:schemeClr>
                        </a:gs>
                      </a:gsLst>
                      <a:lin ang="10800000" scaled="0"/>
                    </a:gradFill>
                  </a:tcPr>
                </a:tc>
                <a:tc gridSpan="4">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Type of Employment</a:t>
                      </a: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accent1">
                            <a:tint val="66000"/>
                            <a:satMod val="160000"/>
                            <a:alpha val="18000"/>
                          </a:schemeClr>
                        </a:gs>
                        <a:gs pos="50000">
                          <a:schemeClr val="accent1">
                            <a:tint val="44500"/>
                            <a:satMod val="160000"/>
                          </a:schemeClr>
                        </a:gs>
                        <a:gs pos="100000">
                          <a:schemeClr val="accent1">
                            <a:tint val="23500"/>
                            <a:satMod val="160000"/>
                          </a:schemeClr>
                        </a:gs>
                      </a:gsLst>
                      <a:lin ang="10800000" scaled="0"/>
                    </a:gradFill>
                  </a:tcPr>
                </a:tc>
                <a:tc hMerge="1">
                  <a:txBody>
                    <a:bodyPr/>
                    <a:lstStyle/>
                    <a:p>
                      <a:endParaRPr lang="en-US"/>
                    </a:p>
                  </a:txBody>
                  <a:tcPr/>
                </a:tc>
                <a:tc hMerge="1">
                  <a:txBody>
                    <a:bodyPr/>
                    <a:lstStyle/>
                    <a:p>
                      <a:endParaRPr lang="en-US"/>
                    </a:p>
                  </a:txBody>
                  <a:tcPr/>
                </a:tc>
                <a:tc hMerge="1">
                  <a:txBody>
                    <a:bodyPr/>
                    <a:lstStyle/>
                    <a:p>
                      <a:endParaRPr lang="en-US"/>
                    </a:p>
                  </a:txBody>
                  <a:tcPr/>
                </a:tc>
              </a:tr>
              <a:tr h="6985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Attitude</a:t>
                      </a:r>
                    </a:p>
                  </a:txBody>
                  <a:tcPr horzOverflow="overflow">
                    <a:lnL cap="flat">
                      <a:noFill/>
                    </a:lnL>
                    <a:lnR>
                      <a:noFill/>
                    </a:lnR>
                    <a:lnT>
                      <a:noFill/>
                    </a:lnT>
                    <a:lnB>
                      <a:noFill/>
                    </a:lnB>
                    <a:lnTlToBr>
                      <a:noFill/>
                    </a:lnTlToBr>
                    <a:lnBlToTr>
                      <a:noFill/>
                    </a:lnBlToTr>
                    <a:gradFill>
                      <a:gsLst>
                        <a:gs pos="0">
                          <a:schemeClr val="accent1">
                            <a:tint val="66000"/>
                            <a:satMod val="160000"/>
                            <a:alpha val="18000"/>
                          </a:schemeClr>
                        </a:gs>
                        <a:gs pos="50000">
                          <a:schemeClr val="accent1">
                            <a:tint val="44500"/>
                            <a:satMod val="160000"/>
                          </a:schemeClr>
                        </a:gs>
                        <a:gs pos="100000">
                          <a:schemeClr val="accent1">
                            <a:tint val="23500"/>
                            <a:satMod val="160000"/>
                          </a:schemeClr>
                        </a:gs>
                      </a:gsLst>
                      <a:lin ang="10800000" scaled="0"/>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1" u="none" strike="noStrike" cap="none" normalizeH="0" baseline="0" smtClean="0">
                          <a:ln>
                            <a:noFill/>
                          </a:ln>
                          <a:solidFill>
                            <a:schemeClr val="tx1"/>
                          </a:solidFill>
                          <a:effectLst/>
                          <a:latin typeface="Arial" charset="0"/>
                          <a:cs typeface="Arial" charset="0"/>
                        </a:rPr>
                        <a:t>Public</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gradFill>
                      <a:gsLst>
                        <a:gs pos="0">
                          <a:schemeClr val="accent1">
                            <a:tint val="66000"/>
                            <a:satMod val="160000"/>
                            <a:alpha val="18000"/>
                          </a:schemeClr>
                        </a:gs>
                        <a:gs pos="50000">
                          <a:schemeClr val="accent1">
                            <a:tint val="44500"/>
                            <a:satMod val="160000"/>
                          </a:schemeClr>
                        </a:gs>
                        <a:gs pos="100000">
                          <a:schemeClr val="accent1">
                            <a:tint val="23500"/>
                            <a:satMod val="160000"/>
                          </a:schemeClr>
                        </a:gs>
                      </a:gsLst>
                      <a:lin ang="10800000" scaled="0"/>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1" u="none" strike="noStrike" cap="none" normalizeH="0" baseline="0" smtClean="0">
                          <a:ln>
                            <a:noFill/>
                          </a:ln>
                          <a:solidFill>
                            <a:schemeClr val="tx1"/>
                          </a:solidFill>
                          <a:effectLst/>
                          <a:latin typeface="Arial" charset="0"/>
                          <a:cs typeface="Arial" charset="0"/>
                        </a:rPr>
                        <a:t>Private</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gradFill>
                      <a:gsLst>
                        <a:gs pos="0">
                          <a:schemeClr val="accent1">
                            <a:tint val="66000"/>
                            <a:satMod val="160000"/>
                            <a:alpha val="18000"/>
                          </a:schemeClr>
                        </a:gs>
                        <a:gs pos="50000">
                          <a:schemeClr val="accent1">
                            <a:tint val="44500"/>
                            <a:satMod val="160000"/>
                          </a:schemeClr>
                        </a:gs>
                        <a:gs pos="100000">
                          <a:schemeClr val="accent1">
                            <a:tint val="23500"/>
                            <a:satMod val="160000"/>
                          </a:schemeClr>
                        </a:gs>
                      </a:gsLst>
                      <a:lin ang="10800000" scaled="0"/>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1" u="none" strike="noStrike" cap="none" normalizeH="0" baseline="0" smtClean="0">
                          <a:ln>
                            <a:noFill/>
                          </a:ln>
                          <a:solidFill>
                            <a:schemeClr val="tx1"/>
                          </a:solidFill>
                          <a:effectLst/>
                          <a:latin typeface="Arial" charset="0"/>
                          <a:cs typeface="Arial" charset="0"/>
                        </a:rPr>
                        <a:t>Nonprof</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gradFill>
                      <a:gsLst>
                        <a:gs pos="0">
                          <a:schemeClr val="accent1">
                            <a:tint val="66000"/>
                            <a:satMod val="160000"/>
                            <a:alpha val="18000"/>
                          </a:schemeClr>
                        </a:gs>
                        <a:gs pos="50000">
                          <a:schemeClr val="accent1">
                            <a:tint val="44500"/>
                            <a:satMod val="160000"/>
                          </a:schemeClr>
                        </a:gs>
                        <a:gs pos="100000">
                          <a:schemeClr val="accent1">
                            <a:tint val="23500"/>
                            <a:satMod val="160000"/>
                          </a:schemeClr>
                        </a:gs>
                      </a:gsLst>
                      <a:lin ang="10800000" scaled="0"/>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Total</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gradFill>
                      <a:gsLst>
                        <a:gs pos="0">
                          <a:schemeClr val="accent1">
                            <a:tint val="66000"/>
                            <a:satMod val="160000"/>
                            <a:alpha val="18000"/>
                          </a:schemeClr>
                        </a:gs>
                        <a:gs pos="50000">
                          <a:schemeClr val="accent1">
                            <a:tint val="44500"/>
                            <a:satMod val="160000"/>
                          </a:schemeClr>
                        </a:gs>
                        <a:gs pos="100000">
                          <a:schemeClr val="accent1">
                            <a:tint val="23500"/>
                            <a:satMod val="160000"/>
                          </a:schemeClr>
                        </a:gs>
                      </a:gsLst>
                      <a:lin ang="10800000" scaled="0"/>
                    </a:gradFill>
                  </a:tcPr>
                </a:tc>
              </a:tr>
              <a:tr h="6985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1" u="none" strike="noStrike" cap="none" normalizeH="0" baseline="0" smtClean="0">
                          <a:ln>
                            <a:noFill/>
                          </a:ln>
                          <a:solidFill>
                            <a:schemeClr val="tx1"/>
                          </a:solidFill>
                          <a:effectLst/>
                          <a:latin typeface="Arial" charset="0"/>
                          <a:cs typeface="Arial" charset="0"/>
                        </a:rPr>
                        <a:t>Disapprove</a:t>
                      </a:r>
                    </a:p>
                  </a:txBody>
                  <a:tcPr horzOverflow="overflow">
                    <a:lnL cap="flat">
                      <a:noFill/>
                    </a:lnL>
                    <a:lnR>
                      <a:noFill/>
                    </a:lnR>
                    <a:lnT>
                      <a:noFill/>
                    </a:lnT>
                    <a:lnB>
                      <a:noFill/>
                    </a:lnB>
                    <a:lnTlToBr>
                      <a:noFill/>
                    </a:lnTlToBr>
                    <a:lnBlToTr>
                      <a:noFill/>
                    </a:lnBlToTr>
                    <a:gradFill>
                      <a:gsLst>
                        <a:gs pos="0">
                          <a:schemeClr val="accent1">
                            <a:tint val="66000"/>
                            <a:satMod val="160000"/>
                            <a:alpha val="18000"/>
                          </a:schemeClr>
                        </a:gs>
                        <a:gs pos="50000">
                          <a:schemeClr val="accent1">
                            <a:tint val="44500"/>
                            <a:satMod val="160000"/>
                          </a:schemeClr>
                        </a:gs>
                        <a:gs pos="100000">
                          <a:schemeClr val="accent1">
                            <a:tint val="23500"/>
                            <a:satMod val="160000"/>
                          </a:schemeClr>
                        </a:gs>
                      </a:gsLst>
                      <a:lin ang="10800000" scaled="0"/>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126</a:t>
                      </a:r>
                    </a:p>
                  </a:txBody>
                  <a:tcPr horzOverflow="overflow">
                    <a:lnL>
                      <a:noFill/>
                    </a:lnL>
                    <a:lnR>
                      <a:noFill/>
                    </a:lnR>
                    <a:lnT>
                      <a:noFill/>
                    </a:lnT>
                    <a:lnB>
                      <a:noFill/>
                    </a:lnB>
                    <a:lnTlToBr>
                      <a:noFill/>
                    </a:lnTlToBr>
                    <a:lnBlToTr>
                      <a:noFill/>
                    </a:lnBlToTr>
                    <a:gradFill>
                      <a:gsLst>
                        <a:gs pos="0">
                          <a:schemeClr val="accent1">
                            <a:tint val="66000"/>
                            <a:satMod val="160000"/>
                            <a:alpha val="18000"/>
                          </a:schemeClr>
                        </a:gs>
                        <a:gs pos="50000">
                          <a:schemeClr val="accent1">
                            <a:tint val="44500"/>
                            <a:satMod val="160000"/>
                          </a:schemeClr>
                        </a:gs>
                        <a:gs pos="100000">
                          <a:schemeClr val="accent1">
                            <a:tint val="23500"/>
                            <a:satMod val="160000"/>
                          </a:schemeClr>
                        </a:gs>
                      </a:gsLst>
                      <a:lin ang="10800000" scaled="0"/>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51</a:t>
                      </a:r>
                    </a:p>
                  </a:txBody>
                  <a:tcPr horzOverflow="overflow">
                    <a:lnL>
                      <a:noFill/>
                    </a:lnL>
                    <a:lnR>
                      <a:noFill/>
                    </a:lnR>
                    <a:lnT>
                      <a:noFill/>
                    </a:lnT>
                    <a:lnB>
                      <a:noFill/>
                    </a:lnB>
                    <a:lnTlToBr>
                      <a:noFill/>
                    </a:lnTlToBr>
                    <a:lnBlToTr>
                      <a:noFill/>
                    </a:lnBlToTr>
                    <a:gradFill>
                      <a:gsLst>
                        <a:gs pos="0">
                          <a:schemeClr val="accent1">
                            <a:tint val="66000"/>
                            <a:satMod val="160000"/>
                            <a:alpha val="18000"/>
                          </a:schemeClr>
                        </a:gs>
                        <a:gs pos="50000">
                          <a:schemeClr val="accent1">
                            <a:tint val="44500"/>
                            <a:satMod val="160000"/>
                          </a:schemeClr>
                        </a:gs>
                        <a:gs pos="100000">
                          <a:schemeClr val="accent1">
                            <a:tint val="23500"/>
                            <a:satMod val="160000"/>
                          </a:schemeClr>
                        </a:gs>
                      </a:gsLst>
                      <a:lin ang="10800000" scaled="0"/>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25</a:t>
                      </a:r>
                    </a:p>
                  </a:txBody>
                  <a:tcPr horzOverflow="overflow">
                    <a:lnL>
                      <a:noFill/>
                    </a:lnL>
                    <a:lnR>
                      <a:noFill/>
                    </a:lnR>
                    <a:lnT>
                      <a:noFill/>
                    </a:lnT>
                    <a:lnB>
                      <a:noFill/>
                    </a:lnB>
                    <a:lnTlToBr>
                      <a:noFill/>
                    </a:lnTlToBr>
                    <a:lnBlToTr>
                      <a:noFill/>
                    </a:lnBlToTr>
                    <a:gradFill>
                      <a:gsLst>
                        <a:gs pos="0">
                          <a:schemeClr val="accent1">
                            <a:tint val="66000"/>
                            <a:satMod val="160000"/>
                            <a:alpha val="18000"/>
                          </a:schemeClr>
                        </a:gs>
                        <a:gs pos="50000">
                          <a:schemeClr val="accent1">
                            <a:tint val="44500"/>
                            <a:satMod val="160000"/>
                          </a:schemeClr>
                        </a:gs>
                        <a:gs pos="100000">
                          <a:schemeClr val="accent1">
                            <a:tint val="23500"/>
                            <a:satMod val="160000"/>
                          </a:schemeClr>
                        </a:gs>
                      </a:gsLst>
                      <a:lin ang="10800000" scaled="0"/>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202</a:t>
                      </a:r>
                    </a:p>
                  </a:txBody>
                  <a:tcPr horzOverflow="overflow">
                    <a:lnL>
                      <a:noFill/>
                    </a:lnL>
                    <a:lnR cap="flat">
                      <a:noFill/>
                    </a:lnR>
                    <a:lnT>
                      <a:noFill/>
                    </a:lnT>
                    <a:lnB>
                      <a:noFill/>
                    </a:lnB>
                    <a:lnTlToBr>
                      <a:noFill/>
                    </a:lnTlToBr>
                    <a:lnBlToTr>
                      <a:noFill/>
                    </a:lnBlToTr>
                    <a:gradFill>
                      <a:gsLst>
                        <a:gs pos="0">
                          <a:schemeClr val="accent1">
                            <a:tint val="66000"/>
                            <a:satMod val="160000"/>
                            <a:alpha val="18000"/>
                          </a:schemeClr>
                        </a:gs>
                        <a:gs pos="50000">
                          <a:schemeClr val="accent1">
                            <a:tint val="44500"/>
                            <a:satMod val="160000"/>
                          </a:schemeClr>
                        </a:gs>
                        <a:gs pos="100000">
                          <a:schemeClr val="accent1">
                            <a:tint val="23500"/>
                            <a:satMod val="160000"/>
                          </a:schemeClr>
                        </a:gs>
                      </a:gsLst>
                      <a:lin ang="10800000" scaled="0"/>
                    </a:gradFill>
                  </a:tcPr>
                </a:tc>
              </a:tr>
              <a:tr h="6985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1" u="none" strike="noStrike" cap="none" normalizeH="0" baseline="0" smtClean="0">
                          <a:ln>
                            <a:noFill/>
                          </a:ln>
                          <a:solidFill>
                            <a:schemeClr val="tx1"/>
                          </a:solidFill>
                          <a:effectLst/>
                          <a:latin typeface="Arial" charset="0"/>
                          <a:cs typeface="Arial" charset="0"/>
                        </a:rPr>
                        <a:t>Approve</a:t>
                      </a: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gradFill>
                      <a:gsLst>
                        <a:gs pos="0">
                          <a:schemeClr val="accent1">
                            <a:tint val="66000"/>
                            <a:satMod val="160000"/>
                            <a:alpha val="18000"/>
                          </a:schemeClr>
                        </a:gs>
                        <a:gs pos="50000">
                          <a:schemeClr val="accent1">
                            <a:tint val="44500"/>
                            <a:satMod val="160000"/>
                          </a:schemeClr>
                        </a:gs>
                        <a:gs pos="100000">
                          <a:schemeClr val="accent1">
                            <a:tint val="23500"/>
                            <a:satMod val="160000"/>
                          </a:schemeClr>
                        </a:gs>
                      </a:gsLst>
                      <a:lin ang="10800000" scaled="0"/>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54</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gradFill>
                      <a:gsLst>
                        <a:gs pos="0">
                          <a:schemeClr val="accent1">
                            <a:tint val="66000"/>
                            <a:satMod val="160000"/>
                            <a:alpha val="18000"/>
                          </a:schemeClr>
                        </a:gs>
                        <a:gs pos="50000">
                          <a:schemeClr val="accent1">
                            <a:tint val="44500"/>
                            <a:satMod val="160000"/>
                          </a:schemeClr>
                        </a:gs>
                        <a:gs pos="100000">
                          <a:schemeClr val="accent1">
                            <a:tint val="23500"/>
                            <a:satMod val="160000"/>
                          </a:schemeClr>
                        </a:gs>
                      </a:gsLst>
                      <a:lin ang="10800000" scaled="0"/>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97</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gradFill>
                      <a:gsLst>
                        <a:gs pos="0">
                          <a:schemeClr val="accent1">
                            <a:tint val="66000"/>
                            <a:satMod val="160000"/>
                            <a:alpha val="18000"/>
                          </a:schemeClr>
                        </a:gs>
                        <a:gs pos="50000">
                          <a:schemeClr val="accent1">
                            <a:tint val="44500"/>
                            <a:satMod val="160000"/>
                          </a:schemeClr>
                        </a:gs>
                        <a:gs pos="100000">
                          <a:schemeClr val="accent1">
                            <a:tint val="23500"/>
                            <a:satMod val="160000"/>
                          </a:schemeClr>
                        </a:gs>
                      </a:gsLst>
                      <a:lin ang="10800000" scaled="0"/>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38</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gradFill>
                      <a:gsLst>
                        <a:gs pos="0">
                          <a:schemeClr val="accent1">
                            <a:tint val="66000"/>
                            <a:satMod val="160000"/>
                            <a:alpha val="18000"/>
                          </a:schemeClr>
                        </a:gs>
                        <a:gs pos="50000">
                          <a:schemeClr val="accent1">
                            <a:tint val="44500"/>
                            <a:satMod val="160000"/>
                          </a:schemeClr>
                        </a:gs>
                        <a:gs pos="100000">
                          <a:schemeClr val="accent1">
                            <a:tint val="23500"/>
                            <a:satMod val="160000"/>
                          </a:schemeClr>
                        </a:gs>
                      </a:gsLst>
                      <a:lin ang="10800000" scaled="0"/>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189</a:t>
                      </a:r>
                    </a:p>
                  </a:txBody>
                  <a:tcPr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gradFill>
                      <a:gsLst>
                        <a:gs pos="0">
                          <a:schemeClr val="accent1">
                            <a:tint val="66000"/>
                            <a:satMod val="160000"/>
                            <a:alpha val="18000"/>
                          </a:schemeClr>
                        </a:gs>
                        <a:gs pos="50000">
                          <a:schemeClr val="accent1">
                            <a:tint val="44500"/>
                            <a:satMod val="160000"/>
                          </a:schemeClr>
                        </a:gs>
                        <a:gs pos="100000">
                          <a:schemeClr val="accent1">
                            <a:tint val="23500"/>
                            <a:satMod val="160000"/>
                          </a:schemeClr>
                        </a:gs>
                      </a:gsLst>
                      <a:lin ang="10800000" scaled="0"/>
                    </a:gradFill>
                  </a:tcPr>
                </a:tc>
              </a:tr>
              <a:tr h="6985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Total</a:t>
                      </a:r>
                    </a:p>
                  </a:txBody>
                  <a:tcPr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gradFill>
                      <a:gsLst>
                        <a:gs pos="0">
                          <a:schemeClr val="accent1">
                            <a:tint val="66000"/>
                            <a:satMod val="160000"/>
                            <a:alpha val="18000"/>
                          </a:schemeClr>
                        </a:gs>
                        <a:gs pos="50000">
                          <a:schemeClr val="accent1">
                            <a:tint val="44500"/>
                            <a:satMod val="160000"/>
                          </a:schemeClr>
                        </a:gs>
                        <a:gs pos="100000">
                          <a:schemeClr val="accent1">
                            <a:tint val="23500"/>
                            <a:satMod val="160000"/>
                          </a:schemeClr>
                        </a:gs>
                      </a:gsLst>
                      <a:lin ang="10800000" scaled="0"/>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180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gradFill>
                      <a:gsLst>
                        <a:gs pos="0">
                          <a:schemeClr val="accent1">
                            <a:tint val="66000"/>
                            <a:satMod val="160000"/>
                            <a:alpha val="18000"/>
                          </a:schemeClr>
                        </a:gs>
                        <a:gs pos="50000">
                          <a:schemeClr val="accent1">
                            <a:tint val="44500"/>
                            <a:satMod val="160000"/>
                          </a:schemeClr>
                        </a:gs>
                        <a:gs pos="100000">
                          <a:schemeClr val="accent1">
                            <a:tint val="23500"/>
                            <a:satMod val="160000"/>
                          </a:schemeClr>
                        </a:gs>
                      </a:gsLst>
                      <a:lin ang="10800000" scaled="0"/>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148</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gradFill>
                      <a:gsLst>
                        <a:gs pos="0">
                          <a:schemeClr val="accent1">
                            <a:tint val="66000"/>
                            <a:satMod val="160000"/>
                            <a:alpha val="18000"/>
                          </a:schemeClr>
                        </a:gs>
                        <a:gs pos="50000">
                          <a:schemeClr val="accent1">
                            <a:tint val="44500"/>
                            <a:satMod val="160000"/>
                          </a:schemeClr>
                        </a:gs>
                        <a:gs pos="100000">
                          <a:schemeClr val="accent1">
                            <a:tint val="23500"/>
                            <a:satMod val="160000"/>
                          </a:schemeClr>
                        </a:gs>
                      </a:gsLst>
                      <a:lin ang="10800000" scaled="0"/>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63</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gradFill>
                      <a:gsLst>
                        <a:gs pos="0">
                          <a:schemeClr val="accent1">
                            <a:tint val="66000"/>
                            <a:satMod val="160000"/>
                            <a:alpha val="18000"/>
                          </a:schemeClr>
                        </a:gs>
                        <a:gs pos="50000">
                          <a:schemeClr val="accent1">
                            <a:tint val="44500"/>
                            <a:satMod val="160000"/>
                          </a:schemeClr>
                        </a:gs>
                        <a:gs pos="100000">
                          <a:schemeClr val="accent1">
                            <a:tint val="23500"/>
                            <a:satMod val="160000"/>
                          </a:schemeClr>
                        </a:gs>
                      </a:gsLst>
                      <a:lin ang="10800000" scaled="0"/>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cs typeface="Arial" charset="0"/>
                        </a:rPr>
                        <a:t>391</a:t>
                      </a:r>
                    </a:p>
                  </a:txBody>
                  <a:tcPr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gradFill>
                      <a:gsLst>
                        <a:gs pos="0">
                          <a:schemeClr val="accent1">
                            <a:tint val="66000"/>
                            <a:satMod val="160000"/>
                            <a:alpha val="18000"/>
                          </a:schemeClr>
                        </a:gs>
                        <a:gs pos="50000">
                          <a:schemeClr val="accent1">
                            <a:tint val="44500"/>
                            <a:satMod val="160000"/>
                          </a:schemeClr>
                        </a:gs>
                        <a:gs pos="100000">
                          <a:schemeClr val="accent1">
                            <a:tint val="23500"/>
                            <a:satMod val="160000"/>
                          </a:schemeClr>
                        </a:gs>
                      </a:gsLst>
                      <a:lin ang="10800000" scaled="0"/>
                    </a:gradFill>
                  </a:tcPr>
                </a:tc>
              </a:tr>
            </a:tbl>
          </a:graphicData>
        </a:graphic>
      </p:graphicFrame>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lstStyle/>
          <a:p>
            <a:r>
              <a:rPr lang="en-US"/>
              <a:t>Relationships Between Variables</a:t>
            </a:r>
          </a:p>
        </p:txBody>
      </p:sp>
      <p:sp>
        <p:nvSpPr>
          <p:cNvPr id="10243" name="Rectangle 3"/>
          <p:cNvSpPr>
            <a:spLocks noGrp="1" noRot="1" noChangeArrowheads="1"/>
          </p:cNvSpPr>
          <p:nvPr>
            <p:ph idx="1"/>
          </p:nvPr>
        </p:nvSpPr>
        <p:spPr/>
        <p:txBody>
          <a:bodyPr/>
          <a:lstStyle/>
          <a:p>
            <a:pPr>
              <a:lnSpc>
                <a:spcPct val="90000"/>
              </a:lnSpc>
            </a:pPr>
            <a:r>
              <a:rPr lang="en-US" sz="2800" dirty="0"/>
              <a:t>Managers make and analyze cross-tabs because they are interested in the relationship between two variables</a:t>
            </a:r>
          </a:p>
          <a:p>
            <a:pPr>
              <a:lnSpc>
                <a:spcPct val="90000"/>
              </a:lnSpc>
            </a:pPr>
            <a:r>
              <a:rPr lang="en-US" sz="2800" dirty="0"/>
              <a:t>A </a:t>
            </a:r>
            <a:r>
              <a:rPr lang="en-US" sz="2800" i="1" dirty="0">
                <a:solidFill>
                  <a:srgbClr val="FF0000"/>
                </a:solidFill>
              </a:rPr>
              <a:t>statistical relationship</a:t>
            </a:r>
            <a:r>
              <a:rPr lang="en-US" sz="2800" dirty="0">
                <a:solidFill>
                  <a:srgbClr val="FF0000"/>
                </a:solidFill>
              </a:rPr>
              <a:t> </a:t>
            </a:r>
            <a:r>
              <a:rPr lang="en-US" sz="2800" dirty="0"/>
              <a:t>is a recognizable change in one variable as the other variable changes</a:t>
            </a:r>
          </a:p>
          <a:p>
            <a:pPr>
              <a:lnSpc>
                <a:spcPct val="90000"/>
              </a:lnSpc>
            </a:pPr>
            <a:r>
              <a:rPr lang="en-US" sz="2800" dirty="0"/>
              <a:t>The cell frequencies of a cross-tabulation provide some information regarding whether changes in one variable are statistically related to changes in another</a:t>
            </a: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30" name="Rectangle 42"/>
          <p:cNvSpPr>
            <a:spLocks noGrp="1" noRot="1" noChangeArrowheads="1"/>
          </p:cNvSpPr>
          <p:nvPr>
            <p:ph type="title"/>
          </p:nvPr>
        </p:nvSpPr>
        <p:spPr>
          <a:xfrm>
            <a:off x="304800" y="152400"/>
            <a:ext cx="8385175" cy="1431925"/>
          </a:xfrm>
        </p:spPr>
        <p:txBody>
          <a:bodyPr/>
          <a:lstStyle/>
          <a:p>
            <a:r>
              <a:rPr lang="en-US" dirty="0"/>
              <a:t>Relationships Between Variables</a:t>
            </a:r>
          </a:p>
        </p:txBody>
      </p:sp>
      <p:graphicFrame>
        <p:nvGraphicFramePr>
          <p:cNvPr id="63613" name="Group 125"/>
          <p:cNvGraphicFramePr>
            <a:graphicFrameLocks noGrp="1"/>
          </p:cNvGraphicFramePr>
          <p:nvPr>
            <p:ph type="tbl" idx="1"/>
          </p:nvPr>
        </p:nvGraphicFramePr>
        <p:xfrm>
          <a:off x="457200" y="1905000"/>
          <a:ext cx="8388350" cy="3716020"/>
        </p:xfrm>
        <a:graphic>
          <a:graphicData uri="http://schemas.openxmlformats.org/drawingml/2006/table">
            <a:tbl>
              <a:tblPr>
                <a:effectLst>
                  <a:outerShdw blurRad="50800" dist="38100" dir="13500000" algn="br" rotWithShape="0">
                    <a:prstClr val="black">
                      <a:alpha val="40000"/>
                    </a:prstClr>
                  </a:outerShdw>
                </a:effectLst>
              </a:tblPr>
              <a:tblGrid>
                <a:gridCol w="2097088"/>
                <a:gridCol w="2097087"/>
                <a:gridCol w="2097088"/>
                <a:gridCol w="2097087"/>
              </a:tblGrid>
              <a:tr h="698500">
                <a:tc gridSpan="4">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spc="0" normalizeH="0" baseline="0" dirty="0" smtClean="0">
                          <a:ln>
                            <a:noFill/>
                          </a:ln>
                          <a:solidFill>
                            <a:schemeClr val="tx1"/>
                          </a:solidFill>
                          <a:effectLst/>
                          <a:latin typeface="Arial" charset="0"/>
                          <a:cs typeface="Arial" charset="0"/>
                        </a:rPr>
                        <a:t>Relationship between Educational Level and Performance on Civil Service Examination </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6985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800" b="0" i="0" u="none" strike="noStrike" cap="none" spc="0"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spc="0" normalizeH="0" baseline="0" smtClean="0">
                          <a:ln>
                            <a:noFill/>
                          </a:ln>
                          <a:solidFill>
                            <a:schemeClr val="tx1"/>
                          </a:solidFill>
                          <a:effectLst/>
                          <a:latin typeface="Arial" charset="0"/>
                          <a:cs typeface="Arial" charset="0"/>
                        </a:rPr>
                        <a:t>Education</a:t>
                      </a: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800" b="0" i="0" u="none" strike="noStrike" cap="none" spc="0" normalizeH="0" baseline="0" smtClean="0">
                        <a:ln>
                          <a:noFill/>
                        </a:ln>
                        <a:solidFill>
                          <a:schemeClr val="tx1"/>
                        </a:solidFill>
                        <a:effectLst/>
                        <a:latin typeface="Arial" charset="0"/>
                        <a:cs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6985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spc="0" normalizeH="0" baseline="0" dirty="0" smtClean="0">
                          <a:ln>
                            <a:noFill/>
                          </a:ln>
                          <a:solidFill>
                            <a:schemeClr val="tx1"/>
                          </a:solidFill>
                          <a:effectLst/>
                          <a:latin typeface="Arial" charset="0"/>
                          <a:cs typeface="Arial" charset="0"/>
                        </a:rPr>
                        <a:t>Performance on Civil Service Examination</a:t>
                      </a:r>
                    </a:p>
                  </a:txBody>
                  <a:tcPr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spc="0" normalizeH="0" baseline="0" dirty="0" smtClean="0">
                          <a:ln>
                            <a:noFill/>
                          </a:ln>
                          <a:solidFill>
                            <a:schemeClr val="tx1"/>
                          </a:solidFill>
                          <a:effectLst/>
                          <a:latin typeface="Arial" charset="0"/>
                          <a:cs typeface="Arial" charset="0"/>
                        </a:rPr>
                        <a:t>High School or Less</a:t>
                      </a:r>
                    </a:p>
                  </a:txBody>
                  <a:tcPr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spc="0" normalizeH="0" baseline="0" dirty="0" smtClean="0">
                          <a:ln>
                            <a:noFill/>
                          </a:ln>
                          <a:solidFill>
                            <a:schemeClr val="tx1"/>
                          </a:solidFill>
                          <a:effectLst/>
                          <a:latin typeface="Arial" charset="0"/>
                          <a:cs typeface="Arial" charset="0"/>
                        </a:rPr>
                        <a:t>More Than High School</a:t>
                      </a:r>
                    </a:p>
                  </a:txBody>
                  <a:tcPr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spc="0" normalizeH="0" baseline="0" smtClean="0">
                          <a:ln>
                            <a:noFill/>
                          </a:ln>
                          <a:solidFill>
                            <a:schemeClr val="tx1"/>
                          </a:solidFill>
                          <a:effectLst/>
                          <a:latin typeface="Arial" charset="0"/>
                          <a:cs typeface="Arial" charset="0"/>
                        </a:rPr>
                        <a:t>Total</a:t>
                      </a:r>
                    </a:p>
                  </a:txBody>
                  <a:tcPr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5401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spc="0" normalizeH="0" baseline="0" smtClean="0">
                          <a:ln>
                            <a:noFill/>
                          </a:ln>
                          <a:solidFill>
                            <a:schemeClr val="tx1"/>
                          </a:solidFill>
                          <a:effectLst/>
                          <a:latin typeface="Arial" charset="0"/>
                          <a:cs typeface="Arial" charset="0"/>
                        </a:rPr>
                        <a:t>Low</a:t>
                      </a: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spc="0" normalizeH="0" baseline="0" smtClean="0">
                          <a:ln>
                            <a:noFill/>
                          </a:ln>
                          <a:solidFill>
                            <a:schemeClr val="tx1"/>
                          </a:solidFill>
                          <a:effectLst/>
                          <a:latin typeface="Arial" charset="0"/>
                          <a:cs typeface="Arial" charset="0"/>
                        </a:rPr>
                        <a:t>100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spc="0" normalizeH="0" baseline="0" smtClean="0">
                          <a:ln>
                            <a:noFill/>
                          </a:ln>
                          <a:solidFill>
                            <a:schemeClr val="tx1"/>
                          </a:solidFill>
                          <a:effectLst/>
                          <a:latin typeface="Arial" charset="0"/>
                          <a:cs typeface="Arial" charset="0"/>
                        </a:rPr>
                        <a:t>200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spc="0" normalizeH="0" baseline="0" smtClean="0">
                          <a:ln>
                            <a:noFill/>
                          </a:ln>
                          <a:solidFill>
                            <a:schemeClr val="tx1"/>
                          </a:solidFill>
                          <a:effectLst/>
                          <a:latin typeface="Arial" charset="0"/>
                          <a:cs typeface="Arial" charset="0"/>
                        </a:rPr>
                        <a:t>300</a:t>
                      </a:r>
                    </a:p>
                  </a:txBody>
                  <a:tcPr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spc="0" normalizeH="0" baseline="0" smtClean="0">
                          <a:ln>
                            <a:noFill/>
                          </a:ln>
                          <a:solidFill>
                            <a:schemeClr val="tx1"/>
                          </a:solidFill>
                          <a:effectLst/>
                          <a:latin typeface="Arial" charset="0"/>
                          <a:cs typeface="Arial" charset="0"/>
                        </a:rPr>
                        <a:t>High</a:t>
                      </a: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sng" strike="noStrike" cap="none" spc="0" normalizeH="0" baseline="0" smtClean="0">
                          <a:ln>
                            <a:noFill/>
                          </a:ln>
                          <a:solidFill>
                            <a:schemeClr val="tx1"/>
                          </a:solidFill>
                          <a:effectLst/>
                          <a:latin typeface="Arial" charset="0"/>
                          <a:cs typeface="Arial" charset="0"/>
                        </a:rPr>
                        <a:t>150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sng" strike="noStrike" cap="none" spc="0" normalizeH="0" baseline="0" smtClean="0">
                          <a:ln>
                            <a:noFill/>
                          </a:ln>
                          <a:solidFill>
                            <a:schemeClr val="tx1"/>
                          </a:solidFill>
                          <a:effectLst/>
                          <a:latin typeface="Arial" charset="0"/>
                          <a:cs typeface="Arial" charset="0"/>
                        </a:rPr>
                        <a:t>800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sng" strike="noStrike" cap="none" spc="0" normalizeH="0" baseline="0" smtClean="0">
                          <a:ln>
                            <a:noFill/>
                          </a:ln>
                          <a:solidFill>
                            <a:schemeClr val="tx1"/>
                          </a:solidFill>
                          <a:effectLst/>
                          <a:latin typeface="Arial" charset="0"/>
                          <a:cs typeface="Arial" charset="0"/>
                        </a:rPr>
                        <a:t>950</a:t>
                      </a:r>
                    </a:p>
                  </a:txBody>
                  <a:tcPr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spc="0" normalizeH="0" baseline="0" smtClean="0">
                          <a:ln>
                            <a:noFill/>
                          </a:ln>
                          <a:solidFill>
                            <a:schemeClr val="tx1"/>
                          </a:solidFill>
                          <a:effectLst/>
                          <a:latin typeface="Arial" charset="0"/>
                          <a:cs typeface="Arial" charset="0"/>
                        </a:rPr>
                        <a:t>Total</a:t>
                      </a:r>
                    </a:p>
                  </a:txBody>
                  <a:tcPr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spc="0" normalizeH="0" baseline="0" smtClean="0">
                          <a:ln>
                            <a:noFill/>
                          </a:ln>
                          <a:solidFill>
                            <a:schemeClr val="tx1"/>
                          </a:solidFill>
                          <a:effectLst/>
                          <a:latin typeface="Arial" charset="0"/>
                          <a:cs typeface="Arial" charset="0"/>
                        </a:rPr>
                        <a:t>250</a:t>
                      </a:r>
                    </a:p>
                  </a:txBody>
                  <a:tcPr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spc="0" normalizeH="0" baseline="0" smtClean="0">
                          <a:ln>
                            <a:noFill/>
                          </a:ln>
                          <a:solidFill>
                            <a:schemeClr val="tx1"/>
                          </a:solidFill>
                          <a:effectLst/>
                          <a:latin typeface="Arial" charset="0"/>
                          <a:cs typeface="Arial" charset="0"/>
                        </a:rPr>
                        <a:t>1,000</a:t>
                      </a:r>
                    </a:p>
                  </a:txBody>
                  <a:tcPr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spc="0" normalizeH="0" baseline="0" dirty="0" smtClean="0">
                          <a:ln>
                            <a:noFill/>
                          </a:ln>
                          <a:solidFill>
                            <a:schemeClr val="tx1"/>
                          </a:solidFill>
                          <a:effectLst/>
                          <a:latin typeface="Arial" charset="0"/>
                          <a:cs typeface="Arial" charset="0"/>
                        </a:rPr>
                        <a:t>1,250</a:t>
                      </a:r>
                    </a:p>
                  </a:txBody>
                  <a:tcPr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rrowheads="1"/>
          </p:cNvSpPr>
          <p:nvPr>
            <p:ph type="title"/>
          </p:nvPr>
        </p:nvSpPr>
        <p:spPr>
          <a:xfrm>
            <a:off x="304800" y="533400"/>
            <a:ext cx="8686800" cy="838200"/>
          </a:xfrm>
        </p:spPr>
        <p:txBody>
          <a:bodyPr>
            <a:noAutofit/>
          </a:bodyPr>
          <a:lstStyle/>
          <a:p>
            <a:r>
              <a:rPr lang="en-US" sz="2400" dirty="0"/>
              <a:t>Construction and Analysis of Contingency Tables</a:t>
            </a:r>
          </a:p>
        </p:txBody>
      </p:sp>
      <p:sp>
        <p:nvSpPr>
          <p:cNvPr id="3075" name="Rectangle 3"/>
          <p:cNvSpPr>
            <a:spLocks noGrp="1" noRot="1" noChangeArrowheads="1"/>
          </p:cNvSpPr>
          <p:nvPr>
            <p:ph idx="1"/>
          </p:nvPr>
        </p:nvSpPr>
        <p:spPr/>
        <p:txBody>
          <a:bodyPr/>
          <a:lstStyle/>
          <a:p>
            <a:pPr>
              <a:lnSpc>
                <a:spcPct val="90000"/>
              </a:lnSpc>
            </a:pPr>
            <a:r>
              <a:rPr lang="en-US" dirty="0"/>
              <a:t>We have previously discussed </a:t>
            </a:r>
            <a:r>
              <a:rPr lang="en-US" dirty="0">
                <a:solidFill>
                  <a:schemeClr val="accent6"/>
                </a:solidFill>
              </a:rPr>
              <a:t>levels of measurement</a:t>
            </a:r>
            <a:r>
              <a:rPr lang="en-US" dirty="0"/>
              <a:t> (nominal, ordinal, interval), and the measures of </a:t>
            </a:r>
            <a:r>
              <a:rPr lang="en-US" dirty="0">
                <a:solidFill>
                  <a:schemeClr val="accent6"/>
                </a:solidFill>
              </a:rPr>
              <a:t>central tendency </a:t>
            </a:r>
            <a:r>
              <a:rPr lang="en-US" dirty="0"/>
              <a:t>and </a:t>
            </a:r>
            <a:r>
              <a:rPr lang="en-US" dirty="0">
                <a:solidFill>
                  <a:schemeClr val="accent6"/>
                </a:solidFill>
              </a:rPr>
              <a:t>dispersion</a:t>
            </a:r>
            <a:r>
              <a:rPr lang="en-US" dirty="0"/>
              <a:t> that can be used to summarize a group of data – This was single variable or “</a:t>
            </a:r>
            <a:r>
              <a:rPr lang="en-US" dirty="0" err="1"/>
              <a:t>univariate</a:t>
            </a:r>
            <a:r>
              <a:rPr lang="en-US" dirty="0"/>
              <a:t>” statistics</a:t>
            </a:r>
          </a:p>
          <a:p>
            <a:pPr>
              <a:lnSpc>
                <a:spcPct val="90000"/>
              </a:lnSpc>
            </a:pPr>
            <a:r>
              <a:rPr lang="en-US" dirty="0"/>
              <a:t>This type of analysis is common, but generally reflects the first step in the analysis of a problem</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p:txBody>
          <a:bodyPr/>
          <a:lstStyle/>
          <a:p>
            <a:r>
              <a:rPr lang="en-US"/>
              <a:t>Analysis Process</a:t>
            </a:r>
          </a:p>
        </p:txBody>
      </p:sp>
      <p:sp>
        <p:nvSpPr>
          <p:cNvPr id="31747" name="Rectangle 3"/>
          <p:cNvSpPr>
            <a:spLocks noGrp="1" noRot="1" noChangeArrowheads="1"/>
          </p:cNvSpPr>
          <p:nvPr>
            <p:ph idx="1"/>
          </p:nvPr>
        </p:nvSpPr>
        <p:spPr/>
        <p:txBody>
          <a:bodyPr/>
          <a:lstStyle/>
          <a:p>
            <a:r>
              <a:rPr lang="en-US" dirty="0"/>
              <a:t>Step 1 – Determine which variable is </a:t>
            </a:r>
            <a:r>
              <a:rPr lang="en-US" i="1" dirty="0">
                <a:solidFill>
                  <a:schemeClr val="accent6"/>
                </a:solidFill>
              </a:rPr>
              <a:t>Independent</a:t>
            </a:r>
            <a:r>
              <a:rPr lang="en-US" dirty="0"/>
              <a:t> and which is </a:t>
            </a:r>
            <a:r>
              <a:rPr lang="en-US" i="1" dirty="0">
                <a:solidFill>
                  <a:schemeClr val="accent6"/>
                </a:solidFill>
              </a:rPr>
              <a:t>Dependent</a:t>
            </a:r>
          </a:p>
          <a:p>
            <a:r>
              <a:rPr lang="en-US" dirty="0"/>
              <a:t>Independent variable – the anticipated causal variable – the one that leads to changes or effects in the other variable</a:t>
            </a:r>
          </a:p>
          <a:p>
            <a:r>
              <a:rPr lang="en-US" dirty="0"/>
              <a:t>Dependent variable – the one that gets influenced</a:t>
            </a:r>
          </a:p>
          <a:p>
            <a:endParaRPr lang="en-US" dirty="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rrowheads="1"/>
          </p:cNvSpPr>
          <p:nvPr>
            <p:ph type="title"/>
          </p:nvPr>
        </p:nvSpPr>
        <p:spPr/>
        <p:txBody>
          <a:bodyPr/>
          <a:lstStyle/>
          <a:p>
            <a:r>
              <a:rPr lang="en-US"/>
              <a:t>Analysis Process</a:t>
            </a:r>
          </a:p>
        </p:txBody>
      </p:sp>
      <p:sp>
        <p:nvSpPr>
          <p:cNvPr id="62467" name="Rectangle 3"/>
          <p:cNvSpPr>
            <a:spLocks noGrp="1" noRot="1" noChangeArrowheads="1"/>
          </p:cNvSpPr>
          <p:nvPr>
            <p:ph idx="1"/>
          </p:nvPr>
        </p:nvSpPr>
        <p:spPr/>
        <p:txBody>
          <a:bodyPr/>
          <a:lstStyle/>
          <a:p>
            <a:r>
              <a:rPr lang="en-US"/>
              <a:t>Stated as a Hypothesis: the higher the education, the higher the expected score on the test</a:t>
            </a:r>
          </a:p>
          <a:p>
            <a:r>
              <a:rPr lang="en-US"/>
              <a:t>So, education is the independent variable and performance on the test is the dependent variable</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p:nvPr>
        </p:nvSpPr>
        <p:spPr/>
        <p:txBody>
          <a:bodyPr/>
          <a:lstStyle/>
          <a:p>
            <a:r>
              <a:rPr lang="en-US"/>
              <a:t>Analysis Process</a:t>
            </a:r>
          </a:p>
        </p:txBody>
      </p:sp>
      <p:sp>
        <p:nvSpPr>
          <p:cNvPr id="54275" name="Rectangle 3"/>
          <p:cNvSpPr>
            <a:spLocks noGrp="1" noRot="1" noChangeArrowheads="1"/>
          </p:cNvSpPr>
          <p:nvPr>
            <p:ph idx="1"/>
          </p:nvPr>
        </p:nvSpPr>
        <p:spPr/>
        <p:txBody>
          <a:bodyPr/>
          <a:lstStyle/>
          <a:p>
            <a:pPr>
              <a:lnSpc>
                <a:spcPct val="80000"/>
              </a:lnSpc>
            </a:pPr>
            <a:r>
              <a:rPr lang="en-US" sz="2800" dirty="0"/>
              <a:t>Step 2 – Calculate percentages within the categories of the </a:t>
            </a:r>
            <a:r>
              <a:rPr lang="en-US" sz="2800" i="1" dirty="0">
                <a:solidFill>
                  <a:schemeClr val="hlink"/>
                </a:solidFill>
              </a:rPr>
              <a:t>independent</a:t>
            </a:r>
            <a:r>
              <a:rPr lang="en-US" sz="2800" dirty="0"/>
              <a:t> variable</a:t>
            </a:r>
          </a:p>
          <a:p>
            <a:pPr>
              <a:lnSpc>
                <a:spcPct val="80000"/>
              </a:lnSpc>
            </a:pPr>
            <a:r>
              <a:rPr lang="en-US" sz="2800" dirty="0"/>
              <a:t>In this case, education</a:t>
            </a:r>
          </a:p>
          <a:p>
            <a:pPr>
              <a:lnSpc>
                <a:spcPct val="80000"/>
              </a:lnSpc>
            </a:pPr>
            <a:r>
              <a:rPr lang="en-US" sz="2800" dirty="0">
                <a:solidFill>
                  <a:schemeClr val="accent6"/>
                </a:solidFill>
              </a:rPr>
              <a:t>We would like to know the percentage of people with high school education or less (low education) who received high scores on the exam and the percentage of people with more than a high school education (high education) who received high scores</a:t>
            </a:r>
          </a:p>
          <a:p>
            <a:pPr>
              <a:lnSpc>
                <a:spcPct val="80000"/>
              </a:lnSpc>
            </a:pPr>
            <a:r>
              <a:rPr lang="en-US" sz="2800" dirty="0"/>
              <a:t>We could then compare and test our hypothesis</a:t>
            </a: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Rot="1" noChangeArrowheads="1"/>
          </p:cNvSpPr>
          <p:nvPr>
            <p:ph type="body" sz="half" idx="1"/>
          </p:nvPr>
        </p:nvSpPr>
        <p:spPr>
          <a:xfrm>
            <a:off x="838200" y="1066800"/>
            <a:ext cx="7848600" cy="1219200"/>
          </a:xfrm>
        </p:spPr>
        <p:txBody>
          <a:bodyPr/>
          <a:lstStyle/>
          <a:p>
            <a:r>
              <a:rPr lang="en-US" sz="2400" dirty="0"/>
              <a:t>Go ahead and calculate the percentages within the categories of the independent variable</a:t>
            </a:r>
          </a:p>
        </p:txBody>
      </p:sp>
      <p:graphicFrame>
        <p:nvGraphicFramePr>
          <p:cNvPr id="65587" name="Group 51"/>
          <p:cNvGraphicFramePr>
            <a:graphicFrameLocks noGrp="1"/>
          </p:cNvGraphicFramePr>
          <p:nvPr>
            <p:ph sz="half" idx="2"/>
          </p:nvPr>
        </p:nvGraphicFramePr>
        <p:xfrm>
          <a:off x="984250" y="2133600"/>
          <a:ext cx="7245350" cy="3685540"/>
        </p:xfrm>
        <a:graphic>
          <a:graphicData uri="http://schemas.openxmlformats.org/drawingml/2006/table">
            <a:tbl>
              <a:tblPr/>
              <a:tblGrid>
                <a:gridCol w="1812925"/>
                <a:gridCol w="1809750"/>
                <a:gridCol w="1812925"/>
                <a:gridCol w="1809750"/>
              </a:tblGrid>
              <a:tr h="698500">
                <a:tc gridSpan="4">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1" i="0" u="none" strike="noStrike" cap="none" normalizeH="0" baseline="0" dirty="0" smtClean="0">
                          <a:ln>
                            <a:noFill/>
                          </a:ln>
                          <a:solidFill>
                            <a:schemeClr val="tx1"/>
                          </a:solidFill>
                          <a:effectLst/>
                          <a:latin typeface="Arial" charset="0"/>
                          <a:cs typeface="Arial" charset="0"/>
                        </a:rPr>
                        <a:t>Relationship between Educational Level and Performance on Civil Service Examination </a:t>
                      </a:r>
                    </a:p>
                  </a:txBody>
                  <a:tcPr anchor="b" horzOverflow="overflow">
                    <a:lnL cap="flat">
                      <a:noFill/>
                    </a:lnL>
                    <a:lnR cap="flat">
                      <a:noFill/>
                    </a:lnR>
                    <a:lnT cap="flat">
                      <a:noFill/>
                    </a:lnT>
                    <a:lnB>
                      <a:noFill/>
                    </a:lnB>
                    <a:lnTlToBr>
                      <a:noFill/>
                    </a:lnTlToBr>
                    <a:lnBlToTr>
                      <a:noFill/>
                    </a:lnBlToTr>
                    <a:cell3D prstMaterial="dkEdge">
                      <a:bevel/>
                      <a:lightRig rig="flood" dir="t"/>
                    </a:cell3D>
                    <a:noFill/>
                  </a:tcPr>
                </a:tc>
                <a:tc hMerge="1">
                  <a:txBody>
                    <a:bodyPr/>
                    <a:lstStyle/>
                    <a:p>
                      <a:endParaRPr lang="en-US"/>
                    </a:p>
                  </a:txBody>
                  <a:tcPr/>
                </a:tc>
                <a:tc hMerge="1">
                  <a:txBody>
                    <a:bodyPr/>
                    <a:lstStyle/>
                    <a:p>
                      <a:endParaRPr lang="en-US"/>
                    </a:p>
                  </a:txBody>
                  <a:tcPr/>
                </a:tc>
                <a:tc hMerge="1">
                  <a:txBody>
                    <a:bodyPr/>
                    <a:lstStyle/>
                    <a:p>
                      <a:endParaRPr lang="en-US"/>
                    </a:p>
                  </a:txBody>
                  <a:tcPr/>
                </a:tc>
              </a:tr>
              <a:tr h="6985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cap="flat">
                      <a:noFill/>
                    </a:lnL>
                    <a:lnR>
                      <a:noFill/>
                    </a:lnR>
                    <a:lnT>
                      <a:noFill/>
                    </a:lnT>
                    <a:lnB>
                      <a:noFill/>
                    </a:lnB>
                    <a:lnTlToBr>
                      <a:noFill/>
                    </a:lnTlToBr>
                    <a:lnBlToTr>
                      <a:noFill/>
                    </a:lnBlToTr>
                    <a:cell3D prstMaterial="dkEdge">
                      <a:bevel/>
                      <a:lightRig rig="flood" dir="t"/>
                    </a:cell3D>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chemeClr val="tx1"/>
                          </a:solidFill>
                          <a:effectLst/>
                          <a:latin typeface="Arial" charset="0"/>
                          <a:cs typeface="Arial" charset="0"/>
                        </a:rPr>
                        <a:t>Education</a:t>
                      </a: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cs typeface="Arial" charset="0"/>
                      </a:endParaRPr>
                    </a:p>
                  </a:txBody>
                  <a:tcPr horzOverflow="overflow">
                    <a:lnL>
                      <a:noFill/>
                    </a:lnL>
                    <a:lnR cap="flat">
                      <a:noFill/>
                    </a:lnR>
                    <a:lnT>
                      <a:noFill/>
                    </a:lnT>
                    <a:lnB>
                      <a:noFill/>
                    </a:lnB>
                    <a:lnTlToBr>
                      <a:noFill/>
                    </a:lnTlToBr>
                    <a:lnBlToTr>
                      <a:noFill/>
                    </a:lnBlToTr>
                    <a:cell3D prstMaterial="dkEdge">
                      <a:bevel/>
                      <a:lightRig rig="flood" dir="t"/>
                    </a:cell3D>
                    <a:noFill/>
                  </a:tcPr>
                </a:tc>
              </a:tr>
              <a:tr h="6985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chemeClr val="tx1"/>
                          </a:solidFill>
                          <a:effectLst/>
                          <a:latin typeface="Arial" charset="0"/>
                          <a:cs typeface="Arial" charset="0"/>
                        </a:rPr>
                        <a:t>Performance on Civil Service Examination</a:t>
                      </a:r>
                    </a:p>
                  </a:txBody>
                  <a:tcPr anchor="b" horzOverflow="overflow">
                    <a:lnL cap="flat">
                      <a:noFill/>
                    </a:lnL>
                    <a:lnR>
                      <a:noFill/>
                    </a:lnR>
                    <a:lnT>
                      <a:noFill/>
                    </a:lnT>
                    <a:lnB>
                      <a:noFill/>
                    </a:lnB>
                    <a:lnTlToBr>
                      <a:noFill/>
                    </a:lnTlToBr>
                    <a:lnBlToTr>
                      <a:noFill/>
                    </a:lnBlToTr>
                    <a:cell3D prstMaterial="dkEdge">
                      <a:bevel/>
                      <a:lightRig rig="flood" dir="t"/>
                    </a:cell3D>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High School or Less</a:t>
                      </a:r>
                    </a:p>
                  </a:txBody>
                  <a:tcPr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cell3D prstMaterial="dkEdge">
                      <a:bevel/>
                      <a:lightRig rig="flood" dir="t"/>
                    </a:cell3D>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More Than High School</a:t>
                      </a:r>
                    </a:p>
                  </a:txBody>
                  <a:tcPr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cell3D prstMaterial="dkEdge">
                      <a:bevel/>
                      <a:lightRig rig="flood" dir="t"/>
                    </a:cell3D>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Total</a:t>
                      </a:r>
                    </a:p>
                  </a:txBody>
                  <a:tcPr anchor="b" horzOverflow="overflow">
                    <a:lnL>
                      <a:noFill/>
                    </a:lnL>
                    <a:lnR cap="flat">
                      <a:noFill/>
                    </a:lnR>
                    <a:lnT>
                      <a:noFill/>
                    </a:lnT>
                    <a:lnB>
                      <a:noFill/>
                    </a:lnB>
                    <a:lnTlToBr>
                      <a:noFill/>
                    </a:lnTlToBr>
                    <a:lnBlToTr>
                      <a:noFill/>
                    </a:lnBlToTr>
                    <a:cell3D prstMaterial="dkEdge">
                      <a:bevel/>
                      <a:lightRig rig="flood" dir="t"/>
                    </a:cell3D>
                    <a:noFill/>
                  </a:tcPr>
                </a:tc>
              </a:tr>
              <a:tr h="35401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Low</a:t>
                      </a:r>
                    </a:p>
                  </a:txBody>
                  <a:tcPr anchor="ctr" horzOverflow="overflow">
                    <a:lnL cap="flat">
                      <a:noFill/>
                    </a:lnL>
                    <a:lnR>
                      <a:noFill/>
                    </a:lnR>
                    <a:lnT>
                      <a:noFill/>
                    </a:lnT>
                    <a:lnB>
                      <a:noFill/>
                    </a:lnB>
                    <a:lnTlToBr>
                      <a:noFill/>
                    </a:lnTlToBr>
                    <a:lnBlToTr>
                      <a:noFill/>
                    </a:lnBlToTr>
                    <a:cell3D prstMaterial="dkEdge">
                      <a:bevel/>
                      <a:lightRig rig="flood" dir="t"/>
                    </a:cell3D>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100</a:t>
                      </a:r>
                    </a:p>
                  </a:txBody>
                  <a:tcPr anchor="ctr" horzOverflow="overflow">
                    <a:lnL>
                      <a:noFill/>
                    </a:lnL>
                    <a:lnR>
                      <a:noFill/>
                    </a:lnR>
                    <a:lnT>
                      <a:noFill/>
                    </a:lnT>
                    <a:lnB>
                      <a:noFill/>
                    </a:lnB>
                    <a:lnTlToBr>
                      <a:noFill/>
                    </a:lnTlToBr>
                    <a:lnBlToTr>
                      <a:noFill/>
                    </a:lnBlToTr>
                    <a:cell3D prstMaterial="dkEdge">
                      <a:bevel/>
                      <a:lightRig rig="flood" dir="t"/>
                    </a:cell3D>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200</a:t>
                      </a:r>
                    </a:p>
                  </a:txBody>
                  <a:tcPr anchor="ctr" horzOverflow="overflow">
                    <a:lnL>
                      <a:noFill/>
                    </a:lnL>
                    <a:lnR>
                      <a:noFill/>
                    </a:lnR>
                    <a:lnT>
                      <a:noFill/>
                    </a:lnT>
                    <a:lnB>
                      <a:noFill/>
                    </a:lnB>
                    <a:lnTlToBr>
                      <a:noFill/>
                    </a:lnTlToBr>
                    <a:lnBlToTr>
                      <a:noFill/>
                    </a:lnBlToTr>
                    <a:cell3D prstMaterial="dkEdge">
                      <a:bevel/>
                      <a:lightRig rig="flood" dir="t"/>
                    </a:cell3D>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300</a:t>
                      </a:r>
                    </a:p>
                  </a:txBody>
                  <a:tcPr anchor="ctr" horzOverflow="overflow">
                    <a:lnL>
                      <a:noFill/>
                    </a:lnL>
                    <a:lnR cap="flat">
                      <a:noFill/>
                    </a:lnR>
                    <a:lnT>
                      <a:noFill/>
                    </a:lnT>
                    <a:lnB>
                      <a:noFill/>
                    </a:lnB>
                    <a:lnTlToBr>
                      <a:noFill/>
                    </a:lnTlToBr>
                    <a:lnBlToTr>
                      <a:noFill/>
                    </a:lnBlToTr>
                    <a:cell3D prstMaterial="dkEdge">
                      <a:bevel/>
                      <a:lightRig rig="flood" dir="t"/>
                    </a:cell3D>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High</a:t>
                      </a:r>
                    </a:p>
                  </a:txBody>
                  <a:tcPr anchor="ctr" horzOverflow="overflow">
                    <a:lnL cap="flat">
                      <a:noFill/>
                    </a:lnL>
                    <a:lnR>
                      <a:noFill/>
                    </a:lnR>
                    <a:lnT>
                      <a:noFill/>
                    </a:lnT>
                    <a:lnB>
                      <a:noFill/>
                    </a:lnB>
                    <a:lnTlToBr>
                      <a:noFill/>
                    </a:lnTlToBr>
                    <a:lnBlToTr>
                      <a:noFill/>
                    </a:lnBlToTr>
                    <a:cell3D prstMaterial="dkEdge">
                      <a:bevel/>
                      <a:lightRig rig="flood" dir="t"/>
                    </a:cell3D>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sng" strike="noStrike" cap="none" normalizeH="0" baseline="0" smtClean="0">
                          <a:ln>
                            <a:noFill/>
                          </a:ln>
                          <a:solidFill>
                            <a:schemeClr val="tx1"/>
                          </a:solidFill>
                          <a:effectLst/>
                          <a:latin typeface="Arial" charset="0"/>
                          <a:cs typeface="Arial" charset="0"/>
                        </a:rPr>
                        <a:t>150</a:t>
                      </a:r>
                    </a:p>
                  </a:txBody>
                  <a:tcPr anchor="ctr" horzOverflow="overflow">
                    <a:lnL>
                      <a:noFill/>
                    </a:lnL>
                    <a:lnR>
                      <a:noFill/>
                    </a:lnR>
                    <a:lnT>
                      <a:noFill/>
                    </a:lnT>
                    <a:lnB>
                      <a:noFill/>
                    </a:lnB>
                    <a:lnTlToBr>
                      <a:noFill/>
                    </a:lnTlToBr>
                    <a:lnBlToTr>
                      <a:noFill/>
                    </a:lnBlToTr>
                    <a:cell3D prstMaterial="dkEdge">
                      <a:bevel/>
                      <a:lightRig rig="flood" dir="t"/>
                    </a:cell3D>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sng" strike="noStrike" cap="none" normalizeH="0" baseline="0" smtClean="0">
                          <a:ln>
                            <a:noFill/>
                          </a:ln>
                          <a:solidFill>
                            <a:schemeClr val="tx1"/>
                          </a:solidFill>
                          <a:effectLst/>
                          <a:latin typeface="Arial" charset="0"/>
                          <a:cs typeface="Arial" charset="0"/>
                        </a:rPr>
                        <a:t>800</a:t>
                      </a:r>
                    </a:p>
                  </a:txBody>
                  <a:tcPr anchor="ctr" horzOverflow="overflow">
                    <a:lnL>
                      <a:noFill/>
                    </a:lnL>
                    <a:lnR>
                      <a:noFill/>
                    </a:lnR>
                    <a:lnT>
                      <a:noFill/>
                    </a:lnT>
                    <a:lnB>
                      <a:noFill/>
                    </a:lnB>
                    <a:lnTlToBr>
                      <a:noFill/>
                    </a:lnTlToBr>
                    <a:lnBlToTr>
                      <a:noFill/>
                    </a:lnBlToTr>
                    <a:cell3D prstMaterial="dkEdge">
                      <a:bevel/>
                      <a:lightRig rig="flood" dir="t"/>
                    </a:cell3D>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sng" strike="noStrike" cap="none" normalizeH="0" baseline="0" smtClean="0">
                          <a:ln>
                            <a:noFill/>
                          </a:ln>
                          <a:solidFill>
                            <a:schemeClr val="tx1"/>
                          </a:solidFill>
                          <a:effectLst/>
                          <a:latin typeface="Arial" charset="0"/>
                          <a:cs typeface="Arial" charset="0"/>
                        </a:rPr>
                        <a:t>950</a:t>
                      </a:r>
                    </a:p>
                  </a:txBody>
                  <a:tcPr anchor="ctr" horzOverflow="overflow">
                    <a:lnL>
                      <a:noFill/>
                    </a:lnL>
                    <a:lnR cap="flat">
                      <a:noFill/>
                    </a:lnR>
                    <a:lnT>
                      <a:noFill/>
                    </a:lnT>
                    <a:lnB>
                      <a:noFill/>
                    </a:lnB>
                    <a:lnTlToBr>
                      <a:noFill/>
                    </a:lnTlToBr>
                    <a:lnBlToTr>
                      <a:noFill/>
                    </a:lnBlToTr>
                    <a:cell3D prstMaterial="dkEdge">
                      <a:bevel/>
                      <a:lightRig rig="flood" dir="t"/>
                    </a:cell3D>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Total</a:t>
                      </a:r>
                    </a:p>
                  </a:txBody>
                  <a:tcPr anchor="ctr" horzOverflow="overflow">
                    <a:lnL cap="flat">
                      <a:noFill/>
                    </a:lnL>
                    <a:lnR>
                      <a:noFill/>
                    </a:lnR>
                    <a:lnT>
                      <a:noFill/>
                    </a:lnT>
                    <a:lnB cap="flat">
                      <a:noFill/>
                    </a:lnB>
                    <a:lnTlToBr>
                      <a:noFill/>
                    </a:lnTlToBr>
                    <a:lnBlToTr>
                      <a:noFill/>
                    </a:lnBlToTr>
                    <a:cell3D prstMaterial="dkEdge">
                      <a:bevel/>
                      <a:lightRig rig="flood" dir="t"/>
                    </a:cell3D>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250</a:t>
                      </a:r>
                    </a:p>
                  </a:txBody>
                  <a:tcPr anchor="ctr" horzOverflow="overflow">
                    <a:lnL>
                      <a:noFill/>
                    </a:lnL>
                    <a:lnR>
                      <a:noFill/>
                    </a:lnR>
                    <a:lnT>
                      <a:noFill/>
                    </a:lnT>
                    <a:lnB cap="flat">
                      <a:noFill/>
                    </a:lnB>
                    <a:lnTlToBr>
                      <a:noFill/>
                    </a:lnTlToBr>
                    <a:lnBlToTr>
                      <a:noFill/>
                    </a:lnBlToTr>
                    <a:cell3D prstMaterial="dkEdge">
                      <a:bevel/>
                      <a:lightRig rig="flood" dir="t"/>
                    </a:cell3D>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1,000</a:t>
                      </a:r>
                    </a:p>
                  </a:txBody>
                  <a:tcPr anchor="ctr" horzOverflow="overflow">
                    <a:lnL>
                      <a:noFill/>
                    </a:lnL>
                    <a:lnR>
                      <a:noFill/>
                    </a:lnR>
                    <a:lnT>
                      <a:noFill/>
                    </a:lnT>
                    <a:lnB cap="flat">
                      <a:noFill/>
                    </a:lnB>
                    <a:lnTlToBr>
                      <a:noFill/>
                    </a:lnTlToBr>
                    <a:lnBlToTr>
                      <a:noFill/>
                    </a:lnBlToTr>
                    <a:cell3D prstMaterial="dkEdge">
                      <a:bevel/>
                      <a:lightRig rig="flood" dir="t"/>
                    </a:cell3D>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1,250</a:t>
                      </a:r>
                    </a:p>
                  </a:txBody>
                  <a:tcPr anchor="ctr" horzOverflow="overflow">
                    <a:lnL>
                      <a:noFill/>
                    </a:lnL>
                    <a:lnR cap="flat">
                      <a:noFill/>
                    </a:lnR>
                    <a:lnT>
                      <a:noFill/>
                    </a:lnT>
                    <a:lnB cap="flat">
                      <a:noFill/>
                    </a:lnB>
                    <a:lnTlToBr>
                      <a:noFill/>
                    </a:lnTlToBr>
                    <a:lnBlToTr>
                      <a:noFill/>
                    </a:lnBlToTr>
                    <a:cell3D prstMaterial="dkEdge">
                      <a:bevel/>
                      <a:lightRig rig="flood" dir="t"/>
                    </a:cell3D>
                    <a:noFill/>
                  </a:tcPr>
                </a:tc>
              </a:tr>
            </a:tbl>
          </a:graphicData>
        </a:graphic>
      </p:graphicFrame>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646" name="Group 62"/>
          <p:cNvGraphicFramePr>
            <a:graphicFrameLocks noGrp="1"/>
          </p:cNvGraphicFramePr>
          <p:nvPr>
            <p:ph idx="1"/>
          </p:nvPr>
        </p:nvGraphicFramePr>
        <p:xfrm>
          <a:off x="527050" y="1268413"/>
          <a:ext cx="8235950" cy="3382011"/>
        </p:xfrm>
        <a:graphic>
          <a:graphicData uri="http://schemas.openxmlformats.org/drawingml/2006/table">
            <a:tbl>
              <a:tblPr/>
              <a:tblGrid>
                <a:gridCol w="1854200"/>
                <a:gridCol w="2800350"/>
                <a:gridCol w="3276600"/>
                <a:gridCol w="304800"/>
              </a:tblGrid>
              <a:tr h="796925">
                <a:tc gridSpan="4">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1" i="0" u="none" strike="noStrike" cap="none" normalizeH="0" baseline="0" dirty="0" smtClean="0">
                          <a:ln>
                            <a:noFill/>
                          </a:ln>
                          <a:solidFill>
                            <a:schemeClr val="tx1"/>
                          </a:solidFill>
                          <a:effectLst/>
                          <a:latin typeface="Arial" charset="0"/>
                          <a:cs typeface="Arial" charset="0"/>
                        </a:rPr>
                        <a:t>Relationship between Educational Level and Performance on Civil Service Examination </a:t>
                      </a:r>
                    </a:p>
                  </a:txBody>
                  <a:tcPr anchor="b" horzOverflow="overflow">
                    <a:lnL cap="flat">
                      <a:noFill/>
                    </a:lnL>
                    <a:lnR cap="flat">
                      <a:noFill/>
                    </a:lnR>
                    <a:lnT cap="flat">
                      <a:noFill/>
                    </a:lnT>
                    <a:lnB>
                      <a:noFill/>
                    </a:lnB>
                    <a:lnTlToBr>
                      <a:noFill/>
                    </a:lnTlToBr>
                    <a:lnBlToTr>
                      <a:noFill/>
                    </a:lnBlToTr>
                    <a:cell3D prstMaterial="dkEdge">
                      <a:bevel/>
                      <a:lightRig rig="flood" dir="t"/>
                    </a:cell3D>
                    <a:noFill/>
                  </a:tcPr>
                </a:tc>
                <a:tc hMerge="1">
                  <a:txBody>
                    <a:bodyPr/>
                    <a:lstStyle/>
                    <a:p>
                      <a:endParaRPr lang="en-US"/>
                    </a:p>
                  </a:txBody>
                  <a:tcPr/>
                </a:tc>
                <a:tc hMerge="1">
                  <a:txBody>
                    <a:bodyPr/>
                    <a:lstStyle/>
                    <a:p>
                      <a:endParaRPr lang="en-US"/>
                    </a:p>
                  </a:txBody>
                  <a:tcPr/>
                </a:tc>
                <a:tc hMerge="1">
                  <a:txBody>
                    <a:bodyPr/>
                    <a:lstStyle/>
                    <a:p>
                      <a:endParaRPr lang="en-US"/>
                    </a:p>
                  </a:txBody>
                  <a:tcPr/>
                </a:tc>
              </a:tr>
              <a:tr h="7953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cs typeface="Arial" charset="0"/>
                      </a:endParaRPr>
                    </a:p>
                  </a:txBody>
                  <a:tcPr horzOverflow="overflow">
                    <a:lnL cap="flat">
                      <a:noFill/>
                    </a:lnL>
                    <a:lnR>
                      <a:noFill/>
                    </a:lnR>
                    <a:lnT>
                      <a:noFill/>
                    </a:lnT>
                    <a:lnB>
                      <a:noFill/>
                    </a:lnB>
                    <a:lnTlToBr>
                      <a:noFill/>
                    </a:lnTlToBr>
                    <a:lnBlToTr>
                      <a:noFill/>
                    </a:lnBlToTr>
                    <a:cell3D prstMaterial="dkEdge">
                      <a:bevel/>
                      <a:lightRig rig="flood" dir="t"/>
                    </a:cell3D>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1" i="0" u="none" strike="noStrike" cap="none" normalizeH="0" baseline="0" smtClean="0">
                          <a:ln>
                            <a:noFill/>
                          </a:ln>
                          <a:solidFill>
                            <a:schemeClr val="tx1"/>
                          </a:solidFill>
                          <a:effectLst/>
                          <a:latin typeface="Arial" charset="0"/>
                          <a:cs typeface="Arial" charset="0"/>
                        </a:rPr>
                        <a:t>Education</a:t>
                      </a: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a:noFill/>
                    </a:lnL>
                    <a:lnR cap="flat">
                      <a:noFill/>
                    </a:lnR>
                    <a:lnT>
                      <a:noFill/>
                    </a:lnT>
                    <a:lnB>
                      <a:noFill/>
                    </a:lnB>
                    <a:lnTlToBr>
                      <a:noFill/>
                    </a:lnTlToBr>
                    <a:lnBlToTr>
                      <a:noFill/>
                    </a:lnBlToTr>
                    <a:cell3D prstMaterial="dkEdge">
                      <a:bevel/>
                      <a:lightRig rig="flood" dir="t"/>
                    </a:cell3D>
                    <a:noFill/>
                  </a:tcPr>
                </a:tc>
              </a:tr>
              <a:tr h="5175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1" i="0" u="none" strike="noStrike" cap="none" normalizeH="0" baseline="0" smtClean="0">
                          <a:ln>
                            <a:noFill/>
                          </a:ln>
                          <a:solidFill>
                            <a:schemeClr val="tx1"/>
                          </a:solidFill>
                          <a:effectLst/>
                          <a:latin typeface="Arial" charset="0"/>
                          <a:cs typeface="Arial" charset="0"/>
                        </a:rPr>
                        <a:t>Performance</a:t>
                      </a:r>
                    </a:p>
                  </a:txBody>
                  <a:tcPr anchor="b" horzOverflow="overflow">
                    <a:lnL cap="flat">
                      <a:noFill/>
                    </a:lnL>
                    <a:lnR>
                      <a:noFill/>
                    </a:lnR>
                    <a:lnT>
                      <a:noFill/>
                    </a:lnT>
                    <a:lnB>
                      <a:noFill/>
                    </a:lnB>
                    <a:lnTlToBr>
                      <a:noFill/>
                    </a:lnTlToBr>
                    <a:lnBlToTr>
                      <a:noFill/>
                    </a:lnBlToTr>
                    <a:cell3D prstMaterial="dkEdge">
                      <a:bevel/>
                      <a:lightRig rig="flood" dir="t"/>
                    </a:cell3D>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cs typeface="Arial" charset="0"/>
                        </a:rPr>
                        <a:t>High School or Less</a:t>
                      </a:r>
                    </a:p>
                  </a:txBody>
                  <a:tcPr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cell3D prstMaterial="dkEdge">
                      <a:bevel/>
                      <a:lightRig rig="flood" dir="t"/>
                    </a:cell3D>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More Than High School</a:t>
                      </a:r>
                    </a:p>
                  </a:txBody>
                  <a:tcPr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cell3D prstMaterial="dkEdge">
                      <a:bevel/>
                      <a:lightRig rig="flood" dir="t"/>
                    </a:cell3D>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anchor="b" horzOverflow="overflow">
                    <a:lnL>
                      <a:noFill/>
                    </a:lnL>
                    <a:lnR cap="flat">
                      <a:noFill/>
                    </a:lnR>
                    <a:lnT>
                      <a:noFill/>
                    </a:lnT>
                    <a:lnB>
                      <a:noFill/>
                    </a:lnB>
                    <a:lnTlToBr>
                      <a:noFill/>
                    </a:lnTlToBr>
                    <a:lnBlToTr>
                      <a:noFill/>
                    </a:lnBlToTr>
                    <a:cell3D prstMaterial="dkEdge">
                      <a:bevel/>
                      <a:lightRig rig="flood" dir="t"/>
                    </a:cell3D>
                    <a:noFill/>
                  </a:tcPr>
                </a:tc>
              </a:tr>
              <a:tr h="4159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Low</a:t>
                      </a:r>
                    </a:p>
                  </a:txBody>
                  <a:tcPr anchor="ctr" horzOverflow="overflow">
                    <a:lnL cap="flat">
                      <a:noFill/>
                    </a:lnL>
                    <a:lnR>
                      <a:noFill/>
                    </a:lnR>
                    <a:lnT>
                      <a:noFill/>
                    </a:lnT>
                    <a:lnB>
                      <a:noFill/>
                    </a:lnB>
                    <a:lnTlToBr>
                      <a:noFill/>
                    </a:lnTlToBr>
                    <a:lnBlToTr>
                      <a:noFill/>
                    </a:lnBlToTr>
                    <a:cell3D prstMaterial="dkEdge">
                      <a:bevel/>
                      <a:lightRig rig="flood" dir="t"/>
                    </a:cell3D>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(100/250)x100 = 40%</a:t>
                      </a:r>
                    </a:p>
                  </a:txBody>
                  <a:tcPr anchor="ctr" horzOverflow="overflow">
                    <a:lnL>
                      <a:noFill/>
                    </a:lnL>
                    <a:lnR>
                      <a:noFill/>
                    </a:lnR>
                    <a:lnT>
                      <a:noFill/>
                    </a:lnT>
                    <a:lnB>
                      <a:noFill/>
                    </a:lnB>
                    <a:lnTlToBr>
                      <a:noFill/>
                    </a:lnTlToBr>
                    <a:lnBlToTr>
                      <a:noFill/>
                    </a:lnBlToTr>
                    <a:cell3D prstMaterial="dkEdge">
                      <a:bevel/>
                      <a:lightRig rig="flood" dir="t"/>
                    </a:cell3D>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(200/1000)x100 = 20%</a:t>
                      </a:r>
                    </a:p>
                  </a:txBody>
                  <a:tcPr anchor="ctr" horzOverflow="overflow">
                    <a:lnL>
                      <a:noFill/>
                    </a:lnL>
                    <a:lnR>
                      <a:noFill/>
                    </a:lnR>
                    <a:lnT>
                      <a:noFill/>
                    </a:lnT>
                    <a:lnB>
                      <a:noFill/>
                    </a:lnB>
                    <a:lnTlToBr>
                      <a:noFill/>
                    </a:lnTlToBr>
                    <a:lnBlToTr>
                      <a:noFill/>
                    </a:lnBlToTr>
                    <a:cell3D prstMaterial="dkEdge">
                      <a:bevel/>
                      <a:lightRig rig="flood" dir="t"/>
                    </a:cell3D>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anchor="ctr" horzOverflow="overflow">
                    <a:lnL>
                      <a:noFill/>
                    </a:lnL>
                    <a:lnR cap="flat">
                      <a:noFill/>
                    </a:lnR>
                    <a:lnT>
                      <a:noFill/>
                    </a:lnT>
                    <a:lnB>
                      <a:noFill/>
                    </a:lnB>
                    <a:lnTlToBr>
                      <a:noFill/>
                    </a:lnTlToBr>
                    <a:lnBlToTr>
                      <a:noFill/>
                    </a:lnBlToTr>
                    <a:cell3D prstMaterial="dkEdge">
                      <a:bevel/>
                      <a:lightRig rig="flood" dir="t"/>
                    </a:cell3D>
                    <a:noFill/>
                  </a:tcPr>
                </a:tc>
              </a:tr>
              <a:tr h="4143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High</a:t>
                      </a:r>
                    </a:p>
                  </a:txBody>
                  <a:tcPr anchor="ctr" horzOverflow="overflow">
                    <a:lnL cap="flat">
                      <a:noFill/>
                    </a:lnL>
                    <a:lnR>
                      <a:noFill/>
                    </a:lnR>
                    <a:lnT>
                      <a:noFill/>
                    </a:lnT>
                    <a:lnB>
                      <a:noFill/>
                    </a:lnB>
                    <a:lnTlToBr>
                      <a:noFill/>
                    </a:lnTlToBr>
                    <a:lnBlToTr>
                      <a:noFill/>
                    </a:lnBlToTr>
                    <a:cell3D prstMaterial="dkEdge">
                      <a:bevel/>
                      <a:lightRig rig="flood" dir="t"/>
                    </a:cell3D>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(150/250)x100 =</a:t>
                      </a:r>
                      <a:r>
                        <a:rPr kumimoji="0" lang="en-US" sz="1800" b="0" i="0" u="sng" strike="noStrike" cap="none" normalizeH="0" baseline="0" smtClean="0">
                          <a:ln>
                            <a:noFill/>
                          </a:ln>
                          <a:solidFill>
                            <a:schemeClr val="tx1"/>
                          </a:solidFill>
                          <a:effectLst/>
                          <a:latin typeface="Arial" charset="0"/>
                          <a:cs typeface="Arial" charset="0"/>
                        </a:rPr>
                        <a:t> 60%</a:t>
                      </a:r>
                    </a:p>
                  </a:txBody>
                  <a:tcPr anchor="ctr" horzOverflow="overflow">
                    <a:lnL>
                      <a:noFill/>
                    </a:lnL>
                    <a:lnR>
                      <a:noFill/>
                    </a:lnR>
                    <a:lnT>
                      <a:noFill/>
                    </a:lnT>
                    <a:lnB>
                      <a:noFill/>
                    </a:lnB>
                    <a:lnTlToBr>
                      <a:noFill/>
                    </a:lnTlToBr>
                    <a:lnBlToTr>
                      <a:noFill/>
                    </a:lnBlToTr>
                    <a:cell3D prstMaterial="dkEdge">
                      <a:bevel/>
                      <a:lightRig rig="flood" dir="t"/>
                    </a:cell3D>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(800/1000)x100 =</a:t>
                      </a:r>
                      <a:r>
                        <a:rPr kumimoji="0" lang="en-US" sz="1800" b="0" i="0" u="sng" strike="noStrike" cap="none" normalizeH="0" baseline="0" smtClean="0">
                          <a:ln>
                            <a:noFill/>
                          </a:ln>
                          <a:solidFill>
                            <a:schemeClr val="tx1"/>
                          </a:solidFill>
                          <a:effectLst/>
                          <a:latin typeface="Arial" charset="0"/>
                          <a:cs typeface="Arial" charset="0"/>
                        </a:rPr>
                        <a:t> 80%</a:t>
                      </a:r>
                    </a:p>
                  </a:txBody>
                  <a:tcPr anchor="ctr" horzOverflow="overflow">
                    <a:lnL>
                      <a:noFill/>
                    </a:lnL>
                    <a:lnR>
                      <a:noFill/>
                    </a:lnR>
                    <a:lnT>
                      <a:noFill/>
                    </a:lnT>
                    <a:lnB>
                      <a:noFill/>
                    </a:lnB>
                    <a:lnTlToBr>
                      <a:noFill/>
                    </a:lnTlToBr>
                    <a:lnBlToTr>
                      <a:noFill/>
                    </a:lnBlToTr>
                    <a:cell3D prstMaterial="dkEdge">
                      <a:bevel/>
                      <a:lightRig rig="flood" dir="t"/>
                    </a:cell3D>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800" b="0" i="0" u="sng" strike="noStrike" cap="none" normalizeH="0" baseline="0" smtClean="0">
                        <a:ln>
                          <a:noFill/>
                        </a:ln>
                        <a:solidFill>
                          <a:schemeClr val="tx1"/>
                        </a:solidFill>
                        <a:effectLst/>
                        <a:latin typeface="Arial" charset="0"/>
                        <a:cs typeface="Arial" charset="0"/>
                      </a:endParaRPr>
                    </a:p>
                  </a:txBody>
                  <a:tcPr anchor="ctr" horzOverflow="overflow">
                    <a:lnL>
                      <a:noFill/>
                    </a:lnL>
                    <a:lnR cap="flat">
                      <a:noFill/>
                    </a:lnR>
                    <a:lnT>
                      <a:noFill/>
                    </a:lnT>
                    <a:lnB>
                      <a:noFill/>
                    </a:lnB>
                    <a:lnTlToBr>
                      <a:noFill/>
                    </a:lnTlToBr>
                    <a:lnBlToTr>
                      <a:noFill/>
                    </a:lnBlToTr>
                    <a:cell3D prstMaterial="dkEdge">
                      <a:bevel/>
                      <a:lightRig rig="flood" dir="t"/>
                    </a:cell3D>
                    <a:noFill/>
                  </a:tcPr>
                </a:tc>
              </a:tr>
              <a:tr h="4159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Total</a:t>
                      </a:r>
                    </a:p>
                  </a:txBody>
                  <a:tcPr anchor="ctr" horzOverflow="overflow">
                    <a:lnL cap="flat">
                      <a:noFill/>
                    </a:lnL>
                    <a:lnR>
                      <a:noFill/>
                    </a:lnR>
                    <a:lnT>
                      <a:noFill/>
                    </a:lnT>
                    <a:lnB cap="flat">
                      <a:noFill/>
                    </a:lnB>
                    <a:lnTlToBr>
                      <a:noFill/>
                    </a:lnTlToBr>
                    <a:lnBlToTr>
                      <a:noFill/>
                    </a:lnBlToTr>
                    <a:cell3D prstMaterial="dkEdge">
                      <a:bevel/>
                      <a:lightRig rig="flood" dir="t"/>
                    </a:cell3D>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(n=250) 100%</a:t>
                      </a:r>
                    </a:p>
                  </a:txBody>
                  <a:tcPr anchor="ctr" horzOverflow="overflow">
                    <a:lnL>
                      <a:noFill/>
                    </a:lnL>
                    <a:lnR>
                      <a:noFill/>
                    </a:lnR>
                    <a:lnT>
                      <a:noFill/>
                    </a:lnT>
                    <a:lnB cap="flat">
                      <a:noFill/>
                    </a:lnB>
                    <a:lnTlToBr>
                      <a:noFill/>
                    </a:lnTlToBr>
                    <a:lnBlToTr>
                      <a:noFill/>
                    </a:lnBlToTr>
                    <a:cell3D prstMaterial="dkEdge">
                      <a:bevel/>
                      <a:lightRig rig="flood" dir="t"/>
                    </a:cell3D>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(n=1,000) 100%</a:t>
                      </a:r>
                    </a:p>
                  </a:txBody>
                  <a:tcPr anchor="ctr" horzOverflow="overflow">
                    <a:lnL>
                      <a:noFill/>
                    </a:lnL>
                    <a:lnR>
                      <a:noFill/>
                    </a:lnR>
                    <a:lnT>
                      <a:noFill/>
                    </a:lnT>
                    <a:lnB cap="flat">
                      <a:noFill/>
                    </a:lnB>
                    <a:lnTlToBr>
                      <a:noFill/>
                    </a:lnTlToBr>
                    <a:lnBlToTr>
                      <a:noFill/>
                    </a:lnBlToTr>
                    <a:cell3D prstMaterial="dkEdge">
                      <a:bevel/>
                      <a:lightRig rig="flood" dir="t"/>
                    </a:cell3D>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cs typeface="Arial" charset="0"/>
                      </a:endParaRPr>
                    </a:p>
                  </a:txBody>
                  <a:tcPr anchor="ctr" horzOverflow="overflow">
                    <a:lnL>
                      <a:noFill/>
                    </a:lnL>
                    <a:lnR cap="flat">
                      <a:noFill/>
                    </a:lnR>
                    <a:lnT>
                      <a:noFill/>
                    </a:lnT>
                    <a:lnB cap="flat">
                      <a:noFill/>
                    </a:lnB>
                    <a:lnTlToBr>
                      <a:noFill/>
                    </a:lnTlToBr>
                    <a:lnBlToTr>
                      <a:noFill/>
                    </a:lnBlToTr>
                    <a:cell3D prstMaterial="dkEdge">
                      <a:bevel/>
                      <a:lightRig rig="flood" dir="t"/>
                    </a:cell3D>
                    <a:noFill/>
                  </a:tcPr>
                </a:tc>
              </a:tr>
            </a:tbl>
          </a:graphicData>
        </a:graphic>
      </p:graphicFrame>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rrowheads="1"/>
          </p:cNvSpPr>
          <p:nvPr>
            <p:ph type="title"/>
          </p:nvPr>
        </p:nvSpPr>
        <p:spPr/>
        <p:txBody>
          <a:bodyPr/>
          <a:lstStyle/>
          <a:p>
            <a:r>
              <a:rPr lang="en-US"/>
              <a:t>Analysis Process</a:t>
            </a:r>
          </a:p>
        </p:txBody>
      </p:sp>
      <p:sp>
        <p:nvSpPr>
          <p:cNvPr id="55299" name="Rectangle 3"/>
          <p:cNvSpPr>
            <a:spLocks noGrp="1" noRot="1" noChangeArrowheads="1"/>
          </p:cNvSpPr>
          <p:nvPr>
            <p:ph idx="1"/>
          </p:nvPr>
        </p:nvSpPr>
        <p:spPr/>
        <p:txBody>
          <a:bodyPr/>
          <a:lstStyle/>
          <a:p>
            <a:pPr>
              <a:lnSpc>
                <a:spcPct val="90000"/>
              </a:lnSpc>
            </a:pPr>
            <a:r>
              <a:rPr lang="en-US" sz="2800" dirty="0"/>
              <a:t>Step 3 – Compare the percentages calculated within the categories of the </a:t>
            </a:r>
            <a:r>
              <a:rPr lang="en-US" sz="2800" dirty="0">
                <a:solidFill>
                  <a:schemeClr val="hlink"/>
                </a:solidFill>
              </a:rPr>
              <a:t>independent variable</a:t>
            </a:r>
            <a:r>
              <a:rPr lang="en-US" sz="2800" dirty="0"/>
              <a:t> for </a:t>
            </a:r>
            <a:r>
              <a:rPr lang="en-US" sz="2800" dirty="0">
                <a:solidFill>
                  <a:schemeClr val="hlink"/>
                </a:solidFill>
              </a:rPr>
              <a:t>one</a:t>
            </a:r>
            <a:r>
              <a:rPr lang="en-US" sz="2800" dirty="0"/>
              <a:t> of the categories of the </a:t>
            </a:r>
            <a:r>
              <a:rPr lang="en-US" sz="2800" dirty="0">
                <a:solidFill>
                  <a:schemeClr val="hlink"/>
                </a:solidFill>
              </a:rPr>
              <a:t>dependent variable</a:t>
            </a:r>
          </a:p>
          <a:p>
            <a:pPr>
              <a:lnSpc>
                <a:spcPct val="90000"/>
              </a:lnSpc>
            </a:pPr>
            <a:r>
              <a:rPr lang="en-US" sz="2800" dirty="0"/>
              <a:t>For example, whereas 80% of those with high education earned high scores on the civil service examination, only 60% of those with low education did so.</a:t>
            </a:r>
          </a:p>
          <a:p>
            <a:pPr>
              <a:lnSpc>
                <a:spcPct val="90000"/>
              </a:lnSpc>
            </a:pPr>
            <a:r>
              <a:rPr lang="en-US" sz="2800" dirty="0">
                <a:solidFill>
                  <a:schemeClr val="accent6"/>
                </a:solidFill>
              </a:rPr>
              <a:t>Therefore, our hypothesis is supported by these data</a:t>
            </a: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title"/>
          </p:nvPr>
        </p:nvSpPr>
        <p:spPr/>
        <p:txBody>
          <a:bodyPr/>
          <a:lstStyle/>
          <a:p>
            <a:r>
              <a:rPr lang="en-US"/>
              <a:t>Analysis Process</a:t>
            </a:r>
          </a:p>
        </p:txBody>
      </p:sp>
      <p:sp>
        <p:nvSpPr>
          <p:cNvPr id="56323" name="Rectangle 3"/>
          <p:cNvSpPr>
            <a:spLocks noGrp="1" noRot="1" noChangeArrowheads="1"/>
          </p:cNvSpPr>
          <p:nvPr>
            <p:ph idx="1"/>
          </p:nvPr>
        </p:nvSpPr>
        <p:spPr/>
        <p:txBody>
          <a:bodyPr/>
          <a:lstStyle/>
          <a:p>
            <a:r>
              <a:rPr lang="en-US" sz="2800" dirty="0"/>
              <a:t>Step 4 (optional) – Calculate a percentage difference across one of the categories of the dependent variable</a:t>
            </a:r>
          </a:p>
          <a:p>
            <a:r>
              <a:rPr lang="en-US" sz="2800" dirty="0">
                <a:solidFill>
                  <a:schemeClr val="accent4"/>
                </a:solidFill>
              </a:rPr>
              <a:t>Not usually included in the table, but in the write-up discussing support for the hypothesis</a:t>
            </a:r>
          </a:p>
          <a:p>
            <a:r>
              <a:rPr lang="en-US" dirty="0">
                <a:solidFill>
                  <a:schemeClr val="accent6"/>
                </a:solidFill>
              </a:rPr>
              <a:t>A </a:t>
            </a:r>
            <a:r>
              <a:rPr lang="en-US" b="1" i="1" dirty="0">
                <a:solidFill>
                  <a:schemeClr val="accent6"/>
                </a:solidFill>
              </a:rPr>
              <a:t>percentage difference</a:t>
            </a:r>
            <a:r>
              <a:rPr lang="en-US" dirty="0">
                <a:solidFill>
                  <a:schemeClr val="accent6"/>
                </a:solidFill>
              </a:rPr>
              <a:t> is a measure of the strength of the relationship between the two variables</a:t>
            </a: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p:txBody>
          <a:bodyPr/>
          <a:lstStyle/>
          <a:p>
            <a:r>
              <a:rPr lang="en-US"/>
              <a:t>In-Class Task</a:t>
            </a:r>
          </a:p>
        </p:txBody>
      </p:sp>
      <p:sp>
        <p:nvSpPr>
          <p:cNvPr id="11267" name="Rectangle 3"/>
          <p:cNvSpPr>
            <a:spLocks noGrp="1" noRot="1" noChangeArrowheads="1"/>
          </p:cNvSpPr>
          <p:nvPr>
            <p:ph idx="1"/>
          </p:nvPr>
        </p:nvSpPr>
        <p:spPr/>
        <p:txBody>
          <a:bodyPr/>
          <a:lstStyle/>
          <a:p>
            <a:r>
              <a:rPr lang="en-US"/>
              <a:t>Automobile Maintenance in Berrysville handout</a:t>
            </a: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p:txBody>
          <a:bodyPr/>
          <a:lstStyle/>
          <a:p>
            <a:r>
              <a:rPr lang="en-US"/>
              <a:t>Larger Contingency Tables</a:t>
            </a:r>
          </a:p>
        </p:txBody>
      </p:sp>
      <p:sp>
        <p:nvSpPr>
          <p:cNvPr id="13315" name="Rectangle 3"/>
          <p:cNvSpPr>
            <a:spLocks noGrp="1" noRot="1" noChangeArrowheads="1"/>
          </p:cNvSpPr>
          <p:nvPr>
            <p:ph idx="1"/>
          </p:nvPr>
        </p:nvSpPr>
        <p:spPr>
          <a:xfrm>
            <a:off x="838200" y="1905000"/>
            <a:ext cx="7467600" cy="4191000"/>
          </a:xfrm>
        </p:spPr>
        <p:txBody>
          <a:bodyPr/>
          <a:lstStyle/>
          <a:p>
            <a:pPr>
              <a:lnSpc>
                <a:spcPct val="90000"/>
              </a:lnSpc>
            </a:pPr>
            <a:r>
              <a:rPr lang="en-US" sz="2800"/>
              <a:t>In cross-tabs larger than 2 x 2 analysis is conducted using the same process</a:t>
            </a:r>
          </a:p>
          <a:p>
            <a:pPr>
              <a:lnSpc>
                <a:spcPct val="90000"/>
              </a:lnSpc>
            </a:pPr>
            <a:r>
              <a:rPr lang="en-US" sz="2800"/>
              <a:t>However, the choice of which category of the Dependent Variable is selected for analysis requires more care (it doesn’t matter in a 2x2 table)</a:t>
            </a:r>
          </a:p>
          <a:p>
            <a:pPr>
              <a:lnSpc>
                <a:spcPct val="90000"/>
              </a:lnSpc>
            </a:pPr>
            <a:r>
              <a:rPr lang="en-US" sz="2800"/>
              <a:t>Avoid intermediate categories – choose an endpoint category – choose “low” or “high” in a “low”, “medium”, “high” variable</a:t>
            </a:r>
          </a:p>
          <a:p>
            <a:pPr>
              <a:lnSpc>
                <a:spcPct val="90000"/>
              </a:lnSpc>
            </a:pPr>
            <a:r>
              <a:rPr lang="en-US" sz="2800"/>
              <a:t>Do the same for the Independent Variable</a:t>
            </a:r>
          </a:p>
          <a:p>
            <a:pPr>
              <a:lnSpc>
                <a:spcPct val="90000"/>
              </a:lnSpc>
            </a:pPr>
            <a:endParaRPr lang="en-US" sz="280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rrowheads="1"/>
          </p:cNvSpPr>
          <p:nvPr>
            <p:ph type="title"/>
          </p:nvPr>
        </p:nvSpPr>
        <p:spPr/>
        <p:txBody>
          <a:bodyPr/>
          <a:lstStyle/>
          <a:p>
            <a:r>
              <a:rPr lang="en-US"/>
              <a:t>In-Class Task</a:t>
            </a:r>
          </a:p>
        </p:txBody>
      </p:sp>
      <p:sp>
        <p:nvSpPr>
          <p:cNvPr id="61443" name="Rectangle 3"/>
          <p:cNvSpPr>
            <a:spLocks noGrp="1" noRot="1" noChangeArrowheads="1"/>
          </p:cNvSpPr>
          <p:nvPr>
            <p:ph idx="1"/>
          </p:nvPr>
        </p:nvSpPr>
        <p:spPr/>
        <p:txBody>
          <a:bodyPr/>
          <a:lstStyle/>
          <a:p>
            <a:r>
              <a:rPr lang="en-US"/>
              <a:t>Relationship between Income and Job Satisfaction handout</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p:txBody>
          <a:bodyPr/>
          <a:lstStyle/>
          <a:p>
            <a:endParaRPr lang="en-US"/>
          </a:p>
        </p:txBody>
      </p:sp>
      <p:sp>
        <p:nvSpPr>
          <p:cNvPr id="46083" name="Rectangle 3"/>
          <p:cNvSpPr>
            <a:spLocks noGrp="1" noRot="1" noChangeArrowheads="1"/>
          </p:cNvSpPr>
          <p:nvPr>
            <p:ph idx="1"/>
          </p:nvPr>
        </p:nvSpPr>
        <p:spPr/>
        <p:txBody>
          <a:bodyPr/>
          <a:lstStyle/>
          <a:p>
            <a:pPr>
              <a:lnSpc>
                <a:spcPct val="80000"/>
              </a:lnSpc>
            </a:pPr>
            <a:r>
              <a:rPr lang="en-US" sz="2800"/>
              <a:t>Imagine you work in the Public Affairs department of a large state agency</a:t>
            </a:r>
          </a:p>
          <a:p>
            <a:pPr>
              <a:lnSpc>
                <a:spcPct val="80000"/>
              </a:lnSpc>
            </a:pPr>
            <a:r>
              <a:rPr lang="en-US" sz="2800"/>
              <a:t>Just finished annual survey of public opinion toward the agency</a:t>
            </a:r>
          </a:p>
          <a:p>
            <a:pPr>
              <a:lnSpc>
                <a:spcPct val="80000"/>
              </a:lnSpc>
            </a:pPr>
            <a:r>
              <a:rPr lang="en-US" sz="2800"/>
              <a:t>Initial results show most people feel agency is doing a “very poor job” with a median of “poor job”</a:t>
            </a:r>
          </a:p>
          <a:p>
            <a:pPr>
              <a:lnSpc>
                <a:spcPct val="80000"/>
              </a:lnSpc>
            </a:pPr>
            <a:r>
              <a:rPr lang="en-US" sz="2800"/>
              <a:t>This is a dramatic downturn from previous years</a:t>
            </a:r>
          </a:p>
          <a:p>
            <a:pPr>
              <a:lnSpc>
                <a:spcPct val="80000"/>
              </a:lnSpc>
            </a:pPr>
            <a:r>
              <a:rPr lang="en-US" sz="2800"/>
              <a:t>Now that you have done the descriptive, univariate statistics, what do you do?</a:t>
            </a: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9788" name="Group 156"/>
          <p:cNvGraphicFramePr>
            <a:graphicFrameLocks noGrp="1"/>
          </p:cNvGraphicFramePr>
          <p:nvPr>
            <p:ph idx="1"/>
          </p:nvPr>
        </p:nvGraphicFramePr>
        <p:xfrm>
          <a:off x="533400" y="538161"/>
          <a:ext cx="8007350" cy="3576639"/>
        </p:xfrm>
        <a:graphic>
          <a:graphicData uri="http://schemas.openxmlformats.org/drawingml/2006/table">
            <a:tbl>
              <a:tblPr/>
              <a:tblGrid>
                <a:gridCol w="2001838"/>
                <a:gridCol w="2001837"/>
                <a:gridCol w="2001838"/>
                <a:gridCol w="2001837"/>
              </a:tblGrid>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Income</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tc hMerge="1">
                  <a:txBody>
                    <a:bodyPr/>
                    <a:lstStyle/>
                    <a:p>
                      <a:endParaRPr lang="en-US"/>
                    </a:p>
                  </a:txBody>
                  <a:tcPr/>
                </a:tc>
                <a:tc hMerge="1">
                  <a:txBody>
                    <a:bodyPr/>
                    <a:lstStyle/>
                    <a:p>
                      <a:endParaRPr lang="en-US"/>
                    </a:p>
                  </a:txBody>
                  <a:tcPr/>
                </a:tc>
              </a:tr>
              <a:tr h="6080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Job Satisfaction</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Low</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Medium</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High</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tr>
              <a:tr h="609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Low</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50.0%</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20.0%</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13.3%</a:t>
                      </a:r>
                      <a:endParaRPr kumimoji="0" lang="en-US" sz="3200" b="0" i="0" u="none" strike="noStrike" cap="none" normalizeH="0" baseline="0" dirty="0" smtClean="0">
                        <a:ln>
                          <a:noFill/>
                        </a:ln>
                        <a:solidFill>
                          <a:schemeClr val="tx1"/>
                        </a:solidFill>
                        <a:effectLst/>
                        <a:latin typeface="Arial" charset="0"/>
                        <a:cs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tr>
              <a:tr h="6080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Medium</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30.0%</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53.3%</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20.0%</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tr>
              <a:tr h="609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High</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20.0%</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26.7%</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66.7%</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tr>
              <a:tr h="6080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Total</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(n = 200) 100.0%</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(n = 150) 100.0%</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(n = 75) 100.0%</a:t>
                      </a:r>
                      <a:endParaRPr kumimoji="0" lang="en-US" sz="3200" b="0" i="0" u="none" strike="noStrike" cap="none" normalizeH="0" baseline="0" dirty="0" smtClean="0">
                        <a:ln>
                          <a:noFill/>
                        </a:ln>
                        <a:solidFill>
                          <a:schemeClr val="tx1"/>
                        </a:solidFill>
                        <a:effectLst/>
                        <a:latin typeface="Arial" charset="0"/>
                        <a:cs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tr>
            </a:tbl>
          </a:graphicData>
        </a:graphic>
      </p:graphicFrame>
      <p:sp>
        <p:nvSpPr>
          <p:cNvPr id="69789" name="Text Box 157"/>
          <p:cNvSpPr txBox="1">
            <a:spLocks noChangeArrowheads="1"/>
          </p:cNvSpPr>
          <p:nvPr/>
        </p:nvSpPr>
        <p:spPr bwMode="auto">
          <a:xfrm>
            <a:off x="533400" y="4264025"/>
            <a:ext cx="8169275" cy="2289175"/>
          </a:xfrm>
          <a:prstGeom prst="rect">
            <a:avLst/>
          </a:prstGeom>
          <a:noFill/>
          <a:ln w="9525">
            <a:noFill/>
            <a:miter lim="800000"/>
            <a:headEnd/>
            <a:tailEnd/>
          </a:ln>
          <a:effectLst/>
        </p:spPr>
        <p:txBody>
          <a:bodyPr>
            <a:spAutoFit/>
          </a:bodyPr>
          <a:lstStyle/>
          <a:p>
            <a:r>
              <a:rPr lang="en-US" dirty="0">
                <a:solidFill>
                  <a:srgbClr val="FF0000"/>
                </a:solidFill>
              </a:rPr>
              <a:t>Hypothesis 1: </a:t>
            </a:r>
            <a:r>
              <a:rPr lang="en-US" dirty="0"/>
              <a:t>The higher the income, the higher the job satisfaction</a:t>
            </a:r>
          </a:p>
          <a:p>
            <a:r>
              <a:rPr lang="en-US" dirty="0"/>
              <a:t>Conclusion: Those with high income indicated a “high” job satisfaction more often than those with low income (by 47%). Therefore, the hypothesis is supported.</a:t>
            </a:r>
          </a:p>
          <a:p>
            <a:endParaRPr lang="en-US" dirty="0"/>
          </a:p>
          <a:p>
            <a:r>
              <a:rPr lang="en-US" dirty="0">
                <a:solidFill>
                  <a:srgbClr val="FF0000"/>
                </a:solidFill>
              </a:rPr>
              <a:t>Hypothesis 2 (corollary): </a:t>
            </a:r>
            <a:r>
              <a:rPr lang="en-US" dirty="0"/>
              <a:t>The lower the income, the lower the job satisfaction</a:t>
            </a:r>
          </a:p>
          <a:p>
            <a:r>
              <a:rPr lang="en-US" dirty="0"/>
              <a:t>Conclusion: Those with low income indicated “low” job satisfaction more than those with high income (by 37%). Therefore, the hypothesis is supported.</a:t>
            </a: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rrowheads="1"/>
          </p:cNvSpPr>
          <p:nvPr>
            <p:ph type="title"/>
          </p:nvPr>
        </p:nvSpPr>
        <p:spPr>
          <a:xfrm>
            <a:off x="304800" y="457200"/>
            <a:ext cx="8686800" cy="838200"/>
          </a:xfrm>
        </p:spPr>
        <p:txBody>
          <a:bodyPr/>
          <a:lstStyle/>
          <a:p>
            <a:r>
              <a:rPr lang="en-US" sz="4000" dirty="0"/>
              <a:t>Which one should you use?</a:t>
            </a:r>
          </a:p>
        </p:txBody>
      </p:sp>
      <p:sp>
        <p:nvSpPr>
          <p:cNvPr id="71683" name="Rectangle 3"/>
          <p:cNvSpPr>
            <a:spLocks noGrp="1" noRot="1" noChangeArrowheads="1"/>
          </p:cNvSpPr>
          <p:nvPr>
            <p:ph idx="1"/>
          </p:nvPr>
        </p:nvSpPr>
        <p:spPr/>
        <p:txBody>
          <a:bodyPr/>
          <a:lstStyle/>
          <a:p>
            <a:pPr>
              <a:lnSpc>
                <a:spcPct val="90000"/>
              </a:lnSpc>
            </a:pPr>
            <a:r>
              <a:rPr lang="en-US" sz="2800" dirty="0"/>
              <a:t>Since they both confirm your hypothesis, but to a different degree, report BOTH.</a:t>
            </a:r>
          </a:p>
          <a:p>
            <a:pPr>
              <a:lnSpc>
                <a:spcPct val="90000"/>
              </a:lnSpc>
            </a:pPr>
            <a:r>
              <a:rPr lang="en-US" sz="2800" dirty="0">
                <a:solidFill>
                  <a:schemeClr val="accent6"/>
                </a:solidFill>
              </a:rPr>
              <a:t>Income appears to make a difference of 37% to 47% in job satisfaction.</a:t>
            </a:r>
          </a:p>
          <a:p>
            <a:pPr>
              <a:lnSpc>
                <a:spcPct val="90000"/>
              </a:lnSpc>
            </a:pPr>
            <a:r>
              <a:rPr lang="en-US" sz="2800" dirty="0"/>
              <a:t>What if the two disagree?</a:t>
            </a:r>
          </a:p>
          <a:p>
            <a:pPr>
              <a:lnSpc>
                <a:spcPct val="90000"/>
              </a:lnSpc>
            </a:pPr>
            <a:r>
              <a:rPr lang="en-US" sz="2800" dirty="0">
                <a:solidFill>
                  <a:schemeClr val="accent6"/>
                </a:solidFill>
              </a:rPr>
              <a:t>Then you really can’t draw a conclusion. The problem is more complex than you thought and you’ll have to revisit what you thought the relationship was and how you have phrased the question. </a:t>
            </a: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r>
              <a:rPr lang="en-US" dirty="0"/>
              <a:t>Displaying Contingency Tables</a:t>
            </a:r>
          </a:p>
        </p:txBody>
      </p:sp>
      <p:sp>
        <p:nvSpPr>
          <p:cNvPr id="38915" name="Rectangle 3"/>
          <p:cNvSpPr>
            <a:spLocks noGrp="1" noRot="1" noChangeArrowheads="1"/>
          </p:cNvSpPr>
          <p:nvPr>
            <p:ph idx="1"/>
          </p:nvPr>
        </p:nvSpPr>
        <p:spPr>
          <a:xfrm>
            <a:off x="381000" y="1600200"/>
            <a:ext cx="8229600" cy="4525963"/>
          </a:xfr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noAutofit/>
          </a:bodyPr>
          <a:lstStyle/>
          <a:p>
            <a:pPr>
              <a:lnSpc>
                <a:spcPct val="80000"/>
              </a:lnSpc>
            </a:pPr>
            <a:r>
              <a:rPr lang="en-US" sz="2600" dirty="0"/>
              <a:t>Conventions for the display of contingency tables or cross-tabs</a:t>
            </a:r>
          </a:p>
          <a:p>
            <a:pPr lvl="1">
              <a:lnSpc>
                <a:spcPct val="80000"/>
              </a:lnSpc>
            </a:pPr>
            <a:r>
              <a:rPr lang="en-US" sz="2200" dirty="0"/>
              <a:t>Don’t show the raw frequencies – just show the percentages</a:t>
            </a:r>
          </a:p>
          <a:p>
            <a:pPr lvl="1">
              <a:lnSpc>
                <a:spcPct val="80000"/>
              </a:lnSpc>
            </a:pPr>
            <a:r>
              <a:rPr lang="en-US" sz="2200" dirty="0">
                <a:solidFill>
                  <a:srgbClr val="FF0000"/>
                </a:solidFill>
              </a:rPr>
              <a:t>The independent variable is placed along the </a:t>
            </a:r>
            <a:r>
              <a:rPr lang="en-US" sz="2200" i="1" dirty="0">
                <a:solidFill>
                  <a:srgbClr val="FF0000"/>
                </a:solidFill>
              </a:rPr>
              <a:t>columns</a:t>
            </a:r>
            <a:r>
              <a:rPr lang="en-US" sz="2200" dirty="0">
                <a:solidFill>
                  <a:srgbClr val="FF0000"/>
                </a:solidFill>
              </a:rPr>
              <a:t> of the table</a:t>
            </a:r>
          </a:p>
          <a:p>
            <a:pPr lvl="1">
              <a:lnSpc>
                <a:spcPct val="80000"/>
              </a:lnSpc>
            </a:pPr>
            <a:r>
              <a:rPr lang="en-US" sz="2200" dirty="0"/>
              <a:t>The dependent variable is positioned down the </a:t>
            </a:r>
            <a:r>
              <a:rPr lang="en-US" sz="2200" i="1" dirty="0"/>
              <a:t>rows</a:t>
            </a:r>
            <a:r>
              <a:rPr lang="en-US" sz="2200" dirty="0"/>
              <a:t> of the table</a:t>
            </a:r>
          </a:p>
          <a:p>
            <a:pPr lvl="1">
              <a:lnSpc>
                <a:spcPct val="80000"/>
              </a:lnSpc>
            </a:pPr>
            <a:r>
              <a:rPr lang="en-US" sz="2200" dirty="0">
                <a:solidFill>
                  <a:srgbClr val="FF0000"/>
                </a:solidFill>
              </a:rPr>
              <a:t>The independent variable (if ordinal) should progress from left to right (least to most)</a:t>
            </a:r>
          </a:p>
          <a:p>
            <a:pPr lvl="1">
              <a:lnSpc>
                <a:spcPct val="80000"/>
              </a:lnSpc>
            </a:pPr>
            <a:r>
              <a:rPr lang="en-US" sz="2200" dirty="0"/>
              <a:t>The dependent variable (if ordinal) should progress from top to bottom (least to most)</a:t>
            </a:r>
          </a:p>
          <a:p>
            <a:pPr lvl="1">
              <a:lnSpc>
                <a:spcPct val="80000"/>
              </a:lnSpc>
            </a:pPr>
            <a:r>
              <a:rPr lang="en-US" sz="2200" dirty="0">
                <a:solidFill>
                  <a:srgbClr val="FF0000"/>
                </a:solidFill>
              </a:rPr>
              <a:t>The percentages calculated within the categories of the independent variable are summed down the column with a total at the foot of the respective column</a:t>
            </a:r>
          </a:p>
          <a:p>
            <a:pPr lvl="1">
              <a:lnSpc>
                <a:spcPct val="80000"/>
              </a:lnSpc>
            </a:pPr>
            <a:r>
              <a:rPr lang="en-US" sz="2200" dirty="0"/>
              <a:t>The total number of cases (n=) is listed below the total percentage for each column</a:t>
            </a:r>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rrowheads="1"/>
          </p:cNvSpPr>
          <p:nvPr>
            <p:ph type="title"/>
          </p:nvPr>
        </p:nvSpPr>
        <p:spPr/>
        <p:txBody>
          <a:bodyPr/>
          <a:lstStyle/>
          <a:p>
            <a:r>
              <a:rPr lang="en-US"/>
              <a:t>Conventional Format for a Contingency Table</a:t>
            </a:r>
          </a:p>
        </p:txBody>
      </p:sp>
      <p:graphicFrame>
        <p:nvGraphicFramePr>
          <p:cNvPr id="59517" name="Group 125"/>
          <p:cNvGraphicFramePr>
            <a:graphicFrameLocks noGrp="1"/>
          </p:cNvGraphicFramePr>
          <p:nvPr>
            <p:ph type="tbl" idx="1"/>
          </p:nvPr>
        </p:nvGraphicFramePr>
        <p:xfrm>
          <a:off x="838200" y="1905000"/>
          <a:ext cx="8007350" cy="4191003"/>
        </p:xfrm>
        <a:graphic>
          <a:graphicData uri="http://schemas.openxmlformats.org/drawingml/2006/table">
            <a:tbl>
              <a:tblPr/>
              <a:tblGrid>
                <a:gridCol w="1601788"/>
                <a:gridCol w="1601787"/>
                <a:gridCol w="1600200"/>
                <a:gridCol w="1601788"/>
                <a:gridCol w="1601787"/>
              </a:tblGrid>
              <a:tr h="5984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1" i="0" u="none" strike="noStrike" cap="none" normalizeH="0" baseline="0" dirty="0" smtClean="0">
                          <a:ln>
                            <a:noFill/>
                          </a:ln>
                          <a:solidFill>
                            <a:schemeClr val="tx1"/>
                          </a:solidFill>
                          <a:effectLst/>
                          <a:latin typeface="Arial" charset="0"/>
                          <a:cs typeface="Arial" charset="0"/>
                        </a:rPr>
                        <a:t>Dependent Variable</a:t>
                      </a: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cs typeface="Arial" charset="0"/>
                        </a:rPr>
                        <a:t>Independent Variable</a:t>
                      </a: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598488">
                <a:tc rowSpan="3">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Substantive meaning of categories increases</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gridSpan="4">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Substantive meaning of categories increases (e.g., “low,” “medium,” “high”)</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59848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_____%</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_____%</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_____%</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400" b="0" i="0" u="none" strike="noStrike" cap="none" normalizeH="0" baseline="0" dirty="0" smtClean="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_____%</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a:noFill/>
                    </a:lnL>
                    <a:lnR cap="flat">
                      <a:noFill/>
                    </a:lnR>
                    <a:lnT>
                      <a:noFill/>
                    </a:lnT>
                    <a:lnB>
                      <a:noFill/>
                    </a:lnB>
                    <a:lnTlToBr>
                      <a:noFill/>
                    </a:lnTlToBr>
                    <a:lnBlToTr>
                      <a:noFill/>
                    </a:lnBlToTr>
                    <a:noFill/>
                  </a:tcPr>
                </a:tc>
              </a:tr>
              <a:tr h="60007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_____%</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_____%</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_____%</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_____%</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a:noFill/>
                    </a:lnL>
                    <a:lnR cap="flat">
                      <a:noFill/>
                    </a:lnR>
                    <a:lnT>
                      <a:noFill/>
                    </a:lnT>
                    <a:lnB>
                      <a:noFill/>
                    </a:lnB>
                    <a:lnTlToBr>
                      <a:noFill/>
                    </a:lnTlToBr>
                    <a:lnBlToTr>
                      <a:noFill/>
                    </a:lnBlToTr>
                    <a:noFill/>
                  </a:tcPr>
                </a:tc>
              </a:tr>
              <a:tr h="5984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_____%</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_____%</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_____%</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_____%</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a:noFill/>
                    </a:lnL>
                    <a:lnR cap="flat">
                      <a:noFill/>
                    </a:lnR>
                    <a:lnT>
                      <a:noFill/>
                    </a:lnT>
                    <a:lnB>
                      <a:noFill/>
                    </a:lnB>
                    <a:lnTlToBr>
                      <a:noFill/>
                    </a:lnTlToBr>
                    <a:lnBlToTr>
                      <a:noFill/>
                    </a:lnBlToTr>
                    <a:noFill/>
                  </a:tcPr>
                </a:tc>
              </a:tr>
              <a:tr h="5984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Total</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100.0%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100.0%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100.0%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100.0%</a:t>
                      </a:r>
                    </a:p>
                  </a:txBody>
                  <a:tcPr horzOverflow="overflow">
                    <a:lnL>
                      <a:noFill/>
                    </a:lnL>
                    <a:lnR cap="flat">
                      <a:noFill/>
                    </a:lnR>
                    <a:lnT>
                      <a:noFill/>
                    </a:lnT>
                    <a:lnB>
                      <a:noFill/>
                    </a:lnB>
                    <a:lnTlToBr>
                      <a:noFill/>
                    </a:lnTlToBr>
                    <a:lnBlToTr>
                      <a:noFill/>
                    </a:lnBlToTr>
                    <a:noFill/>
                  </a:tcPr>
                </a:tc>
              </a:tr>
              <a:tr h="5984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(n = ___ )</a:t>
                      </a: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(n = ___ )</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(n = ___ )</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(n = ___ )</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400" b="0" i="0" u="none" strike="noStrike" cap="none" normalizeH="0" baseline="0" dirty="0" smtClean="0">
                        <a:ln>
                          <a:noFill/>
                        </a:ln>
                        <a:solidFill>
                          <a:schemeClr val="tx1"/>
                        </a:solidFill>
                        <a:effectLst/>
                        <a:latin typeface="Arial" charset="0"/>
                        <a:cs typeface="Arial" charset="0"/>
                      </a:endParaRPr>
                    </a:p>
                  </a:txBody>
                  <a:tcPr horzOverflow="overflow">
                    <a:lnL>
                      <a:noFill/>
                    </a:lnL>
                    <a:lnR cap="flat">
                      <a:noFill/>
                    </a:lnR>
                    <a:lnT>
                      <a:noFill/>
                    </a:lnT>
                    <a:lnB cap="flat">
                      <a:noFill/>
                    </a:lnB>
                    <a:lnTlToBr>
                      <a:noFill/>
                    </a:lnTlToBr>
                    <a:lnBlToTr>
                      <a:noFill/>
                    </a:lnBlToTr>
                    <a:noFill/>
                  </a:tcPr>
                </a:tc>
              </a:tr>
            </a:tbl>
          </a:graphicData>
        </a:graphic>
      </p:graphicFrame>
      <p:sp>
        <p:nvSpPr>
          <p:cNvPr id="59460" name="Line 68"/>
          <p:cNvSpPr>
            <a:spLocks noChangeShapeType="1"/>
          </p:cNvSpPr>
          <p:nvPr/>
        </p:nvSpPr>
        <p:spPr bwMode="auto">
          <a:xfrm>
            <a:off x="2819400" y="2895600"/>
            <a:ext cx="4953000" cy="0"/>
          </a:xfrm>
          <a:prstGeom prst="line">
            <a:avLst/>
          </a:prstGeom>
          <a:noFill/>
          <a:ln w="9525">
            <a:solidFill>
              <a:schemeClr val="tx1"/>
            </a:solidFill>
            <a:round/>
            <a:headEnd/>
            <a:tailEnd type="triangle" w="med" len="med"/>
          </a:ln>
          <a:effectLst/>
        </p:spPr>
        <p:txBody>
          <a:bodyPr/>
          <a:lstStyle/>
          <a:p>
            <a:endParaRPr lang="en-US"/>
          </a:p>
        </p:txBody>
      </p:sp>
      <p:sp>
        <p:nvSpPr>
          <p:cNvPr id="59461" name="Line 69"/>
          <p:cNvSpPr>
            <a:spLocks noChangeShapeType="1"/>
          </p:cNvSpPr>
          <p:nvPr/>
        </p:nvSpPr>
        <p:spPr bwMode="auto">
          <a:xfrm>
            <a:off x="1219200" y="3581400"/>
            <a:ext cx="0" cy="1143000"/>
          </a:xfrm>
          <a:prstGeom prst="line">
            <a:avLst/>
          </a:prstGeom>
          <a:noFill/>
          <a:ln w="9525">
            <a:solidFill>
              <a:schemeClr val="tx1"/>
            </a:solidFill>
            <a:round/>
            <a:headEnd/>
            <a:tailEnd type="triangle" w="med" len="med"/>
          </a:ln>
          <a:effectLst/>
        </p:spPr>
        <p:txBody>
          <a:bodyPr/>
          <a:lstStyle/>
          <a:p>
            <a:endParaRPr lang="en-US"/>
          </a:p>
        </p:txBody>
      </p:sp>
      <p:sp>
        <p:nvSpPr>
          <p:cNvPr id="59518" name="Line 126"/>
          <p:cNvSpPr>
            <a:spLocks noChangeShapeType="1"/>
          </p:cNvSpPr>
          <p:nvPr/>
        </p:nvSpPr>
        <p:spPr bwMode="auto">
          <a:xfrm>
            <a:off x="2819400" y="2895600"/>
            <a:ext cx="4953000" cy="0"/>
          </a:xfrm>
          <a:prstGeom prst="line">
            <a:avLst/>
          </a:prstGeom>
          <a:noFill/>
          <a:ln w="28575">
            <a:solidFill>
              <a:schemeClr val="tx1"/>
            </a:solidFill>
            <a:round/>
            <a:headEnd/>
            <a:tailEnd type="triangle" w="med" len="med"/>
          </a:ln>
          <a:effectLst/>
        </p:spPr>
        <p:txBody>
          <a:bodyPr/>
          <a:lstStyle/>
          <a:p>
            <a:endParaRPr lang="en-US"/>
          </a:p>
        </p:txBody>
      </p:sp>
      <p:sp>
        <p:nvSpPr>
          <p:cNvPr id="59519" name="Line 127"/>
          <p:cNvSpPr>
            <a:spLocks noChangeShapeType="1"/>
          </p:cNvSpPr>
          <p:nvPr/>
        </p:nvSpPr>
        <p:spPr bwMode="auto">
          <a:xfrm>
            <a:off x="1219200" y="3581400"/>
            <a:ext cx="0" cy="1143000"/>
          </a:xfrm>
          <a:prstGeom prst="line">
            <a:avLst/>
          </a:prstGeom>
          <a:noFill/>
          <a:ln w="28575">
            <a:solidFill>
              <a:schemeClr val="tx1"/>
            </a:solidFill>
            <a:round/>
            <a:headEnd/>
            <a:tailEnd type="triangle" w="med" len="med"/>
          </a:ln>
          <a:effectLst/>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rrowheads="1"/>
          </p:cNvSpPr>
          <p:nvPr>
            <p:ph type="title"/>
          </p:nvPr>
        </p:nvSpPr>
        <p:spPr/>
        <p:txBody>
          <a:bodyPr/>
          <a:lstStyle/>
          <a:p>
            <a:r>
              <a:rPr lang="en-US"/>
              <a:t>Computer Printouts</a:t>
            </a:r>
          </a:p>
        </p:txBody>
      </p:sp>
      <p:sp>
        <p:nvSpPr>
          <p:cNvPr id="60419" name="Rectangle 3"/>
          <p:cNvSpPr>
            <a:spLocks noGrp="1" noRot="1" noChangeArrowheads="1"/>
          </p:cNvSpPr>
          <p:nvPr>
            <p:ph idx="1"/>
          </p:nvPr>
        </p:nvSpPr>
        <p:spPr/>
        <p:txBody>
          <a:bodyPr/>
          <a:lstStyle/>
          <a:p>
            <a:r>
              <a:rPr lang="en-US" sz="2800"/>
              <a:t>Be careful with computer contingency tables (like excel)</a:t>
            </a:r>
          </a:p>
          <a:p>
            <a:r>
              <a:rPr lang="en-US" sz="2800"/>
              <a:t>The “wizards” can give three different percentages</a:t>
            </a:r>
          </a:p>
          <a:p>
            <a:pPr lvl="1"/>
            <a:r>
              <a:rPr lang="en-US" sz="2400"/>
              <a:t>Columns</a:t>
            </a:r>
          </a:p>
          <a:p>
            <a:pPr lvl="1"/>
            <a:r>
              <a:rPr lang="en-US" sz="2400"/>
              <a:t>Rows</a:t>
            </a:r>
          </a:p>
          <a:p>
            <a:pPr lvl="1"/>
            <a:r>
              <a:rPr lang="en-US" sz="2400"/>
              <a:t>Percentage of Total Table</a:t>
            </a:r>
          </a:p>
          <a:p>
            <a:r>
              <a:rPr lang="en-US" sz="2800"/>
              <a:t>It doesn’t know any better – you need to know better!</a:t>
            </a: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p:txBody>
          <a:bodyPr/>
          <a:lstStyle/>
          <a:p>
            <a:r>
              <a:rPr lang="en-US"/>
              <a:t>In-Class Problems</a:t>
            </a:r>
          </a:p>
        </p:txBody>
      </p:sp>
      <p:sp>
        <p:nvSpPr>
          <p:cNvPr id="39939" name="Rectangle 3"/>
          <p:cNvSpPr>
            <a:spLocks noGrp="1" noRot="1" noChangeArrowheads="1"/>
          </p:cNvSpPr>
          <p:nvPr>
            <p:ph idx="1"/>
          </p:nvPr>
        </p:nvSpPr>
        <p:spPr/>
        <p:txBody>
          <a:bodyPr/>
          <a:lstStyle/>
          <a:p>
            <a:r>
              <a:rPr lang="en-US"/>
              <a:t>Teams of 2</a:t>
            </a:r>
          </a:p>
          <a:p>
            <a:r>
              <a:rPr lang="en-US"/>
              <a:t>Prepare and present</a:t>
            </a: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rrowheads="1"/>
          </p:cNvSpPr>
          <p:nvPr>
            <p:ph type="title"/>
          </p:nvPr>
        </p:nvSpPr>
        <p:spPr/>
        <p:txBody>
          <a:bodyPr/>
          <a:lstStyle/>
          <a:p>
            <a:r>
              <a:rPr lang="en-US"/>
              <a:t>Question 1</a:t>
            </a:r>
          </a:p>
        </p:txBody>
      </p:sp>
      <p:sp>
        <p:nvSpPr>
          <p:cNvPr id="73731" name="Rectangle 3"/>
          <p:cNvSpPr>
            <a:spLocks noGrp="1" noRot="1" noChangeArrowheads="1"/>
          </p:cNvSpPr>
          <p:nvPr>
            <p:ph idx="1"/>
          </p:nvPr>
        </p:nvSpPr>
        <p:spPr/>
        <p:txBody>
          <a:bodyPr/>
          <a:lstStyle/>
          <a:p>
            <a:pPr>
              <a:lnSpc>
                <a:spcPct val="90000"/>
              </a:lnSpc>
            </a:pPr>
            <a:r>
              <a:rPr lang="en-US" sz="2400" dirty="0"/>
              <a:t>The Lebanon postmaster suspects that working on </a:t>
            </a:r>
            <a:r>
              <a:rPr lang="en-US" sz="2400" dirty="0" err="1"/>
              <a:t>ziptronic</a:t>
            </a:r>
            <a:r>
              <a:rPr lang="en-US" sz="2400" dirty="0"/>
              <a:t> machines is the cause of high absenteeism. More than 10 absences from work without business-related reasons is considered excessive absenteeism. A check of employee records shows that 26 of the 44 </a:t>
            </a:r>
            <a:r>
              <a:rPr lang="en-US" sz="2400" dirty="0" err="1"/>
              <a:t>ziptronic</a:t>
            </a:r>
            <a:r>
              <a:rPr lang="en-US" sz="2400" dirty="0"/>
              <a:t> operators had 10 or more absences and 35 of 120 non-</a:t>
            </a:r>
            <a:r>
              <a:rPr lang="en-US" sz="2400" dirty="0" err="1"/>
              <a:t>ziptronic</a:t>
            </a:r>
            <a:r>
              <a:rPr lang="en-US" sz="2400" dirty="0"/>
              <a:t> workers had 10 or more absences. Construct a contingency table for the postmaster. Does the table support the postmaster’s suspicion that working on </a:t>
            </a:r>
            <a:r>
              <a:rPr lang="en-US" sz="2400" dirty="0" err="1"/>
              <a:t>ziptronic</a:t>
            </a:r>
            <a:r>
              <a:rPr lang="en-US" sz="2400" dirty="0"/>
              <a:t> machines is related to high absenteeism? </a:t>
            </a:r>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rrowheads="1"/>
          </p:cNvSpPr>
          <p:nvPr>
            <p:ph type="title"/>
          </p:nvPr>
        </p:nvSpPr>
        <p:spPr>
          <a:xfrm>
            <a:off x="457200" y="-152400"/>
            <a:ext cx="8385175" cy="1431925"/>
          </a:xfrm>
        </p:spPr>
        <p:txBody>
          <a:bodyPr/>
          <a:lstStyle/>
          <a:p>
            <a:r>
              <a:rPr lang="en-US"/>
              <a:t>Question 1</a:t>
            </a:r>
          </a:p>
        </p:txBody>
      </p:sp>
      <p:sp>
        <p:nvSpPr>
          <p:cNvPr id="74756" name="Rectangle 4"/>
          <p:cNvSpPr>
            <a:spLocks noChangeArrowheads="1"/>
          </p:cNvSpPr>
          <p:nvPr/>
        </p:nvSpPr>
        <p:spPr bwMode="auto">
          <a:xfrm>
            <a:off x="196850" y="914400"/>
            <a:ext cx="2557463" cy="304800"/>
          </a:xfrm>
          <a:prstGeom prst="rect">
            <a:avLst/>
          </a:prstGeom>
          <a:noFill/>
          <a:ln w="9525">
            <a:noFill/>
            <a:miter lim="800000"/>
            <a:headEnd/>
            <a:tailEnd/>
          </a:ln>
          <a:effectLst/>
        </p:spPr>
        <p:txBody>
          <a:bodyPr wrap="none" anchor="ctr">
            <a:spAutoFit/>
          </a:bodyPr>
          <a:lstStyle/>
          <a:p>
            <a:r>
              <a:rPr lang="en-US" sz="1400">
                <a:cs typeface="Times New Roman" pitchFamily="18" charset="0"/>
              </a:rPr>
              <a:t>Cross-tabulation (frequencies)</a:t>
            </a:r>
            <a:endParaRPr lang="en-US" sz="2400"/>
          </a:p>
        </p:txBody>
      </p:sp>
      <p:graphicFrame>
        <p:nvGraphicFramePr>
          <p:cNvPr id="74951" name="Group 199"/>
          <p:cNvGraphicFramePr>
            <a:graphicFrameLocks noGrp="1"/>
          </p:cNvGraphicFramePr>
          <p:nvPr/>
        </p:nvGraphicFramePr>
        <p:xfrm>
          <a:off x="152400" y="1171575"/>
          <a:ext cx="5624513" cy="1859280"/>
        </p:xfrm>
        <a:graphic>
          <a:graphicData uri="http://schemas.openxmlformats.org/drawingml/2006/table">
            <a:tbl>
              <a:tblPr/>
              <a:tblGrid>
                <a:gridCol w="1874838"/>
                <a:gridCol w="1874837"/>
                <a:gridCol w="1874838"/>
              </a:tblGrid>
              <a:tr h="3968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36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cs typeface="Times New Roman" pitchFamily="18" charset="0"/>
                        </a:rPr>
                        <a:t>Work on Ziptronic?</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cs typeface="Times New Roman" pitchFamily="18" charset="0"/>
                        </a:rPr>
                        <a:t>Number of Absences</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Times New Roman" pitchFamily="18" charset="0"/>
                          <a:cs typeface="Times New Roman" pitchFamily="18" charset="0"/>
                        </a:rPr>
                        <a:t>Yes</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Times New Roman" pitchFamily="18" charset="0"/>
                          <a:cs typeface="Times New Roman" pitchFamily="18" charset="0"/>
                        </a:rPr>
                        <a:t>Less than 10</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85</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18</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Times New Roman" pitchFamily="18" charset="0"/>
                          <a:cs typeface="Times New Roman" pitchFamily="18" charset="0"/>
                        </a:rPr>
                        <a:t>10 or more</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35</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26</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Times New Roman" pitchFamily="18" charset="0"/>
                          <a:cs typeface="Times New Roman" pitchFamily="18" charset="0"/>
                        </a:rPr>
                        <a:t>Total</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120</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44</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4850" name="Rectangle 98"/>
          <p:cNvSpPr>
            <a:spLocks noChangeArrowheads="1"/>
          </p:cNvSpPr>
          <p:nvPr/>
        </p:nvSpPr>
        <p:spPr bwMode="auto">
          <a:xfrm>
            <a:off x="152400" y="3200400"/>
            <a:ext cx="2625725" cy="304800"/>
          </a:xfrm>
          <a:prstGeom prst="rect">
            <a:avLst/>
          </a:prstGeom>
          <a:noFill/>
          <a:ln w="9525">
            <a:noFill/>
            <a:miter lim="800000"/>
            <a:headEnd/>
            <a:tailEnd/>
          </a:ln>
          <a:effectLst/>
        </p:spPr>
        <p:txBody>
          <a:bodyPr wrap="none" anchor="ctr">
            <a:spAutoFit/>
          </a:bodyPr>
          <a:lstStyle/>
          <a:p>
            <a:r>
              <a:rPr lang="en-US" sz="1400">
                <a:cs typeface="Times New Roman" pitchFamily="18" charset="0"/>
              </a:rPr>
              <a:t>Cross-tabulation (percentaged)</a:t>
            </a:r>
            <a:endParaRPr lang="en-US" sz="2400"/>
          </a:p>
        </p:txBody>
      </p:sp>
      <p:graphicFrame>
        <p:nvGraphicFramePr>
          <p:cNvPr id="74952" name="Group 200"/>
          <p:cNvGraphicFramePr>
            <a:graphicFrameLocks noGrp="1"/>
          </p:cNvGraphicFramePr>
          <p:nvPr/>
        </p:nvGraphicFramePr>
        <p:xfrm>
          <a:off x="152400" y="3478213"/>
          <a:ext cx="5624513" cy="2194560"/>
        </p:xfrm>
        <a:graphic>
          <a:graphicData uri="http://schemas.openxmlformats.org/drawingml/2006/table">
            <a:tbl>
              <a:tblPr/>
              <a:tblGrid>
                <a:gridCol w="1874838"/>
                <a:gridCol w="1874837"/>
                <a:gridCol w="1874838"/>
              </a:tblGrid>
              <a:tr h="3968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36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cs typeface="Times New Roman" pitchFamily="18" charset="0"/>
                        </a:rPr>
                        <a:t>Work on Ziptronic?</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cs typeface="Times New Roman" pitchFamily="18" charset="0"/>
                        </a:rPr>
                        <a:t>Number of Absences</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Times New Roman" pitchFamily="18" charset="0"/>
                          <a:cs typeface="Times New Roman" pitchFamily="18" charset="0"/>
                        </a:rPr>
                        <a:t>Yes</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Times New Roman" pitchFamily="18" charset="0"/>
                          <a:cs typeface="Times New Roman" pitchFamily="18" charset="0"/>
                        </a:rPr>
                        <a:t>Less than 10</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71%</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41%</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Times New Roman" pitchFamily="18" charset="0"/>
                          <a:cs typeface="Times New Roman" pitchFamily="18" charset="0"/>
                        </a:rPr>
                        <a:t>10 or more</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29%</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59%</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36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(n = 120) 100%</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(n = 44) 100%</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4944" name="Rectangle 192"/>
          <p:cNvSpPr>
            <a:spLocks noChangeArrowheads="1"/>
          </p:cNvSpPr>
          <p:nvPr/>
        </p:nvSpPr>
        <p:spPr bwMode="auto">
          <a:xfrm>
            <a:off x="228600" y="5943600"/>
            <a:ext cx="8229600" cy="641350"/>
          </a:xfrm>
          <a:prstGeom prst="rect">
            <a:avLst/>
          </a:prstGeom>
          <a:noFill/>
          <a:ln w="9525">
            <a:noFill/>
            <a:miter lim="800000"/>
            <a:headEnd/>
            <a:tailEnd/>
          </a:ln>
          <a:effectLst/>
        </p:spPr>
        <p:txBody>
          <a:bodyPr anchor="ctr">
            <a:spAutoFit/>
          </a:bodyPr>
          <a:lstStyle/>
          <a:p>
            <a:r>
              <a:rPr lang="en-US">
                <a:cs typeface="Times New Roman" pitchFamily="18" charset="0"/>
              </a:rPr>
              <a:t>Conclusion: Hypothesis is supported. Employees who operate the ziptronic are more likely to have 10 or more absences than those who do not by 30%</a:t>
            </a:r>
            <a:endParaRPr lang="en-US" sz="3200"/>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rrowheads="1"/>
          </p:cNvSpPr>
          <p:nvPr>
            <p:ph type="title"/>
          </p:nvPr>
        </p:nvSpPr>
        <p:spPr/>
        <p:txBody>
          <a:bodyPr/>
          <a:lstStyle/>
          <a:p>
            <a:r>
              <a:rPr lang="en-US"/>
              <a:t>Question 2</a:t>
            </a:r>
          </a:p>
        </p:txBody>
      </p:sp>
      <p:sp>
        <p:nvSpPr>
          <p:cNvPr id="75780" name="Rectangle 4"/>
          <p:cNvSpPr>
            <a:spLocks noChangeArrowheads="1"/>
          </p:cNvSpPr>
          <p:nvPr/>
        </p:nvSpPr>
        <p:spPr bwMode="auto">
          <a:xfrm>
            <a:off x="457200" y="1447800"/>
            <a:ext cx="8285163" cy="2165350"/>
          </a:xfrm>
          <a:prstGeom prst="rect">
            <a:avLst/>
          </a:prstGeom>
          <a:noFill/>
          <a:ln w="9525">
            <a:noFill/>
            <a:miter lim="800000"/>
            <a:headEnd/>
            <a:tailEnd/>
          </a:ln>
          <a:effectLst/>
        </p:spPr>
        <p:txBody>
          <a:bodyPr anchor="ctr">
            <a:spAutoFit/>
          </a:bodyPr>
          <a:lstStyle/>
          <a:p>
            <a:r>
              <a:rPr lang="en-US" sz="2000" dirty="0">
                <a:cs typeface="Times New Roman" pitchFamily="18" charset="0"/>
              </a:rPr>
              <a:t>The Egyptian Air Force brass believe that overweight pilots have slow reaction times. They attribute the poor performance of their air force in recent war games in the Sinai to overweight pilots. The accompanying data were collected for all pilots. Analyze these data for the Egyptian Air Force.</a:t>
            </a:r>
            <a:endParaRPr lang="en-US" sz="1600" dirty="0"/>
          </a:p>
          <a:p>
            <a:pPr eaLnBrk="0" hangingPunct="0"/>
            <a:endParaRPr lang="en-US" sz="3600" dirty="0"/>
          </a:p>
        </p:txBody>
      </p:sp>
      <p:graphicFrame>
        <p:nvGraphicFramePr>
          <p:cNvPr id="75908" name="Group 132"/>
          <p:cNvGraphicFramePr>
            <a:graphicFrameLocks noGrp="1"/>
          </p:cNvGraphicFramePr>
          <p:nvPr/>
        </p:nvGraphicFramePr>
        <p:xfrm>
          <a:off x="1524000" y="3276600"/>
          <a:ext cx="5626100" cy="3017520"/>
        </p:xfrm>
        <a:graphic>
          <a:graphicData uri="http://schemas.openxmlformats.org/drawingml/2006/table">
            <a:tbl>
              <a:tblPr/>
              <a:tblGrid>
                <a:gridCol w="1406525"/>
                <a:gridCol w="1406525"/>
                <a:gridCol w="1406525"/>
                <a:gridCol w="1406525"/>
              </a:tblGrid>
              <a:tr h="2444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4800" b="0" i="0" u="none" strike="noStrike" cap="none" normalizeH="0" baseline="0" dirty="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Pilot Weight</a:t>
                      </a:r>
                      <a:endParaRPr kumimoji="0" lang="en-US" sz="3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Reaction Time</a:t>
                      </a:r>
                      <a:endParaRPr kumimoji="0" lang="en-US" sz="3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Normal</a:t>
                      </a:r>
                      <a:endParaRPr kumimoji="0" lang="en-US" sz="3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Up to 10 Pounds Overweight</a:t>
                      </a:r>
                      <a:endParaRPr kumimoji="0" lang="en-US" sz="3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More than 10 Pounds Overweight</a:t>
                      </a:r>
                      <a:endParaRPr kumimoji="0" lang="en-US" sz="3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Poor</a:t>
                      </a:r>
                      <a:endParaRPr kumimoji="0" lang="en-US" sz="3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14</a:t>
                      </a:r>
                      <a:endParaRPr kumimoji="0" lang="en-US" sz="3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36</a:t>
                      </a:r>
                      <a:endParaRPr kumimoji="0" lang="en-US" sz="3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45</a:t>
                      </a:r>
                      <a:endParaRPr kumimoji="0" lang="en-US" sz="3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Adequate</a:t>
                      </a:r>
                      <a:endParaRPr kumimoji="0" lang="en-US" sz="3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35</a:t>
                      </a:r>
                      <a:endParaRPr kumimoji="0" lang="en-US" sz="3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40</a:t>
                      </a:r>
                      <a:endParaRPr kumimoji="0" lang="en-US" sz="3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33</a:t>
                      </a:r>
                      <a:endParaRPr kumimoji="0" lang="en-US" sz="3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Excellent</a:t>
                      </a:r>
                      <a:endParaRPr kumimoji="0" lang="en-US" sz="3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46</a:t>
                      </a:r>
                      <a:endParaRPr kumimoji="0" lang="en-US" sz="3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25</a:t>
                      </a:r>
                      <a:endParaRPr kumimoji="0" lang="en-US" sz="3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15</a:t>
                      </a:r>
                      <a:endParaRPr kumimoji="0" lang="en-US" sz="3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rrowheads="1"/>
          </p:cNvSpPr>
          <p:nvPr>
            <p:ph type="title"/>
          </p:nvPr>
        </p:nvSpPr>
        <p:spPr>
          <a:xfrm>
            <a:off x="457200" y="-152400"/>
            <a:ext cx="8385175" cy="1431925"/>
          </a:xfrm>
        </p:spPr>
        <p:txBody>
          <a:bodyPr/>
          <a:lstStyle/>
          <a:p>
            <a:r>
              <a:rPr lang="en-US"/>
              <a:t>Question 2</a:t>
            </a:r>
          </a:p>
        </p:txBody>
      </p:sp>
      <p:graphicFrame>
        <p:nvGraphicFramePr>
          <p:cNvPr id="76958" name="Group 158"/>
          <p:cNvGraphicFramePr>
            <a:graphicFrameLocks noGrp="1"/>
          </p:cNvGraphicFramePr>
          <p:nvPr/>
        </p:nvGraphicFramePr>
        <p:xfrm>
          <a:off x="685800" y="1143000"/>
          <a:ext cx="7391400" cy="3261360"/>
        </p:xfrm>
        <a:graphic>
          <a:graphicData uri="http://schemas.openxmlformats.org/drawingml/2006/table">
            <a:tbl>
              <a:tblPr/>
              <a:tblGrid>
                <a:gridCol w="1847850"/>
                <a:gridCol w="1847850"/>
                <a:gridCol w="1847850"/>
                <a:gridCol w="1847850"/>
              </a:tblGrid>
              <a:tr h="2444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4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Pilot Weight</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Reaction Time</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chemeClr val="tx1"/>
                          </a:solidFill>
                          <a:effectLst/>
                          <a:latin typeface="Times New Roman" pitchFamily="18" charset="0"/>
                          <a:cs typeface="Times New Roman" pitchFamily="18" charset="0"/>
                        </a:rPr>
                        <a:t>Normal</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chemeClr val="tx1"/>
                          </a:solidFill>
                          <a:effectLst/>
                          <a:latin typeface="Times New Roman" pitchFamily="18" charset="0"/>
                          <a:cs typeface="Times New Roman" pitchFamily="18" charset="0"/>
                        </a:rPr>
                        <a:t>Up to 10 lbs Overweight</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chemeClr val="tx1"/>
                          </a:solidFill>
                          <a:effectLst/>
                          <a:latin typeface="Times New Roman" pitchFamily="18" charset="0"/>
                          <a:cs typeface="Times New Roman" pitchFamily="18" charset="0"/>
                        </a:rPr>
                        <a:t>More than 10 lbs Overweight</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chemeClr val="tx1"/>
                          </a:solidFill>
                          <a:effectLst/>
                          <a:latin typeface="Times New Roman" pitchFamily="18" charset="0"/>
                          <a:cs typeface="Times New Roman" pitchFamily="18" charset="0"/>
                        </a:rPr>
                        <a:t>Poor</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15%</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36%</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48%</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chemeClr val="tx1"/>
                          </a:solidFill>
                          <a:effectLst/>
                          <a:latin typeface="Times New Roman" pitchFamily="18" charset="0"/>
                          <a:cs typeface="Times New Roman" pitchFamily="18" charset="0"/>
                        </a:rPr>
                        <a:t>Adequate</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37%</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40%</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36%</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chemeClr val="tx1"/>
                          </a:solidFill>
                          <a:effectLst/>
                          <a:latin typeface="Times New Roman" pitchFamily="18" charset="0"/>
                          <a:cs typeface="Times New Roman" pitchFamily="18" charset="0"/>
                        </a:rPr>
                        <a:t>Excellent</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48%</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25%</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16%</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4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(n = 95) 100%</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(n = 101) 101%</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(n = 93) 100%</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6953" name="Rectangle 153"/>
          <p:cNvSpPr>
            <a:spLocks noChangeArrowheads="1"/>
          </p:cNvSpPr>
          <p:nvPr/>
        </p:nvSpPr>
        <p:spPr bwMode="auto">
          <a:xfrm>
            <a:off x="457200" y="4876800"/>
            <a:ext cx="8229600" cy="1465263"/>
          </a:xfrm>
          <a:prstGeom prst="rect">
            <a:avLst/>
          </a:prstGeom>
          <a:noFill/>
          <a:ln w="9525">
            <a:noFill/>
            <a:miter lim="800000"/>
            <a:headEnd/>
            <a:tailEnd/>
          </a:ln>
          <a:effectLst/>
        </p:spPr>
        <p:txBody>
          <a:bodyPr anchor="ctr">
            <a:spAutoFit/>
          </a:bodyPr>
          <a:lstStyle/>
          <a:p>
            <a:r>
              <a:rPr lang="en-US">
                <a:cs typeface="Times New Roman" pitchFamily="18" charset="0"/>
              </a:rPr>
              <a:t>Conclusion: Egyptian Air Force brass is correct. Overweight pilots are more likely to have poor reaction time than normal-weight pilots by 33% (48% - 33%). Also, overweight pilots are less likely to have excellent reaction time than normal-weight pilots by 32% (48% - 16%). Reaction time is affected by 32%-33% by being overweight.</a:t>
            </a:r>
            <a:endParaRPr lang="en-US" sz="320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p:txBody>
          <a:bodyPr/>
          <a:lstStyle/>
          <a:p>
            <a:endParaRPr lang="en-US"/>
          </a:p>
        </p:txBody>
      </p:sp>
      <p:sp>
        <p:nvSpPr>
          <p:cNvPr id="47107" name="Rectangle 3"/>
          <p:cNvSpPr>
            <a:spLocks noGrp="1" noRot="1" noChangeArrowheads="1"/>
          </p:cNvSpPr>
          <p:nvPr>
            <p:ph idx="1"/>
          </p:nvPr>
        </p:nvSpPr>
        <p:spPr/>
        <p:txBody>
          <a:bodyPr/>
          <a:lstStyle/>
          <a:p>
            <a:pPr>
              <a:lnSpc>
                <a:spcPct val="80000"/>
              </a:lnSpc>
            </a:pPr>
            <a:r>
              <a:rPr lang="en-US" sz="2400" dirty="0"/>
              <a:t>You DON’T want to give this information to the agency director without some idea of how the public image of the agency might be improved</a:t>
            </a:r>
          </a:p>
          <a:p>
            <a:pPr>
              <a:lnSpc>
                <a:spcPct val="80000"/>
              </a:lnSpc>
            </a:pPr>
            <a:r>
              <a:rPr lang="en-US" sz="2400" dirty="0"/>
              <a:t>You need to consider WHY public support has fallen</a:t>
            </a:r>
          </a:p>
          <a:p>
            <a:pPr>
              <a:lnSpc>
                <a:spcPct val="80000"/>
              </a:lnSpc>
            </a:pPr>
            <a:r>
              <a:rPr lang="en-US" sz="2400" dirty="0"/>
              <a:t>Perhaps program cuts hit a particularly populous county harder than others</a:t>
            </a:r>
          </a:p>
          <a:p>
            <a:pPr>
              <a:lnSpc>
                <a:spcPct val="80000"/>
              </a:lnSpc>
            </a:pPr>
            <a:r>
              <a:rPr lang="en-US" sz="2400" dirty="0"/>
              <a:t>Perhaps the new director has a bad </a:t>
            </a:r>
            <a:r>
              <a:rPr lang="en-US" sz="2400" dirty="0" smtClean="0"/>
              <a:t>reputation - </a:t>
            </a:r>
            <a:r>
              <a:rPr lang="en-US" sz="2400" dirty="0"/>
              <a:t>“Mean” </a:t>
            </a:r>
            <a:r>
              <a:rPr lang="en-US" sz="2400" dirty="0" err="1"/>
              <a:t>Gean</a:t>
            </a:r>
            <a:r>
              <a:rPr lang="en-US" sz="2400" dirty="0"/>
              <a:t> </a:t>
            </a:r>
            <a:r>
              <a:rPr lang="en-US" sz="2400" dirty="0" err="1"/>
              <a:t>Maculroy</a:t>
            </a:r>
            <a:r>
              <a:rPr lang="en-US" sz="2400" dirty="0"/>
              <a:t> they call him</a:t>
            </a:r>
          </a:p>
          <a:p>
            <a:pPr>
              <a:lnSpc>
                <a:spcPct val="80000"/>
              </a:lnSpc>
            </a:pPr>
            <a:r>
              <a:rPr lang="en-US" sz="2400" dirty="0"/>
              <a:t>Either explanation would result in completely different approaches to improving the public image of the agency</a:t>
            </a:r>
          </a:p>
          <a:p>
            <a:pPr>
              <a:lnSpc>
                <a:spcPct val="80000"/>
              </a:lnSpc>
            </a:pPr>
            <a:r>
              <a:rPr lang="en-US" sz="2400" dirty="0"/>
              <a:t>In both, we want to know the “relationship” between TWO variables (county and opinion, view of director and opinion)</a:t>
            </a: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rrowheads="1"/>
          </p:cNvSpPr>
          <p:nvPr>
            <p:ph type="title"/>
          </p:nvPr>
        </p:nvSpPr>
        <p:spPr/>
        <p:txBody>
          <a:bodyPr/>
          <a:lstStyle/>
          <a:p>
            <a:r>
              <a:rPr lang="en-US"/>
              <a:t>Question 3</a:t>
            </a:r>
          </a:p>
        </p:txBody>
      </p:sp>
      <p:sp>
        <p:nvSpPr>
          <p:cNvPr id="77828" name="Rectangle 4"/>
          <p:cNvSpPr>
            <a:spLocks noChangeArrowheads="1"/>
          </p:cNvSpPr>
          <p:nvPr/>
        </p:nvSpPr>
        <p:spPr bwMode="auto">
          <a:xfrm>
            <a:off x="381000" y="1524000"/>
            <a:ext cx="8229600" cy="2227263"/>
          </a:xfrm>
          <a:prstGeom prst="rect">
            <a:avLst/>
          </a:prstGeom>
          <a:noFill/>
          <a:ln w="9525">
            <a:noFill/>
            <a:miter lim="800000"/>
            <a:headEnd/>
            <a:tailEnd/>
          </a:ln>
          <a:effectLst/>
        </p:spPr>
        <p:txBody>
          <a:bodyPr anchor="ctr">
            <a:spAutoFit/>
          </a:bodyPr>
          <a:lstStyle/>
          <a:p>
            <a:r>
              <a:rPr lang="en-US" dirty="0">
                <a:cs typeface="Times New Roman" pitchFamily="18" charset="0"/>
              </a:rPr>
              <a:t>The state personnel office oversees the state’s tuition assistance program, which pays the tuition of civil servants taking courses for an MPA. Only two schools offer an MPA degree in the state capital, Capital College of Law and East Winslow State University. Some concern is expressed by legislators that many tuition-assisted students do not graduate. Analyze the data in the accompanying table for the personnel office.</a:t>
            </a:r>
            <a:endParaRPr lang="en-US" sz="1400" dirty="0"/>
          </a:p>
          <a:p>
            <a:pPr eaLnBrk="0" hangingPunct="0"/>
            <a:endParaRPr lang="en-US" sz="3200" dirty="0"/>
          </a:p>
        </p:txBody>
      </p:sp>
      <p:graphicFrame>
        <p:nvGraphicFramePr>
          <p:cNvPr id="77908" name="Group 84"/>
          <p:cNvGraphicFramePr>
            <a:graphicFrameLocks noGrp="1"/>
          </p:cNvGraphicFramePr>
          <p:nvPr/>
        </p:nvGraphicFramePr>
        <p:xfrm>
          <a:off x="1066800" y="3657600"/>
          <a:ext cx="6553200" cy="2011680"/>
        </p:xfrm>
        <a:graphic>
          <a:graphicData uri="http://schemas.openxmlformats.org/drawingml/2006/table">
            <a:tbl>
              <a:tblPr/>
              <a:tblGrid>
                <a:gridCol w="2184400"/>
                <a:gridCol w="2184400"/>
                <a:gridCol w="2184400"/>
              </a:tblGrid>
              <a:tr h="2444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4800" b="0" i="0" u="none" strike="noStrike" cap="none" normalizeH="0" baseline="0" dirty="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Students Assisted for MPA Tuition</a:t>
                      </a:r>
                      <a:endParaRPr kumimoji="0" lang="en-US" sz="3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Status</a:t>
                      </a:r>
                      <a:endParaRPr kumimoji="0" lang="en-US" sz="3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Capital</a:t>
                      </a:r>
                      <a:endParaRPr kumimoji="0" lang="en-US" sz="3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East Winslow</a:t>
                      </a:r>
                      <a:endParaRPr kumimoji="0" lang="en-US" sz="3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Did not graduate</a:t>
                      </a:r>
                      <a:endParaRPr kumimoji="0" lang="en-US" sz="3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69</a:t>
                      </a:r>
                      <a:endParaRPr kumimoji="0" lang="en-US" sz="3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83</a:t>
                      </a:r>
                      <a:endParaRPr kumimoji="0" lang="en-US" sz="3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Graduated</a:t>
                      </a:r>
                      <a:endParaRPr kumimoji="0" lang="en-US" sz="3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23</a:t>
                      </a:r>
                      <a:endParaRPr kumimoji="0" lang="en-US" sz="3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37</a:t>
                      </a:r>
                      <a:endParaRPr kumimoji="0" lang="en-US" sz="3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rrowheads="1"/>
          </p:cNvSpPr>
          <p:nvPr>
            <p:ph type="title"/>
          </p:nvPr>
        </p:nvSpPr>
        <p:spPr>
          <a:xfrm>
            <a:off x="457200" y="244475"/>
            <a:ext cx="8385175" cy="974725"/>
          </a:xfrm>
        </p:spPr>
        <p:txBody>
          <a:bodyPr/>
          <a:lstStyle/>
          <a:p>
            <a:r>
              <a:rPr lang="en-US"/>
              <a:t>Question 3</a:t>
            </a:r>
          </a:p>
        </p:txBody>
      </p:sp>
      <p:graphicFrame>
        <p:nvGraphicFramePr>
          <p:cNvPr id="78954" name="Group 106"/>
          <p:cNvGraphicFramePr>
            <a:graphicFrameLocks noGrp="1"/>
          </p:cNvGraphicFramePr>
          <p:nvPr/>
        </p:nvGraphicFramePr>
        <p:xfrm>
          <a:off x="762000" y="1600200"/>
          <a:ext cx="7239000" cy="3200400"/>
        </p:xfrm>
        <a:graphic>
          <a:graphicData uri="http://schemas.openxmlformats.org/drawingml/2006/table">
            <a:tbl>
              <a:tblPr/>
              <a:tblGrid>
                <a:gridCol w="2413000"/>
                <a:gridCol w="2413000"/>
                <a:gridCol w="2413000"/>
              </a:tblGrid>
              <a:tr h="2444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5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Students Assisted for MPA Tuition</a:t>
                      </a:r>
                      <a:endParaRPr kumimoji="0" lang="en-US" sz="4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Status</a:t>
                      </a:r>
                      <a:endParaRPr kumimoji="0" lang="en-US" sz="4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Times New Roman" pitchFamily="18" charset="0"/>
                        </a:rPr>
                        <a:t>Capital</a:t>
                      </a:r>
                      <a:endParaRPr kumimoji="0" lang="en-US" sz="4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Times New Roman" pitchFamily="18" charset="0"/>
                        </a:rPr>
                        <a:t>East Winslow</a:t>
                      </a:r>
                      <a:endParaRPr kumimoji="0" lang="en-US" sz="4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Times New Roman" pitchFamily="18" charset="0"/>
                        </a:rPr>
                        <a:t>Did not graduate</a:t>
                      </a:r>
                      <a:endParaRPr kumimoji="0" lang="en-US" sz="4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75%</a:t>
                      </a:r>
                      <a:endParaRPr kumimoji="0" lang="en-US" sz="4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69%</a:t>
                      </a:r>
                      <a:endParaRPr kumimoji="0" lang="en-US" sz="4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Times New Roman" pitchFamily="18" charset="0"/>
                        </a:rPr>
                        <a:t>Graduated</a:t>
                      </a:r>
                      <a:endParaRPr kumimoji="0" lang="en-US" sz="4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25%</a:t>
                      </a:r>
                      <a:endParaRPr kumimoji="0" lang="en-US" sz="4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31%</a:t>
                      </a:r>
                      <a:endParaRPr kumimoji="0" lang="en-US" sz="4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5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(n = 92) 100%</a:t>
                      </a:r>
                      <a:endParaRPr kumimoji="0" lang="en-US" sz="4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(n = 120) 100%</a:t>
                      </a:r>
                      <a:endParaRPr kumimoji="0" lang="en-US" sz="4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8945" name="Rectangle 97"/>
          <p:cNvSpPr>
            <a:spLocks noChangeArrowheads="1"/>
          </p:cNvSpPr>
          <p:nvPr/>
        </p:nvSpPr>
        <p:spPr bwMode="auto">
          <a:xfrm>
            <a:off x="381000" y="5099050"/>
            <a:ext cx="8305800" cy="1006475"/>
          </a:xfrm>
          <a:prstGeom prst="rect">
            <a:avLst/>
          </a:prstGeom>
          <a:noFill/>
          <a:ln w="9525">
            <a:noFill/>
            <a:miter lim="800000"/>
            <a:headEnd/>
            <a:tailEnd/>
          </a:ln>
          <a:effectLst/>
        </p:spPr>
        <p:txBody>
          <a:bodyPr anchor="ctr">
            <a:spAutoFit/>
          </a:bodyPr>
          <a:lstStyle/>
          <a:p>
            <a:r>
              <a:rPr lang="en-US" sz="2000">
                <a:cs typeface="Times New Roman" pitchFamily="18" charset="0"/>
              </a:rPr>
              <a:t>Conclusion: Legislators have reason for concern. Most tuition-assisted students do not graduate. East Winslow does slightly better than Capital in graduation rate (by 6%), but 72% of these students do not graduate.</a:t>
            </a:r>
            <a:endParaRPr lang="en-US" sz="3600"/>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rrowheads="1"/>
          </p:cNvSpPr>
          <p:nvPr>
            <p:ph type="title"/>
          </p:nvPr>
        </p:nvSpPr>
        <p:spPr/>
        <p:txBody>
          <a:bodyPr/>
          <a:lstStyle/>
          <a:p>
            <a:r>
              <a:rPr lang="en-US"/>
              <a:t>Question 4</a:t>
            </a:r>
          </a:p>
        </p:txBody>
      </p:sp>
      <p:sp>
        <p:nvSpPr>
          <p:cNvPr id="79876" name="Rectangle 4"/>
          <p:cNvSpPr>
            <a:spLocks noChangeArrowheads="1"/>
          </p:cNvSpPr>
          <p:nvPr/>
        </p:nvSpPr>
        <p:spPr bwMode="auto">
          <a:xfrm>
            <a:off x="457200" y="1447800"/>
            <a:ext cx="8072438" cy="2527300"/>
          </a:xfrm>
          <a:prstGeom prst="rect">
            <a:avLst/>
          </a:prstGeom>
          <a:noFill/>
          <a:ln w="9525">
            <a:noFill/>
            <a:miter lim="800000"/>
            <a:headEnd/>
            <a:tailEnd/>
          </a:ln>
          <a:effectLst/>
        </p:spPr>
        <p:txBody>
          <a:bodyPr anchor="ctr">
            <a:spAutoFit/>
          </a:bodyPr>
          <a:lstStyle/>
          <a:p>
            <a:r>
              <a:rPr lang="en-US" sz="2400" dirty="0">
                <a:cs typeface="Times New Roman" pitchFamily="18" charset="0"/>
              </a:rPr>
              <a:t>As head scheduler of special events for the Incomparable Myriad (the city arena), your task is to schedule events that make a profit so that the city need not subsidize the arena. Analyze the data in the accompanying table, which is based on last year’s data, and report to the city council.</a:t>
            </a:r>
            <a:endParaRPr lang="en-US" dirty="0"/>
          </a:p>
          <a:p>
            <a:pPr eaLnBrk="0" hangingPunct="0"/>
            <a:endParaRPr lang="en-US" sz="4000" dirty="0"/>
          </a:p>
        </p:txBody>
      </p:sp>
      <p:graphicFrame>
        <p:nvGraphicFramePr>
          <p:cNvPr id="80027" name="Group 155"/>
          <p:cNvGraphicFramePr>
            <a:graphicFrameLocks noGrp="1"/>
          </p:cNvGraphicFramePr>
          <p:nvPr/>
        </p:nvGraphicFramePr>
        <p:xfrm>
          <a:off x="381000" y="3581400"/>
          <a:ext cx="8305800" cy="2499360"/>
        </p:xfrm>
        <a:graphic>
          <a:graphicData uri="http://schemas.openxmlformats.org/drawingml/2006/table">
            <a:tbl>
              <a:tblPr/>
              <a:tblGrid>
                <a:gridCol w="1384300"/>
                <a:gridCol w="1384300"/>
                <a:gridCol w="1384300"/>
                <a:gridCol w="1384300"/>
                <a:gridCol w="1384300"/>
                <a:gridCol w="1384300"/>
              </a:tblGrid>
              <a:tr h="2444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4400" b="0" i="0" u="none" strike="noStrike" cap="none" normalizeH="0" baseline="0" dirty="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5">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Type of Event</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Status</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Hockey Games</a:t>
                      </a:r>
                      <a:endParaRPr kumimoji="0" lang="en-US" sz="24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Religious Rallies</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Basketball Games</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Rock Concerts</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Public Administration Conventions</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Not Profitable</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24</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21</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Profitable</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18</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32</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6</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8</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0</a:t>
                      </a:r>
                      <a:endParaRPr kumimoji="0" lang="en-US" sz="32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a:xfrm>
            <a:off x="457200" y="244475"/>
            <a:ext cx="8385175" cy="822325"/>
          </a:xfrm>
        </p:spPr>
        <p:txBody>
          <a:bodyPr/>
          <a:lstStyle/>
          <a:p>
            <a:r>
              <a:rPr lang="en-US"/>
              <a:t>Question 4</a:t>
            </a:r>
          </a:p>
        </p:txBody>
      </p:sp>
      <p:graphicFrame>
        <p:nvGraphicFramePr>
          <p:cNvPr id="81089" name="Group 193"/>
          <p:cNvGraphicFramePr>
            <a:graphicFrameLocks noGrp="1"/>
          </p:cNvGraphicFramePr>
          <p:nvPr/>
        </p:nvGraphicFramePr>
        <p:xfrm>
          <a:off x="457200" y="1600200"/>
          <a:ext cx="8153400" cy="3295015"/>
        </p:xfrm>
        <a:graphic>
          <a:graphicData uri="http://schemas.openxmlformats.org/drawingml/2006/table">
            <a:tbl>
              <a:tblPr/>
              <a:tblGrid>
                <a:gridCol w="1358900"/>
                <a:gridCol w="1358900"/>
                <a:gridCol w="1358900"/>
                <a:gridCol w="1358900"/>
                <a:gridCol w="1358900"/>
                <a:gridCol w="1358900"/>
              </a:tblGrid>
              <a:tr h="7239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4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Type of Event</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651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Status</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Times New Roman" pitchFamily="18" charset="0"/>
                          <a:cs typeface="Times New Roman" pitchFamily="18" charset="0"/>
                        </a:rPr>
                        <a:t>Hockey Games</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Times New Roman" pitchFamily="18" charset="0"/>
                          <a:cs typeface="Times New Roman" pitchFamily="18" charset="0"/>
                        </a:rPr>
                        <a:t>Religious Rallies</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Times New Roman" pitchFamily="18" charset="0"/>
                          <a:cs typeface="Times New Roman" pitchFamily="18" charset="0"/>
                        </a:rPr>
                        <a:t>Basketball Games</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Times New Roman" pitchFamily="18" charset="0"/>
                          <a:cs typeface="Times New Roman" pitchFamily="18" charset="0"/>
                        </a:rPr>
                        <a:t>Rock Concerts</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Times New Roman" pitchFamily="18" charset="0"/>
                          <a:cs typeface="Times New Roman" pitchFamily="18" charset="0"/>
                        </a:rPr>
                        <a:t>Public Administration Conventions</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1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chemeClr val="tx1"/>
                          </a:solidFill>
                          <a:effectLst/>
                          <a:latin typeface="Times New Roman" pitchFamily="18" charset="0"/>
                          <a:cs typeface="Times New Roman" pitchFamily="18" charset="0"/>
                        </a:rPr>
                        <a:t>Not Profitable</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57%</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11%</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78%</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20%</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100%</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1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chemeClr val="tx1"/>
                          </a:solidFill>
                          <a:effectLst/>
                          <a:latin typeface="Times New Roman" pitchFamily="18" charset="0"/>
                          <a:cs typeface="Times New Roman" pitchFamily="18" charset="0"/>
                        </a:rPr>
                        <a:t>Profitable</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43%</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89%</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22%</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80%</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239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4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(n = 42) 100%</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(n = 36) 100%</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(n = 27) 100%</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(n = 10) 100%</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(n = 3) 100%</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1083" name="Rectangle 187"/>
          <p:cNvSpPr>
            <a:spLocks noChangeArrowheads="1"/>
          </p:cNvSpPr>
          <p:nvPr/>
        </p:nvSpPr>
        <p:spPr bwMode="auto">
          <a:xfrm>
            <a:off x="381000" y="5181600"/>
            <a:ext cx="8305800" cy="1006475"/>
          </a:xfrm>
          <a:prstGeom prst="rect">
            <a:avLst/>
          </a:prstGeom>
          <a:noFill/>
          <a:ln w="9525">
            <a:noFill/>
            <a:miter lim="800000"/>
            <a:headEnd/>
            <a:tailEnd/>
          </a:ln>
          <a:effectLst/>
        </p:spPr>
        <p:txBody>
          <a:bodyPr anchor="ctr">
            <a:spAutoFit/>
          </a:bodyPr>
          <a:lstStyle/>
          <a:p>
            <a:r>
              <a:rPr lang="en-US" sz="2000">
                <a:cs typeface="Times New Roman" pitchFamily="18" charset="0"/>
              </a:rPr>
              <a:t>Conclusion: Religious rallies rank highest with respet to the rate of profitable events (89%), followed closely by rock concerts (80%). The other three are all unprofitable, with PA ranking dead last.</a:t>
            </a:r>
            <a:endParaRPr lang="en-US" sz="3600"/>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rrowheads="1"/>
          </p:cNvSpPr>
          <p:nvPr>
            <p:ph type="title"/>
          </p:nvPr>
        </p:nvSpPr>
        <p:spPr/>
        <p:txBody>
          <a:bodyPr/>
          <a:lstStyle/>
          <a:p>
            <a:r>
              <a:rPr lang="en-US"/>
              <a:t>Question 5</a:t>
            </a:r>
          </a:p>
        </p:txBody>
      </p:sp>
      <p:sp>
        <p:nvSpPr>
          <p:cNvPr id="81924" name="Rectangle 4"/>
          <p:cNvSpPr>
            <a:spLocks noChangeArrowheads="1"/>
          </p:cNvSpPr>
          <p:nvPr/>
        </p:nvSpPr>
        <p:spPr bwMode="auto">
          <a:xfrm>
            <a:off x="457200" y="1527175"/>
            <a:ext cx="8229600" cy="2892425"/>
          </a:xfrm>
          <a:prstGeom prst="rect">
            <a:avLst/>
          </a:prstGeom>
          <a:noFill/>
          <a:ln w="9525">
            <a:noFill/>
            <a:miter lim="800000"/>
            <a:headEnd/>
            <a:tailEnd/>
          </a:ln>
          <a:effectLst/>
        </p:spPr>
        <p:txBody>
          <a:bodyPr anchor="ctr">
            <a:spAutoFit/>
          </a:bodyPr>
          <a:lstStyle/>
          <a:p>
            <a:r>
              <a:rPr lang="en-US" sz="2400" dirty="0">
                <a:cs typeface="Times New Roman" pitchFamily="18" charset="0"/>
              </a:rPr>
              <a:t>The Cancer Institute is evaluating an experimental drug for controlling lip cancer. Eighty lip cancer victims are randomly selected and given the drug for 1 year. Sixty other lip cancer victims are randomly selected and given a placebo for a year. From the data in the accompanying table, what would you conclude?</a:t>
            </a:r>
            <a:endParaRPr lang="en-US" dirty="0"/>
          </a:p>
          <a:p>
            <a:pPr eaLnBrk="0" hangingPunct="0"/>
            <a:endParaRPr lang="en-US" sz="4000" dirty="0"/>
          </a:p>
        </p:txBody>
      </p:sp>
      <p:graphicFrame>
        <p:nvGraphicFramePr>
          <p:cNvPr id="81988" name="Group 68"/>
          <p:cNvGraphicFramePr>
            <a:graphicFrameLocks noGrp="1"/>
          </p:cNvGraphicFramePr>
          <p:nvPr/>
        </p:nvGraphicFramePr>
        <p:xfrm>
          <a:off x="609600" y="4114800"/>
          <a:ext cx="8001000" cy="1554480"/>
        </p:xfrm>
        <a:graphic>
          <a:graphicData uri="http://schemas.openxmlformats.org/drawingml/2006/table">
            <a:tbl>
              <a:tblPr/>
              <a:tblGrid>
                <a:gridCol w="2667000"/>
                <a:gridCol w="2667000"/>
                <a:gridCol w="2667000"/>
              </a:tblGrid>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Cancer Status</a:t>
                      </a:r>
                      <a:endParaRPr kumimoji="0" lang="en-US" sz="44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Drug Group</a:t>
                      </a:r>
                      <a:endParaRPr kumimoji="0" lang="en-US" sz="4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Placebo Group</a:t>
                      </a:r>
                      <a:endParaRPr kumimoji="0" lang="en-US" sz="4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Active</a:t>
                      </a:r>
                      <a:endParaRPr kumimoji="0" lang="en-US" sz="44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58</a:t>
                      </a:r>
                      <a:endParaRPr kumimoji="0" lang="en-US" sz="4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42</a:t>
                      </a:r>
                      <a:endParaRPr kumimoji="0" lang="en-US" sz="4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Remission</a:t>
                      </a:r>
                      <a:endParaRPr kumimoji="0" lang="en-US" sz="4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22</a:t>
                      </a:r>
                      <a:endParaRPr kumimoji="0" lang="en-US" sz="4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18</a:t>
                      </a:r>
                      <a:endParaRPr kumimoji="0" lang="en-US" sz="44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rrowheads="1"/>
          </p:cNvSpPr>
          <p:nvPr>
            <p:ph type="title"/>
          </p:nvPr>
        </p:nvSpPr>
        <p:spPr>
          <a:xfrm>
            <a:off x="457200" y="244475"/>
            <a:ext cx="8385175" cy="822325"/>
          </a:xfrm>
        </p:spPr>
        <p:txBody>
          <a:bodyPr/>
          <a:lstStyle/>
          <a:p>
            <a:r>
              <a:rPr lang="en-US"/>
              <a:t>Question 5</a:t>
            </a:r>
          </a:p>
        </p:txBody>
      </p:sp>
      <p:graphicFrame>
        <p:nvGraphicFramePr>
          <p:cNvPr id="83048" name="Group 104"/>
          <p:cNvGraphicFramePr>
            <a:graphicFrameLocks noGrp="1"/>
          </p:cNvGraphicFramePr>
          <p:nvPr/>
        </p:nvGraphicFramePr>
        <p:xfrm>
          <a:off x="609600" y="1447800"/>
          <a:ext cx="7543800" cy="3200400"/>
        </p:xfrm>
        <a:graphic>
          <a:graphicData uri="http://schemas.openxmlformats.org/drawingml/2006/table">
            <a:tbl>
              <a:tblPr/>
              <a:tblGrid>
                <a:gridCol w="2514600"/>
                <a:gridCol w="2514600"/>
                <a:gridCol w="2514600"/>
              </a:tblGrid>
              <a:tr h="2444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5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Group</a:t>
                      </a:r>
                      <a:endParaRPr kumimoji="0" lang="en-US" sz="4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Cancer Status</a:t>
                      </a:r>
                      <a:endParaRPr kumimoji="0" lang="en-US" sz="4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Times New Roman" pitchFamily="18" charset="0"/>
                        </a:rPr>
                        <a:t>Drug Group</a:t>
                      </a:r>
                      <a:endParaRPr kumimoji="0" lang="en-US" sz="4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Times New Roman" pitchFamily="18" charset="0"/>
                        </a:rPr>
                        <a:t>Placebo Group</a:t>
                      </a:r>
                      <a:endParaRPr kumimoji="0" lang="en-US" sz="4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Times New Roman" pitchFamily="18" charset="0"/>
                        </a:rPr>
                        <a:t>Active</a:t>
                      </a:r>
                      <a:endParaRPr kumimoji="0" lang="en-US" sz="4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72%</a:t>
                      </a:r>
                      <a:endParaRPr kumimoji="0" lang="en-US" sz="4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70%</a:t>
                      </a:r>
                      <a:endParaRPr kumimoji="0" lang="en-US" sz="4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Times New Roman" pitchFamily="18" charset="0"/>
                        </a:rPr>
                        <a:t>Remission</a:t>
                      </a:r>
                      <a:endParaRPr kumimoji="0" lang="en-US" sz="4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28%</a:t>
                      </a:r>
                      <a:endParaRPr kumimoji="0" lang="en-US" sz="4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30%</a:t>
                      </a:r>
                      <a:endParaRPr kumimoji="0" lang="en-US" sz="4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5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(n = 80) 100%</a:t>
                      </a:r>
                      <a:endParaRPr kumimoji="0" lang="en-US" sz="4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(n = 60) 100%</a:t>
                      </a:r>
                      <a:endParaRPr kumimoji="0" lang="en-US" sz="4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3041" name="Rectangle 97"/>
          <p:cNvSpPr>
            <a:spLocks noChangeArrowheads="1"/>
          </p:cNvSpPr>
          <p:nvPr/>
        </p:nvSpPr>
        <p:spPr bwMode="auto">
          <a:xfrm>
            <a:off x="533400" y="4953000"/>
            <a:ext cx="7954963" cy="1187450"/>
          </a:xfrm>
          <a:prstGeom prst="rect">
            <a:avLst/>
          </a:prstGeom>
          <a:noFill/>
          <a:ln w="9525">
            <a:noFill/>
            <a:miter lim="800000"/>
            <a:headEnd/>
            <a:tailEnd/>
          </a:ln>
          <a:effectLst/>
        </p:spPr>
        <p:txBody>
          <a:bodyPr anchor="ctr">
            <a:spAutoFit/>
          </a:bodyPr>
          <a:lstStyle/>
          <a:p>
            <a:r>
              <a:rPr lang="en-US" sz="2400">
                <a:cs typeface="Times New Roman" pitchFamily="18" charset="0"/>
              </a:rPr>
              <a:t>Conclusion: Virtually no difference between drug group and placebo group in achieving remission. The drug does not appear to be effective.</a:t>
            </a:r>
            <a:endParaRPr lang="en-US" sz="4000"/>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rrowheads="1"/>
          </p:cNvSpPr>
          <p:nvPr>
            <p:ph type="title"/>
          </p:nvPr>
        </p:nvSpPr>
        <p:spPr/>
        <p:txBody>
          <a:bodyPr/>
          <a:lstStyle/>
          <a:p>
            <a:r>
              <a:rPr lang="en-US"/>
              <a:t>Question 6</a:t>
            </a:r>
          </a:p>
        </p:txBody>
      </p:sp>
      <p:sp>
        <p:nvSpPr>
          <p:cNvPr id="83972" name="Rectangle 4"/>
          <p:cNvSpPr>
            <a:spLocks noChangeArrowheads="1"/>
          </p:cNvSpPr>
          <p:nvPr/>
        </p:nvSpPr>
        <p:spPr bwMode="auto">
          <a:xfrm>
            <a:off x="228600" y="1447800"/>
            <a:ext cx="8301038" cy="3689350"/>
          </a:xfrm>
          <a:prstGeom prst="rect">
            <a:avLst/>
          </a:prstGeom>
          <a:noFill/>
          <a:ln w="9525">
            <a:noFill/>
            <a:miter lim="800000"/>
            <a:headEnd/>
            <a:tailEnd/>
          </a:ln>
          <a:effectLst/>
        </p:spPr>
        <p:txBody>
          <a:bodyPr anchor="ctr">
            <a:spAutoFit/>
          </a:bodyPr>
          <a:lstStyle/>
          <a:p>
            <a:r>
              <a:rPr lang="en-US" sz="2000" dirty="0">
                <a:cs typeface="Times New Roman" pitchFamily="18" charset="0"/>
              </a:rPr>
              <a:t>A professor of public administration has kept records on the class participation of his students over the past several years. He has a strong feeling (hypothesis) that class participation is related to grade in the course. For this analysis he classifies course grades into two categories, fail and pass. He </a:t>
            </a:r>
            <a:r>
              <a:rPr lang="en-US" sz="2000" dirty="0" err="1">
                <a:cs typeface="Times New Roman" pitchFamily="18" charset="0"/>
              </a:rPr>
              <a:t>operationalizes</a:t>
            </a:r>
            <a:r>
              <a:rPr lang="en-US" sz="2000" dirty="0">
                <a:cs typeface="Times New Roman" pitchFamily="18" charset="0"/>
              </a:rPr>
              <a:t> class participation as “low” if the student participated in class discussion in fewer than 25% of class periods, and “high” if the student participated in 25% or more of the periods. Based on these definitions, he has assembled the cross-tabulation below. Does a relationship exist between class participation and course grades?</a:t>
            </a:r>
            <a:endParaRPr lang="en-US" sz="1600" dirty="0"/>
          </a:p>
          <a:p>
            <a:pPr eaLnBrk="0" hangingPunct="0"/>
            <a:endParaRPr lang="en-US" sz="3600" dirty="0"/>
          </a:p>
        </p:txBody>
      </p:sp>
      <p:graphicFrame>
        <p:nvGraphicFramePr>
          <p:cNvPr id="84050" name="Group 82"/>
          <p:cNvGraphicFramePr>
            <a:graphicFrameLocks noGrp="1"/>
          </p:cNvGraphicFramePr>
          <p:nvPr/>
        </p:nvGraphicFramePr>
        <p:xfrm>
          <a:off x="533400" y="4697413"/>
          <a:ext cx="8001000" cy="1859280"/>
        </p:xfrm>
        <a:graphic>
          <a:graphicData uri="http://schemas.openxmlformats.org/drawingml/2006/table">
            <a:tbl>
              <a:tblPr/>
              <a:tblGrid>
                <a:gridCol w="2667000"/>
                <a:gridCol w="2667000"/>
                <a:gridCol w="2667000"/>
              </a:tblGrid>
              <a:tr h="2444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4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Class Participation</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Grade in Course</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Low</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High</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Fail</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56</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15</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Pass</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178</a:t>
                      </a: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107</a:t>
                      </a:r>
                      <a:endParaRPr kumimoji="0" lang="en-US" sz="32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rrowheads="1"/>
          </p:cNvSpPr>
          <p:nvPr>
            <p:ph type="title"/>
          </p:nvPr>
        </p:nvSpPr>
        <p:spPr>
          <a:xfrm>
            <a:off x="457200" y="244475"/>
            <a:ext cx="8385175" cy="898525"/>
          </a:xfrm>
        </p:spPr>
        <p:txBody>
          <a:bodyPr/>
          <a:lstStyle/>
          <a:p>
            <a:r>
              <a:rPr lang="en-US"/>
              <a:t>Question 6</a:t>
            </a:r>
          </a:p>
        </p:txBody>
      </p:sp>
      <p:graphicFrame>
        <p:nvGraphicFramePr>
          <p:cNvPr id="85097" name="Group 105"/>
          <p:cNvGraphicFramePr>
            <a:graphicFrameLocks noGrp="1"/>
          </p:cNvGraphicFramePr>
          <p:nvPr/>
        </p:nvGraphicFramePr>
        <p:xfrm>
          <a:off x="533400" y="1295400"/>
          <a:ext cx="7848600" cy="3200400"/>
        </p:xfrm>
        <a:graphic>
          <a:graphicData uri="http://schemas.openxmlformats.org/drawingml/2006/table">
            <a:tbl>
              <a:tblPr/>
              <a:tblGrid>
                <a:gridCol w="2616200"/>
                <a:gridCol w="2616200"/>
                <a:gridCol w="2616200"/>
              </a:tblGrid>
              <a:tr h="2444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5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Class Participation</a:t>
                      </a:r>
                      <a:endParaRPr kumimoji="0" lang="en-US" sz="4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Grade in Course</a:t>
                      </a:r>
                      <a:endParaRPr kumimoji="0" lang="en-US" sz="4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Times New Roman" pitchFamily="18" charset="0"/>
                        </a:rPr>
                        <a:t>Low</a:t>
                      </a:r>
                      <a:endParaRPr kumimoji="0" lang="en-US" sz="4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Times New Roman" pitchFamily="18" charset="0"/>
                        </a:rPr>
                        <a:t>High</a:t>
                      </a:r>
                      <a:endParaRPr kumimoji="0" lang="en-US" sz="4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Times New Roman" pitchFamily="18" charset="0"/>
                        </a:rPr>
                        <a:t>Fail</a:t>
                      </a:r>
                      <a:endParaRPr kumimoji="0" lang="en-US" sz="4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24%</a:t>
                      </a:r>
                      <a:endParaRPr kumimoji="0" lang="en-US" sz="4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12%</a:t>
                      </a:r>
                      <a:endParaRPr kumimoji="0" lang="en-US" sz="4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Times New Roman" pitchFamily="18" charset="0"/>
                        </a:rPr>
                        <a:t>Pass</a:t>
                      </a:r>
                      <a:endParaRPr kumimoji="0" lang="en-US" sz="4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76%</a:t>
                      </a:r>
                      <a:endParaRPr kumimoji="0" lang="en-US" sz="4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88%</a:t>
                      </a:r>
                      <a:endParaRPr kumimoji="0" lang="en-US" sz="4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5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(n = 234) 100%</a:t>
                      </a:r>
                      <a:endParaRPr kumimoji="0" lang="en-US" sz="4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(n = 122) 100%</a:t>
                      </a:r>
                      <a:endParaRPr kumimoji="0" lang="en-US" sz="4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5089" name="Rectangle 97"/>
          <p:cNvSpPr>
            <a:spLocks noChangeArrowheads="1"/>
          </p:cNvSpPr>
          <p:nvPr/>
        </p:nvSpPr>
        <p:spPr bwMode="auto">
          <a:xfrm>
            <a:off x="533400" y="4695825"/>
            <a:ext cx="7664450" cy="1552575"/>
          </a:xfrm>
          <a:prstGeom prst="rect">
            <a:avLst/>
          </a:prstGeom>
          <a:noFill/>
          <a:ln w="9525">
            <a:noFill/>
            <a:miter lim="800000"/>
            <a:headEnd/>
            <a:tailEnd/>
          </a:ln>
          <a:effectLst/>
        </p:spPr>
        <p:txBody>
          <a:bodyPr anchor="ctr">
            <a:spAutoFit/>
          </a:bodyPr>
          <a:lstStyle/>
          <a:p>
            <a:r>
              <a:rPr lang="en-US" sz="2400">
                <a:cs typeface="Times New Roman" pitchFamily="18" charset="0"/>
              </a:rPr>
              <a:t>Conclusion: Professor’s hypothesis is supported. Students who had a high rate of class participation were more likely to pass the course than students with a low rate of participation by 12%.</a:t>
            </a:r>
            <a:endParaRPr lang="en-US" sz="4000"/>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rrowheads="1"/>
          </p:cNvSpPr>
          <p:nvPr>
            <p:ph type="title"/>
          </p:nvPr>
        </p:nvSpPr>
        <p:spPr/>
        <p:txBody>
          <a:bodyPr/>
          <a:lstStyle/>
          <a:p>
            <a:r>
              <a:rPr lang="en-US"/>
              <a:t>Question 7</a:t>
            </a:r>
          </a:p>
        </p:txBody>
      </p:sp>
      <p:sp>
        <p:nvSpPr>
          <p:cNvPr id="86020" name="Rectangle 4"/>
          <p:cNvSpPr>
            <a:spLocks noChangeArrowheads="1"/>
          </p:cNvSpPr>
          <p:nvPr/>
        </p:nvSpPr>
        <p:spPr bwMode="auto">
          <a:xfrm>
            <a:off x="457200" y="1797050"/>
            <a:ext cx="7924800" cy="2774950"/>
          </a:xfrm>
          <a:prstGeom prst="rect">
            <a:avLst/>
          </a:prstGeom>
          <a:noFill/>
          <a:ln w="9525">
            <a:noFill/>
            <a:miter lim="800000"/>
            <a:headEnd/>
            <a:tailEnd/>
          </a:ln>
          <a:effectLst/>
        </p:spPr>
        <p:txBody>
          <a:bodyPr anchor="ctr">
            <a:spAutoFit/>
          </a:bodyPr>
          <a:lstStyle/>
          <a:p>
            <a:r>
              <a:rPr lang="en-US" sz="2000" dirty="0">
                <a:cs typeface="Times New Roman" pitchFamily="18" charset="0"/>
              </a:rPr>
              <a:t>Madonna Lewis’s job in the Department of Sanitary Engineering is to determine whether new refuse collection procedures have improved the public’s perception of the department. Public opinion surveys were taken both before and after the new procedures were implemented. The results appear in the accompanying table. Analyze the table, and evaluate whether public perception of the department appears to have improved over time.</a:t>
            </a:r>
            <a:endParaRPr lang="en-US" sz="1600" dirty="0"/>
          </a:p>
          <a:p>
            <a:pPr eaLnBrk="0" hangingPunct="0"/>
            <a:endParaRPr lang="en-US" sz="3600" dirty="0"/>
          </a:p>
        </p:txBody>
      </p:sp>
      <p:graphicFrame>
        <p:nvGraphicFramePr>
          <p:cNvPr id="86082" name="Group 66"/>
          <p:cNvGraphicFramePr>
            <a:graphicFrameLocks noGrp="1"/>
          </p:cNvGraphicFramePr>
          <p:nvPr/>
        </p:nvGraphicFramePr>
        <p:xfrm>
          <a:off x="1614488" y="4267200"/>
          <a:ext cx="5624512" cy="2103120"/>
        </p:xfrm>
        <a:graphic>
          <a:graphicData uri="http://schemas.openxmlformats.org/drawingml/2006/table">
            <a:tbl>
              <a:tblPr/>
              <a:tblGrid>
                <a:gridCol w="1874837"/>
                <a:gridCol w="1874838"/>
                <a:gridCol w="1874837"/>
              </a:tblGrid>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Opinion</a:t>
                      </a:r>
                      <a:endParaRPr kumimoji="0" lang="en-US" sz="3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Before</a:t>
                      </a:r>
                      <a:endParaRPr kumimoji="0" lang="en-US" sz="3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After</a:t>
                      </a:r>
                      <a:endParaRPr kumimoji="0" lang="en-US" sz="3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Department is doing a poor job</a:t>
                      </a:r>
                      <a:endParaRPr kumimoji="0" lang="en-US" sz="3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79</a:t>
                      </a:r>
                      <a:endParaRPr kumimoji="0" lang="en-US" sz="3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73</a:t>
                      </a:r>
                      <a:endParaRPr kumimoji="0" lang="en-US" sz="3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Department is doing a good job</a:t>
                      </a:r>
                      <a:endParaRPr kumimoji="0" lang="en-US" sz="3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23</a:t>
                      </a:r>
                      <a:endParaRPr kumimoji="0" lang="en-US" sz="3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47</a:t>
                      </a:r>
                      <a:endParaRPr kumimoji="0" lang="en-US" sz="3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rrowheads="1"/>
          </p:cNvSpPr>
          <p:nvPr>
            <p:ph type="title"/>
          </p:nvPr>
        </p:nvSpPr>
        <p:spPr>
          <a:xfrm>
            <a:off x="457200" y="228600"/>
            <a:ext cx="8385175" cy="990600"/>
          </a:xfrm>
        </p:spPr>
        <p:txBody>
          <a:bodyPr/>
          <a:lstStyle/>
          <a:p>
            <a:r>
              <a:rPr lang="en-US"/>
              <a:t>Question 7</a:t>
            </a:r>
          </a:p>
        </p:txBody>
      </p:sp>
      <p:graphicFrame>
        <p:nvGraphicFramePr>
          <p:cNvPr id="87142" name="Group 102"/>
          <p:cNvGraphicFramePr>
            <a:graphicFrameLocks noGrp="1"/>
          </p:cNvGraphicFramePr>
          <p:nvPr/>
        </p:nvGraphicFramePr>
        <p:xfrm>
          <a:off x="533400" y="1600200"/>
          <a:ext cx="7391400" cy="3444240"/>
        </p:xfrm>
        <a:graphic>
          <a:graphicData uri="http://schemas.openxmlformats.org/drawingml/2006/table">
            <a:tbl>
              <a:tblPr/>
              <a:tblGrid>
                <a:gridCol w="2463800"/>
                <a:gridCol w="2463800"/>
                <a:gridCol w="2463800"/>
              </a:tblGrid>
              <a:tr h="2444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4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Survey</a:t>
                      </a:r>
                      <a:endParaRPr kumimoji="0" lang="en-US" sz="3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Opinion</a:t>
                      </a:r>
                      <a:endParaRPr kumimoji="0" lang="en-US" sz="3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171575" algn="l"/>
                        </a:tabLst>
                      </a:pPr>
                      <a:r>
                        <a:rPr kumimoji="0" lang="en-US" sz="2000" b="0" i="1" u="none" strike="noStrike" cap="none" normalizeH="0" baseline="0" smtClean="0">
                          <a:ln>
                            <a:noFill/>
                          </a:ln>
                          <a:solidFill>
                            <a:schemeClr val="tx1"/>
                          </a:solidFill>
                          <a:effectLst/>
                          <a:latin typeface="Times New Roman" pitchFamily="18" charset="0"/>
                          <a:cs typeface="Times New Roman" pitchFamily="18" charset="0"/>
                        </a:rPr>
                        <a:t>Before	</a:t>
                      </a:r>
                      <a:endParaRPr kumimoji="0" lang="en-US" sz="3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smtClean="0">
                          <a:ln>
                            <a:noFill/>
                          </a:ln>
                          <a:solidFill>
                            <a:schemeClr val="tx1"/>
                          </a:solidFill>
                          <a:effectLst/>
                          <a:latin typeface="Times New Roman" pitchFamily="18" charset="0"/>
                          <a:cs typeface="Times New Roman" pitchFamily="18" charset="0"/>
                        </a:rPr>
                        <a:t>After</a:t>
                      </a:r>
                      <a:endParaRPr kumimoji="0" lang="en-US" sz="3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smtClean="0">
                          <a:ln>
                            <a:noFill/>
                          </a:ln>
                          <a:solidFill>
                            <a:schemeClr val="tx1"/>
                          </a:solidFill>
                          <a:effectLst/>
                          <a:latin typeface="Times New Roman" pitchFamily="18" charset="0"/>
                          <a:cs typeface="Times New Roman" pitchFamily="18" charset="0"/>
                        </a:rPr>
                        <a:t>Department is doing a poor job</a:t>
                      </a:r>
                      <a:endParaRPr kumimoji="0" lang="en-US" sz="3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77%</a:t>
                      </a:r>
                      <a:endParaRPr kumimoji="0" lang="en-US" sz="3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61%</a:t>
                      </a:r>
                      <a:endParaRPr kumimoji="0" lang="en-US" sz="3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smtClean="0">
                          <a:ln>
                            <a:noFill/>
                          </a:ln>
                          <a:solidFill>
                            <a:schemeClr val="tx1"/>
                          </a:solidFill>
                          <a:effectLst/>
                          <a:latin typeface="Times New Roman" pitchFamily="18" charset="0"/>
                          <a:cs typeface="Times New Roman" pitchFamily="18" charset="0"/>
                        </a:rPr>
                        <a:t>Department is doing a good job</a:t>
                      </a:r>
                      <a:endParaRPr kumimoji="0" lang="en-US" sz="3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23%</a:t>
                      </a:r>
                      <a:endParaRPr kumimoji="0" lang="en-US" sz="3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39%</a:t>
                      </a:r>
                      <a:endParaRPr kumimoji="0" lang="en-US" sz="3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4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(n = 102) 100%</a:t>
                      </a:r>
                      <a:endParaRPr kumimoji="0" lang="en-US" sz="3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(n = 120) 100%</a:t>
                      </a:r>
                      <a:endParaRPr kumimoji="0" lang="en-US" sz="3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7137" name="Rectangle 97"/>
          <p:cNvSpPr>
            <a:spLocks noChangeArrowheads="1"/>
          </p:cNvSpPr>
          <p:nvPr/>
        </p:nvSpPr>
        <p:spPr bwMode="auto">
          <a:xfrm>
            <a:off x="533400" y="5197475"/>
            <a:ext cx="8064500" cy="1187450"/>
          </a:xfrm>
          <a:prstGeom prst="rect">
            <a:avLst/>
          </a:prstGeom>
          <a:noFill/>
          <a:ln w="9525">
            <a:noFill/>
            <a:miter lim="800000"/>
            <a:headEnd/>
            <a:tailEnd/>
          </a:ln>
          <a:effectLst/>
        </p:spPr>
        <p:txBody>
          <a:bodyPr anchor="ctr">
            <a:spAutoFit/>
          </a:bodyPr>
          <a:lstStyle/>
          <a:p>
            <a:r>
              <a:rPr lang="en-US" sz="2400">
                <a:cs typeface="Times New Roman" pitchFamily="18" charset="0"/>
              </a:rPr>
              <a:t>Conclusion: New refuse collection procedures appear to have improved the public’s perception of Department of Sanitary Engineering by 16%.</a:t>
            </a:r>
            <a:endParaRPr lang="en-US" sz="400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p:txBody>
          <a:bodyPr/>
          <a:lstStyle/>
          <a:p>
            <a:endParaRPr lang="en-US"/>
          </a:p>
        </p:txBody>
      </p:sp>
      <p:sp>
        <p:nvSpPr>
          <p:cNvPr id="48131" name="Rectangle 3"/>
          <p:cNvSpPr>
            <a:spLocks noGrp="1" noRot="1" noChangeArrowheads="1"/>
          </p:cNvSpPr>
          <p:nvPr>
            <p:ph idx="1"/>
          </p:nvPr>
        </p:nvSpPr>
        <p:spPr/>
        <p:txBody>
          <a:bodyPr/>
          <a:lstStyle/>
          <a:p>
            <a:r>
              <a:rPr lang="en-US" dirty="0"/>
              <a:t>The method that is most employed to quickly analyze the relationship between two variables is called </a:t>
            </a:r>
            <a:r>
              <a:rPr lang="en-US" i="1" dirty="0">
                <a:solidFill>
                  <a:schemeClr val="accent6"/>
                </a:solidFill>
              </a:rPr>
              <a:t>Contingency Table Analysis </a:t>
            </a:r>
            <a:r>
              <a:rPr lang="en-US" dirty="0"/>
              <a:t>or the analysis of </a:t>
            </a:r>
            <a:r>
              <a:rPr lang="en-US" i="1" dirty="0">
                <a:solidFill>
                  <a:schemeClr val="accent6"/>
                </a:solidFill>
              </a:rPr>
              <a:t>Cross-tabulations (Cross-tabs)</a:t>
            </a:r>
          </a:p>
          <a:p>
            <a:r>
              <a:rPr lang="en-US" dirty="0"/>
              <a:t>Here we will learn </a:t>
            </a:r>
            <a:r>
              <a:rPr lang="en-US" dirty="0" smtClean="0"/>
              <a:t>how </a:t>
            </a:r>
            <a:r>
              <a:rPr lang="en-US" dirty="0"/>
              <a:t>to construct cross-tabs and </a:t>
            </a:r>
            <a:r>
              <a:rPr lang="en-US" dirty="0" smtClean="0"/>
              <a:t>interpret them</a:t>
            </a:r>
            <a:endParaRPr lang="en-US" dirty="0"/>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rrowheads="1"/>
          </p:cNvSpPr>
          <p:nvPr>
            <p:ph type="title"/>
          </p:nvPr>
        </p:nvSpPr>
        <p:spPr/>
        <p:txBody>
          <a:bodyPr/>
          <a:lstStyle/>
          <a:p>
            <a:r>
              <a:rPr lang="en-US"/>
              <a:t>BREAK</a:t>
            </a:r>
          </a:p>
        </p:txBody>
      </p:sp>
      <p:sp>
        <p:nvSpPr>
          <p:cNvPr id="58371" name="Rectangle 3"/>
          <p:cNvSpPr>
            <a:spLocks noGrp="1" noRot="1" noChangeArrowheads="1"/>
          </p:cNvSpPr>
          <p:nvPr>
            <p:ph idx="1"/>
          </p:nvPr>
        </p:nvSpPr>
        <p:spPr/>
        <p:txBody>
          <a:bodyPr/>
          <a:lstStyle/>
          <a:p>
            <a:endParaRPr lang="en-US"/>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p:txBody>
          <a:bodyPr/>
          <a:lstStyle/>
          <a:p>
            <a:r>
              <a:rPr lang="en-US"/>
              <a:t>Statistical Aids for Interpretation</a:t>
            </a:r>
          </a:p>
        </p:txBody>
      </p:sp>
      <p:sp>
        <p:nvSpPr>
          <p:cNvPr id="14339" name="Rectangle 3"/>
          <p:cNvSpPr>
            <a:spLocks noGrp="1" noRot="1" noChangeArrowheads="1"/>
          </p:cNvSpPr>
          <p:nvPr>
            <p:ph idx="1"/>
          </p:nvPr>
        </p:nvSpPr>
        <p:spPr/>
        <p:txBody>
          <a:bodyPr/>
          <a:lstStyle/>
          <a:p>
            <a:r>
              <a:rPr lang="en-US" sz="2800"/>
              <a:t>So we now know how to determine if two nominal or ordinal variables are related statistically using a contingency table and percentages</a:t>
            </a:r>
          </a:p>
          <a:p>
            <a:r>
              <a:rPr lang="en-US" sz="2800"/>
              <a:t>But now we have to ask, “How strong” is that relationship?</a:t>
            </a:r>
          </a:p>
          <a:p>
            <a:r>
              <a:rPr lang="en-US" sz="2800"/>
              <a:t>Can we say that the relationship is “strong enough” to have not occurred by chance?</a:t>
            </a:r>
          </a:p>
        </p:txBody>
      </p:sp>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a:xfrm>
            <a:off x="304800" y="533400"/>
            <a:ext cx="8686800" cy="838200"/>
          </a:xfrm>
        </p:spPr>
        <p:txBody>
          <a:bodyPr>
            <a:normAutofit fontScale="90000"/>
          </a:bodyPr>
          <a:lstStyle/>
          <a:p>
            <a:r>
              <a:rPr lang="en-US" sz="3200" dirty="0"/>
              <a:t>Chi-Square Test: Statistical Significance for Contingency Tables</a:t>
            </a:r>
          </a:p>
        </p:txBody>
      </p:sp>
      <p:sp>
        <p:nvSpPr>
          <p:cNvPr id="15363" name="Rectangle 3"/>
          <p:cNvSpPr>
            <a:spLocks noGrp="1" noRot="1" noChangeArrowheads="1"/>
          </p:cNvSpPr>
          <p:nvPr>
            <p:ph idx="1"/>
          </p:nvPr>
        </p:nvSpPr>
        <p:spPr/>
        <p:txBody>
          <a:bodyPr/>
          <a:lstStyle/>
          <a:p>
            <a:pPr>
              <a:lnSpc>
                <a:spcPct val="90000"/>
              </a:lnSpc>
            </a:pPr>
            <a:r>
              <a:rPr lang="en-US" sz="2400" dirty="0"/>
              <a:t>A procedure for evaluating the level of </a:t>
            </a:r>
            <a:r>
              <a:rPr lang="en-US" sz="2400" dirty="0">
                <a:solidFill>
                  <a:schemeClr val="accent6"/>
                </a:solidFill>
              </a:rPr>
              <a:t>statistical significance </a:t>
            </a:r>
            <a:r>
              <a:rPr lang="en-US" sz="2400" dirty="0"/>
              <a:t>attained by a </a:t>
            </a:r>
            <a:r>
              <a:rPr lang="en-US" sz="2400" dirty="0" err="1">
                <a:solidFill>
                  <a:schemeClr val="accent6"/>
                </a:solidFill>
              </a:rPr>
              <a:t>bivariate</a:t>
            </a:r>
            <a:r>
              <a:rPr lang="en-US" sz="2400" dirty="0"/>
              <a:t>  relationship in a </a:t>
            </a:r>
            <a:r>
              <a:rPr lang="en-US" sz="2400" dirty="0">
                <a:solidFill>
                  <a:schemeClr val="accent6"/>
                </a:solidFill>
              </a:rPr>
              <a:t>cross-tabulation</a:t>
            </a:r>
          </a:p>
          <a:p>
            <a:pPr>
              <a:lnSpc>
                <a:spcPct val="90000"/>
              </a:lnSpc>
            </a:pPr>
            <a:r>
              <a:rPr lang="en-US" sz="2400" dirty="0">
                <a:solidFill>
                  <a:schemeClr val="accent6"/>
                </a:solidFill>
              </a:rPr>
              <a:t>Statistical Significance </a:t>
            </a:r>
            <a:r>
              <a:rPr lang="en-US" sz="2400" dirty="0">
                <a:solidFill>
                  <a:schemeClr val="folHlink"/>
                </a:solidFill>
              </a:rPr>
              <a:t>– </a:t>
            </a:r>
            <a:r>
              <a:rPr lang="en-US" sz="2400" dirty="0"/>
              <a:t>how confident can we be that this sample of data represents its parent population? (We will get into this in more detail next week, but this definition is sufficient for now)</a:t>
            </a:r>
          </a:p>
          <a:p>
            <a:pPr>
              <a:lnSpc>
                <a:spcPct val="90000"/>
              </a:lnSpc>
            </a:pPr>
            <a:r>
              <a:rPr lang="en-US" sz="2400" dirty="0">
                <a:solidFill>
                  <a:schemeClr val="accent6"/>
                </a:solidFill>
              </a:rPr>
              <a:t>Chi Square </a:t>
            </a:r>
            <a:r>
              <a:rPr lang="en-US" sz="2400" dirty="0">
                <a:solidFill>
                  <a:schemeClr val="folHlink"/>
                </a:solidFill>
              </a:rPr>
              <a:t>– </a:t>
            </a:r>
            <a:r>
              <a:rPr lang="en-US" sz="2400" dirty="0"/>
              <a:t>assumes there is “no relationship” between the two variables and determines if the relationship you think you are seeing is possibly just do to chance</a:t>
            </a:r>
            <a:endParaRPr lang="en-US" sz="2400" dirty="0">
              <a:solidFill>
                <a:schemeClr val="folHlink"/>
              </a:solidFill>
            </a:endParaRPr>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rrowheads="1"/>
          </p:cNvSpPr>
          <p:nvPr>
            <p:ph type="title"/>
          </p:nvPr>
        </p:nvSpPr>
        <p:spPr/>
        <p:txBody>
          <a:bodyPr/>
          <a:lstStyle/>
          <a:p>
            <a:r>
              <a:rPr lang="en-US"/>
              <a:t>Chi Square – 3 Steps</a:t>
            </a:r>
          </a:p>
        </p:txBody>
      </p:sp>
      <p:sp>
        <p:nvSpPr>
          <p:cNvPr id="88067" name="Rectangle 3"/>
          <p:cNvSpPr>
            <a:spLocks noGrp="1" noRot="1" noChangeArrowheads="1"/>
          </p:cNvSpPr>
          <p:nvPr>
            <p:ph idx="1"/>
          </p:nvPr>
        </p:nvSpPr>
        <p:spPr/>
        <p:txBody>
          <a:bodyPr/>
          <a:lstStyle/>
          <a:p>
            <a:r>
              <a:rPr lang="en-US" sz="2800"/>
              <a:t>First – you calculate “expected frequencies” for each cell in your contingency table – what would be there if the was “no” relationship</a:t>
            </a:r>
          </a:p>
          <a:p>
            <a:r>
              <a:rPr lang="en-US" sz="2800"/>
              <a:t>Second – you calculate the difference between these expected frequencies and the actual frequencies – this is Chi Square</a:t>
            </a:r>
          </a:p>
          <a:p>
            <a:r>
              <a:rPr lang="en-US" sz="2800"/>
              <a:t>Third – you look up the value in a table to determine the degree of confidence that a relationship exists</a:t>
            </a:r>
          </a:p>
          <a:p>
            <a:endParaRPr lang="en-US" sz="2800"/>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rrowheads="1"/>
          </p:cNvSpPr>
          <p:nvPr>
            <p:ph type="title"/>
          </p:nvPr>
        </p:nvSpPr>
        <p:spPr/>
        <p:txBody>
          <a:bodyPr/>
          <a:lstStyle/>
          <a:p>
            <a:r>
              <a:rPr lang="en-US"/>
              <a:t>Chi-Square Example – Step By Step</a:t>
            </a:r>
          </a:p>
        </p:txBody>
      </p:sp>
      <p:sp>
        <p:nvSpPr>
          <p:cNvPr id="90115" name="Rectangle 3"/>
          <p:cNvSpPr>
            <a:spLocks noGrp="1" noRot="1" noChangeArrowheads="1"/>
          </p:cNvSpPr>
          <p:nvPr>
            <p:ph idx="1"/>
          </p:nvPr>
        </p:nvSpPr>
        <p:spPr/>
        <p:txBody>
          <a:bodyPr/>
          <a:lstStyle/>
          <a:p>
            <a:r>
              <a:rPr lang="en-US" sz="2800"/>
              <a:t>A disgruntled official working in the personnel department of a large federal bureaucracy is disturbed by the level of incompetence she perceives in the leadership of the organization.</a:t>
            </a:r>
          </a:p>
          <a:p>
            <a:r>
              <a:rPr lang="en-US" sz="2800"/>
              <a:t>She is convinced that incompetence rises to the top</a:t>
            </a:r>
          </a:p>
          <a:p>
            <a:r>
              <a:rPr lang="en-US" sz="2800"/>
              <a:t>She shares this thought with a coworker who challenges her to substantiate her claim</a:t>
            </a:r>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rrowheads="1"/>
          </p:cNvSpPr>
          <p:nvPr>
            <p:ph type="title"/>
          </p:nvPr>
        </p:nvSpPr>
        <p:spPr/>
        <p:txBody>
          <a:bodyPr/>
          <a:lstStyle/>
          <a:p>
            <a:r>
              <a:rPr lang="en-US"/>
              <a:t>Chi-Square Example – Step By Step</a:t>
            </a:r>
          </a:p>
        </p:txBody>
      </p:sp>
      <p:sp>
        <p:nvSpPr>
          <p:cNvPr id="91139" name="Rectangle 3"/>
          <p:cNvSpPr>
            <a:spLocks noGrp="1" noRot="1" noChangeArrowheads="1"/>
          </p:cNvSpPr>
          <p:nvPr>
            <p:ph idx="1"/>
          </p:nvPr>
        </p:nvSpPr>
        <p:spPr/>
        <p:txBody>
          <a:bodyPr/>
          <a:lstStyle/>
          <a:p>
            <a:r>
              <a:rPr lang="en-US" sz="2800"/>
              <a:t>So, ignoring all personnel law, she selects a random sample of 400 people employed by the organization</a:t>
            </a:r>
          </a:p>
          <a:p>
            <a:r>
              <a:rPr lang="en-US" sz="2800"/>
              <a:t>Using their civil service exams, she classifies them into three levels of competence (low, medium, high)</a:t>
            </a:r>
          </a:p>
          <a:p>
            <a:r>
              <a:rPr lang="en-US" sz="2800"/>
              <a:t>Using their job descriptions, she classifies them into three levels of hierarchical position (low, medium, high)</a:t>
            </a:r>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5" name="Rectangle 55"/>
          <p:cNvSpPr>
            <a:spLocks noGrp="1" noRot="1" noChangeArrowheads="1"/>
          </p:cNvSpPr>
          <p:nvPr>
            <p:ph type="title"/>
          </p:nvPr>
        </p:nvSpPr>
        <p:spPr>
          <a:xfrm>
            <a:off x="304800" y="152400"/>
            <a:ext cx="8385175" cy="1431925"/>
          </a:xfrm>
        </p:spPr>
        <p:txBody>
          <a:bodyPr/>
          <a:lstStyle/>
          <a:p>
            <a:r>
              <a:rPr lang="en-US" dirty="0"/>
              <a:t>Chi-Square Example – Step By Step</a:t>
            </a:r>
          </a:p>
        </p:txBody>
      </p:sp>
      <p:graphicFrame>
        <p:nvGraphicFramePr>
          <p:cNvPr id="92304" name="Group 144"/>
          <p:cNvGraphicFramePr>
            <a:graphicFrameLocks noGrp="1"/>
          </p:cNvGraphicFramePr>
          <p:nvPr>
            <p:ph type="tbl" idx="1"/>
          </p:nvPr>
        </p:nvGraphicFramePr>
        <p:xfrm>
          <a:off x="838200" y="1905000"/>
          <a:ext cx="8007350" cy="4191003"/>
        </p:xfrm>
        <a:graphic>
          <a:graphicData uri="http://schemas.openxmlformats.org/drawingml/2006/table">
            <a:tbl>
              <a:tblPr/>
              <a:tblGrid>
                <a:gridCol w="1601788"/>
                <a:gridCol w="1601787"/>
                <a:gridCol w="1600200"/>
                <a:gridCol w="1601788"/>
                <a:gridCol w="1601787"/>
              </a:tblGrid>
              <a:tr h="598488">
                <a:tc gridSpan="5">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cs typeface="Arial" charset="0"/>
                        </a:rPr>
                        <a:t>Cross-Tabulation of Competence and Hierarchy</a:t>
                      </a:r>
                    </a:p>
                  </a:txBody>
                  <a:tcPr horzOverflow="overflow">
                    <a:lnL cap="flat">
                      <a:noFill/>
                    </a:lnL>
                    <a:lnR cap="flat">
                      <a:noFill/>
                    </a:lnR>
                    <a:lnT cap="fla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984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cap="flat">
                      <a:noFill/>
                    </a:lnL>
                    <a:lnR>
                      <a:noFill/>
                    </a:lnR>
                    <a:lnT>
                      <a:noFill/>
                    </a:lnT>
                    <a:lnB>
                      <a:noFill/>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1" i="0" u="none" strike="noStrike" cap="none" normalizeH="0" baseline="0" smtClean="0">
                          <a:ln>
                            <a:noFill/>
                          </a:ln>
                          <a:solidFill>
                            <a:schemeClr val="tx1"/>
                          </a:solidFill>
                          <a:effectLst/>
                          <a:latin typeface="Arial" charset="0"/>
                          <a:cs typeface="Arial" charset="0"/>
                        </a:rPr>
                        <a:t>Competence</a:t>
                      </a:r>
                    </a:p>
                  </a:txBody>
                  <a:tcPr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5984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1" i="0" u="none" strike="noStrike" cap="none" normalizeH="0" baseline="0" smtClean="0">
                          <a:ln>
                            <a:noFill/>
                          </a:ln>
                          <a:solidFill>
                            <a:schemeClr val="tx1"/>
                          </a:solidFill>
                          <a:effectLst/>
                          <a:latin typeface="Arial" charset="0"/>
                          <a:cs typeface="Arial" charset="0"/>
                        </a:rPr>
                        <a:t>Hierarchy</a:t>
                      </a: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Low</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Medium</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High</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Total</a:t>
                      </a: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00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Low</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113</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60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27</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200</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5984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Medium</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31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91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38</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160</a:t>
                      </a:r>
                    </a:p>
                  </a:txBody>
                  <a:tcPr horzOverflow="overflow">
                    <a:lnL>
                      <a:noFill/>
                    </a:lnL>
                    <a:lnR cap="flat">
                      <a:noFill/>
                    </a:lnR>
                    <a:lnT>
                      <a:noFill/>
                    </a:lnT>
                    <a:lnB>
                      <a:noFill/>
                    </a:lnB>
                    <a:lnTlToBr>
                      <a:noFill/>
                    </a:lnTlToBr>
                    <a:lnBlToTr>
                      <a:noFill/>
                    </a:lnBlToTr>
                    <a:noFill/>
                  </a:tcPr>
                </a:tc>
              </a:tr>
              <a:tr h="5984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High</a:t>
                      </a: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8</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8</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24</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cs typeface="Arial" charset="0"/>
                        </a:rPr>
                        <a:t>40</a:t>
                      </a:r>
                    </a:p>
                  </a:txBody>
                  <a:tcPr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5984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Total</a:t>
                      </a:r>
                    </a:p>
                  </a:txBody>
                  <a:tcPr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152</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159</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89</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cs typeface="Arial" charset="0"/>
                        </a:rPr>
                        <a:t>400</a:t>
                      </a:r>
                    </a:p>
                  </a:txBody>
                  <a:tcPr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rrowheads="1"/>
          </p:cNvSpPr>
          <p:nvPr>
            <p:ph type="title"/>
          </p:nvPr>
        </p:nvSpPr>
        <p:spPr/>
        <p:txBody>
          <a:bodyPr/>
          <a:lstStyle/>
          <a:p>
            <a:r>
              <a:rPr lang="en-US"/>
              <a:t>Chi-Square : Step 1</a:t>
            </a:r>
          </a:p>
        </p:txBody>
      </p:sp>
      <p:sp>
        <p:nvSpPr>
          <p:cNvPr id="89091" name="Rectangle 3"/>
          <p:cNvSpPr>
            <a:spLocks noGrp="1" noRot="1" noChangeArrowheads="1"/>
          </p:cNvSpPr>
          <p:nvPr>
            <p:ph idx="1"/>
          </p:nvPr>
        </p:nvSpPr>
        <p:spPr>
          <a:xfrm>
            <a:off x="838200" y="1600200"/>
            <a:ext cx="8007350" cy="4191000"/>
          </a:xfrm>
        </p:spPr>
        <p:txBody>
          <a:bodyPr>
            <a:normAutofit lnSpcReduction="10000"/>
          </a:bodyPr>
          <a:lstStyle/>
          <a:p>
            <a:pPr>
              <a:lnSpc>
                <a:spcPct val="90000"/>
              </a:lnSpc>
            </a:pPr>
            <a:r>
              <a:rPr lang="en-US" sz="2800" dirty="0"/>
              <a:t>Compute the expected frequencies for each cell assuming no relationship between the independent and dependent variables (need to be working with actual frequencies, not percentages)</a:t>
            </a:r>
          </a:p>
          <a:p>
            <a:pPr>
              <a:lnSpc>
                <a:spcPct val="90000"/>
              </a:lnSpc>
            </a:pPr>
            <a:r>
              <a:rPr lang="en-US" sz="2800" dirty="0">
                <a:solidFill>
                  <a:schemeClr val="accent6"/>
                </a:solidFill>
              </a:rPr>
              <a:t>For </a:t>
            </a:r>
            <a:r>
              <a:rPr lang="en-US" sz="2800" b="1" dirty="0">
                <a:solidFill>
                  <a:schemeClr val="accent6"/>
                </a:solidFill>
              </a:rPr>
              <a:t>no relationship</a:t>
            </a:r>
            <a:r>
              <a:rPr lang="en-US" sz="2800" dirty="0">
                <a:solidFill>
                  <a:schemeClr val="accent6"/>
                </a:solidFill>
              </a:rPr>
              <a:t>, we would expect there to be identical distributions of the dependent variable for each value of the independent variable</a:t>
            </a:r>
          </a:p>
          <a:p>
            <a:pPr>
              <a:lnSpc>
                <a:spcPct val="90000"/>
              </a:lnSpc>
            </a:pPr>
            <a:r>
              <a:rPr lang="en-US" sz="2800" dirty="0"/>
              <a:t>For each level of “Competence” (low, medium, high), the distribution </a:t>
            </a:r>
            <a:r>
              <a:rPr lang="en-US" sz="2800" dirty="0" smtClean="0"/>
              <a:t>of </a:t>
            </a:r>
            <a:r>
              <a:rPr lang="en-US" sz="2800" dirty="0"/>
              <a:t>hierarchy (low, medium, high) should be the same</a:t>
            </a:r>
          </a:p>
        </p:txBody>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57" name="Rectangle 49"/>
          <p:cNvSpPr>
            <a:spLocks noGrp="1" noRot="1" noChangeArrowheads="1"/>
          </p:cNvSpPr>
          <p:nvPr>
            <p:ph type="title"/>
          </p:nvPr>
        </p:nvSpPr>
        <p:spPr>
          <a:xfrm>
            <a:off x="304800" y="168275"/>
            <a:ext cx="8385175" cy="1431925"/>
          </a:xfrm>
        </p:spPr>
        <p:txBody>
          <a:bodyPr>
            <a:normAutofit/>
          </a:bodyPr>
          <a:lstStyle/>
          <a:p>
            <a:r>
              <a:rPr lang="en-US" sz="3200" dirty="0" smtClean="0"/>
              <a:t>“No Relationship” </a:t>
            </a:r>
            <a:r>
              <a:rPr lang="en-US" sz="3200" dirty="0"/>
              <a:t>would look like this</a:t>
            </a:r>
          </a:p>
        </p:txBody>
      </p:sp>
      <p:graphicFrame>
        <p:nvGraphicFramePr>
          <p:cNvPr id="94271" name="Group 63"/>
          <p:cNvGraphicFramePr>
            <a:graphicFrameLocks noGrp="1"/>
          </p:cNvGraphicFramePr>
          <p:nvPr>
            <p:ph type="tbl" idx="1"/>
          </p:nvPr>
        </p:nvGraphicFramePr>
        <p:xfrm>
          <a:off x="838200" y="1622107"/>
          <a:ext cx="7620000" cy="3788093"/>
        </p:xfrm>
        <a:graphic>
          <a:graphicData uri="http://schemas.openxmlformats.org/drawingml/2006/table">
            <a:tbl>
              <a:tblPr/>
              <a:tblGrid>
                <a:gridCol w="1524000"/>
                <a:gridCol w="1524000"/>
                <a:gridCol w="1524000"/>
                <a:gridCol w="1524000"/>
                <a:gridCol w="1524000"/>
              </a:tblGrid>
              <a:tr h="596900">
                <a:tc gridSpan="5">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cs typeface="Arial" charset="0"/>
                        </a:rPr>
                        <a:t>Hypothetical No-Relationship Cross-Tabulation for Chi-Square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9531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gridSpan="4">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Competence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hMerge="1">
                  <a:txBody>
                    <a:bodyPr/>
                    <a:lstStyle/>
                    <a:p>
                      <a:endParaRPr lang="en-US"/>
                    </a:p>
                  </a:txBody>
                  <a:tcPr/>
                </a:tc>
                <a:tc hMerge="1">
                  <a:txBody>
                    <a:bodyPr/>
                    <a:lstStyle/>
                    <a:p>
                      <a:endParaRPr lang="en-US"/>
                    </a:p>
                  </a:txBody>
                  <a:tcPr/>
                </a:tc>
                <a:tc hMerge="1">
                  <a:txBody>
                    <a:bodyPr/>
                    <a:lstStyle/>
                    <a:p>
                      <a:endParaRPr lang="en-US"/>
                    </a:p>
                  </a:txBody>
                  <a:tcPr/>
                </a:tc>
              </a:tr>
              <a:tr h="5969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Hierarchy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Medium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Total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r>
              <a:tr h="5984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Low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50% (n=200)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r>
              <a:tr h="5969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Medium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40% (n=160)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r>
              <a:tr h="5969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High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cs typeface="Arial" charset="0"/>
                        </a:rPr>
                        <a:t>10% (n=40)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r>
            </a:tbl>
          </a:graphicData>
        </a:graphic>
      </p:graphicFrame>
      <p:sp>
        <p:nvSpPr>
          <p:cNvPr id="94272" name="Text Box 64"/>
          <p:cNvSpPr txBox="1">
            <a:spLocks noChangeArrowheads="1"/>
          </p:cNvSpPr>
          <p:nvPr/>
        </p:nvSpPr>
        <p:spPr bwMode="auto">
          <a:xfrm>
            <a:off x="746125" y="5638800"/>
            <a:ext cx="7715250" cy="915987"/>
          </a:xfrm>
          <a:prstGeom prst="rect">
            <a:avLst/>
          </a:prstGeom>
          <a:noFill/>
          <a:ln w="9525">
            <a:noFill/>
            <a:miter lim="800000"/>
            <a:headEnd/>
            <a:tailEnd/>
          </a:ln>
          <a:effectLst/>
        </p:spPr>
        <p:txBody>
          <a:bodyPr wrap="none">
            <a:spAutoFit/>
          </a:bodyPr>
          <a:lstStyle/>
          <a:p>
            <a:r>
              <a:rPr lang="en-US" dirty="0"/>
              <a:t>The proportion for each value of the Hierarchy would be the same for each</a:t>
            </a:r>
          </a:p>
          <a:p>
            <a:r>
              <a:rPr lang="en-US" dirty="0"/>
              <a:t>Level of Competence (e.g. if the total proportion of “low in the hierarchy”</a:t>
            </a:r>
          </a:p>
          <a:p>
            <a:r>
              <a:rPr lang="en-US" dirty="0"/>
              <a:t>Is 50%, then it would be 50% for each value of competence</a:t>
            </a:r>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rrowheads="1"/>
          </p:cNvSpPr>
          <p:nvPr>
            <p:ph type="title"/>
          </p:nvPr>
        </p:nvSpPr>
        <p:spPr>
          <a:xfrm>
            <a:off x="377825" y="152400"/>
            <a:ext cx="8385175" cy="1431925"/>
          </a:xfrm>
        </p:spPr>
        <p:txBody>
          <a:bodyPr/>
          <a:lstStyle/>
          <a:p>
            <a:r>
              <a:rPr lang="en-US" dirty="0"/>
              <a:t>Chi-Square : Step 1</a:t>
            </a:r>
          </a:p>
        </p:txBody>
      </p:sp>
      <p:sp>
        <p:nvSpPr>
          <p:cNvPr id="96259" name="Rectangle 3"/>
          <p:cNvSpPr>
            <a:spLocks noGrp="1" noRot="1" noChangeArrowheads="1"/>
          </p:cNvSpPr>
          <p:nvPr>
            <p:ph type="body" sz="half" idx="1"/>
          </p:nvPr>
        </p:nvSpPr>
        <p:spPr>
          <a:xfrm>
            <a:off x="533400" y="1905000"/>
            <a:ext cx="3927475" cy="4191000"/>
          </a:xfrm>
        </p:spPr>
        <p:txBody>
          <a:bodyPr/>
          <a:lstStyle/>
          <a:p>
            <a:pPr>
              <a:lnSpc>
                <a:spcPct val="80000"/>
              </a:lnSpc>
            </a:pPr>
            <a:r>
              <a:rPr lang="en-US" sz="2400" dirty="0"/>
              <a:t>Calculating the expected frequencies is cumbersome but easy</a:t>
            </a:r>
          </a:p>
          <a:p>
            <a:pPr>
              <a:lnSpc>
                <a:spcPct val="80000"/>
              </a:lnSpc>
            </a:pPr>
            <a:r>
              <a:rPr lang="en-US" sz="2400" dirty="0">
                <a:solidFill>
                  <a:srgbClr val="FF0000"/>
                </a:solidFill>
              </a:rPr>
              <a:t>Multiply the total proportional percentage of a value of the dependent variable (e.g. low in the hierarchy is 50%) by the total for each value of the independent variable (e.g. 152 for low competence)</a:t>
            </a:r>
          </a:p>
          <a:p>
            <a:pPr>
              <a:lnSpc>
                <a:spcPct val="80000"/>
              </a:lnSpc>
            </a:pPr>
            <a:endParaRPr lang="en-US" sz="2400" dirty="0"/>
          </a:p>
        </p:txBody>
      </p:sp>
      <p:graphicFrame>
        <p:nvGraphicFramePr>
          <p:cNvPr id="96344" name="Group 88"/>
          <p:cNvGraphicFramePr>
            <a:graphicFrameLocks noGrp="1"/>
          </p:cNvGraphicFramePr>
          <p:nvPr>
            <p:ph sz="half" idx="2"/>
          </p:nvPr>
        </p:nvGraphicFramePr>
        <p:xfrm>
          <a:off x="4572000" y="1752597"/>
          <a:ext cx="4319588" cy="4191003"/>
        </p:xfrm>
        <a:graphic>
          <a:graphicData uri="http://schemas.openxmlformats.org/drawingml/2006/table">
            <a:tbl>
              <a:tblPr/>
              <a:tblGrid>
                <a:gridCol w="838200"/>
                <a:gridCol w="182563"/>
                <a:gridCol w="1112837"/>
                <a:gridCol w="182563"/>
                <a:gridCol w="528637"/>
                <a:gridCol w="620713"/>
                <a:gridCol w="854075"/>
              </a:tblGrid>
              <a:tr h="598488">
                <a:tc gridSpan="7">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Cross-Tabulation of Competence and Hierarchy</a:t>
                      </a:r>
                    </a:p>
                  </a:txBody>
                  <a:tcPr horzOverflow="overflow">
                    <a:lnL cap="flat">
                      <a:noFill/>
                    </a:lnL>
                    <a:lnR cap="flat">
                      <a:noFill/>
                    </a:lnR>
                    <a:lnT cap="fla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98488">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cap="flat">
                      <a:noFill/>
                    </a:lnL>
                    <a:lnR>
                      <a:noFill/>
                    </a:lnR>
                    <a:lnT>
                      <a:noFill/>
                    </a:lnT>
                    <a:lnB>
                      <a:noFill/>
                    </a:lnB>
                    <a:lnTlToBr>
                      <a:noFill/>
                    </a:lnTlToBr>
                    <a:lnBlToTr>
                      <a:noFill/>
                    </a:lnBlToTr>
                    <a:noFill/>
                  </a:tcPr>
                </a:tc>
                <a:tc hMerge="1">
                  <a:txBody>
                    <a:bodyPr/>
                    <a:lstStyle/>
                    <a:p>
                      <a:endParaRPr lang="en-US"/>
                    </a:p>
                  </a:txBody>
                  <a:tcPr/>
                </a:tc>
                <a:tc gridSpan="5">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cs typeface="Arial" charset="0"/>
                        </a:rPr>
                        <a:t>Competence</a:t>
                      </a:r>
                    </a:p>
                  </a:txBody>
                  <a:tcPr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98488">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cs typeface="Arial" charset="0"/>
                        </a:rPr>
                        <a:t>Hierarchy</a:t>
                      </a: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Low</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Med</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High</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Total</a:t>
                      </a: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0075">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Low</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.50 x 152 = 76.0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200 (50%)</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5984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Medium</a:t>
                      </a:r>
                    </a:p>
                  </a:txBody>
                  <a:tcPr horzOverflow="overflow">
                    <a:lnL cap="flat">
                      <a:noFill/>
                    </a:lnL>
                    <a:lnR>
                      <a:noFill/>
                    </a:lnR>
                    <a:ln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160 (40%)</a:t>
                      </a:r>
                    </a:p>
                  </a:txBody>
                  <a:tcPr horzOverflow="overflow">
                    <a:lnL>
                      <a:noFill/>
                    </a:lnL>
                    <a:lnR cap="flat">
                      <a:noFill/>
                    </a:lnR>
                    <a:lnT>
                      <a:noFill/>
                    </a:lnT>
                    <a:lnB>
                      <a:noFill/>
                    </a:lnB>
                    <a:lnTlToBr>
                      <a:noFill/>
                    </a:lnTlToBr>
                    <a:lnBlToTr>
                      <a:noFill/>
                    </a:lnBlToTr>
                    <a:noFill/>
                  </a:tcPr>
                </a:tc>
              </a:tr>
              <a:tr h="5984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High</a:t>
                      </a: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40 (10%)</a:t>
                      </a:r>
                    </a:p>
                  </a:txBody>
                  <a:tcPr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5984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Total</a:t>
                      </a:r>
                    </a:p>
                  </a:txBody>
                  <a:tcPr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152</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159</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189</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400 (100%)</a:t>
                      </a:r>
                    </a:p>
                  </a:txBody>
                  <a:tcPr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a:xfrm>
            <a:off x="304800" y="457200"/>
            <a:ext cx="8686800" cy="838200"/>
          </a:xfrm>
        </p:spPr>
        <p:txBody>
          <a:bodyPr/>
          <a:lstStyle/>
          <a:p>
            <a:r>
              <a:rPr lang="en-US" dirty="0"/>
              <a:t>Percentage Distributions</a:t>
            </a:r>
          </a:p>
        </p:txBody>
      </p:sp>
      <p:sp>
        <p:nvSpPr>
          <p:cNvPr id="4099" name="Rectangle 3"/>
          <p:cNvSpPr>
            <a:spLocks noGrp="1" noRot="1" noChangeArrowheads="1"/>
          </p:cNvSpPr>
          <p:nvPr>
            <p:ph idx="1"/>
          </p:nvPr>
        </p:nvSpPr>
        <p:spPr/>
        <p:txBody>
          <a:bodyPr/>
          <a:lstStyle/>
          <a:p>
            <a:r>
              <a:rPr lang="en-US" sz="2800"/>
              <a:t>First, though, we will review percentage distributions, as they are integral to cross-tabulations</a:t>
            </a:r>
          </a:p>
          <a:p>
            <a:r>
              <a:rPr lang="en-US" sz="2800"/>
              <a:t>As we have explored before, a percentage distribution is simply a frequency distribution that has been converted to percentages</a:t>
            </a:r>
          </a:p>
          <a:p>
            <a:r>
              <a:rPr lang="en-US" sz="2800"/>
              <a:t>It tabulates the percentage associated with each data value or group (class) of data values</a:t>
            </a:r>
          </a:p>
        </p:txBody>
      </p:sp>
    </p:spTree>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rrowheads="1"/>
          </p:cNvSpPr>
          <p:nvPr>
            <p:ph type="title"/>
          </p:nvPr>
        </p:nvSpPr>
        <p:spPr>
          <a:xfrm>
            <a:off x="381000" y="152400"/>
            <a:ext cx="8385175" cy="1431925"/>
          </a:xfrm>
        </p:spPr>
        <p:txBody>
          <a:bodyPr/>
          <a:lstStyle/>
          <a:p>
            <a:r>
              <a:rPr lang="en-US" dirty="0"/>
              <a:t>Chi-Square : Step 1</a:t>
            </a:r>
          </a:p>
        </p:txBody>
      </p:sp>
      <p:graphicFrame>
        <p:nvGraphicFramePr>
          <p:cNvPr id="98557" name="Group 253"/>
          <p:cNvGraphicFramePr>
            <a:graphicFrameLocks noGrp="1"/>
          </p:cNvGraphicFramePr>
          <p:nvPr>
            <p:ph type="tbl" idx="1"/>
          </p:nvPr>
        </p:nvGraphicFramePr>
        <p:xfrm>
          <a:off x="838200" y="1524000"/>
          <a:ext cx="8007350" cy="4754880"/>
        </p:xfrm>
        <a:graphic>
          <a:graphicData uri="http://schemas.openxmlformats.org/drawingml/2006/table">
            <a:tbl>
              <a:tblPr/>
              <a:tblGrid>
                <a:gridCol w="1601788"/>
                <a:gridCol w="1370012"/>
                <a:gridCol w="1371600"/>
                <a:gridCol w="2062163"/>
                <a:gridCol w="1601787"/>
              </a:tblGrid>
              <a:tr h="338138">
                <a:tc gridSpan="5">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Calculations for Expected Frequencies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39725">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Table Cell</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Competence</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Hierarchy</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Observed</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Expected</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a:noFill/>
                    </a:lnL>
                    <a:lnR cap="flat">
                      <a:noFill/>
                    </a:lnR>
                    <a:lnT>
                      <a:noFill/>
                    </a:lnT>
                    <a:lnB>
                      <a:noFill/>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Low</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Low</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113</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.50x152=76.0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a:noFill/>
                    </a:lnL>
                    <a:lnR cap="flat">
                      <a:noFill/>
                    </a:lnR>
                    <a:lnT>
                      <a:noFill/>
                    </a:lnT>
                    <a:lnB>
                      <a:noFill/>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Low</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Medium</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31</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.40x152=60.8</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a:noFill/>
                    </a:lnL>
                    <a:lnR cap="flat">
                      <a:noFill/>
                    </a:lnR>
                    <a:lnT>
                      <a:noFill/>
                    </a:lnT>
                    <a:lnB>
                      <a:noFill/>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Low</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High</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8</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.10x152=15.2</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a:noFill/>
                    </a:lnL>
                    <a:lnR cap="flat">
                      <a:noFill/>
                    </a:lnR>
                    <a:lnT>
                      <a:noFill/>
                    </a:lnT>
                    <a:lnB>
                      <a:noFill/>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Medium</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Low</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60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.50x159=79.5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a:noFill/>
                    </a:lnL>
                    <a:lnR cap="flat">
                      <a:noFill/>
                    </a:lnR>
                    <a:lnT>
                      <a:noFill/>
                    </a:lnT>
                    <a:lnB>
                      <a:noFill/>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Medium</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Medium</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91</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.40x159=63.6</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a:noFill/>
                    </a:lnL>
                    <a:lnR cap="flat">
                      <a:noFill/>
                    </a:lnR>
                    <a:lnT>
                      <a:noFill/>
                    </a:lnT>
                    <a:lnB>
                      <a:noFill/>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Medium</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High</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8</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.10x159=15.9</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a:noFill/>
                    </a:lnL>
                    <a:lnR cap="flat">
                      <a:noFill/>
                    </a:lnR>
                    <a:lnT>
                      <a:noFill/>
                    </a:lnT>
                    <a:lnB>
                      <a:noFill/>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High</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Low</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27</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.50x89=44.5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a:noFill/>
                    </a:lnL>
                    <a:lnR cap="flat">
                      <a:noFill/>
                    </a:lnR>
                    <a:lnT>
                      <a:noFill/>
                    </a:lnT>
                    <a:lnB>
                      <a:noFill/>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High</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Medium</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38</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.40x89=35.6</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a:noFill/>
                    </a:lnL>
                    <a:lnR cap="flat">
                      <a:noFill/>
                    </a:lnR>
                    <a:lnT>
                      <a:noFill/>
                    </a:lnT>
                    <a:lnB>
                      <a:noFill/>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High</a:t>
                      </a: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High</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24</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.10x89=8.9</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a:noFill/>
                    </a:lnL>
                    <a:lnR cap="flat">
                      <a:noFill/>
                    </a:lnR>
                    <a:lnT>
                      <a:noFill/>
                    </a:lnT>
                    <a:lnB>
                      <a:noFill/>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Total</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400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400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cs typeface="Arial" charset="0"/>
                      </a:endParaRPr>
                    </a:p>
                  </a:txBody>
                  <a:tcPr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rrowheads="1"/>
          </p:cNvSpPr>
          <p:nvPr>
            <p:ph type="title"/>
          </p:nvPr>
        </p:nvSpPr>
        <p:spPr>
          <a:xfrm>
            <a:off x="381000" y="457200"/>
            <a:ext cx="8686800" cy="838200"/>
          </a:xfrm>
        </p:spPr>
        <p:txBody>
          <a:bodyPr/>
          <a:lstStyle/>
          <a:p>
            <a:r>
              <a:rPr lang="en-US" dirty="0"/>
              <a:t>Chi-Square : Step 2</a:t>
            </a:r>
          </a:p>
        </p:txBody>
      </p:sp>
      <p:sp>
        <p:nvSpPr>
          <p:cNvPr id="100355" name="Rectangle 3"/>
          <p:cNvSpPr>
            <a:spLocks noGrp="1" noRot="1" noChangeArrowheads="1"/>
          </p:cNvSpPr>
          <p:nvPr>
            <p:ph idx="1"/>
          </p:nvPr>
        </p:nvSpPr>
        <p:spPr>
          <a:xfrm>
            <a:off x="381000" y="1554162"/>
            <a:ext cx="8686800" cy="4525963"/>
          </a:xfrm>
        </p:spPr>
        <p:txBody>
          <a:bodyPr/>
          <a:lstStyle/>
          <a:p>
            <a:pPr>
              <a:lnSpc>
                <a:spcPct val="90000"/>
              </a:lnSpc>
            </a:pPr>
            <a:r>
              <a:rPr lang="en-US" dirty="0"/>
              <a:t>Compute the value of Chi-Square</a:t>
            </a:r>
          </a:p>
          <a:p>
            <a:pPr>
              <a:lnSpc>
                <a:spcPct val="90000"/>
              </a:lnSpc>
            </a:pPr>
            <a:r>
              <a:rPr lang="en-US" dirty="0"/>
              <a:t>Find out what the difference is between each observed frequency and what would be expected if no relationship</a:t>
            </a:r>
          </a:p>
          <a:p>
            <a:pPr>
              <a:lnSpc>
                <a:spcPct val="90000"/>
              </a:lnSpc>
            </a:pPr>
            <a:r>
              <a:rPr lang="en-US" dirty="0"/>
              <a:t>Square that difference</a:t>
            </a:r>
          </a:p>
          <a:p>
            <a:pPr>
              <a:lnSpc>
                <a:spcPct val="90000"/>
              </a:lnSpc>
            </a:pPr>
            <a:r>
              <a:rPr lang="en-US" dirty="0"/>
              <a:t>Divide that by the expected frequency</a:t>
            </a:r>
          </a:p>
          <a:p>
            <a:pPr>
              <a:lnSpc>
                <a:spcPct val="90000"/>
              </a:lnSpc>
            </a:pPr>
            <a:r>
              <a:rPr lang="en-US" dirty="0"/>
              <a:t>Add them all up, and, </a:t>
            </a:r>
            <a:r>
              <a:rPr lang="en-US" b="1" i="1" dirty="0">
                <a:solidFill>
                  <a:schemeClr val="accent6"/>
                </a:solidFill>
              </a:rPr>
              <a:t>voila</a:t>
            </a:r>
            <a:r>
              <a:rPr lang="en-US" dirty="0"/>
              <a:t>, you’ve got chi-square!</a:t>
            </a:r>
          </a:p>
        </p:txBody>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76" name="Rectangle 100"/>
          <p:cNvSpPr>
            <a:spLocks noGrp="1" noRot="1" noChangeArrowheads="1"/>
          </p:cNvSpPr>
          <p:nvPr>
            <p:ph type="title"/>
          </p:nvPr>
        </p:nvSpPr>
        <p:spPr>
          <a:xfrm>
            <a:off x="381000" y="152400"/>
            <a:ext cx="8385175" cy="1431925"/>
          </a:xfrm>
        </p:spPr>
        <p:txBody>
          <a:bodyPr/>
          <a:lstStyle/>
          <a:p>
            <a:r>
              <a:rPr lang="en-US" dirty="0"/>
              <a:t>Chi-Square : Step 2</a:t>
            </a:r>
          </a:p>
        </p:txBody>
      </p:sp>
      <p:graphicFrame>
        <p:nvGraphicFramePr>
          <p:cNvPr id="101486" name="Group 110"/>
          <p:cNvGraphicFramePr>
            <a:graphicFrameLocks noGrp="1"/>
          </p:cNvGraphicFramePr>
          <p:nvPr>
            <p:ph type="tbl" idx="1"/>
          </p:nvPr>
        </p:nvGraphicFramePr>
        <p:xfrm>
          <a:off x="609600" y="1524000"/>
          <a:ext cx="8007350" cy="4754880"/>
        </p:xfrm>
        <a:graphic>
          <a:graphicData uri="http://schemas.openxmlformats.org/drawingml/2006/table">
            <a:tbl>
              <a:tblPr/>
              <a:tblGrid>
                <a:gridCol w="1601788"/>
                <a:gridCol w="1370012"/>
                <a:gridCol w="1371600"/>
                <a:gridCol w="2062163"/>
                <a:gridCol w="1601787"/>
              </a:tblGrid>
              <a:tr h="322263">
                <a:tc gridSpan="5">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Calculations for Expected Frequencies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2263">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Table Cell</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3222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Competence</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Hierarchy</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Observed</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Expected</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(O-E)</a:t>
                      </a:r>
                      <a:r>
                        <a:rPr kumimoji="0" lang="en-US" sz="1800" b="0" i="0" u="none" strike="noStrike" cap="none" normalizeH="0" baseline="30000" smtClean="0">
                          <a:ln>
                            <a:noFill/>
                          </a:ln>
                          <a:solidFill>
                            <a:schemeClr val="tx1"/>
                          </a:solidFill>
                          <a:effectLst/>
                          <a:latin typeface="Arial" charset="0"/>
                          <a:cs typeface="Arial" charset="0"/>
                        </a:rPr>
                        <a:t>2</a:t>
                      </a:r>
                      <a:r>
                        <a:rPr kumimoji="0" lang="en-US" sz="1800" b="0" i="0" u="none" strike="noStrike" cap="none" normalizeH="0" baseline="0" smtClean="0">
                          <a:ln>
                            <a:noFill/>
                          </a:ln>
                          <a:solidFill>
                            <a:schemeClr val="tx1"/>
                          </a:solidFill>
                          <a:effectLst/>
                          <a:latin typeface="Arial" charset="0"/>
                          <a:cs typeface="Arial" charset="0"/>
                        </a:rPr>
                        <a:t>/E</a:t>
                      </a:r>
                    </a:p>
                  </a:txBody>
                  <a:tcPr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3222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Low</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Low</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113</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.50x152=76.0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18.01</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3222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Low</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Medium</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31</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.40x152=60.8</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14.61</a:t>
                      </a:r>
                    </a:p>
                  </a:txBody>
                  <a:tcPr horzOverflow="overflow">
                    <a:lnL>
                      <a:noFill/>
                    </a:lnL>
                    <a:lnR cap="flat">
                      <a:noFill/>
                    </a:lnR>
                    <a:lnT>
                      <a:noFill/>
                    </a:lnT>
                    <a:lnB>
                      <a:noFill/>
                    </a:lnB>
                    <a:lnTlToBr>
                      <a:noFill/>
                    </a:lnTlToBr>
                    <a:lnBlToTr>
                      <a:noFill/>
                    </a:lnBlToTr>
                    <a:noFill/>
                  </a:tcPr>
                </a:tc>
              </a:tr>
              <a:tr h="3222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Low</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High</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8</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.10x152=15.2</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3.41</a:t>
                      </a:r>
                    </a:p>
                  </a:txBody>
                  <a:tcPr horzOverflow="overflow">
                    <a:lnL>
                      <a:noFill/>
                    </a:lnL>
                    <a:lnR cap="flat">
                      <a:noFill/>
                    </a:lnR>
                    <a:lnT>
                      <a:noFill/>
                    </a:lnT>
                    <a:lnB>
                      <a:noFill/>
                    </a:lnB>
                    <a:lnTlToBr>
                      <a:noFill/>
                    </a:lnTlToBr>
                    <a:lnBlToTr>
                      <a:noFill/>
                    </a:lnBlToTr>
                    <a:noFill/>
                  </a:tcPr>
                </a:tc>
              </a:tr>
              <a:tr h="3238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Medium</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Low</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60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.50x159=79.5</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4.78</a:t>
                      </a:r>
                    </a:p>
                  </a:txBody>
                  <a:tcPr horzOverflow="overflow">
                    <a:lnL>
                      <a:noFill/>
                    </a:lnL>
                    <a:lnR cap="flat">
                      <a:noFill/>
                    </a:lnR>
                    <a:lnT>
                      <a:noFill/>
                    </a:lnT>
                    <a:lnB>
                      <a:noFill/>
                    </a:lnB>
                    <a:lnTlToBr>
                      <a:noFill/>
                    </a:lnTlToBr>
                    <a:lnBlToTr>
                      <a:noFill/>
                    </a:lnBlToTr>
                    <a:noFill/>
                  </a:tcPr>
                </a:tc>
              </a:tr>
              <a:tr h="3222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Medium</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Medium</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91</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.40x159=63.6</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11.8</a:t>
                      </a:r>
                    </a:p>
                  </a:txBody>
                  <a:tcPr horzOverflow="overflow">
                    <a:lnL>
                      <a:noFill/>
                    </a:lnL>
                    <a:lnR cap="flat">
                      <a:noFill/>
                    </a:lnR>
                    <a:lnT>
                      <a:noFill/>
                    </a:lnT>
                    <a:lnB>
                      <a:noFill/>
                    </a:lnB>
                    <a:lnTlToBr>
                      <a:noFill/>
                    </a:lnTlToBr>
                    <a:lnBlToTr>
                      <a:noFill/>
                    </a:lnBlToTr>
                    <a:noFill/>
                  </a:tcPr>
                </a:tc>
              </a:tr>
              <a:tr h="3222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Medium</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High</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8</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.10x159=15.9</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3.93</a:t>
                      </a:r>
                    </a:p>
                  </a:txBody>
                  <a:tcPr horzOverflow="overflow">
                    <a:lnL>
                      <a:noFill/>
                    </a:lnL>
                    <a:lnR cap="flat">
                      <a:noFill/>
                    </a:lnR>
                    <a:lnT>
                      <a:noFill/>
                    </a:lnT>
                    <a:lnB>
                      <a:noFill/>
                    </a:lnB>
                    <a:lnTlToBr>
                      <a:noFill/>
                    </a:lnTlToBr>
                    <a:lnBlToTr>
                      <a:noFill/>
                    </a:lnBlToTr>
                    <a:noFill/>
                  </a:tcPr>
                </a:tc>
              </a:tr>
              <a:tr h="3222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High</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Low</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27</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.50x89=44.5</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6.88</a:t>
                      </a:r>
                    </a:p>
                  </a:txBody>
                  <a:tcPr horzOverflow="overflow">
                    <a:lnL>
                      <a:noFill/>
                    </a:lnL>
                    <a:lnR cap="flat">
                      <a:noFill/>
                    </a:lnR>
                    <a:lnT>
                      <a:noFill/>
                    </a:lnT>
                    <a:lnB>
                      <a:noFill/>
                    </a:lnB>
                    <a:lnTlToBr>
                      <a:noFill/>
                    </a:lnTlToBr>
                    <a:lnBlToTr>
                      <a:noFill/>
                    </a:lnBlToTr>
                    <a:noFill/>
                  </a:tcPr>
                </a:tc>
              </a:tr>
              <a:tr h="3222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High</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Medium</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38</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.40x89=35.6</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.16</a:t>
                      </a:r>
                    </a:p>
                  </a:txBody>
                  <a:tcPr horzOverflow="overflow">
                    <a:lnL>
                      <a:noFill/>
                    </a:lnL>
                    <a:lnR cap="flat">
                      <a:noFill/>
                    </a:lnR>
                    <a:lnT>
                      <a:noFill/>
                    </a:lnT>
                    <a:lnB>
                      <a:noFill/>
                    </a:lnB>
                    <a:lnTlToBr>
                      <a:noFill/>
                    </a:lnTlToBr>
                    <a:lnBlToTr>
                      <a:noFill/>
                    </a:lnBlToTr>
                    <a:noFill/>
                  </a:tcPr>
                </a:tc>
              </a:tr>
              <a:tr h="3222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High</a:t>
                      </a: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High</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24</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.10x89=8.9</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25.62</a:t>
                      </a:r>
                    </a:p>
                  </a:txBody>
                  <a:tcPr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3222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Total</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400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400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accent6"/>
                          </a:solidFill>
                          <a:effectLst/>
                          <a:latin typeface="Arial" charset="0"/>
                          <a:cs typeface="Arial" charset="0"/>
                        </a:rPr>
                        <a:t>89.2</a:t>
                      </a:r>
                    </a:p>
                  </a:txBody>
                  <a:tcPr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1488" name="Text Box 112"/>
          <p:cNvSpPr txBox="1">
            <a:spLocks noChangeArrowheads="1"/>
          </p:cNvSpPr>
          <p:nvPr/>
        </p:nvSpPr>
        <p:spPr bwMode="auto">
          <a:xfrm>
            <a:off x="5327650" y="6324600"/>
            <a:ext cx="1682750" cy="366713"/>
          </a:xfrm>
          <a:prstGeom prst="rect">
            <a:avLst/>
          </a:prstGeom>
          <a:noFill/>
          <a:ln w="9525">
            <a:noFill/>
            <a:miter lim="800000"/>
            <a:headEnd/>
            <a:tailEnd/>
          </a:ln>
          <a:effectLst/>
        </p:spPr>
        <p:txBody>
          <a:bodyPr wrap="none">
            <a:spAutoFit/>
          </a:bodyPr>
          <a:lstStyle/>
          <a:p>
            <a:r>
              <a:rPr lang="en-US" dirty="0">
                <a:solidFill>
                  <a:schemeClr val="accent6"/>
                </a:solidFill>
              </a:rPr>
              <a:t>CHI-SQUARE</a:t>
            </a:r>
            <a:r>
              <a:rPr lang="en-US" dirty="0">
                <a:solidFill>
                  <a:schemeClr val="folHlink"/>
                </a:solidFill>
              </a:rPr>
              <a:t>!</a:t>
            </a:r>
          </a:p>
        </p:txBody>
      </p:sp>
      <p:sp>
        <p:nvSpPr>
          <p:cNvPr id="101489" name="Line 113"/>
          <p:cNvSpPr>
            <a:spLocks noChangeShapeType="1"/>
          </p:cNvSpPr>
          <p:nvPr/>
        </p:nvSpPr>
        <p:spPr bwMode="auto">
          <a:xfrm flipV="1">
            <a:off x="7086600" y="6172200"/>
            <a:ext cx="838200" cy="304800"/>
          </a:xfrm>
          <a:prstGeom prst="line">
            <a:avLst/>
          </a:prstGeom>
          <a:noFill/>
          <a:ln w="9525">
            <a:solidFill>
              <a:schemeClr val="accent6"/>
            </a:solidFill>
            <a:round/>
            <a:headEnd/>
            <a:tailEnd type="triangle" w="med" len="med"/>
          </a:ln>
          <a:effectLst/>
        </p:spPr>
        <p:txBody>
          <a:bodyPr/>
          <a:lstStyle/>
          <a:p>
            <a:endParaRPr lang="en-US"/>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rrowheads="1"/>
          </p:cNvSpPr>
          <p:nvPr>
            <p:ph type="title"/>
          </p:nvPr>
        </p:nvSpPr>
        <p:spPr>
          <a:xfrm>
            <a:off x="381000" y="457200"/>
            <a:ext cx="8686800" cy="838200"/>
          </a:xfrm>
        </p:spPr>
        <p:txBody>
          <a:bodyPr/>
          <a:lstStyle/>
          <a:p>
            <a:r>
              <a:rPr lang="en-US" dirty="0"/>
              <a:t>Chi-Square : Step 3</a:t>
            </a:r>
          </a:p>
        </p:txBody>
      </p:sp>
      <p:sp>
        <p:nvSpPr>
          <p:cNvPr id="103427" name="Rectangle 3"/>
          <p:cNvSpPr>
            <a:spLocks noGrp="1" noRot="1" noChangeArrowheads="1"/>
          </p:cNvSpPr>
          <p:nvPr>
            <p:ph idx="1"/>
          </p:nvPr>
        </p:nvSpPr>
        <p:spPr>
          <a:xfrm>
            <a:off x="381000" y="1554162"/>
            <a:ext cx="8686800" cy="4525963"/>
          </a:xfrm>
        </p:spPr>
        <p:txBody>
          <a:bodyPr/>
          <a:lstStyle/>
          <a:p>
            <a:pPr>
              <a:lnSpc>
                <a:spcPct val="80000"/>
              </a:lnSpc>
            </a:pPr>
            <a:r>
              <a:rPr lang="en-US" sz="2800" dirty="0"/>
              <a:t>Figure out the </a:t>
            </a:r>
            <a:r>
              <a:rPr lang="en-US" sz="2800" dirty="0">
                <a:solidFill>
                  <a:schemeClr val="accent6"/>
                </a:solidFill>
              </a:rPr>
              <a:t>degrees of freedom </a:t>
            </a:r>
            <a:r>
              <a:rPr lang="en-US" sz="2800" dirty="0"/>
              <a:t>and </a:t>
            </a:r>
            <a:r>
              <a:rPr lang="en-US" sz="2800" dirty="0">
                <a:solidFill>
                  <a:schemeClr val="accent6"/>
                </a:solidFill>
              </a:rPr>
              <a:t>statistical significance level</a:t>
            </a:r>
          </a:p>
          <a:p>
            <a:pPr lvl="1">
              <a:lnSpc>
                <a:spcPct val="80000"/>
              </a:lnSpc>
            </a:pPr>
            <a:r>
              <a:rPr lang="en-US" sz="2400" dirty="0"/>
              <a:t>Degrees of freedom: How big is your table? Multiply number of rows -1 by number of columns – 1; so,</a:t>
            </a:r>
            <a:r>
              <a:rPr lang="en-US" sz="2400" dirty="0">
                <a:solidFill>
                  <a:schemeClr val="folHlink"/>
                </a:solidFill>
              </a:rPr>
              <a:t> </a:t>
            </a:r>
            <a:r>
              <a:rPr lang="en-US" sz="2400" dirty="0">
                <a:solidFill>
                  <a:schemeClr val="accent6"/>
                </a:solidFill>
              </a:rPr>
              <a:t>(3-1)x(3-1)=4</a:t>
            </a:r>
          </a:p>
          <a:p>
            <a:pPr lvl="1">
              <a:lnSpc>
                <a:spcPct val="80000"/>
              </a:lnSpc>
            </a:pPr>
            <a:r>
              <a:rPr lang="en-US" sz="2400" dirty="0"/>
              <a:t>Statistical significance level: probability your ‘wrong’ – chance you’re willing to put up with (conventionally set at 5%)</a:t>
            </a:r>
          </a:p>
          <a:p>
            <a:pPr>
              <a:lnSpc>
                <a:spcPct val="80000"/>
              </a:lnSpc>
            </a:pPr>
            <a:r>
              <a:rPr lang="en-US" sz="2800" dirty="0"/>
              <a:t>Look it up!</a:t>
            </a:r>
          </a:p>
          <a:p>
            <a:pPr lvl="1">
              <a:lnSpc>
                <a:spcPct val="80000"/>
              </a:lnSpc>
            </a:pPr>
            <a:r>
              <a:rPr lang="en-US" sz="2400" dirty="0"/>
              <a:t>Back of any stats or methods book, Chi-Square distribution table (4 </a:t>
            </a:r>
            <a:r>
              <a:rPr lang="en-US" sz="2400" dirty="0" err="1"/>
              <a:t>df</a:t>
            </a:r>
            <a:r>
              <a:rPr lang="en-US" sz="2400" dirty="0"/>
              <a:t> down the side, .05 across the top)</a:t>
            </a:r>
          </a:p>
        </p:txBody>
      </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rrowheads="1"/>
          </p:cNvSpPr>
          <p:nvPr>
            <p:ph type="title"/>
          </p:nvPr>
        </p:nvSpPr>
        <p:spPr>
          <a:xfrm>
            <a:off x="381000" y="457200"/>
            <a:ext cx="8686800" cy="838200"/>
          </a:xfrm>
        </p:spPr>
        <p:txBody>
          <a:bodyPr/>
          <a:lstStyle/>
          <a:p>
            <a:r>
              <a:rPr lang="en-US" dirty="0"/>
              <a:t>Chi-Square : Step 3</a:t>
            </a:r>
          </a:p>
        </p:txBody>
      </p:sp>
      <p:sp>
        <p:nvSpPr>
          <p:cNvPr id="104451" name="Rectangle 3"/>
          <p:cNvSpPr>
            <a:spLocks noGrp="1" noRot="1" noChangeArrowheads="1"/>
          </p:cNvSpPr>
          <p:nvPr>
            <p:ph idx="1"/>
          </p:nvPr>
        </p:nvSpPr>
        <p:spPr>
          <a:xfrm>
            <a:off x="381000" y="1554162"/>
            <a:ext cx="8686800" cy="4525963"/>
          </a:xfrm>
        </p:spPr>
        <p:txBody>
          <a:bodyPr/>
          <a:lstStyle/>
          <a:p>
            <a:pPr>
              <a:lnSpc>
                <a:spcPct val="90000"/>
              </a:lnSpc>
            </a:pPr>
            <a:r>
              <a:rPr lang="en-US" sz="2800" dirty="0"/>
              <a:t>What value do you get?</a:t>
            </a:r>
          </a:p>
          <a:p>
            <a:pPr>
              <a:lnSpc>
                <a:spcPct val="90000"/>
              </a:lnSpc>
            </a:pPr>
            <a:r>
              <a:rPr lang="en-US" sz="2800" b="1" dirty="0" smtClean="0">
                <a:solidFill>
                  <a:srgbClr val="FF0000"/>
                </a:solidFill>
              </a:rPr>
              <a:t>About 9.49</a:t>
            </a:r>
            <a:endParaRPr lang="en-US" sz="2800" b="1" dirty="0">
              <a:solidFill>
                <a:srgbClr val="FF0000"/>
              </a:solidFill>
            </a:endParaRPr>
          </a:p>
          <a:p>
            <a:pPr>
              <a:lnSpc>
                <a:spcPct val="90000"/>
              </a:lnSpc>
            </a:pPr>
            <a:r>
              <a:rPr lang="en-US" sz="2800" dirty="0"/>
              <a:t>If your chi-square value is higher than that, then you’ve found a relationship that is </a:t>
            </a:r>
            <a:r>
              <a:rPr lang="en-US" sz="2800" dirty="0">
                <a:solidFill>
                  <a:schemeClr val="accent6"/>
                </a:solidFill>
              </a:rPr>
              <a:t>statistically significant!</a:t>
            </a:r>
          </a:p>
          <a:p>
            <a:pPr>
              <a:lnSpc>
                <a:spcPct val="90000"/>
              </a:lnSpc>
            </a:pPr>
            <a:r>
              <a:rPr lang="en-US" sz="2800" dirty="0"/>
              <a:t>So, is there a relationship between Competence and Hierarchy?</a:t>
            </a:r>
          </a:p>
          <a:p>
            <a:pPr>
              <a:lnSpc>
                <a:spcPct val="90000"/>
              </a:lnSpc>
            </a:pPr>
            <a:r>
              <a:rPr lang="en-US" sz="2800" dirty="0"/>
              <a:t>Is her hypothesis correct?</a:t>
            </a:r>
          </a:p>
          <a:p>
            <a:pPr lvl="1">
              <a:lnSpc>
                <a:spcPct val="90000"/>
              </a:lnSpc>
            </a:pPr>
            <a:r>
              <a:rPr lang="en-US" sz="2400" dirty="0"/>
              <a:t>In class – percentage the table and evaluate</a:t>
            </a:r>
          </a:p>
        </p:txBody>
      </p:sp>
    </p:spTree>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rrowheads="1"/>
          </p:cNvSpPr>
          <p:nvPr>
            <p:ph type="title"/>
          </p:nvPr>
        </p:nvSpPr>
        <p:spPr>
          <a:xfrm>
            <a:off x="381000" y="457200"/>
            <a:ext cx="8686800" cy="838200"/>
          </a:xfrm>
        </p:spPr>
        <p:txBody>
          <a:bodyPr/>
          <a:lstStyle/>
          <a:p>
            <a:r>
              <a:rPr lang="en-US" dirty="0"/>
              <a:t>Limitations of Chi-Square</a:t>
            </a:r>
          </a:p>
        </p:txBody>
      </p:sp>
      <p:sp>
        <p:nvSpPr>
          <p:cNvPr id="105475" name="Rectangle 3"/>
          <p:cNvSpPr>
            <a:spLocks noGrp="1" noRot="1" noChangeArrowheads="1"/>
          </p:cNvSpPr>
          <p:nvPr>
            <p:ph idx="1"/>
          </p:nvPr>
        </p:nvSpPr>
        <p:spPr>
          <a:xfrm>
            <a:off x="381000" y="1554162"/>
            <a:ext cx="8686800" cy="4525963"/>
          </a:xfrm>
        </p:spPr>
        <p:txBody>
          <a:bodyPr/>
          <a:lstStyle/>
          <a:p>
            <a:r>
              <a:rPr lang="en-US" dirty="0"/>
              <a:t>Chi-square helps you determine </a:t>
            </a:r>
            <a:r>
              <a:rPr lang="en-US" b="1" dirty="0">
                <a:solidFill>
                  <a:schemeClr val="accent1"/>
                </a:solidFill>
              </a:rPr>
              <a:t>if a relationship exists</a:t>
            </a:r>
            <a:r>
              <a:rPr lang="en-US" dirty="0"/>
              <a:t> (is statistically significant)</a:t>
            </a:r>
          </a:p>
          <a:p>
            <a:r>
              <a:rPr lang="en-US" dirty="0"/>
              <a:t>Chi-square </a:t>
            </a:r>
            <a:r>
              <a:rPr lang="en-US" b="1" u="sng" dirty="0">
                <a:solidFill>
                  <a:schemeClr val="accent2"/>
                </a:solidFill>
              </a:rPr>
              <a:t>does not</a:t>
            </a:r>
            <a:r>
              <a:rPr lang="en-US" u="sng" dirty="0"/>
              <a:t> </a:t>
            </a:r>
            <a:r>
              <a:rPr lang="en-US" dirty="0"/>
              <a:t>tell you </a:t>
            </a:r>
            <a:r>
              <a:rPr lang="en-US" b="1" dirty="0">
                <a:solidFill>
                  <a:schemeClr val="accent1"/>
                </a:solidFill>
              </a:rPr>
              <a:t>how strong </a:t>
            </a:r>
            <a:r>
              <a:rPr lang="en-US" dirty="0"/>
              <a:t>that relationship is or </a:t>
            </a:r>
            <a:r>
              <a:rPr lang="en-US" b="1" dirty="0">
                <a:solidFill>
                  <a:schemeClr val="accent1"/>
                </a:solidFill>
              </a:rPr>
              <a:t>which direction</a:t>
            </a:r>
            <a:r>
              <a:rPr lang="en-US" dirty="0">
                <a:solidFill>
                  <a:schemeClr val="accent1"/>
                </a:solidFill>
              </a:rPr>
              <a:t> </a:t>
            </a:r>
            <a:r>
              <a:rPr lang="en-US" dirty="0"/>
              <a:t>that relationship takes (positive, negative, etc.)</a:t>
            </a:r>
          </a:p>
        </p:txBody>
      </p:sp>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p:txBody>
          <a:bodyPr/>
          <a:lstStyle/>
          <a:p>
            <a:r>
              <a:rPr lang="en-US" sz="3200"/>
              <a:t>Assessing the Strength of a Relationship: Percentage Difference</a:t>
            </a:r>
          </a:p>
        </p:txBody>
      </p:sp>
      <p:sp>
        <p:nvSpPr>
          <p:cNvPr id="33795" name="Rectangle 3"/>
          <p:cNvSpPr>
            <a:spLocks noGrp="1" noRot="1" noChangeArrowheads="1"/>
          </p:cNvSpPr>
          <p:nvPr>
            <p:ph type="body" sz="half" idx="1"/>
          </p:nvPr>
        </p:nvSpPr>
        <p:spPr>
          <a:xfrm>
            <a:off x="762000" y="1676400"/>
            <a:ext cx="3733800" cy="4495800"/>
          </a:xfrm>
        </p:spPr>
        <p:txBody>
          <a:bodyPr>
            <a:normAutofit lnSpcReduction="10000"/>
          </a:bodyPr>
          <a:lstStyle/>
          <a:p>
            <a:pPr>
              <a:lnSpc>
                <a:spcPct val="90000"/>
              </a:lnSpc>
            </a:pPr>
            <a:r>
              <a:rPr lang="en-US" sz="2400" dirty="0"/>
              <a:t>The easiest and most common method for assessing the strength and direction of a relationship is to simply use the percentage distribution!</a:t>
            </a:r>
          </a:p>
          <a:p>
            <a:pPr>
              <a:lnSpc>
                <a:spcPct val="90000"/>
              </a:lnSpc>
            </a:pPr>
            <a:r>
              <a:rPr lang="en-US" sz="2400" dirty="0">
                <a:solidFill>
                  <a:schemeClr val="accent6"/>
                </a:solidFill>
              </a:rPr>
              <a:t>Do this BEFORE trying any fancier statistics!</a:t>
            </a:r>
          </a:p>
          <a:p>
            <a:pPr>
              <a:lnSpc>
                <a:spcPct val="90000"/>
              </a:lnSpc>
            </a:pPr>
            <a:r>
              <a:rPr lang="en-US" sz="2400" dirty="0"/>
              <a:t>The closer you are to a perfect positive or negative relationship, the stronger the relationship!</a:t>
            </a:r>
          </a:p>
        </p:txBody>
      </p:sp>
      <p:graphicFrame>
        <p:nvGraphicFramePr>
          <p:cNvPr id="33836" name="Group 44"/>
          <p:cNvGraphicFramePr>
            <a:graphicFrameLocks noGrp="1"/>
          </p:cNvGraphicFramePr>
          <p:nvPr>
            <p:ph sz="half" idx="2"/>
          </p:nvPr>
        </p:nvGraphicFramePr>
        <p:xfrm>
          <a:off x="4724400" y="1905000"/>
          <a:ext cx="4121150" cy="3633153"/>
        </p:xfrm>
        <a:graphic>
          <a:graphicData uri="http://schemas.openxmlformats.org/drawingml/2006/table">
            <a:tbl>
              <a:tblPr/>
              <a:tblGrid>
                <a:gridCol w="1374775"/>
                <a:gridCol w="1371600"/>
                <a:gridCol w="1374775"/>
              </a:tblGrid>
              <a:tr h="381000">
                <a:tc gridSpan="3">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cs typeface="Arial" charset="0"/>
                        </a:rPr>
                        <a:t>Perfect Positive Relationship</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44291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chemeClr val="tx1"/>
                          </a:solidFill>
                          <a:effectLst/>
                          <a:latin typeface="Arial" charset="0"/>
                          <a:cs typeface="Arial" charset="0"/>
                        </a:rPr>
                        <a:t>Independent Variable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6985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chemeClr val="tx1"/>
                          </a:solidFill>
                          <a:effectLst/>
                          <a:latin typeface="Arial" charset="0"/>
                          <a:cs typeface="Arial" charset="0"/>
                        </a:rPr>
                        <a:t>Dependent Variable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1" u="none" strike="noStrike" cap="none" normalizeH="0" baseline="0" smtClean="0">
                          <a:ln>
                            <a:noFill/>
                          </a:ln>
                          <a:solidFill>
                            <a:schemeClr val="tx1"/>
                          </a:solidFill>
                          <a:effectLst/>
                          <a:latin typeface="Arial" charset="0"/>
                          <a:cs typeface="Arial" charset="0"/>
                        </a:rPr>
                        <a:t>Category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1" u="none" strike="noStrike" cap="none" normalizeH="0" baseline="0" smtClean="0">
                          <a:ln>
                            <a:noFill/>
                          </a:ln>
                          <a:solidFill>
                            <a:schemeClr val="tx1"/>
                          </a:solidFill>
                          <a:effectLst/>
                          <a:latin typeface="Arial" charset="0"/>
                          <a:cs typeface="Arial" charset="0"/>
                        </a:rPr>
                        <a:t>Category 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85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1" u="none" strike="noStrike" cap="none" normalizeH="0" baseline="0" smtClean="0">
                          <a:ln>
                            <a:noFill/>
                          </a:ln>
                          <a:solidFill>
                            <a:schemeClr val="tx1"/>
                          </a:solidFill>
                          <a:effectLst/>
                          <a:latin typeface="Arial" charset="0"/>
                          <a:cs typeface="Arial" charset="0"/>
                        </a:rPr>
                        <a:t>Category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85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1" u="none" strike="noStrike" cap="none" normalizeH="0" baseline="0" smtClean="0">
                          <a:ln>
                            <a:noFill/>
                          </a:ln>
                          <a:solidFill>
                            <a:schemeClr val="tx1"/>
                          </a:solidFill>
                          <a:effectLst/>
                          <a:latin typeface="Arial" charset="0"/>
                          <a:cs typeface="Arial" charset="0"/>
                        </a:rPr>
                        <a:t>Category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85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a:xfrm>
            <a:off x="381000" y="152400"/>
            <a:ext cx="8385175" cy="1431925"/>
          </a:xfrm>
        </p:spPr>
        <p:txBody>
          <a:bodyPr/>
          <a:lstStyle/>
          <a:p>
            <a:r>
              <a:rPr lang="en-US" dirty="0"/>
              <a:t>In-Class Task</a:t>
            </a:r>
          </a:p>
        </p:txBody>
      </p:sp>
      <p:sp>
        <p:nvSpPr>
          <p:cNvPr id="18435" name="Rectangle 3"/>
          <p:cNvSpPr>
            <a:spLocks noGrp="1" noRot="1" noChangeArrowheads="1"/>
          </p:cNvSpPr>
          <p:nvPr>
            <p:ph type="body" sz="half" idx="1"/>
          </p:nvPr>
        </p:nvSpPr>
        <p:spPr>
          <a:xfrm>
            <a:off x="381000" y="1905000"/>
            <a:ext cx="3927475" cy="4191000"/>
          </a:xfrm>
        </p:spPr>
        <p:txBody>
          <a:bodyPr/>
          <a:lstStyle/>
          <a:p>
            <a:pPr>
              <a:lnSpc>
                <a:spcPct val="90000"/>
              </a:lnSpc>
            </a:pPr>
            <a:r>
              <a:rPr lang="en-US" sz="2400" dirty="0"/>
              <a:t>Figure chi-square for this table as well as </a:t>
            </a:r>
            <a:r>
              <a:rPr lang="en-US" sz="2400" dirty="0" err="1"/>
              <a:t>percentaging</a:t>
            </a:r>
            <a:r>
              <a:rPr lang="en-US" sz="2400" dirty="0"/>
              <a:t> it</a:t>
            </a:r>
          </a:p>
          <a:p>
            <a:pPr>
              <a:lnSpc>
                <a:spcPct val="90000"/>
              </a:lnSpc>
            </a:pPr>
            <a:r>
              <a:rPr lang="en-US" sz="2400" dirty="0">
                <a:solidFill>
                  <a:schemeClr val="accent6"/>
                </a:solidFill>
              </a:rPr>
              <a:t>Is there a statistically significant relationship there at the 5% level; what about the 10% level?</a:t>
            </a:r>
          </a:p>
          <a:p>
            <a:pPr>
              <a:lnSpc>
                <a:spcPct val="90000"/>
              </a:lnSpc>
            </a:pPr>
            <a:r>
              <a:rPr lang="en-US" sz="2400" dirty="0"/>
              <a:t>Looking at the percentages, can you state the relationship in </a:t>
            </a:r>
            <a:r>
              <a:rPr lang="en-US" sz="2400" dirty="0">
                <a:solidFill>
                  <a:schemeClr val="accent6"/>
                </a:solidFill>
              </a:rPr>
              <a:t>“directional” </a:t>
            </a:r>
            <a:r>
              <a:rPr lang="en-US" sz="2400" dirty="0"/>
              <a:t>language?</a:t>
            </a:r>
          </a:p>
        </p:txBody>
      </p:sp>
      <p:graphicFrame>
        <p:nvGraphicFramePr>
          <p:cNvPr id="18454" name="Group 22"/>
          <p:cNvGraphicFramePr>
            <a:graphicFrameLocks noGrp="1"/>
          </p:cNvGraphicFramePr>
          <p:nvPr>
            <p:ph sz="half" idx="2"/>
          </p:nvPr>
        </p:nvGraphicFramePr>
        <p:xfrm>
          <a:off x="4419600" y="2514600"/>
          <a:ext cx="4572000" cy="2514600"/>
        </p:xfrm>
        <a:graphic>
          <a:graphicData uri="http://schemas.openxmlformats.org/drawingml/2006/table">
            <a:tbl>
              <a:tblPr/>
              <a:tblGrid>
                <a:gridCol w="1524000"/>
                <a:gridCol w="1524000"/>
                <a:gridCol w="1524000"/>
              </a:tblGrid>
              <a:tr h="8382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Arial" charset="0"/>
                          <a:cs typeface="Arial" charset="0"/>
                        </a:rPr>
                        <a:t>Capital Punishment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Liberal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Conservative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Percent in Favor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Arial" charset="0"/>
                          <a:cs typeface="Arial" charset="0"/>
                        </a:rPr>
                        <a:t>52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Percent Opposed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Arial" charset="0"/>
                          <a:cs typeface="Arial" charset="0"/>
                        </a:rPr>
                        <a:t>43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r>
            </a:tbl>
          </a:graphicData>
        </a:graphic>
      </p:graphicFrame>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rrowheads="1"/>
          </p:cNvSpPr>
          <p:nvPr>
            <p:ph type="title"/>
          </p:nvPr>
        </p:nvSpPr>
        <p:spPr>
          <a:xfrm>
            <a:off x="381000" y="457200"/>
            <a:ext cx="8686800" cy="838200"/>
          </a:xfrm>
        </p:spPr>
        <p:txBody>
          <a:bodyPr/>
          <a:lstStyle/>
          <a:p>
            <a:r>
              <a:rPr lang="en-US" dirty="0"/>
              <a:t>In-Class Task</a:t>
            </a:r>
          </a:p>
        </p:txBody>
      </p:sp>
      <p:sp>
        <p:nvSpPr>
          <p:cNvPr id="116739" name="Rectangle 3"/>
          <p:cNvSpPr>
            <a:spLocks noGrp="1" noRot="1" noChangeArrowheads="1"/>
          </p:cNvSpPr>
          <p:nvPr>
            <p:ph type="body" idx="1"/>
          </p:nvPr>
        </p:nvSpPr>
        <p:spPr>
          <a:xfrm>
            <a:off x="381000" y="1554162"/>
            <a:ext cx="8686800" cy="4525963"/>
          </a:xfrm>
        </p:spPr>
        <p:txBody>
          <a:bodyPr/>
          <a:lstStyle/>
          <a:p>
            <a:r>
              <a:rPr lang="en-US" dirty="0"/>
              <a:t>Chi-Square = 3.12</a:t>
            </a:r>
          </a:p>
          <a:p>
            <a:r>
              <a:rPr lang="en-US" dirty="0"/>
              <a:t>Significant at .05? Nope (less than 3.84)</a:t>
            </a:r>
          </a:p>
          <a:p>
            <a:r>
              <a:rPr lang="en-US" dirty="0"/>
              <a:t>Significant at .10? Yep (more than 2.71)</a:t>
            </a:r>
          </a:p>
          <a:p>
            <a:endParaRPr lang="en-US" dirty="0"/>
          </a:p>
        </p:txBody>
      </p:sp>
    </p:spTree>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p:txBody>
          <a:bodyPr/>
          <a:lstStyle/>
          <a:p>
            <a:r>
              <a:rPr lang="en-US"/>
              <a:t>Measures of Association</a:t>
            </a:r>
          </a:p>
        </p:txBody>
      </p:sp>
      <p:sp>
        <p:nvSpPr>
          <p:cNvPr id="35843" name="Rectangle 3"/>
          <p:cNvSpPr>
            <a:spLocks noGrp="1" noRot="1" noChangeArrowheads="1"/>
          </p:cNvSpPr>
          <p:nvPr>
            <p:ph idx="1"/>
          </p:nvPr>
        </p:nvSpPr>
        <p:spPr/>
        <p:txBody>
          <a:bodyPr/>
          <a:lstStyle/>
          <a:p>
            <a:pPr>
              <a:lnSpc>
                <a:spcPct val="80000"/>
              </a:lnSpc>
            </a:pPr>
            <a:r>
              <a:rPr lang="en-US" sz="2400" dirty="0"/>
              <a:t>What if you can’t really tell how strong the relationship is, or in what direction?</a:t>
            </a:r>
          </a:p>
          <a:p>
            <a:pPr lvl="1">
              <a:lnSpc>
                <a:spcPct val="80000"/>
              </a:lnSpc>
            </a:pPr>
            <a:r>
              <a:rPr lang="en-US" sz="2000" dirty="0"/>
              <a:t>Like if you have a very large table?</a:t>
            </a:r>
          </a:p>
          <a:p>
            <a:pPr>
              <a:lnSpc>
                <a:spcPct val="80000"/>
              </a:lnSpc>
            </a:pPr>
            <a:r>
              <a:rPr lang="en-US" sz="2400" dirty="0"/>
              <a:t>That’s when you use </a:t>
            </a:r>
            <a:r>
              <a:rPr lang="en-US" sz="2400" dirty="0">
                <a:solidFill>
                  <a:schemeClr val="accent6"/>
                </a:solidFill>
              </a:rPr>
              <a:t>“measures of association” </a:t>
            </a:r>
            <a:r>
              <a:rPr lang="en-US" sz="2400" dirty="0"/>
              <a:t>– fancier stats</a:t>
            </a:r>
          </a:p>
          <a:p>
            <a:pPr>
              <a:lnSpc>
                <a:spcPct val="80000"/>
              </a:lnSpc>
            </a:pPr>
            <a:r>
              <a:rPr lang="en-US" sz="2400" dirty="0"/>
              <a:t>Cramer’s V, lambda, Gamma, </a:t>
            </a:r>
            <a:r>
              <a:rPr lang="en-US" sz="2400" dirty="0" err="1"/>
              <a:t>Somer’s</a:t>
            </a:r>
            <a:r>
              <a:rPr lang="en-US" sz="2400" dirty="0"/>
              <a:t> d, and others</a:t>
            </a:r>
          </a:p>
          <a:p>
            <a:pPr>
              <a:lnSpc>
                <a:spcPct val="80000"/>
              </a:lnSpc>
            </a:pPr>
            <a:r>
              <a:rPr lang="en-US" sz="2400" dirty="0"/>
              <a:t>They give you a number that you can tell the strength and direction (if ordinal or interval) of a relationship</a:t>
            </a:r>
          </a:p>
          <a:p>
            <a:pPr>
              <a:lnSpc>
                <a:spcPct val="80000"/>
              </a:lnSpc>
            </a:pPr>
            <a:r>
              <a:rPr lang="en-US" sz="2400" dirty="0"/>
              <a:t>If stat made for Nominal data (e.g. Cramer’s V), then the number will be between 0 and 1 (e.g. .49)</a:t>
            </a:r>
          </a:p>
          <a:p>
            <a:pPr>
              <a:lnSpc>
                <a:spcPct val="80000"/>
              </a:lnSpc>
            </a:pPr>
            <a:r>
              <a:rPr lang="en-US" sz="2400" dirty="0"/>
              <a:t>If made for ordinal/interval, then will usually be between -1 and 1 to give both strength and direction.</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80" name="Rectangle 28"/>
          <p:cNvSpPr>
            <a:spLocks noGrp="1" noRot="1" noChangeArrowheads="1"/>
          </p:cNvSpPr>
          <p:nvPr>
            <p:ph type="title"/>
          </p:nvPr>
        </p:nvSpPr>
        <p:spPr>
          <a:xfrm>
            <a:off x="304800" y="152400"/>
            <a:ext cx="8385175" cy="1431925"/>
          </a:xfrm>
        </p:spPr>
        <p:txBody>
          <a:bodyPr/>
          <a:lstStyle/>
          <a:p>
            <a:r>
              <a:rPr lang="en-US" dirty="0"/>
              <a:t>Percentage Distributions</a:t>
            </a:r>
          </a:p>
        </p:txBody>
      </p:sp>
      <p:sp>
        <p:nvSpPr>
          <p:cNvPr id="49155" name="Rectangle 3"/>
          <p:cNvSpPr>
            <a:spLocks noGrp="1" noRot="1" noChangeArrowheads="1"/>
          </p:cNvSpPr>
          <p:nvPr>
            <p:ph type="body" sz="half" idx="1"/>
          </p:nvPr>
        </p:nvSpPr>
        <p:spPr>
          <a:xfrm>
            <a:off x="609600" y="1752600"/>
            <a:ext cx="3927475" cy="4191000"/>
          </a:xfrm>
        </p:spPr>
        <p:txBody>
          <a:bodyPr/>
          <a:lstStyle/>
          <a:p>
            <a:pPr>
              <a:lnSpc>
                <a:spcPct val="90000"/>
              </a:lnSpc>
            </a:pPr>
            <a:r>
              <a:rPr lang="en-US" sz="2400" dirty="0"/>
              <a:t>Consider this table of responses to whether or not there are “too many” bureaucrats in the federal government</a:t>
            </a:r>
          </a:p>
          <a:p>
            <a:pPr>
              <a:lnSpc>
                <a:spcPct val="90000"/>
              </a:lnSpc>
            </a:pPr>
            <a:r>
              <a:rPr lang="en-US" sz="2400" dirty="0"/>
              <a:t>Mode is </a:t>
            </a:r>
            <a:r>
              <a:rPr lang="en-US" sz="2400" dirty="0">
                <a:solidFill>
                  <a:schemeClr val="accent6"/>
                </a:solidFill>
              </a:rPr>
              <a:t>“Agree”, </a:t>
            </a:r>
            <a:r>
              <a:rPr lang="en-US" sz="2400" dirty="0"/>
              <a:t>but still difficult to interpret</a:t>
            </a:r>
          </a:p>
          <a:p>
            <a:pPr>
              <a:lnSpc>
                <a:spcPct val="90000"/>
              </a:lnSpc>
            </a:pPr>
            <a:r>
              <a:rPr lang="en-US" sz="2400" dirty="0"/>
              <a:t>Percentages would make it easier to interpret and compare to previous years</a:t>
            </a:r>
          </a:p>
        </p:txBody>
      </p:sp>
      <p:graphicFrame>
        <p:nvGraphicFramePr>
          <p:cNvPr id="49200" name="Group 48"/>
          <p:cNvGraphicFramePr>
            <a:graphicFrameLocks noGrp="1"/>
          </p:cNvGraphicFramePr>
          <p:nvPr>
            <p:ph sz="half" idx="2"/>
          </p:nvPr>
        </p:nvGraphicFramePr>
        <p:xfrm>
          <a:off x="4689475" y="1752600"/>
          <a:ext cx="3927475" cy="4532315"/>
        </p:xfrm>
        <a:graphic>
          <a:graphicData uri="http://schemas.openxmlformats.org/drawingml/2006/table">
            <a:tbl>
              <a:tblPr/>
              <a:tblGrid>
                <a:gridCol w="1963738"/>
                <a:gridCol w="1963737"/>
              </a:tblGrid>
              <a:tr h="6318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1" i="0" u="none" strike="noStrike" cap="none" normalizeH="0" baseline="0" dirty="0" smtClean="0">
                          <a:ln>
                            <a:noFill/>
                          </a:ln>
                          <a:solidFill>
                            <a:schemeClr val="tx1"/>
                          </a:solidFill>
                          <a:effectLst/>
                          <a:latin typeface="Arial" charset="0"/>
                          <a:cs typeface="Arial" charset="0"/>
                        </a:rPr>
                        <a:t>Response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flip="none" rotWithShape="1">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1" i="0" u="none" strike="noStrike" cap="none" normalizeH="0" baseline="0" smtClean="0">
                          <a:ln>
                            <a:noFill/>
                          </a:ln>
                          <a:solidFill>
                            <a:schemeClr val="tx1"/>
                          </a:solidFill>
                          <a:effectLst/>
                          <a:latin typeface="Arial" charset="0"/>
                          <a:cs typeface="Arial" charset="0"/>
                        </a:rPr>
                        <a:t>Number of People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flip="none" rotWithShape="1">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tcPr>
                </a:tc>
              </a:tr>
              <a:tr h="6016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Strongly Agree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flip="none" rotWithShape="1">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686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flip="none" rotWithShape="1">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tcPr>
                </a:tc>
              </a:tr>
              <a:tr h="6016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Agree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flip="none" rotWithShape="1">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979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flip="none" rotWithShape="1">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tcPr>
                </a:tc>
              </a:tr>
              <a:tr h="6016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Neutral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flip="none" rotWithShape="1">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208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flip="none" rotWithShape="1">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tcPr>
                </a:tc>
              </a:tr>
              <a:tr h="6016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Disagree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flip="none" rotWithShape="1">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436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flip="none" rotWithShape="1">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tcPr>
                </a:tc>
              </a:tr>
              <a:tr h="63341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Strongly Disagree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flip="none" rotWithShape="1">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232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flip="none" rotWithShape="1">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tcPr>
                </a:tc>
              </a:tr>
              <a:tr h="6016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flip="none" rotWithShape="1">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cs typeface="Arial" charset="0"/>
                        </a:rPr>
                        <a:t>2,541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flip="none" rotWithShape="1">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tcPr>
                </a:tc>
              </a:tr>
            </a:tbl>
          </a:graphicData>
        </a:graphic>
      </p:graphicFrame>
    </p:spTree>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p:txBody>
          <a:bodyPr/>
          <a:lstStyle/>
          <a:p>
            <a:r>
              <a:rPr lang="en-US"/>
              <a:t>A Common Measure: Cramer’s V</a:t>
            </a:r>
          </a:p>
        </p:txBody>
      </p:sp>
      <p:sp>
        <p:nvSpPr>
          <p:cNvPr id="19459" name="Rectangle 3"/>
          <p:cNvSpPr>
            <a:spLocks noGrp="1" noRot="1" noChangeArrowheads="1"/>
          </p:cNvSpPr>
          <p:nvPr>
            <p:ph idx="1"/>
          </p:nvPr>
        </p:nvSpPr>
        <p:spPr/>
        <p:txBody>
          <a:bodyPr/>
          <a:lstStyle/>
          <a:p>
            <a:r>
              <a:rPr lang="en-US" dirty="0"/>
              <a:t>While you will generally not run across many measures of association in your work, if you </a:t>
            </a:r>
            <a:r>
              <a:rPr lang="en-US" dirty="0" smtClean="0"/>
              <a:t>do, </a:t>
            </a:r>
            <a:r>
              <a:rPr lang="en-US" dirty="0"/>
              <a:t>it will most likely be Cramer’s V</a:t>
            </a:r>
          </a:p>
          <a:p>
            <a:r>
              <a:rPr lang="en-US" dirty="0"/>
              <a:t>Non-directional between 0-1</a:t>
            </a:r>
          </a:p>
          <a:p>
            <a:endParaRPr lang="en-US" dirty="0"/>
          </a:p>
        </p:txBody>
      </p:sp>
    </p:spTree>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a:xfrm>
            <a:off x="457200" y="152400"/>
            <a:ext cx="8385175" cy="1431925"/>
          </a:xfrm>
        </p:spPr>
        <p:txBody>
          <a:bodyPr/>
          <a:lstStyle/>
          <a:p>
            <a:r>
              <a:rPr lang="en-US" dirty="0"/>
              <a:t>Statistical Control Table Analysis</a:t>
            </a:r>
          </a:p>
        </p:txBody>
      </p:sp>
      <p:graphicFrame>
        <p:nvGraphicFramePr>
          <p:cNvPr id="21605" name="Group 101"/>
          <p:cNvGraphicFramePr>
            <a:graphicFrameLocks noGrp="1"/>
          </p:cNvGraphicFramePr>
          <p:nvPr>
            <p:ph type="tbl" idx="1"/>
          </p:nvPr>
        </p:nvGraphicFramePr>
        <p:xfrm>
          <a:off x="3048000" y="1905000"/>
          <a:ext cx="5867400" cy="3545207"/>
        </p:xfrm>
        <a:graphic>
          <a:graphicData uri="http://schemas.openxmlformats.org/drawingml/2006/table">
            <a:tbl>
              <a:tblPr/>
              <a:tblGrid>
                <a:gridCol w="1955800"/>
                <a:gridCol w="1955800"/>
                <a:gridCol w="1955800"/>
              </a:tblGrid>
              <a:tr h="414338">
                <a:tc gridSpan="3">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cs typeface="Arial" charset="0"/>
                        </a:rPr>
                        <a:t>Relationship between Juvenile Crime and Ice Cream Consumption</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hMerge="1">
                  <a:txBody>
                    <a:bodyPr/>
                    <a:lstStyle/>
                    <a:p>
                      <a:endParaRPr lang="en-US"/>
                    </a:p>
                  </a:txBody>
                  <a:tcPr/>
                </a:tc>
                <a:tc hMerge="1">
                  <a:txBody>
                    <a:bodyPr/>
                    <a:lstStyle/>
                    <a:p>
                      <a:endParaRPr lang="en-US"/>
                    </a:p>
                  </a:txBody>
                  <a:tcPr/>
                </a:tc>
              </a:tr>
              <a:tr h="4143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cell3D prstMaterial="dkEdge">
                      <a:bevel/>
                      <a:lightRig rig="flood" dir="t"/>
                    </a:cell3D>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1" i="0" u="none" strike="noStrike" cap="none" normalizeH="0" baseline="0" smtClean="0">
                          <a:ln>
                            <a:noFill/>
                          </a:ln>
                          <a:solidFill>
                            <a:schemeClr val="tx1"/>
                          </a:solidFill>
                          <a:effectLst/>
                          <a:latin typeface="Arial" charset="0"/>
                          <a:cs typeface="Arial" charset="0"/>
                        </a:rPr>
                        <a:t>Ice Cream Consumption</a:t>
                      </a: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hMerge="1">
                  <a:txBody>
                    <a:bodyPr/>
                    <a:lstStyle/>
                    <a:p>
                      <a:endParaRPr lang="en-US"/>
                    </a:p>
                  </a:txBody>
                  <a:tcPr/>
                </a:tc>
              </a:tr>
              <a:tr h="4841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1" i="0" u="none" strike="noStrike" cap="none" normalizeH="0" baseline="0" smtClean="0">
                          <a:ln>
                            <a:noFill/>
                          </a:ln>
                          <a:solidFill>
                            <a:schemeClr val="tx1"/>
                          </a:solidFill>
                          <a:effectLst/>
                          <a:latin typeface="Arial" charset="0"/>
                          <a:cs typeface="Arial" charset="0"/>
                        </a:rPr>
                        <a:t>Crime rate</a:t>
                      </a:r>
                    </a:p>
                  </a:txBody>
                  <a:tcPr horzOverflow="overflow">
                    <a:lnL cap="flat">
                      <a:noFill/>
                    </a:lnL>
                    <a:lnR>
                      <a:noFill/>
                    </a:lnR>
                    <a:lnT>
                      <a:noFill/>
                    </a:lnT>
                    <a:lnB>
                      <a:noFill/>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1" u="none" strike="noStrike" cap="none" normalizeH="0" baseline="0" smtClean="0">
                          <a:ln>
                            <a:noFill/>
                          </a:ln>
                          <a:solidFill>
                            <a:schemeClr val="tx1"/>
                          </a:solidFill>
                          <a:effectLst/>
                          <a:latin typeface="Arial" charset="0"/>
                          <a:cs typeface="Arial" charset="0"/>
                        </a:rPr>
                        <a:t>Low</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1" u="none" strike="noStrike" cap="none" normalizeH="0" baseline="0" smtClean="0">
                          <a:ln>
                            <a:noFill/>
                          </a:ln>
                          <a:solidFill>
                            <a:schemeClr val="tx1"/>
                          </a:solidFill>
                          <a:effectLst/>
                          <a:latin typeface="Arial" charset="0"/>
                          <a:cs typeface="Arial" charset="0"/>
                        </a:rPr>
                        <a:t>High</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cell3D prstMaterial="dkEdge">
                      <a:bevel/>
                      <a:lightRig rig="flood" dir="t"/>
                    </a:cell3D>
                    <a:noFill/>
                  </a:tcPr>
                </a:tc>
              </a:tr>
              <a:tr h="4159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1" u="none" strike="noStrike" cap="none" normalizeH="0" baseline="0" dirty="0" smtClean="0">
                          <a:ln>
                            <a:noFill/>
                          </a:ln>
                          <a:solidFill>
                            <a:schemeClr val="tx1"/>
                          </a:solidFill>
                          <a:effectLst/>
                          <a:latin typeface="Arial" charset="0"/>
                          <a:cs typeface="Arial" charset="0"/>
                        </a:rPr>
                        <a:t>Low</a:t>
                      </a:r>
                    </a:p>
                  </a:txBody>
                  <a:tcPr horzOverflow="overflow">
                    <a:lnL cap="flat">
                      <a:noFill/>
                    </a:lnL>
                    <a:lnR>
                      <a:noFill/>
                    </a:lnR>
                    <a:lnT>
                      <a:noFill/>
                    </a:lnT>
                    <a:lnB>
                      <a:noFill/>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cs typeface="Arial" charset="0"/>
                        </a:rPr>
                        <a:t>25%</a:t>
                      </a:r>
                    </a:p>
                  </a:txBody>
                  <a:tcPr horzOverflow="overflow">
                    <a:lnL>
                      <a:noFill/>
                    </a:lnL>
                    <a:lnR>
                      <a:noFill/>
                    </a:lnR>
                    <a:lnT>
                      <a:noFill/>
                    </a:lnT>
                    <a:lnB>
                      <a:noFill/>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cs typeface="Arial" charset="0"/>
                        </a:rPr>
                        <a:t>80%</a:t>
                      </a:r>
                    </a:p>
                  </a:txBody>
                  <a:tcPr horzOverflow="overflow">
                    <a:lnL>
                      <a:noFill/>
                    </a:lnL>
                    <a:lnR cap="flat">
                      <a:noFill/>
                    </a:lnR>
                    <a:lnT>
                      <a:noFill/>
                    </a:lnT>
                    <a:lnB>
                      <a:noFill/>
                    </a:lnB>
                    <a:lnTlToBr>
                      <a:noFill/>
                    </a:lnTlToBr>
                    <a:lnBlToTr>
                      <a:noFill/>
                    </a:lnBlToTr>
                    <a:cell3D prstMaterial="dkEdge">
                      <a:bevel/>
                      <a:lightRig rig="flood" dir="t"/>
                    </a:cell3D>
                    <a:noFill/>
                  </a:tcPr>
                </a:tc>
              </a:tr>
              <a:tr h="4143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1" u="none" strike="noStrike" cap="none" normalizeH="0" baseline="0" smtClean="0">
                          <a:ln>
                            <a:noFill/>
                          </a:ln>
                          <a:solidFill>
                            <a:schemeClr val="tx1"/>
                          </a:solidFill>
                          <a:effectLst/>
                          <a:latin typeface="Arial" charset="0"/>
                          <a:cs typeface="Arial" charset="0"/>
                        </a:rPr>
                        <a:t>High</a:t>
                      </a: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75%</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20%</a:t>
                      </a:r>
                    </a:p>
                  </a:txBody>
                  <a:tcPr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r>
              <a:tr h="4143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Total</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100%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100%</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cell3D prstMaterial="dkEdge">
                      <a:bevel/>
                      <a:lightRig rig="flood" dir="t"/>
                    </a:cell3D>
                    <a:noFill/>
                  </a:tcPr>
                </a:tc>
              </a:tr>
              <a:tr h="4143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cap="flat">
                      <a:noFill/>
                    </a:lnL>
                    <a:lnR>
                      <a:noFill/>
                    </a:lnR>
                    <a:lnT>
                      <a:noFill/>
                    </a:lnT>
                    <a:lnB cap="flat">
                      <a:noFill/>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(n = 20 precincts)</a:t>
                      </a:r>
                    </a:p>
                  </a:txBody>
                  <a:tcPr horzOverflow="overflow">
                    <a:lnL>
                      <a:noFill/>
                    </a:lnL>
                    <a:lnR>
                      <a:noFill/>
                    </a:lnR>
                    <a:lnT>
                      <a:noFill/>
                    </a:lnT>
                    <a:lnB cap="flat">
                      <a:noFill/>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cs typeface="Arial" charset="0"/>
                        </a:rPr>
                        <a:t>(n = 25 precincts)</a:t>
                      </a:r>
                    </a:p>
                  </a:txBody>
                  <a:tcPr horzOverflow="overflow">
                    <a:lnL>
                      <a:noFill/>
                    </a:lnL>
                    <a:lnR cap="flat">
                      <a:noFill/>
                    </a:lnR>
                    <a:lnT>
                      <a:noFill/>
                    </a:lnT>
                    <a:lnB cap="flat">
                      <a:noFill/>
                    </a:lnB>
                    <a:lnTlToBr>
                      <a:noFill/>
                    </a:lnTlToBr>
                    <a:lnBlToTr>
                      <a:noFill/>
                    </a:lnBlToTr>
                    <a:cell3D prstMaterial="dkEdge">
                      <a:bevel/>
                      <a:lightRig rig="flood" dir="t"/>
                    </a:cell3D>
                    <a:noFill/>
                  </a:tcPr>
                </a:tc>
              </a:tr>
            </a:tbl>
          </a:graphicData>
        </a:graphic>
      </p:graphicFrame>
      <p:sp>
        <p:nvSpPr>
          <p:cNvPr id="21604" name="Text Box 100"/>
          <p:cNvSpPr txBox="1">
            <a:spLocks noChangeArrowheads="1"/>
          </p:cNvSpPr>
          <p:nvPr/>
        </p:nvSpPr>
        <p:spPr bwMode="auto">
          <a:xfrm>
            <a:off x="457200" y="1828800"/>
            <a:ext cx="2362200" cy="3970318"/>
          </a:xfrm>
          <a:prstGeom prst="rect">
            <a:avLst/>
          </a:prstGeom>
          <a:noFill/>
          <a:ln w="9525">
            <a:noFill/>
            <a:miter lim="800000"/>
            <a:headEnd/>
            <a:tailEnd/>
          </a:ln>
          <a:effectLst/>
        </p:spPr>
        <p:txBody>
          <a:bodyPr>
            <a:spAutoFit/>
          </a:bodyPr>
          <a:lstStyle/>
          <a:p>
            <a:pPr>
              <a:spcBef>
                <a:spcPct val="50000"/>
              </a:spcBef>
              <a:buFontTx/>
              <a:buChar char="•"/>
            </a:pPr>
            <a:r>
              <a:rPr lang="en-US" sz="2400" dirty="0">
                <a:solidFill>
                  <a:schemeClr val="accent6"/>
                </a:solidFill>
              </a:rPr>
              <a:t> According to this percentage distribution, does Ice Cream Consumption influence the rate of juvenile crime?</a:t>
            </a:r>
          </a:p>
          <a:p>
            <a:pPr>
              <a:spcBef>
                <a:spcPct val="50000"/>
              </a:spcBef>
              <a:buFontTx/>
              <a:buChar char="•"/>
            </a:pPr>
            <a:r>
              <a:rPr lang="en-US" sz="2400" dirty="0">
                <a:solidFill>
                  <a:schemeClr val="accent6"/>
                </a:solidFill>
              </a:rPr>
              <a:t> What might be going on?</a:t>
            </a:r>
          </a:p>
        </p:txBody>
      </p:sp>
    </p:spTree>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p:txBody>
          <a:bodyPr/>
          <a:lstStyle/>
          <a:p>
            <a:r>
              <a:rPr lang="en-US"/>
              <a:t>Controlling for a Third Variable</a:t>
            </a:r>
          </a:p>
        </p:txBody>
      </p:sp>
      <p:sp>
        <p:nvSpPr>
          <p:cNvPr id="37892" name="Text Box 4"/>
          <p:cNvSpPr txBox="1">
            <a:spLocks noChangeArrowheads="1"/>
          </p:cNvSpPr>
          <p:nvPr/>
        </p:nvSpPr>
        <p:spPr bwMode="auto">
          <a:xfrm>
            <a:off x="3886200" y="2757488"/>
            <a:ext cx="641350" cy="366712"/>
          </a:xfrm>
          <a:prstGeom prst="rect">
            <a:avLst/>
          </a:prstGeom>
          <a:noFill/>
          <a:ln w="9525">
            <a:noFill/>
            <a:miter lim="800000"/>
            <a:headEnd/>
            <a:tailEnd/>
          </a:ln>
          <a:effectLst/>
        </p:spPr>
        <p:txBody>
          <a:bodyPr wrap="none">
            <a:spAutoFit/>
          </a:bodyPr>
          <a:lstStyle/>
          <a:p>
            <a:r>
              <a:rPr lang="en-US"/>
              <a:t>SES</a:t>
            </a:r>
          </a:p>
        </p:txBody>
      </p:sp>
      <p:sp>
        <p:nvSpPr>
          <p:cNvPr id="37893" name="Text Box 5"/>
          <p:cNvSpPr txBox="1">
            <a:spLocks noChangeArrowheads="1"/>
          </p:cNvSpPr>
          <p:nvPr/>
        </p:nvSpPr>
        <p:spPr bwMode="auto">
          <a:xfrm>
            <a:off x="6000750" y="4495800"/>
            <a:ext cx="1695450" cy="366713"/>
          </a:xfrm>
          <a:prstGeom prst="rect">
            <a:avLst/>
          </a:prstGeom>
          <a:noFill/>
          <a:ln w="9525">
            <a:noFill/>
            <a:miter lim="800000"/>
            <a:headEnd/>
            <a:tailEnd/>
          </a:ln>
          <a:effectLst/>
        </p:spPr>
        <p:txBody>
          <a:bodyPr wrap="none">
            <a:spAutoFit/>
          </a:bodyPr>
          <a:lstStyle/>
          <a:p>
            <a:r>
              <a:rPr lang="en-US"/>
              <a:t>Juvenile Crime</a:t>
            </a:r>
          </a:p>
        </p:txBody>
      </p:sp>
      <p:sp>
        <p:nvSpPr>
          <p:cNvPr id="37894" name="Text Box 6"/>
          <p:cNvSpPr txBox="1">
            <a:spLocks noChangeArrowheads="1"/>
          </p:cNvSpPr>
          <p:nvPr/>
        </p:nvSpPr>
        <p:spPr bwMode="auto">
          <a:xfrm>
            <a:off x="1066800" y="4387850"/>
            <a:ext cx="1530350" cy="641350"/>
          </a:xfrm>
          <a:prstGeom prst="rect">
            <a:avLst/>
          </a:prstGeom>
          <a:noFill/>
          <a:ln w="9525">
            <a:noFill/>
            <a:miter lim="800000"/>
            <a:headEnd/>
            <a:tailEnd/>
          </a:ln>
          <a:effectLst/>
        </p:spPr>
        <p:txBody>
          <a:bodyPr wrap="none">
            <a:spAutoFit/>
          </a:bodyPr>
          <a:lstStyle/>
          <a:p>
            <a:r>
              <a:rPr lang="en-US"/>
              <a:t>Ice Cream</a:t>
            </a:r>
          </a:p>
          <a:p>
            <a:r>
              <a:rPr lang="en-US"/>
              <a:t>Consumption</a:t>
            </a:r>
          </a:p>
        </p:txBody>
      </p:sp>
      <p:sp>
        <p:nvSpPr>
          <p:cNvPr id="37895" name="Line 7"/>
          <p:cNvSpPr>
            <a:spLocks noChangeShapeType="1"/>
          </p:cNvSpPr>
          <p:nvPr/>
        </p:nvSpPr>
        <p:spPr bwMode="auto">
          <a:xfrm>
            <a:off x="2590800" y="4648200"/>
            <a:ext cx="1371600" cy="0"/>
          </a:xfrm>
          <a:prstGeom prst="line">
            <a:avLst/>
          </a:prstGeom>
          <a:noFill/>
          <a:ln w="9525">
            <a:solidFill>
              <a:schemeClr val="tx1"/>
            </a:solidFill>
            <a:round/>
            <a:headEnd/>
            <a:tailEnd/>
          </a:ln>
          <a:effectLst/>
        </p:spPr>
        <p:txBody>
          <a:bodyPr/>
          <a:lstStyle/>
          <a:p>
            <a:endParaRPr lang="en-US"/>
          </a:p>
        </p:txBody>
      </p:sp>
      <p:sp>
        <p:nvSpPr>
          <p:cNvPr id="37896" name="Line 8"/>
          <p:cNvSpPr>
            <a:spLocks noChangeShapeType="1"/>
          </p:cNvSpPr>
          <p:nvPr/>
        </p:nvSpPr>
        <p:spPr bwMode="auto">
          <a:xfrm>
            <a:off x="4343400" y="4648200"/>
            <a:ext cx="1524000" cy="0"/>
          </a:xfrm>
          <a:prstGeom prst="line">
            <a:avLst/>
          </a:prstGeom>
          <a:noFill/>
          <a:ln w="9525">
            <a:solidFill>
              <a:schemeClr val="tx1"/>
            </a:solidFill>
            <a:round/>
            <a:headEnd/>
            <a:tailEnd type="triangle" w="med" len="med"/>
          </a:ln>
          <a:effectLst/>
        </p:spPr>
        <p:txBody>
          <a:bodyPr/>
          <a:lstStyle/>
          <a:p>
            <a:endParaRPr lang="en-US"/>
          </a:p>
        </p:txBody>
      </p:sp>
      <p:sp>
        <p:nvSpPr>
          <p:cNvPr id="37897" name="Line 9"/>
          <p:cNvSpPr>
            <a:spLocks noChangeShapeType="1"/>
          </p:cNvSpPr>
          <p:nvPr/>
        </p:nvSpPr>
        <p:spPr bwMode="auto">
          <a:xfrm flipV="1">
            <a:off x="1981200" y="3124200"/>
            <a:ext cx="2057400" cy="1219200"/>
          </a:xfrm>
          <a:prstGeom prst="line">
            <a:avLst/>
          </a:prstGeom>
          <a:noFill/>
          <a:ln w="9525">
            <a:solidFill>
              <a:schemeClr val="tx1"/>
            </a:solidFill>
            <a:round/>
            <a:headEnd/>
            <a:tailEnd type="triangle" w="med" len="med"/>
          </a:ln>
          <a:effectLst/>
        </p:spPr>
        <p:txBody>
          <a:bodyPr/>
          <a:lstStyle/>
          <a:p>
            <a:endParaRPr lang="en-US"/>
          </a:p>
        </p:txBody>
      </p:sp>
      <p:sp>
        <p:nvSpPr>
          <p:cNvPr id="37898" name="Line 10"/>
          <p:cNvSpPr>
            <a:spLocks noChangeShapeType="1"/>
          </p:cNvSpPr>
          <p:nvPr/>
        </p:nvSpPr>
        <p:spPr bwMode="auto">
          <a:xfrm>
            <a:off x="4419600" y="3124200"/>
            <a:ext cx="2133600" cy="1295400"/>
          </a:xfrm>
          <a:prstGeom prst="line">
            <a:avLst/>
          </a:prstGeom>
          <a:noFill/>
          <a:ln w="9525">
            <a:solidFill>
              <a:schemeClr val="tx1"/>
            </a:solidFill>
            <a:round/>
            <a:headEnd/>
            <a:tailEnd type="triangle" w="med" len="med"/>
          </a:ln>
          <a:effectLst/>
        </p:spPr>
        <p:txBody>
          <a:bodyPr/>
          <a:lstStyle/>
          <a:p>
            <a:endParaRPr lang="en-US"/>
          </a:p>
        </p:txBody>
      </p:sp>
      <p:sp>
        <p:nvSpPr>
          <p:cNvPr id="37899" name="Text Box 11"/>
          <p:cNvSpPr txBox="1">
            <a:spLocks noChangeArrowheads="1"/>
          </p:cNvSpPr>
          <p:nvPr/>
        </p:nvSpPr>
        <p:spPr bwMode="auto">
          <a:xfrm>
            <a:off x="4032250" y="4433888"/>
            <a:ext cx="311150" cy="366712"/>
          </a:xfrm>
          <a:prstGeom prst="rect">
            <a:avLst/>
          </a:prstGeom>
          <a:noFill/>
          <a:ln w="9525">
            <a:noFill/>
            <a:miter lim="800000"/>
            <a:headEnd/>
            <a:tailEnd/>
          </a:ln>
          <a:effectLst/>
        </p:spPr>
        <p:txBody>
          <a:bodyPr wrap="none">
            <a:spAutoFit/>
          </a:bodyPr>
          <a:lstStyle/>
          <a:p>
            <a:r>
              <a:rPr lang="en-US"/>
              <a:t>?</a:t>
            </a:r>
          </a:p>
        </p:txBody>
      </p:sp>
      <p:sp>
        <p:nvSpPr>
          <p:cNvPr id="37900" name="Text Box 12"/>
          <p:cNvSpPr txBox="1">
            <a:spLocks noChangeArrowheads="1"/>
          </p:cNvSpPr>
          <p:nvPr/>
        </p:nvSpPr>
        <p:spPr bwMode="auto">
          <a:xfrm>
            <a:off x="3886200" y="2743200"/>
            <a:ext cx="641350" cy="366713"/>
          </a:xfrm>
          <a:prstGeom prst="rect">
            <a:avLst/>
          </a:prstGeom>
          <a:noFill/>
          <a:ln w="9525">
            <a:noFill/>
            <a:miter lim="800000"/>
            <a:headEnd/>
            <a:tailEnd/>
          </a:ln>
          <a:effectLst/>
        </p:spPr>
        <p:txBody>
          <a:bodyPr wrap="none">
            <a:spAutoFit/>
          </a:bodyPr>
          <a:lstStyle/>
          <a:p>
            <a:r>
              <a:rPr lang="en-US"/>
              <a:t>SES</a:t>
            </a:r>
          </a:p>
        </p:txBody>
      </p:sp>
      <p:sp>
        <p:nvSpPr>
          <p:cNvPr id="37901" name="Line 13"/>
          <p:cNvSpPr>
            <a:spLocks noChangeShapeType="1"/>
          </p:cNvSpPr>
          <p:nvPr/>
        </p:nvSpPr>
        <p:spPr bwMode="auto">
          <a:xfrm flipV="1">
            <a:off x="1981200" y="3109913"/>
            <a:ext cx="2057400" cy="1219200"/>
          </a:xfrm>
          <a:prstGeom prst="line">
            <a:avLst/>
          </a:prstGeom>
          <a:noFill/>
          <a:ln w="9525">
            <a:solidFill>
              <a:schemeClr val="tx1"/>
            </a:solidFill>
            <a:round/>
            <a:headEnd/>
            <a:tailEnd type="triangle" w="med" len="med"/>
          </a:ln>
          <a:effectLst/>
        </p:spPr>
        <p:txBody>
          <a:bodyPr/>
          <a:lstStyle/>
          <a:p>
            <a:endParaRPr lang="en-US"/>
          </a:p>
        </p:txBody>
      </p:sp>
      <p:sp>
        <p:nvSpPr>
          <p:cNvPr id="37902" name="Line 14"/>
          <p:cNvSpPr>
            <a:spLocks noChangeShapeType="1"/>
          </p:cNvSpPr>
          <p:nvPr/>
        </p:nvSpPr>
        <p:spPr bwMode="auto">
          <a:xfrm>
            <a:off x="4419600" y="3124200"/>
            <a:ext cx="2133600" cy="1295400"/>
          </a:xfrm>
          <a:prstGeom prst="line">
            <a:avLst/>
          </a:prstGeom>
          <a:noFill/>
          <a:ln w="9525">
            <a:solidFill>
              <a:schemeClr val="tx1"/>
            </a:solidFill>
            <a:round/>
            <a:headEnd/>
            <a:tailEnd type="triangle" w="med" len="med"/>
          </a:ln>
          <a:effectLst/>
        </p:spPr>
        <p:txBody>
          <a:bodyPr/>
          <a:lstStyle/>
          <a:p>
            <a:endParaRPr lang="en-US"/>
          </a:p>
        </p:txBody>
      </p:sp>
      <p:sp>
        <p:nvSpPr>
          <p:cNvPr id="37903" name="Text Box 15"/>
          <p:cNvSpPr txBox="1">
            <a:spLocks noChangeArrowheads="1"/>
          </p:cNvSpPr>
          <p:nvPr/>
        </p:nvSpPr>
        <p:spPr bwMode="auto">
          <a:xfrm>
            <a:off x="3886200" y="2743200"/>
            <a:ext cx="641350" cy="366713"/>
          </a:xfrm>
          <a:prstGeom prst="rect">
            <a:avLst/>
          </a:prstGeom>
          <a:noFill/>
          <a:ln w="9525">
            <a:noFill/>
            <a:miter lim="800000"/>
            <a:headEnd/>
            <a:tailEnd/>
          </a:ln>
          <a:effectLst/>
        </p:spPr>
        <p:txBody>
          <a:bodyPr wrap="none">
            <a:spAutoFit/>
          </a:bodyPr>
          <a:lstStyle/>
          <a:p>
            <a:r>
              <a:rPr lang="en-US"/>
              <a:t>SES</a:t>
            </a:r>
          </a:p>
        </p:txBody>
      </p:sp>
      <p:sp>
        <p:nvSpPr>
          <p:cNvPr id="37904" name="Line 16"/>
          <p:cNvSpPr>
            <a:spLocks noChangeShapeType="1"/>
          </p:cNvSpPr>
          <p:nvPr/>
        </p:nvSpPr>
        <p:spPr bwMode="auto">
          <a:xfrm flipV="1">
            <a:off x="1981200" y="3124200"/>
            <a:ext cx="2057400" cy="1219200"/>
          </a:xfrm>
          <a:prstGeom prst="line">
            <a:avLst/>
          </a:prstGeom>
          <a:noFill/>
          <a:ln w="9525">
            <a:solidFill>
              <a:schemeClr val="tx1"/>
            </a:solidFill>
            <a:round/>
            <a:headEnd/>
            <a:tailEnd type="triangle" w="med" len="med"/>
          </a:ln>
          <a:effectLst/>
        </p:spPr>
        <p:txBody>
          <a:bodyPr/>
          <a:lstStyle/>
          <a:p>
            <a:endParaRPr lang="en-US"/>
          </a:p>
        </p:txBody>
      </p:sp>
      <p:sp>
        <p:nvSpPr>
          <p:cNvPr id="37905" name="Text Box 17"/>
          <p:cNvSpPr txBox="1">
            <a:spLocks noChangeArrowheads="1"/>
          </p:cNvSpPr>
          <p:nvPr/>
        </p:nvSpPr>
        <p:spPr bwMode="auto">
          <a:xfrm>
            <a:off x="3886200" y="2743200"/>
            <a:ext cx="641350" cy="366713"/>
          </a:xfrm>
          <a:prstGeom prst="rect">
            <a:avLst/>
          </a:prstGeom>
          <a:noFill/>
          <a:ln w="9525">
            <a:noFill/>
            <a:miter lim="800000"/>
            <a:headEnd/>
            <a:tailEnd/>
          </a:ln>
          <a:effectLst/>
        </p:spPr>
        <p:txBody>
          <a:bodyPr wrap="none">
            <a:spAutoFit/>
          </a:bodyPr>
          <a:lstStyle/>
          <a:p>
            <a:r>
              <a:rPr lang="en-US"/>
              <a:t>SES</a:t>
            </a:r>
          </a:p>
        </p:txBody>
      </p:sp>
      <p:sp>
        <p:nvSpPr>
          <p:cNvPr id="37906" name="Line 18"/>
          <p:cNvSpPr>
            <a:spLocks noChangeShapeType="1"/>
          </p:cNvSpPr>
          <p:nvPr/>
        </p:nvSpPr>
        <p:spPr bwMode="auto">
          <a:xfrm flipV="1">
            <a:off x="1981200" y="3124200"/>
            <a:ext cx="2057400" cy="12192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rrowheads="1"/>
          </p:cNvSpPr>
          <p:nvPr>
            <p:ph type="title"/>
          </p:nvPr>
        </p:nvSpPr>
        <p:spPr/>
        <p:txBody>
          <a:bodyPr/>
          <a:lstStyle/>
          <a:p>
            <a:r>
              <a:rPr lang="en-US"/>
              <a:t>Controlling for a Third Variable</a:t>
            </a:r>
          </a:p>
        </p:txBody>
      </p:sp>
      <p:sp>
        <p:nvSpPr>
          <p:cNvPr id="118787" name="Rectangle 3"/>
          <p:cNvSpPr>
            <a:spLocks noGrp="1" noRot="1" noChangeArrowheads="1"/>
          </p:cNvSpPr>
          <p:nvPr>
            <p:ph idx="1"/>
          </p:nvPr>
        </p:nvSpPr>
        <p:spPr/>
        <p:txBody>
          <a:bodyPr/>
          <a:lstStyle/>
          <a:p>
            <a:r>
              <a:rPr lang="en-US" dirty="0"/>
              <a:t>How we control for a third variable is deceptively simple</a:t>
            </a:r>
          </a:p>
          <a:p>
            <a:r>
              <a:rPr lang="en-US" dirty="0"/>
              <a:t>You just examine the relationship between the original two variables </a:t>
            </a:r>
            <a:r>
              <a:rPr lang="en-US" u="sng" dirty="0">
                <a:solidFill>
                  <a:schemeClr val="accent6"/>
                </a:solidFill>
              </a:rPr>
              <a:t>within each of the categories of the control variable</a:t>
            </a:r>
            <a:r>
              <a:rPr lang="en-US" dirty="0"/>
              <a:t>, then compare results across the categories of the control</a:t>
            </a:r>
          </a:p>
          <a:p>
            <a:r>
              <a:rPr lang="en-US" dirty="0"/>
              <a:t>Sounds more difficult than it is</a:t>
            </a:r>
          </a:p>
        </p:txBody>
      </p:sp>
    </p:spTree>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lstStyle/>
          <a:p>
            <a:r>
              <a:rPr lang="en-US"/>
              <a:t>Example: Alcoholism</a:t>
            </a:r>
          </a:p>
        </p:txBody>
      </p:sp>
      <p:sp>
        <p:nvSpPr>
          <p:cNvPr id="22531" name="Rectangle 3"/>
          <p:cNvSpPr>
            <a:spLocks noGrp="1" noRot="1" noChangeArrowheads="1"/>
          </p:cNvSpPr>
          <p:nvPr>
            <p:ph idx="1"/>
          </p:nvPr>
        </p:nvSpPr>
        <p:spPr/>
        <p:txBody>
          <a:bodyPr/>
          <a:lstStyle/>
          <a:p>
            <a:r>
              <a:rPr lang="en-US"/>
              <a:t>Handout</a:t>
            </a:r>
          </a:p>
        </p:txBody>
      </p:sp>
    </p:spTree>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a:xfrm>
            <a:off x="457200" y="152400"/>
            <a:ext cx="8385175" cy="1431925"/>
          </a:xfrm>
        </p:spPr>
        <p:txBody>
          <a:bodyPr/>
          <a:lstStyle/>
          <a:p>
            <a:r>
              <a:rPr lang="en-US" dirty="0"/>
              <a:t>In-Class Task</a:t>
            </a:r>
          </a:p>
        </p:txBody>
      </p:sp>
      <p:sp>
        <p:nvSpPr>
          <p:cNvPr id="24579" name="Rectangle 3"/>
          <p:cNvSpPr>
            <a:spLocks noGrp="1" noRot="1" noChangeArrowheads="1"/>
          </p:cNvSpPr>
          <p:nvPr>
            <p:ph type="body" sz="half" idx="1"/>
          </p:nvPr>
        </p:nvSpPr>
        <p:spPr>
          <a:xfrm>
            <a:off x="609600" y="1905000"/>
            <a:ext cx="3927475" cy="4191000"/>
          </a:xfrm>
        </p:spPr>
        <p:txBody>
          <a:bodyPr/>
          <a:lstStyle/>
          <a:p>
            <a:pPr>
              <a:lnSpc>
                <a:spcPct val="90000"/>
              </a:lnSpc>
            </a:pPr>
            <a:r>
              <a:rPr lang="en-US" sz="2800" dirty="0"/>
              <a:t>General Halftrack suspects that Colonel </a:t>
            </a:r>
            <a:r>
              <a:rPr lang="en-US" sz="2800" dirty="0" err="1"/>
              <a:t>Sy</a:t>
            </a:r>
            <a:r>
              <a:rPr lang="en-US" sz="2800" dirty="0"/>
              <a:t> </a:t>
            </a:r>
            <a:r>
              <a:rPr lang="en-US" sz="2800" dirty="0" err="1"/>
              <a:t>Verleaf</a:t>
            </a:r>
            <a:r>
              <a:rPr lang="en-US" sz="2800" dirty="0"/>
              <a:t> is discriminating in his promotions by promoting more whites than non-whites. The table illustrates this hypothesis.</a:t>
            </a:r>
          </a:p>
        </p:txBody>
      </p:sp>
      <p:graphicFrame>
        <p:nvGraphicFramePr>
          <p:cNvPr id="24623" name="Group 47"/>
          <p:cNvGraphicFramePr>
            <a:graphicFrameLocks noGrp="1"/>
          </p:cNvGraphicFramePr>
          <p:nvPr>
            <p:ph sz="half" idx="2"/>
          </p:nvPr>
        </p:nvGraphicFramePr>
        <p:xfrm>
          <a:off x="4495800" y="2179002"/>
          <a:ext cx="4419600" cy="2926398"/>
        </p:xfrm>
        <a:graphic>
          <a:graphicData uri="http://schemas.openxmlformats.org/drawingml/2006/table">
            <a:tbl>
              <a:tblPr/>
              <a:tblGrid>
                <a:gridCol w="1219200"/>
                <a:gridCol w="990600"/>
                <a:gridCol w="1106545"/>
                <a:gridCol w="1103255"/>
              </a:tblGrid>
              <a:tr h="5492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gridSpan="3">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1" i="0" u="none" strike="noStrike" cap="none" normalizeH="0" baseline="0" smtClean="0">
                          <a:ln>
                            <a:noFill/>
                          </a:ln>
                          <a:solidFill>
                            <a:schemeClr val="tx1"/>
                          </a:solidFill>
                          <a:effectLst/>
                          <a:latin typeface="Arial" charset="0"/>
                          <a:cs typeface="Arial" charset="0"/>
                        </a:rPr>
                        <a:t>Race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hMerge="1">
                  <a:txBody>
                    <a:bodyPr/>
                    <a:lstStyle/>
                    <a:p>
                      <a:endParaRPr lang="en-US"/>
                    </a:p>
                  </a:txBody>
                  <a:tcPr/>
                </a:tc>
                <a:tc hMerge="1">
                  <a:txBody>
                    <a:bodyPr/>
                    <a:lstStyle/>
                    <a:p>
                      <a:endParaRPr lang="en-US"/>
                    </a:p>
                  </a:txBody>
                  <a:tcPr/>
                </a:tc>
              </a:tr>
              <a:tr h="5476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1" i="0" u="none" strike="noStrike" cap="none" normalizeH="0" baseline="0" smtClean="0">
                          <a:ln>
                            <a:noFill/>
                          </a:ln>
                          <a:solidFill>
                            <a:schemeClr val="tx1"/>
                          </a:solidFill>
                          <a:effectLst/>
                          <a:latin typeface="Arial" charset="0"/>
                          <a:cs typeface="Arial" charset="0"/>
                        </a:rPr>
                        <a:t>Status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Non-white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White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Total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r>
              <a:tr h="5492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Passed Over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37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r>
              <a:tr h="5476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Promoted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113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r>
              <a:tr h="5492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Total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150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r>
            </a:tbl>
          </a:graphicData>
        </a:graphic>
      </p:graphicFrame>
    </p:spTree>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rrowheads="1"/>
          </p:cNvSpPr>
          <p:nvPr>
            <p:ph type="title"/>
          </p:nvPr>
        </p:nvSpPr>
        <p:spPr>
          <a:xfrm>
            <a:off x="457200" y="152400"/>
            <a:ext cx="8385175" cy="1431925"/>
          </a:xfrm>
        </p:spPr>
        <p:txBody>
          <a:bodyPr/>
          <a:lstStyle/>
          <a:p>
            <a:r>
              <a:rPr lang="en-US" dirty="0"/>
              <a:t>In-Class Task</a:t>
            </a:r>
          </a:p>
        </p:txBody>
      </p:sp>
      <p:sp>
        <p:nvSpPr>
          <p:cNvPr id="120835" name="Rectangle 3"/>
          <p:cNvSpPr>
            <a:spLocks noGrp="1" noRot="1" noChangeArrowheads="1"/>
          </p:cNvSpPr>
          <p:nvPr>
            <p:ph type="body" sz="half" idx="1"/>
          </p:nvPr>
        </p:nvSpPr>
        <p:spPr>
          <a:xfrm>
            <a:off x="609600" y="1676400"/>
            <a:ext cx="3927475" cy="4191000"/>
          </a:xfrm>
        </p:spPr>
        <p:txBody>
          <a:bodyPr/>
          <a:lstStyle/>
          <a:p>
            <a:r>
              <a:rPr lang="en-US" sz="2800" dirty="0"/>
              <a:t>When called in to explain, Colonel </a:t>
            </a:r>
            <a:r>
              <a:rPr lang="en-US" sz="2800" dirty="0" err="1"/>
              <a:t>Verleaf</a:t>
            </a:r>
            <a:r>
              <a:rPr lang="en-US" sz="2800" dirty="0"/>
              <a:t> presents the following tables in his defense</a:t>
            </a:r>
          </a:p>
        </p:txBody>
      </p:sp>
      <p:graphicFrame>
        <p:nvGraphicFramePr>
          <p:cNvPr id="120895" name="Group 63"/>
          <p:cNvGraphicFramePr>
            <a:graphicFrameLocks noGrp="1"/>
          </p:cNvGraphicFramePr>
          <p:nvPr>
            <p:ph sz="quarter" idx="2"/>
          </p:nvPr>
        </p:nvGraphicFramePr>
        <p:xfrm>
          <a:off x="4724401" y="1676400"/>
          <a:ext cx="3810000" cy="2093595"/>
        </p:xfrm>
        <a:graphic>
          <a:graphicData uri="http://schemas.openxmlformats.org/drawingml/2006/table">
            <a:tbl>
              <a:tblPr/>
              <a:tblGrid>
                <a:gridCol w="1270514"/>
                <a:gridCol w="1268973"/>
                <a:gridCol w="1270513"/>
              </a:tblGrid>
              <a:tr h="5048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Non-West Pointers’ Race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hMerge="1">
                  <a:txBody>
                    <a:bodyPr/>
                    <a:lstStyle/>
                    <a:p>
                      <a:endParaRPr lang="en-US"/>
                    </a:p>
                  </a:txBody>
                  <a:tcPr/>
                </a:tc>
              </a:tr>
              <a:tr h="5048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Status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Non-white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White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r>
              <a:tr h="5048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Passed Over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r>
              <a:tr h="5048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Promoted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r>
            </a:tbl>
          </a:graphicData>
        </a:graphic>
      </p:graphicFrame>
      <p:graphicFrame>
        <p:nvGraphicFramePr>
          <p:cNvPr id="120896" name="Group 64"/>
          <p:cNvGraphicFramePr>
            <a:graphicFrameLocks noGrp="1"/>
          </p:cNvGraphicFramePr>
          <p:nvPr>
            <p:ph sz="quarter" idx="3"/>
          </p:nvPr>
        </p:nvGraphicFramePr>
        <p:xfrm>
          <a:off x="4724401" y="3963988"/>
          <a:ext cx="3810000" cy="2093595"/>
        </p:xfrm>
        <a:graphic>
          <a:graphicData uri="http://schemas.openxmlformats.org/drawingml/2006/table">
            <a:tbl>
              <a:tblPr/>
              <a:tblGrid>
                <a:gridCol w="1270514"/>
                <a:gridCol w="1268973"/>
                <a:gridCol w="1270513"/>
              </a:tblGrid>
              <a:tr h="5048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West Pointers’ Race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hMerge="1">
                  <a:txBody>
                    <a:bodyPr/>
                    <a:lstStyle/>
                    <a:p>
                      <a:endParaRPr lang="en-US"/>
                    </a:p>
                  </a:txBody>
                  <a:tcPr/>
                </a:tc>
              </a:tr>
              <a:tr h="5048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Status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Non-white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White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r>
              <a:tr h="5048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Passed Over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r>
              <a:tr h="5048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Promoted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74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r>
            </a:tbl>
          </a:graphicData>
        </a:graphic>
      </p:graphicFrame>
    </p:spTree>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3940" name="Group 36"/>
          <p:cNvGraphicFramePr>
            <a:graphicFrameLocks noGrp="1"/>
          </p:cNvGraphicFramePr>
          <p:nvPr>
            <p:ph type="tbl" idx="1"/>
          </p:nvPr>
        </p:nvGraphicFramePr>
        <p:xfrm>
          <a:off x="381000" y="565784"/>
          <a:ext cx="4273550" cy="2863216"/>
        </p:xfrm>
        <a:graphic>
          <a:graphicData uri="http://schemas.openxmlformats.org/drawingml/2006/table">
            <a:tbl>
              <a:tblPr/>
              <a:tblGrid>
                <a:gridCol w="1069975"/>
                <a:gridCol w="1066800"/>
                <a:gridCol w="1069975"/>
                <a:gridCol w="1066800"/>
              </a:tblGrid>
              <a:tr h="4714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gridSpan="3">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1" i="0" u="none" strike="noStrike" cap="none" normalizeH="0" baseline="0" smtClean="0">
                          <a:ln>
                            <a:noFill/>
                          </a:ln>
                          <a:solidFill>
                            <a:schemeClr val="tx1"/>
                          </a:solidFill>
                          <a:effectLst/>
                          <a:latin typeface="Arial" charset="0"/>
                          <a:cs typeface="Arial" charset="0"/>
                        </a:rPr>
                        <a:t>Race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hMerge="1">
                  <a:txBody>
                    <a:bodyPr/>
                    <a:lstStyle/>
                    <a:p>
                      <a:endParaRPr lang="en-US"/>
                    </a:p>
                  </a:txBody>
                  <a:tcPr/>
                </a:tc>
                <a:tc hMerge="1">
                  <a:txBody>
                    <a:bodyPr/>
                    <a:lstStyle/>
                    <a:p>
                      <a:endParaRPr lang="en-US"/>
                    </a:p>
                  </a:txBody>
                  <a:tcPr/>
                </a:tc>
              </a:tr>
              <a:tr h="5492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1" i="0" u="none" strike="noStrike" cap="none" normalizeH="0" baseline="0" smtClean="0">
                          <a:ln>
                            <a:noFill/>
                          </a:ln>
                          <a:solidFill>
                            <a:schemeClr val="tx1"/>
                          </a:solidFill>
                          <a:effectLst/>
                          <a:latin typeface="Arial" charset="0"/>
                          <a:cs typeface="Arial" charset="0"/>
                        </a:rPr>
                        <a:t>Status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Non-white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White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Total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r>
              <a:tr h="5492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Passed Over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37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r>
              <a:tr h="5492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Promoted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113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r>
              <a:tr h="4714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Total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150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r>
            </a:tbl>
          </a:graphicData>
        </a:graphic>
      </p:graphicFrame>
      <p:graphicFrame>
        <p:nvGraphicFramePr>
          <p:cNvPr id="123941" name="Group 37"/>
          <p:cNvGraphicFramePr>
            <a:graphicFrameLocks noGrp="1"/>
          </p:cNvGraphicFramePr>
          <p:nvPr/>
        </p:nvGraphicFramePr>
        <p:xfrm>
          <a:off x="4953000" y="1259205"/>
          <a:ext cx="3927475" cy="2093595"/>
        </p:xfrm>
        <a:graphic>
          <a:graphicData uri="http://schemas.openxmlformats.org/drawingml/2006/table">
            <a:tbl>
              <a:tblPr/>
              <a:tblGrid>
                <a:gridCol w="1309688"/>
                <a:gridCol w="1308100"/>
                <a:gridCol w="1309687"/>
              </a:tblGrid>
              <a:tr h="5048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Non-West Pointers’ Race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hMerge="1">
                  <a:txBody>
                    <a:bodyPr/>
                    <a:lstStyle/>
                    <a:p>
                      <a:endParaRPr lang="en-US"/>
                    </a:p>
                  </a:txBody>
                  <a:tcPr/>
                </a:tc>
              </a:tr>
              <a:tr h="5048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Status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Non-white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White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r>
              <a:tr h="5048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Passed Over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r>
              <a:tr h="5048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Promoted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r>
            </a:tbl>
          </a:graphicData>
        </a:graphic>
      </p:graphicFrame>
      <p:graphicFrame>
        <p:nvGraphicFramePr>
          <p:cNvPr id="123962" name="Group 58"/>
          <p:cNvGraphicFramePr>
            <a:graphicFrameLocks noGrp="1"/>
          </p:cNvGraphicFramePr>
          <p:nvPr/>
        </p:nvGraphicFramePr>
        <p:xfrm>
          <a:off x="4953000" y="3697605"/>
          <a:ext cx="3927475" cy="2093595"/>
        </p:xfrm>
        <a:graphic>
          <a:graphicData uri="http://schemas.openxmlformats.org/drawingml/2006/table">
            <a:tbl>
              <a:tblPr/>
              <a:tblGrid>
                <a:gridCol w="1309688"/>
                <a:gridCol w="1308100"/>
                <a:gridCol w="1309687"/>
              </a:tblGrid>
              <a:tr h="5048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West Pointers’ Race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hMerge="1">
                  <a:txBody>
                    <a:bodyPr/>
                    <a:lstStyle/>
                    <a:p>
                      <a:endParaRPr lang="en-US"/>
                    </a:p>
                  </a:txBody>
                  <a:tcPr/>
                </a:tc>
              </a:tr>
              <a:tr h="5048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Status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Non-white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White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r>
              <a:tr h="5048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Passed Over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r>
              <a:tr h="5048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Promoted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74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r>
            </a:tbl>
          </a:graphicData>
        </a:graphic>
      </p:graphicFrame>
      <p:sp>
        <p:nvSpPr>
          <p:cNvPr id="123983" name="Text Box 79"/>
          <p:cNvSpPr txBox="1">
            <a:spLocks noChangeArrowheads="1"/>
          </p:cNvSpPr>
          <p:nvPr/>
        </p:nvSpPr>
        <p:spPr bwMode="auto">
          <a:xfrm>
            <a:off x="304800" y="3657600"/>
            <a:ext cx="4343400" cy="2987675"/>
          </a:xfrm>
          <a:prstGeom prst="rect">
            <a:avLst/>
          </a:prstGeom>
          <a:noFill/>
          <a:ln w="9525">
            <a:noFill/>
            <a:miter lim="800000"/>
            <a:headEnd/>
            <a:tailEnd/>
          </a:ln>
          <a:effectLst/>
        </p:spPr>
        <p:txBody>
          <a:bodyPr>
            <a:spAutoFit/>
          </a:bodyPr>
          <a:lstStyle/>
          <a:p>
            <a:pPr>
              <a:spcBef>
                <a:spcPct val="50000"/>
              </a:spcBef>
              <a:buFont typeface="Wingdings" pitchFamily="2" charset="2"/>
              <a:buChar char="Ø"/>
            </a:pPr>
            <a:r>
              <a:rPr lang="en-US" sz="2000" dirty="0"/>
              <a:t>Percentage the Tables</a:t>
            </a:r>
          </a:p>
          <a:p>
            <a:pPr>
              <a:spcBef>
                <a:spcPct val="50000"/>
              </a:spcBef>
              <a:buFont typeface="Wingdings" pitchFamily="2" charset="2"/>
              <a:buChar char="Ø"/>
            </a:pPr>
            <a:r>
              <a:rPr lang="en-US" sz="2000" dirty="0"/>
              <a:t>What does the first table seem to show?</a:t>
            </a:r>
          </a:p>
          <a:p>
            <a:pPr>
              <a:spcBef>
                <a:spcPct val="50000"/>
              </a:spcBef>
              <a:buFont typeface="Wingdings" pitchFamily="2" charset="2"/>
              <a:buChar char="Ø"/>
            </a:pPr>
            <a:r>
              <a:rPr lang="en-US" sz="2000" dirty="0"/>
              <a:t>What variable is Colonel </a:t>
            </a:r>
            <a:r>
              <a:rPr lang="en-US" sz="2000" dirty="0" err="1"/>
              <a:t>Verleaf</a:t>
            </a:r>
            <a:r>
              <a:rPr lang="en-US" sz="2000" dirty="0"/>
              <a:t> trying to control for?</a:t>
            </a:r>
          </a:p>
          <a:p>
            <a:pPr>
              <a:spcBef>
                <a:spcPct val="50000"/>
              </a:spcBef>
              <a:buFont typeface="Wingdings" pitchFamily="2" charset="2"/>
              <a:buChar char="Ø"/>
            </a:pPr>
            <a:r>
              <a:rPr lang="en-US" sz="2000" dirty="0"/>
              <a:t>What would be your report to General Halftrack about Colonel </a:t>
            </a:r>
            <a:r>
              <a:rPr lang="en-US" sz="2000" dirty="0" err="1"/>
              <a:t>Verleaf</a:t>
            </a:r>
            <a:r>
              <a:rPr lang="en-US" sz="2000" dirty="0"/>
              <a:t>?</a:t>
            </a:r>
          </a:p>
        </p:txBody>
      </p:sp>
    </p:spTree>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p:txBody>
          <a:bodyPr/>
          <a:lstStyle/>
          <a:p>
            <a:r>
              <a:rPr lang="en-US"/>
              <a:t>Quiz</a:t>
            </a:r>
          </a:p>
        </p:txBody>
      </p:sp>
      <p:sp>
        <p:nvSpPr>
          <p:cNvPr id="40963" name="Rectangle 3"/>
          <p:cNvSpPr>
            <a:spLocks noGrp="1" noRot="1" noChangeArrowheads="1"/>
          </p:cNvSpPr>
          <p:nvPr>
            <p:ph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a:xfrm>
            <a:off x="304800" y="457200"/>
            <a:ext cx="8686800" cy="838200"/>
          </a:xfrm>
        </p:spPr>
        <p:txBody>
          <a:bodyPr/>
          <a:lstStyle/>
          <a:p>
            <a:r>
              <a:rPr lang="en-US" dirty="0"/>
              <a:t>Steps in </a:t>
            </a:r>
            <a:r>
              <a:rPr lang="en-US" dirty="0" err="1"/>
              <a:t>Percentaging</a:t>
            </a:r>
            <a:endParaRPr lang="en-US" dirty="0"/>
          </a:p>
        </p:txBody>
      </p:sp>
      <p:sp>
        <p:nvSpPr>
          <p:cNvPr id="5123" name="Rectangle 3"/>
          <p:cNvSpPr>
            <a:spLocks noGrp="1" noRot="1" noChangeArrowheads="1"/>
          </p:cNvSpPr>
          <p:nvPr>
            <p:ph idx="1"/>
          </p:nvPr>
        </p:nvSpPr>
        <p:spPr/>
        <p:txBody>
          <a:bodyPr/>
          <a:lstStyle/>
          <a:p>
            <a:pPr>
              <a:lnSpc>
                <a:spcPct val="90000"/>
              </a:lnSpc>
            </a:pPr>
            <a:r>
              <a:rPr lang="en-US" sz="2800" dirty="0"/>
              <a:t>The steps for </a:t>
            </a:r>
            <a:r>
              <a:rPr lang="en-US" sz="2800" dirty="0" err="1"/>
              <a:t>Percentaging</a:t>
            </a:r>
            <a:r>
              <a:rPr lang="en-US" sz="2800" dirty="0"/>
              <a:t> are easy:</a:t>
            </a:r>
          </a:p>
          <a:p>
            <a:pPr>
              <a:lnSpc>
                <a:spcPct val="90000"/>
              </a:lnSpc>
            </a:pPr>
            <a:r>
              <a:rPr lang="en-US" sz="2800" dirty="0"/>
              <a:t>1. Add the number of people (frequencies) giving each of the responses. In our table that’s 686+979+208+436+232=2,541</a:t>
            </a:r>
          </a:p>
          <a:p>
            <a:pPr>
              <a:lnSpc>
                <a:spcPct val="90000"/>
              </a:lnSpc>
            </a:pPr>
            <a:r>
              <a:rPr lang="en-US" sz="2800" dirty="0">
                <a:solidFill>
                  <a:schemeClr val="accent6"/>
                </a:solidFill>
              </a:rPr>
              <a:t>2. Divide each of the individual frequencies by this total and multiply the result by 100. For “Strongly Agree” we divide 686 by 2,541, then multiply by 100 = 26.997</a:t>
            </a:r>
          </a:p>
          <a:p>
            <a:pPr>
              <a:lnSpc>
                <a:spcPct val="90000"/>
              </a:lnSpc>
            </a:pPr>
            <a:r>
              <a:rPr lang="en-US" sz="2800" dirty="0"/>
              <a:t>So, about 27.0 percent responded “Strongly Agree”</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a:xfrm>
            <a:off x="457200" y="228600"/>
            <a:ext cx="8385175" cy="1447800"/>
          </a:xfrm>
        </p:spPr>
        <p:txBody>
          <a:bodyPr>
            <a:normAutofit/>
          </a:bodyPr>
          <a:lstStyle/>
          <a:p>
            <a:r>
              <a:rPr lang="en-US" sz="2200" dirty="0"/>
              <a:t>Displaying and Interpreting Percentage Distributions</a:t>
            </a:r>
          </a:p>
        </p:txBody>
      </p:sp>
      <p:sp>
        <p:nvSpPr>
          <p:cNvPr id="6147" name="Rectangle 3"/>
          <p:cNvSpPr>
            <a:spLocks noGrp="1" noRot="1" noChangeArrowheads="1"/>
          </p:cNvSpPr>
          <p:nvPr>
            <p:ph type="body" sz="half" idx="1"/>
          </p:nvPr>
        </p:nvSpPr>
        <p:spPr/>
        <p:txBody>
          <a:bodyPr/>
          <a:lstStyle/>
          <a:p>
            <a:r>
              <a:rPr lang="en-US" sz="2800" dirty="0"/>
              <a:t>It is clear from this distribution that most respondents “Agree” with the statement and that the extent of “general agreement” far outweighs the extent of “general disagreement”</a:t>
            </a:r>
          </a:p>
        </p:txBody>
      </p:sp>
      <p:graphicFrame>
        <p:nvGraphicFramePr>
          <p:cNvPr id="6179" name="Group 35"/>
          <p:cNvGraphicFramePr>
            <a:graphicFrameLocks noGrp="1"/>
          </p:cNvGraphicFramePr>
          <p:nvPr>
            <p:ph sz="half" idx="2"/>
          </p:nvPr>
        </p:nvGraphicFramePr>
        <p:xfrm>
          <a:off x="4953000" y="1905000"/>
          <a:ext cx="3927475" cy="4368165"/>
        </p:xfrm>
        <a:graphic>
          <a:graphicData uri="http://schemas.openxmlformats.org/drawingml/2006/table">
            <a:tbl>
              <a:tblPr/>
              <a:tblGrid>
                <a:gridCol w="1963738"/>
                <a:gridCol w="1963737"/>
              </a:tblGrid>
              <a:tr h="5238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kern="1200" cap="none" normalizeH="0" baseline="0" dirty="0" smtClean="0">
                          <a:ln>
                            <a:noFill/>
                          </a:ln>
                          <a:solidFill>
                            <a:schemeClr val="tx1"/>
                          </a:solidFill>
                          <a:effectLst/>
                          <a:latin typeface="Arial" charset="0"/>
                          <a:ea typeface="+mn-ea"/>
                          <a:cs typeface="Arial" charset="0"/>
                        </a:rPr>
                        <a:t>Response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kern="1200" cap="none" normalizeH="0" baseline="0" dirty="0" smtClean="0">
                          <a:ln>
                            <a:noFill/>
                          </a:ln>
                          <a:solidFill>
                            <a:schemeClr val="tx1"/>
                          </a:solidFill>
                          <a:effectLst/>
                          <a:latin typeface="Arial" charset="0"/>
                          <a:ea typeface="+mn-ea"/>
                          <a:cs typeface="Arial" charset="0"/>
                        </a:rPr>
                        <a:t>Percentage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r>
              <a:tr h="5238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kern="1200" cap="none" normalizeH="0" baseline="0" dirty="0" smtClean="0">
                          <a:ln>
                            <a:noFill/>
                          </a:ln>
                          <a:solidFill>
                            <a:schemeClr val="tx1"/>
                          </a:solidFill>
                          <a:effectLst/>
                          <a:latin typeface="Arial" charset="0"/>
                          <a:ea typeface="+mn-ea"/>
                          <a:cs typeface="Arial" charset="0"/>
                        </a:rPr>
                        <a:t>Strongly Agree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kern="1200" cap="none" normalizeH="0" baseline="0" dirty="0" smtClean="0">
                          <a:ln>
                            <a:noFill/>
                          </a:ln>
                          <a:solidFill>
                            <a:schemeClr val="tx1"/>
                          </a:solidFill>
                          <a:effectLst/>
                          <a:latin typeface="Arial" charset="0"/>
                          <a:ea typeface="+mn-ea"/>
                          <a:cs typeface="Arial" charset="0"/>
                        </a:rPr>
                        <a:t>27.0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r>
              <a:tr h="5238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kern="1200" cap="none" normalizeH="0" baseline="0" dirty="0" smtClean="0">
                          <a:ln>
                            <a:noFill/>
                          </a:ln>
                          <a:solidFill>
                            <a:schemeClr val="tx1"/>
                          </a:solidFill>
                          <a:effectLst/>
                          <a:latin typeface="Arial" charset="0"/>
                          <a:ea typeface="+mn-ea"/>
                          <a:cs typeface="Arial" charset="0"/>
                        </a:rPr>
                        <a:t>Agree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kern="1200" cap="none" normalizeH="0" baseline="0" dirty="0" smtClean="0">
                          <a:ln>
                            <a:noFill/>
                          </a:ln>
                          <a:solidFill>
                            <a:schemeClr val="tx1"/>
                          </a:solidFill>
                          <a:effectLst/>
                          <a:latin typeface="Arial" charset="0"/>
                          <a:ea typeface="+mn-ea"/>
                          <a:cs typeface="Arial" charset="0"/>
                        </a:rPr>
                        <a:t>38.5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r>
              <a:tr h="5238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kern="1200" cap="none" normalizeH="0" baseline="0" dirty="0" smtClean="0">
                          <a:ln>
                            <a:noFill/>
                          </a:ln>
                          <a:solidFill>
                            <a:schemeClr val="tx1"/>
                          </a:solidFill>
                          <a:effectLst/>
                          <a:latin typeface="Arial" charset="0"/>
                          <a:ea typeface="+mn-ea"/>
                          <a:cs typeface="Arial" charset="0"/>
                        </a:rPr>
                        <a:t>Neutral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kern="1200" cap="none" normalizeH="0" baseline="0" dirty="0" smtClean="0">
                          <a:ln>
                            <a:noFill/>
                          </a:ln>
                          <a:solidFill>
                            <a:schemeClr val="tx1"/>
                          </a:solidFill>
                          <a:effectLst/>
                          <a:latin typeface="Arial" charset="0"/>
                          <a:ea typeface="+mn-ea"/>
                          <a:cs typeface="Arial" charset="0"/>
                        </a:rPr>
                        <a:t>8.2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r>
              <a:tr h="5238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kern="1200" cap="none" normalizeH="0" baseline="0" dirty="0" smtClean="0">
                          <a:ln>
                            <a:noFill/>
                          </a:ln>
                          <a:solidFill>
                            <a:schemeClr val="tx1"/>
                          </a:solidFill>
                          <a:effectLst/>
                          <a:latin typeface="Arial" charset="0"/>
                          <a:ea typeface="+mn-ea"/>
                          <a:cs typeface="Arial" charset="0"/>
                        </a:rPr>
                        <a:t>Disagree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kern="1200" cap="none" normalizeH="0" baseline="0" dirty="0" smtClean="0">
                          <a:ln>
                            <a:noFill/>
                          </a:ln>
                          <a:solidFill>
                            <a:schemeClr val="tx1"/>
                          </a:solidFill>
                          <a:effectLst/>
                          <a:latin typeface="Arial" charset="0"/>
                          <a:ea typeface="+mn-ea"/>
                          <a:cs typeface="Arial" charset="0"/>
                        </a:rPr>
                        <a:t>17.2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r>
              <a:tr h="5238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kern="1200" cap="none" normalizeH="0" baseline="0" dirty="0" smtClean="0">
                          <a:ln>
                            <a:noFill/>
                          </a:ln>
                          <a:solidFill>
                            <a:schemeClr val="tx1"/>
                          </a:solidFill>
                          <a:effectLst/>
                          <a:latin typeface="Arial" charset="0"/>
                          <a:ea typeface="+mn-ea"/>
                          <a:cs typeface="Arial" charset="0"/>
                        </a:rPr>
                        <a:t>Strongly Disagree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kern="1200" cap="none" normalizeH="0" baseline="0" dirty="0" smtClean="0">
                          <a:ln>
                            <a:noFill/>
                          </a:ln>
                          <a:solidFill>
                            <a:schemeClr val="tx1"/>
                          </a:solidFill>
                          <a:effectLst/>
                          <a:latin typeface="Arial" charset="0"/>
                          <a:ea typeface="+mn-ea"/>
                          <a:cs typeface="Arial" charset="0"/>
                        </a:rPr>
                        <a:t>9.1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r>
              <a:tr h="5238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kern="1200" cap="none" normalizeH="0" baseline="0" dirty="0" smtClean="0">
                          <a:ln>
                            <a:noFill/>
                          </a:ln>
                          <a:solidFill>
                            <a:schemeClr val="tx1"/>
                          </a:solidFill>
                          <a:effectLst/>
                          <a:latin typeface="Arial" charset="0"/>
                          <a:ea typeface="+mn-ea"/>
                          <a:cs typeface="Arial" charset="0"/>
                        </a:rPr>
                        <a:t>Total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kern="1200" cap="none" normalizeH="0" baseline="0" dirty="0" smtClean="0">
                          <a:ln>
                            <a:noFill/>
                          </a:ln>
                          <a:solidFill>
                            <a:schemeClr val="tx1"/>
                          </a:solidFill>
                          <a:effectLst/>
                          <a:latin typeface="Arial" charset="0"/>
                          <a:ea typeface="+mn-ea"/>
                          <a:cs typeface="Arial" charset="0"/>
                        </a:rPr>
                        <a:t>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r>
              <a:tr h="5238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kern="1200" cap="none" normalizeH="0" baseline="0" dirty="0" smtClean="0">
                          <a:ln>
                            <a:noFill/>
                          </a:ln>
                          <a:solidFill>
                            <a:schemeClr val="tx1"/>
                          </a:solidFill>
                          <a:effectLst/>
                          <a:latin typeface="Arial" charset="0"/>
                          <a:ea typeface="+mn-ea"/>
                          <a:cs typeface="Arial" charset="0"/>
                        </a:rPr>
                        <a:t>N = 2,541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a:gsLst>
                        <a:gs pos="15000">
                          <a:schemeClr val="accent1">
                            <a:tint val="66000"/>
                            <a:satMod val="160000"/>
                            <a:alpha val="21000"/>
                          </a:schemeClr>
                        </a:gs>
                        <a:gs pos="50000">
                          <a:schemeClr val="accent1">
                            <a:tint val="44500"/>
                            <a:satMod val="160000"/>
                          </a:schemeClr>
                        </a:gs>
                        <a:gs pos="100000">
                          <a:schemeClr val="accent1">
                            <a:tint val="23500"/>
                            <a:satMod val="160000"/>
                          </a:schemeClr>
                        </a:gs>
                      </a:gsLst>
                      <a:path path="circle">
                        <a:fillToRect l="100000" t="100000"/>
                      </a:path>
                    </a:gradFill>
                  </a:tcPr>
                </a:tc>
              </a:tr>
            </a:tbl>
          </a:graphicData>
        </a:graphic>
      </p:graphicFrame>
    </p:spTree>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3406</TotalTime>
  <Words>5026</Words>
  <Application>Microsoft Office PowerPoint</Application>
  <PresentationFormat>On-screen Show (4:3)</PresentationFormat>
  <Paragraphs>965</Paragraphs>
  <Slides>78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78</vt:i4>
      </vt:variant>
    </vt:vector>
  </HeadingPairs>
  <TitlesOfParts>
    <vt:vector size="85" baseType="lpstr">
      <vt:lpstr>Arial</vt:lpstr>
      <vt:lpstr>Franklin Gothic Medium</vt:lpstr>
      <vt:lpstr>Franklin Gothic Book</vt:lpstr>
      <vt:lpstr>Wingdings</vt:lpstr>
      <vt:lpstr>Wingdings 2</vt:lpstr>
      <vt:lpstr>Times New Roman</vt:lpstr>
      <vt:lpstr>Trek</vt:lpstr>
      <vt:lpstr>Analysis of Nominal and Ordinal Data</vt:lpstr>
      <vt:lpstr>Construction and Analysis of Contingency Tables</vt:lpstr>
      <vt:lpstr>Slide 3</vt:lpstr>
      <vt:lpstr>Slide 4</vt:lpstr>
      <vt:lpstr>Slide 5</vt:lpstr>
      <vt:lpstr>Percentage Distributions</vt:lpstr>
      <vt:lpstr>Percentage Distributions</vt:lpstr>
      <vt:lpstr>Steps in Percentaging</vt:lpstr>
      <vt:lpstr>Displaying and Interpreting Percentage Distributions</vt:lpstr>
      <vt:lpstr>Collapsing Percentage Distributions</vt:lpstr>
      <vt:lpstr>In-Class Task</vt:lpstr>
      <vt:lpstr>Contingency Table Analysis</vt:lpstr>
      <vt:lpstr>Constructing Contingency Tables</vt:lpstr>
      <vt:lpstr>Constructing Contingency Tables</vt:lpstr>
      <vt:lpstr>Terminology</vt:lpstr>
      <vt:lpstr>In-Class Task</vt:lpstr>
      <vt:lpstr>In-Class Task</vt:lpstr>
      <vt:lpstr>Relationships Between Variables</vt:lpstr>
      <vt:lpstr>Relationships Between Variables</vt:lpstr>
      <vt:lpstr>Analysis Process</vt:lpstr>
      <vt:lpstr>Analysis Process</vt:lpstr>
      <vt:lpstr>Analysis Process</vt:lpstr>
      <vt:lpstr>Slide 23</vt:lpstr>
      <vt:lpstr>Slide 24</vt:lpstr>
      <vt:lpstr>Analysis Process</vt:lpstr>
      <vt:lpstr>Analysis Process</vt:lpstr>
      <vt:lpstr>In-Class Task</vt:lpstr>
      <vt:lpstr>Larger Contingency Tables</vt:lpstr>
      <vt:lpstr>In-Class Task</vt:lpstr>
      <vt:lpstr>Slide 30</vt:lpstr>
      <vt:lpstr>Which one should you use?</vt:lpstr>
      <vt:lpstr>Displaying Contingency Tables</vt:lpstr>
      <vt:lpstr>Conventional Format for a Contingency Table</vt:lpstr>
      <vt:lpstr>Computer Printouts</vt:lpstr>
      <vt:lpstr>In-Class Problems</vt:lpstr>
      <vt:lpstr>Question 1</vt:lpstr>
      <vt:lpstr>Question 1</vt:lpstr>
      <vt:lpstr>Question 2</vt:lpstr>
      <vt:lpstr>Question 2</vt:lpstr>
      <vt:lpstr>Question 3</vt:lpstr>
      <vt:lpstr>Question 3</vt:lpstr>
      <vt:lpstr>Question 4</vt:lpstr>
      <vt:lpstr>Question 4</vt:lpstr>
      <vt:lpstr>Question 5</vt:lpstr>
      <vt:lpstr>Question 5</vt:lpstr>
      <vt:lpstr>Question 6</vt:lpstr>
      <vt:lpstr>Question 6</vt:lpstr>
      <vt:lpstr>Question 7</vt:lpstr>
      <vt:lpstr>Question 7</vt:lpstr>
      <vt:lpstr>BREAK</vt:lpstr>
      <vt:lpstr>Statistical Aids for Interpretation</vt:lpstr>
      <vt:lpstr>Chi-Square Test: Statistical Significance for Contingency Tables</vt:lpstr>
      <vt:lpstr>Chi Square – 3 Steps</vt:lpstr>
      <vt:lpstr>Chi-Square Example – Step By Step</vt:lpstr>
      <vt:lpstr>Chi-Square Example – Step By Step</vt:lpstr>
      <vt:lpstr>Chi-Square Example – Step By Step</vt:lpstr>
      <vt:lpstr>Chi-Square : Step 1</vt:lpstr>
      <vt:lpstr>“No Relationship” would look like this</vt:lpstr>
      <vt:lpstr>Chi-Square : Step 1</vt:lpstr>
      <vt:lpstr>Chi-Square : Step 1</vt:lpstr>
      <vt:lpstr>Chi-Square : Step 2</vt:lpstr>
      <vt:lpstr>Chi-Square : Step 2</vt:lpstr>
      <vt:lpstr>Chi-Square : Step 3</vt:lpstr>
      <vt:lpstr>Chi-Square : Step 3</vt:lpstr>
      <vt:lpstr>Limitations of Chi-Square</vt:lpstr>
      <vt:lpstr>Assessing the Strength of a Relationship: Percentage Difference</vt:lpstr>
      <vt:lpstr>In-Class Task</vt:lpstr>
      <vt:lpstr>In-Class Task</vt:lpstr>
      <vt:lpstr>Measures of Association</vt:lpstr>
      <vt:lpstr>A Common Measure: Cramer’s V</vt:lpstr>
      <vt:lpstr>Statistical Control Table Analysis</vt:lpstr>
      <vt:lpstr>Controlling for a Third Variable</vt:lpstr>
      <vt:lpstr>Controlling for a Third Variable</vt:lpstr>
      <vt:lpstr>Example: Alcoholism</vt:lpstr>
      <vt:lpstr>In-Class Task</vt:lpstr>
      <vt:lpstr>In-Class Task</vt:lpstr>
      <vt:lpstr>Slide 77</vt:lpstr>
      <vt:lpstr>Quiz</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Nominal and Ordinal Data</dc:title>
  <dc:creator>Aaron Schroeder</dc:creator>
  <cp:lastModifiedBy>Aaron</cp:lastModifiedBy>
  <cp:revision>141</cp:revision>
  <dcterms:created xsi:type="dcterms:W3CDTF">2007-10-01T15:10:32Z</dcterms:created>
  <dcterms:modified xsi:type="dcterms:W3CDTF">2008-10-16T13:23:47Z</dcterms:modified>
</cp:coreProperties>
</file>