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notesSlides/notesSlide38.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69.xml" ContentType="application/vnd.openxmlformats-officedocument.presentationml.slide+xml"/>
  <Override PartName="/ppt/tableStyles.xml" ContentType="application/vnd.openxmlformats-officedocument.presentationml.tableStyles+xml"/>
  <Override PartName="/ppt/notesSlides/notesSlide41.xml" ContentType="application/vnd.openxmlformats-officedocument.presentationml.notesSlide+xml"/>
  <Override PartName="/ppt/slides/slide147.xml" ContentType="application/vnd.openxmlformats-officedocument.presentationml.slide+xml"/>
  <Override PartName="/ppt/slides/slide158.xml" ContentType="application/vnd.openxmlformats-officedocument.presentationml.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55.xml" ContentType="application/vnd.openxmlformats-officedocument.presentationml.slide+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173.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78.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slides/slide138.xml" ContentType="application/vnd.openxmlformats-officedocument.presentationml.slide+xml"/>
  <Override PartName="/ppt/slides/slide167.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notesSlides/notesSlide37.xml" ContentType="application/vnd.openxmlformats-officedocument.presentationml.notes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slides/slide168.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s/slide139.xml" ContentType="application/vnd.openxmlformats-officedocument.presentationml.slide+xml"/>
  <Override PartName="/ppt/slides/slide157.xml" ContentType="application/vnd.openxmlformats-officedocument.presentationml.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slides/slide129.xml" ContentType="application/vnd.openxmlformats-officedocument.presentationml.slide+xml"/>
  <Override PartName="/ppt/slides/slide176.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16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Default Extension="bin" ContentType="application/vnd.openxmlformats-officedocument.oleObject"/>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8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356" r:id="rId30"/>
    <p:sldId id="357" r:id="rId31"/>
    <p:sldId id="358" r:id="rId32"/>
    <p:sldId id="359" r:id="rId33"/>
    <p:sldId id="360" r:id="rId34"/>
    <p:sldId id="361" r:id="rId35"/>
    <p:sldId id="362" r:id="rId36"/>
    <p:sldId id="363" r:id="rId37"/>
    <p:sldId id="364" r:id="rId38"/>
    <p:sldId id="365" r:id="rId39"/>
    <p:sldId id="366" r:id="rId40"/>
    <p:sldId id="367" r:id="rId41"/>
    <p:sldId id="368" r:id="rId42"/>
    <p:sldId id="369" r:id="rId43"/>
    <p:sldId id="284" r:id="rId44"/>
    <p:sldId id="285" r:id="rId45"/>
    <p:sldId id="286" r:id="rId46"/>
    <p:sldId id="287" r:id="rId47"/>
    <p:sldId id="288" r:id="rId48"/>
    <p:sldId id="289" r:id="rId49"/>
    <p:sldId id="290" r:id="rId50"/>
    <p:sldId id="291" r:id="rId51"/>
    <p:sldId id="292" r:id="rId52"/>
    <p:sldId id="394" r:id="rId53"/>
    <p:sldId id="395" r:id="rId54"/>
    <p:sldId id="371" r:id="rId55"/>
    <p:sldId id="372" r:id="rId56"/>
    <p:sldId id="373" r:id="rId57"/>
    <p:sldId id="374" r:id="rId58"/>
    <p:sldId id="375" r:id="rId59"/>
    <p:sldId id="376" r:id="rId60"/>
    <p:sldId id="377" r:id="rId61"/>
    <p:sldId id="378" r:id="rId62"/>
    <p:sldId id="396" r:id="rId63"/>
    <p:sldId id="379" r:id="rId64"/>
    <p:sldId id="380" r:id="rId65"/>
    <p:sldId id="381" r:id="rId66"/>
    <p:sldId id="382" r:id="rId67"/>
    <p:sldId id="383" r:id="rId68"/>
    <p:sldId id="384" r:id="rId69"/>
    <p:sldId id="385" r:id="rId70"/>
    <p:sldId id="386" r:id="rId71"/>
    <p:sldId id="387" r:id="rId72"/>
    <p:sldId id="388" r:id="rId73"/>
    <p:sldId id="397" r:id="rId74"/>
    <p:sldId id="389" r:id="rId75"/>
    <p:sldId id="390" r:id="rId76"/>
    <p:sldId id="391" r:id="rId77"/>
    <p:sldId id="392" r:id="rId78"/>
    <p:sldId id="402" r:id="rId79"/>
    <p:sldId id="393" r:id="rId80"/>
    <p:sldId id="404" r:id="rId81"/>
    <p:sldId id="461" r:id="rId82"/>
    <p:sldId id="370" r:id="rId83"/>
    <p:sldId id="314" r:id="rId84"/>
    <p:sldId id="315" r:id="rId85"/>
    <p:sldId id="316" r:id="rId86"/>
    <p:sldId id="317" r:id="rId87"/>
    <p:sldId id="318" r:id="rId88"/>
    <p:sldId id="319" r:id="rId89"/>
    <p:sldId id="320" r:id="rId90"/>
    <p:sldId id="403" r:id="rId91"/>
    <p:sldId id="321" r:id="rId92"/>
    <p:sldId id="322" r:id="rId93"/>
    <p:sldId id="323" r:id="rId94"/>
    <p:sldId id="324" r:id="rId95"/>
    <p:sldId id="325" r:id="rId96"/>
    <p:sldId id="326" r:id="rId97"/>
    <p:sldId id="401" r:id="rId98"/>
    <p:sldId id="327" r:id="rId99"/>
    <p:sldId id="328" r:id="rId100"/>
    <p:sldId id="329" r:id="rId101"/>
    <p:sldId id="330" r:id="rId102"/>
    <p:sldId id="331" r:id="rId103"/>
    <p:sldId id="332" r:id="rId104"/>
    <p:sldId id="333" r:id="rId105"/>
    <p:sldId id="400" r:id="rId106"/>
    <p:sldId id="334" r:id="rId107"/>
    <p:sldId id="335" r:id="rId108"/>
    <p:sldId id="399" r:id="rId109"/>
    <p:sldId id="336" r:id="rId110"/>
    <p:sldId id="337" r:id="rId111"/>
    <p:sldId id="405" r:id="rId112"/>
    <p:sldId id="406" r:id="rId113"/>
    <p:sldId id="407" r:id="rId114"/>
    <p:sldId id="408" r:id="rId115"/>
    <p:sldId id="409" r:id="rId116"/>
    <p:sldId id="410" r:id="rId117"/>
    <p:sldId id="412" r:id="rId118"/>
    <p:sldId id="413" r:id="rId119"/>
    <p:sldId id="414" r:id="rId120"/>
    <p:sldId id="415" r:id="rId121"/>
    <p:sldId id="416" r:id="rId122"/>
    <p:sldId id="417" r:id="rId123"/>
    <p:sldId id="418" r:id="rId124"/>
    <p:sldId id="419" r:id="rId125"/>
    <p:sldId id="420" r:id="rId126"/>
    <p:sldId id="421" r:id="rId127"/>
    <p:sldId id="422" r:id="rId128"/>
    <p:sldId id="423" r:id="rId129"/>
    <p:sldId id="424" r:id="rId130"/>
    <p:sldId id="425" r:id="rId131"/>
    <p:sldId id="411" r:id="rId132"/>
    <p:sldId id="338" r:id="rId133"/>
    <p:sldId id="339" r:id="rId134"/>
    <p:sldId id="340" r:id="rId135"/>
    <p:sldId id="341" r:id="rId136"/>
    <p:sldId id="342" r:id="rId137"/>
    <p:sldId id="343" r:id="rId138"/>
    <p:sldId id="398" r:id="rId139"/>
    <p:sldId id="344" r:id="rId140"/>
    <p:sldId id="345" r:id="rId141"/>
    <p:sldId id="346" r:id="rId142"/>
    <p:sldId id="347" r:id="rId143"/>
    <p:sldId id="348" r:id="rId144"/>
    <p:sldId id="349" r:id="rId145"/>
    <p:sldId id="351" r:id="rId146"/>
    <p:sldId id="428" r:id="rId147"/>
    <p:sldId id="429" r:id="rId148"/>
    <p:sldId id="430" r:id="rId149"/>
    <p:sldId id="431" r:id="rId150"/>
    <p:sldId id="432" r:id="rId151"/>
    <p:sldId id="433" r:id="rId152"/>
    <p:sldId id="434" r:id="rId153"/>
    <p:sldId id="435" r:id="rId154"/>
    <p:sldId id="440" r:id="rId155"/>
    <p:sldId id="443" r:id="rId156"/>
    <p:sldId id="437" r:id="rId157"/>
    <p:sldId id="464" r:id="rId158"/>
    <p:sldId id="438" r:id="rId159"/>
    <p:sldId id="439" r:id="rId160"/>
    <p:sldId id="444" r:id="rId161"/>
    <p:sldId id="445" r:id="rId162"/>
    <p:sldId id="446" r:id="rId163"/>
    <p:sldId id="447" r:id="rId164"/>
    <p:sldId id="448" r:id="rId165"/>
    <p:sldId id="449" r:id="rId166"/>
    <p:sldId id="450" r:id="rId167"/>
    <p:sldId id="451" r:id="rId168"/>
    <p:sldId id="452" r:id="rId169"/>
    <p:sldId id="462" r:id="rId170"/>
    <p:sldId id="453" r:id="rId171"/>
    <p:sldId id="454" r:id="rId172"/>
    <p:sldId id="455" r:id="rId173"/>
    <p:sldId id="456" r:id="rId174"/>
    <p:sldId id="463" r:id="rId175"/>
    <p:sldId id="457" r:id="rId176"/>
    <p:sldId id="458" r:id="rId177"/>
    <p:sldId id="459" r:id="rId178"/>
    <p:sldId id="460" r:id="rId17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8" d="100"/>
          <a:sy n="78" d="100"/>
        </p:scale>
        <p:origin x="-576"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8258"/>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slide" Target="slides/slide171.xml"/><Relationship Id="rId180"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4.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4.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4.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4.wmf"/><Relationship Id="rId1" Type="http://schemas.openxmlformats.org/officeDocument/2006/relationships/image" Target="../media/image5.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9.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9.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4.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endParaRPr lang="en-US"/>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endParaRPr lang="en-US"/>
          </a:p>
        </p:txBody>
      </p:sp>
      <p:sp>
        <p:nvSpPr>
          <p:cNvPr id="71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endParaRPr lang="en-US"/>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fld id="{09F135C7-F94C-4D1B-96D9-1B6963B0F25B}"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Arial" charset="0"/>
      </a:defRPr>
    </a:lvl1pPr>
    <a:lvl2pPr marL="457200" algn="l" rtl="0" fontAlgn="base">
      <a:spcBef>
        <a:spcPct val="30000"/>
      </a:spcBef>
      <a:spcAft>
        <a:spcPct val="0"/>
      </a:spcAft>
      <a:defRPr sz="1200" kern="1200">
        <a:solidFill>
          <a:schemeClr val="tx1"/>
        </a:solidFill>
        <a:latin typeface="Times New Roman" pitchFamily="18" charset="0"/>
        <a:ea typeface="+mn-ea"/>
        <a:cs typeface="Arial" charset="0"/>
      </a:defRPr>
    </a:lvl2pPr>
    <a:lvl3pPr marL="914400" algn="l" rtl="0" fontAlgn="base">
      <a:spcBef>
        <a:spcPct val="30000"/>
      </a:spcBef>
      <a:spcAft>
        <a:spcPct val="0"/>
      </a:spcAft>
      <a:defRPr sz="1200" kern="1200">
        <a:solidFill>
          <a:schemeClr val="tx1"/>
        </a:solidFill>
        <a:latin typeface="Times New Roman" pitchFamily="18" charset="0"/>
        <a:ea typeface="+mn-ea"/>
        <a:cs typeface="Arial" charset="0"/>
      </a:defRPr>
    </a:lvl3pPr>
    <a:lvl4pPr marL="1371600" algn="l" rtl="0" fontAlgn="base">
      <a:spcBef>
        <a:spcPct val="30000"/>
      </a:spcBef>
      <a:spcAft>
        <a:spcPct val="0"/>
      </a:spcAft>
      <a:defRPr sz="1200" kern="1200">
        <a:solidFill>
          <a:schemeClr val="tx1"/>
        </a:solidFill>
        <a:latin typeface="Times New Roman" pitchFamily="18" charset="0"/>
        <a:ea typeface="+mn-ea"/>
        <a:cs typeface="Arial" charset="0"/>
      </a:defRPr>
    </a:lvl4pPr>
    <a:lvl5pPr marL="1828800" algn="l" rtl="0" fontAlgn="base">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F2A348-7844-4540-8CD0-19A9172C99D1}" type="slidenum">
              <a:rPr lang="en-US"/>
              <a:pPr/>
              <a:t>2</a:t>
            </a:fld>
            <a:endParaRPr lang="en-US"/>
          </a:p>
        </p:txBody>
      </p:sp>
      <p:sp>
        <p:nvSpPr>
          <p:cNvPr id="8194" name="Rectangle 2"/>
          <p:cNvSpPr>
            <a:spLocks noGrp="1" noChangeArrowheads="1"/>
          </p:cNvSpPr>
          <p:nvPr>
            <p:ph type="body" idx="1"/>
          </p:nvPr>
        </p:nvSpPr>
        <p:spPr>
          <a:xfrm>
            <a:off x="914400" y="4343400"/>
            <a:ext cx="5029200" cy="4114800"/>
          </a:xfrm>
          <a:ln/>
        </p:spPr>
        <p:txBody>
          <a:bodyPr lIns="90488" tIns="44450" rIns="90488" bIns="44450"/>
          <a:lstStyle/>
          <a:p>
            <a:pPr>
              <a:spcBef>
                <a:spcPct val="0"/>
              </a:spcBef>
            </a:pPr>
            <a:endParaRPr lang="en-US" sz="2400"/>
          </a:p>
        </p:txBody>
      </p:sp>
      <p:sp>
        <p:nvSpPr>
          <p:cNvPr id="8195" name="Rectangle 3"/>
          <p:cNvSpPr>
            <a:spLocks noGrp="1" noRot="1" noChangeAspect="1" noChangeArrowheads="1" noTextEdit="1"/>
          </p:cNvSpPr>
          <p:nvPr>
            <p:ph type="sldImg"/>
          </p:nvPr>
        </p:nvSpPr>
        <p:spPr>
          <a:xfrm>
            <a:off x="1150938" y="692150"/>
            <a:ext cx="4556125" cy="3416300"/>
          </a:xfrm>
          <a:ln w="12700" cap="flat">
            <a:solidFill>
              <a:schemeClr val="tx1"/>
            </a:solid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E39C8A-C5AF-4CC3-B265-2D46D7DDCAFD}" type="slidenum">
              <a:rPr lang="en-US"/>
              <a:pPr/>
              <a:t>63</a:t>
            </a:fld>
            <a:endParaRPr lang="en-US"/>
          </a:p>
        </p:txBody>
      </p:sp>
      <p:sp>
        <p:nvSpPr>
          <p:cNvPr id="166914" name="Rectangle 2"/>
          <p:cNvSpPr>
            <a:spLocks noGrp="1" noRot="1" noChangeAspect="1" noChangeArrowheads="1" noTextEdit="1"/>
          </p:cNvSpPr>
          <p:nvPr>
            <p:ph type="sldImg"/>
          </p:nvPr>
        </p:nvSpPr>
        <p:spPr>
          <a:xfrm>
            <a:off x="1150938" y="692150"/>
            <a:ext cx="4556125" cy="3416300"/>
          </a:xfrm>
          <a:ln/>
        </p:spPr>
      </p:sp>
      <p:sp>
        <p:nvSpPr>
          <p:cNvPr id="166915"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D20B5D-49E1-4189-9F6D-83F4CB37C05D}" type="slidenum">
              <a:rPr lang="en-US"/>
              <a:pPr/>
              <a:t>64</a:t>
            </a:fld>
            <a:endParaRPr lang="en-US"/>
          </a:p>
        </p:txBody>
      </p:sp>
      <p:sp>
        <p:nvSpPr>
          <p:cNvPr id="168962" name="Rectangle 2"/>
          <p:cNvSpPr>
            <a:spLocks noGrp="1" noRot="1" noChangeAspect="1" noChangeArrowheads="1" noTextEdit="1"/>
          </p:cNvSpPr>
          <p:nvPr>
            <p:ph type="sldImg"/>
          </p:nvPr>
        </p:nvSpPr>
        <p:spPr>
          <a:xfrm>
            <a:off x="1150938" y="692150"/>
            <a:ext cx="4556125" cy="3416300"/>
          </a:xfrm>
          <a:ln/>
        </p:spPr>
      </p:sp>
      <p:sp>
        <p:nvSpPr>
          <p:cNvPr id="168963"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261A23-8640-4A8C-9878-698E0ACD0B23}" type="slidenum">
              <a:rPr lang="en-US"/>
              <a:pPr/>
              <a:t>65</a:t>
            </a:fld>
            <a:endParaRPr lang="en-US"/>
          </a:p>
        </p:txBody>
      </p:sp>
      <p:sp>
        <p:nvSpPr>
          <p:cNvPr id="171010" name="Rectangle 2"/>
          <p:cNvSpPr>
            <a:spLocks noGrp="1" noRot="1" noChangeAspect="1" noChangeArrowheads="1" noTextEdit="1"/>
          </p:cNvSpPr>
          <p:nvPr>
            <p:ph type="sldImg"/>
          </p:nvPr>
        </p:nvSpPr>
        <p:spPr>
          <a:xfrm>
            <a:off x="1150938" y="692150"/>
            <a:ext cx="4556125" cy="3416300"/>
          </a:xfrm>
          <a:ln/>
        </p:spPr>
      </p:sp>
      <p:sp>
        <p:nvSpPr>
          <p:cNvPr id="171011"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21FA2B-4D24-4AE5-AC1E-F15A1DEE90D7}" type="slidenum">
              <a:rPr lang="en-US"/>
              <a:pPr/>
              <a:t>66</a:t>
            </a:fld>
            <a:endParaRPr lang="en-US"/>
          </a:p>
        </p:txBody>
      </p:sp>
      <p:sp>
        <p:nvSpPr>
          <p:cNvPr id="173058" name="Rectangle 2"/>
          <p:cNvSpPr>
            <a:spLocks noGrp="1" noRot="1" noChangeAspect="1" noChangeArrowheads="1" noTextEdit="1"/>
          </p:cNvSpPr>
          <p:nvPr>
            <p:ph type="sldImg"/>
          </p:nvPr>
        </p:nvSpPr>
        <p:spPr>
          <a:xfrm>
            <a:off x="1150938" y="692150"/>
            <a:ext cx="4556125" cy="3416300"/>
          </a:xfrm>
          <a:ln/>
        </p:spPr>
      </p:sp>
      <p:sp>
        <p:nvSpPr>
          <p:cNvPr id="173059"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A68032-B99D-44B8-9473-D6D96E3EA674}" type="slidenum">
              <a:rPr lang="en-US"/>
              <a:pPr/>
              <a:t>67</a:t>
            </a:fld>
            <a:endParaRPr lang="en-US"/>
          </a:p>
        </p:txBody>
      </p:sp>
      <p:sp>
        <p:nvSpPr>
          <p:cNvPr id="175106" name="Rectangle 2"/>
          <p:cNvSpPr>
            <a:spLocks noGrp="1" noRot="1" noChangeAspect="1" noChangeArrowheads="1" noTextEdit="1"/>
          </p:cNvSpPr>
          <p:nvPr>
            <p:ph type="sldImg"/>
          </p:nvPr>
        </p:nvSpPr>
        <p:spPr>
          <a:xfrm>
            <a:off x="1150938" y="692150"/>
            <a:ext cx="4556125" cy="3416300"/>
          </a:xfrm>
          <a:ln/>
        </p:spPr>
      </p:sp>
      <p:sp>
        <p:nvSpPr>
          <p:cNvPr id="175107"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01D071-6DEC-48BA-A170-37816C2E8435}" type="slidenum">
              <a:rPr lang="en-US"/>
              <a:pPr/>
              <a:t>68</a:t>
            </a:fld>
            <a:endParaRPr lang="en-US"/>
          </a:p>
        </p:txBody>
      </p:sp>
      <p:sp>
        <p:nvSpPr>
          <p:cNvPr id="177154" name="Rectangle 2"/>
          <p:cNvSpPr>
            <a:spLocks noGrp="1" noRot="1" noChangeAspect="1" noChangeArrowheads="1" noTextEdit="1"/>
          </p:cNvSpPr>
          <p:nvPr>
            <p:ph type="sldImg"/>
          </p:nvPr>
        </p:nvSpPr>
        <p:spPr>
          <a:xfrm>
            <a:off x="1150938" y="692150"/>
            <a:ext cx="4556125" cy="3416300"/>
          </a:xfrm>
          <a:ln/>
        </p:spPr>
      </p:sp>
      <p:sp>
        <p:nvSpPr>
          <p:cNvPr id="177155"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944E96-AD89-4E39-B02D-7BC9463900A6}" type="slidenum">
              <a:rPr lang="en-US"/>
              <a:pPr/>
              <a:t>69</a:t>
            </a:fld>
            <a:endParaRPr lang="en-US"/>
          </a:p>
        </p:txBody>
      </p:sp>
      <p:sp>
        <p:nvSpPr>
          <p:cNvPr id="179202" name="Rectangle 2"/>
          <p:cNvSpPr>
            <a:spLocks noGrp="1" noRot="1" noChangeAspect="1" noChangeArrowheads="1" noTextEdit="1"/>
          </p:cNvSpPr>
          <p:nvPr>
            <p:ph type="sldImg"/>
          </p:nvPr>
        </p:nvSpPr>
        <p:spPr>
          <a:xfrm>
            <a:off x="1150938" y="692150"/>
            <a:ext cx="4556125" cy="3416300"/>
          </a:xfrm>
          <a:ln/>
        </p:spPr>
      </p:sp>
      <p:sp>
        <p:nvSpPr>
          <p:cNvPr id="179203"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5202BF-317A-4D2F-A03B-9D051F476B64}" type="slidenum">
              <a:rPr lang="en-US"/>
              <a:pPr/>
              <a:t>70</a:t>
            </a:fld>
            <a:endParaRPr lang="en-US"/>
          </a:p>
        </p:txBody>
      </p:sp>
      <p:sp>
        <p:nvSpPr>
          <p:cNvPr id="181250" name="Rectangle 2"/>
          <p:cNvSpPr>
            <a:spLocks noGrp="1" noRot="1" noChangeAspect="1" noChangeArrowheads="1" noTextEdit="1"/>
          </p:cNvSpPr>
          <p:nvPr>
            <p:ph type="sldImg"/>
          </p:nvPr>
        </p:nvSpPr>
        <p:spPr>
          <a:xfrm>
            <a:off x="1150938" y="692150"/>
            <a:ext cx="4556125" cy="3416300"/>
          </a:xfrm>
          <a:ln/>
        </p:spPr>
      </p:sp>
      <p:sp>
        <p:nvSpPr>
          <p:cNvPr id="181251"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87E67D-3456-4675-A5AA-8C33DD83D9F6}" type="slidenum">
              <a:rPr lang="en-US"/>
              <a:pPr/>
              <a:t>71</a:t>
            </a:fld>
            <a:endParaRPr lang="en-US"/>
          </a:p>
        </p:txBody>
      </p:sp>
      <p:sp>
        <p:nvSpPr>
          <p:cNvPr id="183298" name="Rectangle 2"/>
          <p:cNvSpPr>
            <a:spLocks noGrp="1" noRot="1" noChangeAspect="1" noChangeArrowheads="1" noTextEdit="1"/>
          </p:cNvSpPr>
          <p:nvPr>
            <p:ph type="sldImg"/>
          </p:nvPr>
        </p:nvSpPr>
        <p:spPr>
          <a:xfrm>
            <a:off x="1150938" y="692150"/>
            <a:ext cx="4556125" cy="3416300"/>
          </a:xfrm>
          <a:ln/>
        </p:spPr>
      </p:sp>
      <p:sp>
        <p:nvSpPr>
          <p:cNvPr id="183299"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DAC206-A119-40FD-9A47-F8346DA47381}" type="slidenum">
              <a:rPr lang="en-US"/>
              <a:pPr/>
              <a:t>72</a:t>
            </a:fld>
            <a:endParaRPr lang="en-US"/>
          </a:p>
        </p:txBody>
      </p:sp>
      <p:sp>
        <p:nvSpPr>
          <p:cNvPr id="185346" name="Rectangle 2"/>
          <p:cNvSpPr>
            <a:spLocks noGrp="1" noRot="1" noChangeAspect="1" noChangeArrowheads="1" noTextEdit="1"/>
          </p:cNvSpPr>
          <p:nvPr>
            <p:ph type="sldImg"/>
          </p:nvPr>
        </p:nvSpPr>
        <p:spPr>
          <a:xfrm>
            <a:off x="1150938" y="692150"/>
            <a:ext cx="4556125" cy="3416300"/>
          </a:xfrm>
          <a:ln/>
        </p:spPr>
      </p:sp>
      <p:sp>
        <p:nvSpPr>
          <p:cNvPr id="185347"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4D0CD7-D538-4980-9CA8-2C184D995C08}" type="slidenum">
              <a:rPr lang="en-US"/>
              <a:pPr/>
              <a:t>54</a:t>
            </a:fld>
            <a:endParaRPr lang="en-US"/>
          </a:p>
        </p:txBody>
      </p:sp>
      <p:sp>
        <p:nvSpPr>
          <p:cNvPr id="150530" name="Rectangle 2"/>
          <p:cNvSpPr>
            <a:spLocks noGrp="1" noRot="1" noChangeAspect="1" noChangeArrowheads="1" noTextEdit="1"/>
          </p:cNvSpPr>
          <p:nvPr>
            <p:ph type="sldImg"/>
          </p:nvPr>
        </p:nvSpPr>
        <p:spPr>
          <a:xfrm>
            <a:off x="1150938" y="692150"/>
            <a:ext cx="4556125" cy="3416300"/>
          </a:xfrm>
          <a:ln/>
        </p:spPr>
      </p:sp>
      <p:sp>
        <p:nvSpPr>
          <p:cNvPr id="150531"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DCCCB5-F1D2-4A08-BC92-237FE25D5D8E}" type="slidenum">
              <a:rPr lang="en-US"/>
              <a:pPr/>
              <a:t>74</a:t>
            </a:fld>
            <a:endParaRPr lang="en-US"/>
          </a:p>
        </p:txBody>
      </p:sp>
      <p:sp>
        <p:nvSpPr>
          <p:cNvPr id="187394" name="Rectangle 2"/>
          <p:cNvSpPr>
            <a:spLocks noGrp="1" noRot="1" noChangeAspect="1" noChangeArrowheads="1" noTextEdit="1"/>
          </p:cNvSpPr>
          <p:nvPr>
            <p:ph type="sldImg"/>
          </p:nvPr>
        </p:nvSpPr>
        <p:spPr>
          <a:xfrm>
            <a:off x="1150938" y="692150"/>
            <a:ext cx="4556125" cy="3416300"/>
          </a:xfrm>
          <a:ln/>
        </p:spPr>
      </p:sp>
      <p:sp>
        <p:nvSpPr>
          <p:cNvPr id="187395"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C235A7-7356-4E1E-9257-61B0045CC012}" type="slidenum">
              <a:rPr lang="en-US"/>
              <a:pPr/>
              <a:t>75</a:t>
            </a:fld>
            <a:endParaRPr lang="en-US"/>
          </a:p>
        </p:txBody>
      </p:sp>
      <p:sp>
        <p:nvSpPr>
          <p:cNvPr id="189442" name="Rectangle 2"/>
          <p:cNvSpPr>
            <a:spLocks noGrp="1" noRot="1" noChangeAspect="1" noChangeArrowheads="1" noTextEdit="1"/>
          </p:cNvSpPr>
          <p:nvPr>
            <p:ph type="sldImg"/>
          </p:nvPr>
        </p:nvSpPr>
        <p:spPr>
          <a:xfrm>
            <a:off x="1150938" y="692150"/>
            <a:ext cx="4556125" cy="3416300"/>
          </a:xfrm>
          <a:ln/>
        </p:spPr>
      </p:sp>
      <p:sp>
        <p:nvSpPr>
          <p:cNvPr id="189443"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A4DBFB-E76A-4778-8DDC-BF8AE49DBEAD}" type="slidenum">
              <a:rPr lang="en-US"/>
              <a:pPr/>
              <a:t>76</a:t>
            </a:fld>
            <a:endParaRPr lang="en-US"/>
          </a:p>
        </p:txBody>
      </p:sp>
      <p:sp>
        <p:nvSpPr>
          <p:cNvPr id="191490" name="Rectangle 2"/>
          <p:cNvSpPr>
            <a:spLocks noGrp="1" noRot="1" noChangeAspect="1" noChangeArrowheads="1" noTextEdit="1"/>
          </p:cNvSpPr>
          <p:nvPr>
            <p:ph type="sldImg"/>
          </p:nvPr>
        </p:nvSpPr>
        <p:spPr>
          <a:xfrm>
            <a:off x="1150938" y="692150"/>
            <a:ext cx="4556125" cy="3416300"/>
          </a:xfrm>
          <a:ln/>
        </p:spPr>
      </p:sp>
      <p:sp>
        <p:nvSpPr>
          <p:cNvPr id="191491"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DFA24F-D8B5-481B-BDCC-D452D56DD054}" type="slidenum">
              <a:rPr lang="en-US"/>
              <a:pPr/>
              <a:t>77</a:t>
            </a:fld>
            <a:endParaRPr lang="en-US"/>
          </a:p>
        </p:txBody>
      </p:sp>
      <p:sp>
        <p:nvSpPr>
          <p:cNvPr id="193538" name="Rectangle 2"/>
          <p:cNvSpPr>
            <a:spLocks noGrp="1" noRot="1" noChangeAspect="1" noChangeArrowheads="1" noTextEdit="1"/>
          </p:cNvSpPr>
          <p:nvPr>
            <p:ph type="sldImg"/>
          </p:nvPr>
        </p:nvSpPr>
        <p:spPr>
          <a:xfrm>
            <a:off x="1150938" y="692150"/>
            <a:ext cx="4556125" cy="3416300"/>
          </a:xfrm>
          <a:ln/>
        </p:spPr>
      </p:sp>
      <p:sp>
        <p:nvSpPr>
          <p:cNvPr id="193539"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6297B4-4A5F-4512-9E7B-FDD8F58BC514}" type="slidenum">
              <a:rPr lang="en-US"/>
              <a:pPr/>
              <a:t>78</a:t>
            </a:fld>
            <a:endParaRPr lang="en-US"/>
          </a:p>
        </p:txBody>
      </p:sp>
      <p:sp>
        <p:nvSpPr>
          <p:cNvPr id="208898" name="Rectangle 2"/>
          <p:cNvSpPr>
            <a:spLocks noGrp="1" noRot="1" noChangeAspect="1" noChangeArrowheads="1" noTextEdit="1"/>
          </p:cNvSpPr>
          <p:nvPr>
            <p:ph type="sldImg"/>
          </p:nvPr>
        </p:nvSpPr>
        <p:spPr>
          <a:xfrm>
            <a:off x="1150938" y="692150"/>
            <a:ext cx="4556125" cy="3416300"/>
          </a:xfrm>
          <a:ln/>
        </p:spPr>
      </p:sp>
      <p:sp>
        <p:nvSpPr>
          <p:cNvPr id="208899"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AD221A-3D01-41A5-9AEF-47CF0519EEDA}" type="slidenum">
              <a:rPr lang="en-US"/>
              <a:pPr/>
              <a:t>84</a:t>
            </a:fld>
            <a:endParaRPr lang="en-US"/>
          </a:p>
        </p:txBody>
      </p:sp>
      <p:sp>
        <p:nvSpPr>
          <p:cNvPr id="68610" name="Rectangle 2"/>
          <p:cNvSpPr>
            <a:spLocks noGrp="1" noChangeArrowheads="1"/>
          </p:cNvSpPr>
          <p:nvPr>
            <p:ph type="body" idx="1"/>
          </p:nvPr>
        </p:nvSpPr>
        <p:spPr>
          <a:xfrm>
            <a:off x="914400" y="4343400"/>
            <a:ext cx="5029200" cy="4114800"/>
          </a:xfrm>
          <a:ln/>
        </p:spPr>
        <p:txBody>
          <a:bodyPr lIns="90488" tIns="44450" rIns="90488" bIns="44450"/>
          <a:lstStyle/>
          <a:p>
            <a:pPr>
              <a:spcBef>
                <a:spcPct val="0"/>
              </a:spcBef>
            </a:pPr>
            <a:endParaRPr lang="en-US" sz="2400"/>
          </a:p>
        </p:txBody>
      </p:sp>
      <p:sp>
        <p:nvSpPr>
          <p:cNvPr id="68611" name="Rectangle 3"/>
          <p:cNvSpPr>
            <a:spLocks noGrp="1" noRot="1" noChangeAspect="1" noChangeArrowheads="1" noTextEdit="1"/>
          </p:cNvSpPr>
          <p:nvPr>
            <p:ph type="sldImg"/>
          </p:nvPr>
        </p:nvSpPr>
        <p:spPr>
          <a:xfrm>
            <a:off x="1150938" y="692150"/>
            <a:ext cx="4556125" cy="3416300"/>
          </a:xfrm>
          <a:ln w="12700" cap="flat">
            <a:solidFill>
              <a:schemeClr val="tx1"/>
            </a:solidFill>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5DFECB-F6FB-42DF-892C-1732589FBC69}" type="slidenum">
              <a:rPr lang="en-US"/>
              <a:pPr/>
              <a:t>86</a:t>
            </a:fld>
            <a:endParaRPr lang="en-US"/>
          </a:p>
        </p:txBody>
      </p:sp>
      <p:sp>
        <p:nvSpPr>
          <p:cNvPr id="71682" name="Rectangle 2"/>
          <p:cNvSpPr>
            <a:spLocks noGrp="1" noChangeArrowheads="1"/>
          </p:cNvSpPr>
          <p:nvPr>
            <p:ph type="body" idx="1"/>
          </p:nvPr>
        </p:nvSpPr>
        <p:spPr>
          <a:xfrm>
            <a:off x="914400" y="4343400"/>
            <a:ext cx="5029200" cy="4114800"/>
          </a:xfrm>
          <a:ln/>
        </p:spPr>
        <p:txBody>
          <a:bodyPr lIns="90488" tIns="44450" rIns="90488" bIns="44450"/>
          <a:lstStyle/>
          <a:p>
            <a:pPr>
              <a:spcBef>
                <a:spcPct val="0"/>
              </a:spcBef>
            </a:pPr>
            <a:endParaRPr lang="en-US" sz="2400"/>
          </a:p>
        </p:txBody>
      </p:sp>
      <p:sp>
        <p:nvSpPr>
          <p:cNvPr id="71683" name="Rectangle 3"/>
          <p:cNvSpPr>
            <a:spLocks noGrp="1" noRot="1" noChangeAspect="1" noChangeArrowheads="1" noTextEdit="1"/>
          </p:cNvSpPr>
          <p:nvPr>
            <p:ph type="sldImg"/>
          </p:nvPr>
        </p:nvSpPr>
        <p:spPr>
          <a:xfrm>
            <a:off x="1150938" y="692150"/>
            <a:ext cx="4556125" cy="3416300"/>
          </a:xfrm>
          <a:ln w="12700" cap="flat">
            <a:solidFill>
              <a:schemeClr val="tx1"/>
            </a:solidFill>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8A2847-1861-4007-B319-0CBECABD3287}" type="slidenum">
              <a:rPr lang="en-US"/>
              <a:pPr/>
              <a:t>91</a:t>
            </a:fld>
            <a:endParaRPr lang="en-US"/>
          </a:p>
        </p:txBody>
      </p:sp>
      <p:sp>
        <p:nvSpPr>
          <p:cNvPr id="76802" name="Rectangle 2"/>
          <p:cNvSpPr>
            <a:spLocks noGrp="1" noChangeArrowheads="1"/>
          </p:cNvSpPr>
          <p:nvPr>
            <p:ph type="body" idx="1"/>
          </p:nvPr>
        </p:nvSpPr>
        <p:spPr>
          <a:xfrm>
            <a:off x="914400" y="4343400"/>
            <a:ext cx="5029200" cy="4114800"/>
          </a:xfrm>
          <a:ln/>
        </p:spPr>
        <p:txBody>
          <a:bodyPr lIns="90488" tIns="44450" rIns="90488" bIns="44450"/>
          <a:lstStyle/>
          <a:p>
            <a:pPr>
              <a:spcBef>
                <a:spcPct val="0"/>
              </a:spcBef>
            </a:pPr>
            <a:endParaRPr lang="en-US" sz="2400"/>
          </a:p>
        </p:txBody>
      </p:sp>
      <p:sp>
        <p:nvSpPr>
          <p:cNvPr id="76803" name="Rectangle 3"/>
          <p:cNvSpPr>
            <a:spLocks noGrp="1" noRot="1" noChangeAspect="1" noChangeArrowheads="1" noTextEdit="1"/>
          </p:cNvSpPr>
          <p:nvPr>
            <p:ph type="sldImg"/>
          </p:nvPr>
        </p:nvSpPr>
        <p:spPr>
          <a:xfrm>
            <a:off x="1150938" y="692150"/>
            <a:ext cx="4556125" cy="3416300"/>
          </a:xfrm>
          <a:ln w="12700" cap="flat">
            <a:solidFill>
              <a:schemeClr val="tx1"/>
            </a:solidFill>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D05127-D694-4E2C-9A6F-06A1621425CA}" type="slidenum">
              <a:rPr lang="en-US"/>
              <a:pPr/>
              <a:t>92</a:t>
            </a:fld>
            <a:endParaRPr lang="en-US"/>
          </a:p>
        </p:txBody>
      </p:sp>
      <p:sp>
        <p:nvSpPr>
          <p:cNvPr id="78850" name="Rectangle 2"/>
          <p:cNvSpPr>
            <a:spLocks noGrp="1" noChangeArrowheads="1"/>
          </p:cNvSpPr>
          <p:nvPr>
            <p:ph type="body" idx="1"/>
          </p:nvPr>
        </p:nvSpPr>
        <p:spPr>
          <a:xfrm>
            <a:off x="914400" y="4343400"/>
            <a:ext cx="5029200" cy="4114800"/>
          </a:xfrm>
          <a:ln/>
        </p:spPr>
        <p:txBody>
          <a:bodyPr lIns="90488" tIns="44450" rIns="90488" bIns="44450"/>
          <a:lstStyle/>
          <a:p>
            <a:pPr>
              <a:spcBef>
                <a:spcPct val="0"/>
              </a:spcBef>
            </a:pPr>
            <a:endParaRPr lang="en-US" sz="2400"/>
          </a:p>
        </p:txBody>
      </p:sp>
      <p:sp>
        <p:nvSpPr>
          <p:cNvPr id="78851" name="Rectangle 3"/>
          <p:cNvSpPr>
            <a:spLocks noGrp="1" noRot="1" noChangeAspect="1" noChangeArrowheads="1" noTextEdit="1"/>
          </p:cNvSpPr>
          <p:nvPr>
            <p:ph type="sldImg"/>
          </p:nvPr>
        </p:nvSpPr>
        <p:spPr>
          <a:xfrm>
            <a:off x="1150938" y="692150"/>
            <a:ext cx="4556125" cy="3416300"/>
          </a:xfrm>
          <a:ln w="12700" cap="flat">
            <a:solidFill>
              <a:schemeClr val="tx1"/>
            </a:solidFill>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0390D7-6B6A-496B-8E3C-4D94B050CC80}" type="slidenum">
              <a:rPr lang="en-US"/>
              <a:pPr/>
              <a:t>96</a:t>
            </a:fld>
            <a:endParaRPr lang="en-US"/>
          </a:p>
        </p:txBody>
      </p:sp>
      <p:sp>
        <p:nvSpPr>
          <p:cNvPr id="83970" name="Rectangle 2"/>
          <p:cNvSpPr>
            <a:spLocks noGrp="1" noChangeArrowheads="1"/>
          </p:cNvSpPr>
          <p:nvPr>
            <p:ph type="body" idx="1"/>
          </p:nvPr>
        </p:nvSpPr>
        <p:spPr>
          <a:xfrm>
            <a:off x="914400" y="4343400"/>
            <a:ext cx="5029200" cy="4114800"/>
          </a:xfrm>
          <a:ln/>
        </p:spPr>
        <p:txBody>
          <a:bodyPr lIns="90488" tIns="44450" rIns="90488" bIns="44450"/>
          <a:lstStyle/>
          <a:p>
            <a:pPr>
              <a:spcBef>
                <a:spcPct val="0"/>
              </a:spcBef>
            </a:pPr>
            <a:endParaRPr lang="en-US" sz="2400"/>
          </a:p>
        </p:txBody>
      </p:sp>
      <p:sp>
        <p:nvSpPr>
          <p:cNvPr id="83971" name="Rectangle 3"/>
          <p:cNvSpPr>
            <a:spLocks noGrp="1" noRot="1" noChangeAspect="1" noChangeArrowheads="1" noTextEdit="1"/>
          </p:cNvSpPr>
          <p:nvPr>
            <p:ph type="sldImg"/>
          </p:nvPr>
        </p:nvSpPr>
        <p:spPr>
          <a:xfrm>
            <a:off x="1150938" y="692150"/>
            <a:ext cx="4556125" cy="3416300"/>
          </a:xfrm>
          <a:ln w="12700" cap="flat">
            <a:solidFill>
              <a:schemeClr val="tx1"/>
            </a:solid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DAC8D1-1F1D-493E-8CE9-6836F2C61D2E}" type="slidenum">
              <a:rPr lang="en-US"/>
              <a:pPr/>
              <a:t>55</a:t>
            </a:fld>
            <a:endParaRPr lang="en-US"/>
          </a:p>
        </p:txBody>
      </p:sp>
      <p:sp>
        <p:nvSpPr>
          <p:cNvPr id="152578" name="Rectangle 2"/>
          <p:cNvSpPr>
            <a:spLocks noGrp="1" noRot="1" noChangeAspect="1" noChangeArrowheads="1" noTextEdit="1"/>
          </p:cNvSpPr>
          <p:nvPr>
            <p:ph type="sldImg"/>
          </p:nvPr>
        </p:nvSpPr>
        <p:spPr>
          <a:xfrm>
            <a:off x="1150938" y="692150"/>
            <a:ext cx="4556125" cy="3416300"/>
          </a:xfrm>
          <a:ln/>
        </p:spPr>
      </p:sp>
      <p:sp>
        <p:nvSpPr>
          <p:cNvPr id="152579"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64E644-5467-4C9A-B258-127797F9F9BA}" type="slidenum">
              <a:rPr lang="en-US"/>
              <a:pPr/>
              <a:t>98</a:t>
            </a:fld>
            <a:endParaRPr lang="en-US"/>
          </a:p>
        </p:txBody>
      </p:sp>
      <p:sp>
        <p:nvSpPr>
          <p:cNvPr id="86018" name="Rectangle 2"/>
          <p:cNvSpPr>
            <a:spLocks noGrp="1" noChangeArrowheads="1"/>
          </p:cNvSpPr>
          <p:nvPr>
            <p:ph type="body" idx="1"/>
          </p:nvPr>
        </p:nvSpPr>
        <p:spPr>
          <a:xfrm>
            <a:off x="914400" y="4343400"/>
            <a:ext cx="5029200" cy="4114800"/>
          </a:xfrm>
          <a:ln/>
        </p:spPr>
        <p:txBody>
          <a:bodyPr lIns="90488" tIns="44450" rIns="90488" bIns="44450"/>
          <a:lstStyle/>
          <a:p>
            <a:pPr>
              <a:spcBef>
                <a:spcPct val="0"/>
              </a:spcBef>
            </a:pPr>
            <a:endParaRPr lang="en-US" sz="2400"/>
          </a:p>
        </p:txBody>
      </p:sp>
      <p:sp>
        <p:nvSpPr>
          <p:cNvPr id="86019" name="Rectangle 3"/>
          <p:cNvSpPr>
            <a:spLocks noGrp="1" noRot="1" noChangeAspect="1" noChangeArrowheads="1" noTextEdit="1"/>
          </p:cNvSpPr>
          <p:nvPr>
            <p:ph type="sldImg"/>
          </p:nvPr>
        </p:nvSpPr>
        <p:spPr>
          <a:xfrm>
            <a:off x="1150938" y="692150"/>
            <a:ext cx="4556125" cy="3416300"/>
          </a:xfrm>
          <a:ln w="12700" cap="flat">
            <a:solidFill>
              <a:schemeClr val="tx1"/>
            </a:solidFill>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85F01B-5524-4245-AED7-A4F85D7653AE}" type="slidenum">
              <a:rPr lang="en-US"/>
              <a:pPr/>
              <a:t>99</a:t>
            </a:fld>
            <a:endParaRPr lang="en-US"/>
          </a:p>
        </p:txBody>
      </p:sp>
      <p:sp>
        <p:nvSpPr>
          <p:cNvPr id="88066" name="Rectangle 2"/>
          <p:cNvSpPr>
            <a:spLocks noGrp="1" noChangeArrowheads="1"/>
          </p:cNvSpPr>
          <p:nvPr>
            <p:ph type="body" idx="1"/>
          </p:nvPr>
        </p:nvSpPr>
        <p:spPr>
          <a:xfrm>
            <a:off x="914400" y="4343400"/>
            <a:ext cx="5029200" cy="4114800"/>
          </a:xfrm>
          <a:ln/>
        </p:spPr>
        <p:txBody>
          <a:bodyPr lIns="90488" tIns="44450" rIns="90488" bIns="44450"/>
          <a:lstStyle/>
          <a:p>
            <a:pPr>
              <a:spcBef>
                <a:spcPct val="0"/>
              </a:spcBef>
            </a:pPr>
            <a:endParaRPr lang="en-US" sz="2400"/>
          </a:p>
        </p:txBody>
      </p:sp>
      <p:sp>
        <p:nvSpPr>
          <p:cNvPr id="88067" name="Rectangle 3"/>
          <p:cNvSpPr>
            <a:spLocks noGrp="1" noRot="1" noChangeAspect="1" noChangeArrowheads="1" noTextEdit="1"/>
          </p:cNvSpPr>
          <p:nvPr>
            <p:ph type="sldImg"/>
          </p:nvPr>
        </p:nvSpPr>
        <p:spPr>
          <a:xfrm>
            <a:off x="1150938" y="692150"/>
            <a:ext cx="4556125" cy="3416300"/>
          </a:xfrm>
          <a:ln w="12700" cap="flat">
            <a:solidFill>
              <a:schemeClr val="tx1"/>
            </a:solidFill>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202990-F8CB-4EE5-A213-BB76D42A0A28}" type="slidenum">
              <a:rPr lang="en-US"/>
              <a:pPr/>
              <a:t>106</a:t>
            </a:fld>
            <a:endParaRPr lang="en-US"/>
          </a:p>
        </p:txBody>
      </p:sp>
      <p:sp>
        <p:nvSpPr>
          <p:cNvPr id="95234" name="Rectangle 2"/>
          <p:cNvSpPr>
            <a:spLocks noGrp="1" noChangeArrowheads="1"/>
          </p:cNvSpPr>
          <p:nvPr>
            <p:ph type="body" idx="1"/>
          </p:nvPr>
        </p:nvSpPr>
        <p:spPr>
          <a:xfrm>
            <a:off x="914400" y="4343400"/>
            <a:ext cx="5029200" cy="4114800"/>
          </a:xfrm>
          <a:ln/>
        </p:spPr>
        <p:txBody>
          <a:bodyPr lIns="90488" tIns="44450" rIns="90488" bIns="44450"/>
          <a:lstStyle/>
          <a:p>
            <a:pPr>
              <a:spcBef>
                <a:spcPct val="0"/>
              </a:spcBef>
            </a:pPr>
            <a:endParaRPr lang="en-US" sz="2400"/>
          </a:p>
        </p:txBody>
      </p:sp>
      <p:sp>
        <p:nvSpPr>
          <p:cNvPr id="95235" name="Rectangle 3"/>
          <p:cNvSpPr>
            <a:spLocks noGrp="1" noRot="1" noChangeAspect="1" noChangeArrowheads="1" noTextEdit="1"/>
          </p:cNvSpPr>
          <p:nvPr>
            <p:ph type="sldImg"/>
          </p:nvPr>
        </p:nvSpPr>
        <p:spPr>
          <a:xfrm>
            <a:off x="1150938" y="692150"/>
            <a:ext cx="4556125" cy="3416300"/>
          </a:xfrm>
          <a:ln w="12700" cap="flat">
            <a:solidFill>
              <a:schemeClr val="tx1"/>
            </a:solidFill>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E4E7F0-EF64-472D-8E41-17AE59974EF2}" type="slidenum">
              <a:rPr lang="en-US"/>
              <a:pPr/>
              <a:t>109</a:t>
            </a:fld>
            <a:endParaRPr lang="en-US"/>
          </a:p>
        </p:txBody>
      </p:sp>
      <p:sp>
        <p:nvSpPr>
          <p:cNvPr id="98306" name="Rectangle 2"/>
          <p:cNvSpPr>
            <a:spLocks noGrp="1" noChangeArrowheads="1"/>
          </p:cNvSpPr>
          <p:nvPr>
            <p:ph type="body" idx="1"/>
          </p:nvPr>
        </p:nvSpPr>
        <p:spPr>
          <a:xfrm>
            <a:off x="914400" y="4343400"/>
            <a:ext cx="5029200" cy="4114800"/>
          </a:xfrm>
          <a:ln/>
        </p:spPr>
        <p:txBody>
          <a:bodyPr lIns="90488" tIns="44450" rIns="90488" bIns="44450"/>
          <a:lstStyle/>
          <a:p>
            <a:pPr>
              <a:spcBef>
                <a:spcPct val="0"/>
              </a:spcBef>
            </a:pPr>
            <a:endParaRPr lang="en-US" sz="2400"/>
          </a:p>
        </p:txBody>
      </p:sp>
      <p:sp>
        <p:nvSpPr>
          <p:cNvPr id="98307" name="Rectangle 3"/>
          <p:cNvSpPr>
            <a:spLocks noGrp="1" noRot="1" noChangeAspect="1" noChangeArrowheads="1" noTextEdit="1"/>
          </p:cNvSpPr>
          <p:nvPr>
            <p:ph type="sldImg"/>
          </p:nvPr>
        </p:nvSpPr>
        <p:spPr>
          <a:xfrm>
            <a:off x="1150938" y="692150"/>
            <a:ext cx="4556125" cy="3416300"/>
          </a:xfrm>
          <a:ln w="12700" cap="flat">
            <a:solidFill>
              <a:schemeClr val="tx1"/>
            </a:solidFill>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CEB404-3C25-4F6A-85F5-115159F3C18B}" type="slidenum">
              <a:rPr lang="en-US"/>
              <a:pPr/>
              <a:t>132</a:t>
            </a:fld>
            <a:endParaRPr lang="en-US"/>
          </a:p>
        </p:txBody>
      </p:sp>
      <p:sp>
        <p:nvSpPr>
          <p:cNvPr id="101378" name="Rectangle 2"/>
          <p:cNvSpPr>
            <a:spLocks noGrp="1" noChangeArrowheads="1"/>
          </p:cNvSpPr>
          <p:nvPr>
            <p:ph type="body" idx="1"/>
          </p:nvPr>
        </p:nvSpPr>
        <p:spPr>
          <a:xfrm>
            <a:off x="914400" y="4343400"/>
            <a:ext cx="5029200" cy="4114800"/>
          </a:xfrm>
          <a:ln/>
        </p:spPr>
        <p:txBody>
          <a:bodyPr lIns="90488" tIns="44450" rIns="90488" bIns="44450"/>
          <a:lstStyle/>
          <a:p>
            <a:pPr>
              <a:spcBef>
                <a:spcPct val="0"/>
              </a:spcBef>
            </a:pPr>
            <a:endParaRPr lang="en-US" sz="2400"/>
          </a:p>
        </p:txBody>
      </p:sp>
      <p:sp>
        <p:nvSpPr>
          <p:cNvPr id="101379" name="Rectangle 3"/>
          <p:cNvSpPr>
            <a:spLocks noGrp="1" noRot="1" noChangeAspect="1" noChangeArrowheads="1" noTextEdit="1"/>
          </p:cNvSpPr>
          <p:nvPr>
            <p:ph type="sldImg"/>
          </p:nvPr>
        </p:nvSpPr>
        <p:spPr>
          <a:xfrm>
            <a:off x="1150938" y="692150"/>
            <a:ext cx="4556125" cy="3416300"/>
          </a:xfrm>
          <a:ln w="12700" cap="flat">
            <a:solidFill>
              <a:schemeClr val="tx1"/>
            </a:solidFill>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A2B622-9A4F-415B-883B-8A88FBFCE7E9}" type="slidenum">
              <a:rPr lang="en-US"/>
              <a:pPr/>
              <a:t>133</a:t>
            </a:fld>
            <a:endParaRPr lang="en-US"/>
          </a:p>
        </p:txBody>
      </p:sp>
      <p:sp>
        <p:nvSpPr>
          <p:cNvPr id="103426" name="Rectangle 2"/>
          <p:cNvSpPr>
            <a:spLocks noGrp="1" noChangeArrowheads="1"/>
          </p:cNvSpPr>
          <p:nvPr>
            <p:ph type="body" idx="1"/>
          </p:nvPr>
        </p:nvSpPr>
        <p:spPr>
          <a:xfrm>
            <a:off x="914400" y="4343400"/>
            <a:ext cx="5029200" cy="4114800"/>
          </a:xfrm>
          <a:ln/>
        </p:spPr>
        <p:txBody>
          <a:bodyPr lIns="90488" tIns="44450" rIns="90488" bIns="44450"/>
          <a:lstStyle/>
          <a:p>
            <a:pPr>
              <a:spcBef>
                <a:spcPct val="0"/>
              </a:spcBef>
            </a:pPr>
            <a:endParaRPr lang="en-US" sz="2400"/>
          </a:p>
        </p:txBody>
      </p:sp>
      <p:sp>
        <p:nvSpPr>
          <p:cNvPr id="103427" name="Rectangle 3"/>
          <p:cNvSpPr>
            <a:spLocks noGrp="1" noRot="1" noChangeAspect="1" noChangeArrowheads="1" noTextEdit="1"/>
          </p:cNvSpPr>
          <p:nvPr>
            <p:ph type="sldImg"/>
          </p:nvPr>
        </p:nvSpPr>
        <p:spPr>
          <a:xfrm>
            <a:off x="1150938" y="692150"/>
            <a:ext cx="4556125" cy="3416300"/>
          </a:xfrm>
          <a:ln w="12700" cap="flat">
            <a:solidFill>
              <a:schemeClr val="tx1"/>
            </a:solidFill>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92BD82-C93E-4360-AD0B-01563598CA39}" type="slidenum">
              <a:rPr lang="en-US"/>
              <a:pPr/>
              <a:t>134</a:t>
            </a:fld>
            <a:endParaRPr lang="en-US"/>
          </a:p>
        </p:txBody>
      </p:sp>
      <p:sp>
        <p:nvSpPr>
          <p:cNvPr id="105474" name="Rectangle 2"/>
          <p:cNvSpPr>
            <a:spLocks noGrp="1" noChangeArrowheads="1"/>
          </p:cNvSpPr>
          <p:nvPr>
            <p:ph type="body" idx="1"/>
          </p:nvPr>
        </p:nvSpPr>
        <p:spPr>
          <a:xfrm>
            <a:off x="914400" y="4343400"/>
            <a:ext cx="5029200" cy="4114800"/>
          </a:xfrm>
          <a:ln/>
        </p:spPr>
        <p:txBody>
          <a:bodyPr lIns="90488" tIns="44450" rIns="90488" bIns="44450"/>
          <a:lstStyle/>
          <a:p>
            <a:pPr>
              <a:spcBef>
                <a:spcPct val="0"/>
              </a:spcBef>
            </a:pPr>
            <a:endParaRPr lang="en-US" sz="2400"/>
          </a:p>
        </p:txBody>
      </p:sp>
      <p:sp>
        <p:nvSpPr>
          <p:cNvPr id="105475" name="Rectangle 3"/>
          <p:cNvSpPr>
            <a:spLocks noGrp="1" noRot="1" noChangeAspect="1" noChangeArrowheads="1" noTextEdit="1"/>
          </p:cNvSpPr>
          <p:nvPr>
            <p:ph type="sldImg"/>
          </p:nvPr>
        </p:nvSpPr>
        <p:spPr>
          <a:xfrm>
            <a:off x="1150938" y="692150"/>
            <a:ext cx="4556125" cy="3416300"/>
          </a:xfrm>
          <a:ln w="12700" cap="flat">
            <a:solidFill>
              <a:schemeClr val="tx1"/>
            </a:solidFill>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6AFF10-592F-4A69-9554-531F01581F1A}" type="slidenum">
              <a:rPr lang="en-US"/>
              <a:pPr/>
              <a:t>135</a:t>
            </a:fld>
            <a:endParaRPr lang="en-US"/>
          </a:p>
        </p:txBody>
      </p:sp>
      <p:sp>
        <p:nvSpPr>
          <p:cNvPr id="107522" name="Rectangle 2"/>
          <p:cNvSpPr>
            <a:spLocks noGrp="1" noChangeArrowheads="1"/>
          </p:cNvSpPr>
          <p:nvPr>
            <p:ph type="body" idx="1"/>
          </p:nvPr>
        </p:nvSpPr>
        <p:spPr>
          <a:xfrm>
            <a:off x="914400" y="4343400"/>
            <a:ext cx="5029200" cy="4114800"/>
          </a:xfrm>
          <a:ln/>
        </p:spPr>
        <p:txBody>
          <a:bodyPr lIns="90488" tIns="44450" rIns="90488" bIns="44450"/>
          <a:lstStyle/>
          <a:p>
            <a:pPr>
              <a:spcBef>
                <a:spcPct val="0"/>
              </a:spcBef>
            </a:pPr>
            <a:endParaRPr lang="en-US" sz="2400"/>
          </a:p>
        </p:txBody>
      </p:sp>
      <p:sp>
        <p:nvSpPr>
          <p:cNvPr id="107523" name="Rectangle 3"/>
          <p:cNvSpPr>
            <a:spLocks noGrp="1" noRot="1" noChangeAspect="1" noChangeArrowheads="1" noTextEdit="1"/>
          </p:cNvSpPr>
          <p:nvPr>
            <p:ph type="sldImg"/>
          </p:nvPr>
        </p:nvSpPr>
        <p:spPr>
          <a:xfrm>
            <a:off x="1150938" y="692150"/>
            <a:ext cx="4556125" cy="3416300"/>
          </a:xfrm>
          <a:ln w="12700" cap="flat">
            <a:solidFill>
              <a:schemeClr val="tx1"/>
            </a:solidFill>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8D4BA5-6282-4863-BB0C-E977EC4254FD}" type="slidenum">
              <a:rPr lang="en-US"/>
              <a:pPr/>
              <a:t>136</a:t>
            </a:fld>
            <a:endParaRPr lang="en-US"/>
          </a:p>
        </p:txBody>
      </p:sp>
      <p:sp>
        <p:nvSpPr>
          <p:cNvPr id="109570" name="Rectangle 2"/>
          <p:cNvSpPr>
            <a:spLocks noGrp="1" noChangeArrowheads="1"/>
          </p:cNvSpPr>
          <p:nvPr>
            <p:ph type="body" idx="1"/>
          </p:nvPr>
        </p:nvSpPr>
        <p:spPr>
          <a:xfrm>
            <a:off x="914400" y="4343400"/>
            <a:ext cx="5029200" cy="4114800"/>
          </a:xfrm>
          <a:ln/>
        </p:spPr>
        <p:txBody>
          <a:bodyPr lIns="90488" tIns="44450" rIns="90488" bIns="44450"/>
          <a:lstStyle/>
          <a:p>
            <a:pPr>
              <a:spcBef>
                <a:spcPct val="0"/>
              </a:spcBef>
            </a:pPr>
            <a:endParaRPr lang="en-US" sz="2400"/>
          </a:p>
        </p:txBody>
      </p:sp>
      <p:sp>
        <p:nvSpPr>
          <p:cNvPr id="109571" name="Rectangle 3"/>
          <p:cNvSpPr>
            <a:spLocks noGrp="1" noRot="1" noChangeAspect="1" noChangeArrowheads="1" noTextEdit="1"/>
          </p:cNvSpPr>
          <p:nvPr>
            <p:ph type="sldImg"/>
          </p:nvPr>
        </p:nvSpPr>
        <p:spPr>
          <a:xfrm>
            <a:off x="1150938" y="692150"/>
            <a:ext cx="4556125" cy="3416300"/>
          </a:xfrm>
          <a:ln w="12700" cap="flat">
            <a:solidFill>
              <a:schemeClr val="tx1"/>
            </a:solidFill>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1574A1-8575-4BF7-A58B-4FAD9E86FF59}" type="slidenum">
              <a:rPr lang="en-US"/>
              <a:pPr/>
              <a:t>137</a:t>
            </a:fld>
            <a:endParaRPr lang="en-US"/>
          </a:p>
        </p:txBody>
      </p:sp>
      <p:sp>
        <p:nvSpPr>
          <p:cNvPr id="111618" name="Rectangle 2"/>
          <p:cNvSpPr>
            <a:spLocks noGrp="1" noChangeArrowheads="1"/>
          </p:cNvSpPr>
          <p:nvPr>
            <p:ph type="body" idx="1"/>
          </p:nvPr>
        </p:nvSpPr>
        <p:spPr>
          <a:xfrm>
            <a:off x="914400" y="4343400"/>
            <a:ext cx="5029200" cy="4114800"/>
          </a:xfrm>
          <a:ln/>
        </p:spPr>
        <p:txBody>
          <a:bodyPr lIns="90488" tIns="44450" rIns="90488" bIns="44450"/>
          <a:lstStyle/>
          <a:p>
            <a:pPr>
              <a:spcBef>
                <a:spcPct val="0"/>
              </a:spcBef>
            </a:pPr>
            <a:endParaRPr lang="en-US" sz="2400"/>
          </a:p>
        </p:txBody>
      </p:sp>
      <p:sp>
        <p:nvSpPr>
          <p:cNvPr id="111619" name="Rectangle 3"/>
          <p:cNvSpPr>
            <a:spLocks noGrp="1" noRot="1" noChangeAspect="1" noChangeArrowheads="1" noTextEdit="1"/>
          </p:cNvSpPr>
          <p:nvPr>
            <p:ph type="sldImg"/>
          </p:nvPr>
        </p:nvSpPr>
        <p:spPr>
          <a:xfrm>
            <a:off x="1150938" y="692150"/>
            <a:ext cx="4556125" cy="3416300"/>
          </a:xfrm>
          <a:ln w="12700" cap="flat">
            <a:solidFill>
              <a:schemeClr val="tx1"/>
            </a:solid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F3A4AA-7E67-4726-B053-E72BCEA3F9A6}" type="slidenum">
              <a:rPr lang="en-US"/>
              <a:pPr/>
              <a:t>56</a:t>
            </a:fld>
            <a:endParaRPr lang="en-US"/>
          </a:p>
        </p:txBody>
      </p:sp>
      <p:sp>
        <p:nvSpPr>
          <p:cNvPr id="154626" name="Rectangle 2"/>
          <p:cNvSpPr>
            <a:spLocks noGrp="1" noRot="1" noChangeAspect="1" noChangeArrowheads="1" noTextEdit="1"/>
          </p:cNvSpPr>
          <p:nvPr>
            <p:ph type="sldImg"/>
          </p:nvPr>
        </p:nvSpPr>
        <p:spPr>
          <a:xfrm>
            <a:off x="1150938" y="692150"/>
            <a:ext cx="4556125" cy="3416300"/>
          </a:xfrm>
          <a:ln/>
        </p:spPr>
      </p:sp>
      <p:sp>
        <p:nvSpPr>
          <p:cNvPr id="154627"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4D6C2D-9F96-4C11-83B0-D9C6C956A2E3}" type="slidenum">
              <a:rPr lang="en-US"/>
              <a:pPr/>
              <a:t>139</a:t>
            </a:fld>
            <a:endParaRPr lang="en-US"/>
          </a:p>
        </p:txBody>
      </p:sp>
      <p:sp>
        <p:nvSpPr>
          <p:cNvPr id="113666" name="Rectangle 2"/>
          <p:cNvSpPr>
            <a:spLocks noGrp="1" noChangeArrowheads="1"/>
          </p:cNvSpPr>
          <p:nvPr>
            <p:ph type="body" idx="1"/>
          </p:nvPr>
        </p:nvSpPr>
        <p:spPr>
          <a:xfrm>
            <a:off x="914400" y="4343400"/>
            <a:ext cx="5029200" cy="4114800"/>
          </a:xfrm>
          <a:ln/>
        </p:spPr>
        <p:txBody>
          <a:bodyPr lIns="90488" tIns="44450" rIns="90488" bIns="44450"/>
          <a:lstStyle/>
          <a:p>
            <a:pPr>
              <a:spcBef>
                <a:spcPct val="0"/>
              </a:spcBef>
            </a:pPr>
            <a:endParaRPr lang="en-US" sz="2400"/>
          </a:p>
        </p:txBody>
      </p:sp>
      <p:sp>
        <p:nvSpPr>
          <p:cNvPr id="113667" name="Rectangle 3"/>
          <p:cNvSpPr>
            <a:spLocks noGrp="1" noRot="1" noChangeAspect="1" noChangeArrowheads="1" noTextEdit="1"/>
          </p:cNvSpPr>
          <p:nvPr>
            <p:ph type="sldImg"/>
          </p:nvPr>
        </p:nvSpPr>
        <p:spPr>
          <a:xfrm>
            <a:off x="1150938" y="692150"/>
            <a:ext cx="4556125" cy="3416300"/>
          </a:xfrm>
          <a:ln w="12700" cap="flat">
            <a:solidFill>
              <a:schemeClr val="tx1"/>
            </a:solidFill>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67C34D-7255-4B7E-AAF7-55BEF4A134F0}" type="slidenum">
              <a:rPr lang="en-US"/>
              <a:pPr/>
              <a:t>140</a:t>
            </a:fld>
            <a:endParaRPr lang="en-US"/>
          </a:p>
        </p:txBody>
      </p:sp>
      <p:sp>
        <p:nvSpPr>
          <p:cNvPr id="115714" name="Rectangle 2"/>
          <p:cNvSpPr>
            <a:spLocks noGrp="1" noChangeArrowheads="1"/>
          </p:cNvSpPr>
          <p:nvPr>
            <p:ph type="body" idx="1"/>
          </p:nvPr>
        </p:nvSpPr>
        <p:spPr>
          <a:xfrm>
            <a:off x="914400" y="4343400"/>
            <a:ext cx="5029200" cy="4114800"/>
          </a:xfrm>
          <a:ln/>
        </p:spPr>
        <p:txBody>
          <a:bodyPr lIns="90488" tIns="44450" rIns="90488" bIns="44450"/>
          <a:lstStyle/>
          <a:p>
            <a:pPr>
              <a:spcBef>
                <a:spcPct val="0"/>
              </a:spcBef>
            </a:pPr>
            <a:endParaRPr lang="en-US" sz="2400"/>
          </a:p>
        </p:txBody>
      </p:sp>
      <p:sp>
        <p:nvSpPr>
          <p:cNvPr id="115715" name="Rectangle 3"/>
          <p:cNvSpPr>
            <a:spLocks noGrp="1" noRot="1" noChangeAspect="1" noChangeArrowheads="1" noTextEdit="1"/>
          </p:cNvSpPr>
          <p:nvPr>
            <p:ph type="sldImg"/>
          </p:nvPr>
        </p:nvSpPr>
        <p:spPr>
          <a:xfrm>
            <a:off x="1150938" y="692150"/>
            <a:ext cx="4556125" cy="3416300"/>
          </a:xfrm>
          <a:ln w="12700" cap="flat">
            <a:solidFill>
              <a:schemeClr val="tx1"/>
            </a:solidFill>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E250E2-F60D-477F-9599-6DB74C6D1775}" type="slidenum">
              <a:rPr lang="en-US"/>
              <a:pPr/>
              <a:t>141</a:t>
            </a:fld>
            <a:endParaRPr lang="en-US"/>
          </a:p>
        </p:txBody>
      </p:sp>
      <p:sp>
        <p:nvSpPr>
          <p:cNvPr id="117762" name="Rectangle 2"/>
          <p:cNvSpPr>
            <a:spLocks noGrp="1" noChangeArrowheads="1"/>
          </p:cNvSpPr>
          <p:nvPr>
            <p:ph type="body" idx="1"/>
          </p:nvPr>
        </p:nvSpPr>
        <p:spPr>
          <a:xfrm>
            <a:off x="914400" y="4343400"/>
            <a:ext cx="5029200" cy="4114800"/>
          </a:xfrm>
          <a:ln/>
        </p:spPr>
        <p:txBody>
          <a:bodyPr lIns="90488" tIns="44450" rIns="90488" bIns="44450"/>
          <a:lstStyle/>
          <a:p>
            <a:pPr>
              <a:spcBef>
                <a:spcPct val="0"/>
              </a:spcBef>
            </a:pPr>
            <a:endParaRPr lang="en-US" sz="2400"/>
          </a:p>
        </p:txBody>
      </p:sp>
      <p:sp>
        <p:nvSpPr>
          <p:cNvPr id="117763" name="Rectangle 3"/>
          <p:cNvSpPr>
            <a:spLocks noGrp="1" noRot="1" noChangeAspect="1" noChangeArrowheads="1" noTextEdit="1"/>
          </p:cNvSpPr>
          <p:nvPr>
            <p:ph type="sldImg"/>
          </p:nvPr>
        </p:nvSpPr>
        <p:spPr>
          <a:xfrm>
            <a:off x="1150938" y="692150"/>
            <a:ext cx="4556125" cy="3416300"/>
          </a:xfrm>
          <a:ln w="12700" cap="flat">
            <a:solidFill>
              <a:schemeClr val="tx1"/>
            </a:solidFill>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8AB6CA-C4A0-493C-889F-E9A2E92614C3}" type="slidenum">
              <a:rPr lang="en-US"/>
              <a:pPr/>
              <a:t>142</a:t>
            </a:fld>
            <a:endParaRPr lang="en-US"/>
          </a:p>
        </p:txBody>
      </p:sp>
      <p:sp>
        <p:nvSpPr>
          <p:cNvPr id="119810" name="Rectangle 2"/>
          <p:cNvSpPr>
            <a:spLocks noGrp="1" noChangeArrowheads="1"/>
          </p:cNvSpPr>
          <p:nvPr>
            <p:ph type="body" idx="1"/>
          </p:nvPr>
        </p:nvSpPr>
        <p:spPr>
          <a:xfrm>
            <a:off x="914400" y="4343400"/>
            <a:ext cx="5029200" cy="4114800"/>
          </a:xfrm>
          <a:noFill/>
          <a:ln/>
        </p:spPr>
        <p:txBody>
          <a:bodyPr lIns="90488" tIns="44450" rIns="90488" bIns="44450"/>
          <a:lstStyle/>
          <a:p>
            <a:pPr>
              <a:spcBef>
                <a:spcPct val="0"/>
              </a:spcBef>
            </a:pPr>
            <a:endParaRPr lang="en-US" sz="2400"/>
          </a:p>
          <a:p>
            <a:pPr>
              <a:spcBef>
                <a:spcPct val="0"/>
              </a:spcBef>
            </a:pPr>
            <a:endParaRPr lang="en-US" sz="2400"/>
          </a:p>
        </p:txBody>
      </p:sp>
      <p:sp>
        <p:nvSpPr>
          <p:cNvPr id="119811" name="Rectangle 3"/>
          <p:cNvSpPr>
            <a:spLocks noGrp="1" noRot="1" noChangeAspect="1" noChangeArrowheads="1" noTextEdit="1"/>
          </p:cNvSpPr>
          <p:nvPr>
            <p:ph type="sldImg"/>
          </p:nvPr>
        </p:nvSpPr>
        <p:spPr>
          <a:xfrm>
            <a:off x="1150938" y="692150"/>
            <a:ext cx="4556125" cy="3416300"/>
          </a:xfrm>
          <a:ln w="12700" cap="flat">
            <a:solidFill>
              <a:schemeClr val="tx1"/>
            </a:solidFill>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3A7075-0A7E-4AC1-9415-02C4A065ACD5}" type="slidenum">
              <a:rPr lang="en-US"/>
              <a:pPr/>
              <a:t>143</a:t>
            </a:fld>
            <a:endParaRPr lang="en-US"/>
          </a:p>
        </p:txBody>
      </p:sp>
      <p:sp>
        <p:nvSpPr>
          <p:cNvPr id="121858" name="Rectangle 2"/>
          <p:cNvSpPr>
            <a:spLocks noGrp="1" noChangeArrowheads="1"/>
          </p:cNvSpPr>
          <p:nvPr>
            <p:ph type="body" idx="1"/>
          </p:nvPr>
        </p:nvSpPr>
        <p:spPr>
          <a:xfrm>
            <a:off x="914400" y="4343400"/>
            <a:ext cx="5029200" cy="4114800"/>
          </a:xfrm>
          <a:ln/>
        </p:spPr>
        <p:txBody>
          <a:bodyPr lIns="90488" tIns="44450" rIns="90488" bIns="44450"/>
          <a:lstStyle/>
          <a:p>
            <a:pPr>
              <a:spcBef>
                <a:spcPct val="0"/>
              </a:spcBef>
            </a:pPr>
            <a:endParaRPr lang="en-US" sz="2400"/>
          </a:p>
        </p:txBody>
      </p:sp>
      <p:sp>
        <p:nvSpPr>
          <p:cNvPr id="121859" name="Rectangle 3"/>
          <p:cNvSpPr>
            <a:spLocks noGrp="1" noRot="1" noChangeAspect="1" noChangeArrowheads="1" noTextEdit="1"/>
          </p:cNvSpPr>
          <p:nvPr>
            <p:ph type="sldImg"/>
          </p:nvPr>
        </p:nvSpPr>
        <p:spPr>
          <a:xfrm>
            <a:off x="1150938" y="692150"/>
            <a:ext cx="4556125" cy="3416300"/>
          </a:xfrm>
          <a:ln w="12700" cap="flat">
            <a:solidFill>
              <a:schemeClr val="tx1"/>
            </a:solid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9C2B0D-F0EA-4F40-A5A0-E2F06C20FD8B}" type="slidenum">
              <a:rPr lang="en-US"/>
              <a:pPr/>
              <a:t>57</a:t>
            </a:fld>
            <a:endParaRPr lang="en-US"/>
          </a:p>
        </p:txBody>
      </p:sp>
      <p:sp>
        <p:nvSpPr>
          <p:cNvPr id="156674" name="Rectangle 2"/>
          <p:cNvSpPr>
            <a:spLocks noGrp="1" noRot="1" noChangeAspect="1" noChangeArrowheads="1" noTextEdit="1"/>
          </p:cNvSpPr>
          <p:nvPr>
            <p:ph type="sldImg"/>
          </p:nvPr>
        </p:nvSpPr>
        <p:spPr>
          <a:xfrm>
            <a:off x="1150938" y="692150"/>
            <a:ext cx="4556125" cy="3416300"/>
          </a:xfrm>
          <a:ln/>
        </p:spPr>
      </p:sp>
      <p:sp>
        <p:nvSpPr>
          <p:cNvPr id="156675"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1A26BF-40A7-41B4-8ADE-6626028AB966}" type="slidenum">
              <a:rPr lang="en-US"/>
              <a:pPr/>
              <a:t>58</a:t>
            </a:fld>
            <a:endParaRPr lang="en-US"/>
          </a:p>
        </p:txBody>
      </p:sp>
      <p:sp>
        <p:nvSpPr>
          <p:cNvPr id="158722" name="Rectangle 2"/>
          <p:cNvSpPr>
            <a:spLocks noGrp="1" noRot="1" noChangeAspect="1" noChangeArrowheads="1" noTextEdit="1"/>
          </p:cNvSpPr>
          <p:nvPr>
            <p:ph type="sldImg"/>
          </p:nvPr>
        </p:nvSpPr>
        <p:spPr>
          <a:xfrm>
            <a:off x="1150938" y="692150"/>
            <a:ext cx="4556125" cy="3416300"/>
          </a:xfrm>
          <a:ln/>
        </p:spPr>
      </p:sp>
      <p:sp>
        <p:nvSpPr>
          <p:cNvPr id="158723"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6B9BDF-5D87-4E26-A9E8-F0CE5BED91F7}" type="slidenum">
              <a:rPr lang="en-US"/>
              <a:pPr/>
              <a:t>59</a:t>
            </a:fld>
            <a:endParaRPr lang="en-US"/>
          </a:p>
        </p:txBody>
      </p:sp>
      <p:sp>
        <p:nvSpPr>
          <p:cNvPr id="160770" name="Rectangle 2"/>
          <p:cNvSpPr>
            <a:spLocks noGrp="1" noRot="1" noChangeAspect="1" noChangeArrowheads="1" noTextEdit="1"/>
          </p:cNvSpPr>
          <p:nvPr>
            <p:ph type="sldImg"/>
          </p:nvPr>
        </p:nvSpPr>
        <p:spPr>
          <a:xfrm>
            <a:off x="1150938" y="692150"/>
            <a:ext cx="4556125" cy="3416300"/>
          </a:xfrm>
          <a:ln/>
        </p:spPr>
      </p:sp>
      <p:sp>
        <p:nvSpPr>
          <p:cNvPr id="160771"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6F51F1-6D02-40FC-B22C-D8DAA9C7F82A}" type="slidenum">
              <a:rPr lang="en-US"/>
              <a:pPr/>
              <a:t>60</a:t>
            </a:fld>
            <a:endParaRPr lang="en-US"/>
          </a:p>
        </p:txBody>
      </p:sp>
      <p:sp>
        <p:nvSpPr>
          <p:cNvPr id="162818" name="Rectangle 2"/>
          <p:cNvSpPr>
            <a:spLocks noGrp="1" noRot="1" noChangeAspect="1" noChangeArrowheads="1" noTextEdit="1"/>
          </p:cNvSpPr>
          <p:nvPr>
            <p:ph type="sldImg"/>
          </p:nvPr>
        </p:nvSpPr>
        <p:spPr>
          <a:xfrm>
            <a:off x="1150938" y="692150"/>
            <a:ext cx="4556125" cy="3416300"/>
          </a:xfrm>
          <a:ln/>
        </p:spPr>
      </p:sp>
      <p:sp>
        <p:nvSpPr>
          <p:cNvPr id="162819"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E871D5-0357-4E38-B806-F8B033904455}" type="slidenum">
              <a:rPr lang="en-US"/>
              <a:pPr/>
              <a:t>61</a:t>
            </a:fld>
            <a:endParaRPr lang="en-US"/>
          </a:p>
        </p:txBody>
      </p:sp>
      <p:sp>
        <p:nvSpPr>
          <p:cNvPr id="164866" name="Rectangle 2"/>
          <p:cNvSpPr>
            <a:spLocks noGrp="1" noRot="1" noChangeAspect="1" noChangeArrowheads="1" noTextEdit="1"/>
          </p:cNvSpPr>
          <p:nvPr>
            <p:ph type="sldImg"/>
          </p:nvPr>
        </p:nvSpPr>
        <p:spPr>
          <a:xfrm>
            <a:off x="1150938" y="692150"/>
            <a:ext cx="4556125" cy="3416300"/>
          </a:xfrm>
          <a:ln/>
        </p:spPr>
      </p:sp>
      <p:sp>
        <p:nvSpPr>
          <p:cNvPr id="164867"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7634" name="Group 2"/>
          <p:cNvGrpSpPr>
            <a:grpSpLocks/>
          </p:cNvGrpSpPr>
          <p:nvPr/>
        </p:nvGrpSpPr>
        <p:grpSpPr bwMode="auto">
          <a:xfrm>
            <a:off x="319088" y="1752600"/>
            <a:ext cx="8824912" cy="5129213"/>
            <a:chOff x="201" y="1104"/>
            <a:chExt cx="5559" cy="3231"/>
          </a:xfrm>
        </p:grpSpPr>
        <p:sp>
          <p:nvSpPr>
            <p:cNvPr id="197635" name="Freeform 3"/>
            <p:cNvSpPr>
              <a:spLocks/>
            </p:cNvSpPr>
            <p:nvPr/>
          </p:nvSpPr>
          <p:spPr bwMode="ltGray">
            <a:xfrm>
              <a:off x="210" y="1104"/>
              <a:ext cx="5550" cy="3216"/>
            </a:xfrm>
            <a:custGeom>
              <a:avLst/>
              <a:gdLst/>
              <a:ahLst/>
              <a:cxnLst>
                <a:cxn ang="0">
                  <a:pos x="335" y="0"/>
                </a:cxn>
                <a:cxn ang="0">
                  <a:pos x="333" y="1290"/>
                </a:cxn>
                <a:cxn ang="0">
                  <a:pos x="0" y="1290"/>
                </a:cxn>
                <a:cxn ang="0">
                  <a:pos x="6" y="3210"/>
                </a:cxn>
                <a:cxn ang="0">
                  <a:pos x="5550" y="3216"/>
                </a:cxn>
                <a:cxn ang="0">
                  <a:pos x="5550" y="0"/>
                </a:cxn>
                <a:cxn ang="0">
                  <a:pos x="335" y="0"/>
                </a:cxn>
                <a:cxn ang="0">
                  <a:pos x="335" y="0"/>
                </a:cxn>
              </a:cxnLst>
              <a:rect l="0" t="0" r="r" b="b"/>
              <a:pathLst>
                <a:path w="5550" h="3216">
                  <a:moveTo>
                    <a:pt x="335" y="0"/>
                  </a:moveTo>
                  <a:lnTo>
                    <a:pt x="333" y="1290"/>
                  </a:lnTo>
                  <a:lnTo>
                    <a:pt x="0" y="1290"/>
                  </a:lnTo>
                  <a:lnTo>
                    <a:pt x="6" y="3210"/>
                  </a:lnTo>
                  <a:lnTo>
                    <a:pt x="5550" y="3216"/>
                  </a:lnTo>
                  <a:lnTo>
                    <a:pt x="5550" y="0"/>
                  </a:lnTo>
                  <a:lnTo>
                    <a:pt x="335" y="0"/>
                  </a:lnTo>
                  <a:lnTo>
                    <a:pt x="335" y="0"/>
                  </a:lnTo>
                  <a:close/>
                </a:path>
              </a:pathLst>
            </a:custGeom>
            <a:solidFill>
              <a:schemeClr val="bg2">
                <a:alpha val="39999"/>
              </a:schemeClr>
            </a:solidFill>
            <a:ln w="9525">
              <a:noFill/>
              <a:round/>
              <a:headEnd/>
              <a:tailEnd/>
            </a:ln>
          </p:spPr>
          <p:txBody>
            <a:bodyPr/>
            <a:lstStyle/>
            <a:p>
              <a:endParaRPr lang="en-US"/>
            </a:p>
          </p:txBody>
        </p:sp>
        <p:sp>
          <p:nvSpPr>
            <p:cNvPr id="197636" name="Freeform 4"/>
            <p:cNvSpPr>
              <a:spLocks/>
            </p:cNvSpPr>
            <p:nvPr/>
          </p:nvSpPr>
          <p:spPr bwMode="ltGray">
            <a:xfrm>
              <a:off x="528" y="2400"/>
              <a:ext cx="5232" cy="1920"/>
            </a:xfrm>
            <a:custGeom>
              <a:avLst/>
              <a:gdLst/>
              <a:ahLst/>
              <a:cxnLst>
                <a:cxn ang="0">
                  <a:pos x="0" y="0"/>
                </a:cxn>
                <a:cxn ang="0">
                  <a:pos x="0" y="2182"/>
                </a:cxn>
                <a:cxn ang="0">
                  <a:pos x="4897" y="2182"/>
                </a:cxn>
                <a:cxn ang="0">
                  <a:pos x="4897" y="0"/>
                </a:cxn>
                <a:cxn ang="0">
                  <a:pos x="0" y="0"/>
                </a:cxn>
                <a:cxn ang="0">
                  <a:pos x="0" y="0"/>
                </a:cxn>
              </a:cxnLst>
              <a:rect l="0" t="0" r="r" b="b"/>
              <a:pathLst>
                <a:path w="4897" h="2182">
                  <a:moveTo>
                    <a:pt x="0" y="0"/>
                  </a:moveTo>
                  <a:lnTo>
                    <a:pt x="0" y="2182"/>
                  </a:lnTo>
                  <a:lnTo>
                    <a:pt x="4897" y="2182"/>
                  </a:lnTo>
                  <a:lnTo>
                    <a:pt x="4897" y="0"/>
                  </a:lnTo>
                  <a:lnTo>
                    <a:pt x="0" y="0"/>
                  </a:lnTo>
                  <a:lnTo>
                    <a:pt x="0" y="0"/>
                  </a:lnTo>
                  <a:close/>
                </a:path>
              </a:pathLst>
            </a:custGeom>
            <a:solidFill>
              <a:schemeClr val="bg2">
                <a:alpha val="30000"/>
              </a:schemeClr>
            </a:solidFill>
            <a:ln w="9525">
              <a:noFill/>
              <a:round/>
              <a:headEnd/>
              <a:tailEnd/>
            </a:ln>
          </p:spPr>
          <p:txBody>
            <a:bodyPr/>
            <a:lstStyle/>
            <a:p>
              <a:endParaRPr lang="en-US"/>
            </a:p>
          </p:txBody>
        </p:sp>
        <p:sp>
          <p:nvSpPr>
            <p:cNvPr id="197637" name="Freeform 5"/>
            <p:cNvSpPr>
              <a:spLocks/>
            </p:cNvSpPr>
            <p:nvPr/>
          </p:nvSpPr>
          <p:spPr bwMode="ltGray">
            <a:xfrm>
              <a:off x="201" y="2377"/>
              <a:ext cx="3455" cy="29"/>
            </a:xfrm>
            <a:custGeom>
              <a:avLst/>
              <a:gdLst/>
              <a:ahLst/>
              <a:cxnLst>
                <a:cxn ang="0">
                  <a:pos x="0" y="0"/>
                </a:cxn>
                <a:cxn ang="0">
                  <a:pos x="0" y="149"/>
                </a:cxn>
                <a:cxn ang="0">
                  <a:pos x="5387" y="149"/>
                </a:cxn>
                <a:cxn ang="0">
                  <a:pos x="5387" y="0"/>
                </a:cxn>
                <a:cxn ang="0">
                  <a:pos x="0" y="0"/>
                </a:cxn>
                <a:cxn ang="0">
                  <a:pos x="0" y="0"/>
                </a:cxn>
              </a:cxnLst>
              <a:rect l="0" t="0" r="r" b="b"/>
              <a:pathLst>
                <a:path w="5387" h="149">
                  <a:moveTo>
                    <a:pt x="0" y="0"/>
                  </a:moveTo>
                  <a:lnTo>
                    <a:pt x="0" y="149"/>
                  </a:lnTo>
                  <a:lnTo>
                    <a:pt x="5387" y="149"/>
                  </a:lnTo>
                  <a:lnTo>
                    <a:pt x="5387" y="0"/>
                  </a:lnTo>
                  <a:lnTo>
                    <a:pt x="0" y="0"/>
                  </a:lnTo>
                  <a:lnTo>
                    <a:pt x="0" y="0"/>
                  </a:lnTo>
                  <a:close/>
                </a:path>
              </a:pathLst>
            </a:custGeom>
            <a:gradFill rotWithShape="1">
              <a:gsLst>
                <a:gs pos="0">
                  <a:schemeClr val="bg2">
                    <a:alpha val="0"/>
                  </a:schemeClr>
                </a:gs>
                <a:gs pos="100000">
                  <a:schemeClr val="bg2">
                    <a:gamma/>
                    <a:shade val="81961"/>
                    <a:invGamma/>
                  </a:schemeClr>
                </a:gs>
              </a:gsLst>
              <a:lin ang="0" scaled="1"/>
            </a:gradFill>
            <a:ln w="9525" cap="flat" cmpd="sng">
              <a:noFill/>
              <a:prstDash val="solid"/>
              <a:round/>
              <a:headEnd type="none" w="med" len="med"/>
              <a:tailEnd type="none" w="med" len="med"/>
            </a:ln>
            <a:effectLst/>
          </p:spPr>
          <p:txBody>
            <a:bodyPr/>
            <a:lstStyle/>
            <a:p>
              <a:endParaRPr lang="en-US"/>
            </a:p>
          </p:txBody>
        </p:sp>
        <p:sp>
          <p:nvSpPr>
            <p:cNvPr id="197638" name="Freeform 6"/>
            <p:cNvSpPr>
              <a:spLocks/>
            </p:cNvSpPr>
            <p:nvPr/>
          </p:nvSpPr>
          <p:spPr bwMode="ltGray">
            <a:xfrm>
              <a:off x="528" y="1104"/>
              <a:ext cx="4894" cy="29"/>
            </a:xfrm>
            <a:custGeom>
              <a:avLst/>
              <a:gdLst/>
              <a:ahLst/>
              <a:cxnLst>
                <a:cxn ang="0">
                  <a:pos x="0" y="0"/>
                </a:cxn>
                <a:cxn ang="0">
                  <a:pos x="0" y="149"/>
                </a:cxn>
                <a:cxn ang="0">
                  <a:pos x="5387" y="149"/>
                </a:cxn>
                <a:cxn ang="0">
                  <a:pos x="5387" y="0"/>
                </a:cxn>
                <a:cxn ang="0">
                  <a:pos x="0" y="0"/>
                </a:cxn>
                <a:cxn ang="0">
                  <a:pos x="0" y="0"/>
                </a:cxn>
              </a:cxnLst>
              <a:rect l="0" t="0" r="r" b="b"/>
              <a:pathLst>
                <a:path w="5387" h="149">
                  <a:moveTo>
                    <a:pt x="0" y="0"/>
                  </a:moveTo>
                  <a:lnTo>
                    <a:pt x="0" y="149"/>
                  </a:lnTo>
                  <a:lnTo>
                    <a:pt x="5387" y="149"/>
                  </a:lnTo>
                  <a:lnTo>
                    <a:pt x="5387" y="0"/>
                  </a:lnTo>
                  <a:lnTo>
                    <a:pt x="0" y="0"/>
                  </a:lnTo>
                  <a:lnTo>
                    <a:pt x="0" y="0"/>
                  </a:lnTo>
                  <a:close/>
                </a:path>
              </a:pathLst>
            </a:custGeom>
            <a:gradFill rotWithShape="1">
              <a:gsLst>
                <a:gs pos="0">
                  <a:schemeClr val="bg2">
                    <a:alpha val="0"/>
                  </a:schemeClr>
                </a:gs>
                <a:gs pos="100000">
                  <a:schemeClr val="bg2">
                    <a:gamma/>
                    <a:shade val="81961"/>
                    <a:invGamma/>
                  </a:schemeClr>
                </a:gs>
              </a:gsLst>
              <a:lin ang="0" scaled="1"/>
            </a:gradFill>
            <a:ln w="9525" cap="flat" cmpd="sng">
              <a:noFill/>
              <a:prstDash val="solid"/>
              <a:round/>
              <a:headEnd type="none" w="med" len="med"/>
              <a:tailEnd type="none" w="med" len="med"/>
            </a:ln>
            <a:effectLst/>
          </p:spPr>
          <p:txBody>
            <a:bodyPr/>
            <a:lstStyle/>
            <a:p>
              <a:endParaRPr lang="en-US"/>
            </a:p>
          </p:txBody>
        </p:sp>
        <p:sp>
          <p:nvSpPr>
            <p:cNvPr id="197639" name="Freeform 7"/>
            <p:cNvSpPr>
              <a:spLocks/>
            </p:cNvSpPr>
            <p:nvPr/>
          </p:nvSpPr>
          <p:spPr bwMode="ltGray">
            <a:xfrm>
              <a:off x="201" y="2377"/>
              <a:ext cx="30" cy="1958"/>
            </a:xfrm>
            <a:custGeom>
              <a:avLst/>
              <a:gdLst/>
              <a:ahLst/>
              <a:cxnLst>
                <a:cxn ang="0">
                  <a:pos x="0" y="0"/>
                </a:cxn>
                <a:cxn ang="0">
                  <a:pos x="0" y="1416"/>
                </a:cxn>
                <a:cxn ang="0">
                  <a:pos x="29" y="1416"/>
                </a:cxn>
                <a:cxn ang="0">
                  <a:pos x="30" y="27"/>
                </a:cxn>
                <a:cxn ang="0">
                  <a:pos x="0" y="0"/>
                </a:cxn>
                <a:cxn ang="0">
                  <a:pos x="0" y="0"/>
                </a:cxn>
              </a:cxnLst>
              <a:rect l="0" t="0" r="r" b="b"/>
              <a:pathLst>
                <a:path w="30" h="1416">
                  <a:moveTo>
                    <a:pt x="0" y="0"/>
                  </a:moveTo>
                  <a:lnTo>
                    <a:pt x="0" y="1416"/>
                  </a:lnTo>
                  <a:lnTo>
                    <a:pt x="29" y="1416"/>
                  </a:lnTo>
                  <a:lnTo>
                    <a:pt x="30" y="27"/>
                  </a:lnTo>
                  <a:lnTo>
                    <a:pt x="0" y="0"/>
                  </a:lnTo>
                  <a:lnTo>
                    <a:pt x="0" y="0"/>
                  </a:lnTo>
                  <a:close/>
                </a:path>
              </a:pathLst>
            </a:custGeom>
            <a:gradFill rotWithShape="1">
              <a:gsLst>
                <a:gs pos="0">
                  <a:schemeClr val="bg2">
                    <a:gamma/>
                    <a:tint val="87843"/>
                    <a:invGamma/>
                  </a:schemeClr>
                </a:gs>
                <a:gs pos="100000">
                  <a:schemeClr val="bg2">
                    <a:alpha val="0"/>
                  </a:schemeClr>
                </a:gs>
              </a:gsLst>
              <a:lin ang="5400000" scaled="1"/>
            </a:gradFill>
            <a:ln w="9525" cap="flat" cmpd="sng">
              <a:noFill/>
              <a:prstDash val="solid"/>
              <a:round/>
              <a:headEnd type="none" w="med" len="med"/>
              <a:tailEnd type="none" w="med" len="med"/>
            </a:ln>
            <a:effectLst/>
          </p:spPr>
          <p:txBody>
            <a:bodyPr/>
            <a:lstStyle/>
            <a:p>
              <a:endParaRPr lang="en-US"/>
            </a:p>
          </p:txBody>
        </p:sp>
        <p:sp>
          <p:nvSpPr>
            <p:cNvPr id="197640" name="Freeform 8"/>
            <p:cNvSpPr>
              <a:spLocks/>
            </p:cNvSpPr>
            <p:nvPr/>
          </p:nvSpPr>
          <p:spPr bwMode="ltGray">
            <a:xfrm>
              <a:off x="528" y="1104"/>
              <a:ext cx="29" cy="3225"/>
            </a:xfrm>
            <a:custGeom>
              <a:avLst/>
              <a:gdLst/>
              <a:ahLst/>
              <a:cxnLst>
                <a:cxn ang="0">
                  <a:pos x="0" y="0"/>
                </a:cxn>
                <a:cxn ang="0">
                  <a:pos x="0" y="2161"/>
                </a:cxn>
                <a:cxn ang="0">
                  <a:pos x="29" y="2161"/>
                </a:cxn>
                <a:cxn ang="0">
                  <a:pos x="27" y="27"/>
                </a:cxn>
                <a:cxn ang="0">
                  <a:pos x="0" y="0"/>
                </a:cxn>
                <a:cxn ang="0">
                  <a:pos x="0" y="0"/>
                </a:cxn>
              </a:cxnLst>
              <a:rect l="0" t="0" r="r" b="b"/>
              <a:pathLst>
                <a:path w="29" h="2161">
                  <a:moveTo>
                    <a:pt x="0" y="0"/>
                  </a:moveTo>
                  <a:lnTo>
                    <a:pt x="0" y="2161"/>
                  </a:lnTo>
                  <a:lnTo>
                    <a:pt x="29" y="2161"/>
                  </a:lnTo>
                  <a:lnTo>
                    <a:pt x="27" y="27"/>
                  </a:lnTo>
                  <a:lnTo>
                    <a:pt x="0" y="0"/>
                  </a:lnTo>
                  <a:lnTo>
                    <a:pt x="0" y="0"/>
                  </a:lnTo>
                  <a:close/>
                </a:path>
              </a:pathLst>
            </a:custGeom>
            <a:gradFill rotWithShape="1">
              <a:gsLst>
                <a:gs pos="0">
                  <a:schemeClr val="bg2">
                    <a:gamma/>
                    <a:tint val="87843"/>
                    <a:invGamma/>
                  </a:schemeClr>
                </a:gs>
                <a:gs pos="100000">
                  <a:schemeClr val="bg2">
                    <a:alpha val="0"/>
                  </a:schemeClr>
                </a:gs>
              </a:gsLst>
              <a:lin ang="5400000" scaled="1"/>
            </a:gradFill>
            <a:ln w="9525" cap="flat" cmpd="sng">
              <a:noFill/>
              <a:prstDash val="solid"/>
              <a:round/>
              <a:headEnd type="none" w="med" len="med"/>
              <a:tailEnd type="none" w="med" len="med"/>
            </a:ln>
            <a:effectLst/>
          </p:spPr>
          <p:txBody>
            <a:bodyPr/>
            <a:lstStyle/>
            <a:p>
              <a:endParaRPr lang="en-US"/>
            </a:p>
          </p:txBody>
        </p:sp>
      </p:grpSp>
      <p:sp>
        <p:nvSpPr>
          <p:cNvPr id="197641" name="Rectangle 9"/>
          <p:cNvSpPr>
            <a:spLocks noGrp="1" noChangeArrowheads="1"/>
          </p:cNvSpPr>
          <p:nvPr>
            <p:ph type="ctrTitle" sz="quarter"/>
          </p:nvPr>
        </p:nvSpPr>
        <p:spPr>
          <a:xfrm>
            <a:off x="990600" y="1905000"/>
            <a:ext cx="7772400" cy="1736725"/>
          </a:xfrm>
        </p:spPr>
        <p:txBody>
          <a:bodyPr anchor="t"/>
          <a:lstStyle>
            <a:lvl1pPr>
              <a:defRPr sz="5400"/>
            </a:lvl1pPr>
          </a:lstStyle>
          <a:p>
            <a:r>
              <a:rPr lang="en-US"/>
              <a:t>Click to edit Master title style</a:t>
            </a:r>
          </a:p>
        </p:txBody>
      </p:sp>
      <p:sp>
        <p:nvSpPr>
          <p:cNvPr id="197642" name="Rectangle 10"/>
          <p:cNvSpPr>
            <a:spLocks noGrp="1" noChangeArrowheads="1"/>
          </p:cNvSpPr>
          <p:nvPr>
            <p:ph type="subTitle" sz="quarter" idx="1"/>
          </p:nvPr>
        </p:nvSpPr>
        <p:spPr>
          <a:xfrm>
            <a:off x="990600" y="3962400"/>
            <a:ext cx="6781800" cy="1752600"/>
          </a:xfrm>
        </p:spPr>
        <p:txBody>
          <a:bodyPr/>
          <a:lstStyle>
            <a:lvl1pPr marL="0" indent="0">
              <a:buFont typeface="Wingdings" pitchFamily="2" charset="2"/>
              <a:buNone/>
              <a:defRPr/>
            </a:lvl1pPr>
          </a:lstStyle>
          <a:p>
            <a:r>
              <a:rPr lang="en-US"/>
              <a:t>Click to edit Master subtitle style</a:t>
            </a:r>
          </a:p>
        </p:txBody>
      </p:sp>
      <p:sp>
        <p:nvSpPr>
          <p:cNvPr id="197643" name="Rectangle 11"/>
          <p:cNvSpPr>
            <a:spLocks noGrp="1" noChangeArrowheads="1"/>
          </p:cNvSpPr>
          <p:nvPr>
            <p:ph type="dt" sz="quarter" idx="2"/>
          </p:nvPr>
        </p:nvSpPr>
        <p:spPr>
          <a:xfrm>
            <a:off x="990600" y="6245225"/>
            <a:ext cx="1901825" cy="476250"/>
          </a:xfrm>
        </p:spPr>
        <p:txBody>
          <a:bodyPr/>
          <a:lstStyle>
            <a:lvl1pPr>
              <a:defRPr/>
            </a:lvl1pPr>
          </a:lstStyle>
          <a:p>
            <a:endParaRPr lang="en-US"/>
          </a:p>
        </p:txBody>
      </p:sp>
      <p:sp>
        <p:nvSpPr>
          <p:cNvPr id="197644" name="Rectangle 12"/>
          <p:cNvSpPr>
            <a:spLocks noGrp="1" noChangeArrowheads="1"/>
          </p:cNvSpPr>
          <p:nvPr>
            <p:ph type="ftr" sz="quarter" idx="3"/>
          </p:nvPr>
        </p:nvSpPr>
        <p:spPr>
          <a:xfrm>
            <a:off x="3468688" y="6245225"/>
            <a:ext cx="2895600" cy="476250"/>
          </a:xfrm>
        </p:spPr>
        <p:txBody>
          <a:bodyPr/>
          <a:lstStyle>
            <a:lvl1pPr>
              <a:defRPr/>
            </a:lvl1pPr>
          </a:lstStyle>
          <a:p>
            <a:endParaRPr lang="en-US"/>
          </a:p>
        </p:txBody>
      </p:sp>
      <p:sp>
        <p:nvSpPr>
          <p:cNvPr id="197645" name="Rectangle 13"/>
          <p:cNvSpPr>
            <a:spLocks noGrp="1" noChangeArrowheads="1"/>
          </p:cNvSpPr>
          <p:nvPr>
            <p:ph type="sldNum" sz="quarter" idx="4"/>
          </p:nvPr>
        </p:nvSpPr>
        <p:spPr/>
        <p:txBody>
          <a:bodyPr/>
          <a:lstStyle>
            <a:lvl1pPr>
              <a:defRPr/>
            </a:lvl1pPr>
          </a:lstStyle>
          <a:p>
            <a:fld id="{572E8CB6-927E-4DF1-BC8B-BA1347EDD006}"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840D25E-0EEE-4977-B492-DFD54BAD210C}"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8463" y="244475"/>
            <a:ext cx="2097087"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44475"/>
            <a:ext cx="6138863"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5539395-492C-4913-ADB5-E2B5EAD9C802}"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44475"/>
            <a:ext cx="8385175" cy="14319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838200" y="1905000"/>
            <a:ext cx="8007350" cy="4191000"/>
          </a:xfrm>
        </p:spPr>
        <p:txBody>
          <a:bodyPr/>
          <a:lstStyle/>
          <a:p>
            <a:endParaRPr lang="en-US"/>
          </a:p>
        </p:txBody>
      </p:sp>
      <p:sp>
        <p:nvSpPr>
          <p:cNvPr id="4" name="Date Placeholder 3"/>
          <p:cNvSpPr>
            <a:spLocks noGrp="1"/>
          </p:cNvSpPr>
          <p:nvPr>
            <p:ph type="dt" sz="half" idx="10"/>
          </p:nvPr>
        </p:nvSpPr>
        <p:spPr>
          <a:xfrm>
            <a:off x="838200" y="6245225"/>
            <a:ext cx="1901825" cy="476250"/>
          </a:xfrm>
        </p:spPr>
        <p:txBody>
          <a:bodyPr/>
          <a:lstStyle>
            <a:lvl1pPr>
              <a:defRPr/>
            </a:lvl1pPr>
          </a:lstStyle>
          <a:p>
            <a:endParaRPr lang="en-US"/>
          </a:p>
        </p:txBody>
      </p:sp>
      <p:sp>
        <p:nvSpPr>
          <p:cNvPr id="5" name="Footer Placeholder 4"/>
          <p:cNvSpPr>
            <a:spLocks noGrp="1"/>
          </p:cNvSpPr>
          <p:nvPr>
            <p:ph type="ftr" sz="quarter" idx="11"/>
          </p:nvPr>
        </p:nvSpPr>
        <p:spPr>
          <a:xfrm>
            <a:off x="3429000" y="6245225"/>
            <a:ext cx="2895600" cy="476250"/>
          </a:xfrm>
        </p:spPr>
        <p:txBody>
          <a:bodyPr/>
          <a:lstStyle>
            <a:lvl1pPr>
              <a:defRPr/>
            </a:lvl1pPr>
          </a:lstStyle>
          <a:p>
            <a:endParaRPr lang="en-US"/>
          </a:p>
        </p:txBody>
      </p:sp>
      <p:sp>
        <p:nvSpPr>
          <p:cNvPr id="6" name="Slide Number Placeholder 5"/>
          <p:cNvSpPr>
            <a:spLocks noGrp="1"/>
          </p:cNvSpPr>
          <p:nvPr>
            <p:ph type="sldNum" sz="quarter" idx="12"/>
          </p:nvPr>
        </p:nvSpPr>
        <p:spPr>
          <a:xfrm>
            <a:off x="6937375" y="6245225"/>
            <a:ext cx="1901825" cy="476250"/>
          </a:xfrm>
        </p:spPr>
        <p:txBody>
          <a:bodyPr/>
          <a:lstStyle>
            <a:lvl1pPr>
              <a:defRPr/>
            </a:lvl1pPr>
          </a:lstStyle>
          <a:p>
            <a:fld id="{E8035B8D-7315-4E92-9356-1115A5BDF572}"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C0A9140-2260-4EF6-9C0E-2E8B5B823902}"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9887040-08CB-40D1-AE50-1CBAD7B89663}"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905000"/>
            <a:ext cx="3927475"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18075" y="1905000"/>
            <a:ext cx="3927475"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3BAD6E4-9D02-4B23-AA6E-16B781D0458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90EDA313-BDB2-42CF-8C70-CE2B658D0BD1}"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4CF9F5DD-379B-4370-8E54-6FFC7E4FEF56}"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E56FDF55-0102-45B5-AFB0-0AD955E40F73}"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41BB5B9-BA39-45D3-89BE-2A4E79449993}"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170EAA4-49F9-4824-A70B-304E8BFB5B69}"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accent2"/>
            </a:gs>
          </a:gsLst>
          <a:lin ang="5400000" scaled="1"/>
        </a:gradFill>
        <a:effectLst/>
      </p:bgPr>
    </p:bg>
    <p:spTree>
      <p:nvGrpSpPr>
        <p:cNvPr id="1" name=""/>
        <p:cNvGrpSpPr/>
        <p:nvPr/>
      </p:nvGrpSpPr>
      <p:grpSpPr>
        <a:xfrm>
          <a:off x="0" y="0"/>
          <a:ext cx="0" cy="0"/>
          <a:chOff x="0" y="0"/>
          <a:chExt cx="0" cy="0"/>
        </a:xfrm>
      </p:grpSpPr>
      <p:grpSp>
        <p:nvGrpSpPr>
          <p:cNvPr id="196610" name="Group 2"/>
          <p:cNvGrpSpPr>
            <a:grpSpLocks/>
          </p:cNvGrpSpPr>
          <p:nvPr/>
        </p:nvGrpSpPr>
        <p:grpSpPr bwMode="auto">
          <a:xfrm>
            <a:off x="319088" y="1828800"/>
            <a:ext cx="8824912" cy="5029200"/>
            <a:chOff x="201" y="1152"/>
            <a:chExt cx="5559" cy="3168"/>
          </a:xfrm>
        </p:grpSpPr>
        <p:sp>
          <p:nvSpPr>
            <p:cNvPr id="196611" name="Freeform 3"/>
            <p:cNvSpPr>
              <a:spLocks/>
            </p:cNvSpPr>
            <p:nvPr/>
          </p:nvSpPr>
          <p:spPr bwMode="ltGray">
            <a:xfrm>
              <a:off x="528" y="2909"/>
              <a:ext cx="5232" cy="1411"/>
            </a:xfrm>
            <a:custGeom>
              <a:avLst/>
              <a:gdLst/>
              <a:ahLst/>
              <a:cxnLst>
                <a:cxn ang="0">
                  <a:pos x="0" y="0"/>
                </a:cxn>
                <a:cxn ang="0">
                  <a:pos x="0" y="2182"/>
                </a:cxn>
                <a:cxn ang="0">
                  <a:pos x="4897" y="2182"/>
                </a:cxn>
                <a:cxn ang="0">
                  <a:pos x="4897" y="0"/>
                </a:cxn>
                <a:cxn ang="0">
                  <a:pos x="0" y="0"/>
                </a:cxn>
                <a:cxn ang="0">
                  <a:pos x="0" y="0"/>
                </a:cxn>
              </a:cxnLst>
              <a:rect l="0" t="0" r="r" b="b"/>
              <a:pathLst>
                <a:path w="4897" h="2182">
                  <a:moveTo>
                    <a:pt x="0" y="0"/>
                  </a:moveTo>
                  <a:lnTo>
                    <a:pt x="0" y="2182"/>
                  </a:lnTo>
                  <a:lnTo>
                    <a:pt x="4897" y="2182"/>
                  </a:lnTo>
                  <a:lnTo>
                    <a:pt x="4897" y="0"/>
                  </a:lnTo>
                  <a:lnTo>
                    <a:pt x="0" y="0"/>
                  </a:lnTo>
                  <a:lnTo>
                    <a:pt x="0" y="0"/>
                  </a:lnTo>
                  <a:close/>
                </a:path>
              </a:pathLst>
            </a:custGeom>
            <a:solidFill>
              <a:schemeClr val="bg2">
                <a:alpha val="30000"/>
              </a:schemeClr>
            </a:solidFill>
            <a:ln w="9525">
              <a:noFill/>
              <a:round/>
              <a:headEnd/>
              <a:tailEnd/>
            </a:ln>
          </p:spPr>
          <p:txBody>
            <a:bodyPr/>
            <a:lstStyle/>
            <a:p>
              <a:endParaRPr lang="en-US"/>
            </a:p>
          </p:txBody>
        </p:sp>
        <p:sp>
          <p:nvSpPr>
            <p:cNvPr id="196612" name="Freeform 4"/>
            <p:cNvSpPr>
              <a:spLocks/>
            </p:cNvSpPr>
            <p:nvPr/>
          </p:nvSpPr>
          <p:spPr bwMode="ltGray">
            <a:xfrm>
              <a:off x="210" y="1152"/>
              <a:ext cx="5550" cy="3168"/>
            </a:xfrm>
            <a:custGeom>
              <a:avLst/>
              <a:gdLst/>
              <a:ahLst/>
              <a:cxnLst>
                <a:cxn ang="0">
                  <a:pos x="330" y="1764"/>
                </a:cxn>
                <a:cxn ang="0">
                  <a:pos x="0" y="1764"/>
                </a:cxn>
                <a:cxn ang="0">
                  <a:pos x="0" y="3168"/>
                </a:cxn>
                <a:cxn ang="0">
                  <a:pos x="5550" y="3168"/>
                </a:cxn>
                <a:cxn ang="0">
                  <a:pos x="5550" y="0"/>
                </a:cxn>
                <a:cxn ang="0">
                  <a:pos x="330" y="0"/>
                </a:cxn>
                <a:cxn ang="0">
                  <a:pos x="330" y="1764"/>
                </a:cxn>
              </a:cxnLst>
              <a:rect l="0" t="0" r="r" b="b"/>
              <a:pathLst>
                <a:path w="5550" h="3168">
                  <a:moveTo>
                    <a:pt x="330" y="1764"/>
                  </a:moveTo>
                  <a:lnTo>
                    <a:pt x="0" y="1764"/>
                  </a:lnTo>
                  <a:lnTo>
                    <a:pt x="0" y="3168"/>
                  </a:lnTo>
                  <a:lnTo>
                    <a:pt x="5550" y="3168"/>
                  </a:lnTo>
                  <a:lnTo>
                    <a:pt x="5550" y="0"/>
                  </a:lnTo>
                  <a:lnTo>
                    <a:pt x="330" y="0"/>
                  </a:lnTo>
                  <a:lnTo>
                    <a:pt x="330" y="1764"/>
                  </a:lnTo>
                  <a:close/>
                </a:path>
              </a:pathLst>
            </a:custGeom>
            <a:solidFill>
              <a:schemeClr val="bg2">
                <a:alpha val="30000"/>
              </a:schemeClr>
            </a:solidFill>
            <a:ln w="9525">
              <a:noFill/>
              <a:round/>
              <a:headEnd/>
              <a:tailEnd/>
            </a:ln>
          </p:spPr>
          <p:txBody>
            <a:bodyPr/>
            <a:lstStyle/>
            <a:p>
              <a:endParaRPr lang="en-US"/>
            </a:p>
          </p:txBody>
        </p:sp>
        <p:sp>
          <p:nvSpPr>
            <p:cNvPr id="196613" name="Freeform 5"/>
            <p:cNvSpPr>
              <a:spLocks/>
            </p:cNvSpPr>
            <p:nvPr/>
          </p:nvSpPr>
          <p:spPr bwMode="ltGray">
            <a:xfrm>
              <a:off x="528" y="2932"/>
              <a:ext cx="5232" cy="1388"/>
            </a:xfrm>
            <a:custGeom>
              <a:avLst/>
              <a:gdLst/>
              <a:ahLst/>
              <a:cxnLst>
                <a:cxn ang="0">
                  <a:pos x="0" y="0"/>
                </a:cxn>
                <a:cxn ang="0">
                  <a:pos x="0" y="2182"/>
                </a:cxn>
                <a:cxn ang="0">
                  <a:pos x="4897" y="2182"/>
                </a:cxn>
                <a:cxn ang="0">
                  <a:pos x="4897" y="0"/>
                </a:cxn>
                <a:cxn ang="0">
                  <a:pos x="0" y="0"/>
                </a:cxn>
                <a:cxn ang="0">
                  <a:pos x="0" y="0"/>
                </a:cxn>
              </a:cxnLst>
              <a:rect l="0" t="0" r="r" b="b"/>
              <a:pathLst>
                <a:path w="4897" h="2182">
                  <a:moveTo>
                    <a:pt x="0" y="0"/>
                  </a:moveTo>
                  <a:lnTo>
                    <a:pt x="0" y="2182"/>
                  </a:lnTo>
                  <a:lnTo>
                    <a:pt x="4897" y="2182"/>
                  </a:lnTo>
                  <a:lnTo>
                    <a:pt x="4897" y="0"/>
                  </a:lnTo>
                  <a:lnTo>
                    <a:pt x="0" y="0"/>
                  </a:lnTo>
                  <a:lnTo>
                    <a:pt x="0" y="0"/>
                  </a:lnTo>
                  <a:close/>
                </a:path>
              </a:pathLst>
            </a:custGeom>
            <a:solidFill>
              <a:schemeClr val="accent2">
                <a:alpha val="0"/>
              </a:schemeClr>
            </a:solidFill>
            <a:ln w="9525">
              <a:noFill/>
              <a:round/>
              <a:headEnd/>
              <a:tailEnd/>
            </a:ln>
          </p:spPr>
          <p:txBody>
            <a:bodyPr/>
            <a:lstStyle/>
            <a:p>
              <a:endParaRPr lang="en-US"/>
            </a:p>
          </p:txBody>
        </p:sp>
        <p:sp>
          <p:nvSpPr>
            <p:cNvPr id="196614" name="Freeform 6"/>
            <p:cNvSpPr>
              <a:spLocks/>
            </p:cNvSpPr>
            <p:nvPr/>
          </p:nvSpPr>
          <p:spPr bwMode="ltGray">
            <a:xfrm>
              <a:off x="528" y="1152"/>
              <a:ext cx="4607" cy="29"/>
            </a:xfrm>
            <a:custGeom>
              <a:avLst/>
              <a:gdLst/>
              <a:ahLst/>
              <a:cxnLst>
                <a:cxn ang="0">
                  <a:pos x="0" y="0"/>
                </a:cxn>
                <a:cxn ang="0">
                  <a:pos x="0" y="149"/>
                </a:cxn>
                <a:cxn ang="0">
                  <a:pos x="5387" y="149"/>
                </a:cxn>
                <a:cxn ang="0">
                  <a:pos x="5387" y="0"/>
                </a:cxn>
                <a:cxn ang="0">
                  <a:pos x="0" y="0"/>
                </a:cxn>
                <a:cxn ang="0">
                  <a:pos x="0" y="0"/>
                </a:cxn>
              </a:cxnLst>
              <a:rect l="0" t="0" r="r" b="b"/>
              <a:pathLst>
                <a:path w="5387" h="149">
                  <a:moveTo>
                    <a:pt x="0" y="0"/>
                  </a:moveTo>
                  <a:lnTo>
                    <a:pt x="0" y="149"/>
                  </a:lnTo>
                  <a:lnTo>
                    <a:pt x="5387" y="149"/>
                  </a:lnTo>
                  <a:lnTo>
                    <a:pt x="5387" y="0"/>
                  </a:lnTo>
                  <a:lnTo>
                    <a:pt x="0" y="0"/>
                  </a:lnTo>
                  <a:lnTo>
                    <a:pt x="0" y="0"/>
                  </a:lnTo>
                  <a:close/>
                </a:path>
              </a:pathLst>
            </a:custGeom>
            <a:gradFill rotWithShape="1">
              <a:gsLst>
                <a:gs pos="0">
                  <a:schemeClr val="bg2">
                    <a:alpha val="0"/>
                  </a:schemeClr>
                </a:gs>
                <a:gs pos="100000">
                  <a:schemeClr val="bg2">
                    <a:gamma/>
                    <a:shade val="81961"/>
                    <a:invGamma/>
                  </a:schemeClr>
                </a:gs>
              </a:gsLst>
              <a:lin ang="0" scaled="1"/>
            </a:gradFill>
            <a:ln w="9525" cap="flat" cmpd="sng">
              <a:noFill/>
              <a:prstDash val="solid"/>
              <a:round/>
              <a:headEnd type="none" w="med" len="med"/>
              <a:tailEnd type="none" w="med" len="med"/>
            </a:ln>
            <a:effectLst/>
          </p:spPr>
          <p:txBody>
            <a:bodyPr/>
            <a:lstStyle/>
            <a:p>
              <a:endParaRPr lang="en-US"/>
            </a:p>
          </p:txBody>
        </p:sp>
        <p:sp>
          <p:nvSpPr>
            <p:cNvPr id="196615" name="Freeform 7"/>
            <p:cNvSpPr>
              <a:spLocks/>
            </p:cNvSpPr>
            <p:nvPr/>
          </p:nvSpPr>
          <p:spPr bwMode="ltGray">
            <a:xfrm>
              <a:off x="528" y="1152"/>
              <a:ext cx="29" cy="1785"/>
            </a:xfrm>
            <a:custGeom>
              <a:avLst/>
              <a:gdLst/>
              <a:ahLst/>
              <a:cxnLst>
                <a:cxn ang="0">
                  <a:pos x="0" y="0"/>
                </a:cxn>
                <a:cxn ang="0">
                  <a:pos x="0" y="2161"/>
                </a:cxn>
                <a:cxn ang="0">
                  <a:pos x="29" y="2161"/>
                </a:cxn>
                <a:cxn ang="0">
                  <a:pos x="27" y="27"/>
                </a:cxn>
                <a:cxn ang="0">
                  <a:pos x="0" y="0"/>
                </a:cxn>
                <a:cxn ang="0">
                  <a:pos x="0" y="0"/>
                </a:cxn>
              </a:cxnLst>
              <a:rect l="0" t="0" r="r" b="b"/>
              <a:pathLst>
                <a:path w="29" h="2161">
                  <a:moveTo>
                    <a:pt x="0" y="0"/>
                  </a:moveTo>
                  <a:lnTo>
                    <a:pt x="0" y="2161"/>
                  </a:lnTo>
                  <a:lnTo>
                    <a:pt x="29" y="2161"/>
                  </a:lnTo>
                  <a:lnTo>
                    <a:pt x="27" y="27"/>
                  </a:lnTo>
                  <a:lnTo>
                    <a:pt x="0" y="0"/>
                  </a:lnTo>
                  <a:lnTo>
                    <a:pt x="0" y="0"/>
                  </a:lnTo>
                  <a:close/>
                </a:path>
              </a:pathLst>
            </a:custGeom>
            <a:gradFill rotWithShape="1">
              <a:gsLst>
                <a:gs pos="0">
                  <a:schemeClr val="bg2">
                    <a:gamma/>
                    <a:tint val="87843"/>
                    <a:invGamma/>
                  </a:schemeClr>
                </a:gs>
                <a:gs pos="100000">
                  <a:schemeClr val="bg2"/>
                </a:gs>
              </a:gsLst>
              <a:lin ang="5400000" scaled="1"/>
            </a:gradFill>
            <a:ln w="9525" cap="flat" cmpd="sng">
              <a:noFill/>
              <a:prstDash val="solid"/>
              <a:round/>
              <a:headEnd type="none" w="med" len="med"/>
              <a:tailEnd type="none" w="med" len="med"/>
            </a:ln>
            <a:effectLst/>
          </p:spPr>
          <p:txBody>
            <a:bodyPr/>
            <a:lstStyle/>
            <a:p>
              <a:endParaRPr lang="en-US"/>
            </a:p>
          </p:txBody>
        </p:sp>
        <p:sp>
          <p:nvSpPr>
            <p:cNvPr id="196616" name="Freeform 8"/>
            <p:cNvSpPr>
              <a:spLocks/>
            </p:cNvSpPr>
            <p:nvPr/>
          </p:nvSpPr>
          <p:spPr bwMode="ltGray">
            <a:xfrm>
              <a:off x="527" y="2904"/>
              <a:ext cx="29" cy="1416"/>
            </a:xfrm>
            <a:custGeom>
              <a:avLst/>
              <a:gdLst/>
              <a:ahLst/>
              <a:cxnLst>
                <a:cxn ang="0">
                  <a:pos x="0" y="1416"/>
                </a:cxn>
                <a:cxn ang="0">
                  <a:pos x="29" y="1416"/>
                </a:cxn>
                <a:cxn ang="0">
                  <a:pos x="28" y="24"/>
                </a:cxn>
                <a:cxn ang="0">
                  <a:pos x="0" y="0"/>
                </a:cxn>
                <a:cxn ang="0">
                  <a:pos x="0" y="1416"/>
                </a:cxn>
              </a:cxnLst>
              <a:rect l="0" t="0" r="r" b="b"/>
              <a:pathLst>
                <a:path w="29" h="1416">
                  <a:moveTo>
                    <a:pt x="0" y="1416"/>
                  </a:moveTo>
                  <a:lnTo>
                    <a:pt x="29" y="1416"/>
                  </a:lnTo>
                  <a:lnTo>
                    <a:pt x="28" y="24"/>
                  </a:lnTo>
                  <a:lnTo>
                    <a:pt x="0" y="0"/>
                  </a:lnTo>
                  <a:lnTo>
                    <a:pt x="0" y="1416"/>
                  </a:lnTo>
                  <a:close/>
                </a:path>
              </a:pathLst>
            </a:custGeom>
            <a:gradFill rotWithShape="1">
              <a:gsLst>
                <a:gs pos="0">
                  <a:schemeClr val="bg2">
                    <a:gamma/>
                    <a:tint val="87843"/>
                    <a:invGamma/>
                  </a:schemeClr>
                </a:gs>
                <a:gs pos="100000">
                  <a:schemeClr val="bg2">
                    <a:alpha val="0"/>
                  </a:schemeClr>
                </a:gs>
              </a:gsLst>
              <a:lin ang="5400000" scaled="1"/>
            </a:gradFill>
            <a:ln w="9525" cap="flat" cmpd="sng">
              <a:noFill/>
              <a:prstDash val="solid"/>
              <a:round/>
              <a:headEnd type="none" w="med" len="med"/>
              <a:tailEnd type="none" w="med" len="med"/>
            </a:ln>
            <a:effectLst/>
          </p:spPr>
          <p:txBody>
            <a:bodyPr/>
            <a:lstStyle/>
            <a:p>
              <a:endParaRPr lang="en-US"/>
            </a:p>
          </p:txBody>
        </p:sp>
        <p:sp>
          <p:nvSpPr>
            <p:cNvPr id="196617" name="Freeform 9"/>
            <p:cNvSpPr>
              <a:spLocks/>
            </p:cNvSpPr>
            <p:nvPr/>
          </p:nvSpPr>
          <p:spPr bwMode="ltGray">
            <a:xfrm>
              <a:off x="201" y="2904"/>
              <a:ext cx="2879" cy="29"/>
            </a:xfrm>
            <a:custGeom>
              <a:avLst/>
              <a:gdLst/>
              <a:ahLst/>
              <a:cxnLst>
                <a:cxn ang="0">
                  <a:pos x="0" y="0"/>
                </a:cxn>
                <a:cxn ang="0">
                  <a:pos x="0" y="149"/>
                </a:cxn>
                <a:cxn ang="0">
                  <a:pos x="5387" y="149"/>
                </a:cxn>
                <a:cxn ang="0">
                  <a:pos x="5387" y="0"/>
                </a:cxn>
                <a:cxn ang="0">
                  <a:pos x="0" y="0"/>
                </a:cxn>
                <a:cxn ang="0">
                  <a:pos x="0" y="0"/>
                </a:cxn>
              </a:cxnLst>
              <a:rect l="0" t="0" r="r" b="b"/>
              <a:pathLst>
                <a:path w="5387" h="149">
                  <a:moveTo>
                    <a:pt x="0" y="0"/>
                  </a:moveTo>
                  <a:lnTo>
                    <a:pt x="0" y="149"/>
                  </a:lnTo>
                  <a:lnTo>
                    <a:pt x="5387" y="149"/>
                  </a:lnTo>
                  <a:lnTo>
                    <a:pt x="5387" y="0"/>
                  </a:lnTo>
                  <a:lnTo>
                    <a:pt x="0" y="0"/>
                  </a:lnTo>
                  <a:lnTo>
                    <a:pt x="0" y="0"/>
                  </a:lnTo>
                  <a:close/>
                </a:path>
              </a:pathLst>
            </a:custGeom>
            <a:gradFill rotWithShape="1">
              <a:gsLst>
                <a:gs pos="0">
                  <a:schemeClr val="bg2">
                    <a:alpha val="0"/>
                  </a:schemeClr>
                </a:gs>
                <a:gs pos="100000">
                  <a:schemeClr val="bg2">
                    <a:gamma/>
                    <a:shade val="81961"/>
                    <a:invGamma/>
                  </a:schemeClr>
                </a:gs>
              </a:gsLst>
              <a:lin ang="0" scaled="1"/>
            </a:gradFill>
            <a:ln w="9525" cap="flat" cmpd="sng">
              <a:noFill/>
              <a:prstDash val="solid"/>
              <a:round/>
              <a:headEnd type="none" w="med" len="med"/>
              <a:tailEnd type="none" w="med" len="med"/>
            </a:ln>
            <a:effectLst/>
          </p:spPr>
          <p:txBody>
            <a:bodyPr/>
            <a:lstStyle/>
            <a:p>
              <a:endParaRPr lang="en-US"/>
            </a:p>
          </p:txBody>
        </p:sp>
        <p:sp>
          <p:nvSpPr>
            <p:cNvPr id="196618" name="Freeform 10"/>
            <p:cNvSpPr>
              <a:spLocks/>
            </p:cNvSpPr>
            <p:nvPr/>
          </p:nvSpPr>
          <p:spPr bwMode="ltGray">
            <a:xfrm>
              <a:off x="201" y="2904"/>
              <a:ext cx="30" cy="1416"/>
            </a:xfrm>
            <a:custGeom>
              <a:avLst/>
              <a:gdLst/>
              <a:ahLst/>
              <a:cxnLst>
                <a:cxn ang="0">
                  <a:pos x="0" y="0"/>
                </a:cxn>
                <a:cxn ang="0">
                  <a:pos x="0" y="1416"/>
                </a:cxn>
                <a:cxn ang="0">
                  <a:pos x="29" y="1416"/>
                </a:cxn>
                <a:cxn ang="0">
                  <a:pos x="30" y="27"/>
                </a:cxn>
                <a:cxn ang="0">
                  <a:pos x="0" y="0"/>
                </a:cxn>
                <a:cxn ang="0">
                  <a:pos x="0" y="0"/>
                </a:cxn>
              </a:cxnLst>
              <a:rect l="0" t="0" r="r" b="b"/>
              <a:pathLst>
                <a:path w="30" h="1416">
                  <a:moveTo>
                    <a:pt x="0" y="0"/>
                  </a:moveTo>
                  <a:lnTo>
                    <a:pt x="0" y="1416"/>
                  </a:lnTo>
                  <a:lnTo>
                    <a:pt x="29" y="1416"/>
                  </a:lnTo>
                  <a:lnTo>
                    <a:pt x="30" y="27"/>
                  </a:lnTo>
                  <a:lnTo>
                    <a:pt x="0" y="0"/>
                  </a:lnTo>
                  <a:lnTo>
                    <a:pt x="0" y="0"/>
                  </a:lnTo>
                  <a:close/>
                </a:path>
              </a:pathLst>
            </a:custGeom>
            <a:gradFill rotWithShape="1">
              <a:gsLst>
                <a:gs pos="0">
                  <a:schemeClr val="bg2">
                    <a:gamma/>
                    <a:tint val="87843"/>
                    <a:invGamma/>
                  </a:schemeClr>
                </a:gs>
                <a:gs pos="100000">
                  <a:schemeClr val="bg2">
                    <a:alpha val="10001"/>
                  </a:schemeClr>
                </a:gs>
              </a:gsLst>
              <a:lin ang="5400000" scaled="1"/>
            </a:gradFill>
            <a:ln w="9525" cap="flat" cmpd="sng">
              <a:noFill/>
              <a:prstDash val="solid"/>
              <a:round/>
              <a:headEnd type="none" w="med" len="med"/>
              <a:tailEnd type="none" w="med" len="med"/>
            </a:ln>
            <a:effectLst/>
          </p:spPr>
          <p:txBody>
            <a:bodyPr/>
            <a:lstStyle/>
            <a:p>
              <a:endParaRPr lang="en-US"/>
            </a:p>
          </p:txBody>
        </p:sp>
      </p:grpSp>
      <p:sp>
        <p:nvSpPr>
          <p:cNvPr id="196619" name="Rectangle 11"/>
          <p:cNvSpPr>
            <a:spLocks noGrp="1" noChangeArrowheads="1"/>
          </p:cNvSpPr>
          <p:nvPr>
            <p:ph type="dt" sz="half" idx="2"/>
          </p:nvPr>
        </p:nvSpPr>
        <p:spPr bwMode="auto">
          <a:xfrm>
            <a:off x="838200" y="6245225"/>
            <a:ext cx="190182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ffectLst>
                  <a:outerShdw blurRad="38100" dist="38100" dir="2700000" algn="tl">
                    <a:srgbClr val="000000"/>
                  </a:outerShdw>
                </a:effectLst>
              </a:defRPr>
            </a:lvl1pPr>
          </a:lstStyle>
          <a:p>
            <a:endParaRPr lang="en-US"/>
          </a:p>
        </p:txBody>
      </p:sp>
      <p:sp>
        <p:nvSpPr>
          <p:cNvPr id="196620" name="Rectangle 12"/>
          <p:cNvSpPr>
            <a:spLocks noGrp="1" noChangeArrowheads="1"/>
          </p:cNvSpPr>
          <p:nvPr>
            <p:ph type="ftr" sz="quarter" idx="3"/>
          </p:nvPr>
        </p:nvSpPr>
        <p:spPr bwMode="auto">
          <a:xfrm>
            <a:off x="34290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ffectLst>
                  <a:outerShdw blurRad="38100" dist="38100" dir="2700000" algn="tl">
                    <a:srgbClr val="000000"/>
                  </a:outerShdw>
                </a:effectLst>
              </a:defRPr>
            </a:lvl1pPr>
          </a:lstStyle>
          <a:p>
            <a:endParaRPr lang="en-US"/>
          </a:p>
        </p:txBody>
      </p:sp>
      <p:sp>
        <p:nvSpPr>
          <p:cNvPr id="196621" name="Rectangle 13"/>
          <p:cNvSpPr>
            <a:spLocks noGrp="1" noChangeArrowheads="1"/>
          </p:cNvSpPr>
          <p:nvPr>
            <p:ph type="sldNum" sz="quarter" idx="4"/>
          </p:nvPr>
        </p:nvSpPr>
        <p:spPr bwMode="auto">
          <a:xfrm>
            <a:off x="6937375" y="6245225"/>
            <a:ext cx="190182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ffectLst>
                  <a:outerShdw blurRad="38100" dist="38100" dir="2700000" algn="tl">
                    <a:srgbClr val="000000"/>
                  </a:outerShdw>
                </a:effectLst>
              </a:defRPr>
            </a:lvl1pPr>
          </a:lstStyle>
          <a:p>
            <a:fld id="{52420F6E-7461-490C-BF07-3DED4D7F21E4}" type="slidenum">
              <a:rPr lang="en-US"/>
              <a:pPr/>
              <a:t>‹#›</a:t>
            </a:fld>
            <a:endParaRPr lang="en-US"/>
          </a:p>
        </p:txBody>
      </p:sp>
      <p:sp>
        <p:nvSpPr>
          <p:cNvPr id="196622" name="Rectangle 14"/>
          <p:cNvSpPr>
            <a:spLocks noGrp="1" noRot="1" noChangeArrowheads="1"/>
          </p:cNvSpPr>
          <p:nvPr>
            <p:ph type="title"/>
          </p:nvPr>
        </p:nvSpPr>
        <p:spPr bwMode="auto">
          <a:xfrm>
            <a:off x="457200" y="244475"/>
            <a:ext cx="8385175" cy="14319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96623" name="Rectangle 15"/>
          <p:cNvSpPr>
            <a:spLocks noGrp="1" noRot="1" noChangeArrowheads="1"/>
          </p:cNvSpPr>
          <p:nvPr>
            <p:ph type="body" idx="1"/>
          </p:nvPr>
        </p:nvSpPr>
        <p:spPr bwMode="auto">
          <a:xfrm>
            <a:off x="838200" y="1905000"/>
            <a:ext cx="8007350" cy="419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txStyles>
    <p:titleStyle>
      <a:lvl1pPr algn="l" rtl="0" fontAlgn="base">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l" rtl="0" fontAlgn="base">
        <a:spcBef>
          <a:spcPct val="0"/>
        </a:spcBef>
        <a:spcAft>
          <a:spcPct val="0"/>
        </a:spcAft>
        <a:defRPr sz="4400" b="1">
          <a:solidFill>
            <a:schemeClr val="tx2"/>
          </a:solidFill>
          <a:effectLst>
            <a:outerShdw blurRad="38100" dist="38100" dir="2700000" algn="tl">
              <a:srgbClr val="000000"/>
            </a:outerShdw>
          </a:effectLst>
          <a:latin typeface="Arial Black" pitchFamily="34" charset="0"/>
          <a:cs typeface="Arial" charset="0"/>
        </a:defRPr>
      </a:lvl2pPr>
      <a:lvl3pPr algn="l" rtl="0" fontAlgn="base">
        <a:spcBef>
          <a:spcPct val="0"/>
        </a:spcBef>
        <a:spcAft>
          <a:spcPct val="0"/>
        </a:spcAft>
        <a:defRPr sz="4400" b="1">
          <a:solidFill>
            <a:schemeClr val="tx2"/>
          </a:solidFill>
          <a:effectLst>
            <a:outerShdw blurRad="38100" dist="38100" dir="2700000" algn="tl">
              <a:srgbClr val="000000"/>
            </a:outerShdw>
          </a:effectLst>
          <a:latin typeface="Arial Black" pitchFamily="34" charset="0"/>
          <a:cs typeface="Arial" charset="0"/>
        </a:defRPr>
      </a:lvl3pPr>
      <a:lvl4pPr algn="l" rtl="0" fontAlgn="base">
        <a:spcBef>
          <a:spcPct val="0"/>
        </a:spcBef>
        <a:spcAft>
          <a:spcPct val="0"/>
        </a:spcAft>
        <a:defRPr sz="4400" b="1">
          <a:solidFill>
            <a:schemeClr val="tx2"/>
          </a:solidFill>
          <a:effectLst>
            <a:outerShdw blurRad="38100" dist="38100" dir="2700000" algn="tl">
              <a:srgbClr val="000000"/>
            </a:outerShdw>
          </a:effectLst>
          <a:latin typeface="Arial Black" pitchFamily="34" charset="0"/>
          <a:cs typeface="Arial" charset="0"/>
        </a:defRPr>
      </a:lvl4pPr>
      <a:lvl5pPr algn="l" rtl="0" fontAlgn="base">
        <a:spcBef>
          <a:spcPct val="0"/>
        </a:spcBef>
        <a:spcAft>
          <a:spcPct val="0"/>
        </a:spcAft>
        <a:defRPr sz="4400" b="1">
          <a:solidFill>
            <a:schemeClr val="tx2"/>
          </a:solidFill>
          <a:effectLst>
            <a:outerShdw blurRad="38100" dist="38100" dir="2700000" algn="tl">
              <a:srgbClr val="000000"/>
            </a:outerShdw>
          </a:effectLst>
          <a:latin typeface="Arial Black" pitchFamily="34" charset="0"/>
          <a:cs typeface="Arial" charset="0"/>
        </a:defRPr>
      </a:lvl5pPr>
      <a:lvl6pPr marL="457200" algn="l" rtl="0" fontAlgn="base">
        <a:spcBef>
          <a:spcPct val="0"/>
        </a:spcBef>
        <a:spcAft>
          <a:spcPct val="0"/>
        </a:spcAft>
        <a:defRPr sz="4400" b="1">
          <a:solidFill>
            <a:schemeClr val="tx2"/>
          </a:solidFill>
          <a:effectLst>
            <a:outerShdw blurRad="38100" dist="38100" dir="2700000" algn="tl">
              <a:srgbClr val="000000"/>
            </a:outerShdw>
          </a:effectLst>
          <a:latin typeface="Arial Black" pitchFamily="34" charset="0"/>
          <a:cs typeface="Arial" charset="0"/>
        </a:defRPr>
      </a:lvl6pPr>
      <a:lvl7pPr marL="914400" algn="l" rtl="0" fontAlgn="base">
        <a:spcBef>
          <a:spcPct val="0"/>
        </a:spcBef>
        <a:spcAft>
          <a:spcPct val="0"/>
        </a:spcAft>
        <a:defRPr sz="4400" b="1">
          <a:solidFill>
            <a:schemeClr val="tx2"/>
          </a:solidFill>
          <a:effectLst>
            <a:outerShdw blurRad="38100" dist="38100" dir="2700000" algn="tl">
              <a:srgbClr val="000000"/>
            </a:outerShdw>
          </a:effectLst>
          <a:latin typeface="Arial Black" pitchFamily="34" charset="0"/>
          <a:cs typeface="Arial" charset="0"/>
        </a:defRPr>
      </a:lvl7pPr>
      <a:lvl8pPr marL="1371600" algn="l" rtl="0" fontAlgn="base">
        <a:spcBef>
          <a:spcPct val="0"/>
        </a:spcBef>
        <a:spcAft>
          <a:spcPct val="0"/>
        </a:spcAft>
        <a:defRPr sz="4400" b="1">
          <a:solidFill>
            <a:schemeClr val="tx2"/>
          </a:solidFill>
          <a:effectLst>
            <a:outerShdw blurRad="38100" dist="38100" dir="2700000" algn="tl">
              <a:srgbClr val="000000"/>
            </a:outerShdw>
          </a:effectLst>
          <a:latin typeface="Arial Black" pitchFamily="34" charset="0"/>
          <a:cs typeface="Arial" charset="0"/>
        </a:defRPr>
      </a:lvl8pPr>
      <a:lvl9pPr marL="1828800" algn="l" rtl="0" fontAlgn="base">
        <a:spcBef>
          <a:spcPct val="0"/>
        </a:spcBef>
        <a:spcAft>
          <a:spcPct val="0"/>
        </a:spcAft>
        <a:defRPr sz="4400" b="1">
          <a:solidFill>
            <a:schemeClr val="tx2"/>
          </a:solidFill>
          <a:effectLst>
            <a:outerShdw blurRad="38100" dist="38100" dir="2700000" algn="tl">
              <a:srgbClr val="000000"/>
            </a:outerShdw>
          </a:effectLst>
          <a:latin typeface="Arial Black" pitchFamily="34" charset="0"/>
          <a:cs typeface="Arial" charset="0"/>
        </a:defRPr>
      </a:lvl9pPr>
    </p:titleStyle>
    <p:bodyStyle>
      <a:lvl1pPr marL="342900" indent="-342900" algn="l" rtl="0" fontAlgn="base">
        <a:spcBef>
          <a:spcPct val="20000"/>
        </a:spcBef>
        <a:spcAft>
          <a:spcPct val="0"/>
        </a:spcAft>
        <a:buClr>
          <a:schemeClr val="hlink"/>
        </a:buClr>
        <a:buFont typeface="Wingdings" pitchFamily="2" charset="2"/>
        <a:buChar char="§"/>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accent2"/>
        </a:buClr>
        <a:buFont typeface="Wingdings" pitchFamily="2" charset="2"/>
        <a:buChar char="§"/>
        <a:defRPr sz="2800">
          <a:solidFill>
            <a:schemeClr val="tx1"/>
          </a:solidFill>
          <a:effectLst>
            <a:outerShdw blurRad="38100" dist="38100" dir="2700000" algn="tl">
              <a:srgbClr val="000000"/>
            </a:outerShdw>
          </a:effectLst>
          <a:latin typeface="+mn-lt"/>
          <a:cs typeface="+mn-cs"/>
        </a:defRPr>
      </a:lvl2pPr>
      <a:lvl3pPr marL="1143000" indent="-228600" algn="l" rtl="0" fontAlgn="base">
        <a:spcBef>
          <a:spcPct val="20000"/>
        </a:spcBef>
        <a:spcAft>
          <a:spcPct val="0"/>
        </a:spcAft>
        <a:buClr>
          <a:schemeClr val="hlink"/>
        </a:buClr>
        <a:buFont typeface="Wingdings" pitchFamily="2" charset="2"/>
        <a:buChar char="§"/>
        <a:defRPr sz="2400">
          <a:solidFill>
            <a:schemeClr val="tx1"/>
          </a:solidFill>
          <a:effectLst>
            <a:outerShdw blurRad="38100" dist="38100" dir="2700000" algn="tl">
              <a:srgbClr val="000000"/>
            </a:outerShdw>
          </a:effectLst>
          <a:latin typeface="+mn-lt"/>
          <a:cs typeface="+mn-cs"/>
        </a:defRPr>
      </a:lvl3pPr>
      <a:lvl4pPr marL="1600200" indent="-228600" algn="l" rtl="0" fontAlgn="base">
        <a:spcBef>
          <a:spcPct val="20000"/>
        </a:spcBef>
        <a:spcAft>
          <a:spcPct val="0"/>
        </a:spcAft>
        <a:buClr>
          <a:schemeClr val="accent2"/>
        </a:buClr>
        <a:buFont typeface="Wingdings" pitchFamily="2" charset="2"/>
        <a:buChar char="§"/>
        <a:defRPr sz="2000">
          <a:solidFill>
            <a:schemeClr val="tx1"/>
          </a:solidFill>
          <a:effectLst>
            <a:outerShdw blurRad="38100" dist="38100" dir="2700000" algn="tl">
              <a:srgbClr val="000000"/>
            </a:outerShdw>
          </a:effectLst>
          <a:latin typeface="+mn-lt"/>
          <a:cs typeface="+mn-cs"/>
        </a:defRPr>
      </a:lvl4pPr>
      <a:lvl5pPr marL="2057400" indent="-228600" algn="l" rtl="0" fontAlgn="base">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cs typeface="+mn-cs"/>
        </a:defRPr>
      </a:lvl5pPr>
      <a:lvl6pPr marL="2514600" indent="-228600" algn="l" rtl="0" fontAlgn="base">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cs typeface="+mn-cs"/>
        </a:defRPr>
      </a:lvl6pPr>
      <a:lvl7pPr marL="2971800" indent="-228600" algn="l" rtl="0" fontAlgn="base">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cs typeface="+mn-cs"/>
        </a:defRPr>
      </a:lvl7pPr>
      <a:lvl8pPr marL="3429000" indent="-228600" algn="l" rtl="0" fontAlgn="base">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cs typeface="+mn-cs"/>
        </a:defRPr>
      </a:lvl8pPr>
      <a:lvl9pPr marL="3886200" indent="-228600" algn="l" rtl="0" fontAlgn="base">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hyperlink" Target="http://stattrek.com/Help/Glossary.aspx?Target=Standard_error" TargetMode="Externa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hyperlink" Target="http://stattrek.com/Help/Glossary.aspx?Target=Confidence_interval" TargetMode="External"/><Relationship Id="rId2" Type="http://schemas.openxmlformats.org/officeDocument/2006/relationships/hyperlink" Target="http://stattrek.com/Help/Glossary.aspx?Target=Margin_of_error" TargetMode="External"/><Relationship Id="rId1" Type="http://schemas.openxmlformats.org/officeDocument/2006/relationships/slideLayout" Target="../slideLayouts/slideLayout2.xml"/><Relationship Id="rId4" Type="http://schemas.openxmlformats.org/officeDocument/2006/relationships/hyperlink" Target="http://stattrek.com/Help/Glossary.aspx?Target=Confidence_level" TargetMode="Externa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hyperlink" Target="http://stattrek.com/Help/Glossary.aspx?Target=Confidence_interval" TargetMode="External"/><Relationship Id="rId2" Type="http://schemas.openxmlformats.org/officeDocument/2006/relationships/hyperlink" Target="http://stattrek.com/Help/Glossary.aspx?Target=Margin_of_error" TargetMode="External"/><Relationship Id="rId1" Type="http://schemas.openxmlformats.org/officeDocument/2006/relationships/slideLayout" Target="../slideLayouts/slideLayout2.xml"/><Relationship Id="rId4" Type="http://schemas.openxmlformats.org/officeDocument/2006/relationships/hyperlink" Target="http://stattrek.com/Help/Glossary.aspx?Target=Confidence_level" TargetMode="Externa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hyperlink" Target="http://stattrek.com/Help/Glossary.aspx?Target=Margin_of_error" TargetMode="External"/><Relationship Id="rId2" Type="http://schemas.openxmlformats.org/officeDocument/2006/relationships/hyperlink" Target="http://stattrek.com/Help/Glossary.aspx?Target=Confidence_interval" TargetMode="External"/><Relationship Id="rId1" Type="http://schemas.openxmlformats.org/officeDocument/2006/relationships/slideLayout" Target="../slideLayouts/slideLayout1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9.xml.rels><?xml version="1.0" encoding="UTF-8" standalone="yes"?>
<Relationships xmlns="http://schemas.openxmlformats.org/package/2006/relationships"><Relationship Id="rId3" Type="http://schemas.openxmlformats.org/officeDocument/2006/relationships/hyperlink" Target="http://stattrek.com/Help/Glossary.aspx?Target=Confidence_interval" TargetMode="External"/><Relationship Id="rId2" Type="http://schemas.openxmlformats.org/officeDocument/2006/relationships/hyperlink" Target="http://stattrek.com/Help/Glossary.aspx?Target=Margin_of_error" TargetMode="External"/><Relationship Id="rId1" Type="http://schemas.openxmlformats.org/officeDocument/2006/relationships/slideLayout" Target="../slideLayouts/slideLayout2.xml"/><Relationship Id="rId4" Type="http://schemas.openxmlformats.org/officeDocument/2006/relationships/hyperlink" Target="http://stattrek.com/Help/Glossary.aspx?Target=Confidence_leve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6.xml"/><Relationship Id="rId1" Type="http://schemas.openxmlformats.org/officeDocument/2006/relationships/vmlDrawing" Target="../drawings/vmlDrawing9.v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6.xml"/><Relationship Id="rId1" Type="http://schemas.openxmlformats.org/officeDocument/2006/relationships/vmlDrawing" Target="../drawings/vmlDrawing10.vml"/><Relationship Id="rId4" Type="http://schemas.openxmlformats.org/officeDocument/2006/relationships/oleObject" Target="../embeddings/oleObject11.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6.xml"/><Relationship Id="rId1" Type="http://schemas.openxmlformats.org/officeDocument/2006/relationships/vmlDrawing" Target="../drawings/vmlDrawing11.vml"/><Relationship Id="rId4" Type="http://schemas.openxmlformats.org/officeDocument/2006/relationships/oleObject" Target="../embeddings/oleObject13.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6.xml"/><Relationship Id="rId1" Type="http://schemas.openxmlformats.org/officeDocument/2006/relationships/vmlDrawing" Target="../drawings/vmlDrawing12.v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6.xml"/><Relationship Id="rId1" Type="http://schemas.openxmlformats.org/officeDocument/2006/relationships/vmlDrawing" Target="../drawings/vmlDrawing13.v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6.xml"/><Relationship Id="rId1" Type="http://schemas.openxmlformats.org/officeDocument/2006/relationships/vmlDrawing" Target="../drawings/vmlDrawing14.v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oleObject" Target="../embeddings/oleObject18.bin"/></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oleObject" Target="../embeddings/oleObject20.bin"/></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oleObject" Target="../embeddings/oleObject23.bin"/><Relationship Id="rId4" Type="http://schemas.openxmlformats.org/officeDocument/2006/relationships/oleObject" Target="../embeddings/oleObject22.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slideLayout" Target="../slideLayouts/slideLayout6.xml"/><Relationship Id="rId1" Type="http://schemas.openxmlformats.org/officeDocument/2006/relationships/vmlDrawing" Target="../drawings/vmlDrawing18.vml"/><Relationship Id="rId4" Type="http://schemas.openxmlformats.org/officeDocument/2006/relationships/oleObject" Target="../embeddings/oleObject24.bin"/></Relationships>
</file>

<file path=ppt/slides/_rels/slide4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slideLayout" Target="../slideLayouts/slideLayout6.xml"/><Relationship Id="rId1" Type="http://schemas.openxmlformats.org/officeDocument/2006/relationships/vmlDrawing" Target="../drawings/vmlDrawing19.vml"/><Relationship Id="rId4" Type="http://schemas.openxmlformats.org/officeDocument/2006/relationships/oleObject" Target="../embeddings/oleObject25.bin"/></Relationships>
</file>

<file path=ppt/slides/_rels/slide4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slideLayout" Target="../slideLayouts/slideLayout6.xml"/><Relationship Id="rId1" Type="http://schemas.openxmlformats.org/officeDocument/2006/relationships/vmlDrawing" Target="../drawings/vmlDrawing20.vml"/><Relationship Id="rId5" Type="http://schemas.openxmlformats.org/officeDocument/2006/relationships/image" Target="../media/image7.wmf"/><Relationship Id="rId4" Type="http://schemas.openxmlformats.org/officeDocument/2006/relationships/oleObject" Target="../embeddings/oleObject26.bin"/></Relationships>
</file>

<file path=ppt/slides/_rels/slide4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slideLayout" Target="../slideLayouts/slideLayout6.xml"/><Relationship Id="rId1" Type="http://schemas.openxmlformats.org/officeDocument/2006/relationships/vmlDrawing" Target="../drawings/vmlDrawing21.vml"/><Relationship Id="rId5" Type="http://schemas.openxmlformats.org/officeDocument/2006/relationships/image" Target="../media/image7.wmf"/><Relationship Id="rId4" Type="http://schemas.openxmlformats.org/officeDocument/2006/relationships/oleObject" Target="../embeddings/oleObject27.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slideLayout" Target="../slideLayouts/slideLayout6.xml"/><Relationship Id="rId1" Type="http://schemas.openxmlformats.org/officeDocument/2006/relationships/vmlDrawing" Target="../drawings/vmlDrawing22.vml"/><Relationship Id="rId6" Type="http://schemas.openxmlformats.org/officeDocument/2006/relationships/oleObject" Target="../embeddings/oleObject29.bin"/><Relationship Id="rId5" Type="http://schemas.openxmlformats.org/officeDocument/2006/relationships/image" Target="../media/image7.wmf"/><Relationship Id="rId4" Type="http://schemas.openxmlformats.org/officeDocument/2006/relationships/oleObject" Target="../embeddings/oleObject28.bin"/></Relationships>
</file>

<file path=ppt/slides/_rels/slide5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slideLayout" Target="../slideLayouts/slideLayout6.xml"/><Relationship Id="rId1" Type="http://schemas.openxmlformats.org/officeDocument/2006/relationships/vmlDrawing" Target="../drawings/vmlDrawing23.vml"/><Relationship Id="rId6" Type="http://schemas.openxmlformats.org/officeDocument/2006/relationships/oleObject" Target="../embeddings/oleObject31.bin"/><Relationship Id="rId5" Type="http://schemas.openxmlformats.org/officeDocument/2006/relationships/image" Target="../media/image7.wmf"/><Relationship Id="rId4" Type="http://schemas.openxmlformats.org/officeDocument/2006/relationships/oleObject" Target="../embeddings/oleObject30.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oleObject" Target="../embeddings/oleObject32.bin"/></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vmlDrawing" Target="../drawings/vmlDrawing25.vml"/><Relationship Id="rId4" Type="http://schemas.openxmlformats.org/officeDocument/2006/relationships/oleObject" Target="../embeddings/oleObject33.bin"/></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vmlDrawing" Target="../drawings/vmlDrawing26.vml"/><Relationship Id="rId4" Type="http://schemas.openxmlformats.org/officeDocument/2006/relationships/oleObject" Target="../embeddings/oleObject34.bin"/></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vmlDrawing" Target="../drawings/vmlDrawing27.vml"/><Relationship Id="rId5" Type="http://schemas.openxmlformats.org/officeDocument/2006/relationships/oleObject" Target="../embeddings/oleObject36.bin"/><Relationship Id="rId4" Type="http://schemas.openxmlformats.org/officeDocument/2006/relationships/oleObject" Target="../embeddings/oleObject35.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vmlDrawing" Target="../drawings/vmlDrawing28.vml"/><Relationship Id="rId5" Type="http://schemas.openxmlformats.org/officeDocument/2006/relationships/oleObject" Target="../embeddings/oleObject38.bin"/><Relationship Id="rId4" Type="http://schemas.openxmlformats.org/officeDocument/2006/relationships/oleObject" Target="../embeddings/oleObject37.bin"/></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vmlDrawing" Target="../drawings/vmlDrawing29.vml"/><Relationship Id="rId6" Type="http://schemas.openxmlformats.org/officeDocument/2006/relationships/oleObject" Target="../embeddings/oleObject41.bin"/><Relationship Id="rId5" Type="http://schemas.openxmlformats.org/officeDocument/2006/relationships/oleObject" Target="../embeddings/oleObject40.bin"/><Relationship Id="rId4" Type="http://schemas.openxmlformats.org/officeDocument/2006/relationships/oleObject" Target="../embeddings/oleObject39.bin"/></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vmlDrawing" Target="../drawings/vmlDrawing30.vml"/><Relationship Id="rId6" Type="http://schemas.openxmlformats.org/officeDocument/2006/relationships/oleObject" Target="../embeddings/oleObject44.bin"/><Relationship Id="rId5" Type="http://schemas.openxmlformats.org/officeDocument/2006/relationships/oleObject" Target="../embeddings/oleObject43.bin"/><Relationship Id="rId4" Type="http://schemas.openxmlformats.org/officeDocument/2006/relationships/oleObject" Target="../embeddings/oleObject42.bin"/></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vmlDrawing" Target="../drawings/vmlDrawing31.vml"/><Relationship Id="rId6" Type="http://schemas.openxmlformats.org/officeDocument/2006/relationships/oleObject" Target="../embeddings/oleObject47.bin"/><Relationship Id="rId5" Type="http://schemas.openxmlformats.org/officeDocument/2006/relationships/oleObject" Target="../embeddings/oleObject46.bin"/><Relationship Id="rId4" Type="http://schemas.openxmlformats.org/officeDocument/2006/relationships/oleObject" Target="../embeddings/oleObject45.bin"/></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vmlDrawing" Target="../drawings/vmlDrawing32.vml"/><Relationship Id="rId6" Type="http://schemas.openxmlformats.org/officeDocument/2006/relationships/oleObject" Target="../embeddings/oleObject50.bin"/><Relationship Id="rId5" Type="http://schemas.openxmlformats.org/officeDocument/2006/relationships/oleObject" Target="../embeddings/oleObject49.bin"/><Relationship Id="rId4" Type="http://schemas.openxmlformats.org/officeDocument/2006/relationships/oleObject" Target="../embeddings/oleObject48.bin"/></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vmlDrawing" Target="../drawings/vmlDrawing33.vml"/><Relationship Id="rId6" Type="http://schemas.openxmlformats.org/officeDocument/2006/relationships/oleObject" Target="../embeddings/oleObject53.bin"/><Relationship Id="rId5" Type="http://schemas.openxmlformats.org/officeDocument/2006/relationships/oleObject" Target="../embeddings/oleObject52.bin"/><Relationship Id="rId4" Type="http://schemas.openxmlformats.org/officeDocument/2006/relationships/oleObject" Target="../embeddings/oleObject51.bin"/></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slideLayout" Target="../slideLayouts/slideLayout6.xml"/><Relationship Id="rId1" Type="http://schemas.openxmlformats.org/officeDocument/2006/relationships/vmlDrawing" Target="../drawings/vmlDrawing34.vml"/><Relationship Id="rId4" Type="http://schemas.openxmlformats.org/officeDocument/2006/relationships/oleObject" Target="../embeddings/oleObject54.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slideLayout" Target="../slideLayouts/slideLayout6.xml"/><Relationship Id="rId1" Type="http://schemas.openxmlformats.org/officeDocument/2006/relationships/vmlDrawing" Target="../drawings/vmlDrawing35.vml"/><Relationship Id="rId6" Type="http://schemas.openxmlformats.org/officeDocument/2006/relationships/oleObject" Target="../embeddings/oleObject57.bin"/><Relationship Id="rId5" Type="http://schemas.openxmlformats.org/officeDocument/2006/relationships/oleObject" Target="../embeddings/oleObject56.bin"/><Relationship Id="rId4" Type="http://schemas.openxmlformats.org/officeDocument/2006/relationships/oleObject" Target="../embeddings/oleObject55.bin"/></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990600" y="2089150"/>
            <a:ext cx="7772400" cy="1349375"/>
          </a:xfrm>
          <a:noFill/>
          <a:ln/>
          <a:effectLst>
            <a:outerShdw dist="35921" dir="2700000" algn="ctr" rotWithShape="0">
              <a:srgbClr val="000000"/>
            </a:outerShdw>
          </a:effectLst>
        </p:spPr>
        <p:txBody>
          <a:bodyPr lIns="90488" tIns="44450" rIns="90488" bIns="44450" anchor="ctr"/>
          <a:lstStyle/>
          <a:p>
            <a:r>
              <a:rPr lang="en-US"/>
              <a:t>Introduction to Validity</a:t>
            </a:r>
          </a:p>
        </p:txBody>
      </p:sp>
      <p:graphicFrame>
        <p:nvGraphicFramePr>
          <p:cNvPr id="5123" name="Object 3">
            <a:hlinkClick r:id="" action="ppaction://ole?verb=0"/>
          </p:cNvPr>
          <p:cNvGraphicFramePr>
            <a:graphicFrameLocks/>
          </p:cNvGraphicFramePr>
          <p:nvPr/>
        </p:nvGraphicFramePr>
        <p:xfrm>
          <a:off x="5437188" y="4533900"/>
          <a:ext cx="3151187" cy="1785938"/>
        </p:xfrm>
        <a:graphic>
          <a:graphicData uri="http://schemas.openxmlformats.org/presentationml/2006/ole">
            <p:oleObj spid="_x0000_s5123" name="Microsoft ClipArt Gallery" r:id="rId3" imgW="1801800" imgH="1025280" progId="">
              <p:embed/>
            </p:oleObj>
          </a:graphicData>
        </a:graphic>
      </p:graphicFrame>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377825" y="4108450"/>
            <a:ext cx="8531225" cy="2587625"/>
          </a:xfrm>
          <a:prstGeom prst="rect">
            <a:avLst/>
          </a:prstGeom>
          <a:solidFill>
            <a:schemeClr val="bg1"/>
          </a:solidFill>
          <a:ln w="12700">
            <a:solidFill>
              <a:schemeClr val="bg1"/>
            </a:solidFill>
            <a:miter lim="800000"/>
            <a:headEnd/>
            <a:tailEnd/>
          </a:ln>
          <a:effectLst>
            <a:prstShdw prst="shdw17" dist="17961" dir="2700000">
              <a:schemeClr val="bg1">
                <a:gamma/>
                <a:shade val="60000"/>
                <a:invGamma/>
              </a:schemeClr>
            </a:prstShdw>
          </a:effectLst>
        </p:spPr>
        <p:txBody>
          <a:bodyPr wrap="none" anchor="ctr"/>
          <a:lstStyle/>
          <a:p>
            <a:endParaRPr lang="en-US"/>
          </a:p>
        </p:txBody>
      </p:sp>
      <p:sp>
        <p:nvSpPr>
          <p:cNvPr id="16387" name="Rectangle 3"/>
          <p:cNvSpPr>
            <a:spLocks noChangeArrowheads="1"/>
          </p:cNvSpPr>
          <p:nvPr/>
        </p:nvSpPr>
        <p:spPr bwMode="auto">
          <a:xfrm>
            <a:off x="377825" y="1406525"/>
            <a:ext cx="8531225" cy="2587625"/>
          </a:xfrm>
          <a:prstGeom prst="rect">
            <a:avLst/>
          </a:prstGeom>
          <a:solidFill>
            <a:schemeClr val="bg1"/>
          </a:solidFill>
          <a:ln w="12700">
            <a:solidFill>
              <a:schemeClr val="bg1"/>
            </a:solidFill>
            <a:miter lim="800000"/>
            <a:headEnd/>
            <a:tailEnd/>
          </a:ln>
          <a:effectLst>
            <a:prstShdw prst="shdw17" dist="17961" dir="2700000">
              <a:schemeClr val="bg1">
                <a:gamma/>
                <a:shade val="60000"/>
                <a:invGamma/>
              </a:schemeClr>
            </a:prstShdw>
          </a:effectLst>
        </p:spPr>
        <p:txBody>
          <a:bodyPr wrap="none" anchor="ctr"/>
          <a:lstStyle/>
          <a:p>
            <a:endParaRPr lang="en-US"/>
          </a:p>
        </p:txBody>
      </p:sp>
      <p:sp>
        <p:nvSpPr>
          <p:cNvPr id="16388" name="Rectangle 4"/>
          <p:cNvSpPr>
            <a:spLocks noGrp="1" noRot="1" noChangeArrowheads="1"/>
          </p:cNvSpPr>
          <p:nvPr>
            <p:ph type="title"/>
          </p:nvPr>
        </p:nvSpPr>
        <p:spPr>
          <a:xfrm>
            <a:off x="1038225" y="209550"/>
            <a:ext cx="7715250" cy="1143000"/>
          </a:xfrm>
          <a:noFill/>
          <a:ln/>
          <a:effectLst>
            <a:outerShdw dist="35921" dir="2700000" algn="ctr" rotWithShape="0">
              <a:srgbClr val="000000"/>
            </a:outerShdw>
          </a:effectLst>
        </p:spPr>
        <p:txBody>
          <a:bodyPr lIns="90488" tIns="44450" rIns="90488" bIns="44450"/>
          <a:lstStyle/>
          <a:p>
            <a:r>
              <a:rPr lang="en-US"/>
              <a:t>The Causal Context</a:t>
            </a:r>
          </a:p>
        </p:txBody>
      </p:sp>
      <p:sp>
        <p:nvSpPr>
          <p:cNvPr id="16389" name="Rectangle 5"/>
          <p:cNvSpPr>
            <a:spLocks noChangeArrowheads="1"/>
          </p:cNvSpPr>
          <p:nvPr/>
        </p:nvSpPr>
        <p:spPr bwMode="auto">
          <a:xfrm>
            <a:off x="646113" y="1498600"/>
            <a:ext cx="1443037" cy="576263"/>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eaLnBrk="0" hangingPunct="0"/>
            <a:r>
              <a:rPr lang="en-US" sz="3200">
                <a:effectLst>
                  <a:outerShdw blurRad="38100" dist="38100" dir="2700000" algn="tl">
                    <a:srgbClr val="000000"/>
                  </a:outerShdw>
                </a:effectLst>
              </a:rPr>
              <a:t>Theory</a:t>
            </a:r>
          </a:p>
        </p:txBody>
      </p:sp>
      <p:sp>
        <p:nvSpPr>
          <p:cNvPr id="16390" name="Rectangle 6"/>
          <p:cNvSpPr>
            <a:spLocks noChangeArrowheads="1"/>
          </p:cNvSpPr>
          <p:nvPr/>
        </p:nvSpPr>
        <p:spPr bwMode="auto">
          <a:xfrm>
            <a:off x="588963" y="5984875"/>
            <a:ext cx="2368550" cy="576263"/>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eaLnBrk="0" hangingPunct="0"/>
            <a:r>
              <a:rPr lang="en-US" sz="3200">
                <a:effectLst>
                  <a:outerShdw blurRad="38100" dist="38100" dir="2700000" algn="tl">
                    <a:srgbClr val="000000"/>
                  </a:outerShdw>
                </a:effectLst>
              </a:rPr>
              <a:t>Observation</a:t>
            </a:r>
          </a:p>
        </p:txBody>
      </p:sp>
      <p:sp>
        <p:nvSpPr>
          <p:cNvPr id="16391" name="Rectangle 7"/>
          <p:cNvSpPr>
            <a:spLocks noChangeArrowheads="1"/>
          </p:cNvSpPr>
          <p:nvPr/>
        </p:nvSpPr>
        <p:spPr bwMode="auto">
          <a:xfrm>
            <a:off x="1539875" y="2333625"/>
            <a:ext cx="1917700" cy="1063625"/>
          </a:xfrm>
          <a:prstGeom prst="rect">
            <a:avLst/>
          </a:prstGeom>
          <a:solidFill>
            <a:srgbClr val="FC0128"/>
          </a:solidFill>
          <a:ln w="12700">
            <a:noFill/>
            <a:miter lim="800000"/>
            <a:headEnd/>
            <a:tailEnd/>
          </a:ln>
          <a:effectLst/>
        </p:spPr>
        <p:txBody>
          <a:bodyPr wrap="none" lIns="90488" tIns="44450" rIns="90488" bIns="44450">
            <a:spAutoFit/>
          </a:bodyPr>
          <a:lstStyle/>
          <a:p>
            <a:pPr algn="ctr" eaLnBrk="0" hangingPunct="0"/>
            <a:r>
              <a:rPr lang="en-US" sz="3200">
                <a:effectLst>
                  <a:outerShdw blurRad="38100" dist="38100" dir="2700000" algn="tl">
                    <a:srgbClr val="000000"/>
                  </a:outerShdw>
                </a:effectLst>
              </a:rPr>
              <a:t>Cause</a:t>
            </a:r>
          </a:p>
          <a:p>
            <a:pPr algn="ctr" eaLnBrk="0" hangingPunct="0"/>
            <a:r>
              <a:rPr lang="en-US" sz="3200">
                <a:effectLst>
                  <a:outerShdw blurRad="38100" dist="38100" dir="2700000" algn="tl">
                    <a:srgbClr val="000000"/>
                  </a:outerShdw>
                </a:effectLst>
              </a:rPr>
              <a:t>Construct</a:t>
            </a:r>
          </a:p>
        </p:txBody>
      </p:sp>
      <p:sp>
        <p:nvSpPr>
          <p:cNvPr id="16392" name="Rectangle 8"/>
          <p:cNvSpPr>
            <a:spLocks noChangeArrowheads="1"/>
          </p:cNvSpPr>
          <p:nvPr/>
        </p:nvSpPr>
        <p:spPr bwMode="auto">
          <a:xfrm>
            <a:off x="6253163" y="2333625"/>
            <a:ext cx="1917700" cy="1063625"/>
          </a:xfrm>
          <a:prstGeom prst="rect">
            <a:avLst/>
          </a:prstGeom>
          <a:solidFill>
            <a:srgbClr val="FC0128"/>
          </a:solidFill>
          <a:ln w="12700">
            <a:noFill/>
            <a:miter lim="800000"/>
            <a:headEnd/>
            <a:tailEnd/>
          </a:ln>
          <a:effectLst/>
        </p:spPr>
        <p:txBody>
          <a:bodyPr wrap="none" lIns="90488" tIns="44450" rIns="90488" bIns="44450">
            <a:spAutoFit/>
          </a:bodyPr>
          <a:lstStyle/>
          <a:p>
            <a:pPr algn="ctr" eaLnBrk="0" hangingPunct="0"/>
            <a:r>
              <a:rPr lang="en-US" sz="3200">
                <a:effectLst>
                  <a:outerShdw blurRad="38100" dist="38100" dir="2700000" algn="tl">
                    <a:srgbClr val="000000"/>
                  </a:outerShdw>
                </a:effectLst>
              </a:rPr>
              <a:t>Effect</a:t>
            </a:r>
          </a:p>
          <a:p>
            <a:pPr algn="ctr" eaLnBrk="0" hangingPunct="0"/>
            <a:r>
              <a:rPr lang="en-US" sz="3200">
                <a:effectLst>
                  <a:outerShdw blurRad="38100" dist="38100" dir="2700000" algn="tl">
                    <a:srgbClr val="000000"/>
                  </a:outerShdw>
                </a:effectLst>
              </a:rPr>
              <a:t>Construct</a:t>
            </a:r>
          </a:p>
        </p:txBody>
      </p:sp>
      <p:sp>
        <p:nvSpPr>
          <p:cNvPr id="16393" name="Rectangle 9"/>
          <p:cNvSpPr>
            <a:spLocks noChangeArrowheads="1"/>
          </p:cNvSpPr>
          <p:nvPr/>
        </p:nvSpPr>
        <p:spPr bwMode="auto">
          <a:xfrm>
            <a:off x="1628775" y="4705350"/>
            <a:ext cx="1736725" cy="576263"/>
          </a:xfrm>
          <a:prstGeom prst="rect">
            <a:avLst/>
          </a:prstGeom>
          <a:solidFill>
            <a:srgbClr val="FAFD00"/>
          </a:solidFill>
          <a:ln w="12700">
            <a:noFill/>
            <a:miter lim="800000"/>
            <a:headEnd/>
            <a:tailEnd/>
          </a:ln>
          <a:effectLst/>
        </p:spPr>
        <p:txBody>
          <a:bodyPr wrap="none" lIns="90488" tIns="44450" rIns="90488" bIns="44450">
            <a:spAutoFit/>
          </a:bodyPr>
          <a:lstStyle/>
          <a:p>
            <a:pPr eaLnBrk="0" hangingPunct="0"/>
            <a:r>
              <a:rPr lang="en-US" sz="3200">
                <a:effectLst>
                  <a:outerShdw blurRad="38100" dist="38100" dir="2700000" algn="tl">
                    <a:srgbClr val="000000"/>
                  </a:outerShdw>
                </a:effectLst>
              </a:rPr>
              <a:t>Program</a:t>
            </a:r>
          </a:p>
        </p:txBody>
      </p:sp>
      <p:sp>
        <p:nvSpPr>
          <p:cNvPr id="16394" name="Rectangle 10"/>
          <p:cNvSpPr>
            <a:spLocks noChangeArrowheads="1"/>
          </p:cNvSpPr>
          <p:nvPr/>
        </p:nvSpPr>
        <p:spPr bwMode="auto">
          <a:xfrm>
            <a:off x="5924550" y="4705350"/>
            <a:ext cx="2571750" cy="576263"/>
          </a:xfrm>
          <a:prstGeom prst="rect">
            <a:avLst/>
          </a:prstGeom>
          <a:solidFill>
            <a:srgbClr val="FAFD00"/>
          </a:solidFill>
          <a:ln w="12700">
            <a:noFill/>
            <a:miter lim="800000"/>
            <a:headEnd/>
            <a:tailEnd/>
          </a:ln>
          <a:effectLst/>
        </p:spPr>
        <p:txBody>
          <a:bodyPr wrap="none" lIns="90488" tIns="44450" rIns="90488" bIns="44450">
            <a:spAutoFit/>
          </a:bodyPr>
          <a:lstStyle/>
          <a:p>
            <a:pPr eaLnBrk="0" hangingPunct="0"/>
            <a:r>
              <a:rPr lang="en-US" sz="3200">
                <a:effectLst>
                  <a:outerShdw blurRad="38100" dist="38100" dir="2700000" algn="tl">
                    <a:srgbClr val="000000"/>
                  </a:outerShdw>
                </a:effectLst>
              </a:rPr>
              <a:t>Observations</a:t>
            </a:r>
          </a:p>
        </p:txBody>
      </p:sp>
      <p:sp>
        <p:nvSpPr>
          <p:cNvPr id="16395" name="AutoShape 11"/>
          <p:cNvSpPr>
            <a:spLocks noChangeArrowheads="1"/>
          </p:cNvSpPr>
          <p:nvPr/>
        </p:nvSpPr>
        <p:spPr bwMode="auto">
          <a:xfrm>
            <a:off x="3683000" y="2635250"/>
            <a:ext cx="2130425" cy="558800"/>
          </a:xfrm>
          <a:prstGeom prst="rightArrow">
            <a:avLst>
              <a:gd name="adj1" fmla="val 50000"/>
              <a:gd name="adj2" fmla="val 190643"/>
            </a:avLst>
          </a:prstGeom>
          <a:solidFill>
            <a:schemeClr val="accent1"/>
          </a:solidFill>
          <a:ln w="12700">
            <a:solidFill>
              <a:schemeClr val="tx1"/>
            </a:solidFill>
            <a:miter lim="800000"/>
            <a:headEnd/>
            <a:tailEnd/>
          </a:ln>
          <a:effectLst/>
        </p:spPr>
        <p:txBody>
          <a:bodyPr wrap="none" anchor="ctr"/>
          <a:lstStyle/>
          <a:p>
            <a:endParaRPr lang="en-US"/>
          </a:p>
        </p:txBody>
      </p:sp>
      <p:sp>
        <p:nvSpPr>
          <p:cNvPr id="16396" name="Rectangle 12"/>
          <p:cNvSpPr>
            <a:spLocks noChangeArrowheads="1"/>
          </p:cNvSpPr>
          <p:nvPr/>
        </p:nvSpPr>
        <p:spPr bwMode="auto">
          <a:xfrm>
            <a:off x="1452563" y="5349875"/>
            <a:ext cx="2179637" cy="515938"/>
          </a:xfrm>
          <a:prstGeom prst="rect">
            <a:avLst/>
          </a:prstGeom>
          <a:noFill/>
          <a:ln w="12700">
            <a:noFill/>
            <a:miter lim="800000"/>
            <a:headEnd/>
            <a:tailEnd/>
          </a:ln>
          <a:effectLst/>
        </p:spPr>
        <p:txBody>
          <a:bodyPr wrap="none" lIns="90488" tIns="44450" rIns="90488" bIns="44450">
            <a:spAutoFit/>
          </a:bodyPr>
          <a:lstStyle/>
          <a:p>
            <a:pPr eaLnBrk="0" hangingPunct="0"/>
            <a:r>
              <a:rPr lang="en-US" sz="2800">
                <a:effectLst>
                  <a:outerShdw blurRad="38100" dist="38100" dir="2700000" algn="tl">
                    <a:srgbClr val="000000"/>
                  </a:outerShdw>
                </a:effectLst>
              </a:rPr>
              <a:t>What you </a:t>
            </a:r>
            <a:r>
              <a:rPr lang="en-US" sz="2800" i="1">
                <a:effectLst>
                  <a:outerShdw blurRad="38100" dist="38100" dir="2700000" algn="tl">
                    <a:srgbClr val="000000"/>
                  </a:outerShdw>
                </a:effectLst>
              </a:rPr>
              <a:t>do</a:t>
            </a:r>
          </a:p>
        </p:txBody>
      </p:sp>
      <p:sp>
        <p:nvSpPr>
          <p:cNvPr id="16397" name="Rectangle 13"/>
          <p:cNvSpPr>
            <a:spLocks noChangeArrowheads="1"/>
          </p:cNvSpPr>
          <p:nvPr/>
        </p:nvSpPr>
        <p:spPr bwMode="auto">
          <a:xfrm>
            <a:off x="6138863" y="5349875"/>
            <a:ext cx="2357437" cy="515938"/>
          </a:xfrm>
          <a:prstGeom prst="rect">
            <a:avLst/>
          </a:prstGeom>
          <a:noFill/>
          <a:ln w="12700">
            <a:noFill/>
            <a:miter lim="800000"/>
            <a:headEnd/>
            <a:tailEnd/>
          </a:ln>
          <a:effectLst/>
        </p:spPr>
        <p:txBody>
          <a:bodyPr wrap="none" lIns="90488" tIns="44450" rIns="90488" bIns="44450">
            <a:spAutoFit/>
          </a:bodyPr>
          <a:lstStyle/>
          <a:p>
            <a:pPr eaLnBrk="0" hangingPunct="0"/>
            <a:r>
              <a:rPr lang="en-US" sz="2800">
                <a:effectLst>
                  <a:outerShdw blurRad="38100" dist="38100" dir="2700000" algn="tl">
                    <a:srgbClr val="000000"/>
                  </a:outerShdw>
                </a:effectLst>
              </a:rPr>
              <a:t>What you </a:t>
            </a:r>
            <a:r>
              <a:rPr lang="en-US" sz="2800" i="1">
                <a:effectLst>
                  <a:outerShdw blurRad="38100" dist="38100" dir="2700000" algn="tl">
                    <a:srgbClr val="000000"/>
                  </a:outerShdw>
                </a:effectLst>
              </a:rPr>
              <a:t>see</a:t>
            </a:r>
          </a:p>
        </p:txBody>
      </p:sp>
      <p:sp>
        <p:nvSpPr>
          <p:cNvPr id="16398" name="Rectangle 14"/>
          <p:cNvSpPr>
            <a:spLocks noChangeArrowheads="1"/>
          </p:cNvSpPr>
          <p:nvPr/>
        </p:nvSpPr>
        <p:spPr bwMode="auto">
          <a:xfrm>
            <a:off x="3309938" y="1549400"/>
            <a:ext cx="2535237" cy="515938"/>
          </a:xfrm>
          <a:prstGeom prst="rect">
            <a:avLst/>
          </a:prstGeom>
          <a:noFill/>
          <a:ln w="12700">
            <a:noFill/>
            <a:miter lim="800000"/>
            <a:headEnd/>
            <a:tailEnd/>
          </a:ln>
          <a:effectLst/>
        </p:spPr>
        <p:txBody>
          <a:bodyPr wrap="none" lIns="90488" tIns="44450" rIns="90488" bIns="44450">
            <a:spAutoFit/>
          </a:bodyPr>
          <a:lstStyle/>
          <a:p>
            <a:pPr eaLnBrk="0" hangingPunct="0"/>
            <a:r>
              <a:rPr lang="en-US" sz="2800">
                <a:effectLst>
                  <a:outerShdw blurRad="38100" dist="38100" dir="2700000" algn="tl">
                    <a:srgbClr val="000000"/>
                  </a:outerShdw>
                </a:effectLst>
              </a:rPr>
              <a:t>What you </a:t>
            </a:r>
            <a:r>
              <a:rPr lang="en-US" sz="2800" i="1">
                <a:effectLst>
                  <a:outerShdw blurRad="38100" dist="38100" dir="2700000" algn="tl">
                    <a:srgbClr val="000000"/>
                  </a:outerShdw>
                </a:effectLst>
              </a:rPr>
              <a:t>think</a:t>
            </a:r>
          </a:p>
        </p:txBody>
      </p:sp>
      <p:sp>
        <p:nvSpPr>
          <p:cNvPr id="16399" name="Line 15"/>
          <p:cNvSpPr>
            <a:spLocks noChangeShapeType="1"/>
          </p:cNvSpPr>
          <p:nvPr/>
        </p:nvSpPr>
        <p:spPr bwMode="auto">
          <a:xfrm flipH="1">
            <a:off x="3536950" y="2044700"/>
            <a:ext cx="469900" cy="473075"/>
          </a:xfrm>
          <a:prstGeom prst="line">
            <a:avLst/>
          </a:prstGeom>
          <a:noFill/>
          <a:ln w="12700">
            <a:solidFill>
              <a:schemeClr val="tx1"/>
            </a:solidFill>
            <a:round/>
            <a:headEnd/>
            <a:tailEnd/>
          </a:ln>
          <a:effectLst/>
        </p:spPr>
        <p:txBody>
          <a:bodyPr wrap="none" anchor="ctr"/>
          <a:lstStyle/>
          <a:p>
            <a:endParaRPr lang="en-US"/>
          </a:p>
        </p:txBody>
      </p:sp>
      <p:sp>
        <p:nvSpPr>
          <p:cNvPr id="16400" name="Line 16"/>
          <p:cNvSpPr>
            <a:spLocks noChangeShapeType="1"/>
          </p:cNvSpPr>
          <p:nvPr/>
        </p:nvSpPr>
        <p:spPr bwMode="auto">
          <a:xfrm>
            <a:off x="5616575" y="2044700"/>
            <a:ext cx="444500" cy="473075"/>
          </a:xfrm>
          <a:prstGeom prst="line">
            <a:avLst/>
          </a:prstGeom>
          <a:noFill/>
          <a:ln w="12700">
            <a:solidFill>
              <a:schemeClr val="tx1"/>
            </a:solidFill>
            <a:round/>
            <a:headEnd/>
            <a:tailEnd/>
          </a:ln>
          <a:effectLst/>
        </p:spPr>
        <p:txBody>
          <a:bodyPr wrap="none" anchor="ctr"/>
          <a:lstStyle/>
          <a:p>
            <a:endParaRPr lang="en-US"/>
          </a:p>
        </p:txBody>
      </p:sp>
      <p:sp>
        <p:nvSpPr>
          <p:cNvPr id="16401" name="Rectangle 17"/>
          <p:cNvSpPr>
            <a:spLocks noChangeArrowheads="1"/>
          </p:cNvSpPr>
          <p:nvPr/>
        </p:nvSpPr>
        <p:spPr bwMode="auto">
          <a:xfrm>
            <a:off x="7110413" y="6196013"/>
            <a:ext cx="1806575" cy="454025"/>
          </a:xfrm>
          <a:prstGeom prst="rect">
            <a:avLst/>
          </a:prstGeom>
          <a:noFill/>
          <a:ln w="12700">
            <a:noFill/>
            <a:miter lim="800000"/>
            <a:headEnd/>
            <a:tailEnd/>
          </a:ln>
          <a:effectLst/>
        </p:spPr>
        <p:txBody>
          <a:bodyPr wrap="none" lIns="90488" tIns="44450" rIns="90488" bIns="44450">
            <a:spAutoFit/>
          </a:bodyPr>
          <a:lstStyle/>
          <a:p>
            <a:pPr eaLnBrk="0" hangingPunct="0"/>
            <a:r>
              <a:rPr lang="en-US" sz="2400">
                <a:solidFill>
                  <a:schemeClr val="tx2"/>
                </a:solidFill>
                <a:effectLst>
                  <a:outerShdw blurRad="38100" dist="38100" dir="2700000" algn="tl">
                    <a:srgbClr val="000000"/>
                  </a:outerShdw>
                </a:effectLst>
              </a:rPr>
              <a:t>In </a:t>
            </a:r>
            <a:r>
              <a:rPr lang="en-US" sz="2400" i="1">
                <a:solidFill>
                  <a:schemeClr val="tx2"/>
                </a:solidFill>
                <a:effectLst>
                  <a:outerShdw blurRad="38100" dist="38100" dir="2700000" algn="tl">
                    <a:srgbClr val="000000"/>
                  </a:outerShdw>
                </a:effectLst>
              </a:rPr>
              <a:t>this</a:t>
            </a:r>
            <a:r>
              <a:rPr lang="en-US" sz="2400">
                <a:solidFill>
                  <a:schemeClr val="tx2"/>
                </a:solidFill>
                <a:effectLst>
                  <a:outerShdw blurRad="38100" dist="38100" dir="2700000" algn="tl">
                    <a:srgbClr val="000000"/>
                  </a:outerShdw>
                </a:effectLst>
              </a:rPr>
              <a:t> study</a:t>
            </a:r>
          </a:p>
        </p:txBody>
      </p:sp>
      <p:sp>
        <p:nvSpPr>
          <p:cNvPr id="16402" name="Rectangle 18"/>
          <p:cNvSpPr>
            <a:spLocks noChangeArrowheads="1"/>
          </p:cNvSpPr>
          <p:nvPr/>
        </p:nvSpPr>
        <p:spPr bwMode="auto">
          <a:xfrm>
            <a:off x="3814763" y="2794000"/>
            <a:ext cx="1416050" cy="241300"/>
          </a:xfrm>
          <a:prstGeom prst="rect">
            <a:avLst/>
          </a:prstGeom>
          <a:noFill/>
          <a:ln w="12700">
            <a:noFill/>
            <a:miter lim="800000"/>
            <a:headEnd/>
            <a:tailEnd/>
          </a:ln>
          <a:effectLst/>
        </p:spPr>
        <p:txBody>
          <a:bodyPr wrap="none" lIns="90488" tIns="44450" rIns="90488" bIns="44450">
            <a:spAutoFit/>
          </a:bodyPr>
          <a:lstStyle/>
          <a:p>
            <a:pPr eaLnBrk="0" hangingPunct="0"/>
            <a:r>
              <a:rPr lang="en-US" sz="1000">
                <a:effectLst>
                  <a:outerShdw blurRad="38100" dist="38100" dir="2700000" algn="tl">
                    <a:srgbClr val="000000"/>
                  </a:outerShdw>
                </a:effectLst>
              </a:rPr>
              <a:t>cause-effect construct</a:t>
            </a:r>
          </a:p>
        </p:txBody>
      </p:sp>
      <p:grpSp>
        <p:nvGrpSpPr>
          <p:cNvPr id="16403" name="Group 19"/>
          <p:cNvGrpSpPr>
            <a:grpSpLocks/>
          </p:cNvGrpSpPr>
          <p:nvPr/>
        </p:nvGrpSpPr>
        <p:grpSpPr bwMode="auto">
          <a:xfrm>
            <a:off x="2166938" y="3441700"/>
            <a:ext cx="563562" cy="1189038"/>
            <a:chOff x="1365" y="2168"/>
            <a:chExt cx="355" cy="749"/>
          </a:xfrm>
        </p:grpSpPr>
        <p:sp>
          <p:nvSpPr>
            <p:cNvPr id="16404" name="Freeform 20"/>
            <p:cNvSpPr>
              <a:spLocks/>
            </p:cNvSpPr>
            <p:nvPr/>
          </p:nvSpPr>
          <p:spPr bwMode="auto">
            <a:xfrm>
              <a:off x="1365" y="2169"/>
              <a:ext cx="158" cy="748"/>
            </a:xfrm>
            <a:custGeom>
              <a:avLst/>
              <a:gdLst/>
              <a:ahLst/>
              <a:cxnLst>
                <a:cxn ang="0">
                  <a:pos x="78" y="0"/>
                </a:cxn>
                <a:cxn ang="0">
                  <a:pos x="157" y="0"/>
                </a:cxn>
                <a:cxn ang="0">
                  <a:pos x="157" y="747"/>
                </a:cxn>
                <a:cxn ang="0">
                  <a:pos x="0" y="521"/>
                </a:cxn>
                <a:cxn ang="0">
                  <a:pos x="78" y="521"/>
                </a:cxn>
                <a:cxn ang="0">
                  <a:pos x="78" y="0"/>
                </a:cxn>
              </a:cxnLst>
              <a:rect l="0" t="0" r="r" b="b"/>
              <a:pathLst>
                <a:path w="158" h="748">
                  <a:moveTo>
                    <a:pt x="78" y="0"/>
                  </a:moveTo>
                  <a:lnTo>
                    <a:pt x="157" y="0"/>
                  </a:lnTo>
                  <a:lnTo>
                    <a:pt x="157" y="747"/>
                  </a:lnTo>
                  <a:lnTo>
                    <a:pt x="0" y="521"/>
                  </a:lnTo>
                  <a:lnTo>
                    <a:pt x="78" y="521"/>
                  </a:lnTo>
                  <a:lnTo>
                    <a:pt x="78" y="0"/>
                  </a:lnTo>
                </a:path>
              </a:pathLst>
            </a:custGeom>
            <a:solidFill>
              <a:srgbClr val="51DC00"/>
            </a:solidFill>
            <a:ln w="12700" cap="rnd" cmpd="sng">
              <a:solidFill>
                <a:srgbClr val="000000"/>
              </a:solidFill>
              <a:prstDash val="solid"/>
              <a:round/>
              <a:headEnd type="none" w="med" len="med"/>
              <a:tailEnd type="none" w="med" len="med"/>
            </a:ln>
            <a:effectLst/>
          </p:spPr>
          <p:txBody>
            <a:bodyPr/>
            <a:lstStyle/>
            <a:p>
              <a:endParaRPr lang="en-US"/>
            </a:p>
          </p:txBody>
        </p:sp>
        <p:sp>
          <p:nvSpPr>
            <p:cNvPr id="16405" name="Freeform 21"/>
            <p:cNvSpPr>
              <a:spLocks/>
            </p:cNvSpPr>
            <p:nvPr/>
          </p:nvSpPr>
          <p:spPr bwMode="auto">
            <a:xfrm>
              <a:off x="1563" y="2168"/>
              <a:ext cx="157" cy="747"/>
            </a:xfrm>
            <a:custGeom>
              <a:avLst/>
              <a:gdLst/>
              <a:ahLst/>
              <a:cxnLst>
                <a:cxn ang="0">
                  <a:pos x="79" y="0"/>
                </a:cxn>
                <a:cxn ang="0">
                  <a:pos x="0" y="0"/>
                </a:cxn>
                <a:cxn ang="0">
                  <a:pos x="0" y="746"/>
                </a:cxn>
                <a:cxn ang="0">
                  <a:pos x="156" y="520"/>
                </a:cxn>
                <a:cxn ang="0">
                  <a:pos x="79" y="520"/>
                </a:cxn>
                <a:cxn ang="0">
                  <a:pos x="79" y="0"/>
                </a:cxn>
              </a:cxnLst>
              <a:rect l="0" t="0" r="r" b="b"/>
              <a:pathLst>
                <a:path w="157" h="747">
                  <a:moveTo>
                    <a:pt x="79" y="0"/>
                  </a:moveTo>
                  <a:lnTo>
                    <a:pt x="0" y="0"/>
                  </a:lnTo>
                  <a:lnTo>
                    <a:pt x="0" y="746"/>
                  </a:lnTo>
                  <a:lnTo>
                    <a:pt x="156" y="520"/>
                  </a:lnTo>
                  <a:lnTo>
                    <a:pt x="79" y="520"/>
                  </a:lnTo>
                  <a:lnTo>
                    <a:pt x="79" y="0"/>
                  </a:lnTo>
                </a:path>
              </a:pathLst>
            </a:custGeom>
            <a:solidFill>
              <a:srgbClr val="51DC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16406" name="Rectangle 22"/>
          <p:cNvSpPr>
            <a:spLocks noChangeArrowheads="1"/>
          </p:cNvSpPr>
          <p:nvPr/>
        </p:nvSpPr>
        <p:spPr bwMode="auto">
          <a:xfrm>
            <a:off x="1643063" y="3673475"/>
            <a:ext cx="1603375" cy="363538"/>
          </a:xfrm>
          <a:prstGeom prst="rect">
            <a:avLst/>
          </a:prstGeom>
          <a:noFill/>
          <a:ln w="12700">
            <a:noFill/>
            <a:miter lim="800000"/>
            <a:headEnd/>
            <a:tailEnd/>
          </a:ln>
          <a:effectLst/>
        </p:spPr>
        <p:txBody>
          <a:bodyPr wrap="none" lIns="90488" tIns="44450" rIns="90488" bIns="44450">
            <a:spAutoFit/>
          </a:bodyPr>
          <a:lstStyle/>
          <a:p>
            <a:pPr eaLnBrk="0" hangingPunct="0"/>
            <a:r>
              <a:rPr lang="en-US">
                <a:solidFill>
                  <a:srgbClr val="FAFD00"/>
                </a:solidFill>
                <a:effectLst>
                  <a:outerShdw blurRad="38100" dist="38100" dir="2700000" algn="tl">
                    <a:srgbClr val="000000"/>
                  </a:outerShdw>
                </a:effectLst>
              </a:rPr>
              <a:t>operationalize</a:t>
            </a:r>
          </a:p>
        </p:txBody>
      </p:sp>
      <p:grpSp>
        <p:nvGrpSpPr>
          <p:cNvPr id="16407" name="Group 23"/>
          <p:cNvGrpSpPr>
            <a:grpSpLocks/>
          </p:cNvGrpSpPr>
          <p:nvPr/>
        </p:nvGrpSpPr>
        <p:grpSpPr bwMode="auto">
          <a:xfrm>
            <a:off x="6967538" y="3422650"/>
            <a:ext cx="563562" cy="1189038"/>
            <a:chOff x="4389" y="2156"/>
            <a:chExt cx="355" cy="749"/>
          </a:xfrm>
        </p:grpSpPr>
        <p:sp>
          <p:nvSpPr>
            <p:cNvPr id="16408" name="Freeform 24"/>
            <p:cNvSpPr>
              <a:spLocks/>
            </p:cNvSpPr>
            <p:nvPr/>
          </p:nvSpPr>
          <p:spPr bwMode="auto">
            <a:xfrm>
              <a:off x="4389" y="2157"/>
              <a:ext cx="158" cy="748"/>
            </a:xfrm>
            <a:custGeom>
              <a:avLst/>
              <a:gdLst/>
              <a:ahLst/>
              <a:cxnLst>
                <a:cxn ang="0">
                  <a:pos x="78" y="0"/>
                </a:cxn>
                <a:cxn ang="0">
                  <a:pos x="157" y="0"/>
                </a:cxn>
                <a:cxn ang="0">
                  <a:pos x="157" y="747"/>
                </a:cxn>
                <a:cxn ang="0">
                  <a:pos x="0" y="521"/>
                </a:cxn>
                <a:cxn ang="0">
                  <a:pos x="78" y="521"/>
                </a:cxn>
                <a:cxn ang="0">
                  <a:pos x="78" y="0"/>
                </a:cxn>
              </a:cxnLst>
              <a:rect l="0" t="0" r="r" b="b"/>
              <a:pathLst>
                <a:path w="158" h="748">
                  <a:moveTo>
                    <a:pt x="78" y="0"/>
                  </a:moveTo>
                  <a:lnTo>
                    <a:pt x="157" y="0"/>
                  </a:lnTo>
                  <a:lnTo>
                    <a:pt x="157" y="747"/>
                  </a:lnTo>
                  <a:lnTo>
                    <a:pt x="0" y="521"/>
                  </a:lnTo>
                  <a:lnTo>
                    <a:pt x="78" y="521"/>
                  </a:lnTo>
                  <a:lnTo>
                    <a:pt x="78" y="0"/>
                  </a:lnTo>
                </a:path>
              </a:pathLst>
            </a:custGeom>
            <a:solidFill>
              <a:srgbClr val="51DC00"/>
            </a:solidFill>
            <a:ln w="12700" cap="rnd" cmpd="sng">
              <a:solidFill>
                <a:srgbClr val="000000"/>
              </a:solidFill>
              <a:prstDash val="solid"/>
              <a:round/>
              <a:headEnd type="none" w="med" len="med"/>
              <a:tailEnd type="none" w="med" len="med"/>
            </a:ln>
            <a:effectLst/>
          </p:spPr>
          <p:txBody>
            <a:bodyPr/>
            <a:lstStyle/>
            <a:p>
              <a:endParaRPr lang="en-US"/>
            </a:p>
          </p:txBody>
        </p:sp>
        <p:sp>
          <p:nvSpPr>
            <p:cNvPr id="16409" name="Freeform 25"/>
            <p:cNvSpPr>
              <a:spLocks/>
            </p:cNvSpPr>
            <p:nvPr/>
          </p:nvSpPr>
          <p:spPr bwMode="auto">
            <a:xfrm>
              <a:off x="4587" y="2156"/>
              <a:ext cx="157" cy="747"/>
            </a:xfrm>
            <a:custGeom>
              <a:avLst/>
              <a:gdLst/>
              <a:ahLst/>
              <a:cxnLst>
                <a:cxn ang="0">
                  <a:pos x="79" y="0"/>
                </a:cxn>
                <a:cxn ang="0">
                  <a:pos x="0" y="0"/>
                </a:cxn>
                <a:cxn ang="0">
                  <a:pos x="0" y="746"/>
                </a:cxn>
                <a:cxn ang="0">
                  <a:pos x="156" y="520"/>
                </a:cxn>
                <a:cxn ang="0">
                  <a:pos x="79" y="520"/>
                </a:cxn>
                <a:cxn ang="0">
                  <a:pos x="79" y="0"/>
                </a:cxn>
              </a:cxnLst>
              <a:rect l="0" t="0" r="r" b="b"/>
              <a:pathLst>
                <a:path w="157" h="747">
                  <a:moveTo>
                    <a:pt x="79" y="0"/>
                  </a:moveTo>
                  <a:lnTo>
                    <a:pt x="0" y="0"/>
                  </a:lnTo>
                  <a:lnTo>
                    <a:pt x="0" y="746"/>
                  </a:lnTo>
                  <a:lnTo>
                    <a:pt x="156" y="520"/>
                  </a:lnTo>
                  <a:lnTo>
                    <a:pt x="79" y="520"/>
                  </a:lnTo>
                  <a:lnTo>
                    <a:pt x="79" y="0"/>
                  </a:lnTo>
                </a:path>
              </a:pathLst>
            </a:custGeom>
            <a:solidFill>
              <a:srgbClr val="51DC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16410" name="Rectangle 26"/>
          <p:cNvSpPr>
            <a:spLocks noChangeArrowheads="1"/>
          </p:cNvSpPr>
          <p:nvPr/>
        </p:nvSpPr>
        <p:spPr bwMode="auto">
          <a:xfrm>
            <a:off x="6443663" y="3654425"/>
            <a:ext cx="1603375" cy="363538"/>
          </a:xfrm>
          <a:prstGeom prst="rect">
            <a:avLst/>
          </a:prstGeom>
          <a:noFill/>
          <a:ln w="12700">
            <a:noFill/>
            <a:miter lim="800000"/>
            <a:headEnd/>
            <a:tailEnd/>
          </a:ln>
          <a:effectLst/>
        </p:spPr>
        <p:txBody>
          <a:bodyPr wrap="none" lIns="90488" tIns="44450" rIns="90488" bIns="44450">
            <a:spAutoFit/>
          </a:bodyPr>
          <a:lstStyle/>
          <a:p>
            <a:pPr eaLnBrk="0" hangingPunct="0"/>
            <a:r>
              <a:rPr lang="en-US">
                <a:solidFill>
                  <a:srgbClr val="FAFD00"/>
                </a:solidFill>
                <a:effectLst>
                  <a:outerShdw blurRad="38100" dist="38100" dir="2700000" algn="tl">
                    <a:srgbClr val="000000"/>
                  </a:outerShdw>
                </a:effectLst>
              </a:rPr>
              <a:t>operationalize</a:t>
            </a:r>
          </a:p>
        </p:txBody>
      </p:sp>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rrowheads="1"/>
          </p:cNvSpPr>
          <p:nvPr>
            <p:ph type="title"/>
          </p:nvPr>
        </p:nvSpPr>
        <p:spPr>
          <a:noFill/>
          <a:ln/>
          <a:effectLst>
            <a:outerShdw dist="35921" dir="2700000" algn="ctr" rotWithShape="0">
              <a:srgbClr val="000000"/>
            </a:outerShdw>
          </a:effectLst>
        </p:spPr>
        <p:txBody>
          <a:bodyPr lIns="90488" tIns="44450" rIns="90488" bIns="44450"/>
          <a:lstStyle/>
          <a:p>
            <a:r>
              <a:rPr lang="en-US"/>
              <a:t>Systematic Random Sampling</a:t>
            </a:r>
          </a:p>
        </p:txBody>
      </p:sp>
      <p:sp>
        <p:nvSpPr>
          <p:cNvPr id="89091" name="Rectangle 3"/>
          <p:cNvSpPr>
            <a:spLocks noChangeArrowheads="1"/>
          </p:cNvSpPr>
          <p:nvPr/>
        </p:nvSpPr>
        <p:spPr bwMode="auto">
          <a:xfrm>
            <a:off x="6400800" y="981075"/>
            <a:ext cx="2009775" cy="5619750"/>
          </a:xfrm>
          <a:prstGeom prst="rect">
            <a:avLst/>
          </a:prstGeom>
          <a:solidFill>
            <a:srgbClr val="714400"/>
          </a:solidFill>
          <a:ln w="12700">
            <a:noFill/>
            <a:miter lim="800000"/>
            <a:headEnd/>
            <a:tailEnd/>
          </a:ln>
          <a:effectLst/>
        </p:spPr>
        <p:txBody>
          <a:bodyPr wrap="none" lIns="90488" tIns="44450" rIns="90488" bIns="44450">
            <a:spAutoFit/>
          </a:bodyPr>
          <a:lstStyle/>
          <a:p>
            <a:pPr algn="ctr" defTabSz="457200" eaLnBrk="0" hangingPunct="0"/>
            <a:r>
              <a:rPr lang="en-US" sz="1400">
                <a:solidFill>
                  <a:srgbClr val="EAEC5E"/>
                </a:solidFill>
                <a:latin typeface="Times New Roman" pitchFamily="18" charset="0"/>
              </a:rPr>
              <a:t>1	26	51	76	</a:t>
            </a:r>
            <a:endParaRPr lang="en-US" sz="1400">
              <a:solidFill>
                <a:srgbClr val="EAEC5E"/>
              </a:solidFill>
            </a:endParaRPr>
          </a:p>
          <a:p>
            <a:pPr algn="ctr" defTabSz="457200" eaLnBrk="0" hangingPunct="0"/>
            <a:r>
              <a:rPr lang="en-US" sz="1400">
                <a:solidFill>
                  <a:srgbClr val="EAEC5E"/>
                </a:solidFill>
              </a:rPr>
              <a:t>2	27	52	77	</a:t>
            </a:r>
          </a:p>
          <a:p>
            <a:pPr algn="ctr" defTabSz="457200" eaLnBrk="0" hangingPunct="0"/>
            <a:r>
              <a:rPr lang="en-US" sz="1400">
                <a:solidFill>
                  <a:srgbClr val="EAEC5E"/>
                </a:solidFill>
              </a:rPr>
              <a:t>3	28	53	78	</a:t>
            </a:r>
          </a:p>
          <a:p>
            <a:pPr algn="ctr" defTabSz="457200" eaLnBrk="0" hangingPunct="0"/>
            <a:r>
              <a:rPr lang="en-US" sz="1400">
                <a:solidFill>
                  <a:srgbClr val="EAEC5E"/>
                </a:solidFill>
              </a:rPr>
              <a:t>4	29	54	79	</a:t>
            </a:r>
          </a:p>
          <a:p>
            <a:pPr algn="ctr" defTabSz="457200" eaLnBrk="0" hangingPunct="0"/>
            <a:r>
              <a:rPr lang="en-US" sz="1400">
                <a:solidFill>
                  <a:srgbClr val="EAEC5E"/>
                </a:solidFill>
              </a:rPr>
              <a:t>5	30	55	80	</a:t>
            </a:r>
          </a:p>
          <a:p>
            <a:pPr algn="ctr" defTabSz="457200" eaLnBrk="0" hangingPunct="0"/>
            <a:r>
              <a:rPr lang="en-US" sz="1400">
                <a:solidFill>
                  <a:srgbClr val="EAEC5E"/>
                </a:solidFill>
              </a:rPr>
              <a:t>6	31	56	81	</a:t>
            </a:r>
          </a:p>
          <a:p>
            <a:pPr algn="ctr" defTabSz="457200" eaLnBrk="0" hangingPunct="0"/>
            <a:r>
              <a:rPr lang="en-US" sz="1400">
                <a:solidFill>
                  <a:srgbClr val="EAEC5E"/>
                </a:solidFill>
              </a:rPr>
              <a:t>7	32	57	82	</a:t>
            </a:r>
          </a:p>
          <a:p>
            <a:pPr algn="ctr" defTabSz="457200" eaLnBrk="0" hangingPunct="0"/>
            <a:r>
              <a:rPr lang="en-US" sz="1400">
                <a:solidFill>
                  <a:srgbClr val="EAEC5E"/>
                </a:solidFill>
              </a:rPr>
              <a:t>8	33	58	83	</a:t>
            </a:r>
          </a:p>
          <a:p>
            <a:pPr algn="ctr" defTabSz="457200" eaLnBrk="0" hangingPunct="0"/>
            <a:r>
              <a:rPr lang="en-US" sz="1400">
                <a:solidFill>
                  <a:srgbClr val="EAEC5E"/>
                </a:solidFill>
              </a:rPr>
              <a:t>9	34	59	84	</a:t>
            </a:r>
          </a:p>
          <a:p>
            <a:pPr algn="ctr" defTabSz="457200" eaLnBrk="0" hangingPunct="0"/>
            <a:r>
              <a:rPr lang="en-US" sz="1400">
                <a:solidFill>
                  <a:srgbClr val="EAEC5E"/>
                </a:solidFill>
              </a:rPr>
              <a:t>10	35	60	85	</a:t>
            </a:r>
          </a:p>
          <a:p>
            <a:pPr algn="ctr" defTabSz="457200" eaLnBrk="0" hangingPunct="0"/>
            <a:r>
              <a:rPr lang="en-US" sz="1400">
                <a:solidFill>
                  <a:srgbClr val="EAEC5E"/>
                </a:solidFill>
              </a:rPr>
              <a:t>11	36	61	86	</a:t>
            </a:r>
          </a:p>
          <a:p>
            <a:pPr algn="ctr" defTabSz="457200" eaLnBrk="0" hangingPunct="0"/>
            <a:r>
              <a:rPr lang="en-US" sz="1400">
                <a:solidFill>
                  <a:srgbClr val="EAEC5E"/>
                </a:solidFill>
              </a:rPr>
              <a:t>12	37	62	87	</a:t>
            </a:r>
          </a:p>
          <a:p>
            <a:pPr algn="ctr" defTabSz="457200" eaLnBrk="0" hangingPunct="0"/>
            <a:r>
              <a:rPr lang="en-US" sz="1400">
                <a:solidFill>
                  <a:srgbClr val="EAEC5E"/>
                </a:solidFill>
              </a:rPr>
              <a:t>13	38	63	88	</a:t>
            </a:r>
          </a:p>
          <a:p>
            <a:pPr algn="ctr" defTabSz="457200" eaLnBrk="0" hangingPunct="0"/>
            <a:r>
              <a:rPr lang="en-US" sz="1400">
                <a:solidFill>
                  <a:srgbClr val="EAEC5E"/>
                </a:solidFill>
              </a:rPr>
              <a:t>14	39	64	89	</a:t>
            </a:r>
          </a:p>
          <a:p>
            <a:pPr algn="ctr" defTabSz="457200" eaLnBrk="0" hangingPunct="0"/>
            <a:r>
              <a:rPr lang="en-US" sz="1400">
                <a:solidFill>
                  <a:srgbClr val="EAEC5E"/>
                </a:solidFill>
              </a:rPr>
              <a:t>15	40	65	90	</a:t>
            </a:r>
          </a:p>
          <a:p>
            <a:pPr algn="ctr" defTabSz="457200" eaLnBrk="0" hangingPunct="0"/>
            <a:r>
              <a:rPr lang="en-US" sz="1400">
                <a:solidFill>
                  <a:srgbClr val="EAEC5E"/>
                </a:solidFill>
              </a:rPr>
              <a:t>16	41	66	91	</a:t>
            </a:r>
          </a:p>
          <a:p>
            <a:pPr algn="ctr" defTabSz="457200" eaLnBrk="0" hangingPunct="0"/>
            <a:r>
              <a:rPr lang="en-US" sz="1400">
                <a:solidFill>
                  <a:srgbClr val="EAEC5E"/>
                </a:solidFill>
              </a:rPr>
              <a:t>17	42	67	92	</a:t>
            </a:r>
          </a:p>
          <a:p>
            <a:pPr algn="ctr" defTabSz="457200" eaLnBrk="0" hangingPunct="0"/>
            <a:r>
              <a:rPr lang="en-US" sz="1400">
                <a:solidFill>
                  <a:srgbClr val="EAEC5E"/>
                </a:solidFill>
              </a:rPr>
              <a:t>18	43	68	93	</a:t>
            </a:r>
          </a:p>
          <a:p>
            <a:pPr algn="ctr" defTabSz="457200" eaLnBrk="0" hangingPunct="0"/>
            <a:r>
              <a:rPr lang="en-US" sz="1400">
                <a:solidFill>
                  <a:srgbClr val="EAEC5E"/>
                </a:solidFill>
              </a:rPr>
              <a:t>19	44	69	94	</a:t>
            </a:r>
          </a:p>
          <a:p>
            <a:pPr algn="ctr" defTabSz="457200" eaLnBrk="0" hangingPunct="0"/>
            <a:r>
              <a:rPr lang="en-US" sz="1400">
                <a:solidFill>
                  <a:srgbClr val="EAEC5E"/>
                </a:solidFill>
              </a:rPr>
              <a:t>20	45	70	95	</a:t>
            </a:r>
          </a:p>
          <a:p>
            <a:pPr algn="ctr" defTabSz="457200" eaLnBrk="0" hangingPunct="0"/>
            <a:r>
              <a:rPr lang="en-US" sz="1400">
                <a:solidFill>
                  <a:srgbClr val="EAEC5E"/>
                </a:solidFill>
              </a:rPr>
              <a:t>21	46	71	96	</a:t>
            </a:r>
          </a:p>
          <a:p>
            <a:pPr algn="ctr" defTabSz="457200" eaLnBrk="0" hangingPunct="0"/>
            <a:r>
              <a:rPr lang="en-US" sz="1400">
                <a:solidFill>
                  <a:srgbClr val="EAEC5E"/>
                </a:solidFill>
              </a:rPr>
              <a:t>22	47	72	97	</a:t>
            </a:r>
          </a:p>
          <a:p>
            <a:pPr algn="ctr" defTabSz="457200" eaLnBrk="0" hangingPunct="0"/>
            <a:r>
              <a:rPr lang="en-US" sz="1400">
                <a:solidFill>
                  <a:srgbClr val="EAEC5E"/>
                </a:solidFill>
              </a:rPr>
              <a:t>23	48	73	98	</a:t>
            </a:r>
          </a:p>
          <a:p>
            <a:pPr algn="ctr" defTabSz="457200" eaLnBrk="0" hangingPunct="0"/>
            <a:r>
              <a:rPr lang="en-US" sz="1400">
                <a:solidFill>
                  <a:srgbClr val="EAEC5E"/>
                </a:solidFill>
              </a:rPr>
              <a:t>24	49	74	99	</a:t>
            </a:r>
          </a:p>
          <a:p>
            <a:pPr algn="ctr" defTabSz="457200" eaLnBrk="0" hangingPunct="0"/>
            <a:r>
              <a:rPr lang="en-US" sz="1400">
                <a:solidFill>
                  <a:srgbClr val="EAEC5E"/>
                </a:solidFill>
              </a:rPr>
              <a:t>25	50	75	100	</a:t>
            </a:r>
          </a:p>
          <a:p>
            <a:pPr algn="ctr" defTabSz="457200" eaLnBrk="0" latinLnBrk="1" hangingPunct="0"/>
            <a:endParaRPr lang="en-US" sz="1400">
              <a:solidFill>
                <a:srgbClr val="EAEC5E"/>
              </a:solidFill>
            </a:endParaRPr>
          </a:p>
        </p:txBody>
      </p:sp>
      <p:sp>
        <p:nvSpPr>
          <p:cNvPr id="89092" name="Rectangle 4"/>
          <p:cNvSpPr>
            <a:spLocks noChangeArrowheads="1"/>
          </p:cNvSpPr>
          <p:nvPr/>
        </p:nvSpPr>
        <p:spPr bwMode="auto">
          <a:xfrm>
            <a:off x="4845050" y="1427163"/>
            <a:ext cx="1257300" cy="454025"/>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algn="ctr" eaLnBrk="0" hangingPunct="0"/>
            <a:r>
              <a:rPr lang="en-US" sz="2400" b="1">
                <a:solidFill>
                  <a:srgbClr val="EAEC5E"/>
                </a:solidFill>
                <a:effectLst>
                  <a:outerShdw blurRad="38100" dist="38100" dir="2700000" algn="tl">
                    <a:srgbClr val="000000"/>
                  </a:outerShdw>
                </a:effectLst>
              </a:rPr>
              <a:t>N = 100</a:t>
            </a:r>
          </a:p>
        </p:txBody>
      </p:sp>
    </p:spTree>
  </p:cSld>
  <p:clrMapOvr>
    <a:masterClrMapping/>
  </p:clrMapOvr>
  <p:transition>
    <p:fade thruBlk="1"/>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rrowheads="1"/>
          </p:cNvSpPr>
          <p:nvPr>
            <p:ph type="title"/>
          </p:nvPr>
        </p:nvSpPr>
        <p:spPr>
          <a:noFill/>
          <a:ln/>
          <a:effectLst>
            <a:outerShdw dist="35921" dir="2700000" algn="ctr" rotWithShape="0">
              <a:srgbClr val="000000"/>
            </a:outerShdw>
          </a:effectLst>
        </p:spPr>
        <p:txBody>
          <a:bodyPr lIns="90488" tIns="44450" rIns="90488" bIns="44450"/>
          <a:lstStyle/>
          <a:p>
            <a:r>
              <a:rPr lang="en-US"/>
              <a:t>Systematic Random Sampling</a:t>
            </a:r>
          </a:p>
        </p:txBody>
      </p:sp>
      <p:sp>
        <p:nvSpPr>
          <p:cNvPr id="90115" name="Rectangle 3"/>
          <p:cNvSpPr>
            <a:spLocks noChangeArrowheads="1"/>
          </p:cNvSpPr>
          <p:nvPr/>
        </p:nvSpPr>
        <p:spPr bwMode="auto">
          <a:xfrm>
            <a:off x="6400800" y="981075"/>
            <a:ext cx="2009775" cy="5619750"/>
          </a:xfrm>
          <a:prstGeom prst="rect">
            <a:avLst/>
          </a:prstGeom>
          <a:solidFill>
            <a:srgbClr val="714400"/>
          </a:solidFill>
          <a:ln w="12700">
            <a:noFill/>
            <a:miter lim="800000"/>
            <a:headEnd/>
            <a:tailEnd/>
          </a:ln>
          <a:effectLst/>
        </p:spPr>
        <p:txBody>
          <a:bodyPr wrap="none" lIns="90488" tIns="44450" rIns="90488" bIns="44450">
            <a:spAutoFit/>
          </a:bodyPr>
          <a:lstStyle/>
          <a:p>
            <a:pPr algn="ctr" defTabSz="457200" eaLnBrk="0" hangingPunct="0"/>
            <a:r>
              <a:rPr lang="en-US" sz="1400">
                <a:solidFill>
                  <a:srgbClr val="EAEC5E"/>
                </a:solidFill>
                <a:latin typeface="Times New Roman" pitchFamily="18" charset="0"/>
              </a:rPr>
              <a:t>1	26	51	76	</a:t>
            </a:r>
            <a:endParaRPr lang="en-US" sz="1400">
              <a:solidFill>
                <a:srgbClr val="EAEC5E"/>
              </a:solidFill>
            </a:endParaRPr>
          </a:p>
          <a:p>
            <a:pPr algn="ctr" defTabSz="457200" eaLnBrk="0" hangingPunct="0"/>
            <a:r>
              <a:rPr lang="en-US" sz="1400">
                <a:solidFill>
                  <a:srgbClr val="EAEC5E"/>
                </a:solidFill>
              </a:rPr>
              <a:t>2	27	52	77	</a:t>
            </a:r>
          </a:p>
          <a:p>
            <a:pPr algn="ctr" defTabSz="457200" eaLnBrk="0" hangingPunct="0"/>
            <a:r>
              <a:rPr lang="en-US" sz="1400">
                <a:solidFill>
                  <a:srgbClr val="EAEC5E"/>
                </a:solidFill>
              </a:rPr>
              <a:t>3	28	53	78	</a:t>
            </a:r>
          </a:p>
          <a:p>
            <a:pPr algn="ctr" defTabSz="457200" eaLnBrk="0" hangingPunct="0"/>
            <a:r>
              <a:rPr lang="en-US" sz="1400">
                <a:solidFill>
                  <a:srgbClr val="EAEC5E"/>
                </a:solidFill>
              </a:rPr>
              <a:t>4	29	54	79	</a:t>
            </a:r>
          </a:p>
          <a:p>
            <a:pPr algn="ctr" defTabSz="457200" eaLnBrk="0" hangingPunct="0"/>
            <a:r>
              <a:rPr lang="en-US" sz="1400">
                <a:solidFill>
                  <a:srgbClr val="EAEC5E"/>
                </a:solidFill>
              </a:rPr>
              <a:t>5	30	55	80	</a:t>
            </a:r>
          </a:p>
          <a:p>
            <a:pPr algn="ctr" defTabSz="457200" eaLnBrk="0" hangingPunct="0"/>
            <a:r>
              <a:rPr lang="en-US" sz="1400">
                <a:solidFill>
                  <a:srgbClr val="EAEC5E"/>
                </a:solidFill>
              </a:rPr>
              <a:t>6	31	56	81	</a:t>
            </a:r>
          </a:p>
          <a:p>
            <a:pPr algn="ctr" defTabSz="457200" eaLnBrk="0" hangingPunct="0"/>
            <a:r>
              <a:rPr lang="en-US" sz="1400">
                <a:solidFill>
                  <a:srgbClr val="EAEC5E"/>
                </a:solidFill>
              </a:rPr>
              <a:t>7	32	57	82	</a:t>
            </a:r>
          </a:p>
          <a:p>
            <a:pPr algn="ctr" defTabSz="457200" eaLnBrk="0" hangingPunct="0"/>
            <a:r>
              <a:rPr lang="en-US" sz="1400">
                <a:solidFill>
                  <a:srgbClr val="EAEC5E"/>
                </a:solidFill>
              </a:rPr>
              <a:t>8	33	58	83	</a:t>
            </a:r>
          </a:p>
          <a:p>
            <a:pPr algn="ctr" defTabSz="457200" eaLnBrk="0" hangingPunct="0"/>
            <a:r>
              <a:rPr lang="en-US" sz="1400">
                <a:solidFill>
                  <a:srgbClr val="EAEC5E"/>
                </a:solidFill>
              </a:rPr>
              <a:t>9	34	59	84	</a:t>
            </a:r>
          </a:p>
          <a:p>
            <a:pPr algn="ctr" defTabSz="457200" eaLnBrk="0" hangingPunct="0"/>
            <a:r>
              <a:rPr lang="en-US" sz="1400">
                <a:solidFill>
                  <a:srgbClr val="EAEC5E"/>
                </a:solidFill>
              </a:rPr>
              <a:t>10	35	60	85	</a:t>
            </a:r>
          </a:p>
          <a:p>
            <a:pPr algn="ctr" defTabSz="457200" eaLnBrk="0" hangingPunct="0"/>
            <a:r>
              <a:rPr lang="en-US" sz="1400">
                <a:solidFill>
                  <a:srgbClr val="EAEC5E"/>
                </a:solidFill>
              </a:rPr>
              <a:t>11	36	61	86	</a:t>
            </a:r>
          </a:p>
          <a:p>
            <a:pPr algn="ctr" defTabSz="457200" eaLnBrk="0" hangingPunct="0"/>
            <a:r>
              <a:rPr lang="en-US" sz="1400">
                <a:solidFill>
                  <a:srgbClr val="EAEC5E"/>
                </a:solidFill>
              </a:rPr>
              <a:t>12	37	62	87	</a:t>
            </a:r>
          </a:p>
          <a:p>
            <a:pPr algn="ctr" defTabSz="457200" eaLnBrk="0" hangingPunct="0"/>
            <a:r>
              <a:rPr lang="en-US" sz="1400">
                <a:solidFill>
                  <a:srgbClr val="EAEC5E"/>
                </a:solidFill>
              </a:rPr>
              <a:t>13	38	63	88	</a:t>
            </a:r>
          </a:p>
          <a:p>
            <a:pPr algn="ctr" defTabSz="457200" eaLnBrk="0" hangingPunct="0"/>
            <a:r>
              <a:rPr lang="en-US" sz="1400">
                <a:solidFill>
                  <a:srgbClr val="EAEC5E"/>
                </a:solidFill>
              </a:rPr>
              <a:t>14	39	64	89	</a:t>
            </a:r>
          </a:p>
          <a:p>
            <a:pPr algn="ctr" defTabSz="457200" eaLnBrk="0" hangingPunct="0"/>
            <a:r>
              <a:rPr lang="en-US" sz="1400">
                <a:solidFill>
                  <a:srgbClr val="EAEC5E"/>
                </a:solidFill>
              </a:rPr>
              <a:t>15	40	65	90	</a:t>
            </a:r>
          </a:p>
          <a:p>
            <a:pPr algn="ctr" defTabSz="457200" eaLnBrk="0" hangingPunct="0"/>
            <a:r>
              <a:rPr lang="en-US" sz="1400">
                <a:solidFill>
                  <a:srgbClr val="EAEC5E"/>
                </a:solidFill>
              </a:rPr>
              <a:t>16	41	66	91	</a:t>
            </a:r>
          </a:p>
          <a:p>
            <a:pPr algn="ctr" defTabSz="457200" eaLnBrk="0" hangingPunct="0"/>
            <a:r>
              <a:rPr lang="en-US" sz="1400">
                <a:solidFill>
                  <a:srgbClr val="EAEC5E"/>
                </a:solidFill>
              </a:rPr>
              <a:t>17	42	67	92	</a:t>
            </a:r>
          </a:p>
          <a:p>
            <a:pPr algn="ctr" defTabSz="457200" eaLnBrk="0" hangingPunct="0"/>
            <a:r>
              <a:rPr lang="en-US" sz="1400">
                <a:solidFill>
                  <a:srgbClr val="EAEC5E"/>
                </a:solidFill>
              </a:rPr>
              <a:t>18	43	68	93	</a:t>
            </a:r>
          </a:p>
          <a:p>
            <a:pPr algn="ctr" defTabSz="457200" eaLnBrk="0" hangingPunct="0"/>
            <a:r>
              <a:rPr lang="en-US" sz="1400">
                <a:solidFill>
                  <a:srgbClr val="EAEC5E"/>
                </a:solidFill>
              </a:rPr>
              <a:t>19	44	69	94	</a:t>
            </a:r>
          </a:p>
          <a:p>
            <a:pPr algn="ctr" defTabSz="457200" eaLnBrk="0" hangingPunct="0"/>
            <a:r>
              <a:rPr lang="en-US" sz="1400">
                <a:solidFill>
                  <a:srgbClr val="EAEC5E"/>
                </a:solidFill>
              </a:rPr>
              <a:t>20	45	70	95	</a:t>
            </a:r>
          </a:p>
          <a:p>
            <a:pPr algn="ctr" defTabSz="457200" eaLnBrk="0" hangingPunct="0"/>
            <a:r>
              <a:rPr lang="en-US" sz="1400">
                <a:solidFill>
                  <a:srgbClr val="EAEC5E"/>
                </a:solidFill>
              </a:rPr>
              <a:t>21	46	71	96	</a:t>
            </a:r>
          </a:p>
          <a:p>
            <a:pPr algn="ctr" defTabSz="457200" eaLnBrk="0" hangingPunct="0"/>
            <a:r>
              <a:rPr lang="en-US" sz="1400">
                <a:solidFill>
                  <a:srgbClr val="EAEC5E"/>
                </a:solidFill>
              </a:rPr>
              <a:t>22	47	72	97	</a:t>
            </a:r>
          </a:p>
          <a:p>
            <a:pPr algn="ctr" defTabSz="457200" eaLnBrk="0" hangingPunct="0"/>
            <a:r>
              <a:rPr lang="en-US" sz="1400">
                <a:solidFill>
                  <a:srgbClr val="EAEC5E"/>
                </a:solidFill>
              </a:rPr>
              <a:t>23	48	73	98	</a:t>
            </a:r>
          </a:p>
          <a:p>
            <a:pPr algn="ctr" defTabSz="457200" eaLnBrk="0" hangingPunct="0"/>
            <a:r>
              <a:rPr lang="en-US" sz="1400">
                <a:solidFill>
                  <a:srgbClr val="EAEC5E"/>
                </a:solidFill>
              </a:rPr>
              <a:t>24	49	74	99	</a:t>
            </a:r>
          </a:p>
          <a:p>
            <a:pPr algn="ctr" defTabSz="457200" eaLnBrk="0" hangingPunct="0"/>
            <a:r>
              <a:rPr lang="en-US" sz="1400">
                <a:solidFill>
                  <a:srgbClr val="EAEC5E"/>
                </a:solidFill>
              </a:rPr>
              <a:t>25	50	75	100	</a:t>
            </a:r>
          </a:p>
          <a:p>
            <a:pPr algn="ctr" defTabSz="457200" eaLnBrk="0" latinLnBrk="1" hangingPunct="0"/>
            <a:endParaRPr lang="en-US" sz="1400">
              <a:solidFill>
                <a:srgbClr val="EAEC5E"/>
              </a:solidFill>
            </a:endParaRPr>
          </a:p>
        </p:txBody>
      </p:sp>
      <p:sp>
        <p:nvSpPr>
          <p:cNvPr id="90116" name="Rectangle 4"/>
          <p:cNvSpPr>
            <a:spLocks noChangeArrowheads="1"/>
          </p:cNvSpPr>
          <p:nvPr/>
        </p:nvSpPr>
        <p:spPr bwMode="auto">
          <a:xfrm>
            <a:off x="4845050" y="1427163"/>
            <a:ext cx="1257300" cy="454025"/>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algn="ctr" eaLnBrk="0" hangingPunct="0"/>
            <a:r>
              <a:rPr lang="en-US" sz="2400" b="1">
                <a:solidFill>
                  <a:srgbClr val="EAEC5E"/>
                </a:solidFill>
                <a:effectLst>
                  <a:outerShdw blurRad="38100" dist="38100" dir="2700000" algn="tl">
                    <a:srgbClr val="000000"/>
                  </a:outerShdw>
                </a:effectLst>
              </a:rPr>
              <a:t>N = 100</a:t>
            </a:r>
          </a:p>
        </p:txBody>
      </p:sp>
      <p:sp>
        <p:nvSpPr>
          <p:cNvPr id="90117" name="Rectangle 5"/>
          <p:cNvSpPr>
            <a:spLocks noChangeArrowheads="1"/>
          </p:cNvSpPr>
          <p:nvPr/>
        </p:nvSpPr>
        <p:spPr bwMode="auto">
          <a:xfrm>
            <a:off x="3736975" y="2281238"/>
            <a:ext cx="2371725" cy="454025"/>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lIns="90488" tIns="44450" rIns="90488" bIns="44450">
            <a:spAutoFit/>
          </a:bodyPr>
          <a:lstStyle/>
          <a:p>
            <a:pPr algn="ctr" eaLnBrk="0" hangingPunct="0">
              <a:spcBef>
                <a:spcPct val="50000"/>
              </a:spcBef>
            </a:pPr>
            <a:r>
              <a:rPr lang="en-US" sz="2400" b="1">
                <a:solidFill>
                  <a:srgbClr val="EAEC5E"/>
                </a:solidFill>
                <a:effectLst>
                  <a:outerShdw blurRad="38100" dist="38100" dir="2700000" algn="tl">
                    <a:srgbClr val="000000"/>
                  </a:outerShdw>
                </a:effectLst>
              </a:rPr>
              <a:t>want n = 20</a:t>
            </a:r>
          </a:p>
        </p:txBody>
      </p:sp>
    </p:spTree>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rrowheads="1"/>
          </p:cNvSpPr>
          <p:nvPr>
            <p:ph type="title"/>
          </p:nvPr>
        </p:nvSpPr>
        <p:spPr>
          <a:noFill/>
          <a:ln/>
          <a:effectLst>
            <a:outerShdw dist="35921" dir="2700000" algn="ctr" rotWithShape="0">
              <a:srgbClr val="000000"/>
            </a:outerShdw>
          </a:effectLst>
        </p:spPr>
        <p:txBody>
          <a:bodyPr lIns="90488" tIns="44450" rIns="90488" bIns="44450"/>
          <a:lstStyle/>
          <a:p>
            <a:r>
              <a:rPr lang="en-US"/>
              <a:t>Systematic Random Sampling</a:t>
            </a:r>
          </a:p>
        </p:txBody>
      </p:sp>
      <p:sp>
        <p:nvSpPr>
          <p:cNvPr id="91139" name="Rectangle 3"/>
          <p:cNvSpPr>
            <a:spLocks noChangeArrowheads="1"/>
          </p:cNvSpPr>
          <p:nvPr/>
        </p:nvSpPr>
        <p:spPr bwMode="auto">
          <a:xfrm>
            <a:off x="6400800" y="981075"/>
            <a:ext cx="2009775" cy="5619750"/>
          </a:xfrm>
          <a:prstGeom prst="rect">
            <a:avLst/>
          </a:prstGeom>
          <a:solidFill>
            <a:srgbClr val="714400"/>
          </a:solidFill>
          <a:ln w="12700">
            <a:noFill/>
            <a:miter lim="800000"/>
            <a:headEnd/>
            <a:tailEnd/>
          </a:ln>
          <a:effectLst/>
        </p:spPr>
        <p:txBody>
          <a:bodyPr wrap="none" lIns="90488" tIns="44450" rIns="90488" bIns="44450">
            <a:spAutoFit/>
          </a:bodyPr>
          <a:lstStyle/>
          <a:p>
            <a:pPr algn="ctr" defTabSz="457200" eaLnBrk="0" hangingPunct="0"/>
            <a:r>
              <a:rPr lang="en-US" sz="1400">
                <a:solidFill>
                  <a:srgbClr val="EAEC5E"/>
                </a:solidFill>
                <a:latin typeface="Times New Roman" pitchFamily="18" charset="0"/>
              </a:rPr>
              <a:t>1	26	51	76	</a:t>
            </a:r>
            <a:endParaRPr lang="en-US" sz="1400">
              <a:solidFill>
                <a:srgbClr val="EAEC5E"/>
              </a:solidFill>
            </a:endParaRPr>
          </a:p>
          <a:p>
            <a:pPr algn="ctr" defTabSz="457200" eaLnBrk="0" hangingPunct="0"/>
            <a:r>
              <a:rPr lang="en-US" sz="1400">
                <a:solidFill>
                  <a:srgbClr val="EAEC5E"/>
                </a:solidFill>
              </a:rPr>
              <a:t>2	27	52	77	</a:t>
            </a:r>
          </a:p>
          <a:p>
            <a:pPr algn="ctr" defTabSz="457200" eaLnBrk="0" hangingPunct="0"/>
            <a:r>
              <a:rPr lang="en-US" sz="1400">
                <a:solidFill>
                  <a:srgbClr val="EAEC5E"/>
                </a:solidFill>
              </a:rPr>
              <a:t>3	28	53	78	</a:t>
            </a:r>
          </a:p>
          <a:p>
            <a:pPr algn="ctr" defTabSz="457200" eaLnBrk="0" hangingPunct="0"/>
            <a:r>
              <a:rPr lang="en-US" sz="1400">
                <a:solidFill>
                  <a:srgbClr val="EAEC5E"/>
                </a:solidFill>
              </a:rPr>
              <a:t>4	29	54	79	</a:t>
            </a:r>
          </a:p>
          <a:p>
            <a:pPr algn="ctr" defTabSz="457200" eaLnBrk="0" hangingPunct="0"/>
            <a:r>
              <a:rPr lang="en-US" sz="1400">
                <a:solidFill>
                  <a:srgbClr val="EAEC5E"/>
                </a:solidFill>
              </a:rPr>
              <a:t>5	30	55	80	</a:t>
            </a:r>
          </a:p>
          <a:p>
            <a:pPr algn="ctr" defTabSz="457200" eaLnBrk="0" hangingPunct="0"/>
            <a:r>
              <a:rPr lang="en-US" sz="1400">
                <a:solidFill>
                  <a:srgbClr val="EAEC5E"/>
                </a:solidFill>
              </a:rPr>
              <a:t>6	31	56	81	</a:t>
            </a:r>
          </a:p>
          <a:p>
            <a:pPr algn="ctr" defTabSz="457200" eaLnBrk="0" hangingPunct="0"/>
            <a:r>
              <a:rPr lang="en-US" sz="1400">
                <a:solidFill>
                  <a:srgbClr val="EAEC5E"/>
                </a:solidFill>
              </a:rPr>
              <a:t>7	32	57	82	</a:t>
            </a:r>
          </a:p>
          <a:p>
            <a:pPr algn="ctr" defTabSz="457200" eaLnBrk="0" hangingPunct="0"/>
            <a:r>
              <a:rPr lang="en-US" sz="1400">
                <a:solidFill>
                  <a:srgbClr val="EAEC5E"/>
                </a:solidFill>
              </a:rPr>
              <a:t>8	33	58	83	</a:t>
            </a:r>
          </a:p>
          <a:p>
            <a:pPr algn="ctr" defTabSz="457200" eaLnBrk="0" hangingPunct="0"/>
            <a:r>
              <a:rPr lang="en-US" sz="1400">
                <a:solidFill>
                  <a:srgbClr val="EAEC5E"/>
                </a:solidFill>
              </a:rPr>
              <a:t>9	34	59	84	</a:t>
            </a:r>
          </a:p>
          <a:p>
            <a:pPr algn="ctr" defTabSz="457200" eaLnBrk="0" hangingPunct="0"/>
            <a:r>
              <a:rPr lang="en-US" sz="1400">
                <a:solidFill>
                  <a:srgbClr val="EAEC5E"/>
                </a:solidFill>
              </a:rPr>
              <a:t>10	35	60	85	</a:t>
            </a:r>
          </a:p>
          <a:p>
            <a:pPr algn="ctr" defTabSz="457200" eaLnBrk="0" hangingPunct="0"/>
            <a:r>
              <a:rPr lang="en-US" sz="1400">
                <a:solidFill>
                  <a:srgbClr val="EAEC5E"/>
                </a:solidFill>
              </a:rPr>
              <a:t>11	36	61	86	</a:t>
            </a:r>
          </a:p>
          <a:p>
            <a:pPr algn="ctr" defTabSz="457200" eaLnBrk="0" hangingPunct="0"/>
            <a:r>
              <a:rPr lang="en-US" sz="1400">
                <a:solidFill>
                  <a:srgbClr val="EAEC5E"/>
                </a:solidFill>
              </a:rPr>
              <a:t>12	37	62	87	</a:t>
            </a:r>
          </a:p>
          <a:p>
            <a:pPr algn="ctr" defTabSz="457200" eaLnBrk="0" hangingPunct="0"/>
            <a:r>
              <a:rPr lang="en-US" sz="1400">
                <a:solidFill>
                  <a:srgbClr val="EAEC5E"/>
                </a:solidFill>
              </a:rPr>
              <a:t>13	38	63	88	</a:t>
            </a:r>
          </a:p>
          <a:p>
            <a:pPr algn="ctr" defTabSz="457200" eaLnBrk="0" hangingPunct="0"/>
            <a:r>
              <a:rPr lang="en-US" sz="1400">
                <a:solidFill>
                  <a:srgbClr val="EAEC5E"/>
                </a:solidFill>
              </a:rPr>
              <a:t>14	39	64	89	</a:t>
            </a:r>
          </a:p>
          <a:p>
            <a:pPr algn="ctr" defTabSz="457200" eaLnBrk="0" hangingPunct="0"/>
            <a:r>
              <a:rPr lang="en-US" sz="1400">
                <a:solidFill>
                  <a:srgbClr val="EAEC5E"/>
                </a:solidFill>
              </a:rPr>
              <a:t>15	40	65	90	</a:t>
            </a:r>
          </a:p>
          <a:p>
            <a:pPr algn="ctr" defTabSz="457200" eaLnBrk="0" hangingPunct="0"/>
            <a:r>
              <a:rPr lang="en-US" sz="1400">
                <a:solidFill>
                  <a:srgbClr val="EAEC5E"/>
                </a:solidFill>
              </a:rPr>
              <a:t>16	41	66	91	</a:t>
            </a:r>
          </a:p>
          <a:p>
            <a:pPr algn="ctr" defTabSz="457200" eaLnBrk="0" hangingPunct="0"/>
            <a:r>
              <a:rPr lang="en-US" sz="1400">
                <a:solidFill>
                  <a:srgbClr val="EAEC5E"/>
                </a:solidFill>
              </a:rPr>
              <a:t>17	42	67	92	</a:t>
            </a:r>
          </a:p>
          <a:p>
            <a:pPr algn="ctr" defTabSz="457200" eaLnBrk="0" hangingPunct="0"/>
            <a:r>
              <a:rPr lang="en-US" sz="1400">
                <a:solidFill>
                  <a:srgbClr val="EAEC5E"/>
                </a:solidFill>
              </a:rPr>
              <a:t>18	43	68	93	</a:t>
            </a:r>
          </a:p>
          <a:p>
            <a:pPr algn="ctr" defTabSz="457200" eaLnBrk="0" hangingPunct="0"/>
            <a:r>
              <a:rPr lang="en-US" sz="1400">
                <a:solidFill>
                  <a:srgbClr val="EAEC5E"/>
                </a:solidFill>
              </a:rPr>
              <a:t>19	44	69	94	</a:t>
            </a:r>
          </a:p>
          <a:p>
            <a:pPr algn="ctr" defTabSz="457200" eaLnBrk="0" hangingPunct="0"/>
            <a:r>
              <a:rPr lang="en-US" sz="1400">
                <a:solidFill>
                  <a:srgbClr val="EAEC5E"/>
                </a:solidFill>
              </a:rPr>
              <a:t>20	45	70	95	</a:t>
            </a:r>
          </a:p>
          <a:p>
            <a:pPr algn="ctr" defTabSz="457200" eaLnBrk="0" hangingPunct="0"/>
            <a:r>
              <a:rPr lang="en-US" sz="1400">
                <a:solidFill>
                  <a:srgbClr val="EAEC5E"/>
                </a:solidFill>
              </a:rPr>
              <a:t>21	46	71	96	</a:t>
            </a:r>
          </a:p>
          <a:p>
            <a:pPr algn="ctr" defTabSz="457200" eaLnBrk="0" hangingPunct="0"/>
            <a:r>
              <a:rPr lang="en-US" sz="1400">
                <a:solidFill>
                  <a:srgbClr val="EAEC5E"/>
                </a:solidFill>
              </a:rPr>
              <a:t>22	47	72	97	</a:t>
            </a:r>
          </a:p>
          <a:p>
            <a:pPr algn="ctr" defTabSz="457200" eaLnBrk="0" hangingPunct="0"/>
            <a:r>
              <a:rPr lang="en-US" sz="1400">
                <a:solidFill>
                  <a:srgbClr val="EAEC5E"/>
                </a:solidFill>
              </a:rPr>
              <a:t>23	48	73	98	</a:t>
            </a:r>
          </a:p>
          <a:p>
            <a:pPr algn="ctr" defTabSz="457200" eaLnBrk="0" hangingPunct="0"/>
            <a:r>
              <a:rPr lang="en-US" sz="1400">
                <a:solidFill>
                  <a:srgbClr val="EAEC5E"/>
                </a:solidFill>
              </a:rPr>
              <a:t>24	49	74	99	</a:t>
            </a:r>
          </a:p>
          <a:p>
            <a:pPr algn="ctr" defTabSz="457200" eaLnBrk="0" hangingPunct="0"/>
            <a:r>
              <a:rPr lang="en-US" sz="1400">
                <a:solidFill>
                  <a:srgbClr val="EAEC5E"/>
                </a:solidFill>
              </a:rPr>
              <a:t>25	50	75	100	</a:t>
            </a:r>
          </a:p>
          <a:p>
            <a:pPr algn="ctr" defTabSz="457200" eaLnBrk="0" latinLnBrk="1" hangingPunct="0"/>
            <a:endParaRPr lang="en-US" sz="1400">
              <a:solidFill>
                <a:srgbClr val="EAEC5E"/>
              </a:solidFill>
            </a:endParaRPr>
          </a:p>
        </p:txBody>
      </p:sp>
      <p:sp>
        <p:nvSpPr>
          <p:cNvPr id="91140" name="Rectangle 4"/>
          <p:cNvSpPr>
            <a:spLocks noChangeArrowheads="1"/>
          </p:cNvSpPr>
          <p:nvPr/>
        </p:nvSpPr>
        <p:spPr bwMode="auto">
          <a:xfrm>
            <a:off x="4845050" y="1427163"/>
            <a:ext cx="1257300" cy="454025"/>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algn="ctr" eaLnBrk="0" hangingPunct="0"/>
            <a:r>
              <a:rPr lang="en-US" sz="2400" b="1">
                <a:solidFill>
                  <a:srgbClr val="EAEC5E"/>
                </a:solidFill>
                <a:effectLst>
                  <a:outerShdw blurRad="38100" dist="38100" dir="2700000" algn="tl">
                    <a:srgbClr val="000000"/>
                  </a:outerShdw>
                </a:effectLst>
              </a:rPr>
              <a:t>N = 100</a:t>
            </a:r>
          </a:p>
        </p:txBody>
      </p:sp>
      <p:sp>
        <p:nvSpPr>
          <p:cNvPr id="91141" name="Rectangle 5"/>
          <p:cNvSpPr>
            <a:spLocks noChangeArrowheads="1"/>
          </p:cNvSpPr>
          <p:nvPr/>
        </p:nvSpPr>
        <p:spPr bwMode="auto">
          <a:xfrm>
            <a:off x="3736975" y="2281238"/>
            <a:ext cx="2371725" cy="454025"/>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lIns="90488" tIns="44450" rIns="90488" bIns="44450">
            <a:spAutoFit/>
          </a:bodyPr>
          <a:lstStyle/>
          <a:p>
            <a:pPr algn="ctr" eaLnBrk="0" hangingPunct="0">
              <a:spcBef>
                <a:spcPct val="50000"/>
              </a:spcBef>
            </a:pPr>
            <a:r>
              <a:rPr lang="en-US" sz="2400" b="1">
                <a:solidFill>
                  <a:srgbClr val="EAEC5E"/>
                </a:solidFill>
                <a:effectLst>
                  <a:outerShdw blurRad="38100" dist="38100" dir="2700000" algn="tl">
                    <a:srgbClr val="000000"/>
                  </a:outerShdw>
                </a:effectLst>
              </a:rPr>
              <a:t>want n = 20</a:t>
            </a:r>
          </a:p>
        </p:txBody>
      </p:sp>
      <p:sp>
        <p:nvSpPr>
          <p:cNvPr id="91142" name="Rectangle 6"/>
          <p:cNvSpPr>
            <a:spLocks noChangeArrowheads="1"/>
          </p:cNvSpPr>
          <p:nvPr/>
        </p:nvSpPr>
        <p:spPr bwMode="auto">
          <a:xfrm>
            <a:off x="4575175" y="3195638"/>
            <a:ext cx="1533525" cy="454025"/>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lIns="90488" tIns="44450" rIns="90488" bIns="44450">
            <a:spAutoFit/>
          </a:bodyPr>
          <a:lstStyle/>
          <a:p>
            <a:pPr algn="ctr" eaLnBrk="0" hangingPunct="0">
              <a:spcBef>
                <a:spcPct val="50000"/>
              </a:spcBef>
            </a:pPr>
            <a:r>
              <a:rPr lang="en-US" sz="2400" b="1">
                <a:solidFill>
                  <a:srgbClr val="EAEC5E"/>
                </a:solidFill>
                <a:effectLst>
                  <a:outerShdw blurRad="38100" dist="38100" dir="2700000" algn="tl">
                    <a:srgbClr val="000000"/>
                  </a:outerShdw>
                </a:effectLst>
              </a:rPr>
              <a:t>N/n = 5</a:t>
            </a:r>
          </a:p>
        </p:txBody>
      </p:sp>
    </p:spTree>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rrowheads="1"/>
          </p:cNvSpPr>
          <p:nvPr>
            <p:ph type="title"/>
          </p:nvPr>
        </p:nvSpPr>
        <p:spPr>
          <a:noFill/>
          <a:ln/>
          <a:effectLst>
            <a:outerShdw dist="35921" dir="2700000" algn="ctr" rotWithShape="0">
              <a:srgbClr val="000000"/>
            </a:outerShdw>
          </a:effectLst>
        </p:spPr>
        <p:txBody>
          <a:bodyPr lIns="90488" tIns="44450" rIns="90488" bIns="44450"/>
          <a:lstStyle/>
          <a:p>
            <a:r>
              <a:rPr lang="en-US"/>
              <a:t>Systematic Random Sampling</a:t>
            </a:r>
          </a:p>
        </p:txBody>
      </p:sp>
      <p:sp>
        <p:nvSpPr>
          <p:cNvPr id="92163" name="Rectangle 3"/>
          <p:cNvSpPr>
            <a:spLocks noChangeArrowheads="1"/>
          </p:cNvSpPr>
          <p:nvPr/>
        </p:nvSpPr>
        <p:spPr bwMode="auto">
          <a:xfrm>
            <a:off x="6400800" y="981075"/>
            <a:ext cx="2009775" cy="5619750"/>
          </a:xfrm>
          <a:prstGeom prst="rect">
            <a:avLst/>
          </a:prstGeom>
          <a:solidFill>
            <a:srgbClr val="714400"/>
          </a:solidFill>
          <a:ln w="12700">
            <a:noFill/>
            <a:miter lim="800000"/>
            <a:headEnd/>
            <a:tailEnd/>
          </a:ln>
          <a:effectLst/>
        </p:spPr>
        <p:txBody>
          <a:bodyPr wrap="none" lIns="90488" tIns="44450" rIns="90488" bIns="44450">
            <a:spAutoFit/>
          </a:bodyPr>
          <a:lstStyle/>
          <a:p>
            <a:pPr algn="ctr" defTabSz="457200" eaLnBrk="0" hangingPunct="0"/>
            <a:r>
              <a:rPr lang="en-US" sz="1400">
                <a:solidFill>
                  <a:srgbClr val="EAEC5E"/>
                </a:solidFill>
                <a:latin typeface="Times New Roman" pitchFamily="18" charset="0"/>
              </a:rPr>
              <a:t>1	26	51	76	</a:t>
            </a:r>
            <a:endParaRPr lang="en-US" sz="1400">
              <a:solidFill>
                <a:srgbClr val="EAEC5E"/>
              </a:solidFill>
            </a:endParaRPr>
          </a:p>
          <a:p>
            <a:pPr algn="ctr" defTabSz="457200" eaLnBrk="0" hangingPunct="0"/>
            <a:r>
              <a:rPr lang="en-US" sz="1400">
                <a:solidFill>
                  <a:srgbClr val="EAEC5E"/>
                </a:solidFill>
              </a:rPr>
              <a:t>2	27	52	77	</a:t>
            </a:r>
          </a:p>
          <a:p>
            <a:pPr algn="ctr" defTabSz="457200" eaLnBrk="0" hangingPunct="0"/>
            <a:r>
              <a:rPr lang="en-US" sz="1400">
                <a:solidFill>
                  <a:srgbClr val="EAEC5E"/>
                </a:solidFill>
              </a:rPr>
              <a:t>3	28	53	78	</a:t>
            </a:r>
          </a:p>
          <a:p>
            <a:pPr algn="ctr" defTabSz="457200" eaLnBrk="0" hangingPunct="0"/>
            <a:r>
              <a:rPr lang="en-US" sz="1400">
                <a:solidFill>
                  <a:srgbClr val="EAEC5E"/>
                </a:solidFill>
              </a:rPr>
              <a:t>4	29	54	79	</a:t>
            </a:r>
          </a:p>
          <a:p>
            <a:pPr algn="ctr" defTabSz="457200" eaLnBrk="0" hangingPunct="0"/>
            <a:r>
              <a:rPr lang="en-US" sz="1400">
                <a:solidFill>
                  <a:srgbClr val="EAEC5E"/>
                </a:solidFill>
              </a:rPr>
              <a:t>5	30	55	80	</a:t>
            </a:r>
          </a:p>
          <a:p>
            <a:pPr algn="ctr" defTabSz="457200" eaLnBrk="0" hangingPunct="0"/>
            <a:r>
              <a:rPr lang="en-US" sz="1400">
                <a:solidFill>
                  <a:srgbClr val="EAEC5E"/>
                </a:solidFill>
              </a:rPr>
              <a:t>6	31	56	81	</a:t>
            </a:r>
          </a:p>
          <a:p>
            <a:pPr algn="ctr" defTabSz="457200" eaLnBrk="0" hangingPunct="0"/>
            <a:r>
              <a:rPr lang="en-US" sz="1400">
                <a:solidFill>
                  <a:srgbClr val="EAEC5E"/>
                </a:solidFill>
              </a:rPr>
              <a:t>7	32	57	82	</a:t>
            </a:r>
          </a:p>
          <a:p>
            <a:pPr algn="ctr" defTabSz="457200" eaLnBrk="0" hangingPunct="0"/>
            <a:r>
              <a:rPr lang="en-US" sz="1400">
                <a:solidFill>
                  <a:srgbClr val="EAEC5E"/>
                </a:solidFill>
              </a:rPr>
              <a:t>8	33	58	83	</a:t>
            </a:r>
          </a:p>
          <a:p>
            <a:pPr algn="ctr" defTabSz="457200" eaLnBrk="0" hangingPunct="0"/>
            <a:r>
              <a:rPr lang="en-US" sz="1400">
                <a:solidFill>
                  <a:srgbClr val="EAEC5E"/>
                </a:solidFill>
              </a:rPr>
              <a:t>9	34	59	84	</a:t>
            </a:r>
          </a:p>
          <a:p>
            <a:pPr algn="ctr" defTabSz="457200" eaLnBrk="0" hangingPunct="0"/>
            <a:r>
              <a:rPr lang="en-US" sz="1400">
                <a:solidFill>
                  <a:srgbClr val="EAEC5E"/>
                </a:solidFill>
              </a:rPr>
              <a:t>10	35	60	85	</a:t>
            </a:r>
          </a:p>
          <a:p>
            <a:pPr algn="ctr" defTabSz="457200" eaLnBrk="0" hangingPunct="0"/>
            <a:r>
              <a:rPr lang="en-US" sz="1400">
                <a:solidFill>
                  <a:srgbClr val="EAEC5E"/>
                </a:solidFill>
              </a:rPr>
              <a:t>11	36	61	86	</a:t>
            </a:r>
          </a:p>
          <a:p>
            <a:pPr algn="ctr" defTabSz="457200" eaLnBrk="0" hangingPunct="0"/>
            <a:r>
              <a:rPr lang="en-US" sz="1400">
                <a:solidFill>
                  <a:srgbClr val="EAEC5E"/>
                </a:solidFill>
              </a:rPr>
              <a:t>12	37	62	87	</a:t>
            </a:r>
          </a:p>
          <a:p>
            <a:pPr algn="ctr" defTabSz="457200" eaLnBrk="0" hangingPunct="0"/>
            <a:r>
              <a:rPr lang="en-US" sz="1400">
                <a:solidFill>
                  <a:srgbClr val="EAEC5E"/>
                </a:solidFill>
              </a:rPr>
              <a:t>13	38	63	88	</a:t>
            </a:r>
          </a:p>
          <a:p>
            <a:pPr algn="ctr" defTabSz="457200" eaLnBrk="0" hangingPunct="0"/>
            <a:r>
              <a:rPr lang="en-US" sz="1400">
                <a:solidFill>
                  <a:srgbClr val="EAEC5E"/>
                </a:solidFill>
              </a:rPr>
              <a:t>14	39	64	89	</a:t>
            </a:r>
          </a:p>
          <a:p>
            <a:pPr algn="ctr" defTabSz="457200" eaLnBrk="0" hangingPunct="0"/>
            <a:r>
              <a:rPr lang="en-US" sz="1400">
                <a:solidFill>
                  <a:srgbClr val="EAEC5E"/>
                </a:solidFill>
              </a:rPr>
              <a:t>15	40	65	90	</a:t>
            </a:r>
          </a:p>
          <a:p>
            <a:pPr algn="ctr" defTabSz="457200" eaLnBrk="0" hangingPunct="0"/>
            <a:r>
              <a:rPr lang="en-US" sz="1400">
                <a:solidFill>
                  <a:srgbClr val="EAEC5E"/>
                </a:solidFill>
              </a:rPr>
              <a:t>16	41	66	91	</a:t>
            </a:r>
          </a:p>
          <a:p>
            <a:pPr algn="ctr" defTabSz="457200" eaLnBrk="0" hangingPunct="0"/>
            <a:r>
              <a:rPr lang="en-US" sz="1400">
                <a:solidFill>
                  <a:srgbClr val="EAEC5E"/>
                </a:solidFill>
              </a:rPr>
              <a:t>17	42	67	92	</a:t>
            </a:r>
          </a:p>
          <a:p>
            <a:pPr algn="ctr" defTabSz="457200" eaLnBrk="0" hangingPunct="0"/>
            <a:r>
              <a:rPr lang="en-US" sz="1400">
                <a:solidFill>
                  <a:srgbClr val="EAEC5E"/>
                </a:solidFill>
              </a:rPr>
              <a:t>18	43	68	93	</a:t>
            </a:r>
          </a:p>
          <a:p>
            <a:pPr algn="ctr" defTabSz="457200" eaLnBrk="0" hangingPunct="0"/>
            <a:r>
              <a:rPr lang="en-US" sz="1400">
                <a:solidFill>
                  <a:srgbClr val="EAEC5E"/>
                </a:solidFill>
              </a:rPr>
              <a:t>19	44	69	94	</a:t>
            </a:r>
          </a:p>
          <a:p>
            <a:pPr algn="ctr" defTabSz="457200" eaLnBrk="0" hangingPunct="0"/>
            <a:r>
              <a:rPr lang="en-US" sz="1400">
                <a:solidFill>
                  <a:srgbClr val="EAEC5E"/>
                </a:solidFill>
              </a:rPr>
              <a:t>20	45	70	95	</a:t>
            </a:r>
          </a:p>
          <a:p>
            <a:pPr algn="ctr" defTabSz="457200" eaLnBrk="0" hangingPunct="0"/>
            <a:r>
              <a:rPr lang="en-US" sz="1400">
                <a:solidFill>
                  <a:srgbClr val="EAEC5E"/>
                </a:solidFill>
              </a:rPr>
              <a:t>21	46	71	96	</a:t>
            </a:r>
          </a:p>
          <a:p>
            <a:pPr algn="ctr" defTabSz="457200" eaLnBrk="0" hangingPunct="0"/>
            <a:r>
              <a:rPr lang="en-US" sz="1400">
                <a:solidFill>
                  <a:srgbClr val="EAEC5E"/>
                </a:solidFill>
              </a:rPr>
              <a:t>22	47	72	97	</a:t>
            </a:r>
          </a:p>
          <a:p>
            <a:pPr algn="ctr" defTabSz="457200" eaLnBrk="0" hangingPunct="0"/>
            <a:r>
              <a:rPr lang="en-US" sz="1400">
                <a:solidFill>
                  <a:srgbClr val="EAEC5E"/>
                </a:solidFill>
              </a:rPr>
              <a:t>23	48	73	98	</a:t>
            </a:r>
          </a:p>
          <a:p>
            <a:pPr algn="ctr" defTabSz="457200" eaLnBrk="0" hangingPunct="0"/>
            <a:r>
              <a:rPr lang="en-US" sz="1400">
                <a:solidFill>
                  <a:srgbClr val="EAEC5E"/>
                </a:solidFill>
              </a:rPr>
              <a:t>24	49	74	99	</a:t>
            </a:r>
          </a:p>
          <a:p>
            <a:pPr algn="ctr" defTabSz="457200" eaLnBrk="0" hangingPunct="0"/>
            <a:r>
              <a:rPr lang="en-US" sz="1400">
                <a:solidFill>
                  <a:srgbClr val="EAEC5E"/>
                </a:solidFill>
              </a:rPr>
              <a:t>25	50	75	100	</a:t>
            </a:r>
          </a:p>
          <a:p>
            <a:pPr algn="ctr" defTabSz="457200" eaLnBrk="0" latinLnBrk="1" hangingPunct="0"/>
            <a:endParaRPr lang="en-US" sz="1400">
              <a:solidFill>
                <a:srgbClr val="EAEC5E"/>
              </a:solidFill>
            </a:endParaRPr>
          </a:p>
        </p:txBody>
      </p:sp>
      <p:sp>
        <p:nvSpPr>
          <p:cNvPr id="92164" name="Rectangle 4"/>
          <p:cNvSpPr>
            <a:spLocks noChangeArrowheads="1"/>
          </p:cNvSpPr>
          <p:nvPr/>
        </p:nvSpPr>
        <p:spPr bwMode="auto">
          <a:xfrm>
            <a:off x="4845050" y="1427163"/>
            <a:ext cx="1257300" cy="454025"/>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algn="ctr" eaLnBrk="0" hangingPunct="0"/>
            <a:r>
              <a:rPr lang="en-US" sz="2400" b="1">
                <a:solidFill>
                  <a:srgbClr val="EAEC5E"/>
                </a:solidFill>
                <a:effectLst>
                  <a:outerShdw blurRad="38100" dist="38100" dir="2700000" algn="tl">
                    <a:srgbClr val="000000"/>
                  </a:outerShdw>
                </a:effectLst>
              </a:rPr>
              <a:t>N = 100</a:t>
            </a:r>
          </a:p>
        </p:txBody>
      </p:sp>
      <p:sp>
        <p:nvSpPr>
          <p:cNvPr id="92165" name="Rectangle 5"/>
          <p:cNvSpPr>
            <a:spLocks noChangeArrowheads="1"/>
          </p:cNvSpPr>
          <p:nvPr/>
        </p:nvSpPr>
        <p:spPr bwMode="auto">
          <a:xfrm>
            <a:off x="3736975" y="2281238"/>
            <a:ext cx="2371725" cy="454025"/>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lIns="90488" tIns="44450" rIns="90488" bIns="44450">
            <a:spAutoFit/>
          </a:bodyPr>
          <a:lstStyle/>
          <a:p>
            <a:pPr algn="ctr" eaLnBrk="0" hangingPunct="0">
              <a:spcBef>
                <a:spcPct val="50000"/>
              </a:spcBef>
            </a:pPr>
            <a:r>
              <a:rPr lang="en-US" sz="2400" b="1">
                <a:solidFill>
                  <a:srgbClr val="EAEC5E"/>
                </a:solidFill>
                <a:effectLst>
                  <a:outerShdw blurRad="38100" dist="38100" dir="2700000" algn="tl">
                    <a:srgbClr val="000000"/>
                  </a:outerShdw>
                </a:effectLst>
              </a:rPr>
              <a:t>want n = 20</a:t>
            </a:r>
          </a:p>
        </p:txBody>
      </p:sp>
      <p:sp>
        <p:nvSpPr>
          <p:cNvPr id="92166" name="Rectangle 6"/>
          <p:cNvSpPr>
            <a:spLocks noChangeArrowheads="1"/>
          </p:cNvSpPr>
          <p:nvPr/>
        </p:nvSpPr>
        <p:spPr bwMode="auto">
          <a:xfrm>
            <a:off x="4575175" y="3195638"/>
            <a:ext cx="1533525" cy="454025"/>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lIns="90488" tIns="44450" rIns="90488" bIns="44450">
            <a:spAutoFit/>
          </a:bodyPr>
          <a:lstStyle/>
          <a:p>
            <a:pPr algn="ctr" eaLnBrk="0" hangingPunct="0">
              <a:spcBef>
                <a:spcPct val="50000"/>
              </a:spcBef>
            </a:pPr>
            <a:r>
              <a:rPr lang="en-US" sz="2400" b="1">
                <a:solidFill>
                  <a:srgbClr val="EAEC5E"/>
                </a:solidFill>
                <a:effectLst>
                  <a:outerShdw blurRad="38100" dist="38100" dir="2700000" algn="tl">
                    <a:srgbClr val="000000"/>
                  </a:outerShdw>
                </a:effectLst>
              </a:rPr>
              <a:t>N/n = 5</a:t>
            </a:r>
          </a:p>
        </p:txBody>
      </p:sp>
      <p:sp>
        <p:nvSpPr>
          <p:cNvPr id="92167" name="Rectangle 7"/>
          <p:cNvSpPr>
            <a:spLocks noChangeArrowheads="1"/>
          </p:cNvSpPr>
          <p:nvPr/>
        </p:nvSpPr>
        <p:spPr bwMode="auto">
          <a:xfrm>
            <a:off x="460375" y="4110038"/>
            <a:ext cx="5648325" cy="819150"/>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lIns="90488" tIns="44450" rIns="90488" bIns="44450">
            <a:spAutoFit/>
          </a:bodyPr>
          <a:lstStyle/>
          <a:p>
            <a:pPr algn="ctr" eaLnBrk="0" hangingPunct="0">
              <a:spcBef>
                <a:spcPct val="50000"/>
              </a:spcBef>
            </a:pPr>
            <a:r>
              <a:rPr lang="en-US" sz="2400" b="1">
                <a:solidFill>
                  <a:srgbClr val="EAEC5E"/>
                </a:solidFill>
                <a:effectLst>
                  <a:outerShdw blurRad="38100" dist="38100" dir="2700000" algn="tl">
                    <a:srgbClr val="000000"/>
                  </a:outerShdw>
                </a:effectLst>
              </a:rPr>
              <a:t>select a random number from 1-5: chose 4</a:t>
            </a:r>
          </a:p>
        </p:txBody>
      </p:sp>
    </p:spTree>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rrowheads="1"/>
          </p:cNvSpPr>
          <p:nvPr>
            <p:ph type="title"/>
          </p:nvPr>
        </p:nvSpPr>
        <p:spPr>
          <a:noFill/>
          <a:ln/>
          <a:effectLst>
            <a:outerShdw dist="35921" dir="2700000" algn="ctr" rotWithShape="0">
              <a:srgbClr val="000000"/>
            </a:outerShdw>
          </a:effectLst>
        </p:spPr>
        <p:txBody>
          <a:bodyPr lIns="90488" tIns="44450" rIns="90488" bIns="44450"/>
          <a:lstStyle/>
          <a:p>
            <a:r>
              <a:rPr lang="en-US"/>
              <a:t>Systematic Random Sampling</a:t>
            </a:r>
          </a:p>
        </p:txBody>
      </p:sp>
      <p:sp>
        <p:nvSpPr>
          <p:cNvPr id="93187" name="Rectangle 3"/>
          <p:cNvSpPr>
            <a:spLocks noChangeArrowheads="1"/>
          </p:cNvSpPr>
          <p:nvPr/>
        </p:nvSpPr>
        <p:spPr bwMode="auto">
          <a:xfrm>
            <a:off x="6400800" y="981075"/>
            <a:ext cx="2009775" cy="5619750"/>
          </a:xfrm>
          <a:prstGeom prst="rect">
            <a:avLst/>
          </a:prstGeom>
          <a:solidFill>
            <a:srgbClr val="714400"/>
          </a:solidFill>
          <a:ln w="12700">
            <a:noFill/>
            <a:miter lim="800000"/>
            <a:headEnd/>
            <a:tailEnd/>
          </a:ln>
          <a:effectLst/>
        </p:spPr>
        <p:txBody>
          <a:bodyPr wrap="none" lIns="90488" tIns="44450" rIns="90488" bIns="44450">
            <a:spAutoFit/>
          </a:bodyPr>
          <a:lstStyle/>
          <a:p>
            <a:pPr algn="ctr" defTabSz="457200" eaLnBrk="0" hangingPunct="0"/>
            <a:r>
              <a:rPr lang="en-US" sz="1400">
                <a:solidFill>
                  <a:srgbClr val="EAEC5E"/>
                </a:solidFill>
                <a:latin typeface="Times New Roman" pitchFamily="18" charset="0"/>
              </a:rPr>
              <a:t>1	26	51	76	</a:t>
            </a:r>
            <a:endParaRPr lang="en-US" sz="1400">
              <a:solidFill>
                <a:srgbClr val="EAEC5E"/>
              </a:solidFill>
            </a:endParaRPr>
          </a:p>
          <a:p>
            <a:pPr algn="ctr" defTabSz="457200" eaLnBrk="0" hangingPunct="0"/>
            <a:r>
              <a:rPr lang="en-US" sz="1400">
                <a:solidFill>
                  <a:srgbClr val="EAEC5E"/>
                </a:solidFill>
              </a:rPr>
              <a:t>2	27	52	77	</a:t>
            </a:r>
          </a:p>
          <a:p>
            <a:pPr algn="ctr" defTabSz="457200" eaLnBrk="0" hangingPunct="0"/>
            <a:r>
              <a:rPr lang="en-US" sz="1400">
                <a:solidFill>
                  <a:srgbClr val="EAEC5E"/>
                </a:solidFill>
              </a:rPr>
              <a:t>3	28	53	78	</a:t>
            </a:r>
          </a:p>
          <a:p>
            <a:pPr algn="ctr" defTabSz="457200" eaLnBrk="0" hangingPunct="0"/>
            <a:r>
              <a:rPr lang="en-US" sz="1400">
                <a:solidFill>
                  <a:schemeClr val="accent1"/>
                </a:solidFill>
              </a:rPr>
              <a:t>4</a:t>
            </a:r>
            <a:r>
              <a:rPr lang="en-US" sz="1400">
                <a:solidFill>
                  <a:srgbClr val="EAEC5E"/>
                </a:solidFill>
              </a:rPr>
              <a:t>	</a:t>
            </a:r>
            <a:r>
              <a:rPr lang="en-US" sz="1400">
                <a:solidFill>
                  <a:schemeClr val="accent1"/>
                </a:solidFill>
              </a:rPr>
              <a:t>29	54	79</a:t>
            </a:r>
            <a:r>
              <a:rPr lang="en-US" sz="1400">
                <a:solidFill>
                  <a:srgbClr val="EAEC5E"/>
                </a:solidFill>
              </a:rPr>
              <a:t>	</a:t>
            </a:r>
          </a:p>
          <a:p>
            <a:pPr algn="ctr" defTabSz="457200" eaLnBrk="0" hangingPunct="0"/>
            <a:r>
              <a:rPr lang="en-US" sz="1400">
                <a:solidFill>
                  <a:srgbClr val="EAEC5E"/>
                </a:solidFill>
              </a:rPr>
              <a:t>5	30	55	80	</a:t>
            </a:r>
          </a:p>
          <a:p>
            <a:pPr algn="ctr" defTabSz="457200" eaLnBrk="0" hangingPunct="0"/>
            <a:r>
              <a:rPr lang="en-US" sz="1400">
                <a:solidFill>
                  <a:srgbClr val="EAEC5E"/>
                </a:solidFill>
              </a:rPr>
              <a:t>6	31	56	81	</a:t>
            </a:r>
          </a:p>
          <a:p>
            <a:pPr algn="ctr" defTabSz="457200" eaLnBrk="0" hangingPunct="0"/>
            <a:r>
              <a:rPr lang="en-US" sz="1400">
                <a:solidFill>
                  <a:srgbClr val="EAEC5E"/>
                </a:solidFill>
              </a:rPr>
              <a:t>7	32	57	82	</a:t>
            </a:r>
          </a:p>
          <a:p>
            <a:pPr algn="ctr" defTabSz="457200" eaLnBrk="0" hangingPunct="0"/>
            <a:r>
              <a:rPr lang="en-US" sz="1400">
                <a:solidFill>
                  <a:srgbClr val="EAEC5E"/>
                </a:solidFill>
              </a:rPr>
              <a:t>8	33	58	83	</a:t>
            </a:r>
          </a:p>
          <a:p>
            <a:pPr algn="ctr" defTabSz="457200" eaLnBrk="0" hangingPunct="0"/>
            <a:r>
              <a:rPr lang="en-US" sz="1400">
                <a:solidFill>
                  <a:schemeClr val="accent1"/>
                </a:solidFill>
              </a:rPr>
              <a:t>9</a:t>
            </a:r>
            <a:r>
              <a:rPr lang="en-US" sz="1400">
                <a:solidFill>
                  <a:srgbClr val="EAEC5E"/>
                </a:solidFill>
              </a:rPr>
              <a:t>	</a:t>
            </a:r>
            <a:r>
              <a:rPr lang="en-US" sz="1400">
                <a:solidFill>
                  <a:schemeClr val="accent1"/>
                </a:solidFill>
              </a:rPr>
              <a:t>34	59	84</a:t>
            </a:r>
            <a:r>
              <a:rPr lang="en-US" sz="1400">
                <a:solidFill>
                  <a:srgbClr val="EAEC5E"/>
                </a:solidFill>
              </a:rPr>
              <a:t>	</a:t>
            </a:r>
          </a:p>
          <a:p>
            <a:pPr algn="ctr" defTabSz="457200" eaLnBrk="0" hangingPunct="0"/>
            <a:r>
              <a:rPr lang="en-US" sz="1400">
                <a:solidFill>
                  <a:srgbClr val="EAEC5E"/>
                </a:solidFill>
              </a:rPr>
              <a:t>10	35	60	85	</a:t>
            </a:r>
          </a:p>
          <a:p>
            <a:pPr algn="ctr" defTabSz="457200" eaLnBrk="0" hangingPunct="0"/>
            <a:r>
              <a:rPr lang="en-US" sz="1400">
                <a:solidFill>
                  <a:srgbClr val="EAEC5E"/>
                </a:solidFill>
              </a:rPr>
              <a:t>11	36	61	86	</a:t>
            </a:r>
          </a:p>
          <a:p>
            <a:pPr algn="ctr" defTabSz="457200" eaLnBrk="0" hangingPunct="0"/>
            <a:r>
              <a:rPr lang="en-US" sz="1400">
                <a:solidFill>
                  <a:srgbClr val="EAEC5E"/>
                </a:solidFill>
              </a:rPr>
              <a:t>12	37	62	87	</a:t>
            </a:r>
          </a:p>
          <a:p>
            <a:pPr algn="ctr" defTabSz="457200" eaLnBrk="0" hangingPunct="0"/>
            <a:r>
              <a:rPr lang="en-US" sz="1400">
                <a:solidFill>
                  <a:srgbClr val="EAEC5E"/>
                </a:solidFill>
              </a:rPr>
              <a:t>13	38	63	88	</a:t>
            </a:r>
          </a:p>
          <a:p>
            <a:pPr algn="ctr" defTabSz="457200" eaLnBrk="0" hangingPunct="0"/>
            <a:r>
              <a:rPr lang="en-US" sz="1400">
                <a:solidFill>
                  <a:schemeClr val="accent1"/>
                </a:solidFill>
              </a:rPr>
              <a:t>14</a:t>
            </a:r>
            <a:r>
              <a:rPr lang="en-US" sz="1400">
                <a:solidFill>
                  <a:srgbClr val="EAEC5E"/>
                </a:solidFill>
              </a:rPr>
              <a:t>	</a:t>
            </a:r>
            <a:r>
              <a:rPr lang="en-US" sz="1400">
                <a:solidFill>
                  <a:schemeClr val="accent1"/>
                </a:solidFill>
              </a:rPr>
              <a:t>39	64	89</a:t>
            </a:r>
            <a:r>
              <a:rPr lang="en-US" sz="1400">
                <a:solidFill>
                  <a:srgbClr val="EAEC5E"/>
                </a:solidFill>
              </a:rPr>
              <a:t>	</a:t>
            </a:r>
          </a:p>
          <a:p>
            <a:pPr algn="ctr" defTabSz="457200" eaLnBrk="0" hangingPunct="0"/>
            <a:r>
              <a:rPr lang="en-US" sz="1400">
                <a:solidFill>
                  <a:srgbClr val="EAEC5E"/>
                </a:solidFill>
              </a:rPr>
              <a:t>15	40	65	90	</a:t>
            </a:r>
          </a:p>
          <a:p>
            <a:pPr algn="ctr" defTabSz="457200" eaLnBrk="0" hangingPunct="0"/>
            <a:r>
              <a:rPr lang="en-US" sz="1400">
                <a:solidFill>
                  <a:srgbClr val="EAEC5E"/>
                </a:solidFill>
              </a:rPr>
              <a:t>16	41	66	91	</a:t>
            </a:r>
          </a:p>
          <a:p>
            <a:pPr algn="ctr" defTabSz="457200" eaLnBrk="0" hangingPunct="0"/>
            <a:r>
              <a:rPr lang="en-US" sz="1400">
                <a:solidFill>
                  <a:srgbClr val="EAEC5E"/>
                </a:solidFill>
              </a:rPr>
              <a:t>17	42	67	92	</a:t>
            </a:r>
          </a:p>
          <a:p>
            <a:pPr algn="ctr" defTabSz="457200" eaLnBrk="0" hangingPunct="0"/>
            <a:r>
              <a:rPr lang="en-US" sz="1400">
                <a:solidFill>
                  <a:srgbClr val="EAEC5E"/>
                </a:solidFill>
              </a:rPr>
              <a:t>18	43	68	93	</a:t>
            </a:r>
          </a:p>
          <a:p>
            <a:pPr algn="ctr" defTabSz="457200" eaLnBrk="0" hangingPunct="0"/>
            <a:r>
              <a:rPr lang="en-US" sz="1400">
                <a:solidFill>
                  <a:schemeClr val="accent1"/>
                </a:solidFill>
              </a:rPr>
              <a:t>19</a:t>
            </a:r>
            <a:r>
              <a:rPr lang="en-US" sz="1400">
                <a:solidFill>
                  <a:srgbClr val="EAEC5E"/>
                </a:solidFill>
              </a:rPr>
              <a:t>	</a:t>
            </a:r>
            <a:r>
              <a:rPr lang="en-US" sz="1400">
                <a:solidFill>
                  <a:schemeClr val="accent1"/>
                </a:solidFill>
              </a:rPr>
              <a:t>44	69	94</a:t>
            </a:r>
            <a:r>
              <a:rPr lang="en-US" sz="1400">
                <a:solidFill>
                  <a:srgbClr val="EAEC5E"/>
                </a:solidFill>
              </a:rPr>
              <a:t>	</a:t>
            </a:r>
          </a:p>
          <a:p>
            <a:pPr algn="ctr" defTabSz="457200" eaLnBrk="0" hangingPunct="0"/>
            <a:r>
              <a:rPr lang="en-US" sz="1400">
                <a:solidFill>
                  <a:srgbClr val="EAEC5E"/>
                </a:solidFill>
              </a:rPr>
              <a:t>20	45	70	95	</a:t>
            </a:r>
          </a:p>
          <a:p>
            <a:pPr algn="ctr" defTabSz="457200" eaLnBrk="0" hangingPunct="0"/>
            <a:r>
              <a:rPr lang="en-US" sz="1400">
                <a:solidFill>
                  <a:srgbClr val="EAEC5E"/>
                </a:solidFill>
              </a:rPr>
              <a:t>21	46	71	96	</a:t>
            </a:r>
          </a:p>
          <a:p>
            <a:pPr algn="ctr" defTabSz="457200" eaLnBrk="0" hangingPunct="0"/>
            <a:r>
              <a:rPr lang="en-US" sz="1400">
                <a:solidFill>
                  <a:srgbClr val="EAEC5E"/>
                </a:solidFill>
              </a:rPr>
              <a:t>22	47	72	97	</a:t>
            </a:r>
          </a:p>
          <a:p>
            <a:pPr algn="ctr" defTabSz="457200" eaLnBrk="0" hangingPunct="0"/>
            <a:r>
              <a:rPr lang="en-US" sz="1400">
                <a:solidFill>
                  <a:srgbClr val="EAEC5E"/>
                </a:solidFill>
              </a:rPr>
              <a:t>23	48	73	98	</a:t>
            </a:r>
          </a:p>
          <a:p>
            <a:pPr algn="ctr" defTabSz="457200" eaLnBrk="0" hangingPunct="0"/>
            <a:r>
              <a:rPr lang="en-US" sz="1400">
                <a:solidFill>
                  <a:schemeClr val="accent1"/>
                </a:solidFill>
              </a:rPr>
              <a:t>24</a:t>
            </a:r>
            <a:r>
              <a:rPr lang="en-US" sz="1400">
                <a:solidFill>
                  <a:srgbClr val="EAEC5E"/>
                </a:solidFill>
              </a:rPr>
              <a:t>	</a:t>
            </a:r>
            <a:r>
              <a:rPr lang="en-US" sz="1400">
                <a:solidFill>
                  <a:schemeClr val="accent1"/>
                </a:solidFill>
              </a:rPr>
              <a:t>49</a:t>
            </a:r>
            <a:r>
              <a:rPr lang="en-US" sz="1400">
                <a:solidFill>
                  <a:srgbClr val="EAEC5E"/>
                </a:solidFill>
              </a:rPr>
              <a:t>	</a:t>
            </a:r>
            <a:r>
              <a:rPr lang="en-US" sz="1400">
                <a:solidFill>
                  <a:schemeClr val="accent1"/>
                </a:solidFill>
              </a:rPr>
              <a:t>74	99</a:t>
            </a:r>
            <a:r>
              <a:rPr lang="en-US" sz="1400">
                <a:solidFill>
                  <a:srgbClr val="EAEC5E"/>
                </a:solidFill>
              </a:rPr>
              <a:t>	</a:t>
            </a:r>
          </a:p>
          <a:p>
            <a:pPr algn="ctr" defTabSz="457200" eaLnBrk="0" hangingPunct="0"/>
            <a:r>
              <a:rPr lang="en-US" sz="1400">
                <a:solidFill>
                  <a:srgbClr val="EAEC5E"/>
                </a:solidFill>
              </a:rPr>
              <a:t>25	50	75	100	</a:t>
            </a:r>
          </a:p>
          <a:p>
            <a:pPr algn="ctr" defTabSz="457200" eaLnBrk="0" latinLnBrk="1" hangingPunct="0"/>
            <a:endParaRPr lang="en-US" sz="1400">
              <a:solidFill>
                <a:srgbClr val="EAEC5E"/>
              </a:solidFill>
            </a:endParaRPr>
          </a:p>
        </p:txBody>
      </p:sp>
      <p:sp>
        <p:nvSpPr>
          <p:cNvPr id="93188" name="Rectangle 4"/>
          <p:cNvSpPr>
            <a:spLocks noChangeArrowheads="1"/>
          </p:cNvSpPr>
          <p:nvPr/>
        </p:nvSpPr>
        <p:spPr bwMode="auto">
          <a:xfrm>
            <a:off x="4845050" y="1427163"/>
            <a:ext cx="1257300" cy="454025"/>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algn="ctr" eaLnBrk="0" hangingPunct="0"/>
            <a:r>
              <a:rPr lang="en-US" sz="2400" b="1">
                <a:solidFill>
                  <a:srgbClr val="EAEC5E"/>
                </a:solidFill>
                <a:effectLst>
                  <a:outerShdw blurRad="38100" dist="38100" dir="2700000" algn="tl">
                    <a:srgbClr val="000000"/>
                  </a:outerShdw>
                </a:effectLst>
              </a:rPr>
              <a:t>N = 100</a:t>
            </a:r>
          </a:p>
        </p:txBody>
      </p:sp>
      <p:sp>
        <p:nvSpPr>
          <p:cNvPr id="93189" name="Rectangle 5"/>
          <p:cNvSpPr>
            <a:spLocks noChangeArrowheads="1"/>
          </p:cNvSpPr>
          <p:nvPr/>
        </p:nvSpPr>
        <p:spPr bwMode="auto">
          <a:xfrm>
            <a:off x="3736975" y="2281238"/>
            <a:ext cx="2371725" cy="454025"/>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lIns="90488" tIns="44450" rIns="90488" bIns="44450">
            <a:spAutoFit/>
          </a:bodyPr>
          <a:lstStyle/>
          <a:p>
            <a:pPr algn="ctr" eaLnBrk="0" hangingPunct="0">
              <a:spcBef>
                <a:spcPct val="50000"/>
              </a:spcBef>
            </a:pPr>
            <a:r>
              <a:rPr lang="en-US" sz="2400" b="1">
                <a:solidFill>
                  <a:srgbClr val="EAEC5E"/>
                </a:solidFill>
                <a:effectLst>
                  <a:outerShdw blurRad="38100" dist="38100" dir="2700000" algn="tl">
                    <a:srgbClr val="000000"/>
                  </a:outerShdw>
                </a:effectLst>
              </a:rPr>
              <a:t>want n = 20</a:t>
            </a:r>
          </a:p>
        </p:txBody>
      </p:sp>
      <p:sp>
        <p:nvSpPr>
          <p:cNvPr id="93190" name="Rectangle 6"/>
          <p:cNvSpPr>
            <a:spLocks noChangeArrowheads="1"/>
          </p:cNvSpPr>
          <p:nvPr/>
        </p:nvSpPr>
        <p:spPr bwMode="auto">
          <a:xfrm>
            <a:off x="4575175" y="3195638"/>
            <a:ext cx="1533525" cy="454025"/>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lIns="90488" tIns="44450" rIns="90488" bIns="44450">
            <a:spAutoFit/>
          </a:bodyPr>
          <a:lstStyle/>
          <a:p>
            <a:pPr algn="ctr" eaLnBrk="0" hangingPunct="0">
              <a:spcBef>
                <a:spcPct val="50000"/>
              </a:spcBef>
            </a:pPr>
            <a:r>
              <a:rPr lang="en-US" sz="2400" b="1">
                <a:solidFill>
                  <a:srgbClr val="EAEC5E"/>
                </a:solidFill>
                <a:effectLst>
                  <a:outerShdw blurRad="38100" dist="38100" dir="2700000" algn="tl">
                    <a:srgbClr val="000000"/>
                  </a:outerShdw>
                </a:effectLst>
              </a:rPr>
              <a:t>N/n = 5</a:t>
            </a:r>
          </a:p>
        </p:txBody>
      </p:sp>
      <p:sp>
        <p:nvSpPr>
          <p:cNvPr id="93191" name="Rectangle 7"/>
          <p:cNvSpPr>
            <a:spLocks noChangeArrowheads="1"/>
          </p:cNvSpPr>
          <p:nvPr/>
        </p:nvSpPr>
        <p:spPr bwMode="auto">
          <a:xfrm>
            <a:off x="460375" y="4110038"/>
            <a:ext cx="5648325" cy="819150"/>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lIns="90488" tIns="44450" rIns="90488" bIns="44450">
            <a:spAutoFit/>
          </a:bodyPr>
          <a:lstStyle/>
          <a:p>
            <a:pPr algn="ctr" eaLnBrk="0" hangingPunct="0">
              <a:spcBef>
                <a:spcPct val="50000"/>
              </a:spcBef>
            </a:pPr>
            <a:r>
              <a:rPr lang="en-US" sz="2400" b="1">
                <a:solidFill>
                  <a:srgbClr val="EAEC5E"/>
                </a:solidFill>
                <a:effectLst>
                  <a:outerShdw blurRad="38100" dist="38100" dir="2700000" algn="tl">
                    <a:srgbClr val="000000"/>
                  </a:outerShdw>
                </a:effectLst>
              </a:rPr>
              <a:t>select a random number from 1-5: chose 4</a:t>
            </a:r>
          </a:p>
        </p:txBody>
      </p:sp>
      <p:sp>
        <p:nvSpPr>
          <p:cNvPr id="93192" name="Rectangle 8"/>
          <p:cNvSpPr>
            <a:spLocks noChangeArrowheads="1"/>
          </p:cNvSpPr>
          <p:nvPr/>
        </p:nvSpPr>
        <p:spPr bwMode="auto">
          <a:xfrm>
            <a:off x="757238" y="5465763"/>
            <a:ext cx="5345112" cy="454025"/>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algn="ctr" eaLnBrk="0" hangingPunct="0"/>
            <a:r>
              <a:rPr lang="en-US" sz="2400" b="1">
                <a:solidFill>
                  <a:srgbClr val="EAEC5E"/>
                </a:solidFill>
                <a:effectLst>
                  <a:outerShdw blurRad="38100" dist="38100" dir="2700000" algn="tl">
                    <a:srgbClr val="000000"/>
                  </a:outerShdw>
                </a:effectLst>
              </a:rPr>
              <a:t>start with #4 and take every 5th unit</a:t>
            </a:r>
          </a:p>
        </p:txBody>
      </p:sp>
    </p:spTree>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Rot="1" noChangeArrowheads="1"/>
          </p:cNvSpPr>
          <p:nvPr>
            <p:ph type="title"/>
          </p:nvPr>
        </p:nvSpPr>
        <p:spPr/>
        <p:txBody>
          <a:bodyPr/>
          <a:lstStyle/>
          <a:p>
            <a:r>
              <a:rPr lang="en-US"/>
              <a:t>Handout</a:t>
            </a:r>
          </a:p>
        </p:txBody>
      </p:sp>
      <p:sp>
        <p:nvSpPr>
          <p:cNvPr id="205827" name="Rectangle 3"/>
          <p:cNvSpPr>
            <a:spLocks noGrp="1" noRot="1" noChangeArrowheads="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Rectangle 2"/>
          <p:cNvSpPr>
            <a:spLocks noGrp="1" noRot="1" noChangeArrowheads="1"/>
          </p:cNvSpPr>
          <p:nvPr>
            <p:ph type="title"/>
          </p:nvPr>
        </p:nvSpPr>
        <p:spPr>
          <a:xfrm>
            <a:off x="1109663" y="152400"/>
            <a:ext cx="7715250" cy="1143000"/>
          </a:xfrm>
          <a:noFill/>
          <a:ln/>
          <a:effectLst>
            <a:outerShdw dist="35921" dir="2700000" algn="ctr" rotWithShape="0">
              <a:srgbClr val="000000"/>
            </a:outerShdw>
          </a:effectLst>
        </p:spPr>
        <p:txBody>
          <a:bodyPr lIns="90488" tIns="44450" rIns="90488" bIns="44450"/>
          <a:lstStyle/>
          <a:p>
            <a:r>
              <a:rPr lang="en-US"/>
              <a:t>Cluster (area) Random Sampling</a:t>
            </a:r>
          </a:p>
        </p:txBody>
      </p:sp>
      <p:sp>
        <p:nvSpPr>
          <p:cNvPr id="94211" name="Rectangle 3"/>
          <p:cNvSpPr>
            <a:spLocks noGrp="1" noRot="1" noChangeArrowheads="1"/>
          </p:cNvSpPr>
          <p:nvPr>
            <p:ph type="body" idx="1"/>
          </p:nvPr>
        </p:nvSpPr>
        <p:spPr>
          <a:xfrm>
            <a:off x="838200" y="2362200"/>
            <a:ext cx="8007350" cy="3733800"/>
          </a:xfrm>
          <a:noFill/>
          <a:ln/>
        </p:spPr>
        <p:txBody>
          <a:bodyPr lIns="90488" tIns="44450" rIns="90488" bIns="44450"/>
          <a:lstStyle/>
          <a:p>
            <a:r>
              <a:rPr lang="en-US"/>
              <a:t>divide population into clusters</a:t>
            </a:r>
          </a:p>
          <a:p>
            <a:r>
              <a:rPr lang="en-US"/>
              <a:t>randomly sample clusters</a:t>
            </a:r>
          </a:p>
          <a:p>
            <a:r>
              <a:rPr lang="en-US"/>
              <a:t>measure all units within sampled clusters</a:t>
            </a:r>
          </a:p>
        </p:txBody>
      </p:sp>
      <p:sp>
        <p:nvSpPr>
          <p:cNvPr id="94212" name="Rectangle 4"/>
          <p:cNvSpPr>
            <a:spLocks noChangeArrowheads="1"/>
          </p:cNvSpPr>
          <p:nvPr/>
        </p:nvSpPr>
        <p:spPr bwMode="auto">
          <a:xfrm>
            <a:off x="1200150" y="1641475"/>
            <a:ext cx="2324100" cy="576263"/>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algn="ctr" eaLnBrk="0" hangingPunct="0"/>
            <a:r>
              <a:rPr lang="en-US" sz="3200" b="1">
                <a:solidFill>
                  <a:srgbClr val="EAEC5E"/>
                </a:solidFill>
                <a:effectLst>
                  <a:outerShdw blurRad="38100" dist="38100" dir="2700000" algn="tl">
                    <a:srgbClr val="000000"/>
                  </a:outerShdw>
                </a:effectLst>
              </a:rPr>
              <a:t>Procedure:</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anim calcmode="lin" valueType="num">
                                      <p:cBhvr additive="base">
                                        <p:cTn id="7" dur="500" fill="hold"/>
                                        <p:tgtEl>
                                          <p:spTgt spid="9421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4211">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4211">
                                            <p:txEl>
                                              <p:pRg st="0" end="0"/>
                                            </p:txEl>
                                          </p:spTgt>
                                        </p:tgtEl>
                                        <p:attrNameLst>
                                          <p:attrName>ppt_c</p:attrName>
                                        </p:attrNameLst>
                                      </p:cBhvr>
                                      <p:to>
                                        <a:schemeClr val="folHlink"/>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4211">
                                            <p:txEl>
                                              <p:pRg st="1" end="1"/>
                                            </p:txEl>
                                          </p:spTgt>
                                        </p:tgtEl>
                                        <p:attrNameLst>
                                          <p:attrName>style.visibility</p:attrName>
                                        </p:attrNameLst>
                                      </p:cBhvr>
                                      <p:to>
                                        <p:strVal val="visible"/>
                                      </p:to>
                                    </p:set>
                                    <p:anim calcmode="lin" valueType="num">
                                      <p:cBhvr additive="base">
                                        <p:cTn id="13" dur="500" fill="hold"/>
                                        <p:tgtEl>
                                          <p:spTgt spid="9421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94211">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4211">
                                            <p:txEl>
                                              <p:pRg st="1" end="1"/>
                                            </p:txEl>
                                          </p:spTgt>
                                        </p:tgtEl>
                                        <p:attrNameLst>
                                          <p:attrName>ppt_c</p:attrName>
                                        </p:attrNameLst>
                                      </p:cBhvr>
                                      <p:to>
                                        <a:schemeClr val="folHlink"/>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94211">
                                            <p:txEl>
                                              <p:pRg st="2" end="2"/>
                                            </p:txEl>
                                          </p:spTgt>
                                        </p:tgtEl>
                                        <p:attrNameLst>
                                          <p:attrName>style.visibility</p:attrName>
                                        </p:attrNameLst>
                                      </p:cBhvr>
                                      <p:to>
                                        <p:strVal val="visible"/>
                                      </p:to>
                                    </p:set>
                                    <p:anim calcmode="lin" valueType="num">
                                      <p:cBhvr additive="base">
                                        <p:cTn id="19" dur="500" fill="hold"/>
                                        <p:tgtEl>
                                          <p:spTgt spid="9421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94211">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4211">
                                            <p:txEl>
                                              <p:pRg st="2" end="2"/>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build="p"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Rectangle 2"/>
          <p:cNvSpPr>
            <a:spLocks noGrp="1" noRot="1" noChangeArrowheads="1"/>
          </p:cNvSpPr>
          <p:nvPr>
            <p:ph type="title"/>
          </p:nvPr>
        </p:nvSpPr>
        <p:spPr>
          <a:xfrm>
            <a:off x="1109663" y="152400"/>
            <a:ext cx="7715250" cy="1143000"/>
          </a:xfrm>
          <a:noFill/>
          <a:ln/>
          <a:effectLst>
            <a:outerShdw dist="35921" dir="2700000" algn="ctr" rotWithShape="0">
              <a:srgbClr val="000000"/>
            </a:outerShdw>
          </a:effectLst>
        </p:spPr>
        <p:txBody>
          <a:bodyPr lIns="90488" tIns="44450" rIns="90488" bIns="44450"/>
          <a:lstStyle/>
          <a:p>
            <a:r>
              <a:rPr lang="en-US"/>
              <a:t>Cluster (area) Random Sampling</a:t>
            </a:r>
          </a:p>
        </p:txBody>
      </p:sp>
      <p:sp>
        <p:nvSpPr>
          <p:cNvPr id="96259" name="Rectangle 3"/>
          <p:cNvSpPr>
            <a:spLocks noGrp="1" noRot="1" noChangeArrowheads="1"/>
          </p:cNvSpPr>
          <p:nvPr>
            <p:ph type="body" idx="1"/>
          </p:nvPr>
        </p:nvSpPr>
        <p:spPr>
          <a:noFill/>
          <a:ln/>
        </p:spPr>
        <p:txBody>
          <a:bodyPr lIns="90488" tIns="44450" rIns="90488" bIns="44450"/>
          <a:lstStyle/>
          <a:p>
            <a:r>
              <a:rPr lang="en-US"/>
              <a:t>Advantages - administratively useful, especially when you have a wide geographic area to cover</a:t>
            </a:r>
          </a:p>
          <a:p>
            <a:r>
              <a:rPr lang="en-US"/>
              <a:t>Examples - randomly sample from city blocks and measure all homes in selected blocks</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anim calcmode="lin" valueType="num">
                                      <p:cBhvr additive="base">
                                        <p:cTn id="7" dur="500" fill="hold"/>
                                        <p:tgtEl>
                                          <p:spTgt spid="9625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6259">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6259">
                                            <p:txEl>
                                              <p:pRg st="0" end="0"/>
                                            </p:txEl>
                                          </p:spTgt>
                                        </p:tgtEl>
                                        <p:attrNameLst>
                                          <p:attrName>ppt_c</p:attrName>
                                        </p:attrNameLst>
                                      </p:cBhvr>
                                      <p:to>
                                        <a:schemeClr val="folHlink"/>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6259">
                                            <p:txEl>
                                              <p:pRg st="1" end="1"/>
                                            </p:txEl>
                                          </p:spTgt>
                                        </p:tgtEl>
                                        <p:attrNameLst>
                                          <p:attrName>style.visibility</p:attrName>
                                        </p:attrNameLst>
                                      </p:cBhvr>
                                      <p:to>
                                        <p:strVal val="visible"/>
                                      </p:to>
                                    </p:set>
                                    <p:anim calcmode="lin" valueType="num">
                                      <p:cBhvr additive="base">
                                        <p:cTn id="13" dur="500" fill="hold"/>
                                        <p:tgtEl>
                                          <p:spTgt spid="9625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96259">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6259">
                                            <p:txEl>
                                              <p:pRg st="1" end="1"/>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build="p"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Rot="1" noChangeArrowheads="1"/>
          </p:cNvSpPr>
          <p:nvPr>
            <p:ph type="title"/>
          </p:nvPr>
        </p:nvSpPr>
        <p:spPr/>
        <p:txBody>
          <a:bodyPr/>
          <a:lstStyle/>
          <a:p>
            <a:r>
              <a:rPr lang="en-US"/>
              <a:t>Handout</a:t>
            </a:r>
          </a:p>
        </p:txBody>
      </p:sp>
      <p:sp>
        <p:nvSpPr>
          <p:cNvPr id="204803" name="Rectangle 3"/>
          <p:cNvSpPr>
            <a:spLocks noGrp="1" noRot="1" noChangeArrowheads="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Rectangle 2"/>
          <p:cNvSpPr>
            <a:spLocks noGrp="1" noRot="1" noChangeArrowheads="1"/>
          </p:cNvSpPr>
          <p:nvPr>
            <p:ph type="title"/>
          </p:nvPr>
        </p:nvSpPr>
        <p:spPr>
          <a:noFill/>
          <a:ln/>
          <a:effectLst>
            <a:outerShdw dist="35921" dir="2700000" algn="ctr" rotWithShape="0">
              <a:srgbClr val="000000"/>
            </a:outerShdw>
          </a:effectLst>
        </p:spPr>
        <p:txBody>
          <a:bodyPr lIns="90488" tIns="44450" rIns="90488" bIns="44450"/>
          <a:lstStyle/>
          <a:p>
            <a:r>
              <a:rPr lang="en-US"/>
              <a:t>Multi-Stage Sampling</a:t>
            </a:r>
          </a:p>
        </p:txBody>
      </p:sp>
      <p:sp>
        <p:nvSpPr>
          <p:cNvPr id="97283" name="Rectangle 3"/>
          <p:cNvSpPr>
            <a:spLocks noGrp="1" noRot="1" noChangeArrowheads="1"/>
          </p:cNvSpPr>
          <p:nvPr>
            <p:ph type="body" idx="1"/>
          </p:nvPr>
        </p:nvSpPr>
        <p:spPr>
          <a:noFill/>
          <a:ln/>
        </p:spPr>
        <p:txBody>
          <a:bodyPr lIns="90488" tIns="44450" rIns="90488" bIns="44450"/>
          <a:lstStyle/>
          <a:p>
            <a:r>
              <a:rPr lang="en-US"/>
              <a:t>Cluster (area) random sampling can be multi-stage</a:t>
            </a:r>
          </a:p>
          <a:p>
            <a:r>
              <a:rPr lang="en-US"/>
              <a:t>Any combinations of single-stage methods</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7283">
                                            <p:txEl>
                                              <p:pRg st="0" end="0"/>
                                            </p:txEl>
                                          </p:spTgt>
                                        </p:tgtEl>
                                        <p:attrNameLst>
                                          <p:attrName>style.visibility</p:attrName>
                                        </p:attrNameLst>
                                      </p:cBhvr>
                                      <p:to>
                                        <p:strVal val="visible"/>
                                      </p:to>
                                    </p:set>
                                    <p:anim calcmode="lin" valueType="num">
                                      <p:cBhvr additive="base">
                                        <p:cTn id="7" dur="500" fill="hold"/>
                                        <p:tgtEl>
                                          <p:spTgt spid="9728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7283">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7283">
                                            <p:txEl>
                                              <p:pRg st="0" end="0"/>
                                            </p:txEl>
                                          </p:spTgt>
                                        </p:tgtEl>
                                        <p:attrNameLst>
                                          <p:attrName>ppt_c</p:attrName>
                                        </p:attrNameLst>
                                      </p:cBhvr>
                                      <p:to>
                                        <a:schemeClr val="folHlink"/>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7283">
                                            <p:txEl>
                                              <p:pRg st="1" end="1"/>
                                            </p:txEl>
                                          </p:spTgt>
                                        </p:tgtEl>
                                        <p:attrNameLst>
                                          <p:attrName>style.visibility</p:attrName>
                                        </p:attrNameLst>
                                      </p:cBhvr>
                                      <p:to>
                                        <p:strVal val="visible"/>
                                      </p:to>
                                    </p:set>
                                    <p:anim calcmode="lin" valueType="num">
                                      <p:cBhvr additive="base">
                                        <p:cTn id="13" dur="500" fill="hold"/>
                                        <p:tgtEl>
                                          <p:spTgt spid="9728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97283">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7283">
                                            <p:txEl>
                                              <p:pRg st="1" end="1"/>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377825" y="4108450"/>
            <a:ext cx="8531225" cy="2587625"/>
          </a:xfrm>
          <a:prstGeom prst="rect">
            <a:avLst/>
          </a:prstGeom>
          <a:solidFill>
            <a:schemeClr val="bg1"/>
          </a:solidFill>
          <a:ln w="12700">
            <a:solidFill>
              <a:schemeClr val="bg1"/>
            </a:solidFill>
            <a:miter lim="800000"/>
            <a:headEnd/>
            <a:tailEnd/>
          </a:ln>
          <a:effectLst>
            <a:prstShdw prst="shdw17" dist="17961" dir="2700000">
              <a:schemeClr val="bg1">
                <a:gamma/>
                <a:shade val="60000"/>
                <a:invGamma/>
              </a:schemeClr>
            </a:prstShdw>
          </a:effectLst>
        </p:spPr>
        <p:txBody>
          <a:bodyPr wrap="none" anchor="ctr"/>
          <a:lstStyle/>
          <a:p>
            <a:endParaRPr lang="en-US"/>
          </a:p>
        </p:txBody>
      </p:sp>
      <p:sp>
        <p:nvSpPr>
          <p:cNvPr id="17411" name="Rectangle 3"/>
          <p:cNvSpPr>
            <a:spLocks noChangeArrowheads="1"/>
          </p:cNvSpPr>
          <p:nvPr/>
        </p:nvSpPr>
        <p:spPr bwMode="auto">
          <a:xfrm>
            <a:off x="377825" y="1406525"/>
            <a:ext cx="8531225" cy="2587625"/>
          </a:xfrm>
          <a:prstGeom prst="rect">
            <a:avLst/>
          </a:prstGeom>
          <a:solidFill>
            <a:schemeClr val="bg1"/>
          </a:solidFill>
          <a:ln w="12700">
            <a:solidFill>
              <a:schemeClr val="bg1"/>
            </a:solidFill>
            <a:miter lim="800000"/>
            <a:headEnd/>
            <a:tailEnd/>
          </a:ln>
          <a:effectLst>
            <a:prstShdw prst="shdw17" dist="17961" dir="2700000">
              <a:schemeClr val="bg1">
                <a:gamma/>
                <a:shade val="60000"/>
                <a:invGamma/>
              </a:schemeClr>
            </a:prstShdw>
          </a:effectLst>
        </p:spPr>
        <p:txBody>
          <a:bodyPr wrap="none" anchor="ctr"/>
          <a:lstStyle/>
          <a:p>
            <a:endParaRPr lang="en-US"/>
          </a:p>
        </p:txBody>
      </p:sp>
      <p:sp>
        <p:nvSpPr>
          <p:cNvPr id="17412" name="Rectangle 4"/>
          <p:cNvSpPr>
            <a:spLocks noGrp="1" noRot="1" noChangeArrowheads="1"/>
          </p:cNvSpPr>
          <p:nvPr>
            <p:ph type="title"/>
          </p:nvPr>
        </p:nvSpPr>
        <p:spPr>
          <a:xfrm>
            <a:off x="1038225" y="209550"/>
            <a:ext cx="7715250" cy="1143000"/>
          </a:xfrm>
          <a:noFill/>
          <a:ln/>
          <a:effectLst>
            <a:outerShdw dist="35921" dir="2700000" algn="ctr" rotWithShape="0">
              <a:srgbClr val="000000"/>
            </a:outerShdw>
          </a:effectLst>
        </p:spPr>
        <p:txBody>
          <a:bodyPr lIns="90488" tIns="44450" rIns="90488" bIns="44450"/>
          <a:lstStyle/>
          <a:p>
            <a:r>
              <a:rPr lang="en-US"/>
              <a:t>The Causal Context</a:t>
            </a:r>
          </a:p>
        </p:txBody>
      </p:sp>
      <p:sp>
        <p:nvSpPr>
          <p:cNvPr id="17413" name="Rectangle 5"/>
          <p:cNvSpPr>
            <a:spLocks noChangeArrowheads="1"/>
          </p:cNvSpPr>
          <p:nvPr/>
        </p:nvSpPr>
        <p:spPr bwMode="auto">
          <a:xfrm>
            <a:off x="646113" y="1498600"/>
            <a:ext cx="1443037" cy="576263"/>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eaLnBrk="0" hangingPunct="0"/>
            <a:r>
              <a:rPr lang="en-US" sz="3200">
                <a:effectLst>
                  <a:outerShdw blurRad="38100" dist="38100" dir="2700000" algn="tl">
                    <a:srgbClr val="000000"/>
                  </a:outerShdw>
                </a:effectLst>
              </a:rPr>
              <a:t>Theory</a:t>
            </a:r>
          </a:p>
        </p:txBody>
      </p:sp>
      <p:sp>
        <p:nvSpPr>
          <p:cNvPr id="17414" name="Rectangle 6"/>
          <p:cNvSpPr>
            <a:spLocks noChangeArrowheads="1"/>
          </p:cNvSpPr>
          <p:nvPr/>
        </p:nvSpPr>
        <p:spPr bwMode="auto">
          <a:xfrm>
            <a:off x="588963" y="5984875"/>
            <a:ext cx="2368550" cy="576263"/>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eaLnBrk="0" hangingPunct="0"/>
            <a:r>
              <a:rPr lang="en-US" sz="3200">
                <a:effectLst>
                  <a:outerShdw blurRad="38100" dist="38100" dir="2700000" algn="tl">
                    <a:srgbClr val="000000"/>
                  </a:outerShdw>
                </a:effectLst>
              </a:rPr>
              <a:t>Observation</a:t>
            </a:r>
          </a:p>
        </p:txBody>
      </p:sp>
      <p:sp>
        <p:nvSpPr>
          <p:cNvPr id="17415" name="Rectangle 7"/>
          <p:cNvSpPr>
            <a:spLocks noChangeArrowheads="1"/>
          </p:cNvSpPr>
          <p:nvPr/>
        </p:nvSpPr>
        <p:spPr bwMode="auto">
          <a:xfrm>
            <a:off x="1539875" y="2333625"/>
            <a:ext cx="1917700" cy="1063625"/>
          </a:xfrm>
          <a:prstGeom prst="rect">
            <a:avLst/>
          </a:prstGeom>
          <a:solidFill>
            <a:srgbClr val="FC0128"/>
          </a:solidFill>
          <a:ln w="12700">
            <a:noFill/>
            <a:miter lim="800000"/>
            <a:headEnd/>
            <a:tailEnd/>
          </a:ln>
          <a:effectLst/>
        </p:spPr>
        <p:txBody>
          <a:bodyPr wrap="none" lIns="90488" tIns="44450" rIns="90488" bIns="44450">
            <a:spAutoFit/>
          </a:bodyPr>
          <a:lstStyle/>
          <a:p>
            <a:pPr algn="ctr" eaLnBrk="0" hangingPunct="0"/>
            <a:r>
              <a:rPr lang="en-US" sz="3200">
                <a:effectLst>
                  <a:outerShdw blurRad="38100" dist="38100" dir="2700000" algn="tl">
                    <a:srgbClr val="000000"/>
                  </a:outerShdw>
                </a:effectLst>
              </a:rPr>
              <a:t>Cause</a:t>
            </a:r>
          </a:p>
          <a:p>
            <a:pPr algn="ctr" eaLnBrk="0" hangingPunct="0"/>
            <a:r>
              <a:rPr lang="en-US" sz="3200">
                <a:effectLst>
                  <a:outerShdw blurRad="38100" dist="38100" dir="2700000" algn="tl">
                    <a:srgbClr val="000000"/>
                  </a:outerShdw>
                </a:effectLst>
              </a:rPr>
              <a:t>Construct</a:t>
            </a:r>
          </a:p>
        </p:txBody>
      </p:sp>
      <p:sp>
        <p:nvSpPr>
          <p:cNvPr id="17416" name="Rectangle 8"/>
          <p:cNvSpPr>
            <a:spLocks noChangeArrowheads="1"/>
          </p:cNvSpPr>
          <p:nvPr/>
        </p:nvSpPr>
        <p:spPr bwMode="auto">
          <a:xfrm>
            <a:off x="6253163" y="2333625"/>
            <a:ext cx="1917700" cy="1063625"/>
          </a:xfrm>
          <a:prstGeom prst="rect">
            <a:avLst/>
          </a:prstGeom>
          <a:solidFill>
            <a:srgbClr val="FC0128"/>
          </a:solidFill>
          <a:ln w="12700">
            <a:noFill/>
            <a:miter lim="800000"/>
            <a:headEnd/>
            <a:tailEnd/>
          </a:ln>
          <a:effectLst/>
        </p:spPr>
        <p:txBody>
          <a:bodyPr wrap="none" lIns="90488" tIns="44450" rIns="90488" bIns="44450">
            <a:spAutoFit/>
          </a:bodyPr>
          <a:lstStyle/>
          <a:p>
            <a:pPr algn="ctr" eaLnBrk="0" hangingPunct="0"/>
            <a:r>
              <a:rPr lang="en-US" sz="3200">
                <a:effectLst>
                  <a:outerShdw blurRad="38100" dist="38100" dir="2700000" algn="tl">
                    <a:srgbClr val="000000"/>
                  </a:outerShdw>
                </a:effectLst>
              </a:rPr>
              <a:t>Effect</a:t>
            </a:r>
          </a:p>
          <a:p>
            <a:pPr algn="ctr" eaLnBrk="0" hangingPunct="0"/>
            <a:r>
              <a:rPr lang="en-US" sz="3200">
                <a:effectLst>
                  <a:outerShdw blurRad="38100" dist="38100" dir="2700000" algn="tl">
                    <a:srgbClr val="000000"/>
                  </a:outerShdw>
                </a:effectLst>
              </a:rPr>
              <a:t>Construct</a:t>
            </a:r>
          </a:p>
        </p:txBody>
      </p:sp>
      <p:sp>
        <p:nvSpPr>
          <p:cNvPr id="17417" name="Rectangle 9"/>
          <p:cNvSpPr>
            <a:spLocks noChangeArrowheads="1"/>
          </p:cNvSpPr>
          <p:nvPr/>
        </p:nvSpPr>
        <p:spPr bwMode="auto">
          <a:xfrm>
            <a:off x="1628775" y="4705350"/>
            <a:ext cx="1736725" cy="576263"/>
          </a:xfrm>
          <a:prstGeom prst="rect">
            <a:avLst/>
          </a:prstGeom>
          <a:solidFill>
            <a:srgbClr val="FAFD00"/>
          </a:solidFill>
          <a:ln w="12700">
            <a:noFill/>
            <a:miter lim="800000"/>
            <a:headEnd/>
            <a:tailEnd/>
          </a:ln>
          <a:effectLst/>
        </p:spPr>
        <p:txBody>
          <a:bodyPr wrap="none" lIns="90488" tIns="44450" rIns="90488" bIns="44450">
            <a:spAutoFit/>
          </a:bodyPr>
          <a:lstStyle/>
          <a:p>
            <a:pPr eaLnBrk="0" hangingPunct="0"/>
            <a:r>
              <a:rPr lang="en-US" sz="3200">
                <a:effectLst>
                  <a:outerShdw blurRad="38100" dist="38100" dir="2700000" algn="tl">
                    <a:srgbClr val="000000"/>
                  </a:outerShdw>
                </a:effectLst>
              </a:rPr>
              <a:t>Program</a:t>
            </a:r>
          </a:p>
        </p:txBody>
      </p:sp>
      <p:sp>
        <p:nvSpPr>
          <p:cNvPr id="17418" name="Rectangle 10"/>
          <p:cNvSpPr>
            <a:spLocks noChangeArrowheads="1"/>
          </p:cNvSpPr>
          <p:nvPr/>
        </p:nvSpPr>
        <p:spPr bwMode="auto">
          <a:xfrm>
            <a:off x="5924550" y="4705350"/>
            <a:ext cx="2571750" cy="576263"/>
          </a:xfrm>
          <a:prstGeom prst="rect">
            <a:avLst/>
          </a:prstGeom>
          <a:solidFill>
            <a:srgbClr val="FAFD00"/>
          </a:solidFill>
          <a:ln w="12700">
            <a:noFill/>
            <a:miter lim="800000"/>
            <a:headEnd/>
            <a:tailEnd/>
          </a:ln>
          <a:effectLst/>
        </p:spPr>
        <p:txBody>
          <a:bodyPr wrap="none" lIns="90488" tIns="44450" rIns="90488" bIns="44450">
            <a:spAutoFit/>
          </a:bodyPr>
          <a:lstStyle/>
          <a:p>
            <a:pPr eaLnBrk="0" hangingPunct="0"/>
            <a:r>
              <a:rPr lang="en-US" sz="3200">
                <a:effectLst>
                  <a:outerShdw blurRad="38100" dist="38100" dir="2700000" algn="tl">
                    <a:srgbClr val="000000"/>
                  </a:outerShdw>
                </a:effectLst>
              </a:rPr>
              <a:t>Observations</a:t>
            </a:r>
          </a:p>
        </p:txBody>
      </p:sp>
      <p:sp>
        <p:nvSpPr>
          <p:cNvPr id="17419" name="AutoShape 11"/>
          <p:cNvSpPr>
            <a:spLocks noChangeArrowheads="1"/>
          </p:cNvSpPr>
          <p:nvPr/>
        </p:nvSpPr>
        <p:spPr bwMode="auto">
          <a:xfrm>
            <a:off x="3683000" y="2635250"/>
            <a:ext cx="2130425" cy="558800"/>
          </a:xfrm>
          <a:prstGeom prst="rightArrow">
            <a:avLst>
              <a:gd name="adj1" fmla="val 50000"/>
              <a:gd name="adj2" fmla="val 190643"/>
            </a:avLst>
          </a:prstGeom>
          <a:solidFill>
            <a:schemeClr val="accent1"/>
          </a:solidFill>
          <a:ln w="12700">
            <a:solidFill>
              <a:schemeClr val="tx1"/>
            </a:solidFill>
            <a:miter lim="800000"/>
            <a:headEnd/>
            <a:tailEnd/>
          </a:ln>
          <a:effectLst/>
        </p:spPr>
        <p:txBody>
          <a:bodyPr wrap="none" anchor="ctr"/>
          <a:lstStyle/>
          <a:p>
            <a:endParaRPr lang="en-US"/>
          </a:p>
        </p:txBody>
      </p:sp>
      <p:sp>
        <p:nvSpPr>
          <p:cNvPr id="17420" name="AutoShape 12"/>
          <p:cNvSpPr>
            <a:spLocks noChangeArrowheads="1"/>
          </p:cNvSpPr>
          <p:nvPr/>
        </p:nvSpPr>
        <p:spPr bwMode="auto">
          <a:xfrm>
            <a:off x="3683000" y="4702175"/>
            <a:ext cx="2130425" cy="558800"/>
          </a:xfrm>
          <a:prstGeom prst="rightArrow">
            <a:avLst>
              <a:gd name="adj1" fmla="val 50000"/>
              <a:gd name="adj2" fmla="val 190643"/>
            </a:avLst>
          </a:prstGeom>
          <a:solidFill>
            <a:schemeClr val="accent1"/>
          </a:solidFill>
          <a:ln w="12700">
            <a:solidFill>
              <a:schemeClr val="tx1"/>
            </a:solidFill>
            <a:miter lim="800000"/>
            <a:headEnd/>
            <a:tailEnd/>
          </a:ln>
          <a:effectLst/>
        </p:spPr>
        <p:txBody>
          <a:bodyPr wrap="none" anchor="ctr"/>
          <a:lstStyle/>
          <a:p>
            <a:endParaRPr lang="en-US"/>
          </a:p>
        </p:txBody>
      </p:sp>
      <p:grpSp>
        <p:nvGrpSpPr>
          <p:cNvPr id="17421" name="Group 13"/>
          <p:cNvGrpSpPr>
            <a:grpSpLocks/>
          </p:cNvGrpSpPr>
          <p:nvPr/>
        </p:nvGrpSpPr>
        <p:grpSpPr bwMode="auto">
          <a:xfrm>
            <a:off x="4730750" y="3463925"/>
            <a:ext cx="387350" cy="1120775"/>
            <a:chOff x="2980" y="2182"/>
            <a:chExt cx="244" cy="706"/>
          </a:xfrm>
        </p:grpSpPr>
        <p:sp>
          <p:nvSpPr>
            <p:cNvPr id="17422" name="AutoShape 14"/>
            <p:cNvSpPr>
              <a:spLocks noChangeArrowheads="1"/>
            </p:cNvSpPr>
            <p:nvPr/>
          </p:nvSpPr>
          <p:spPr bwMode="auto">
            <a:xfrm rot="16200000" flipH="1">
              <a:off x="2854" y="2518"/>
              <a:ext cx="496" cy="244"/>
            </a:xfrm>
            <a:prstGeom prst="rightArrow">
              <a:avLst>
                <a:gd name="adj1" fmla="val 50000"/>
                <a:gd name="adj2" fmla="val 101649"/>
              </a:avLst>
            </a:prstGeom>
            <a:solidFill>
              <a:schemeClr val="accent2"/>
            </a:solidFill>
            <a:ln w="12700">
              <a:solidFill>
                <a:schemeClr val="accent2"/>
              </a:solidFill>
              <a:miter lim="800000"/>
              <a:headEnd/>
              <a:tailEnd/>
            </a:ln>
            <a:effectLst/>
          </p:spPr>
          <p:txBody>
            <a:bodyPr wrap="none" anchor="ctr"/>
            <a:lstStyle/>
            <a:p>
              <a:endParaRPr lang="en-US"/>
            </a:p>
          </p:txBody>
        </p:sp>
        <p:sp>
          <p:nvSpPr>
            <p:cNvPr id="17423" name="AutoShape 15"/>
            <p:cNvSpPr>
              <a:spLocks noChangeArrowheads="1"/>
            </p:cNvSpPr>
            <p:nvPr/>
          </p:nvSpPr>
          <p:spPr bwMode="auto">
            <a:xfrm rot="16200000">
              <a:off x="2854" y="2308"/>
              <a:ext cx="496" cy="244"/>
            </a:xfrm>
            <a:prstGeom prst="rightArrow">
              <a:avLst>
                <a:gd name="adj1" fmla="val 50000"/>
                <a:gd name="adj2" fmla="val 101649"/>
              </a:avLst>
            </a:prstGeom>
            <a:solidFill>
              <a:schemeClr val="accent2"/>
            </a:solidFill>
            <a:ln w="12700">
              <a:solidFill>
                <a:schemeClr val="accent2"/>
              </a:solidFill>
              <a:miter lim="800000"/>
              <a:headEnd/>
              <a:tailEnd/>
            </a:ln>
            <a:effectLst/>
          </p:spPr>
          <p:txBody>
            <a:bodyPr wrap="none" anchor="ctr"/>
            <a:lstStyle/>
            <a:p>
              <a:endParaRPr lang="en-US"/>
            </a:p>
          </p:txBody>
        </p:sp>
      </p:grpSp>
      <p:sp>
        <p:nvSpPr>
          <p:cNvPr id="17424" name="Rectangle 16"/>
          <p:cNvSpPr>
            <a:spLocks noChangeArrowheads="1"/>
          </p:cNvSpPr>
          <p:nvPr/>
        </p:nvSpPr>
        <p:spPr bwMode="auto">
          <a:xfrm>
            <a:off x="1452563" y="5349875"/>
            <a:ext cx="2179637" cy="515938"/>
          </a:xfrm>
          <a:prstGeom prst="rect">
            <a:avLst/>
          </a:prstGeom>
          <a:noFill/>
          <a:ln w="12700">
            <a:noFill/>
            <a:miter lim="800000"/>
            <a:headEnd/>
            <a:tailEnd/>
          </a:ln>
          <a:effectLst/>
        </p:spPr>
        <p:txBody>
          <a:bodyPr wrap="none" lIns="90488" tIns="44450" rIns="90488" bIns="44450">
            <a:spAutoFit/>
          </a:bodyPr>
          <a:lstStyle/>
          <a:p>
            <a:pPr eaLnBrk="0" hangingPunct="0"/>
            <a:r>
              <a:rPr lang="en-US" sz="2800">
                <a:effectLst>
                  <a:outerShdw blurRad="38100" dist="38100" dir="2700000" algn="tl">
                    <a:srgbClr val="000000"/>
                  </a:outerShdw>
                </a:effectLst>
              </a:rPr>
              <a:t>What you </a:t>
            </a:r>
            <a:r>
              <a:rPr lang="en-US" sz="2800" i="1">
                <a:effectLst>
                  <a:outerShdw blurRad="38100" dist="38100" dir="2700000" algn="tl">
                    <a:srgbClr val="000000"/>
                  </a:outerShdw>
                </a:effectLst>
              </a:rPr>
              <a:t>do</a:t>
            </a:r>
          </a:p>
        </p:txBody>
      </p:sp>
      <p:sp>
        <p:nvSpPr>
          <p:cNvPr id="17425" name="Rectangle 17"/>
          <p:cNvSpPr>
            <a:spLocks noChangeArrowheads="1"/>
          </p:cNvSpPr>
          <p:nvPr/>
        </p:nvSpPr>
        <p:spPr bwMode="auto">
          <a:xfrm>
            <a:off x="6138863" y="5349875"/>
            <a:ext cx="2357437" cy="515938"/>
          </a:xfrm>
          <a:prstGeom prst="rect">
            <a:avLst/>
          </a:prstGeom>
          <a:noFill/>
          <a:ln w="12700">
            <a:noFill/>
            <a:miter lim="800000"/>
            <a:headEnd/>
            <a:tailEnd/>
          </a:ln>
          <a:effectLst/>
        </p:spPr>
        <p:txBody>
          <a:bodyPr wrap="none" lIns="90488" tIns="44450" rIns="90488" bIns="44450">
            <a:spAutoFit/>
          </a:bodyPr>
          <a:lstStyle/>
          <a:p>
            <a:pPr eaLnBrk="0" hangingPunct="0"/>
            <a:r>
              <a:rPr lang="en-US" sz="2800">
                <a:effectLst>
                  <a:outerShdw blurRad="38100" dist="38100" dir="2700000" algn="tl">
                    <a:srgbClr val="000000"/>
                  </a:outerShdw>
                </a:effectLst>
              </a:rPr>
              <a:t>What you </a:t>
            </a:r>
            <a:r>
              <a:rPr lang="en-US" sz="2800" i="1">
                <a:effectLst>
                  <a:outerShdw blurRad="38100" dist="38100" dir="2700000" algn="tl">
                    <a:srgbClr val="000000"/>
                  </a:outerShdw>
                </a:effectLst>
              </a:rPr>
              <a:t>see</a:t>
            </a:r>
          </a:p>
        </p:txBody>
      </p:sp>
      <p:sp>
        <p:nvSpPr>
          <p:cNvPr id="17426" name="Rectangle 18"/>
          <p:cNvSpPr>
            <a:spLocks noChangeArrowheads="1"/>
          </p:cNvSpPr>
          <p:nvPr/>
        </p:nvSpPr>
        <p:spPr bwMode="auto">
          <a:xfrm>
            <a:off x="3309938" y="1549400"/>
            <a:ext cx="2535237" cy="515938"/>
          </a:xfrm>
          <a:prstGeom prst="rect">
            <a:avLst/>
          </a:prstGeom>
          <a:noFill/>
          <a:ln w="12700">
            <a:noFill/>
            <a:miter lim="800000"/>
            <a:headEnd/>
            <a:tailEnd/>
          </a:ln>
          <a:effectLst/>
        </p:spPr>
        <p:txBody>
          <a:bodyPr wrap="none" lIns="90488" tIns="44450" rIns="90488" bIns="44450">
            <a:spAutoFit/>
          </a:bodyPr>
          <a:lstStyle/>
          <a:p>
            <a:pPr eaLnBrk="0" hangingPunct="0"/>
            <a:r>
              <a:rPr lang="en-US" sz="2800">
                <a:effectLst>
                  <a:outerShdw blurRad="38100" dist="38100" dir="2700000" algn="tl">
                    <a:srgbClr val="000000"/>
                  </a:outerShdw>
                </a:effectLst>
              </a:rPr>
              <a:t>What you </a:t>
            </a:r>
            <a:r>
              <a:rPr lang="en-US" sz="2800" i="1">
                <a:effectLst>
                  <a:outerShdw blurRad="38100" dist="38100" dir="2700000" algn="tl">
                    <a:srgbClr val="000000"/>
                  </a:outerShdw>
                </a:effectLst>
              </a:rPr>
              <a:t>think</a:t>
            </a:r>
          </a:p>
        </p:txBody>
      </p:sp>
      <p:sp>
        <p:nvSpPr>
          <p:cNvPr id="17427" name="Line 19"/>
          <p:cNvSpPr>
            <a:spLocks noChangeShapeType="1"/>
          </p:cNvSpPr>
          <p:nvPr/>
        </p:nvSpPr>
        <p:spPr bwMode="auto">
          <a:xfrm flipH="1">
            <a:off x="3536950" y="2044700"/>
            <a:ext cx="469900" cy="473075"/>
          </a:xfrm>
          <a:prstGeom prst="line">
            <a:avLst/>
          </a:prstGeom>
          <a:noFill/>
          <a:ln w="12700">
            <a:solidFill>
              <a:schemeClr val="tx1"/>
            </a:solidFill>
            <a:round/>
            <a:headEnd/>
            <a:tailEnd/>
          </a:ln>
          <a:effectLst/>
        </p:spPr>
        <p:txBody>
          <a:bodyPr wrap="none" anchor="ctr"/>
          <a:lstStyle/>
          <a:p>
            <a:endParaRPr lang="en-US"/>
          </a:p>
        </p:txBody>
      </p:sp>
      <p:sp>
        <p:nvSpPr>
          <p:cNvPr id="17428" name="Line 20"/>
          <p:cNvSpPr>
            <a:spLocks noChangeShapeType="1"/>
          </p:cNvSpPr>
          <p:nvPr/>
        </p:nvSpPr>
        <p:spPr bwMode="auto">
          <a:xfrm>
            <a:off x="5616575" y="2044700"/>
            <a:ext cx="444500" cy="473075"/>
          </a:xfrm>
          <a:prstGeom prst="line">
            <a:avLst/>
          </a:prstGeom>
          <a:noFill/>
          <a:ln w="12700">
            <a:solidFill>
              <a:schemeClr val="tx1"/>
            </a:solidFill>
            <a:round/>
            <a:headEnd/>
            <a:tailEnd/>
          </a:ln>
          <a:effectLst/>
        </p:spPr>
        <p:txBody>
          <a:bodyPr wrap="none" anchor="ctr"/>
          <a:lstStyle/>
          <a:p>
            <a:endParaRPr lang="en-US"/>
          </a:p>
        </p:txBody>
      </p:sp>
      <p:sp>
        <p:nvSpPr>
          <p:cNvPr id="17429" name="Rectangle 21"/>
          <p:cNvSpPr>
            <a:spLocks noChangeArrowheads="1"/>
          </p:cNvSpPr>
          <p:nvPr/>
        </p:nvSpPr>
        <p:spPr bwMode="auto">
          <a:xfrm>
            <a:off x="3633788" y="5845175"/>
            <a:ext cx="2355850" cy="515938"/>
          </a:xfrm>
          <a:prstGeom prst="rect">
            <a:avLst/>
          </a:prstGeom>
          <a:noFill/>
          <a:ln w="12700">
            <a:noFill/>
            <a:miter lim="800000"/>
            <a:headEnd/>
            <a:tailEnd/>
          </a:ln>
          <a:effectLst/>
        </p:spPr>
        <p:txBody>
          <a:bodyPr wrap="none" lIns="90488" tIns="44450" rIns="90488" bIns="44450">
            <a:spAutoFit/>
          </a:bodyPr>
          <a:lstStyle/>
          <a:p>
            <a:pPr eaLnBrk="0" hangingPunct="0"/>
            <a:r>
              <a:rPr lang="en-US" sz="2800">
                <a:effectLst>
                  <a:outerShdw blurRad="38100" dist="38100" dir="2700000" algn="tl">
                    <a:srgbClr val="000000"/>
                  </a:outerShdw>
                </a:effectLst>
              </a:rPr>
              <a:t>What you </a:t>
            </a:r>
            <a:r>
              <a:rPr lang="en-US" sz="2800" i="1">
                <a:effectLst>
                  <a:outerShdw blurRad="38100" dist="38100" dir="2700000" algn="tl">
                    <a:srgbClr val="000000"/>
                  </a:outerShdw>
                </a:effectLst>
              </a:rPr>
              <a:t>test</a:t>
            </a:r>
          </a:p>
        </p:txBody>
      </p:sp>
      <p:sp>
        <p:nvSpPr>
          <p:cNvPr id="17430" name="Line 22"/>
          <p:cNvSpPr>
            <a:spLocks noChangeShapeType="1"/>
          </p:cNvSpPr>
          <p:nvPr/>
        </p:nvSpPr>
        <p:spPr bwMode="auto">
          <a:xfrm flipV="1">
            <a:off x="4772025" y="5394325"/>
            <a:ext cx="0" cy="441325"/>
          </a:xfrm>
          <a:prstGeom prst="line">
            <a:avLst/>
          </a:prstGeom>
          <a:noFill/>
          <a:ln w="12700">
            <a:solidFill>
              <a:schemeClr val="tx1"/>
            </a:solidFill>
            <a:round/>
            <a:headEnd/>
            <a:tailEnd type="triangle" w="med" len="med"/>
          </a:ln>
          <a:effectLst/>
        </p:spPr>
        <p:txBody>
          <a:bodyPr wrap="none" anchor="ctr"/>
          <a:lstStyle/>
          <a:p>
            <a:endParaRPr lang="en-US"/>
          </a:p>
        </p:txBody>
      </p:sp>
      <p:sp>
        <p:nvSpPr>
          <p:cNvPr id="17431" name="Rectangle 23"/>
          <p:cNvSpPr>
            <a:spLocks noChangeArrowheads="1"/>
          </p:cNvSpPr>
          <p:nvPr/>
        </p:nvSpPr>
        <p:spPr bwMode="auto">
          <a:xfrm>
            <a:off x="7110413" y="6196013"/>
            <a:ext cx="1806575" cy="454025"/>
          </a:xfrm>
          <a:prstGeom prst="rect">
            <a:avLst/>
          </a:prstGeom>
          <a:noFill/>
          <a:ln w="12700">
            <a:noFill/>
            <a:miter lim="800000"/>
            <a:headEnd/>
            <a:tailEnd/>
          </a:ln>
          <a:effectLst/>
        </p:spPr>
        <p:txBody>
          <a:bodyPr wrap="none" lIns="90488" tIns="44450" rIns="90488" bIns="44450">
            <a:spAutoFit/>
          </a:bodyPr>
          <a:lstStyle/>
          <a:p>
            <a:pPr eaLnBrk="0" hangingPunct="0"/>
            <a:r>
              <a:rPr lang="en-US" sz="2400">
                <a:solidFill>
                  <a:schemeClr val="tx2"/>
                </a:solidFill>
                <a:effectLst>
                  <a:outerShdw blurRad="38100" dist="38100" dir="2700000" algn="tl">
                    <a:srgbClr val="000000"/>
                  </a:outerShdw>
                </a:effectLst>
              </a:rPr>
              <a:t>In </a:t>
            </a:r>
            <a:r>
              <a:rPr lang="en-US" sz="2400" i="1">
                <a:solidFill>
                  <a:schemeClr val="tx2"/>
                </a:solidFill>
                <a:effectLst>
                  <a:outerShdw blurRad="38100" dist="38100" dir="2700000" algn="tl">
                    <a:srgbClr val="000000"/>
                  </a:outerShdw>
                </a:effectLst>
              </a:rPr>
              <a:t>this</a:t>
            </a:r>
            <a:r>
              <a:rPr lang="en-US" sz="2400">
                <a:solidFill>
                  <a:schemeClr val="tx2"/>
                </a:solidFill>
                <a:effectLst>
                  <a:outerShdw blurRad="38100" dist="38100" dir="2700000" algn="tl">
                    <a:srgbClr val="000000"/>
                  </a:outerShdw>
                </a:effectLst>
              </a:rPr>
              <a:t> study</a:t>
            </a:r>
          </a:p>
        </p:txBody>
      </p:sp>
      <p:sp>
        <p:nvSpPr>
          <p:cNvPr id="17432" name="Rectangle 24"/>
          <p:cNvSpPr>
            <a:spLocks noChangeArrowheads="1"/>
          </p:cNvSpPr>
          <p:nvPr/>
        </p:nvSpPr>
        <p:spPr bwMode="auto">
          <a:xfrm>
            <a:off x="3814763" y="2794000"/>
            <a:ext cx="1416050" cy="241300"/>
          </a:xfrm>
          <a:prstGeom prst="rect">
            <a:avLst/>
          </a:prstGeom>
          <a:noFill/>
          <a:ln w="12700">
            <a:noFill/>
            <a:miter lim="800000"/>
            <a:headEnd/>
            <a:tailEnd/>
          </a:ln>
          <a:effectLst/>
        </p:spPr>
        <p:txBody>
          <a:bodyPr wrap="none" lIns="90488" tIns="44450" rIns="90488" bIns="44450">
            <a:spAutoFit/>
          </a:bodyPr>
          <a:lstStyle/>
          <a:p>
            <a:pPr eaLnBrk="0" hangingPunct="0"/>
            <a:r>
              <a:rPr lang="en-US" sz="1000">
                <a:effectLst>
                  <a:outerShdw blurRad="38100" dist="38100" dir="2700000" algn="tl">
                    <a:srgbClr val="000000"/>
                  </a:outerShdw>
                </a:effectLst>
              </a:rPr>
              <a:t>cause-effect construct</a:t>
            </a:r>
          </a:p>
        </p:txBody>
      </p:sp>
      <p:sp>
        <p:nvSpPr>
          <p:cNvPr id="17433" name="Rectangle 25"/>
          <p:cNvSpPr>
            <a:spLocks noChangeArrowheads="1"/>
          </p:cNvSpPr>
          <p:nvPr/>
        </p:nvSpPr>
        <p:spPr bwMode="auto">
          <a:xfrm>
            <a:off x="3652838" y="4870450"/>
            <a:ext cx="1860550" cy="241300"/>
          </a:xfrm>
          <a:prstGeom prst="rect">
            <a:avLst/>
          </a:prstGeom>
          <a:noFill/>
          <a:ln w="12700">
            <a:noFill/>
            <a:miter lim="800000"/>
            <a:headEnd/>
            <a:tailEnd/>
          </a:ln>
          <a:effectLst/>
        </p:spPr>
        <p:txBody>
          <a:bodyPr wrap="none" lIns="90488" tIns="44450" rIns="90488" bIns="44450">
            <a:spAutoFit/>
          </a:bodyPr>
          <a:lstStyle/>
          <a:p>
            <a:pPr eaLnBrk="0" hangingPunct="0"/>
            <a:r>
              <a:rPr lang="en-US" sz="1000">
                <a:effectLst>
                  <a:outerShdw blurRad="38100" dist="38100" dir="2700000" algn="tl">
                    <a:srgbClr val="000000"/>
                  </a:outerShdw>
                </a:effectLst>
              </a:rPr>
              <a:t>program-outcome relationship</a:t>
            </a:r>
          </a:p>
        </p:txBody>
      </p:sp>
      <p:grpSp>
        <p:nvGrpSpPr>
          <p:cNvPr id="17434" name="Group 26"/>
          <p:cNvGrpSpPr>
            <a:grpSpLocks/>
          </p:cNvGrpSpPr>
          <p:nvPr/>
        </p:nvGrpSpPr>
        <p:grpSpPr bwMode="auto">
          <a:xfrm>
            <a:off x="2166938" y="3441700"/>
            <a:ext cx="563562" cy="1189038"/>
            <a:chOff x="1365" y="2168"/>
            <a:chExt cx="355" cy="749"/>
          </a:xfrm>
        </p:grpSpPr>
        <p:sp>
          <p:nvSpPr>
            <p:cNvPr id="17435" name="Freeform 27"/>
            <p:cNvSpPr>
              <a:spLocks/>
            </p:cNvSpPr>
            <p:nvPr/>
          </p:nvSpPr>
          <p:spPr bwMode="auto">
            <a:xfrm>
              <a:off x="1365" y="2169"/>
              <a:ext cx="158" cy="748"/>
            </a:xfrm>
            <a:custGeom>
              <a:avLst/>
              <a:gdLst/>
              <a:ahLst/>
              <a:cxnLst>
                <a:cxn ang="0">
                  <a:pos x="78" y="0"/>
                </a:cxn>
                <a:cxn ang="0">
                  <a:pos x="157" y="0"/>
                </a:cxn>
                <a:cxn ang="0">
                  <a:pos x="157" y="747"/>
                </a:cxn>
                <a:cxn ang="0">
                  <a:pos x="0" y="521"/>
                </a:cxn>
                <a:cxn ang="0">
                  <a:pos x="78" y="521"/>
                </a:cxn>
                <a:cxn ang="0">
                  <a:pos x="78" y="0"/>
                </a:cxn>
              </a:cxnLst>
              <a:rect l="0" t="0" r="r" b="b"/>
              <a:pathLst>
                <a:path w="158" h="748">
                  <a:moveTo>
                    <a:pt x="78" y="0"/>
                  </a:moveTo>
                  <a:lnTo>
                    <a:pt x="157" y="0"/>
                  </a:lnTo>
                  <a:lnTo>
                    <a:pt x="157" y="747"/>
                  </a:lnTo>
                  <a:lnTo>
                    <a:pt x="0" y="521"/>
                  </a:lnTo>
                  <a:lnTo>
                    <a:pt x="78" y="521"/>
                  </a:lnTo>
                  <a:lnTo>
                    <a:pt x="78" y="0"/>
                  </a:lnTo>
                </a:path>
              </a:pathLst>
            </a:custGeom>
            <a:solidFill>
              <a:srgbClr val="51DC00"/>
            </a:solidFill>
            <a:ln w="12700" cap="rnd" cmpd="sng">
              <a:solidFill>
                <a:srgbClr val="000000"/>
              </a:solidFill>
              <a:prstDash val="solid"/>
              <a:round/>
              <a:headEnd type="none" w="med" len="med"/>
              <a:tailEnd type="none" w="med" len="med"/>
            </a:ln>
            <a:effectLst/>
          </p:spPr>
          <p:txBody>
            <a:bodyPr/>
            <a:lstStyle/>
            <a:p>
              <a:endParaRPr lang="en-US"/>
            </a:p>
          </p:txBody>
        </p:sp>
        <p:sp>
          <p:nvSpPr>
            <p:cNvPr id="17436" name="Freeform 28"/>
            <p:cNvSpPr>
              <a:spLocks/>
            </p:cNvSpPr>
            <p:nvPr/>
          </p:nvSpPr>
          <p:spPr bwMode="auto">
            <a:xfrm>
              <a:off x="1563" y="2168"/>
              <a:ext cx="157" cy="747"/>
            </a:xfrm>
            <a:custGeom>
              <a:avLst/>
              <a:gdLst/>
              <a:ahLst/>
              <a:cxnLst>
                <a:cxn ang="0">
                  <a:pos x="79" y="0"/>
                </a:cxn>
                <a:cxn ang="0">
                  <a:pos x="0" y="0"/>
                </a:cxn>
                <a:cxn ang="0">
                  <a:pos x="0" y="746"/>
                </a:cxn>
                <a:cxn ang="0">
                  <a:pos x="156" y="520"/>
                </a:cxn>
                <a:cxn ang="0">
                  <a:pos x="79" y="520"/>
                </a:cxn>
                <a:cxn ang="0">
                  <a:pos x="79" y="0"/>
                </a:cxn>
              </a:cxnLst>
              <a:rect l="0" t="0" r="r" b="b"/>
              <a:pathLst>
                <a:path w="157" h="747">
                  <a:moveTo>
                    <a:pt x="79" y="0"/>
                  </a:moveTo>
                  <a:lnTo>
                    <a:pt x="0" y="0"/>
                  </a:lnTo>
                  <a:lnTo>
                    <a:pt x="0" y="746"/>
                  </a:lnTo>
                  <a:lnTo>
                    <a:pt x="156" y="520"/>
                  </a:lnTo>
                  <a:lnTo>
                    <a:pt x="79" y="520"/>
                  </a:lnTo>
                  <a:lnTo>
                    <a:pt x="79" y="0"/>
                  </a:lnTo>
                </a:path>
              </a:pathLst>
            </a:custGeom>
            <a:solidFill>
              <a:srgbClr val="51DC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17437" name="Rectangle 29"/>
          <p:cNvSpPr>
            <a:spLocks noChangeArrowheads="1"/>
          </p:cNvSpPr>
          <p:nvPr/>
        </p:nvSpPr>
        <p:spPr bwMode="auto">
          <a:xfrm>
            <a:off x="1643063" y="3673475"/>
            <a:ext cx="1603375" cy="363538"/>
          </a:xfrm>
          <a:prstGeom prst="rect">
            <a:avLst/>
          </a:prstGeom>
          <a:noFill/>
          <a:ln w="12700">
            <a:noFill/>
            <a:miter lim="800000"/>
            <a:headEnd/>
            <a:tailEnd/>
          </a:ln>
          <a:effectLst/>
        </p:spPr>
        <p:txBody>
          <a:bodyPr wrap="none" lIns="90488" tIns="44450" rIns="90488" bIns="44450">
            <a:spAutoFit/>
          </a:bodyPr>
          <a:lstStyle/>
          <a:p>
            <a:pPr eaLnBrk="0" hangingPunct="0"/>
            <a:r>
              <a:rPr lang="en-US">
                <a:solidFill>
                  <a:srgbClr val="FAFD00"/>
                </a:solidFill>
                <a:effectLst>
                  <a:outerShdw blurRad="38100" dist="38100" dir="2700000" algn="tl">
                    <a:srgbClr val="000000"/>
                  </a:outerShdw>
                </a:effectLst>
              </a:rPr>
              <a:t>operationalize</a:t>
            </a:r>
          </a:p>
        </p:txBody>
      </p:sp>
      <p:grpSp>
        <p:nvGrpSpPr>
          <p:cNvPr id="17438" name="Group 30"/>
          <p:cNvGrpSpPr>
            <a:grpSpLocks/>
          </p:cNvGrpSpPr>
          <p:nvPr/>
        </p:nvGrpSpPr>
        <p:grpSpPr bwMode="auto">
          <a:xfrm>
            <a:off x="6967538" y="3422650"/>
            <a:ext cx="563562" cy="1189038"/>
            <a:chOff x="4389" y="2156"/>
            <a:chExt cx="355" cy="749"/>
          </a:xfrm>
        </p:grpSpPr>
        <p:sp>
          <p:nvSpPr>
            <p:cNvPr id="17439" name="Freeform 31"/>
            <p:cNvSpPr>
              <a:spLocks/>
            </p:cNvSpPr>
            <p:nvPr/>
          </p:nvSpPr>
          <p:spPr bwMode="auto">
            <a:xfrm>
              <a:off x="4389" y="2157"/>
              <a:ext cx="158" cy="748"/>
            </a:xfrm>
            <a:custGeom>
              <a:avLst/>
              <a:gdLst/>
              <a:ahLst/>
              <a:cxnLst>
                <a:cxn ang="0">
                  <a:pos x="78" y="0"/>
                </a:cxn>
                <a:cxn ang="0">
                  <a:pos x="157" y="0"/>
                </a:cxn>
                <a:cxn ang="0">
                  <a:pos x="157" y="747"/>
                </a:cxn>
                <a:cxn ang="0">
                  <a:pos x="0" y="521"/>
                </a:cxn>
                <a:cxn ang="0">
                  <a:pos x="78" y="521"/>
                </a:cxn>
                <a:cxn ang="0">
                  <a:pos x="78" y="0"/>
                </a:cxn>
              </a:cxnLst>
              <a:rect l="0" t="0" r="r" b="b"/>
              <a:pathLst>
                <a:path w="158" h="748">
                  <a:moveTo>
                    <a:pt x="78" y="0"/>
                  </a:moveTo>
                  <a:lnTo>
                    <a:pt x="157" y="0"/>
                  </a:lnTo>
                  <a:lnTo>
                    <a:pt x="157" y="747"/>
                  </a:lnTo>
                  <a:lnTo>
                    <a:pt x="0" y="521"/>
                  </a:lnTo>
                  <a:lnTo>
                    <a:pt x="78" y="521"/>
                  </a:lnTo>
                  <a:lnTo>
                    <a:pt x="78" y="0"/>
                  </a:lnTo>
                </a:path>
              </a:pathLst>
            </a:custGeom>
            <a:solidFill>
              <a:srgbClr val="51DC00"/>
            </a:solidFill>
            <a:ln w="12700" cap="rnd" cmpd="sng">
              <a:solidFill>
                <a:srgbClr val="000000"/>
              </a:solidFill>
              <a:prstDash val="solid"/>
              <a:round/>
              <a:headEnd type="none" w="med" len="med"/>
              <a:tailEnd type="none" w="med" len="med"/>
            </a:ln>
            <a:effectLst/>
          </p:spPr>
          <p:txBody>
            <a:bodyPr/>
            <a:lstStyle/>
            <a:p>
              <a:endParaRPr lang="en-US"/>
            </a:p>
          </p:txBody>
        </p:sp>
        <p:sp>
          <p:nvSpPr>
            <p:cNvPr id="17440" name="Freeform 32"/>
            <p:cNvSpPr>
              <a:spLocks/>
            </p:cNvSpPr>
            <p:nvPr/>
          </p:nvSpPr>
          <p:spPr bwMode="auto">
            <a:xfrm>
              <a:off x="4587" y="2156"/>
              <a:ext cx="157" cy="747"/>
            </a:xfrm>
            <a:custGeom>
              <a:avLst/>
              <a:gdLst/>
              <a:ahLst/>
              <a:cxnLst>
                <a:cxn ang="0">
                  <a:pos x="79" y="0"/>
                </a:cxn>
                <a:cxn ang="0">
                  <a:pos x="0" y="0"/>
                </a:cxn>
                <a:cxn ang="0">
                  <a:pos x="0" y="746"/>
                </a:cxn>
                <a:cxn ang="0">
                  <a:pos x="156" y="520"/>
                </a:cxn>
                <a:cxn ang="0">
                  <a:pos x="79" y="520"/>
                </a:cxn>
                <a:cxn ang="0">
                  <a:pos x="79" y="0"/>
                </a:cxn>
              </a:cxnLst>
              <a:rect l="0" t="0" r="r" b="b"/>
              <a:pathLst>
                <a:path w="157" h="747">
                  <a:moveTo>
                    <a:pt x="79" y="0"/>
                  </a:moveTo>
                  <a:lnTo>
                    <a:pt x="0" y="0"/>
                  </a:lnTo>
                  <a:lnTo>
                    <a:pt x="0" y="746"/>
                  </a:lnTo>
                  <a:lnTo>
                    <a:pt x="156" y="520"/>
                  </a:lnTo>
                  <a:lnTo>
                    <a:pt x="79" y="520"/>
                  </a:lnTo>
                  <a:lnTo>
                    <a:pt x="79" y="0"/>
                  </a:lnTo>
                </a:path>
              </a:pathLst>
            </a:custGeom>
            <a:solidFill>
              <a:srgbClr val="51DC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17441" name="Rectangle 33"/>
          <p:cNvSpPr>
            <a:spLocks noChangeArrowheads="1"/>
          </p:cNvSpPr>
          <p:nvPr/>
        </p:nvSpPr>
        <p:spPr bwMode="auto">
          <a:xfrm>
            <a:off x="6443663" y="3654425"/>
            <a:ext cx="1603375" cy="363538"/>
          </a:xfrm>
          <a:prstGeom prst="rect">
            <a:avLst/>
          </a:prstGeom>
          <a:noFill/>
          <a:ln w="12700">
            <a:noFill/>
            <a:miter lim="800000"/>
            <a:headEnd/>
            <a:tailEnd/>
          </a:ln>
          <a:effectLst/>
        </p:spPr>
        <p:txBody>
          <a:bodyPr wrap="none" lIns="90488" tIns="44450" rIns="90488" bIns="44450">
            <a:spAutoFit/>
          </a:bodyPr>
          <a:lstStyle/>
          <a:p>
            <a:pPr eaLnBrk="0" hangingPunct="0"/>
            <a:r>
              <a:rPr lang="en-US">
                <a:solidFill>
                  <a:srgbClr val="FAFD00"/>
                </a:solidFill>
                <a:effectLst>
                  <a:outerShdw blurRad="38100" dist="38100" dir="2700000" algn="tl">
                    <a:srgbClr val="000000"/>
                  </a:outerShdw>
                </a:effectLst>
              </a:rPr>
              <a:t>operationalize</a:t>
            </a:r>
          </a:p>
        </p:txBody>
      </p:sp>
    </p:spTree>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Rectangle 2"/>
          <p:cNvSpPr>
            <a:spLocks noGrp="1" noRot="1" noChangeArrowheads="1"/>
          </p:cNvSpPr>
          <p:nvPr>
            <p:ph type="title"/>
          </p:nvPr>
        </p:nvSpPr>
        <p:spPr>
          <a:noFill/>
          <a:ln/>
          <a:effectLst>
            <a:outerShdw dist="35921" dir="2700000" algn="ctr" rotWithShape="0">
              <a:srgbClr val="000000"/>
            </a:outerShdw>
          </a:effectLst>
        </p:spPr>
        <p:txBody>
          <a:bodyPr lIns="90488" tIns="44450" rIns="90488" bIns="44450"/>
          <a:lstStyle/>
          <a:p>
            <a:r>
              <a:rPr lang="en-US"/>
              <a:t>Multi-Stage Sampling</a:t>
            </a:r>
          </a:p>
        </p:txBody>
      </p:sp>
      <p:sp>
        <p:nvSpPr>
          <p:cNvPr id="99331" name="Rectangle 3"/>
          <p:cNvSpPr>
            <a:spLocks noGrp="1" noRot="1" noChangeArrowheads="1"/>
          </p:cNvSpPr>
          <p:nvPr>
            <p:ph type="body" idx="1"/>
          </p:nvPr>
        </p:nvSpPr>
        <p:spPr>
          <a:xfrm>
            <a:off x="533400" y="2438400"/>
            <a:ext cx="7924800" cy="4017963"/>
          </a:xfrm>
          <a:noFill/>
          <a:ln/>
        </p:spPr>
        <p:txBody>
          <a:bodyPr lIns="90488" tIns="44450" rIns="90488" bIns="44450"/>
          <a:lstStyle/>
          <a:p>
            <a:r>
              <a:rPr lang="en-US"/>
              <a:t>Select all schools, then </a:t>
            </a:r>
            <a:r>
              <a:rPr lang="en-US" i="1"/>
              <a:t>sample</a:t>
            </a:r>
            <a:r>
              <a:rPr lang="en-US"/>
              <a:t> within schools</a:t>
            </a:r>
          </a:p>
          <a:p>
            <a:r>
              <a:rPr lang="en-US"/>
              <a:t>Sample schools, then measure </a:t>
            </a:r>
            <a:r>
              <a:rPr lang="en-US" i="1"/>
              <a:t>all</a:t>
            </a:r>
            <a:r>
              <a:rPr lang="en-US"/>
              <a:t> students</a:t>
            </a:r>
          </a:p>
          <a:p>
            <a:r>
              <a:rPr lang="en-US"/>
              <a:t>Sample schools, then </a:t>
            </a:r>
            <a:r>
              <a:rPr lang="en-US" i="1"/>
              <a:t>sample</a:t>
            </a:r>
            <a:r>
              <a:rPr lang="en-US"/>
              <a:t> students</a:t>
            </a:r>
          </a:p>
        </p:txBody>
      </p:sp>
      <p:sp>
        <p:nvSpPr>
          <p:cNvPr id="99332" name="Rectangle 4"/>
          <p:cNvSpPr>
            <a:spLocks noChangeArrowheads="1"/>
          </p:cNvSpPr>
          <p:nvPr/>
        </p:nvSpPr>
        <p:spPr bwMode="auto">
          <a:xfrm>
            <a:off x="609600" y="1676400"/>
            <a:ext cx="8032750" cy="576263"/>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algn="ctr" eaLnBrk="0" hangingPunct="0">
              <a:spcBef>
                <a:spcPct val="20000"/>
              </a:spcBef>
              <a:buClr>
                <a:schemeClr val="tx2"/>
              </a:buClr>
              <a:buSzPct val="75000"/>
              <a:buFont typeface="Arial" charset="0"/>
              <a:buChar char=""/>
            </a:pPr>
            <a:r>
              <a:rPr lang="en-US" sz="3200">
                <a:effectLst>
                  <a:outerShdw blurRad="38100" dist="38100" dir="2700000" algn="tl">
                    <a:srgbClr val="000000"/>
                  </a:outerShdw>
                </a:effectLst>
              </a:rPr>
              <a:t>Example - choosing students from schools</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9331">
                                            <p:txEl>
                                              <p:pRg st="0" end="0"/>
                                            </p:txEl>
                                          </p:spTgt>
                                        </p:tgtEl>
                                        <p:attrNameLst>
                                          <p:attrName>style.visibility</p:attrName>
                                        </p:attrNameLst>
                                      </p:cBhvr>
                                      <p:to>
                                        <p:strVal val="visible"/>
                                      </p:to>
                                    </p:set>
                                    <p:anim calcmode="lin" valueType="num">
                                      <p:cBhvr additive="base">
                                        <p:cTn id="7" dur="500" fill="hold"/>
                                        <p:tgtEl>
                                          <p:spTgt spid="9933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9331">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9331">
                                            <p:txEl>
                                              <p:pRg st="0" end="0"/>
                                            </p:txEl>
                                          </p:spTgt>
                                        </p:tgtEl>
                                        <p:attrNameLst>
                                          <p:attrName>ppt_c</p:attrName>
                                        </p:attrNameLst>
                                      </p:cBhvr>
                                      <p:to>
                                        <a:schemeClr val="folHlink"/>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9331">
                                            <p:txEl>
                                              <p:pRg st="1" end="1"/>
                                            </p:txEl>
                                          </p:spTgt>
                                        </p:tgtEl>
                                        <p:attrNameLst>
                                          <p:attrName>style.visibility</p:attrName>
                                        </p:attrNameLst>
                                      </p:cBhvr>
                                      <p:to>
                                        <p:strVal val="visible"/>
                                      </p:to>
                                    </p:set>
                                    <p:anim calcmode="lin" valueType="num">
                                      <p:cBhvr additive="base">
                                        <p:cTn id="13" dur="500" fill="hold"/>
                                        <p:tgtEl>
                                          <p:spTgt spid="9933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99331">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9331">
                                            <p:txEl>
                                              <p:pRg st="1" end="1"/>
                                            </p:txEl>
                                          </p:spTgt>
                                        </p:tgtEl>
                                        <p:attrNameLst>
                                          <p:attrName>ppt_c</p:attrName>
                                        </p:attrNameLst>
                                      </p:cBhvr>
                                      <p:to>
                                        <a:schemeClr val="folHlink"/>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99331">
                                            <p:txEl>
                                              <p:pRg st="2" end="2"/>
                                            </p:txEl>
                                          </p:spTgt>
                                        </p:tgtEl>
                                        <p:attrNameLst>
                                          <p:attrName>style.visibility</p:attrName>
                                        </p:attrNameLst>
                                      </p:cBhvr>
                                      <p:to>
                                        <p:strVal val="visible"/>
                                      </p:to>
                                    </p:set>
                                    <p:anim calcmode="lin" valueType="num">
                                      <p:cBhvr additive="base">
                                        <p:cTn id="19" dur="500" fill="hold"/>
                                        <p:tgtEl>
                                          <p:spTgt spid="9933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99331">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9331">
                                            <p:txEl>
                                              <p:pRg st="2" end="2"/>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uild="p"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Rot="1" noChangeArrowheads="1"/>
          </p:cNvSpPr>
          <p:nvPr>
            <p:ph type="title"/>
          </p:nvPr>
        </p:nvSpPr>
        <p:spPr/>
        <p:txBody>
          <a:bodyPr/>
          <a:lstStyle/>
          <a:p>
            <a:r>
              <a:rPr lang="en-US"/>
              <a:t>How to choose the best sampling method</a:t>
            </a:r>
          </a:p>
        </p:txBody>
      </p:sp>
      <p:sp>
        <p:nvSpPr>
          <p:cNvPr id="211971" name="Rectangle 3"/>
          <p:cNvSpPr>
            <a:spLocks noGrp="1" noRot="1" noChangeArrowheads="1"/>
          </p:cNvSpPr>
          <p:nvPr>
            <p:ph type="body" idx="1"/>
          </p:nvPr>
        </p:nvSpPr>
        <p:spPr/>
        <p:txBody>
          <a:bodyPr/>
          <a:lstStyle/>
          <a:p>
            <a:r>
              <a:rPr lang="en-US" dirty="0"/>
              <a:t>The best sampling method is the sampling method that most effectively meets the particular goals of the study in question. The effectiveness of a sampling method depends on many factors. Because these factors interact in complex ways, the "best" sampling method is seldom obvious.</a:t>
            </a: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Rot="1" noChangeArrowheads="1"/>
          </p:cNvSpPr>
          <p:nvPr>
            <p:ph type="title"/>
          </p:nvPr>
        </p:nvSpPr>
        <p:spPr/>
        <p:txBody>
          <a:bodyPr/>
          <a:lstStyle/>
          <a:p>
            <a:r>
              <a:rPr lang="en-US"/>
              <a:t>How to choose the best sampling method</a:t>
            </a:r>
          </a:p>
        </p:txBody>
      </p:sp>
      <p:sp>
        <p:nvSpPr>
          <p:cNvPr id="212995" name="Rectangle 3"/>
          <p:cNvSpPr>
            <a:spLocks noGrp="1" noRot="1" noChangeArrowheads="1"/>
          </p:cNvSpPr>
          <p:nvPr>
            <p:ph type="body" idx="1"/>
          </p:nvPr>
        </p:nvSpPr>
        <p:spPr/>
        <p:txBody>
          <a:bodyPr/>
          <a:lstStyle/>
          <a:p>
            <a:pPr marL="457200" indent="-457200">
              <a:lnSpc>
                <a:spcPct val="90000"/>
              </a:lnSpc>
            </a:pPr>
            <a:r>
              <a:rPr lang="en-US" sz="2400"/>
              <a:t>However, good researchers use the following strategy to identify the best sampling method. </a:t>
            </a:r>
          </a:p>
          <a:p>
            <a:pPr marL="457200" indent="-457200">
              <a:lnSpc>
                <a:spcPct val="90000"/>
              </a:lnSpc>
            </a:pPr>
            <a:endParaRPr lang="en-US" sz="2400"/>
          </a:p>
          <a:p>
            <a:pPr marL="457200" indent="-457200">
              <a:lnSpc>
                <a:spcPct val="90000"/>
              </a:lnSpc>
              <a:buFont typeface="Wingdings" pitchFamily="2" charset="2"/>
              <a:buAutoNum type="arabicPeriod"/>
            </a:pPr>
            <a:r>
              <a:rPr lang="en-US" sz="2400"/>
              <a:t>List the research goals (usually some combination of </a:t>
            </a:r>
            <a:r>
              <a:rPr lang="en-US" sz="2400">
                <a:solidFill>
                  <a:schemeClr val="folHlink"/>
                </a:solidFill>
              </a:rPr>
              <a:t>accuracy</a:t>
            </a:r>
            <a:r>
              <a:rPr lang="en-US" sz="2400"/>
              <a:t>, </a:t>
            </a:r>
            <a:r>
              <a:rPr lang="en-US" sz="2400">
                <a:solidFill>
                  <a:schemeClr val="folHlink"/>
                </a:solidFill>
              </a:rPr>
              <a:t>precision</a:t>
            </a:r>
            <a:r>
              <a:rPr lang="en-US" sz="2400"/>
              <a:t>, and/or </a:t>
            </a:r>
            <a:r>
              <a:rPr lang="en-US" sz="2400">
                <a:solidFill>
                  <a:schemeClr val="folHlink"/>
                </a:solidFill>
              </a:rPr>
              <a:t>cost</a:t>
            </a:r>
            <a:r>
              <a:rPr lang="en-US" sz="2400"/>
              <a:t>). </a:t>
            </a:r>
          </a:p>
          <a:p>
            <a:pPr marL="457200" indent="-457200">
              <a:lnSpc>
                <a:spcPct val="90000"/>
              </a:lnSpc>
              <a:buFont typeface="Wingdings" pitchFamily="2" charset="2"/>
              <a:buAutoNum type="arabicPeriod"/>
            </a:pPr>
            <a:r>
              <a:rPr lang="en-US" sz="2400"/>
              <a:t>Identify potential sampling methods that might effectively achieve those goals. </a:t>
            </a:r>
          </a:p>
          <a:p>
            <a:pPr marL="457200" indent="-457200">
              <a:lnSpc>
                <a:spcPct val="90000"/>
              </a:lnSpc>
              <a:buFont typeface="Wingdings" pitchFamily="2" charset="2"/>
              <a:buAutoNum type="arabicPeriod"/>
            </a:pPr>
            <a:r>
              <a:rPr lang="en-US" sz="2400"/>
              <a:t>Test the ability of each method to achieve each goal. </a:t>
            </a:r>
          </a:p>
          <a:p>
            <a:pPr marL="457200" indent="-457200">
              <a:lnSpc>
                <a:spcPct val="90000"/>
              </a:lnSpc>
              <a:buFont typeface="Wingdings" pitchFamily="2" charset="2"/>
              <a:buAutoNum type="arabicPeriod"/>
            </a:pPr>
            <a:r>
              <a:rPr lang="en-US" sz="2400"/>
              <a:t>Choose the method that does the best job of achieving the goals. </a:t>
            </a:r>
          </a:p>
          <a:p>
            <a:pPr marL="457200" indent="-457200">
              <a:lnSpc>
                <a:spcPct val="90000"/>
              </a:lnSpc>
            </a:pPr>
            <a:endParaRPr lang="en-US" sz="240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Rot="1" noChangeArrowheads="1"/>
          </p:cNvSpPr>
          <p:nvPr>
            <p:ph type="title"/>
          </p:nvPr>
        </p:nvSpPr>
        <p:spPr/>
        <p:txBody>
          <a:bodyPr/>
          <a:lstStyle/>
          <a:p>
            <a:r>
              <a:rPr lang="en-US"/>
              <a:t>How to choose the best sampling method</a:t>
            </a:r>
          </a:p>
        </p:txBody>
      </p:sp>
      <p:sp>
        <p:nvSpPr>
          <p:cNvPr id="214019" name="Rectangle 3"/>
          <p:cNvSpPr>
            <a:spLocks noGrp="1" noRot="1" noChangeArrowheads="1"/>
          </p:cNvSpPr>
          <p:nvPr>
            <p:ph type="body" idx="1"/>
          </p:nvPr>
        </p:nvSpPr>
        <p:spPr/>
        <p:txBody>
          <a:bodyPr/>
          <a:lstStyle/>
          <a:p>
            <a:pPr>
              <a:lnSpc>
                <a:spcPct val="90000"/>
              </a:lnSpc>
            </a:pPr>
            <a:r>
              <a:rPr lang="en-US" sz="2400" b="1"/>
              <a:t>Problem Statement: </a:t>
            </a:r>
            <a:r>
              <a:rPr lang="en-US" sz="2400"/>
              <a:t>At the end of every school year, the state administers a reading test to a sample of third graders. The school system has 20,000 third graders, half boys and half girls. There are 1000 third-grade classes, each with 20 students. The maximum budget for this research is $3600. The only expense is the cost to proctor each test session. This amounts to $100 per session. The purpose of the study is to estimate the reading proficiency of third graders, based on sample data. School administrators want to maximize the precision of this estimate without exceeding the $3600 budget. What sampling method should they use? </a:t>
            </a: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Rot="1" noChangeArrowheads="1"/>
          </p:cNvSpPr>
          <p:nvPr>
            <p:ph type="title"/>
          </p:nvPr>
        </p:nvSpPr>
        <p:spPr/>
        <p:txBody>
          <a:bodyPr/>
          <a:lstStyle/>
          <a:p>
            <a:r>
              <a:rPr lang="en-US"/>
              <a:t>Goals</a:t>
            </a:r>
          </a:p>
        </p:txBody>
      </p:sp>
      <p:sp>
        <p:nvSpPr>
          <p:cNvPr id="215043" name="Rectangle 3"/>
          <p:cNvSpPr>
            <a:spLocks noGrp="1" noRot="1" noChangeArrowheads="1"/>
          </p:cNvSpPr>
          <p:nvPr>
            <p:ph type="body" idx="1"/>
          </p:nvPr>
        </p:nvSpPr>
        <p:spPr/>
        <p:txBody>
          <a:bodyPr/>
          <a:lstStyle/>
          <a:p>
            <a:pPr marL="609600" indent="-609600">
              <a:buFont typeface="Wingdings" pitchFamily="2" charset="2"/>
              <a:buAutoNum type="arabicPeriod"/>
            </a:pPr>
            <a:r>
              <a:rPr lang="en-US"/>
              <a:t>List goals. This study has two main goals: (1) maximize precision and (2) stay within budget. </a:t>
            </a:r>
            <a:br>
              <a:rPr lang="en-US"/>
            </a:br>
            <a:endParaRPr lang="en-US"/>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Rot="1" noChangeArrowheads="1"/>
          </p:cNvSpPr>
          <p:nvPr>
            <p:ph type="title"/>
          </p:nvPr>
        </p:nvSpPr>
        <p:spPr/>
        <p:txBody>
          <a:bodyPr/>
          <a:lstStyle/>
          <a:p>
            <a:r>
              <a:rPr lang="en-US"/>
              <a:t>Sampling Methods</a:t>
            </a:r>
          </a:p>
        </p:txBody>
      </p:sp>
      <p:sp>
        <p:nvSpPr>
          <p:cNvPr id="216067" name="Rectangle 3"/>
          <p:cNvSpPr>
            <a:spLocks noGrp="1" noRot="1" noChangeArrowheads="1"/>
          </p:cNvSpPr>
          <p:nvPr>
            <p:ph type="body" idx="1"/>
          </p:nvPr>
        </p:nvSpPr>
        <p:spPr/>
        <p:txBody>
          <a:bodyPr/>
          <a:lstStyle/>
          <a:p>
            <a:r>
              <a:rPr lang="en-US"/>
              <a:t>Identify potential sampling methods. We will consider four basic sampling methods - simple random sampling, proportionate stratified sampling, disproportionate stratified sampling, and cluster sampling </a:t>
            </a: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Rot="1" noChangeArrowheads="1"/>
          </p:cNvSpPr>
          <p:nvPr>
            <p:ph type="title"/>
          </p:nvPr>
        </p:nvSpPr>
        <p:spPr/>
        <p:txBody>
          <a:bodyPr/>
          <a:lstStyle/>
          <a:p>
            <a:r>
              <a:rPr lang="en-US"/>
              <a:t>Test</a:t>
            </a:r>
          </a:p>
        </p:txBody>
      </p:sp>
      <p:sp>
        <p:nvSpPr>
          <p:cNvPr id="217091" name="Rectangle 3"/>
          <p:cNvSpPr>
            <a:spLocks noGrp="1" noRot="1" noChangeArrowheads="1"/>
          </p:cNvSpPr>
          <p:nvPr>
            <p:ph type="body" idx="1"/>
          </p:nvPr>
        </p:nvSpPr>
        <p:spPr/>
        <p:txBody>
          <a:bodyPr/>
          <a:lstStyle/>
          <a:p>
            <a:pPr>
              <a:lnSpc>
                <a:spcPct val="90000"/>
              </a:lnSpc>
            </a:pPr>
            <a:r>
              <a:rPr lang="en-US" dirty="0"/>
              <a:t>Test methods. A key part of the analysis is to test the ability of each potential sampling method to satisfy the research goals. Specifically, we will want to know the level of precision and the cost associated with each potential method. For our test, we use the </a:t>
            </a:r>
            <a:r>
              <a:rPr lang="en-US" dirty="0">
                <a:hlinkClick r:id="rId2"/>
              </a:rPr>
              <a:t>standard error</a:t>
            </a:r>
            <a:r>
              <a:rPr lang="en-US" dirty="0"/>
              <a:t> to measure precision. The smaller the standard error, the greater the precision. </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Rot="1" noChangeArrowheads="1"/>
          </p:cNvSpPr>
          <p:nvPr>
            <p:ph type="title"/>
          </p:nvPr>
        </p:nvSpPr>
        <p:spPr/>
        <p:txBody>
          <a:bodyPr/>
          <a:lstStyle/>
          <a:p>
            <a:r>
              <a:rPr lang="en-US"/>
              <a:t>SRS</a:t>
            </a:r>
          </a:p>
        </p:txBody>
      </p:sp>
      <p:sp>
        <p:nvSpPr>
          <p:cNvPr id="220163" name="Rectangle 3"/>
          <p:cNvSpPr>
            <a:spLocks noGrp="1" noRot="1" noChangeArrowheads="1"/>
          </p:cNvSpPr>
          <p:nvPr>
            <p:ph type="body" idx="1"/>
          </p:nvPr>
        </p:nvSpPr>
        <p:spPr/>
        <p:txBody>
          <a:bodyPr/>
          <a:lstStyle/>
          <a:p>
            <a:pPr>
              <a:lnSpc>
                <a:spcPct val="90000"/>
              </a:lnSpc>
            </a:pPr>
            <a:r>
              <a:rPr lang="en-US" sz="2400" dirty="0"/>
              <a:t>The test was administered to 36 students selected via simple random sampling. The test score from each sampled student is shown below: </a:t>
            </a:r>
          </a:p>
          <a:p>
            <a:pPr>
              <a:lnSpc>
                <a:spcPct val="90000"/>
              </a:lnSpc>
            </a:pPr>
            <a:r>
              <a:rPr lang="en-US" sz="2400" dirty="0"/>
              <a:t>50, 55, 60, 62, 62, 65, 67, 67, 70, 70, 70, 70, 72, 72, 73, 73, 75, 75, </a:t>
            </a:r>
            <a:br>
              <a:rPr lang="en-US" sz="2400" dirty="0"/>
            </a:br>
            <a:r>
              <a:rPr lang="en-US" sz="2400" dirty="0"/>
              <a:t>75, 78, 78, 78, 78, 80, 80, 80, 82, 82, 85, 85, 85, 88, 88, 90, 90, 90  </a:t>
            </a:r>
          </a:p>
          <a:p>
            <a:pPr>
              <a:lnSpc>
                <a:spcPct val="90000"/>
              </a:lnSpc>
            </a:pPr>
            <a:r>
              <a:rPr lang="en-US" sz="2400" dirty="0"/>
              <a:t>Using sample data, estimate the mean reading achievement level in the population. Find the </a:t>
            </a:r>
            <a:r>
              <a:rPr lang="en-US" sz="2400" dirty="0">
                <a:hlinkClick r:id="rId2"/>
              </a:rPr>
              <a:t>margin of error</a:t>
            </a:r>
            <a:r>
              <a:rPr lang="en-US" sz="2400" dirty="0"/>
              <a:t> and the </a:t>
            </a:r>
            <a:r>
              <a:rPr lang="en-US" sz="2400" dirty="0">
                <a:hlinkClick r:id="rId3"/>
              </a:rPr>
              <a:t>confidence interval</a:t>
            </a:r>
            <a:r>
              <a:rPr lang="en-US" sz="2400" dirty="0"/>
              <a:t>. Assume a 95% </a:t>
            </a:r>
            <a:r>
              <a:rPr lang="en-US" sz="2400" dirty="0">
                <a:hlinkClick r:id="rId4"/>
              </a:rPr>
              <a:t>confidence level</a:t>
            </a:r>
            <a:r>
              <a:rPr lang="en-US" sz="2400" dirty="0"/>
              <a:t>. Do this one in class.</a:t>
            </a: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Rot="1" noChangeArrowheads="1"/>
          </p:cNvSpPr>
          <p:nvPr>
            <p:ph type="title"/>
          </p:nvPr>
        </p:nvSpPr>
        <p:spPr/>
        <p:txBody>
          <a:bodyPr/>
          <a:lstStyle/>
          <a:p>
            <a:r>
              <a:rPr lang="en-US"/>
              <a:t>SRS Results</a:t>
            </a:r>
          </a:p>
        </p:txBody>
      </p:sp>
      <p:sp>
        <p:nvSpPr>
          <p:cNvPr id="221187" name="Rectangle 3"/>
          <p:cNvSpPr>
            <a:spLocks noGrp="1" noRot="1" noChangeArrowheads="1"/>
          </p:cNvSpPr>
          <p:nvPr>
            <p:ph type="body" idx="1"/>
          </p:nvPr>
        </p:nvSpPr>
        <p:spPr/>
        <p:txBody>
          <a:bodyPr/>
          <a:lstStyle/>
          <a:p>
            <a:r>
              <a:rPr lang="en-US" dirty="0"/>
              <a:t>Mean = ( 50 + 55 + 60 + ... + 90 + 90 + 90 ) / 36 = 75 </a:t>
            </a:r>
          </a:p>
          <a:p>
            <a:r>
              <a:rPr lang="en-US" dirty="0"/>
              <a:t>Standard Deviation = 9.95</a:t>
            </a:r>
          </a:p>
          <a:p>
            <a:r>
              <a:rPr lang="en-US" dirty="0"/>
              <a:t>Standard Error = 9.95/</a:t>
            </a:r>
            <a:r>
              <a:rPr lang="en-US" dirty="0" err="1"/>
              <a:t>sqrt</a:t>
            </a:r>
            <a:r>
              <a:rPr lang="en-US" dirty="0"/>
              <a:t>(36) = 1.66</a:t>
            </a:r>
          </a:p>
          <a:p>
            <a:r>
              <a:rPr lang="en-US" dirty="0"/>
              <a:t>Margin of Error = 1.66 x 1.96 = 3.25</a:t>
            </a:r>
          </a:p>
          <a:p>
            <a:r>
              <a:rPr lang="en-US" dirty="0"/>
              <a:t>Conclusion: 95% confidence </a:t>
            </a:r>
            <a:r>
              <a:rPr lang="en-US" dirty="0" smtClean="0"/>
              <a:t>that </a:t>
            </a:r>
            <a:r>
              <a:rPr lang="en-US" dirty="0"/>
              <a:t>true population mean is 75 ± 3.25</a:t>
            </a: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37" name="Rectangle 29"/>
          <p:cNvSpPr>
            <a:spLocks noGrp="1" noRot="1" noChangeArrowheads="1"/>
          </p:cNvSpPr>
          <p:nvPr>
            <p:ph type="title"/>
          </p:nvPr>
        </p:nvSpPr>
        <p:spPr/>
        <p:txBody>
          <a:bodyPr/>
          <a:lstStyle/>
          <a:p>
            <a:r>
              <a:rPr lang="en-US" sz="4000"/>
              <a:t>Sampling Methods Compared</a:t>
            </a:r>
          </a:p>
        </p:txBody>
      </p:sp>
      <p:graphicFrame>
        <p:nvGraphicFramePr>
          <p:cNvPr id="222241" name="Group 33"/>
          <p:cNvGraphicFramePr>
            <a:graphicFrameLocks noGrp="1"/>
          </p:cNvGraphicFramePr>
          <p:nvPr>
            <p:ph idx="1"/>
          </p:nvPr>
        </p:nvGraphicFramePr>
        <p:xfrm>
          <a:off x="838200" y="1905000"/>
          <a:ext cx="8007350" cy="1402080"/>
        </p:xfrm>
        <a:graphic>
          <a:graphicData uri="http://schemas.openxmlformats.org/drawingml/2006/table">
            <a:tbl>
              <a:tblPr/>
              <a:tblGrid>
                <a:gridCol w="2001838"/>
                <a:gridCol w="2001837"/>
                <a:gridCol w="2001838"/>
                <a:gridCol w="2001837"/>
              </a:tblGrid>
              <a:tr h="542925">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outerShdw blurRad="38100" dist="38100" dir="2700000" algn="tl">
                              <a:srgbClr val="000000"/>
                            </a:outerShdw>
                          </a:effectLst>
                          <a:latin typeface="Arial" charset="0"/>
                          <a:cs typeface="Arial" charset="0"/>
                        </a:rPr>
                        <a:t>Sampling method</a:t>
                      </a:r>
                      <a:endParaRPr kumimoji="0" lang="en-US" sz="48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cs typeface="Arial" charset="0"/>
                      </a:endParaRPr>
                    </a:p>
                  </a:txBody>
                  <a:tcPr horzOverflow="overflow">
                    <a:lnL w="12700" cap="flat" cmpd="sng" algn="ctr">
                      <a:solidFill>
                        <a:srgbClr val="808080"/>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Cost</a:t>
                      </a:r>
                      <a:endParaRPr kumimoji="0" lang="en-US" sz="4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Arial" charset="0"/>
                      </a:endParaRPr>
                    </a:p>
                  </a:txBody>
                  <a:tcPr horzOverflow="overflow">
                    <a:lnL>
                      <a:noFill/>
                    </a:lnL>
                    <a:lnR>
                      <a:noFill/>
                    </a:lnR>
                    <a:lnT w="12700" cap="flat" cmpd="sng" algn="ctr">
                      <a:solidFill>
                        <a:srgbClr val="80808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outerShdw blurRad="38100" dist="38100" dir="2700000" algn="tl">
                              <a:srgbClr val="000000"/>
                            </a:outerShdw>
                          </a:effectLst>
                          <a:latin typeface="Arial" charset="0"/>
                          <a:cs typeface="Arial" charset="0"/>
                        </a:rPr>
                        <a:t>Standard error</a:t>
                      </a:r>
                      <a:endParaRPr kumimoji="0" lang="en-US" sz="48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cs typeface="Arial" charset="0"/>
                      </a:endParaRPr>
                    </a:p>
                  </a:txBody>
                  <a:tcPr horzOverflow="overflow">
                    <a:lnL>
                      <a:noFill/>
                    </a:lnL>
                    <a:lnR>
                      <a:noFill/>
                    </a:lnR>
                    <a:lnT w="12700" cap="flat" cmpd="sng" algn="ctr">
                      <a:solidFill>
                        <a:srgbClr val="80808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Sample size</a:t>
                      </a:r>
                      <a:endParaRPr kumimoji="0" lang="en-US" sz="4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Arial" charset="0"/>
                      </a:endParaRPr>
                    </a:p>
                  </a:txBody>
                  <a:tcPr horzOverflow="overflow">
                    <a:lnL>
                      <a:noFill/>
                    </a:lnL>
                    <a:lnR cap="flat">
                      <a:noFill/>
                    </a:lnR>
                    <a:lnT w="12700" cap="flat" cmpd="sng" algn="ctr">
                      <a:solidFill>
                        <a:srgbClr val="808080"/>
                      </a:solidFill>
                      <a:prstDash val="solid"/>
                      <a:round/>
                      <a:headEnd type="none" w="med" len="med"/>
                      <a:tailEnd type="none" w="med" len="med"/>
                    </a:lnT>
                    <a:lnB>
                      <a:noFill/>
                    </a:lnB>
                    <a:lnTlToBr>
                      <a:noFill/>
                    </a:lnTlToBr>
                    <a:lnBlToTr>
                      <a:noFill/>
                    </a:lnBlToTr>
                    <a:noFill/>
                  </a:tcPr>
                </a:tc>
              </a:tr>
              <a:tr h="646113">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Simple random sampling</a:t>
                      </a:r>
                      <a:endParaRPr kumimoji="0" lang="en-US" sz="4800" b="0" i="0" u="none" strike="noStrike" cap="none" normalizeH="0" baseline="0" smtClean="0">
                        <a:ln>
                          <a:noFill/>
                        </a:ln>
                        <a:solidFill>
                          <a:schemeClr val="tx1"/>
                        </a:solidFill>
                        <a:effectLst/>
                        <a:latin typeface="Times New Roman" pitchFamily="18" charset="0"/>
                        <a:cs typeface="Arial" charset="0"/>
                      </a:endParaRPr>
                    </a:p>
                  </a:txBody>
                  <a:tcPr horzOverflow="overflow">
                    <a:lnL w="12700" cap="flat" cmpd="sng" algn="ctr">
                      <a:solidFill>
                        <a:srgbClr val="808080"/>
                      </a:solidFill>
                      <a:prstDash val="solid"/>
                      <a:round/>
                      <a:headEnd type="none" w="med" len="med"/>
                      <a:tailEnd type="none" w="med" len="med"/>
                    </a:lnL>
                    <a:lnR>
                      <a:noFill/>
                    </a:lnR>
                    <a:lnT>
                      <a:noFill/>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$3,600 </a:t>
                      </a:r>
                      <a:endParaRPr kumimoji="0" lang="en-US" sz="4800" b="0" i="0" u="none" strike="noStrike" cap="none" normalizeH="0" baseline="0" smtClean="0">
                        <a:ln>
                          <a:noFill/>
                        </a:ln>
                        <a:solidFill>
                          <a:schemeClr val="tx1"/>
                        </a:solidFill>
                        <a:effectLst/>
                        <a:latin typeface="Times New Roman" pitchFamily="18" charset="0"/>
                        <a:cs typeface="Arial" charset="0"/>
                      </a:endParaRPr>
                    </a:p>
                  </a:txBody>
                  <a:tcPr horzOverflow="overflow">
                    <a:lnL>
                      <a:noFill/>
                    </a:lnL>
                    <a:lnR>
                      <a:noFill/>
                    </a:lnR>
                    <a:lnT>
                      <a:noFill/>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1.66</a:t>
                      </a:r>
                      <a:endParaRPr kumimoji="0" lang="en-US" sz="4800" b="0" i="0" u="none" strike="noStrike" cap="none" normalizeH="0" baseline="0" smtClean="0">
                        <a:ln>
                          <a:noFill/>
                        </a:ln>
                        <a:solidFill>
                          <a:schemeClr val="tx1"/>
                        </a:solidFill>
                        <a:effectLst/>
                        <a:latin typeface="Times New Roman" pitchFamily="18" charset="0"/>
                        <a:cs typeface="Arial" charset="0"/>
                      </a:endParaRPr>
                    </a:p>
                  </a:txBody>
                  <a:tcPr horzOverflow="overflow">
                    <a:lnL>
                      <a:noFill/>
                    </a:lnL>
                    <a:lnR>
                      <a:noFill/>
                    </a:lnR>
                    <a:lnT>
                      <a:noFill/>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36</a:t>
                      </a:r>
                      <a:endParaRPr kumimoji="0" lang="en-US" sz="4800" b="0" i="0" u="none" strike="noStrike" cap="none" normalizeH="0" baseline="0" smtClean="0">
                        <a:ln>
                          <a:noFill/>
                        </a:ln>
                        <a:solidFill>
                          <a:schemeClr val="tx1"/>
                        </a:solidFill>
                        <a:effectLst/>
                        <a:latin typeface="Times New Roman" pitchFamily="18" charset="0"/>
                        <a:cs typeface="Arial" charset="0"/>
                      </a:endParaRPr>
                    </a:p>
                  </a:txBody>
                  <a:tcPr horzOverflow="overflow">
                    <a:lnL>
                      <a:noFill/>
                    </a:lnL>
                    <a:lnR cap="flat">
                      <a:noFill/>
                    </a:lnR>
                    <a:lnT>
                      <a:noFill/>
                    </a:lnT>
                    <a:lnB w="12700" cap="flat" cmpd="sng" algn="ctr">
                      <a:solidFill>
                        <a:srgbClr val="80808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Rot="1" noChangeArrowheads="1"/>
          </p:cNvSpPr>
          <p:nvPr>
            <p:ph type="title"/>
          </p:nvPr>
        </p:nvSpPr>
        <p:spPr>
          <a:noFill/>
          <a:ln/>
          <a:effectLst>
            <a:outerShdw dist="35921" dir="2700000" algn="ctr" rotWithShape="0">
              <a:srgbClr val="000000"/>
            </a:outerShdw>
          </a:effectLst>
        </p:spPr>
        <p:txBody>
          <a:bodyPr lIns="90488" tIns="44450" rIns="90488" bIns="44450"/>
          <a:lstStyle/>
          <a:p>
            <a:r>
              <a:rPr lang="en-US"/>
              <a:t>Conclusion Validity</a:t>
            </a:r>
          </a:p>
        </p:txBody>
      </p:sp>
      <p:sp>
        <p:nvSpPr>
          <p:cNvPr id="18435" name="Rectangle 3"/>
          <p:cNvSpPr>
            <a:spLocks noGrp="1" noRot="1" noChangeArrowheads="1"/>
          </p:cNvSpPr>
          <p:nvPr>
            <p:ph type="body" idx="1"/>
          </p:nvPr>
        </p:nvSpPr>
        <p:spPr>
          <a:xfrm>
            <a:off x="1325563" y="2381250"/>
            <a:ext cx="7805737" cy="1276350"/>
          </a:xfrm>
          <a:noFill/>
          <a:ln/>
        </p:spPr>
        <p:txBody>
          <a:bodyPr lIns="90488" tIns="44450" rIns="90488" bIns="44450"/>
          <a:lstStyle/>
          <a:p>
            <a:r>
              <a:rPr lang="en-US"/>
              <a:t>what you did and what you saw?</a:t>
            </a:r>
          </a:p>
          <a:p>
            <a:r>
              <a:rPr lang="en-US"/>
              <a:t>your program and your observations?</a:t>
            </a:r>
          </a:p>
        </p:txBody>
      </p:sp>
      <p:sp>
        <p:nvSpPr>
          <p:cNvPr id="18436" name="Rectangle 4"/>
          <p:cNvSpPr>
            <a:spLocks noChangeArrowheads="1"/>
          </p:cNvSpPr>
          <p:nvPr/>
        </p:nvSpPr>
        <p:spPr bwMode="auto">
          <a:xfrm>
            <a:off x="377825" y="4108450"/>
            <a:ext cx="8531225" cy="2587625"/>
          </a:xfrm>
          <a:prstGeom prst="rect">
            <a:avLst/>
          </a:prstGeom>
          <a:solidFill>
            <a:schemeClr val="bg1"/>
          </a:solidFill>
          <a:ln w="12700">
            <a:solidFill>
              <a:schemeClr val="bg1"/>
            </a:solidFill>
            <a:miter lim="800000"/>
            <a:headEnd/>
            <a:tailEnd/>
          </a:ln>
          <a:effectLst>
            <a:prstShdw prst="shdw17" dist="17961" dir="2700000">
              <a:schemeClr val="bg1">
                <a:gamma/>
                <a:shade val="60000"/>
                <a:invGamma/>
              </a:schemeClr>
            </a:prstShdw>
          </a:effectLst>
        </p:spPr>
        <p:txBody>
          <a:bodyPr wrap="none" anchor="ctr"/>
          <a:lstStyle/>
          <a:p>
            <a:endParaRPr lang="en-US"/>
          </a:p>
        </p:txBody>
      </p:sp>
      <p:sp>
        <p:nvSpPr>
          <p:cNvPr id="18437" name="Rectangle 5"/>
          <p:cNvSpPr>
            <a:spLocks noChangeArrowheads="1"/>
          </p:cNvSpPr>
          <p:nvPr/>
        </p:nvSpPr>
        <p:spPr bwMode="auto">
          <a:xfrm>
            <a:off x="1038225" y="209550"/>
            <a:ext cx="7715250" cy="1143000"/>
          </a:xfrm>
          <a:prstGeom prst="rect">
            <a:avLst/>
          </a:prstGeom>
          <a:noFill/>
          <a:ln w="12700">
            <a:noFill/>
            <a:miter lim="800000"/>
            <a:headEnd/>
            <a:tailEnd/>
          </a:ln>
          <a:effectLst>
            <a:outerShdw dist="35921" dir="2700000" algn="ctr" rotWithShape="0">
              <a:srgbClr val="000000"/>
            </a:outerShdw>
          </a:effectLst>
        </p:spPr>
        <p:txBody>
          <a:bodyPr wrap="none" anchor="ctr"/>
          <a:lstStyle/>
          <a:p>
            <a:endParaRPr lang="en-US"/>
          </a:p>
        </p:txBody>
      </p:sp>
      <p:sp>
        <p:nvSpPr>
          <p:cNvPr id="18438" name="Rectangle 6"/>
          <p:cNvSpPr>
            <a:spLocks noChangeArrowheads="1"/>
          </p:cNvSpPr>
          <p:nvPr/>
        </p:nvSpPr>
        <p:spPr bwMode="auto">
          <a:xfrm>
            <a:off x="588963" y="5984875"/>
            <a:ext cx="2368550" cy="576263"/>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eaLnBrk="0" hangingPunct="0"/>
            <a:r>
              <a:rPr lang="en-US" sz="3200">
                <a:effectLst>
                  <a:outerShdw blurRad="38100" dist="38100" dir="2700000" algn="tl">
                    <a:srgbClr val="000000"/>
                  </a:outerShdw>
                </a:effectLst>
              </a:rPr>
              <a:t>Observation</a:t>
            </a:r>
          </a:p>
        </p:txBody>
      </p:sp>
      <p:sp>
        <p:nvSpPr>
          <p:cNvPr id="18439" name="Rectangle 7"/>
          <p:cNvSpPr>
            <a:spLocks noChangeArrowheads="1"/>
          </p:cNvSpPr>
          <p:nvPr/>
        </p:nvSpPr>
        <p:spPr bwMode="auto">
          <a:xfrm>
            <a:off x="1628775" y="4705350"/>
            <a:ext cx="1736725" cy="576263"/>
          </a:xfrm>
          <a:prstGeom prst="rect">
            <a:avLst/>
          </a:prstGeom>
          <a:solidFill>
            <a:srgbClr val="FAFD00"/>
          </a:solidFill>
          <a:ln w="12700">
            <a:noFill/>
            <a:miter lim="800000"/>
            <a:headEnd/>
            <a:tailEnd/>
          </a:ln>
          <a:effectLst/>
        </p:spPr>
        <p:txBody>
          <a:bodyPr wrap="none" lIns="90488" tIns="44450" rIns="90488" bIns="44450">
            <a:spAutoFit/>
          </a:bodyPr>
          <a:lstStyle/>
          <a:p>
            <a:pPr eaLnBrk="0" hangingPunct="0"/>
            <a:r>
              <a:rPr lang="en-US" sz="3200">
                <a:effectLst>
                  <a:outerShdw blurRad="38100" dist="38100" dir="2700000" algn="tl">
                    <a:srgbClr val="000000"/>
                  </a:outerShdw>
                </a:effectLst>
              </a:rPr>
              <a:t>Program</a:t>
            </a:r>
          </a:p>
        </p:txBody>
      </p:sp>
      <p:sp>
        <p:nvSpPr>
          <p:cNvPr id="18440" name="Rectangle 8"/>
          <p:cNvSpPr>
            <a:spLocks noChangeArrowheads="1"/>
          </p:cNvSpPr>
          <p:nvPr/>
        </p:nvSpPr>
        <p:spPr bwMode="auto">
          <a:xfrm>
            <a:off x="5924550" y="4705350"/>
            <a:ext cx="2571750" cy="576263"/>
          </a:xfrm>
          <a:prstGeom prst="rect">
            <a:avLst/>
          </a:prstGeom>
          <a:solidFill>
            <a:srgbClr val="FAFD00"/>
          </a:solidFill>
          <a:ln w="12700">
            <a:noFill/>
            <a:miter lim="800000"/>
            <a:headEnd/>
            <a:tailEnd/>
          </a:ln>
          <a:effectLst/>
        </p:spPr>
        <p:txBody>
          <a:bodyPr wrap="none" lIns="90488" tIns="44450" rIns="90488" bIns="44450">
            <a:spAutoFit/>
          </a:bodyPr>
          <a:lstStyle/>
          <a:p>
            <a:pPr eaLnBrk="0" hangingPunct="0"/>
            <a:r>
              <a:rPr lang="en-US" sz="3200">
                <a:effectLst>
                  <a:outerShdw blurRad="38100" dist="38100" dir="2700000" algn="tl">
                    <a:srgbClr val="000000"/>
                  </a:outerShdw>
                </a:effectLst>
              </a:rPr>
              <a:t>Observations</a:t>
            </a:r>
          </a:p>
        </p:txBody>
      </p:sp>
      <p:sp>
        <p:nvSpPr>
          <p:cNvPr id="18441" name="AutoShape 9"/>
          <p:cNvSpPr>
            <a:spLocks noChangeArrowheads="1"/>
          </p:cNvSpPr>
          <p:nvPr/>
        </p:nvSpPr>
        <p:spPr bwMode="auto">
          <a:xfrm>
            <a:off x="3683000" y="4702175"/>
            <a:ext cx="2130425" cy="558800"/>
          </a:xfrm>
          <a:prstGeom prst="rightArrow">
            <a:avLst>
              <a:gd name="adj1" fmla="val 50000"/>
              <a:gd name="adj2" fmla="val 190643"/>
            </a:avLst>
          </a:prstGeom>
          <a:solidFill>
            <a:schemeClr val="accent1"/>
          </a:solidFill>
          <a:ln w="12700">
            <a:solidFill>
              <a:schemeClr val="tx1"/>
            </a:solidFill>
            <a:miter lim="800000"/>
            <a:headEnd/>
            <a:tailEnd/>
          </a:ln>
          <a:effectLst/>
        </p:spPr>
        <p:txBody>
          <a:bodyPr wrap="none" anchor="ctr"/>
          <a:lstStyle/>
          <a:p>
            <a:endParaRPr lang="en-US"/>
          </a:p>
        </p:txBody>
      </p:sp>
      <p:sp>
        <p:nvSpPr>
          <p:cNvPr id="18442" name="Rectangle 10"/>
          <p:cNvSpPr>
            <a:spLocks noChangeArrowheads="1"/>
          </p:cNvSpPr>
          <p:nvPr/>
        </p:nvSpPr>
        <p:spPr bwMode="auto">
          <a:xfrm>
            <a:off x="1452563" y="5349875"/>
            <a:ext cx="2179637" cy="515938"/>
          </a:xfrm>
          <a:prstGeom prst="rect">
            <a:avLst/>
          </a:prstGeom>
          <a:noFill/>
          <a:ln w="12700">
            <a:noFill/>
            <a:miter lim="800000"/>
            <a:headEnd/>
            <a:tailEnd/>
          </a:ln>
          <a:effectLst/>
        </p:spPr>
        <p:txBody>
          <a:bodyPr wrap="none" lIns="90488" tIns="44450" rIns="90488" bIns="44450">
            <a:spAutoFit/>
          </a:bodyPr>
          <a:lstStyle/>
          <a:p>
            <a:pPr eaLnBrk="0" hangingPunct="0"/>
            <a:r>
              <a:rPr lang="en-US" sz="2800">
                <a:effectLst>
                  <a:outerShdw blurRad="38100" dist="38100" dir="2700000" algn="tl">
                    <a:srgbClr val="000000"/>
                  </a:outerShdw>
                </a:effectLst>
              </a:rPr>
              <a:t>What you </a:t>
            </a:r>
            <a:r>
              <a:rPr lang="en-US" sz="2800" i="1">
                <a:effectLst>
                  <a:outerShdw blurRad="38100" dist="38100" dir="2700000" algn="tl">
                    <a:srgbClr val="000000"/>
                  </a:outerShdw>
                </a:effectLst>
              </a:rPr>
              <a:t>do</a:t>
            </a:r>
          </a:p>
        </p:txBody>
      </p:sp>
      <p:sp>
        <p:nvSpPr>
          <p:cNvPr id="18443" name="Rectangle 11"/>
          <p:cNvSpPr>
            <a:spLocks noChangeArrowheads="1"/>
          </p:cNvSpPr>
          <p:nvPr/>
        </p:nvSpPr>
        <p:spPr bwMode="auto">
          <a:xfrm>
            <a:off x="6138863" y="5349875"/>
            <a:ext cx="2357437" cy="515938"/>
          </a:xfrm>
          <a:prstGeom prst="rect">
            <a:avLst/>
          </a:prstGeom>
          <a:noFill/>
          <a:ln w="12700">
            <a:noFill/>
            <a:miter lim="800000"/>
            <a:headEnd/>
            <a:tailEnd/>
          </a:ln>
          <a:effectLst/>
        </p:spPr>
        <p:txBody>
          <a:bodyPr wrap="none" lIns="90488" tIns="44450" rIns="90488" bIns="44450">
            <a:spAutoFit/>
          </a:bodyPr>
          <a:lstStyle/>
          <a:p>
            <a:pPr eaLnBrk="0" hangingPunct="0"/>
            <a:r>
              <a:rPr lang="en-US" sz="2800">
                <a:effectLst>
                  <a:outerShdw blurRad="38100" dist="38100" dir="2700000" algn="tl">
                    <a:srgbClr val="000000"/>
                  </a:outerShdw>
                </a:effectLst>
              </a:rPr>
              <a:t>What you </a:t>
            </a:r>
            <a:r>
              <a:rPr lang="en-US" sz="2800" i="1">
                <a:effectLst>
                  <a:outerShdw blurRad="38100" dist="38100" dir="2700000" algn="tl">
                    <a:srgbClr val="000000"/>
                  </a:outerShdw>
                </a:effectLst>
              </a:rPr>
              <a:t>see</a:t>
            </a:r>
          </a:p>
        </p:txBody>
      </p:sp>
      <p:sp>
        <p:nvSpPr>
          <p:cNvPr id="18444" name="Rectangle 12"/>
          <p:cNvSpPr>
            <a:spLocks noChangeArrowheads="1"/>
          </p:cNvSpPr>
          <p:nvPr/>
        </p:nvSpPr>
        <p:spPr bwMode="auto">
          <a:xfrm>
            <a:off x="1223963" y="1590675"/>
            <a:ext cx="6156325" cy="576263"/>
          </a:xfrm>
          <a:prstGeom prst="rect">
            <a:avLst/>
          </a:prstGeom>
          <a:noFill/>
          <a:ln w="12700">
            <a:noFill/>
            <a:miter lim="800000"/>
            <a:headEnd/>
            <a:tailEnd/>
          </a:ln>
          <a:effectLst/>
        </p:spPr>
        <p:txBody>
          <a:bodyPr wrap="none" lIns="90488" tIns="44450" rIns="90488" bIns="44450">
            <a:spAutoFit/>
          </a:bodyPr>
          <a:lstStyle/>
          <a:p>
            <a:pPr eaLnBrk="0" hangingPunct="0"/>
            <a:r>
              <a:rPr lang="en-US" sz="3200">
                <a:effectLst>
                  <a:outerShdw blurRad="38100" dist="38100" dir="2700000" algn="tl">
                    <a:srgbClr val="000000"/>
                  </a:outerShdw>
                </a:effectLst>
              </a:rPr>
              <a:t>Is there a </a:t>
            </a:r>
            <a:r>
              <a:rPr lang="en-US" sz="3200" i="1">
                <a:effectLst>
                  <a:outerShdw blurRad="38100" dist="38100" dir="2700000" algn="tl">
                    <a:srgbClr val="000000"/>
                  </a:outerShdw>
                </a:effectLst>
              </a:rPr>
              <a:t>relationship</a:t>
            </a:r>
            <a:r>
              <a:rPr lang="en-US" sz="3200">
                <a:effectLst>
                  <a:outerShdw blurRad="38100" dist="38100" dir="2700000" algn="tl">
                    <a:srgbClr val="000000"/>
                  </a:outerShdw>
                </a:effectLst>
              </a:rPr>
              <a:t> between... </a:t>
            </a:r>
          </a:p>
        </p:txBody>
      </p:sp>
      <p:sp>
        <p:nvSpPr>
          <p:cNvPr id="18445" name="Rectangle 13"/>
          <p:cNvSpPr>
            <a:spLocks noChangeArrowheads="1"/>
          </p:cNvSpPr>
          <p:nvPr/>
        </p:nvSpPr>
        <p:spPr bwMode="auto">
          <a:xfrm>
            <a:off x="7110413" y="6196013"/>
            <a:ext cx="1806575" cy="454025"/>
          </a:xfrm>
          <a:prstGeom prst="rect">
            <a:avLst/>
          </a:prstGeom>
          <a:noFill/>
          <a:ln w="12700">
            <a:noFill/>
            <a:miter lim="800000"/>
            <a:headEnd/>
            <a:tailEnd/>
          </a:ln>
          <a:effectLst/>
        </p:spPr>
        <p:txBody>
          <a:bodyPr wrap="none" lIns="90488" tIns="44450" rIns="90488" bIns="44450">
            <a:spAutoFit/>
          </a:bodyPr>
          <a:lstStyle/>
          <a:p>
            <a:pPr eaLnBrk="0" hangingPunct="0"/>
            <a:r>
              <a:rPr lang="en-US" sz="2400">
                <a:solidFill>
                  <a:schemeClr val="tx2"/>
                </a:solidFill>
                <a:effectLst>
                  <a:outerShdw blurRad="38100" dist="38100" dir="2700000" algn="tl">
                    <a:srgbClr val="000000"/>
                  </a:outerShdw>
                </a:effectLst>
              </a:rPr>
              <a:t>In </a:t>
            </a:r>
            <a:r>
              <a:rPr lang="en-US" sz="2400" i="1">
                <a:solidFill>
                  <a:schemeClr val="tx2"/>
                </a:solidFill>
                <a:effectLst>
                  <a:outerShdw blurRad="38100" dist="38100" dir="2700000" algn="tl">
                    <a:srgbClr val="000000"/>
                  </a:outerShdw>
                </a:effectLst>
              </a:rPr>
              <a:t>this</a:t>
            </a:r>
            <a:r>
              <a:rPr lang="en-US" sz="2400">
                <a:solidFill>
                  <a:schemeClr val="tx2"/>
                </a:solidFill>
                <a:effectLst>
                  <a:outerShdw blurRad="38100" dist="38100" dir="2700000" algn="tl">
                    <a:srgbClr val="000000"/>
                  </a:outerShdw>
                </a:effectLst>
              </a:rPr>
              <a:t> study</a:t>
            </a:r>
          </a:p>
        </p:txBody>
      </p:sp>
      <p:sp>
        <p:nvSpPr>
          <p:cNvPr id="18446" name="Rectangle 14"/>
          <p:cNvSpPr>
            <a:spLocks noChangeArrowheads="1"/>
          </p:cNvSpPr>
          <p:nvPr/>
        </p:nvSpPr>
        <p:spPr bwMode="auto">
          <a:xfrm>
            <a:off x="3652838" y="4870450"/>
            <a:ext cx="1860550" cy="241300"/>
          </a:xfrm>
          <a:prstGeom prst="rect">
            <a:avLst/>
          </a:prstGeom>
          <a:noFill/>
          <a:ln w="12700">
            <a:noFill/>
            <a:miter lim="800000"/>
            <a:headEnd/>
            <a:tailEnd/>
          </a:ln>
          <a:effectLst/>
        </p:spPr>
        <p:txBody>
          <a:bodyPr wrap="none" lIns="90488" tIns="44450" rIns="90488" bIns="44450">
            <a:spAutoFit/>
          </a:bodyPr>
          <a:lstStyle/>
          <a:p>
            <a:pPr eaLnBrk="0" hangingPunct="0"/>
            <a:r>
              <a:rPr lang="en-US" sz="1000">
                <a:effectLst>
                  <a:outerShdw blurRad="38100" dist="38100" dir="2700000" algn="tl">
                    <a:srgbClr val="000000"/>
                  </a:outerShdw>
                </a:effectLst>
              </a:rPr>
              <a:t>program-outcome relationship</a:t>
            </a:r>
          </a:p>
        </p:txBody>
      </p:sp>
      <p:sp>
        <p:nvSpPr>
          <p:cNvPr id="18447" name="Rectangle 15"/>
          <p:cNvSpPr>
            <a:spLocks noChangeArrowheads="1"/>
          </p:cNvSpPr>
          <p:nvPr/>
        </p:nvSpPr>
        <p:spPr bwMode="auto">
          <a:xfrm>
            <a:off x="714375" y="3435350"/>
            <a:ext cx="7743825" cy="1165225"/>
          </a:xfrm>
          <a:prstGeom prst="rect">
            <a:avLst/>
          </a:prstGeom>
          <a:noFill/>
          <a:ln w="12700">
            <a:noFill/>
            <a:miter lim="800000"/>
            <a:headEnd/>
            <a:tailEnd/>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 calcmode="lin" valueType="num">
                                      <p:cBhvr additive="base">
                                        <p:cTn id="7" dur="500" fill="hold"/>
                                        <p:tgtEl>
                                          <p:spTgt spid="1843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8435">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8435">
                                            <p:txEl>
                                              <p:pRg st="0" end="0"/>
                                            </p:txEl>
                                          </p:spTgt>
                                        </p:tgtEl>
                                        <p:attrNameLst>
                                          <p:attrName>ppt_c</p:attrName>
                                        </p:attrNameLst>
                                      </p:cBhvr>
                                      <p:to>
                                        <a:schemeClr val="accent1"/>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8435">
                                            <p:txEl>
                                              <p:pRg st="1" end="1"/>
                                            </p:txEl>
                                          </p:spTgt>
                                        </p:tgtEl>
                                        <p:attrNameLst>
                                          <p:attrName>style.visibility</p:attrName>
                                        </p:attrNameLst>
                                      </p:cBhvr>
                                      <p:to>
                                        <p:strVal val="visible"/>
                                      </p:to>
                                    </p:set>
                                    <p:anim calcmode="lin" valueType="num">
                                      <p:cBhvr additive="base">
                                        <p:cTn id="13" dur="500" fill="hold"/>
                                        <p:tgtEl>
                                          <p:spTgt spid="1843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8435">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8435">
                                            <p:txEl>
                                              <p:pRg st="1" end="1"/>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autoUpdateAnimBg="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Rot="1" noChangeArrowheads="1"/>
          </p:cNvSpPr>
          <p:nvPr>
            <p:ph type="title"/>
          </p:nvPr>
        </p:nvSpPr>
        <p:spPr/>
        <p:txBody>
          <a:bodyPr/>
          <a:lstStyle/>
          <a:p>
            <a:r>
              <a:rPr lang="en-US"/>
              <a:t>Proportionate Stratified</a:t>
            </a:r>
          </a:p>
        </p:txBody>
      </p:sp>
      <p:sp>
        <p:nvSpPr>
          <p:cNvPr id="224259" name="Rectangle 3"/>
          <p:cNvSpPr>
            <a:spLocks noGrp="1" noRot="1" noChangeArrowheads="1"/>
          </p:cNvSpPr>
          <p:nvPr>
            <p:ph type="body" idx="1"/>
          </p:nvPr>
        </p:nvSpPr>
        <p:spPr/>
        <p:txBody>
          <a:bodyPr/>
          <a:lstStyle/>
          <a:p>
            <a:pPr>
              <a:lnSpc>
                <a:spcPct val="80000"/>
              </a:lnSpc>
            </a:pPr>
            <a:r>
              <a:rPr lang="en-US" sz="2400"/>
              <a:t>A proportionate stratified sample was used to select 36 students for testing. Because the population is half boy and half girl, one stratum consisted of 18 boys; the other, 18 girls. Test scores from each sampled student are shown below: </a:t>
            </a:r>
          </a:p>
          <a:p>
            <a:pPr>
              <a:lnSpc>
                <a:spcPct val="80000"/>
              </a:lnSpc>
            </a:pPr>
            <a:r>
              <a:rPr lang="en-US" sz="2400">
                <a:solidFill>
                  <a:schemeClr val="bg2"/>
                </a:solidFill>
              </a:rPr>
              <a:t>Boys</a:t>
            </a:r>
            <a:r>
              <a:rPr lang="en-US" sz="2400"/>
              <a:t> 50, 55, 60, 62, 62, 65, 67, 67, 70, 70, 73, 73, 75, 78, 78, 80, 85, 90</a:t>
            </a:r>
          </a:p>
          <a:p>
            <a:pPr>
              <a:lnSpc>
                <a:spcPct val="80000"/>
              </a:lnSpc>
            </a:pPr>
            <a:r>
              <a:rPr lang="en-US" sz="2400">
                <a:solidFill>
                  <a:schemeClr val="bg2"/>
                </a:solidFill>
              </a:rPr>
              <a:t>Girls</a:t>
            </a:r>
            <a:r>
              <a:rPr lang="en-US" sz="2400"/>
              <a:t> 70, 70, 72, 72, 75, 75, 78, 78, 80, 80, 82, 82, 85, 85, 88, 88, 90, 90</a:t>
            </a:r>
          </a:p>
          <a:p>
            <a:pPr>
              <a:lnSpc>
                <a:spcPct val="80000"/>
              </a:lnSpc>
            </a:pPr>
            <a:r>
              <a:rPr lang="en-US" sz="2400"/>
              <a:t>Using sample data, estimate the mean reading achievement level in the population. Find the </a:t>
            </a:r>
            <a:r>
              <a:rPr lang="en-US" sz="2400">
                <a:hlinkClick r:id="rId2"/>
              </a:rPr>
              <a:t>margin of error</a:t>
            </a:r>
            <a:r>
              <a:rPr lang="en-US" sz="2400"/>
              <a:t> and the </a:t>
            </a:r>
            <a:r>
              <a:rPr lang="en-US" sz="2400">
                <a:hlinkClick r:id="rId3"/>
              </a:rPr>
              <a:t>confidence interval</a:t>
            </a:r>
            <a:r>
              <a:rPr lang="en-US" sz="2400"/>
              <a:t>. Assume a 95% </a:t>
            </a:r>
            <a:r>
              <a:rPr lang="en-US" sz="2400">
                <a:hlinkClick r:id="rId4"/>
              </a:rPr>
              <a:t>confidence level</a:t>
            </a:r>
            <a:r>
              <a:rPr lang="en-US" sz="2400"/>
              <a:t>. </a:t>
            </a: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Rot="1" noChangeArrowheads="1"/>
          </p:cNvSpPr>
          <p:nvPr>
            <p:ph type="title"/>
          </p:nvPr>
        </p:nvSpPr>
        <p:spPr/>
        <p:txBody>
          <a:bodyPr/>
          <a:lstStyle/>
          <a:p>
            <a:r>
              <a:rPr lang="en-US"/>
              <a:t>Stratified Mean</a:t>
            </a:r>
          </a:p>
        </p:txBody>
      </p:sp>
      <p:sp>
        <p:nvSpPr>
          <p:cNvPr id="225283" name="Rectangle 3"/>
          <p:cNvSpPr>
            <a:spLocks noGrp="1" noRot="1" noChangeArrowheads="1"/>
          </p:cNvSpPr>
          <p:nvPr>
            <p:ph type="body" idx="1"/>
          </p:nvPr>
        </p:nvSpPr>
        <p:spPr/>
        <p:txBody>
          <a:bodyPr/>
          <a:lstStyle/>
          <a:p>
            <a:pPr marL="609600" indent="-609600">
              <a:lnSpc>
                <a:spcPct val="90000"/>
              </a:lnSpc>
              <a:buFont typeface="Wingdings" pitchFamily="2" charset="2"/>
              <a:buAutoNum type="arabicPeriod"/>
            </a:pPr>
            <a:r>
              <a:rPr lang="en-US" sz="2800"/>
              <a:t>Computing the mean of the stratified sample is pretty easy</a:t>
            </a:r>
          </a:p>
          <a:p>
            <a:pPr marL="609600" indent="-609600">
              <a:lnSpc>
                <a:spcPct val="90000"/>
              </a:lnSpc>
              <a:buFont typeface="Wingdings" pitchFamily="2" charset="2"/>
              <a:buAutoNum type="arabicPeriod"/>
            </a:pPr>
            <a:r>
              <a:rPr lang="en-US" sz="2800"/>
              <a:t>Compute the mean of each strata</a:t>
            </a:r>
          </a:p>
          <a:p>
            <a:pPr marL="609600" indent="-609600">
              <a:lnSpc>
                <a:spcPct val="90000"/>
              </a:lnSpc>
              <a:buFont typeface="Wingdings" pitchFamily="2" charset="2"/>
              <a:buAutoNum type="arabicPeriod"/>
            </a:pPr>
            <a:r>
              <a:rPr lang="en-US" sz="2800"/>
              <a:t>Multiply each strata mean by its proportion in the population</a:t>
            </a:r>
          </a:p>
          <a:p>
            <a:pPr marL="609600" indent="-609600">
              <a:lnSpc>
                <a:spcPct val="90000"/>
              </a:lnSpc>
              <a:buFont typeface="Wingdings" pitchFamily="2" charset="2"/>
              <a:buAutoNum type="arabicPeriod"/>
            </a:pPr>
            <a:r>
              <a:rPr lang="en-US" sz="2800"/>
              <a:t>Add them together</a:t>
            </a:r>
          </a:p>
          <a:p>
            <a:pPr marL="609600" indent="-609600">
              <a:lnSpc>
                <a:spcPct val="90000"/>
              </a:lnSpc>
              <a:buFont typeface="Wingdings" pitchFamily="2" charset="2"/>
              <a:buNone/>
            </a:pPr>
            <a:r>
              <a:rPr lang="en-US" sz="2800"/>
              <a:t>So, for the boys, 70 x (10,000/20,000) = 35</a:t>
            </a:r>
          </a:p>
          <a:p>
            <a:pPr marL="609600" indent="-609600">
              <a:lnSpc>
                <a:spcPct val="90000"/>
              </a:lnSpc>
              <a:buFont typeface="Wingdings" pitchFamily="2" charset="2"/>
              <a:buNone/>
            </a:pPr>
            <a:r>
              <a:rPr lang="en-US" sz="2800"/>
              <a:t>And for the girls, 80 x (10,000/20000) = 40</a:t>
            </a:r>
          </a:p>
          <a:p>
            <a:pPr marL="609600" indent="-609600">
              <a:lnSpc>
                <a:spcPct val="90000"/>
              </a:lnSpc>
              <a:buFont typeface="Wingdings" pitchFamily="2" charset="2"/>
              <a:buNone/>
            </a:pPr>
            <a:r>
              <a:rPr lang="en-US" sz="2800"/>
              <a:t>So, the mean of the sample is 35 + 40 = 75</a:t>
            </a: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rrowheads="1"/>
          </p:cNvSpPr>
          <p:nvPr>
            <p:ph type="title"/>
          </p:nvPr>
        </p:nvSpPr>
        <p:spPr/>
        <p:txBody>
          <a:bodyPr/>
          <a:lstStyle/>
          <a:p>
            <a:r>
              <a:rPr lang="en-US" dirty="0"/>
              <a:t>Stratified Standard Error</a:t>
            </a:r>
          </a:p>
        </p:txBody>
      </p:sp>
      <p:sp>
        <p:nvSpPr>
          <p:cNvPr id="226307" name="Rectangle 3"/>
          <p:cNvSpPr>
            <a:spLocks noGrp="1" noRot="1" noChangeArrowheads="1"/>
          </p:cNvSpPr>
          <p:nvPr>
            <p:ph type="body" idx="1"/>
          </p:nvPr>
        </p:nvSpPr>
        <p:spPr/>
        <p:txBody>
          <a:bodyPr/>
          <a:lstStyle/>
          <a:p>
            <a:r>
              <a:rPr lang="en-US" dirty="0"/>
              <a:t>Computing the Standard Error IS NOT CONCEPTUALLY EASY!</a:t>
            </a:r>
          </a:p>
          <a:p>
            <a:r>
              <a:rPr lang="en-US" dirty="0">
                <a:solidFill>
                  <a:schemeClr val="folHlink"/>
                </a:solidFill>
              </a:rPr>
              <a:t>Each Sampling Method has a different way to figure out the Standard Error</a:t>
            </a:r>
          </a:p>
          <a:p>
            <a:r>
              <a:rPr lang="en-US" dirty="0"/>
              <a:t>SE = (1 / N) * </a:t>
            </a:r>
            <a:r>
              <a:rPr lang="en-US" dirty="0" err="1"/>
              <a:t>sqrt</a:t>
            </a:r>
            <a:r>
              <a:rPr lang="en-US" dirty="0"/>
              <a:t> [ Σ ( N</a:t>
            </a:r>
            <a:r>
              <a:rPr lang="en-US" baseline="-25000" dirty="0"/>
              <a:t>h</a:t>
            </a:r>
            <a:r>
              <a:rPr lang="en-US" baseline="30000" dirty="0"/>
              <a:t>2</a:t>
            </a:r>
            <a:r>
              <a:rPr lang="en-US" dirty="0"/>
              <a:t> * s</a:t>
            </a:r>
            <a:r>
              <a:rPr lang="en-US" baseline="-25000" dirty="0"/>
              <a:t>h</a:t>
            </a:r>
            <a:r>
              <a:rPr lang="en-US" baseline="30000" dirty="0"/>
              <a:t>2</a:t>
            </a:r>
            <a:r>
              <a:rPr lang="en-US" dirty="0"/>
              <a:t> / </a:t>
            </a:r>
            <a:r>
              <a:rPr lang="en-US" dirty="0" err="1"/>
              <a:t>n</a:t>
            </a:r>
            <a:r>
              <a:rPr lang="en-US" baseline="-25000" dirty="0" err="1"/>
              <a:t>h</a:t>
            </a:r>
            <a:r>
              <a:rPr lang="en-US" dirty="0"/>
              <a:t> ) ] </a:t>
            </a:r>
          </a:p>
          <a:p>
            <a:r>
              <a:rPr lang="en-US" dirty="0"/>
              <a:t>Walkthrough in Excel</a:t>
            </a: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57" name="Rectangle 29"/>
          <p:cNvSpPr>
            <a:spLocks noGrp="1" noRot="1" noChangeArrowheads="1"/>
          </p:cNvSpPr>
          <p:nvPr>
            <p:ph type="title"/>
          </p:nvPr>
        </p:nvSpPr>
        <p:spPr/>
        <p:txBody>
          <a:bodyPr/>
          <a:lstStyle/>
          <a:p>
            <a:r>
              <a:rPr lang="en-US" sz="4000"/>
              <a:t>Sampling Methods Compared</a:t>
            </a:r>
          </a:p>
        </p:txBody>
      </p:sp>
      <p:graphicFrame>
        <p:nvGraphicFramePr>
          <p:cNvPr id="227360" name="Group 32"/>
          <p:cNvGraphicFramePr>
            <a:graphicFrameLocks noGrp="1"/>
          </p:cNvGraphicFramePr>
          <p:nvPr>
            <p:ph idx="1"/>
          </p:nvPr>
        </p:nvGraphicFramePr>
        <p:xfrm>
          <a:off x="838200" y="1905000"/>
          <a:ext cx="8007350" cy="2407920"/>
        </p:xfrm>
        <a:graphic>
          <a:graphicData uri="http://schemas.openxmlformats.org/drawingml/2006/table">
            <a:tbl>
              <a:tblPr/>
              <a:tblGrid>
                <a:gridCol w="2001838"/>
                <a:gridCol w="2001837"/>
                <a:gridCol w="2001838"/>
                <a:gridCol w="2001837"/>
              </a:tblGrid>
              <a:tr h="542925">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outerShdw blurRad="38100" dist="38100" dir="2700000" algn="tl">
                              <a:srgbClr val="000000"/>
                            </a:outerShdw>
                          </a:effectLst>
                          <a:latin typeface="Arial" charset="0"/>
                          <a:cs typeface="Arial" charset="0"/>
                        </a:rPr>
                        <a:t>Sampling method</a:t>
                      </a:r>
                      <a:endParaRPr kumimoji="0" lang="en-US" sz="48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cs typeface="Arial" charset="0"/>
                      </a:endParaRPr>
                    </a:p>
                  </a:txBody>
                  <a:tcPr horzOverflow="overflow">
                    <a:lnL w="12700" cap="flat" cmpd="sng" algn="ctr">
                      <a:solidFill>
                        <a:srgbClr val="808080"/>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Cost</a:t>
                      </a:r>
                      <a:endParaRPr kumimoji="0" lang="en-US" sz="4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Arial" charset="0"/>
                      </a:endParaRPr>
                    </a:p>
                  </a:txBody>
                  <a:tcPr horzOverflow="overflow">
                    <a:lnL>
                      <a:noFill/>
                    </a:lnL>
                    <a:lnR>
                      <a:noFill/>
                    </a:lnR>
                    <a:lnT w="12700" cap="flat" cmpd="sng" algn="ctr">
                      <a:solidFill>
                        <a:srgbClr val="80808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outerShdw blurRad="38100" dist="38100" dir="2700000" algn="tl">
                              <a:srgbClr val="000000"/>
                            </a:outerShdw>
                          </a:effectLst>
                          <a:latin typeface="Arial" charset="0"/>
                          <a:cs typeface="Arial" charset="0"/>
                        </a:rPr>
                        <a:t>Standard error</a:t>
                      </a:r>
                      <a:endParaRPr kumimoji="0" lang="en-US" sz="48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cs typeface="Arial" charset="0"/>
                      </a:endParaRPr>
                    </a:p>
                  </a:txBody>
                  <a:tcPr horzOverflow="overflow">
                    <a:lnL>
                      <a:noFill/>
                    </a:lnL>
                    <a:lnR>
                      <a:noFill/>
                    </a:lnR>
                    <a:lnT w="12700" cap="flat" cmpd="sng" algn="ctr">
                      <a:solidFill>
                        <a:srgbClr val="80808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Sample size</a:t>
                      </a:r>
                      <a:endParaRPr kumimoji="0" lang="en-US" sz="4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Arial" charset="0"/>
                      </a:endParaRPr>
                    </a:p>
                  </a:txBody>
                  <a:tcPr horzOverflow="overflow">
                    <a:lnL>
                      <a:noFill/>
                    </a:lnL>
                    <a:lnR cap="flat">
                      <a:noFill/>
                    </a:lnR>
                    <a:lnT w="12700" cap="flat" cmpd="sng" algn="ctr">
                      <a:solidFill>
                        <a:srgbClr val="808080"/>
                      </a:solidFill>
                      <a:prstDash val="solid"/>
                      <a:round/>
                      <a:headEnd type="none" w="med" len="med"/>
                      <a:tailEnd type="none" w="med" len="med"/>
                    </a:lnT>
                    <a:lnB>
                      <a:noFill/>
                    </a:lnB>
                    <a:lnTlToBr>
                      <a:noFill/>
                    </a:lnTlToBr>
                    <a:lnBlToTr>
                      <a:noFill/>
                    </a:lnBlToTr>
                    <a:noFill/>
                  </a:tcPr>
                </a:tc>
              </a:tr>
              <a:tr h="646113">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Simple random sampling</a:t>
                      </a:r>
                      <a:endParaRPr kumimoji="0" lang="en-US" sz="4800" b="0" i="0" u="none" strike="noStrike" cap="none" normalizeH="0" baseline="0" smtClean="0">
                        <a:ln>
                          <a:noFill/>
                        </a:ln>
                        <a:solidFill>
                          <a:schemeClr val="tx1"/>
                        </a:solidFill>
                        <a:effectLst/>
                        <a:latin typeface="Times New Roman" pitchFamily="18" charset="0"/>
                        <a:cs typeface="Arial" charset="0"/>
                      </a:endParaRPr>
                    </a:p>
                  </a:txBody>
                  <a:tcPr horzOverflow="overflow">
                    <a:lnL w="12700" cap="flat" cmpd="sng" algn="ctr">
                      <a:solidFill>
                        <a:srgbClr val="808080"/>
                      </a:solidFill>
                      <a:prstDash val="solid"/>
                      <a:round/>
                      <a:headEnd type="none" w="med" len="med"/>
                      <a:tailEnd type="none" w="med" len="med"/>
                    </a:lnL>
                    <a:lnR>
                      <a:noFill/>
                    </a:lnR>
                    <a:lnT>
                      <a:noFill/>
                    </a:lnT>
                    <a:lnB>
                      <a:noFill/>
                    </a:lnB>
                    <a:lnTlToBr>
                      <a:noFill/>
                    </a:lnTlToBr>
                    <a:lnBlToTr>
                      <a:noFill/>
                    </a:lnBlToTr>
                    <a:noFill/>
                  </a:tcPr>
                </a:tc>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$3,600 </a:t>
                      </a:r>
                      <a:endParaRPr kumimoji="0" lang="en-US" sz="4800" b="0" i="0" u="none" strike="noStrike" cap="none" normalizeH="0" baseline="0" smtClean="0">
                        <a:ln>
                          <a:noFill/>
                        </a:ln>
                        <a:solidFill>
                          <a:schemeClr val="tx1"/>
                        </a:solidFill>
                        <a:effectLst/>
                        <a:latin typeface="Times New Roman" pitchFamily="18" charset="0"/>
                        <a:cs typeface="Arial"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1.66</a:t>
                      </a:r>
                      <a:endParaRPr kumimoji="0" lang="en-US" sz="4800" b="0" i="0" u="none" strike="noStrike" cap="none" normalizeH="0" baseline="0" smtClean="0">
                        <a:ln>
                          <a:noFill/>
                        </a:ln>
                        <a:solidFill>
                          <a:schemeClr val="tx1"/>
                        </a:solidFill>
                        <a:effectLst/>
                        <a:latin typeface="Times New Roman" pitchFamily="18" charset="0"/>
                        <a:cs typeface="Arial"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36</a:t>
                      </a:r>
                      <a:endParaRPr kumimoji="0" lang="en-US" sz="4800" b="0" i="0" u="none" strike="noStrike" cap="none" normalizeH="0" baseline="0" smtClean="0">
                        <a:ln>
                          <a:noFill/>
                        </a:ln>
                        <a:solidFill>
                          <a:schemeClr val="tx1"/>
                        </a:solidFill>
                        <a:effectLst/>
                        <a:latin typeface="Times New Roman" pitchFamily="18" charset="0"/>
                        <a:cs typeface="Arial" charset="0"/>
                      </a:endParaRPr>
                    </a:p>
                  </a:txBody>
                  <a:tcPr horzOverflow="overflow">
                    <a:lnL>
                      <a:noFill/>
                    </a:lnL>
                    <a:lnR cap="flat">
                      <a:noFill/>
                    </a:lnR>
                    <a:lnT>
                      <a:noFill/>
                    </a:lnT>
                    <a:lnB>
                      <a:noFill/>
                    </a:lnB>
                    <a:lnTlToBr>
                      <a:noFill/>
                    </a:lnTlToBr>
                    <a:lnBlToTr>
                      <a:noFill/>
                    </a:lnBlToTr>
                    <a:noFill/>
                  </a:tcPr>
                </a:tc>
              </a:tr>
              <a:tr h="925513">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Proportionate stratified sampling</a:t>
                      </a:r>
                      <a:endParaRPr kumimoji="0" lang="en-US" sz="4800" b="0" i="0" u="none" strike="noStrike" cap="none" normalizeH="0" baseline="0" smtClean="0">
                        <a:ln>
                          <a:noFill/>
                        </a:ln>
                        <a:solidFill>
                          <a:schemeClr val="tx1"/>
                        </a:solidFill>
                        <a:effectLst/>
                        <a:latin typeface="Times New Roman" pitchFamily="18" charset="0"/>
                        <a:cs typeface="Arial" charset="0"/>
                      </a:endParaRPr>
                    </a:p>
                  </a:txBody>
                  <a:tcPr horzOverflow="overflow">
                    <a:lnL w="12700" cap="flat" cmpd="sng" algn="ctr">
                      <a:solidFill>
                        <a:srgbClr val="808080"/>
                      </a:solidFill>
                      <a:prstDash val="solid"/>
                      <a:round/>
                      <a:headEnd type="none" w="med" len="med"/>
                      <a:tailEnd type="none" w="med" len="med"/>
                    </a:lnL>
                    <a:lnR>
                      <a:noFill/>
                    </a:lnR>
                    <a:lnT>
                      <a:noFill/>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$3,600 </a:t>
                      </a:r>
                      <a:endParaRPr kumimoji="0" lang="en-US" sz="4800" b="0" i="0" u="none" strike="noStrike" cap="none" normalizeH="0" baseline="0" smtClean="0">
                        <a:ln>
                          <a:noFill/>
                        </a:ln>
                        <a:solidFill>
                          <a:schemeClr val="tx1"/>
                        </a:solidFill>
                        <a:effectLst/>
                        <a:latin typeface="Times New Roman" pitchFamily="18" charset="0"/>
                        <a:cs typeface="Arial" charset="0"/>
                      </a:endParaRPr>
                    </a:p>
                  </a:txBody>
                  <a:tcPr horzOverflow="overflow">
                    <a:lnL>
                      <a:noFill/>
                    </a:lnL>
                    <a:lnR>
                      <a:noFill/>
                    </a:lnR>
                    <a:lnT>
                      <a:noFill/>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1.45</a:t>
                      </a:r>
                      <a:endParaRPr kumimoji="0" lang="en-US" sz="4800" b="0" i="0" u="none" strike="noStrike" cap="none" normalizeH="0" baseline="0" smtClean="0">
                        <a:ln>
                          <a:noFill/>
                        </a:ln>
                        <a:solidFill>
                          <a:schemeClr val="tx1"/>
                        </a:solidFill>
                        <a:effectLst/>
                        <a:latin typeface="Times New Roman" pitchFamily="18" charset="0"/>
                        <a:cs typeface="Arial" charset="0"/>
                      </a:endParaRPr>
                    </a:p>
                  </a:txBody>
                  <a:tcPr horzOverflow="overflow">
                    <a:lnL>
                      <a:noFill/>
                    </a:lnL>
                    <a:lnR>
                      <a:noFill/>
                    </a:lnR>
                    <a:lnT>
                      <a:noFill/>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36</a:t>
                      </a:r>
                      <a:endParaRPr kumimoji="0" lang="en-US" sz="4800" b="0" i="0" u="none" strike="noStrike" cap="none" normalizeH="0" baseline="0" smtClean="0">
                        <a:ln>
                          <a:noFill/>
                        </a:ln>
                        <a:solidFill>
                          <a:schemeClr val="tx1"/>
                        </a:solidFill>
                        <a:effectLst/>
                        <a:latin typeface="Times New Roman" pitchFamily="18" charset="0"/>
                        <a:cs typeface="Arial" charset="0"/>
                      </a:endParaRPr>
                    </a:p>
                  </a:txBody>
                  <a:tcPr horzOverflow="overflow">
                    <a:lnL>
                      <a:noFill/>
                    </a:lnL>
                    <a:lnR cap="flat">
                      <a:noFill/>
                    </a:lnR>
                    <a:lnT>
                      <a:noFill/>
                    </a:lnT>
                    <a:lnB w="12700" cap="flat" cmpd="sng" algn="ctr">
                      <a:solidFill>
                        <a:srgbClr val="80808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Rot="1" noChangeArrowheads="1"/>
          </p:cNvSpPr>
          <p:nvPr>
            <p:ph type="title"/>
          </p:nvPr>
        </p:nvSpPr>
        <p:spPr/>
        <p:txBody>
          <a:bodyPr/>
          <a:lstStyle/>
          <a:p>
            <a:r>
              <a:rPr lang="en-US"/>
              <a:t>Nonproportional:     Optimum Allocation</a:t>
            </a:r>
          </a:p>
        </p:txBody>
      </p:sp>
      <p:sp>
        <p:nvSpPr>
          <p:cNvPr id="229379" name="Rectangle 3"/>
          <p:cNvSpPr>
            <a:spLocks noGrp="1" noRot="1" noChangeArrowheads="1"/>
          </p:cNvSpPr>
          <p:nvPr>
            <p:ph type="body" idx="1"/>
          </p:nvPr>
        </p:nvSpPr>
        <p:spPr/>
        <p:txBody>
          <a:bodyPr/>
          <a:lstStyle/>
          <a:p>
            <a:pPr>
              <a:lnSpc>
                <a:spcPct val="90000"/>
              </a:lnSpc>
            </a:pPr>
            <a:r>
              <a:rPr lang="en-US" sz="2400"/>
              <a:t>If you have previous scores, you can find a sample allocation plan that provides more precision. The solution to this problem is a special case of optimal allocation, called </a:t>
            </a:r>
            <a:r>
              <a:rPr lang="en-US" sz="2400" b="1">
                <a:solidFill>
                  <a:schemeClr val="folHlink"/>
                </a:solidFill>
              </a:rPr>
              <a:t>Neyman allocation</a:t>
            </a:r>
            <a:r>
              <a:rPr lang="en-US" sz="2400"/>
              <a:t>. </a:t>
            </a:r>
          </a:p>
          <a:p>
            <a:pPr>
              <a:lnSpc>
                <a:spcPct val="90000"/>
              </a:lnSpc>
            </a:pPr>
            <a:r>
              <a:rPr lang="en-US" sz="2400"/>
              <a:t>YOU DON’T NEED TO KNOW THE NEYMAN ALLOCATION, but based on the Neyman allocation, the best sample size for stratum </a:t>
            </a:r>
            <a:r>
              <a:rPr lang="en-US" sz="2400" i="1"/>
              <a:t>h</a:t>
            </a:r>
            <a:r>
              <a:rPr lang="en-US" sz="2400"/>
              <a:t> would be: </a:t>
            </a:r>
          </a:p>
          <a:p>
            <a:pPr>
              <a:lnSpc>
                <a:spcPct val="90000"/>
              </a:lnSpc>
            </a:pPr>
            <a:r>
              <a:rPr lang="en-US" sz="2400">
                <a:solidFill>
                  <a:schemeClr val="folHlink"/>
                </a:solidFill>
              </a:rPr>
              <a:t>n</a:t>
            </a:r>
            <a:r>
              <a:rPr lang="en-US" sz="2400" baseline="-25000">
                <a:solidFill>
                  <a:schemeClr val="folHlink"/>
                </a:solidFill>
              </a:rPr>
              <a:t>h</a:t>
            </a:r>
            <a:r>
              <a:rPr lang="en-US" sz="2400">
                <a:solidFill>
                  <a:schemeClr val="folHlink"/>
                </a:solidFill>
              </a:rPr>
              <a:t> = n * ( N</a:t>
            </a:r>
            <a:r>
              <a:rPr lang="en-US" sz="2400" baseline="-25000">
                <a:solidFill>
                  <a:schemeClr val="folHlink"/>
                </a:solidFill>
              </a:rPr>
              <a:t>h</a:t>
            </a:r>
            <a:r>
              <a:rPr lang="en-US" sz="2400">
                <a:solidFill>
                  <a:schemeClr val="folHlink"/>
                </a:solidFill>
              </a:rPr>
              <a:t> * σ</a:t>
            </a:r>
            <a:r>
              <a:rPr lang="en-US" sz="2400" baseline="-25000">
                <a:solidFill>
                  <a:schemeClr val="folHlink"/>
                </a:solidFill>
              </a:rPr>
              <a:t>h</a:t>
            </a:r>
            <a:r>
              <a:rPr lang="en-US" sz="2400">
                <a:solidFill>
                  <a:schemeClr val="folHlink"/>
                </a:solidFill>
              </a:rPr>
              <a:t> ) / [ Σ ( N</a:t>
            </a:r>
            <a:r>
              <a:rPr lang="en-US" sz="2400" baseline="-25000">
                <a:solidFill>
                  <a:schemeClr val="folHlink"/>
                </a:solidFill>
              </a:rPr>
              <a:t>i</a:t>
            </a:r>
            <a:r>
              <a:rPr lang="en-US" sz="2400">
                <a:solidFill>
                  <a:schemeClr val="folHlink"/>
                </a:solidFill>
              </a:rPr>
              <a:t> * σ</a:t>
            </a:r>
            <a:r>
              <a:rPr lang="en-US" sz="2400" baseline="-25000">
                <a:solidFill>
                  <a:schemeClr val="folHlink"/>
                </a:solidFill>
              </a:rPr>
              <a:t>i</a:t>
            </a:r>
            <a:r>
              <a:rPr lang="en-US" sz="2400">
                <a:solidFill>
                  <a:schemeClr val="folHlink"/>
                </a:solidFill>
              </a:rPr>
              <a:t> ) ] </a:t>
            </a:r>
          </a:p>
          <a:p>
            <a:pPr>
              <a:lnSpc>
                <a:spcPct val="90000"/>
              </a:lnSpc>
            </a:pPr>
            <a:r>
              <a:rPr lang="en-US" sz="2400"/>
              <a:t>where n</a:t>
            </a:r>
            <a:r>
              <a:rPr lang="en-US" sz="2400" baseline="-25000"/>
              <a:t>h</a:t>
            </a:r>
            <a:r>
              <a:rPr lang="en-US" sz="2400"/>
              <a:t> is the sample size for stratum </a:t>
            </a:r>
            <a:r>
              <a:rPr lang="en-US" sz="2400" i="1"/>
              <a:t>h</a:t>
            </a:r>
            <a:r>
              <a:rPr lang="en-US" sz="2400"/>
              <a:t>, n is total sample size, N</a:t>
            </a:r>
            <a:r>
              <a:rPr lang="en-US" sz="2400" baseline="-25000"/>
              <a:t>h</a:t>
            </a:r>
            <a:r>
              <a:rPr lang="en-US" sz="2400"/>
              <a:t> is the population size for stratum </a:t>
            </a:r>
            <a:r>
              <a:rPr lang="en-US" sz="2400" i="1"/>
              <a:t>h</a:t>
            </a:r>
            <a:r>
              <a:rPr lang="en-US" sz="2400"/>
              <a:t>, and σ</a:t>
            </a:r>
            <a:r>
              <a:rPr lang="en-US" sz="2400" baseline="-25000"/>
              <a:t>h</a:t>
            </a:r>
            <a:r>
              <a:rPr lang="en-US" sz="2400"/>
              <a:t> is the standard deviation of stratum </a:t>
            </a:r>
            <a:r>
              <a:rPr lang="en-US" sz="2400" i="1"/>
              <a:t>h</a:t>
            </a:r>
            <a:r>
              <a:rPr lang="en-US" sz="2400"/>
              <a:t>.</a:t>
            </a: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rrowheads="1"/>
          </p:cNvSpPr>
          <p:nvPr>
            <p:ph type="title"/>
          </p:nvPr>
        </p:nvSpPr>
        <p:spPr/>
        <p:txBody>
          <a:bodyPr/>
          <a:lstStyle/>
          <a:p>
            <a:r>
              <a:rPr lang="en-US"/>
              <a:t>Nonproportional:     Optimum Allocation</a:t>
            </a:r>
          </a:p>
        </p:txBody>
      </p:sp>
      <p:graphicFrame>
        <p:nvGraphicFramePr>
          <p:cNvPr id="230455" name="Group 55"/>
          <p:cNvGraphicFramePr>
            <a:graphicFrameLocks noGrp="1"/>
          </p:cNvGraphicFramePr>
          <p:nvPr>
            <p:ph idx="1"/>
          </p:nvPr>
        </p:nvGraphicFramePr>
        <p:xfrm>
          <a:off x="1981200" y="2895600"/>
          <a:ext cx="4876800" cy="1717040"/>
        </p:xfrm>
        <a:graphic>
          <a:graphicData uri="http://schemas.openxmlformats.org/drawingml/2006/table">
            <a:tbl>
              <a:tblPr/>
              <a:tblGrid>
                <a:gridCol w="1184275"/>
                <a:gridCol w="1504950"/>
                <a:gridCol w="2187575"/>
              </a:tblGrid>
              <a:tr h="50800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Stratum </a:t>
                      </a:r>
                      <a:endParaRPr kumimoji="0" lang="en-US" sz="4800" b="0" i="0" u="none" strike="noStrike" cap="none" normalizeH="0" baseline="0" smtClean="0">
                        <a:ln>
                          <a:noFill/>
                        </a:ln>
                        <a:solidFill>
                          <a:schemeClr val="tx1"/>
                        </a:solidFill>
                        <a:effectLst/>
                        <a:latin typeface="Times New Roman"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Mean score</a:t>
                      </a:r>
                      <a:endParaRPr kumimoji="0" lang="en-US" sz="4800" b="0" i="0" u="none" strike="noStrike" cap="none" normalizeH="0" baseline="0" smtClean="0">
                        <a:ln>
                          <a:noFill/>
                        </a:ln>
                        <a:solidFill>
                          <a:schemeClr val="tx1"/>
                        </a:solidFill>
                        <a:effectLst/>
                        <a:latin typeface="Times New Roman"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Standard deviation</a:t>
                      </a:r>
                      <a:endParaRPr kumimoji="0" lang="en-US" sz="4800" b="0" i="0" u="none" strike="noStrike" cap="none" normalizeH="0" baseline="0" smtClean="0">
                        <a:ln>
                          <a:noFill/>
                        </a:ln>
                        <a:solidFill>
                          <a:schemeClr val="tx1"/>
                        </a:solidFill>
                        <a:effectLst/>
                        <a:latin typeface="Times New Roman"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Boys </a:t>
                      </a:r>
                      <a:endParaRPr kumimoji="0" lang="en-US" sz="4800" b="0" i="0" u="none" strike="noStrike" cap="none" normalizeH="0" baseline="0" smtClean="0">
                        <a:ln>
                          <a:noFill/>
                        </a:ln>
                        <a:solidFill>
                          <a:schemeClr val="tx1"/>
                        </a:solidFill>
                        <a:effectLst/>
                        <a:latin typeface="Times New Roman"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70</a:t>
                      </a:r>
                      <a:endParaRPr kumimoji="0" lang="en-US" sz="4800" b="0" i="0" u="none" strike="noStrike" cap="none" normalizeH="0" baseline="0" smtClean="0">
                        <a:ln>
                          <a:noFill/>
                        </a:ln>
                        <a:solidFill>
                          <a:schemeClr val="tx1"/>
                        </a:solidFill>
                        <a:effectLst/>
                        <a:latin typeface="Times New Roman"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10.27</a:t>
                      </a:r>
                      <a:endParaRPr kumimoji="0" lang="en-US" sz="4800" b="0" i="0" u="none" strike="noStrike" cap="none" normalizeH="0" baseline="0" smtClean="0">
                        <a:ln>
                          <a:noFill/>
                        </a:ln>
                        <a:solidFill>
                          <a:schemeClr val="tx1"/>
                        </a:solidFill>
                        <a:effectLst/>
                        <a:latin typeface="Times New Roman"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Girls </a:t>
                      </a:r>
                      <a:endParaRPr kumimoji="0" lang="en-US" sz="4800" b="0" i="0" u="none" strike="noStrike" cap="none" normalizeH="0" baseline="0" smtClean="0">
                        <a:ln>
                          <a:noFill/>
                        </a:ln>
                        <a:solidFill>
                          <a:schemeClr val="tx1"/>
                        </a:solidFill>
                        <a:effectLst/>
                        <a:latin typeface="Times New Roman"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80</a:t>
                      </a:r>
                      <a:endParaRPr kumimoji="0" lang="en-US" sz="4800" b="0" i="0" u="none" strike="noStrike" cap="none" normalizeH="0" baseline="0" smtClean="0">
                        <a:ln>
                          <a:noFill/>
                        </a:ln>
                        <a:solidFill>
                          <a:schemeClr val="tx1"/>
                        </a:solidFill>
                        <a:effectLst/>
                        <a:latin typeface="Times New Roman"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6.66</a:t>
                      </a:r>
                      <a:endParaRPr kumimoji="0" lang="en-US" sz="4800" b="0" i="0" u="none" strike="noStrike" cap="none" normalizeH="0" baseline="0" smtClean="0">
                        <a:ln>
                          <a:noFill/>
                        </a:ln>
                        <a:solidFill>
                          <a:schemeClr val="tx1"/>
                        </a:solidFill>
                        <a:effectLst/>
                        <a:latin typeface="Times New Roman"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30453" name="Text Box 53"/>
          <p:cNvSpPr txBox="1">
            <a:spLocks noChangeArrowheads="1"/>
          </p:cNvSpPr>
          <p:nvPr/>
        </p:nvSpPr>
        <p:spPr bwMode="auto">
          <a:xfrm>
            <a:off x="914400" y="1981200"/>
            <a:ext cx="7162800" cy="1370013"/>
          </a:xfrm>
          <a:prstGeom prst="rect">
            <a:avLst/>
          </a:prstGeom>
          <a:noFill/>
          <a:ln w="9525">
            <a:noFill/>
            <a:miter lim="800000"/>
            <a:headEnd/>
            <a:tailEnd/>
          </a:ln>
          <a:effectLst/>
        </p:spPr>
        <p:txBody>
          <a:bodyPr>
            <a:spAutoFit/>
          </a:bodyPr>
          <a:lstStyle/>
          <a:p>
            <a:pPr>
              <a:spcBef>
                <a:spcPct val="50000"/>
              </a:spcBef>
            </a:pPr>
            <a:r>
              <a:rPr lang="en-US" sz="2400"/>
              <a:t>Let’s say that the results from last year's test are shown in the table below: </a:t>
            </a:r>
          </a:p>
          <a:p>
            <a:pPr>
              <a:spcBef>
                <a:spcPct val="50000"/>
              </a:spcBef>
            </a:pPr>
            <a:endParaRPr lang="en-US" sz="2400"/>
          </a:p>
        </p:txBody>
      </p:sp>
      <p:sp>
        <p:nvSpPr>
          <p:cNvPr id="230454" name="Text Box 54"/>
          <p:cNvSpPr txBox="1">
            <a:spLocks noChangeArrowheads="1"/>
          </p:cNvSpPr>
          <p:nvPr/>
        </p:nvSpPr>
        <p:spPr bwMode="auto">
          <a:xfrm>
            <a:off x="609600" y="4876800"/>
            <a:ext cx="8077200" cy="1190625"/>
          </a:xfrm>
          <a:prstGeom prst="rect">
            <a:avLst/>
          </a:prstGeom>
          <a:noFill/>
          <a:ln w="9525">
            <a:noFill/>
            <a:miter lim="800000"/>
            <a:headEnd/>
            <a:tailEnd/>
          </a:ln>
          <a:effectLst/>
        </p:spPr>
        <p:txBody>
          <a:bodyPr>
            <a:spAutoFit/>
          </a:bodyPr>
          <a:lstStyle/>
          <a:p>
            <a:r>
              <a:rPr lang="en-US"/>
              <a:t>To maximize precision, how many sampled students should be boys and how many should be girls? </a:t>
            </a:r>
          </a:p>
          <a:p>
            <a:r>
              <a:rPr lang="en-US"/>
              <a:t>What is the mean reading achievement level in the population? </a:t>
            </a:r>
          </a:p>
          <a:p>
            <a:r>
              <a:rPr lang="en-US"/>
              <a:t>Compute the </a:t>
            </a:r>
            <a:r>
              <a:rPr lang="en-US">
                <a:hlinkClick r:id="rId2"/>
              </a:rPr>
              <a:t>confidence interval</a:t>
            </a:r>
            <a:r>
              <a:rPr lang="en-US"/>
              <a:t> and find the </a:t>
            </a:r>
            <a:r>
              <a:rPr lang="en-US">
                <a:hlinkClick r:id="rId3"/>
              </a:rPr>
              <a:t>margin of error</a:t>
            </a:r>
            <a:r>
              <a:rPr lang="en-US"/>
              <a:t> at 95%</a:t>
            </a: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Rot="1" noChangeArrowheads="1"/>
          </p:cNvSpPr>
          <p:nvPr>
            <p:ph type="title"/>
          </p:nvPr>
        </p:nvSpPr>
        <p:spPr/>
        <p:txBody>
          <a:bodyPr/>
          <a:lstStyle/>
          <a:p>
            <a:r>
              <a:rPr lang="en-US" sz="4000"/>
              <a:t>Nonproportional Sample Size</a:t>
            </a:r>
          </a:p>
        </p:txBody>
      </p:sp>
      <p:sp>
        <p:nvSpPr>
          <p:cNvPr id="232451" name="Rectangle 3"/>
          <p:cNvSpPr>
            <a:spLocks noGrp="1" noRot="1" noChangeArrowheads="1"/>
          </p:cNvSpPr>
          <p:nvPr>
            <p:ph type="body" idx="1"/>
          </p:nvPr>
        </p:nvSpPr>
        <p:spPr/>
        <p:txBody>
          <a:bodyPr/>
          <a:lstStyle/>
          <a:p>
            <a:r>
              <a:rPr lang="en-US"/>
              <a:t>The first step is to decide how to allocate sample in order to maximize precision. Based on Neyman allocation, the number of boys in the sample is:</a:t>
            </a:r>
          </a:p>
          <a:p>
            <a:r>
              <a:rPr lang="en-US">
                <a:solidFill>
                  <a:schemeClr val="folHlink"/>
                </a:solidFill>
              </a:rPr>
              <a:t>nboys = 36 * ( 10,000 * 10.27 ) / [ ( 10,000 * 10.27 ) + ( 10,000 * 6.67 ) ] = 21.83 or 22 boys</a:t>
            </a:r>
          </a:p>
          <a:p>
            <a:r>
              <a:rPr lang="en-US"/>
              <a:t>ngirls = Total - boys = 36 – 22 = 14</a:t>
            </a: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Rot="1" noChangeArrowheads="1"/>
          </p:cNvSpPr>
          <p:nvPr>
            <p:ph type="title"/>
          </p:nvPr>
        </p:nvSpPr>
        <p:spPr/>
        <p:txBody>
          <a:bodyPr/>
          <a:lstStyle/>
          <a:p>
            <a:r>
              <a:rPr lang="en-US"/>
              <a:t>Nonproportional Results</a:t>
            </a:r>
          </a:p>
        </p:txBody>
      </p:sp>
      <p:sp>
        <p:nvSpPr>
          <p:cNvPr id="233475" name="Rectangle 3"/>
          <p:cNvSpPr>
            <a:spLocks noGrp="1" noRot="1" noChangeArrowheads="1"/>
          </p:cNvSpPr>
          <p:nvPr>
            <p:ph type="body" idx="1"/>
          </p:nvPr>
        </p:nvSpPr>
        <p:spPr/>
        <p:txBody>
          <a:bodyPr/>
          <a:lstStyle/>
          <a:p>
            <a:r>
              <a:rPr lang="en-US" dirty="0"/>
              <a:t>At this point you finish up just like in the proportional stratified (same formula for Standard Error)</a:t>
            </a:r>
          </a:p>
          <a:p>
            <a:r>
              <a:rPr lang="en-US" dirty="0"/>
              <a:t>This time you would get a Standard Error of 1.41</a:t>
            </a: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Rot="1" noChangeArrowheads="1"/>
          </p:cNvSpPr>
          <p:nvPr>
            <p:ph type="title"/>
          </p:nvPr>
        </p:nvSpPr>
        <p:spPr/>
        <p:txBody>
          <a:bodyPr/>
          <a:lstStyle/>
          <a:p>
            <a:r>
              <a:rPr lang="en-US" sz="4000"/>
              <a:t>Sampling Methods Compared</a:t>
            </a:r>
          </a:p>
        </p:txBody>
      </p:sp>
      <p:graphicFrame>
        <p:nvGraphicFramePr>
          <p:cNvPr id="234524" name="Group 28"/>
          <p:cNvGraphicFramePr>
            <a:graphicFrameLocks noGrp="1"/>
          </p:cNvGraphicFramePr>
          <p:nvPr>
            <p:ph idx="1"/>
          </p:nvPr>
        </p:nvGraphicFramePr>
        <p:xfrm>
          <a:off x="533400" y="1905000"/>
          <a:ext cx="8312150" cy="3541395"/>
        </p:xfrm>
        <a:graphic>
          <a:graphicData uri="http://schemas.openxmlformats.org/drawingml/2006/table">
            <a:tbl>
              <a:tblPr/>
              <a:tblGrid>
                <a:gridCol w="2078038"/>
                <a:gridCol w="2078037"/>
                <a:gridCol w="2078038"/>
                <a:gridCol w="2078037"/>
              </a:tblGrid>
              <a:tr h="542925">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outerShdw blurRad="38100" dist="38100" dir="2700000" algn="tl">
                              <a:srgbClr val="000000"/>
                            </a:outerShdw>
                          </a:effectLst>
                          <a:latin typeface="Arial" charset="0"/>
                          <a:cs typeface="Arial" charset="0"/>
                        </a:rPr>
                        <a:t>Sampling method</a:t>
                      </a:r>
                      <a:endParaRPr kumimoji="0" lang="en-US" sz="48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cs typeface="Arial" charset="0"/>
                      </a:endParaRPr>
                    </a:p>
                  </a:txBody>
                  <a:tcPr horzOverflow="overflow">
                    <a:lnL w="12700" cap="flat" cmpd="sng" algn="ctr">
                      <a:solidFill>
                        <a:srgbClr val="808080"/>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Cost</a:t>
                      </a:r>
                      <a:endParaRPr kumimoji="0" lang="en-US" sz="4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Arial" charset="0"/>
                      </a:endParaRPr>
                    </a:p>
                  </a:txBody>
                  <a:tcPr horzOverflow="overflow">
                    <a:lnL>
                      <a:noFill/>
                    </a:lnL>
                    <a:lnR>
                      <a:noFill/>
                    </a:lnR>
                    <a:lnT w="12700" cap="flat" cmpd="sng" algn="ctr">
                      <a:solidFill>
                        <a:srgbClr val="80808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outerShdw blurRad="38100" dist="38100" dir="2700000" algn="tl">
                              <a:srgbClr val="000000"/>
                            </a:outerShdw>
                          </a:effectLst>
                          <a:latin typeface="Arial" charset="0"/>
                          <a:cs typeface="Arial" charset="0"/>
                        </a:rPr>
                        <a:t>Standard error</a:t>
                      </a:r>
                      <a:endParaRPr kumimoji="0" lang="en-US" sz="48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cs typeface="Arial" charset="0"/>
                      </a:endParaRPr>
                    </a:p>
                  </a:txBody>
                  <a:tcPr horzOverflow="overflow">
                    <a:lnL>
                      <a:noFill/>
                    </a:lnL>
                    <a:lnR>
                      <a:noFill/>
                    </a:lnR>
                    <a:lnT w="12700" cap="flat" cmpd="sng" algn="ctr">
                      <a:solidFill>
                        <a:srgbClr val="80808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Sample size</a:t>
                      </a:r>
                      <a:endParaRPr kumimoji="0" lang="en-US" sz="4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Arial" charset="0"/>
                      </a:endParaRPr>
                    </a:p>
                  </a:txBody>
                  <a:tcPr horzOverflow="overflow">
                    <a:lnL>
                      <a:noFill/>
                    </a:lnL>
                    <a:lnR cap="flat">
                      <a:noFill/>
                    </a:lnR>
                    <a:lnT w="12700" cap="flat" cmpd="sng" algn="ctr">
                      <a:solidFill>
                        <a:srgbClr val="808080"/>
                      </a:solidFill>
                      <a:prstDash val="solid"/>
                      <a:round/>
                      <a:headEnd type="none" w="med" len="med"/>
                      <a:tailEnd type="none" w="med" len="med"/>
                    </a:lnT>
                    <a:lnB>
                      <a:noFill/>
                    </a:lnB>
                    <a:lnTlToBr>
                      <a:noFill/>
                    </a:lnTlToBr>
                    <a:lnBlToTr>
                      <a:noFill/>
                    </a:lnBlToTr>
                    <a:noFill/>
                  </a:tcPr>
                </a:tc>
              </a:tr>
              <a:tr h="688975">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Simple random sampling</a:t>
                      </a:r>
                      <a:endParaRPr kumimoji="0" lang="en-US" sz="4800" b="0" i="0" u="none" strike="noStrike" cap="none" normalizeH="0" baseline="0" smtClean="0">
                        <a:ln>
                          <a:noFill/>
                        </a:ln>
                        <a:solidFill>
                          <a:schemeClr val="tx1"/>
                        </a:solidFill>
                        <a:effectLst/>
                        <a:latin typeface="Times New Roman" pitchFamily="18" charset="0"/>
                        <a:cs typeface="Arial" charset="0"/>
                      </a:endParaRPr>
                    </a:p>
                  </a:txBody>
                  <a:tcPr horzOverflow="overflow">
                    <a:lnL w="12700" cap="flat" cmpd="sng" algn="ctr">
                      <a:solidFill>
                        <a:srgbClr val="808080"/>
                      </a:solidFill>
                      <a:prstDash val="solid"/>
                      <a:round/>
                      <a:headEnd type="none" w="med" len="med"/>
                      <a:tailEnd type="none" w="med" len="med"/>
                    </a:lnL>
                    <a:lnR>
                      <a:noFill/>
                    </a:lnR>
                    <a:lnT>
                      <a:noFill/>
                    </a:lnT>
                    <a:lnB>
                      <a:noFill/>
                    </a:lnB>
                    <a:lnTlToBr>
                      <a:noFill/>
                    </a:lnTlToBr>
                    <a:lnBlToTr>
                      <a:noFill/>
                    </a:lnBlToTr>
                    <a:noFill/>
                  </a:tcPr>
                </a:tc>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$3,600 </a:t>
                      </a:r>
                      <a:endParaRPr kumimoji="0" lang="en-US" sz="4800" b="0" i="0" u="none" strike="noStrike" cap="none" normalizeH="0" baseline="0" smtClean="0">
                        <a:ln>
                          <a:noFill/>
                        </a:ln>
                        <a:solidFill>
                          <a:schemeClr val="tx1"/>
                        </a:solidFill>
                        <a:effectLst/>
                        <a:latin typeface="Times New Roman" pitchFamily="18" charset="0"/>
                        <a:cs typeface="Arial"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1.66</a:t>
                      </a:r>
                      <a:endParaRPr kumimoji="0" lang="en-US" sz="4800" b="0" i="0" u="none" strike="noStrike" cap="none" normalizeH="0" baseline="0" smtClean="0">
                        <a:ln>
                          <a:noFill/>
                        </a:ln>
                        <a:solidFill>
                          <a:schemeClr val="tx1"/>
                        </a:solidFill>
                        <a:effectLst/>
                        <a:latin typeface="Times New Roman" pitchFamily="18" charset="0"/>
                        <a:cs typeface="Arial"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36</a:t>
                      </a:r>
                      <a:endParaRPr kumimoji="0" lang="en-US" sz="4800" b="0" i="0" u="none" strike="noStrike" cap="none" normalizeH="0" baseline="0" smtClean="0">
                        <a:ln>
                          <a:noFill/>
                        </a:ln>
                        <a:solidFill>
                          <a:schemeClr val="tx1"/>
                        </a:solidFill>
                        <a:effectLst/>
                        <a:latin typeface="Times New Roman" pitchFamily="18" charset="0"/>
                        <a:cs typeface="Arial" charset="0"/>
                      </a:endParaRPr>
                    </a:p>
                  </a:txBody>
                  <a:tcPr horzOverflow="overflow">
                    <a:lnL>
                      <a:noFill/>
                    </a:lnL>
                    <a:lnR cap="flat">
                      <a:noFill/>
                    </a:lnR>
                    <a:lnT>
                      <a:noFill/>
                    </a:lnT>
                    <a:lnB>
                      <a:noFill/>
                    </a:lnB>
                    <a:lnTlToBr>
                      <a:noFill/>
                    </a:lnTlToBr>
                    <a:lnBlToTr>
                      <a:noFill/>
                    </a:lnBlToTr>
                    <a:noFill/>
                  </a:tcPr>
                </a:tc>
              </a:tr>
              <a:tr h="987425">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Proportionate stratified sampling</a:t>
                      </a:r>
                      <a:endParaRPr kumimoji="0" lang="en-US" sz="4800" b="0" i="0" u="none" strike="noStrike" cap="none" normalizeH="0" baseline="0" smtClean="0">
                        <a:ln>
                          <a:noFill/>
                        </a:ln>
                        <a:solidFill>
                          <a:schemeClr val="tx1"/>
                        </a:solidFill>
                        <a:effectLst/>
                        <a:latin typeface="Times New Roman" pitchFamily="18" charset="0"/>
                        <a:cs typeface="Arial" charset="0"/>
                      </a:endParaRPr>
                    </a:p>
                  </a:txBody>
                  <a:tcPr horzOverflow="overflow">
                    <a:lnL w="12700" cap="flat" cmpd="sng" algn="ctr">
                      <a:solidFill>
                        <a:srgbClr val="808080"/>
                      </a:solidFill>
                      <a:prstDash val="solid"/>
                      <a:round/>
                      <a:headEnd type="none" w="med" len="med"/>
                      <a:tailEnd type="none" w="med" len="med"/>
                    </a:lnL>
                    <a:lnR>
                      <a:noFill/>
                    </a:lnR>
                    <a:lnT>
                      <a:noFill/>
                    </a:lnT>
                    <a:lnB>
                      <a:noFill/>
                    </a:lnB>
                    <a:lnTlToBr>
                      <a:noFill/>
                    </a:lnTlToBr>
                    <a:lnBlToTr>
                      <a:noFill/>
                    </a:lnBlToTr>
                    <a:noFill/>
                  </a:tcPr>
                </a:tc>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$3,600 </a:t>
                      </a:r>
                      <a:endParaRPr kumimoji="0" lang="en-US" sz="4800" b="0" i="0" u="none" strike="noStrike" cap="none" normalizeH="0" baseline="0" smtClean="0">
                        <a:ln>
                          <a:noFill/>
                        </a:ln>
                        <a:solidFill>
                          <a:schemeClr val="tx1"/>
                        </a:solidFill>
                        <a:effectLst/>
                        <a:latin typeface="Times New Roman" pitchFamily="18" charset="0"/>
                        <a:cs typeface="Arial"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1.45</a:t>
                      </a:r>
                      <a:endParaRPr kumimoji="0" lang="en-US" sz="4800" b="0" i="0" u="none" strike="noStrike" cap="none" normalizeH="0" baseline="0" smtClean="0">
                        <a:ln>
                          <a:noFill/>
                        </a:ln>
                        <a:solidFill>
                          <a:schemeClr val="tx1"/>
                        </a:solidFill>
                        <a:effectLst/>
                        <a:latin typeface="Times New Roman" pitchFamily="18" charset="0"/>
                        <a:cs typeface="Arial"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36</a:t>
                      </a:r>
                      <a:endParaRPr kumimoji="0" lang="en-US" sz="4800" b="0" i="0" u="none" strike="noStrike" cap="none" normalizeH="0" baseline="0" smtClean="0">
                        <a:ln>
                          <a:noFill/>
                        </a:ln>
                        <a:solidFill>
                          <a:schemeClr val="tx1"/>
                        </a:solidFill>
                        <a:effectLst/>
                        <a:latin typeface="Times New Roman" pitchFamily="18" charset="0"/>
                        <a:cs typeface="Arial" charset="0"/>
                      </a:endParaRPr>
                    </a:p>
                  </a:txBody>
                  <a:tcPr horzOverflow="overflow">
                    <a:lnL>
                      <a:noFill/>
                    </a:lnL>
                    <a:lnR cap="flat">
                      <a:noFill/>
                    </a:lnR>
                    <a:lnT>
                      <a:noFill/>
                    </a:lnT>
                    <a:lnB>
                      <a:noFill/>
                    </a:lnB>
                    <a:lnTlToBr>
                      <a:noFill/>
                    </a:lnTlToBr>
                    <a:lnBlToTr>
                      <a:noFill/>
                    </a:lnBlToTr>
                    <a:noFill/>
                  </a:tcPr>
                </a:tc>
              </a:tr>
              <a:tr h="1133475">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Disproportionate stratified sampling</a:t>
                      </a:r>
                      <a:endParaRPr kumimoji="0" lang="en-US" sz="4800" b="0" i="0" u="none" strike="noStrike" cap="none" normalizeH="0" baseline="0" smtClean="0">
                        <a:ln>
                          <a:noFill/>
                        </a:ln>
                        <a:solidFill>
                          <a:schemeClr val="tx1"/>
                        </a:solidFill>
                        <a:effectLst/>
                        <a:latin typeface="Times New Roman" pitchFamily="18" charset="0"/>
                        <a:cs typeface="Arial" charset="0"/>
                      </a:endParaRPr>
                    </a:p>
                  </a:txBody>
                  <a:tcPr horzOverflow="overflow">
                    <a:lnL w="12700" cap="flat" cmpd="sng" algn="ctr">
                      <a:solidFill>
                        <a:srgbClr val="808080"/>
                      </a:solidFill>
                      <a:prstDash val="solid"/>
                      <a:round/>
                      <a:headEnd type="none" w="med" len="med"/>
                      <a:tailEnd type="none" w="med" len="med"/>
                    </a:lnL>
                    <a:lnR>
                      <a:noFill/>
                    </a:lnR>
                    <a:lnT>
                      <a:noFill/>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$3,600 </a:t>
                      </a:r>
                      <a:endParaRPr kumimoji="0" lang="en-US" sz="4800" b="0" i="0" u="none" strike="noStrike" cap="none" normalizeH="0" baseline="0" smtClean="0">
                        <a:ln>
                          <a:noFill/>
                        </a:ln>
                        <a:solidFill>
                          <a:schemeClr val="tx1"/>
                        </a:solidFill>
                        <a:effectLst/>
                        <a:latin typeface="Times New Roman" pitchFamily="18" charset="0"/>
                        <a:cs typeface="Arial" charset="0"/>
                      </a:endParaRPr>
                    </a:p>
                  </a:txBody>
                  <a:tcPr horzOverflow="overflow">
                    <a:lnL>
                      <a:noFill/>
                    </a:lnL>
                    <a:lnR>
                      <a:noFill/>
                    </a:lnR>
                    <a:lnT>
                      <a:noFill/>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1.41</a:t>
                      </a:r>
                      <a:endParaRPr kumimoji="0" lang="en-US" sz="4800" b="0" i="0" u="none" strike="noStrike" cap="none" normalizeH="0" baseline="0" smtClean="0">
                        <a:ln>
                          <a:noFill/>
                        </a:ln>
                        <a:solidFill>
                          <a:schemeClr val="tx1"/>
                        </a:solidFill>
                        <a:effectLst/>
                        <a:latin typeface="Times New Roman" pitchFamily="18" charset="0"/>
                        <a:cs typeface="Arial" charset="0"/>
                      </a:endParaRPr>
                    </a:p>
                  </a:txBody>
                  <a:tcPr horzOverflow="overflow">
                    <a:lnL>
                      <a:noFill/>
                    </a:lnL>
                    <a:lnR>
                      <a:noFill/>
                    </a:lnR>
                    <a:lnT>
                      <a:noFill/>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36</a:t>
                      </a:r>
                      <a:endParaRPr kumimoji="0" lang="en-US" sz="4800" b="0" i="0" u="none" strike="noStrike" cap="none" normalizeH="0" baseline="0" smtClean="0">
                        <a:ln>
                          <a:noFill/>
                        </a:ln>
                        <a:solidFill>
                          <a:schemeClr val="tx1"/>
                        </a:solidFill>
                        <a:effectLst/>
                        <a:latin typeface="Times New Roman" pitchFamily="18" charset="0"/>
                        <a:cs typeface="Arial" charset="0"/>
                      </a:endParaRPr>
                    </a:p>
                  </a:txBody>
                  <a:tcPr horzOverflow="overflow">
                    <a:lnL>
                      <a:noFill/>
                    </a:lnL>
                    <a:lnR cap="flat">
                      <a:noFill/>
                    </a:lnR>
                    <a:lnT>
                      <a:noFill/>
                    </a:lnT>
                    <a:lnB w="12700" cap="flat" cmpd="sng" algn="ctr">
                      <a:solidFill>
                        <a:srgbClr val="80808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Rot="1" noChangeArrowheads="1"/>
          </p:cNvSpPr>
          <p:nvPr>
            <p:ph type="title"/>
          </p:nvPr>
        </p:nvSpPr>
        <p:spPr/>
        <p:txBody>
          <a:bodyPr/>
          <a:lstStyle/>
          <a:p>
            <a:r>
              <a:rPr lang="en-US"/>
              <a:t>Cluster</a:t>
            </a:r>
          </a:p>
        </p:txBody>
      </p:sp>
      <p:sp>
        <p:nvSpPr>
          <p:cNvPr id="235523" name="Rectangle 3"/>
          <p:cNvSpPr>
            <a:spLocks noGrp="1" noRot="1" noChangeArrowheads="1"/>
          </p:cNvSpPr>
          <p:nvPr>
            <p:ph type="body" idx="1"/>
          </p:nvPr>
        </p:nvSpPr>
        <p:spPr/>
        <p:txBody>
          <a:bodyPr/>
          <a:lstStyle/>
          <a:p>
            <a:pPr>
              <a:lnSpc>
                <a:spcPct val="90000"/>
              </a:lnSpc>
            </a:pPr>
            <a:r>
              <a:rPr lang="en-US" sz="2400"/>
              <a:t>The test is administered to each student in 30 randomly-sampled classes. Thus, this is one-stage cluster sampling, with classes serving as clusters. The average test score from each sampled cluster xi is shown below: </a:t>
            </a:r>
          </a:p>
          <a:p>
            <a:pPr>
              <a:lnSpc>
                <a:spcPct val="90000"/>
              </a:lnSpc>
            </a:pPr>
            <a:r>
              <a:rPr lang="en-US" sz="2400">
                <a:solidFill>
                  <a:schemeClr val="accent2"/>
                </a:solidFill>
              </a:rPr>
              <a:t>55, 60, 65, 67, 67, 70, 70, 70, 72, 72, 72, 72, 73, 73, 75, 75, 75, 75, 75, 77, 77, 78, 78, 78, 78, 80, 80, 80, 80, 80, 80, 83, 83, 85, 85, 85</a:t>
            </a:r>
          </a:p>
          <a:p>
            <a:pPr>
              <a:lnSpc>
                <a:spcPct val="90000"/>
              </a:lnSpc>
            </a:pPr>
            <a:r>
              <a:rPr lang="en-US" sz="2400"/>
              <a:t>Using the sample data, estimate the mean reading achievement level in the population. Find the </a:t>
            </a:r>
            <a:r>
              <a:rPr lang="en-US" sz="2400">
                <a:hlinkClick r:id="rId2"/>
              </a:rPr>
              <a:t>margin of error</a:t>
            </a:r>
            <a:r>
              <a:rPr lang="en-US" sz="2400"/>
              <a:t> and the </a:t>
            </a:r>
            <a:r>
              <a:rPr lang="en-US" sz="2400">
                <a:hlinkClick r:id="rId3"/>
              </a:rPr>
              <a:t>confidence interval</a:t>
            </a:r>
            <a:r>
              <a:rPr lang="en-US" sz="2400"/>
              <a:t>. Assume a 95% </a:t>
            </a:r>
            <a:r>
              <a:rPr lang="en-US" sz="2400">
                <a:hlinkClick r:id="rId4"/>
              </a:rPr>
              <a:t>confidence level</a:t>
            </a:r>
            <a:r>
              <a:rPr lang="en-US" sz="2400"/>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Rot="1" noChangeArrowheads="1"/>
          </p:cNvSpPr>
          <p:nvPr>
            <p:ph type="title"/>
          </p:nvPr>
        </p:nvSpPr>
        <p:spPr>
          <a:noFill/>
          <a:ln/>
          <a:effectLst>
            <a:outerShdw dist="35921" dir="2700000" algn="ctr" rotWithShape="0">
              <a:srgbClr val="000000"/>
            </a:outerShdw>
          </a:effectLst>
        </p:spPr>
        <p:txBody>
          <a:bodyPr lIns="90488" tIns="44450" rIns="90488" bIns="44450"/>
          <a:lstStyle/>
          <a:p>
            <a:r>
              <a:rPr lang="en-US"/>
              <a:t>Internal Validity</a:t>
            </a:r>
          </a:p>
        </p:txBody>
      </p:sp>
      <p:sp>
        <p:nvSpPr>
          <p:cNvPr id="19459" name="Rectangle 3"/>
          <p:cNvSpPr>
            <a:spLocks noGrp="1" noRot="1" noChangeArrowheads="1"/>
          </p:cNvSpPr>
          <p:nvPr>
            <p:ph type="body" idx="1"/>
          </p:nvPr>
        </p:nvSpPr>
        <p:spPr>
          <a:xfrm>
            <a:off x="1514475" y="2095500"/>
            <a:ext cx="7572375" cy="1190625"/>
          </a:xfrm>
          <a:noFill/>
          <a:ln/>
        </p:spPr>
        <p:txBody>
          <a:bodyPr lIns="90488" tIns="44450" rIns="90488" bIns="44450"/>
          <a:lstStyle/>
          <a:p>
            <a:pPr>
              <a:spcBef>
                <a:spcPct val="0"/>
              </a:spcBef>
              <a:buFontTx/>
              <a:buChar char="•"/>
            </a:pPr>
            <a:r>
              <a:rPr lang="en-US"/>
              <a:t>what you did and what you saw?</a:t>
            </a:r>
          </a:p>
          <a:p>
            <a:pPr>
              <a:spcBef>
                <a:spcPct val="0"/>
              </a:spcBef>
              <a:buFontTx/>
              <a:buChar char="•"/>
            </a:pPr>
            <a:r>
              <a:rPr lang="en-US"/>
              <a:t>your program and your observations?</a:t>
            </a:r>
          </a:p>
        </p:txBody>
      </p:sp>
      <p:sp>
        <p:nvSpPr>
          <p:cNvPr id="19460" name="Rectangle 4"/>
          <p:cNvSpPr>
            <a:spLocks noChangeArrowheads="1"/>
          </p:cNvSpPr>
          <p:nvPr/>
        </p:nvSpPr>
        <p:spPr bwMode="auto">
          <a:xfrm>
            <a:off x="377825" y="4108450"/>
            <a:ext cx="8531225" cy="2587625"/>
          </a:xfrm>
          <a:prstGeom prst="rect">
            <a:avLst/>
          </a:prstGeom>
          <a:solidFill>
            <a:schemeClr val="bg1"/>
          </a:solidFill>
          <a:ln w="12700">
            <a:solidFill>
              <a:schemeClr val="bg1"/>
            </a:solidFill>
            <a:miter lim="800000"/>
            <a:headEnd/>
            <a:tailEnd/>
          </a:ln>
          <a:effectLst>
            <a:prstShdw prst="shdw17" dist="17961" dir="2700000">
              <a:schemeClr val="bg1">
                <a:gamma/>
                <a:shade val="60000"/>
                <a:invGamma/>
              </a:schemeClr>
            </a:prstShdw>
          </a:effectLst>
        </p:spPr>
        <p:txBody>
          <a:bodyPr wrap="none" anchor="ctr"/>
          <a:lstStyle/>
          <a:p>
            <a:endParaRPr lang="en-US"/>
          </a:p>
        </p:txBody>
      </p:sp>
      <p:sp>
        <p:nvSpPr>
          <p:cNvPr id="19461" name="Rectangle 5"/>
          <p:cNvSpPr>
            <a:spLocks noChangeArrowheads="1"/>
          </p:cNvSpPr>
          <p:nvPr/>
        </p:nvSpPr>
        <p:spPr bwMode="auto">
          <a:xfrm>
            <a:off x="1038225" y="209550"/>
            <a:ext cx="7715250" cy="1143000"/>
          </a:xfrm>
          <a:prstGeom prst="rect">
            <a:avLst/>
          </a:prstGeom>
          <a:noFill/>
          <a:ln w="12700">
            <a:noFill/>
            <a:miter lim="800000"/>
            <a:headEnd/>
            <a:tailEnd/>
          </a:ln>
          <a:effectLst>
            <a:outerShdw dist="35921" dir="2700000" algn="ctr" rotWithShape="0">
              <a:srgbClr val="000000"/>
            </a:outerShdw>
          </a:effectLst>
        </p:spPr>
        <p:txBody>
          <a:bodyPr wrap="none" anchor="ctr"/>
          <a:lstStyle/>
          <a:p>
            <a:endParaRPr lang="en-US"/>
          </a:p>
        </p:txBody>
      </p:sp>
      <p:sp>
        <p:nvSpPr>
          <p:cNvPr id="19462" name="Rectangle 6"/>
          <p:cNvSpPr>
            <a:spLocks noChangeArrowheads="1"/>
          </p:cNvSpPr>
          <p:nvPr/>
        </p:nvSpPr>
        <p:spPr bwMode="auto">
          <a:xfrm>
            <a:off x="588963" y="5984875"/>
            <a:ext cx="2368550" cy="576263"/>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eaLnBrk="0" hangingPunct="0"/>
            <a:r>
              <a:rPr lang="en-US" sz="3200">
                <a:effectLst>
                  <a:outerShdw blurRad="38100" dist="38100" dir="2700000" algn="tl">
                    <a:srgbClr val="000000"/>
                  </a:outerShdw>
                </a:effectLst>
              </a:rPr>
              <a:t>Observation</a:t>
            </a:r>
          </a:p>
        </p:txBody>
      </p:sp>
      <p:sp>
        <p:nvSpPr>
          <p:cNvPr id="19463" name="Rectangle 7"/>
          <p:cNvSpPr>
            <a:spLocks noChangeArrowheads="1"/>
          </p:cNvSpPr>
          <p:nvPr/>
        </p:nvSpPr>
        <p:spPr bwMode="auto">
          <a:xfrm>
            <a:off x="1628775" y="4705350"/>
            <a:ext cx="1736725" cy="576263"/>
          </a:xfrm>
          <a:prstGeom prst="rect">
            <a:avLst/>
          </a:prstGeom>
          <a:solidFill>
            <a:srgbClr val="FAFD00"/>
          </a:solidFill>
          <a:ln w="12700">
            <a:noFill/>
            <a:miter lim="800000"/>
            <a:headEnd/>
            <a:tailEnd/>
          </a:ln>
          <a:effectLst/>
        </p:spPr>
        <p:txBody>
          <a:bodyPr wrap="none" lIns="90488" tIns="44450" rIns="90488" bIns="44450">
            <a:spAutoFit/>
          </a:bodyPr>
          <a:lstStyle/>
          <a:p>
            <a:pPr eaLnBrk="0" hangingPunct="0"/>
            <a:r>
              <a:rPr lang="en-US" sz="3200">
                <a:effectLst>
                  <a:outerShdw blurRad="38100" dist="38100" dir="2700000" algn="tl">
                    <a:srgbClr val="000000"/>
                  </a:outerShdw>
                </a:effectLst>
              </a:rPr>
              <a:t>Program</a:t>
            </a:r>
          </a:p>
        </p:txBody>
      </p:sp>
      <p:sp>
        <p:nvSpPr>
          <p:cNvPr id="19464" name="Rectangle 8"/>
          <p:cNvSpPr>
            <a:spLocks noChangeArrowheads="1"/>
          </p:cNvSpPr>
          <p:nvPr/>
        </p:nvSpPr>
        <p:spPr bwMode="auto">
          <a:xfrm>
            <a:off x="5924550" y="4705350"/>
            <a:ext cx="2571750" cy="576263"/>
          </a:xfrm>
          <a:prstGeom prst="rect">
            <a:avLst/>
          </a:prstGeom>
          <a:solidFill>
            <a:srgbClr val="FAFD00"/>
          </a:solidFill>
          <a:ln w="12700">
            <a:noFill/>
            <a:miter lim="800000"/>
            <a:headEnd/>
            <a:tailEnd/>
          </a:ln>
          <a:effectLst/>
        </p:spPr>
        <p:txBody>
          <a:bodyPr wrap="none" lIns="90488" tIns="44450" rIns="90488" bIns="44450">
            <a:spAutoFit/>
          </a:bodyPr>
          <a:lstStyle/>
          <a:p>
            <a:pPr eaLnBrk="0" hangingPunct="0"/>
            <a:r>
              <a:rPr lang="en-US" sz="3200">
                <a:effectLst>
                  <a:outerShdw blurRad="38100" dist="38100" dir="2700000" algn="tl">
                    <a:srgbClr val="000000"/>
                  </a:outerShdw>
                </a:effectLst>
              </a:rPr>
              <a:t>Observations</a:t>
            </a:r>
          </a:p>
        </p:txBody>
      </p:sp>
      <p:sp>
        <p:nvSpPr>
          <p:cNvPr id="19465" name="AutoShape 9"/>
          <p:cNvSpPr>
            <a:spLocks noChangeArrowheads="1"/>
          </p:cNvSpPr>
          <p:nvPr/>
        </p:nvSpPr>
        <p:spPr bwMode="auto">
          <a:xfrm>
            <a:off x="3683000" y="4702175"/>
            <a:ext cx="2130425" cy="558800"/>
          </a:xfrm>
          <a:prstGeom prst="rightArrow">
            <a:avLst>
              <a:gd name="adj1" fmla="val 50000"/>
              <a:gd name="adj2" fmla="val 190643"/>
            </a:avLst>
          </a:prstGeom>
          <a:solidFill>
            <a:schemeClr val="accent1"/>
          </a:solidFill>
          <a:ln w="12700">
            <a:solidFill>
              <a:schemeClr val="tx1"/>
            </a:solidFill>
            <a:miter lim="800000"/>
            <a:headEnd/>
            <a:tailEnd/>
          </a:ln>
          <a:effectLst/>
        </p:spPr>
        <p:txBody>
          <a:bodyPr wrap="none" anchor="ctr"/>
          <a:lstStyle/>
          <a:p>
            <a:endParaRPr lang="en-US"/>
          </a:p>
        </p:txBody>
      </p:sp>
      <p:sp>
        <p:nvSpPr>
          <p:cNvPr id="19466" name="Rectangle 10"/>
          <p:cNvSpPr>
            <a:spLocks noChangeArrowheads="1"/>
          </p:cNvSpPr>
          <p:nvPr/>
        </p:nvSpPr>
        <p:spPr bwMode="auto">
          <a:xfrm>
            <a:off x="1452563" y="5349875"/>
            <a:ext cx="2179637" cy="515938"/>
          </a:xfrm>
          <a:prstGeom prst="rect">
            <a:avLst/>
          </a:prstGeom>
          <a:noFill/>
          <a:ln w="12700">
            <a:noFill/>
            <a:miter lim="800000"/>
            <a:headEnd/>
            <a:tailEnd/>
          </a:ln>
          <a:effectLst/>
        </p:spPr>
        <p:txBody>
          <a:bodyPr wrap="none" lIns="90488" tIns="44450" rIns="90488" bIns="44450">
            <a:spAutoFit/>
          </a:bodyPr>
          <a:lstStyle/>
          <a:p>
            <a:pPr eaLnBrk="0" hangingPunct="0"/>
            <a:r>
              <a:rPr lang="en-US" sz="2800">
                <a:effectLst>
                  <a:outerShdw blurRad="38100" dist="38100" dir="2700000" algn="tl">
                    <a:srgbClr val="000000"/>
                  </a:outerShdw>
                </a:effectLst>
              </a:rPr>
              <a:t>What you </a:t>
            </a:r>
            <a:r>
              <a:rPr lang="en-US" sz="2800" i="1">
                <a:effectLst>
                  <a:outerShdw blurRad="38100" dist="38100" dir="2700000" algn="tl">
                    <a:srgbClr val="000000"/>
                  </a:outerShdw>
                </a:effectLst>
              </a:rPr>
              <a:t>do</a:t>
            </a:r>
          </a:p>
        </p:txBody>
      </p:sp>
      <p:sp>
        <p:nvSpPr>
          <p:cNvPr id="19467" name="Rectangle 11"/>
          <p:cNvSpPr>
            <a:spLocks noChangeArrowheads="1"/>
          </p:cNvSpPr>
          <p:nvPr/>
        </p:nvSpPr>
        <p:spPr bwMode="auto">
          <a:xfrm>
            <a:off x="6138863" y="5349875"/>
            <a:ext cx="2357437" cy="515938"/>
          </a:xfrm>
          <a:prstGeom prst="rect">
            <a:avLst/>
          </a:prstGeom>
          <a:noFill/>
          <a:ln w="12700">
            <a:noFill/>
            <a:miter lim="800000"/>
            <a:headEnd/>
            <a:tailEnd/>
          </a:ln>
          <a:effectLst/>
        </p:spPr>
        <p:txBody>
          <a:bodyPr wrap="none" lIns="90488" tIns="44450" rIns="90488" bIns="44450">
            <a:spAutoFit/>
          </a:bodyPr>
          <a:lstStyle/>
          <a:p>
            <a:pPr eaLnBrk="0" hangingPunct="0"/>
            <a:r>
              <a:rPr lang="en-US" sz="2800">
                <a:effectLst>
                  <a:outerShdw blurRad="38100" dist="38100" dir="2700000" algn="tl">
                    <a:srgbClr val="000000"/>
                  </a:outerShdw>
                </a:effectLst>
              </a:rPr>
              <a:t>What you </a:t>
            </a:r>
            <a:r>
              <a:rPr lang="en-US" sz="2800" i="1">
                <a:effectLst>
                  <a:outerShdw blurRad="38100" dist="38100" dir="2700000" algn="tl">
                    <a:srgbClr val="000000"/>
                  </a:outerShdw>
                </a:effectLst>
              </a:rPr>
              <a:t>see</a:t>
            </a:r>
          </a:p>
        </p:txBody>
      </p:sp>
      <p:sp>
        <p:nvSpPr>
          <p:cNvPr id="19468" name="Rectangle 12"/>
          <p:cNvSpPr>
            <a:spLocks noChangeArrowheads="1"/>
          </p:cNvSpPr>
          <p:nvPr/>
        </p:nvSpPr>
        <p:spPr bwMode="auto">
          <a:xfrm>
            <a:off x="1223963" y="1533525"/>
            <a:ext cx="6630987" cy="576263"/>
          </a:xfrm>
          <a:prstGeom prst="rect">
            <a:avLst/>
          </a:prstGeom>
          <a:noFill/>
          <a:ln w="12700">
            <a:noFill/>
            <a:miter lim="800000"/>
            <a:headEnd/>
            <a:tailEnd/>
          </a:ln>
          <a:effectLst/>
        </p:spPr>
        <p:txBody>
          <a:bodyPr wrap="none" lIns="90488" tIns="44450" rIns="90488" bIns="44450">
            <a:spAutoFit/>
          </a:bodyPr>
          <a:lstStyle/>
          <a:p>
            <a:pPr eaLnBrk="0" hangingPunct="0"/>
            <a:r>
              <a:rPr lang="en-US" sz="3200">
                <a:effectLst>
                  <a:outerShdw blurRad="38100" dist="38100" dir="2700000" algn="tl">
                    <a:srgbClr val="000000"/>
                  </a:outerShdw>
                </a:effectLst>
              </a:rPr>
              <a:t>Is the relationship </a:t>
            </a:r>
            <a:r>
              <a:rPr lang="en-US" sz="3200" i="1">
                <a:effectLst>
                  <a:outerShdw blurRad="38100" dist="38100" dir="2700000" algn="tl">
                    <a:srgbClr val="000000"/>
                  </a:outerShdw>
                </a:effectLst>
              </a:rPr>
              <a:t>causal</a:t>
            </a:r>
            <a:r>
              <a:rPr lang="en-US" sz="3200">
                <a:effectLst>
                  <a:outerShdw blurRad="38100" dist="38100" dir="2700000" algn="tl">
                    <a:srgbClr val="000000"/>
                  </a:outerShdw>
                </a:effectLst>
              </a:rPr>
              <a:t> between...</a:t>
            </a:r>
          </a:p>
        </p:txBody>
      </p:sp>
      <p:sp>
        <p:nvSpPr>
          <p:cNvPr id="19469" name="Rectangle 13"/>
          <p:cNvSpPr>
            <a:spLocks noChangeArrowheads="1"/>
          </p:cNvSpPr>
          <p:nvPr/>
        </p:nvSpPr>
        <p:spPr bwMode="auto">
          <a:xfrm>
            <a:off x="3767138" y="5664200"/>
            <a:ext cx="1235075" cy="638175"/>
          </a:xfrm>
          <a:prstGeom prst="rect">
            <a:avLst/>
          </a:prstGeom>
          <a:noFill/>
          <a:ln w="12700">
            <a:noFill/>
            <a:miter lim="800000"/>
            <a:headEnd/>
            <a:tailEnd/>
          </a:ln>
          <a:effectLst/>
        </p:spPr>
        <p:txBody>
          <a:bodyPr wrap="none" lIns="90488" tIns="44450" rIns="90488" bIns="44450">
            <a:spAutoFit/>
          </a:bodyPr>
          <a:lstStyle/>
          <a:p>
            <a:pPr algn="ctr" eaLnBrk="0" hangingPunct="0"/>
            <a:r>
              <a:rPr lang="en-US">
                <a:effectLst>
                  <a:outerShdw blurRad="38100" dist="38100" dir="2700000" algn="tl">
                    <a:srgbClr val="000000"/>
                  </a:outerShdw>
                </a:effectLst>
              </a:rPr>
              <a:t>alternative</a:t>
            </a:r>
          </a:p>
          <a:p>
            <a:pPr algn="ctr" eaLnBrk="0" hangingPunct="0"/>
            <a:r>
              <a:rPr lang="en-US">
                <a:effectLst>
                  <a:outerShdw blurRad="38100" dist="38100" dir="2700000" algn="tl">
                    <a:srgbClr val="000000"/>
                  </a:outerShdw>
                </a:effectLst>
              </a:rPr>
              <a:t>cause</a:t>
            </a:r>
          </a:p>
        </p:txBody>
      </p:sp>
      <p:sp>
        <p:nvSpPr>
          <p:cNvPr id="19470" name="Rectangle 14"/>
          <p:cNvSpPr>
            <a:spLocks noChangeArrowheads="1"/>
          </p:cNvSpPr>
          <p:nvPr/>
        </p:nvSpPr>
        <p:spPr bwMode="auto">
          <a:xfrm>
            <a:off x="5148263" y="5930900"/>
            <a:ext cx="1235075" cy="638175"/>
          </a:xfrm>
          <a:prstGeom prst="rect">
            <a:avLst/>
          </a:prstGeom>
          <a:noFill/>
          <a:ln w="12700">
            <a:noFill/>
            <a:miter lim="800000"/>
            <a:headEnd/>
            <a:tailEnd/>
          </a:ln>
          <a:effectLst/>
        </p:spPr>
        <p:txBody>
          <a:bodyPr wrap="none" lIns="90488" tIns="44450" rIns="90488" bIns="44450">
            <a:spAutoFit/>
          </a:bodyPr>
          <a:lstStyle/>
          <a:p>
            <a:pPr algn="ctr" eaLnBrk="0" hangingPunct="0"/>
            <a:r>
              <a:rPr lang="en-US">
                <a:effectLst>
                  <a:outerShdw blurRad="38100" dist="38100" dir="2700000" algn="tl">
                    <a:srgbClr val="000000"/>
                  </a:outerShdw>
                </a:effectLst>
              </a:rPr>
              <a:t>alternative</a:t>
            </a:r>
          </a:p>
          <a:p>
            <a:pPr algn="ctr" eaLnBrk="0" hangingPunct="0"/>
            <a:r>
              <a:rPr lang="en-US">
                <a:effectLst>
                  <a:outerShdw blurRad="38100" dist="38100" dir="2700000" algn="tl">
                    <a:srgbClr val="000000"/>
                  </a:outerShdw>
                </a:effectLst>
              </a:rPr>
              <a:t>cause</a:t>
            </a:r>
          </a:p>
        </p:txBody>
      </p:sp>
      <p:sp>
        <p:nvSpPr>
          <p:cNvPr id="19471" name="Rectangle 15"/>
          <p:cNvSpPr>
            <a:spLocks noChangeArrowheads="1"/>
          </p:cNvSpPr>
          <p:nvPr/>
        </p:nvSpPr>
        <p:spPr bwMode="auto">
          <a:xfrm>
            <a:off x="3814763" y="3883025"/>
            <a:ext cx="1235075" cy="638175"/>
          </a:xfrm>
          <a:prstGeom prst="rect">
            <a:avLst/>
          </a:prstGeom>
          <a:noFill/>
          <a:ln w="12700">
            <a:noFill/>
            <a:miter lim="800000"/>
            <a:headEnd/>
            <a:tailEnd/>
          </a:ln>
          <a:effectLst/>
        </p:spPr>
        <p:txBody>
          <a:bodyPr wrap="none" lIns="90488" tIns="44450" rIns="90488" bIns="44450">
            <a:spAutoFit/>
          </a:bodyPr>
          <a:lstStyle/>
          <a:p>
            <a:pPr algn="ctr" eaLnBrk="0" hangingPunct="0"/>
            <a:r>
              <a:rPr lang="en-US">
                <a:effectLst>
                  <a:outerShdw blurRad="38100" dist="38100" dir="2700000" algn="tl">
                    <a:srgbClr val="000000"/>
                  </a:outerShdw>
                </a:effectLst>
              </a:rPr>
              <a:t>alternative</a:t>
            </a:r>
          </a:p>
          <a:p>
            <a:pPr algn="ctr" eaLnBrk="0" hangingPunct="0"/>
            <a:r>
              <a:rPr lang="en-US">
                <a:effectLst>
                  <a:outerShdw blurRad="38100" dist="38100" dir="2700000" algn="tl">
                    <a:srgbClr val="000000"/>
                  </a:outerShdw>
                </a:effectLst>
              </a:rPr>
              <a:t>cause</a:t>
            </a:r>
          </a:p>
        </p:txBody>
      </p:sp>
      <p:sp>
        <p:nvSpPr>
          <p:cNvPr id="19472" name="Rectangle 16"/>
          <p:cNvSpPr>
            <a:spLocks noChangeArrowheads="1"/>
          </p:cNvSpPr>
          <p:nvPr/>
        </p:nvSpPr>
        <p:spPr bwMode="auto">
          <a:xfrm>
            <a:off x="5053013" y="3292475"/>
            <a:ext cx="1235075" cy="638175"/>
          </a:xfrm>
          <a:prstGeom prst="rect">
            <a:avLst/>
          </a:prstGeom>
          <a:noFill/>
          <a:ln w="12700">
            <a:noFill/>
            <a:miter lim="800000"/>
            <a:headEnd/>
            <a:tailEnd/>
          </a:ln>
          <a:effectLst/>
        </p:spPr>
        <p:txBody>
          <a:bodyPr wrap="none" lIns="90488" tIns="44450" rIns="90488" bIns="44450">
            <a:spAutoFit/>
          </a:bodyPr>
          <a:lstStyle/>
          <a:p>
            <a:pPr algn="ctr" eaLnBrk="0" hangingPunct="0"/>
            <a:r>
              <a:rPr lang="en-US">
                <a:effectLst>
                  <a:outerShdw blurRad="38100" dist="38100" dir="2700000" algn="tl">
                    <a:srgbClr val="000000"/>
                  </a:outerShdw>
                </a:effectLst>
              </a:rPr>
              <a:t>alternative</a:t>
            </a:r>
          </a:p>
          <a:p>
            <a:pPr algn="ctr" eaLnBrk="0" hangingPunct="0"/>
            <a:r>
              <a:rPr lang="en-US">
                <a:effectLst>
                  <a:outerShdw blurRad="38100" dist="38100" dir="2700000" algn="tl">
                    <a:srgbClr val="000000"/>
                  </a:outerShdw>
                </a:effectLst>
              </a:rPr>
              <a:t>cause</a:t>
            </a:r>
          </a:p>
        </p:txBody>
      </p:sp>
      <p:sp>
        <p:nvSpPr>
          <p:cNvPr id="19473" name="Line 17"/>
          <p:cNvSpPr>
            <a:spLocks noChangeShapeType="1"/>
          </p:cNvSpPr>
          <p:nvPr/>
        </p:nvSpPr>
        <p:spPr bwMode="auto">
          <a:xfrm>
            <a:off x="4997450" y="4311650"/>
            <a:ext cx="806450" cy="320675"/>
          </a:xfrm>
          <a:prstGeom prst="line">
            <a:avLst/>
          </a:prstGeom>
          <a:noFill/>
          <a:ln w="50800">
            <a:solidFill>
              <a:srgbClr val="FC0128"/>
            </a:solidFill>
            <a:round/>
            <a:headEnd/>
            <a:tailEnd type="triangle" w="med" len="med"/>
          </a:ln>
          <a:effectLst/>
        </p:spPr>
        <p:txBody>
          <a:bodyPr wrap="none" anchor="ctr"/>
          <a:lstStyle/>
          <a:p>
            <a:endParaRPr lang="en-US"/>
          </a:p>
        </p:txBody>
      </p:sp>
      <p:sp>
        <p:nvSpPr>
          <p:cNvPr id="19474" name="Line 18"/>
          <p:cNvSpPr>
            <a:spLocks noChangeShapeType="1"/>
          </p:cNvSpPr>
          <p:nvPr/>
        </p:nvSpPr>
        <p:spPr bwMode="auto">
          <a:xfrm>
            <a:off x="5892800" y="4006850"/>
            <a:ext cx="282575" cy="511175"/>
          </a:xfrm>
          <a:prstGeom prst="line">
            <a:avLst/>
          </a:prstGeom>
          <a:noFill/>
          <a:ln w="50800">
            <a:solidFill>
              <a:srgbClr val="FC0128"/>
            </a:solidFill>
            <a:round/>
            <a:headEnd/>
            <a:tailEnd type="triangle" w="med" len="med"/>
          </a:ln>
          <a:effectLst/>
        </p:spPr>
        <p:txBody>
          <a:bodyPr wrap="none" anchor="ctr"/>
          <a:lstStyle/>
          <a:p>
            <a:endParaRPr lang="en-US"/>
          </a:p>
        </p:txBody>
      </p:sp>
      <p:sp>
        <p:nvSpPr>
          <p:cNvPr id="19475" name="Line 19"/>
          <p:cNvSpPr>
            <a:spLocks noChangeShapeType="1"/>
          </p:cNvSpPr>
          <p:nvPr/>
        </p:nvSpPr>
        <p:spPr bwMode="auto">
          <a:xfrm flipV="1">
            <a:off x="4978400" y="5670550"/>
            <a:ext cx="806450" cy="422275"/>
          </a:xfrm>
          <a:prstGeom prst="line">
            <a:avLst/>
          </a:prstGeom>
          <a:noFill/>
          <a:ln w="50800">
            <a:solidFill>
              <a:srgbClr val="FC0128"/>
            </a:solidFill>
            <a:round/>
            <a:headEnd/>
            <a:tailEnd type="triangle" w="med" len="med"/>
          </a:ln>
          <a:effectLst/>
        </p:spPr>
        <p:txBody>
          <a:bodyPr wrap="none" anchor="ctr"/>
          <a:lstStyle/>
          <a:p>
            <a:endParaRPr lang="en-US"/>
          </a:p>
        </p:txBody>
      </p:sp>
      <p:sp>
        <p:nvSpPr>
          <p:cNvPr id="19476" name="Line 20"/>
          <p:cNvSpPr>
            <a:spLocks noChangeShapeType="1"/>
          </p:cNvSpPr>
          <p:nvPr/>
        </p:nvSpPr>
        <p:spPr bwMode="auto">
          <a:xfrm flipV="1">
            <a:off x="5873750" y="5365750"/>
            <a:ext cx="282575" cy="612775"/>
          </a:xfrm>
          <a:prstGeom prst="line">
            <a:avLst/>
          </a:prstGeom>
          <a:noFill/>
          <a:ln w="50800">
            <a:solidFill>
              <a:srgbClr val="FC0128"/>
            </a:solidFill>
            <a:round/>
            <a:headEnd/>
            <a:tailEnd type="triangle" w="med" len="med"/>
          </a:ln>
          <a:effectLst/>
        </p:spPr>
        <p:txBody>
          <a:bodyPr wrap="none" anchor="ctr"/>
          <a:lstStyle/>
          <a:p>
            <a:endParaRPr lang="en-US"/>
          </a:p>
        </p:txBody>
      </p:sp>
      <p:sp>
        <p:nvSpPr>
          <p:cNvPr id="19477" name="Rectangle 21"/>
          <p:cNvSpPr>
            <a:spLocks noChangeArrowheads="1"/>
          </p:cNvSpPr>
          <p:nvPr/>
        </p:nvSpPr>
        <p:spPr bwMode="auto">
          <a:xfrm>
            <a:off x="7110413" y="6196013"/>
            <a:ext cx="1806575" cy="454025"/>
          </a:xfrm>
          <a:prstGeom prst="rect">
            <a:avLst/>
          </a:prstGeom>
          <a:noFill/>
          <a:ln w="12700">
            <a:noFill/>
            <a:miter lim="800000"/>
            <a:headEnd/>
            <a:tailEnd/>
          </a:ln>
          <a:effectLst/>
        </p:spPr>
        <p:txBody>
          <a:bodyPr wrap="none" lIns="90488" tIns="44450" rIns="90488" bIns="44450">
            <a:spAutoFit/>
          </a:bodyPr>
          <a:lstStyle/>
          <a:p>
            <a:pPr eaLnBrk="0" hangingPunct="0"/>
            <a:r>
              <a:rPr lang="en-US" sz="2400">
                <a:solidFill>
                  <a:schemeClr val="tx2"/>
                </a:solidFill>
                <a:effectLst>
                  <a:outerShdw blurRad="38100" dist="38100" dir="2700000" algn="tl">
                    <a:srgbClr val="000000"/>
                  </a:outerShdw>
                </a:effectLst>
              </a:rPr>
              <a:t>In </a:t>
            </a:r>
            <a:r>
              <a:rPr lang="en-US" sz="2400" i="1">
                <a:solidFill>
                  <a:schemeClr val="tx2"/>
                </a:solidFill>
                <a:effectLst>
                  <a:outerShdw blurRad="38100" dist="38100" dir="2700000" algn="tl">
                    <a:srgbClr val="000000"/>
                  </a:outerShdw>
                </a:effectLst>
              </a:rPr>
              <a:t>this</a:t>
            </a:r>
            <a:r>
              <a:rPr lang="en-US" sz="2400">
                <a:solidFill>
                  <a:schemeClr val="tx2"/>
                </a:solidFill>
                <a:effectLst>
                  <a:outerShdw blurRad="38100" dist="38100" dir="2700000" algn="tl">
                    <a:srgbClr val="000000"/>
                  </a:outerShdw>
                </a:effectLst>
              </a:rPr>
              <a:t> study</a:t>
            </a:r>
          </a:p>
        </p:txBody>
      </p:sp>
      <p:sp>
        <p:nvSpPr>
          <p:cNvPr id="19478" name="Rectangle 22"/>
          <p:cNvSpPr>
            <a:spLocks noChangeArrowheads="1"/>
          </p:cNvSpPr>
          <p:nvPr/>
        </p:nvSpPr>
        <p:spPr bwMode="auto">
          <a:xfrm>
            <a:off x="3652838" y="4870450"/>
            <a:ext cx="1860550" cy="241300"/>
          </a:xfrm>
          <a:prstGeom prst="rect">
            <a:avLst/>
          </a:prstGeom>
          <a:noFill/>
          <a:ln w="12700">
            <a:noFill/>
            <a:miter lim="800000"/>
            <a:headEnd/>
            <a:tailEnd/>
          </a:ln>
          <a:effectLst/>
        </p:spPr>
        <p:txBody>
          <a:bodyPr wrap="none" lIns="90488" tIns="44450" rIns="90488" bIns="44450">
            <a:spAutoFit/>
          </a:bodyPr>
          <a:lstStyle/>
          <a:p>
            <a:pPr eaLnBrk="0" hangingPunct="0"/>
            <a:r>
              <a:rPr lang="en-US" sz="1000">
                <a:effectLst>
                  <a:outerShdw blurRad="38100" dist="38100" dir="2700000" algn="tl">
                    <a:srgbClr val="000000"/>
                  </a:outerShdw>
                </a:effectLst>
              </a:rPr>
              <a:t>program-outcome relationship</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 calcmode="lin" valueType="num">
                                      <p:cBhvr additive="base">
                                        <p:cTn id="7" dur="500" fill="hold"/>
                                        <p:tgtEl>
                                          <p:spTgt spid="1945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9459">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9459">
                                            <p:txEl>
                                              <p:pRg st="0" end="0"/>
                                            </p:txEl>
                                          </p:spTgt>
                                        </p:tgtEl>
                                        <p:attrNameLst>
                                          <p:attrName>ppt_c</p:attrName>
                                        </p:attrNameLst>
                                      </p:cBhvr>
                                      <p:to>
                                        <a:schemeClr val="folHlink"/>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9459">
                                            <p:txEl>
                                              <p:pRg st="1" end="1"/>
                                            </p:txEl>
                                          </p:spTgt>
                                        </p:tgtEl>
                                        <p:attrNameLst>
                                          <p:attrName>style.visibility</p:attrName>
                                        </p:attrNameLst>
                                      </p:cBhvr>
                                      <p:to>
                                        <p:strVal val="visible"/>
                                      </p:to>
                                    </p:set>
                                    <p:anim calcmode="lin" valueType="num">
                                      <p:cBhvr additive="base">
                                        <p:cTn id="13" dur="500" fill="hold"/>
                                        <p:tgtEl>
                                          <p:spTgt spid="1945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9459">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9459">
                                            <p:txEl>
                                              <p:pRg st="1" end="1"/>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autoUpdateAnimBg="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rrowheads="1"/>
          </p:cNvSpPr>
          <p:nvPr>
            <p:ph type="title"/>
          </p:nvPr>
        </p:nvSpPr>
        <p:spPr/>
        <p:txBody>
          <a:bodyPr/>
          <a:lstStyle/>
          <a:p>
            <a:r>
              <a:rPr lang="en-US"/>
              <a:t>Cluster Results</a:t>
            </a:r>
          </a:p>
        </p:txBody>
      </p:sp>
      <p:sp>
        <p:nvSpPr>
          <p:cNvPr id="236547" name="Rectangle 3"/>
          <p:cNvSpPr>
            <a:spLocks noGrp="1" noRot="1" noChangeArrowheads="1"/>
          </p:cNvSpPr>
          <p:nvPr>
            <p:ph type="body" idx="1"/>
          </p:nvPr>
        </p:nvSpPr>
        <p:spPr/>
        <p:txBody>
          <a:bodyPr/>
          <a:lstStyle/>
          <a:p>
            <a:pPr>
              <a:lnSpc>
                <a:spcPct val="90000"/>
              </a:lnSpc>
            </a:pPr>
            <a:r>
              <a:rPr lang="en-US" dirty="0"/>
              <a:t>mean = ( 55 + 60 + 65 + ... + 85 + 85 + 85 ) / 36 = 75 </a:t>
            </a:r>
          </a:p>
          <a:p>
            <a:pPr>
              <a:lnSpc>
                <a:spcPct val="90000"/>
              </a:lnSpc>
            </a:pPr>
            <a:r>
              <a:rPr lang="en-US" dirty="0"/>
              <a:t>Standard Error formula cluster sampling is a </a:t>
            </a:r>
            <a:r>
              <a:rPr lang="en-US" dirty="0">
                <a:solidFill>
                  <a:schemeClr val="folHlink"/>
                </a:solidFill>
              </a:rPr>
              <a:t>truly scary</a:t>
            </a:r>
            <a:r>
              <a:rPr lang="en-US" dirty="0"/>
              <a:t> beast to look upon</a:t>
            </a:r>
          </a:p>
          <a:p>
            <a:pPr>
              <a:lnSpc>
                <a:spcPct val="90000"/>
              </a:lnSpc>
            </a:pPr>
            <a:r>
              <a:rPr lang="en-US" dirty="0"/>
              <a:t>Trust me when I say it comes out to 1.1</a:t>
            </a:r>
          </a:p>
          <a:p>
            <a:pPr>
              <a:lnSpc>
                <a:spcPct val="90000"/>
              </a:lnSpc>
            </a:pPr>
            <a:r>
              <a:rPr lang="en-US" dirty="0"/>
              <a:t>So, the confidence interval at 95% is 1.1 x 1.96 = 2.16</a:t>
            </a:r>
          </a:p>
          <a:p>
            <a:pPr>
              <a:lnSpc>
                <a:spcPct val="90000"/>
              </a:lnSpc>
            </a:pPr>
            <a:r>
              <a:rPr lang="en-US" dirty="0">
                <a:solidFill>
                  <a:schemeClr val="folHlink"/>
                </a:solidFill>
              </a:rPr>
              <a:t>Answer is 75 ± 2.16 </a:t>
            </a: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74" name="Rectangle 62"/>
          <p:cNvSpPr>
            <a:spLocks noGrp="1" noRot="1" noChangeArrowheads="1"/>
          </p:cNvSpPr>
          <p:nvPr>
            <p:ph type="title"/>
          </p:nvPr>
        </p:nvSpPr>
        <p:spPr/>
        <p:txBody>
          <a:bodyPr/>
          <a:lstStyle/>
          <a:p>
            <a:r>
              <a:rPr lang="en-US"/>
              <a:t>Which one do you pick?</a:t>
            </a:r>
          </a:p>
        </p:txBody>
      </p:sp>
      <p:graphicFrame>
        <p:nvGraphicFramePr>
          <p:cNvPr id="218179" name="Group 67"/>
          <p:cNvGraphicFramePr>
            <a:graphicFrameLocks noGrp="1"/>
          </p:cNvGraphicFramePr>
          <p:nvPr>
            <p:ph idx="1"/>
          </p:nvPr>
        </p:nvGraphicFramePr>
        <p:xfrm>
          <a:off x="533400" y="1905000"/>
          <a:ext cx="8312150" cy="4547235"/>
        </p:xfrm>
        <a:graphic>
          <a:graphicData uri="http://schemas.openxmlformats.org/drawingml/2006/table">
            <a:tbl>
              <a:tblPr/>
              <a:tblGrid>
                <a:gridCol w="2078038"/>
                <a:gridCol w="2078037"/>
                <a:gridCol w="2078038"/>
                <a:gridCol w="2078037"/>
              </a:tblGrid>
              <a:tr h="542925">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outerShdw blurRad="38100" dist="38100" dir="2700000" algn="tl">
                              <a:srgbClr val="000000"/>
                            </a:outerShdw>
                          </a:effectLst>
                          <a:latin typeface="Arial" charset="0"/>
                          <a:cs typeface="Arial" charset="0"/>
                        </a:rPr>
                        <a:t>Sampling method</a:t>
                      </a:r>
                      <a:endParaRPr kumimoji="0" lang="en-US" sz="48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cs typeface="Arial" charset="0"/>
                      </a:endParaRPr>
                    </a:p>
                  </a:txBody>
                  <a:tcPr horzOverflow="overflow">
                    <a:lnL w="12700" cap="flat" cmpd="sng" algn="ctr">
                      <a:solidFill>
                        <a:srgbClr val="808080"/>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Cost</a:t>
                      </a:r>
                      <a:endParaRPr kumimoji="0" lang="en-US" sz="4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Arial" charset="0"/>
                      </a:endParaRPr>
                    </a:p>
                  </a:txBody>
                  <a:tcPr horzOverflow="overflow">
                    <a:lnL>
                      <a:noFill/>
                    </a:lnL>
                    <a:lnR>
                      <a:noFill/>
                    </a:lnR>
                    <a:lnT w="12700" cap="flat" cmpd="sng" algn="ctr">
                      <a:solidFill>
                        <a:srgbClr val="80808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outerShdw blurRad="38100" dist="38100" dir="2700000" algn="tl">
                              <a:srgbClr val="000000"/>
                            </a:outerShdw>
                          </a:effectLst>
                          <a:latin typeface="Arial" charset="0"/>
                          <a:cs typeface="Arial" charset="0"/>
                        </a:rPr>
                        <a:t>Standard error</a:t>
                      </a:r>
                      <a:endParaRPr kumimoji="0" lang="en-US" sz="48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cs typeface="Arial" charset="0"/>
                      </a:endParaRPr>
                    </a:p>
                  </a:txBody>
                  <a:tcPr horzOverflow="overflow">
                    <a:lnL>
                      <a:noFill/>
                    </a:lnL>
                    <a:lnR>
                      <a:noFill/>
                    </a:lnR>
                    <a:lnT w="12700" cap="flat" cmpd="sng" algn="ctr">
                      <a:solidFill>
                        <a:srgbClr val="80808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Sample size</a:t>
                      </a:r>
                      <a:endParaRPr kumimoji="0" lang="en-US" sz="4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cs typeface="Arial" charset="0"/>
                      </a:endParaRPr>
                    </a:p>
                  </a:txBody>
                  <a:tcPr horzOverflow="overflow">
                    <a:lnL>
                      <a:noFill/>
                    </a:lnL>
                    <a:lnR cap="flat">
                      <a:noFill/>
                    </a:lnR>
                    <a:lnT w="12700" cap="flat" cmpd="sng" algn="ctr">
                      <a:solidFill>
                        <a:srgbClr val="808080"/>
                      </a:solidFill>
                      <a:prstDash val="solid"/>
                      <a:round/>
                      <a:headEnd type="none" w="med" len="med"/>
                      <a:tailEnd type="none" w="med" len="med"/>
                    </a:lnT>
                    <a:lnB>
                      <a:noFill/>
                    </a:lnB>
                    <a:lnTlToBr>
                      <a:noFill/>
                    </a:lnTlToBr>
                    <a:lnBlToTr>
                      <a:noFill/>
                    </a:lnBlToTr>
                    <a:noFill/>
                  </a:tcPr>
                </a:tc>
              </a:tr>
              <a:tr h="688975">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Simple random sampling</a:t>
                      </a:r>
                      <a:endParaRPr kumimoji="0" lang="en-US" sz="4800" b="0" i="0" u="none" strike="noStrike" cap="none" normalizeH="0" baseline="0" smtClean="0">
                        <a:ln>
                          <a:noFill/>
                        </a:ln>
                        <a:solidFill>
                          <a:schemeClr val="tx1"/>
                        </a:solidFill>
                        <a:effectLst/>
                        <a:latin typeface="Times New Roman" pitchFamily="18" charset="0"/>
                        <a:cs typeface="Arial" charset="0"/>
                      </a:endParaRPr>
                    </a:p>
                  </a:txBody>
                  <a:tcPr horzOverflow="overflow">
                    <a:lnL w="12700" cap="flat" cmpd="sng" algn="ctr">
                      <a:solidFill>
                        <a:srgbClr val="808080"/>
                      </a:solidFill>
                      <a:prstDash val="solid"/>
                      <a:round/>
                      <a:headEnd type="none" w="med" len="med"/>
                      <a:tailEnd type="none" w="med" len="med"/>
                    </a:lnL>
                    <a:lnR>
                      <a:noFill/>
                    </a:lnR>
                    <a:lnT>
                      <a:noFill/>
                    </a:lnT>
                    <a:lnB>
                      <a:noFill/>
                    </a:lnB>
                    <a:lnTlToBr>
                      <a:noFill/>
                    </a:lnTlToBr>
                    <a:lnBlToTr>
                      <a:noFill/>
                    </a:lnBlToTr>
                    <a:noFill/>
                  </a:tcPr>
                </a:tc>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$3,600 </a:t>
                      </a:r>
                      <a:endParaRPr kumimoji="0" lang="en-US" sz="4800" b="0" i="0" u="none" strike="noStrike" cap="none" normalizeH="0" baseline="0" smtClean="0">
                        <a:ln>
                          <a:noFill/>
                        </a:ln>
                        <a:solidFill>
                          <a:schemeClr val="tx1"/>
                        </a:solidFill>
                        <a:effectLst/>
                        <a:latin typeface="Times New Roman" pitchFamily="18" charset="0"/>
                        <a:cs typeface="Arial"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1.66</a:t>
                      </a:r>
                      <a:endParaRPr kumimoji="0" lang="en-US" sz="4800" b="0" i="0" u="none" strike="noStrike" cap="none" normalizeH="0" baseline="0" smtClean="0">
                        <a:ln>
                          <a:noFill/>
                        </a:ln>
                        <a:solidFill>
                          <a:schemeClr val="tx1"/>
                        </a:solidFill>
                        <a:effectLst/>
                        <a:latin typeface="Times New Roman" pitchFamily="18" charset="0"/>
                        <a:cs typeface="Arial"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36</a:t>
                      </a:r>
                      <a:endParaRPr kumimoji="0" lang="en-US" sz="4800" b="0" i="0" u="none" strike="noStrike" cap="none" normalizeH="0" baseline="0" smtClean="0">
                        <a:ln>
                          <a:noFill/>
                        </a:ln>
                        <a:solidFill>
                          <a:schemeClr val="tx1"/>
                        </a:solidFill>
                        <a:effectLst/>
                        <a:latin typeface="Times New Roman" pitchFamily="18" charset="0"/>
                        <a:cs typeface="Arial" charset="0"/>
                      </a:endParaRPr>
                    </a:p>
                  </a:txBody>
                  <a:tcPr horzOverflow="overflow">
                    <a:lnL>
                      <a:noFill/>
                    </a:lnL>
                    <a:lnR cap="flat">
                      <a:noFill/>
                    </a:lnR>
                    <a:lnT>
                      <a:noFill/>
                    </a:lnT>
                    <a:lnB>
                      <a:noFill/>
                    </a:lnB>
                    <a:lnTlToBr>
                      <a:noFill/>
                    </a:lnTlToBr>
                    <a:lnBlToTr>
                      <a:noFill/>
                    </a:lnBlToTr>
                    <a:noFill/>
                  </a:tcPr>
                </a:tc>
              </a:tr>
              <a:tr h="987425">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Proportionate stratified sampling</a:t>
                      </a:r>
                      <a:endParaRPr kumimoji="0" lang="en-US" sz="4800" b="0" i="0" u="none" strike="noStrike" cap="none" normalizeH="0" baseline="0" smtClean="0">
                        <a:ln>
                          <a:noFill/>
                        </a:ln>
                        <a:solidFill>
                          <a:schemeClr val="tx1"/>
                        </a:solidFill>
                        <a:effectLst/>
                        <a:latin typeface="Times New Roman" pitchFamily="18" charset="0"/>
                        <a:cs typeface="Arial" charset="0"/>
                      </a:endParaRPr>
                    </a:p>
                  </a:txBody>
                  <a:tcPr horzOverflow="overflow">
                    <a:lnL w="12700" cap="flat" cmpd="sng" algn="ctr">
                      <a:solidFill>
                        <a:srgbClr val="808080"/>
                      </a:solidFill>
                      <a:prstDash val="solid"/>
                      <a:round/>
                      <a:headEnd type="none" w="med" len="med"/>
                      <a:tailEnd type="none" w="med" len="med"/>
                    </a:lnL>
                    <a:lnR>
                      <a:noFill/>
                    </a:lnR>
                    <a:lnT>
                      <a:noFill/>
                    </a:lnT>
                    <a:lnB>
                      <a:noFill/>
                    </a:lnB>
                    <a:lnTlToBr>
                      <a:noFill/>
                    </a:lnTlToBr>
                    <a:lnBlToTr>
                      <a:noFill/>
                    </a:lnBlToTr>
                    <a:noFill/>
                  </a:tcPr>
                </a:tc>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$3,600 </a:t>
                      </a:r>
                      <a:endParaRPr kumimoji="0" lang="en-US" sz="4800" b="0" i="0" u="none" strike="noStrike" cap="none" normalizeH="0" baseline="0" smtClean="0">
                        <a:ln>
                          <a:noFill/>
                        </a:ln>
                        <a:solidFill>
                          <a:schemeClr val="tx1"/>
                        </a:solidFill>
                        <a:effectLst/>
                        <a:latin typeface="Times New Roman" pitchFamily="18" charset="0"/>
                        <a:cs typeface="Arial"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1.45</a:t>
                      </a:r>
                      <a:endParaRPr kumimoji="0" lang="en-US" sz="4800" b="0" i="0" u="none" strike="noStrike" cap="none" normalizeH="0" baseline="0" smtClean="0">
                        <a:ln>
                          <a:noFill/>
                        </a:ln>
                        <a:solidFill>
                          <a:schemeClr val="tx1"/>
                        </a:solidFill>
                        <a:effectLst/>
                        <a:latin typeface="Times New Roman" pitchFamily="18" charset="0"/>
                        <a:cs typeface="Arial"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36</a:t>
                      </a:r>
                      <a:endParaRPr kumimoji="0" lang="en-US" sz="4800" b="0" i="0" u="none" strike="noStrike" cap="none" normalizeH="0" baseline="0" smtClean="0">
                        <a:ln>
                          <a:noFill/>
                        </a:ln>
                        <a:solidFill>
                          <a:schemeClr val="tx1"/>
                        </a:solidFill>
                        <a:effectLst/>
                        <a:latin typeface="Times New Roman" pitchFamily="18" charset="0"/>
                        <a:cs typeface="Arial" charset="0"/>
                      </a:endParaRPr>
                    </a:p>
                  </a:txBody>
                  <a:tcPr horzOverflow="overflow">
                    <a:lnL>
                      <a:noFill/>
                    </a:lnL>
                    <a:lnR cap="flat">
                      <a:noFill/>
                    </a:lnR>
                    <a:lnT>
                      <a:noFill/>
                    </a:lnT>
                    <a:lnB>
                      <a:noFill/>
                    </a:lnB>
                    <a:lnTlToBr>
                      <a:noFill/>
                    </a:lnTlToBr>
                    <a:lnBlToTr>
                      <a:noFill/>
                    </a:lnBlToTr>
                    <a:noFill/>
                  </a:tcPr>
                </a:tc>
              </a:tr>
              <a:tr h="1133475">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Disproportionate stratified sampling</a:t>
                      </a:r>
                      <a:endParaRPr kumimoji="0" lang="en-US" sz="4800" b="0" i="0" u="none" strike="noStrike" cap="none" normalizeH="0" baseline="0" smtClean="0">
                        <a:ln>
                          <a:noFill/>
                        </a:ln>
                        <a:solidFill>
                          <a:schemeClr val="tx1"/>
                        </a:solidFill>
                        <a:effectLst/>
                        <a:latin typeface="Times New Roman" pitchFamily="18" charset="0"/>
                        <a:cs typeface="Arial" charset="0"/>
                      </a:endParaRPr>
                    </a:p>
                  </a:txBody>
                  <a:tcPr horzOverflow="overflow">
                    <a:lnL w="12700" cap="flat" cmpd="sng" algn="ctr">
                      <a:solidFill>
                        <a:srgbClr val="808080"/>
                      </a:solidFill>
                      <a:prstDash val="solid"/>
                      <a:round/>
                      <a:headEnd type="none" w="med" len="med"/>
                      <a:tailEnd type="none" w="med" len="med"/>
                    </a:lnL>
                    <a:lnR>
                      <a:noFill/>
                    </a:lnR>
                    <a:lnT>
                      <a:noFill/>
                    </a:lnT>
                    <a:lnB>
                      <a:noFill/>
                    </a:lnB>
                    <a:lnTlToBr>
                      <a:noFill/>
                    </a:lnTlToBr>
                    <a:lnBlToTr>
                      <a:noFill/>
                    </a:lnBlToTr>
                    <a:noFill/>
                  </a:tcPr>
                </a:tc>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$3,600 </a:t>
                      </a:r>
                      <a:endParaRPr kumimoji="0" lang="en-US" sz="4800" b="0" i="0" u="none" strike="noStrike" cap="none" normalizeH="0" baseline="0" smtClean="0">
                        <a:ln>
                          <a:noFill/>
                        </a:ln>
                        <a:solidFill>
                          <a:schemeClr val="tx1"/>
                        </a:solidFill>
                        <a:effectLst/>
                        <a:latin typeface="Times New Roman" pitchFamily="18" charset="0"/>
                        <a:cs typeface="Arial"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1.41</a:t>
                      </a:r>
                      <a:endParaRPr kumimoji="0" lang="en-US" sz="4800" b="0" i="0" u="none" strike="noStrike" cap="none" normalizeH="0" baseline="0" smtClean="0">
                        <a:ln>
                          <a:noFill/>
                        </a:ln>
                        <a:solidFill>
                          <a:schemeClr val="tx1"/>
                        </a:solidFill>
                        <a:effectLst/>
                        <a:latin typeface="Times New Roman" pitchFamily="18" charset="0"/>
                        <a:cs typeface="Arial" charset="0"/>
                      </a:endParaRP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36</a:t>
                      </a:r>
                      <a:endParaRPr kumimoji="0" lang="en-US" sz="4800" b="0" i="0" u="none" strike="noStrike" cap="none" normalizeH="0" baseline="0" smtClean="0">
                        <a:ln>
                          <a:noFill/>
                        </a:ln>
                        <a:solidFill>
                          <a:schemeClr val="tx1"/>
                        </a:solidFill>
                        <a:effectLst/>
                        <a:latin typeface="Times New Roman" pitchFamily="18" charset="0"/>
                        <a:cs typeface="Arial" charset="0"/>
                      </a:endParaRPr>
                    </a:p>
                  </a:txBody>
                  <a:tcPr horzOverflow="overflow">
                    <a:lnL>
                      <a:noFill/>
                    </a:lnL>
                    <a:lnR cap="flat">
                      <a:noFill/>
                    </a:lnR>
                    <a:lnT>
                      <a:noFill/>
                    </a:lnT>
                    <a:lnB>
                      <a:noFill/>
                    </a:lnB>
                    <a:lnTlToBr>
                      <a:noFill/>
                    </a:lnTlToBr>
                    <a:lnBlToTr>
                      <a:noFill/>
                    </a:lnBlToTr>
                    <a:noFill/>
                  </a:tcPr>
                </a:tc>
              </a:tr>
              <a:tr h="838200">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One-stage cluster sampling</a:t>
                      </a:r>
                      <a:endParaRPr kumimoji="0" lang="en-US" sz="4800" b="0" i="0" u="none" strike="noStrike" cap="none" normalizeH="0" baseline="0" smtClean="0">
                        <a:ln>
                          <a:noFill/>
                        </a:ln>
                        <a:solidFill>
                          <a:schemeClr val="tx1"/>
                        </a:solidFill>
                        <a:effectLst/>
                        <a:latin typeface="Times New Roman" pitchFamily="18" charset="0"/>
                        <a:cs typeface="Arial" charset="0"/>
                      </a:endParaRPr>
                    </a:p>
                  </a:txBody>
                  <a:tcPr horzOverflow="overflow">
                    <a:lnL w="12700" cap="flat" cmpd="sng" algn="ctr">
                      <a:solidFill>
                        <a:srgbClr val="808080"/>
                      </a:solidFill>
                      <a:prstDash val="solid"/>
                      <a:round/>
                      <a:headEnd type="none" w="med" len="med"/>
                      <a:tailEnd type="none" w="med" len="med"/>
                    </a:lnL>
                    <a:lnR>
                      <a:noFill/>
                    </a:lnR>
                    <a:lnT>
                      <a:noFill/>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$3,600 </a:t>
                      </a:r>
                      <a:endParaRPr kumimoji="0" lang="en-US" sz="4800" b="0" i="0" u="none" strike="noStrike" cap="none" normalizeH="0" baseline="0" smtClean="0">
                        <a:ln>
                          <a:noFill/>
                        </a:ln>
                        <a:solidFill>
                          <a:schemeClr val="tx1"/>
                        </a:solidFill>
                        <a:effectLst/>
                        <a:latin typeface="Times New Roman" pitchFamily="18" charset="0"/>
                        <a:cs typeface="Arial" charset="0"/>
                      </a:endParaRPr>
                    </a:p>
                  </a:txBody>
                  <a:tcPr horzOverflow="overflow">
                    <a:lnL>
                      <a:noFill/>
                    </a:lnL>
                    <a:lnR>
                      <a:noFill/>
                    </a:lnR>
                    <a:lnT>
                      <a:noFill/>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1.1</a:t>
                      </a:r>
                      <a:endParaRPr kumimoji="0" lang="en-US" sz="4800" b="0" i="0" u="none" strike="noStrike" cap="none" normalizeH="0" baseline="0" smtClean="0">
                        <a:ln>
                          <a:noFill/>
                        </a:ln>
                        <a:solidFill>
                          <a:schemeClr val="tx1"/>
                        </a:solidFill>
                        <a:effectLst/>
                        <a:latin typeface="Times New Roman" pitchFamily="18" charset="0"/>
                        <a:cs typeface="Arial" charset="0"/>
                      </a:endParaRPr>
                    </a:p>
                  </a:txBody>
                  <a:tcPr horzOverflow="overflow">
                    <a:lnL>
                      <a:noFill/>
                    </a:lnL>
                    <a:lnR>
                      <a:noFill/>
                    </a:lnR>
                    <a:lnT>
                      <a:noFill/>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720</a:t>
                      </a:r>
                      <a:endParaRPr kumimoji="0" lang="en-US" sz="4800" b="0" i="0" u="none" strike="noStrike" cap="none" normalizeH="0" baseline="0" smtClean="0">
                        <a:ln>
                          <a:noFill/>
                        </a:ln>
                        <a:solidFill>
                          <a:schemeClr val="tx1"/>
                        </a:solidFill>
                        <a:effectLst/>
                        <a:latin typeface="Times New Roman" pitchFamily="18" charset="0"/>
                        <a:cs typeface="Arial" charset="0"/>
                      </a:endParaRPr>
                    </a:p>
                  </a:txBody>
                  <a:tcPr horzOverflow="overflow">
                    <a:lnL>
                      <a:noFill/>
                    </a:lnL>
                    <a:lnR cap="flat">
                      <a:noFill/>
                    </a:lnR>
                    <a:lnT>
                      <a:noFill/>
                    </a:lnT>
                    <a:lnB w="12700" cap="flat" cmpd="sng" algn="ctr">
                      <a:solidFill>
                        <a:srgbClr val="80808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ctrTitle"/>
          </p:nvPr>
        </p:nvSpPr>
        <p:spPr>
          <a:xfrm>
            <a:off x="990600" y="2089150"/>
            <a:ext cx="7772400" cy="1349375"/>
          </a:xfrm>
          <a:noFill/>
          <a:ln/>
          <a:effectLst>
            <a:outerShdw dist="35921" dir="2700000" algn="ctr" rotWithShape="0">
              <a:srgbClr val="000000"/>
            </a:outerShdw>
          </a:effectLst>
        </p:spPr>
        <p:txBody>
          <a:bodyPr lIns="90488" tIns="44450" rIns="90488" bIns="44450" anchor="ctr"/>
          <a:lstStyle/>
          <a:p>
            <a:r>
              <a:rPr lang="en-US"/>
              <a:t>Nonprobability Sampling Designs</a:t>
            </a:r>
          </a:p>
        </p:txBody>
      </p:sp>
    </p:spTree>
  </p:cSld>
  <p:clrMapOvr>
    <a:masterClrMapping/>
  </p:clrMapOvr>
  <p:transition>
    <p:fade thruBlk="1"/>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Rectangle 2"/>
          <p:cNvSpPr>
            <a:spLocks noGrp="1" noRot="1" noChangeArrowheads="1"/>
          </p:cNvSpPr>
          <p:nvPr>
            <p:ph type="title"/>
          </p:nvPr>
        </p:nvSpPr>
        <p:spPr>
          <a:noFill/>
          <a:ln/>
          <a:effectLst>
            <a:outerShdw dist="35921" dir="2700000" algn="ctr" rotWithShape="0">
              <a:srgbClr val="000000"/>
            </a:outerShdw>
          </a:effectLst>
        </p:spPr>
        <p:txBody>
          <a:bodyPr lIns="90488" tIns="44450" rIns="90488" bIns="44450"/>
          <a:lstStyle/>
          <a:p>
            <a:r>
              <a:rPr lang="en-US"/>
              <a:t>Major Issues</a:t>
            </a:r>
          </a:p>
        </p:txBody>
      </p:sp>
      <p:sp>
        <p:nvSpPr>
          <p:cNvPr id="102403" name="Rectangle 3"/>
          <p:cNvSpPr>
            <a:spLocks noGrp="1" noRot="1" noChangeArrowheads="1"/>
          </p:cNvSpPr>
          <p:nvPr>
            <p:ph type="body" idx="1"/>
          </p:nvPr>
        </p:nvSpPr>
        <p:spPr>
          <a:noFill/>
          <a:ln/>
        </p:spPr>
        <p:txBody>
          <a:bodyPr lIns="90488" tIns="44450" rIns="90488" bIns="44450"/>
          <a:lstStyle/>
          <a:p>
            <a:pPr>
              <a:spcBef>
                <a:spcPct val="30000"/>
              </a:spcBef>
              <a:buFontTx/>
              <a:buChar char="•"/>
            </a:pPr>
            <a:r>
              <a:rPr lang="en-US"/>
              <a:t>Likely to misrepresent the population</a:t>
            </a:r>
          </a:p>
          <a:p>
            <a:pPr>
              <a:spcBef>
                <a:spcPct val="30000"/>
              </a:spcBef>
              <a:buFontTx/>
              <a:buChar char="•"/>
            </a:pPr>
            <a:r>
              <a:rPr lang="en-US"/>
              <a:t>May be difficult or impossible to detect this misrepresentation</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anim calcmode="lin" valueType="num">
                                      <p:cBhvr additive="base">
                                        <p:cTn id="7" dur="500" fill="hold"/>
                                        <p:tgtEl>
                                          <p:spTgt spid="10240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2403">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02403">
                                            <p:txEl>
                                              <p:pRg st="0" end="0"/>
                                            </p:txEl>
                                          </p:spTgt>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2403">
                                            <p:txEl>
                                              <p:pRg st="1" end="1"/>
                                            </p:txEl>
                                          </p:spTgt>
                                        </p:tgtEl>
                                        <p:attrNameLst>
                                          <p:attrName>style.visibility</p:attrName>
                                        </p:attrNameLst>
                                      </p:cBhvr>
                                      <p:to>
                                        <p:strVal val="visible"/>
                                      </p:to>
                                    </p:set>
                                    <p:anim calcmode="lin" valueType="num">
                                      <p:cBhvr additive="base">
                                        <p:cTn id="13" dur="500" fill="hold"/>
                                        <p:tgtEl>
                                          <p:spTgt spid="10240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02403">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02403">
                                            <p:txEl>
                                              <p:pRg st="1" end="1"/>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autoUpdateAnimBg="0"/>
    </p:bldLst>
  </p:timing>
</p:sld>
</file>

<file path=ppt/slides/slide1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Rectangle 2"/>
          <p:cNvSpPr>
            <a:spLocks noGrp="1" noRot="1" noChangeArrowheads="1"/>
          </p:cNvSpPr>
          <p:nvPr>
            <p:ph type="title"/>
          </p:nvPr>
        </p:nvSpPr>
        <p:spPr>
          <a:xfrm>
            <a:off x="1109663" y="152400"/>
            <a:ext cx="7715250" cy="1143000"/>
          </a:xfrm>
          <a:noFill/>
          <a:ln/>
          <a:effectLst>
            <a:outerShdw dist="35921" dir="2700000" algn="ctr" rotWithShape="0">
              <a:srgbClr val="000000"/>
            </a:outerShdw>
          </a:effectLst>
        </p:spPr>
        <p:txBody>
          <a:bodyPr lIns="90488" tIns="44450" rIns="90488" bIns="44450"/>
          <a:lstStyle/>
          <a:p>
            <a:r>
              <a:rPr lang="en-US"/>
              <a:t>Types of Nonprobability Samples</a:t>
            </a:r>
          </a:p>
        </p:txBody>
      </p:sp>
      <p:sp>
        <p:nvSpPr>
          <p:cNvPr id="104451" name="Rectangle 3"/>
          <p:cNvSpPr>
            <a:spLocks noGrp="1" noRot="1" noChangeArrowheads="1"/>
          </p:cNvSpPr>
          <p:nvPr>
            <p:ph type="body" idx="1"/>
          </p:nvPr>
        </p:nvSpPr>
        <p:spPr>
          <a:noFill/>
          <a:ln/>
        </p:spPr>
        <p:txBody>
          <a:bodyPr lIns="90488" tIns="44450" rIns="90488" bIns="44450"/>
          <a:lstStyle/>
          <a:p>
            <a:r>
              <a:rPr lang="en-US"/>
              <a:t>Accidental, haphazard, convenience</a:t>
            </a:r>
          </a:p>
          <a:p>
            <a:r>
              <a:rPr lang="en-US"/>
              <a:t>Modal Instance</a:t>
            </a:r>
          </a:p>
          <a:p>
            <a:r>
              <a:rPr lang="en-US"/>
              <a:t>Purposive</a:t>
            </a:r>
          </a:p>
          <a:p>
            <a:r>
              <a:rPr lang="en-US"/>
              <a:t>Expert</a:t>
            </a:r>
          </a:p>
          <a:p>
            <a:r>
              <a:rPr lang="en-US"/>
              <a:t>Quota</a:t>
            </a:r>
          </a:p>
          <a:p>
            <a:r>
              <a:rPr lang="en-US"/>
              <a:t>Snowball</a:t>
            </a:r>
          </a:p>
          <a:p>
            <a:r>
              <a:rPr lang="en-US"/>
              <a:t>Heterogeneity sampling</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4451">
                                            <p:txEl>
                                              <p:pRg st="0" end="0"/>
                                            </p:txEl>
                                          </p:spTgt>
                                        </p:tgtEl>
                                        <p:attrNameLst>
                                          <p:attrName>style.visibility</p:attrName>
                                        </p:attrNameLst>
                                      </p:cBhvr>
                                      <p:to>
                                        <p:strVal val="visible"/>
                                      </p:to>
                                    </p:set>
                                    <p:anim calcmode="lin" valueType="num">
                                      <p:cBhvr additive="base">
                                        <p:cTn id="7" dur="500" fill="hold"/>
                                        <p:tgtEl>
                                          <p:spTgt spid="10445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4451">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04451">
                                            <p:txEl>
                                              <p:pRg st="0" end="0"/>
                                            </p:txEl>
                                          </p:spTgt>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4451">
                                            <p:txEl>
                                              <p:pRg st="1" end="1"/>
                                            </p:txEl>
                                          </p:spTgt>
                                        </p:tgtEl>
                                        <p:attrNameLst>
                                          <p:attrName>style.visibility</p:attrName>
                                        </p:attrNameLst>
                                      </p:cBhvr>
                                      <p:to>
                                        <p:strVal val="visible"/>
                                      </p:to>
                                    </p:set>
                                    <p:anim calcmode="lin" valueType="num">
                                      <p:cBhvr additive="base">
                                        <p:cTn id="13" dur="500" fill="hold"/>
                                        <p:tgtEl>
                                          <p:spTgt spid="10445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04451">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04451">
                                            <p:txEl>
                                              <p:pRg st="1" end="1"/>
                                            </p:txEl>
                                          </p:spTgt>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04451">
                                            <p:txEl>
                                              <p:pRg st="2" end="2"/>
                                            </p:txEl>
                                          </p:spTgt>
                                        </p:tgtEl>
                                        <p:attrNameLst>
                                          <p:attrName>style.visibility</p:attrName>
                                        </p:attrNameLst>
                                      </p:cBhvr>
                                      <p:to>
                                        <p:strVal val="visible"/>
                                      </p:to>
                                    </p:set>
                                    <p:anim calcmode="lin" valueType="num">
                                      <p:cBhvr additive="base">
                                        <p:cTn id="19" dur="500" fill="hold"/>
                                        <p:tgtEl>
                                          <p:spTgt spid="10445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04451">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04451">
                                            <p:txEl>
                                              <p:pRg st="2" end="2"/>
                                            </p:txEl>
                                          </p:spTgt>
                                        </p:tgtEl>
                                        <p:attrNameLst>
                                          <p:attrName>ppt_c</p:attrName>
                                        </p:attrNameLst>
                                      </p:cBhvr>
                                      <p:to>
                                        <a:schemeClr val="tx2"/>
                                      </p:to>
                                    </p:animClr>
                                  </p:sub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04451">
                                            <p:txEl>
                                              <p:pRg st="3" end="3"/>
                                            </p:txEl>
                                          </p:spTgt>
                                        </p:tgtEl>
                                        <p:attrNameLst>
                                          <p:attrName>style.visibility</p:attrName>
                                        </p:attrNameLst>
                                      </p:cBhvr>
                                      <p:to>
                                        <p:strVal val="visible"/>
                                      </p:to>
                                    </p:set>
                                    <p:anim calcmode="lin" valueType="num">
                                      <p:cBhvr additive="base">
                                        <p:cTn id="25" dur="500" fill="hold"/>
                                        <p:tgtEl>
                                          <p:spTgt spid="104451">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04451">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04451">
                                            <p:txEl>
                                              <p:pRg st="3" end="3"/>
                                            </p:txEl>
                                          </p:spTgt>
                                        </p:tgtEl>
                                        <p:attrNameLst>
                                          <p:attrName>ppt_c</p:attrName>
                                        </p:attrNameLst>
                                      </p:cBhvr>
                                      <p:to>
                                        <a:schemeClr val="tx2"/>
                                      </p:to>
                                    </p:animClr>
                                  </p:sub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04451">
                                            <p:txEl>
                                              <p:pRg st="4" end="4"/>
                                            </p:txEl>
                                          </p:spTgt>
                                        </p:tgtEl>
                                        <p:attrNameLst>
                                          <p:attrName>style.visibility</p:attrName>
                                        </p:attrNameLst>
                                      </p:cBhvr>
                                      <p:to>
                                        <p:strVal val="visible"/>
                                      </p:to>
                                    </p:set>
                                    <p:anim calcmode="lin" valueType="num">
                                      <p:cBhvr additive="base">
                                        <p:cTn id="31" dur="500" fill="hold"/>
                                        <p:tgtEl>
                                          <p:spTgt spid="104451">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04451">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04451">
                                            <p:txEl>
                                              <p:pRg st="4" end="4"/>
                                            </p:txEl>
                                          </p:spTgt>
                                        </p:tgtEl>
                                        <p:attrNameLst>
                                          <p:attrName>ppt_c</p:attrName>
                                        </p:attrNameLst>
                                      </p:cBhvr>
                                      <p:to>
                                        <a:schemeClr val="tx2"/>
                                      </p:to>
                                    </p:animClr>
                                  </p:sub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04451">
                                            <p:txEl>
                                              <p:pRg st="5" end="5"/>
                                            </p:txEl>
                                          </p:spTgt>
                                        </p:tgtEl>
                                        <p:attrNameLst>
                                          <p:attrName>style.visibility</p:attrName>
                                        </p:attrNameLst>
                                      </p:cBhvr>
                                      <p:to>
                                        <p:strVal val="visible"/>
                                      </p:to>
                                    </p:set>
                                    <p:anim calcmode="lin" valueType="num">
                                      <p:cBhvr additive="base">
                                        <p:cTn id="37" dur="500" fill="hold"/>
                                        <p:tgtEl>
                                          <p:spTgt spid="104451">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04451">
                                            <p:txEl>
                                              <p:pRg st="5" end="5"/>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04451">
                                            <p:txEl>
                                              <p:pRg st="5" end="5"/>
                                            </p:txEl>
                                          </p:spTgt>
                                        </p:tgtEl>
                                        <p:attrNameLst>
                                          <p:attrName>ppt_c</p:attrName>
                                        </p:attrNameLst>
                                      </p:cBhvr>
                                      <p:to>
                                        <a:schemeClr val="tx2"/>
                                      </p:to>
                                    </p:animClr>
                                  </p:sub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04451">
                                            <p:txEl>
                                              <p:pRg st="6" end="6"/>
                                            </p:txEl>
                                          </p:spTgt>
                                        </p:tgtEl>
                                        <p:attrNameLst>
                                          <p:attrName>style.visibility</p:attrName>
                                        </p:attrNameLst>
                                      </p:cBhvr>
                                      <p:to>
                                        <p:strVal val="visible"/>
                                      </p:to>
                                    </p:set>
                                    <p:anim calcmode="lin" valueType="num">
                                      <p:cBhvr additive="base">
                                        <p:cTn id="43" dur="500" fill="hold"/>
                                        <p:tgtEl>
                                          <p:spTgt spid="104451">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04451">
                                            <p:txEl>
                                              <p:pRg st="6" end="6"/>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04451">
                                            <p:txEl>
                                              <p:pRg st="6" end="6"/>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build="p" autoUpdateAnimBg="0"/>
    </p:bldLst>
  </p:timing>
</p:sld>
</file>

<file path=ppt/slides/slide1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8" name="Rectangle 2"/>
          <p:cNvSpPr>
            <a:spLocks noGrp="1" noRot="1" noChangeArrowheads="1"/>
          </p:cNvSpPr>
          <p:nvPr>
            <p:ph type="title"/>
          </p:nvPr>
        </p:nvSpPr>
        <p:spPr>
          <a:xfrm>
            <a:off x="1109663" y="152400"/>
            <a:ext cx="7715250" cy="1143000"/>
          </a:xfrm>
          <a:noFill/>
          <a:ln/>
          <a:effectLst>
            <a:outerShdw dist="35921" dir="2700000" algn="ctr" rotWithShape="0">
              <a:srgbClr val="000000"/>
            </a:outerShdw>
          </a:effectLst>
        </p:spPr>
        <p:txBody>
          <a:bodyPr lIns="90488" tIns="44450" rIns="90488" bIns="44450"/>
          <a:lstStyle/>
          <a:p>
            <a:r>
              <a:rPr lang="en-US" sz="4000"/>
              <a:t>Accidental, Haphazard or Convenience Sampling</a:t>
            </a:r>
          </a:p>
        </p:txBody>
      </p:sp>
      <p:sp>
        <p:nvSpPr>
          <p:cNvPr id="106499" name="Rectangle 3"/>
          <p:cNvSpPr>
            <a:spLocks noGrp="1" noRot="1" noChangeArrowheads="1"/>
          </p:cNvSpPr>
          <p:nvPr>
            <p:ph type="body" idx="1"/>
          </p:nvPr>
        </p:nvSpPr>
        <p:spPr>
          <a:noFill/>
          <a:ln/>
        </p:spPr>
        <p:txBody>
          <a:bodyPr lIns="90488" tIns="44450" rIns="90488" bIns="44450"/>
          <a:lstStyle/>
          <a:p>
            <a:r>
              <a:rPr lang="en-US"/>
              <a:t>“man on the street”</a:t>
            </a:r>
          </a:p>
          <a:p>
            <a:r>
              <a:rPr lang="en-US"/>
              <a:t>college psychology majors</a:t>
            </a:r>
          </a:p>
          <a:p>
            <a:r>
              <a:rPr lang="en-US"/>
              <a:t>available or accessible clients</a:t>
            </a:r>
          </a:p>
          <a:p>
            <a:r>
              <a:rPr lang="en-US"/>
              <a:t>volunteer samples</a:t>
            </a:r>
          </a:p>
          <a:p>
            <a:r>
              <a:rPr lang="en-US"/>
              <a:t>Problem: we have </a:t>
            </a:r>
            <a:r>
              <a:rPr lang="en-US" i="1"/>
              <a:t>no</a:t>
            </a:r>
            <a:r>
              <a:rPr lang="en-US"/>
              <a:t> evidence for representativeness</a:t>
            </a:r>
          </a:p>
          <a:p>
            <a:r>
              <a:rPr lang="en-US"/>
              <a:t>What is Jay Leno’s purpose?</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6499">
                                            <p:txEl>
                                              <p:pRg st="0" end="0"/>
                                            </p:txEl>
                                          </p:spTgt>
                                        </p:tgtEl>
                                        <p:attrNameLst>
                                          <p:attrName>style.visibility</p:attrName>
                                        </p:attrNameLst>
                                      </p:cBhvr>
                                      <p:to>
                                        <p:strVal val="visible"/>
                                      </p:to>
                                    </p:set>
                                    <p:anim calcmode="lin" valueType="num">
                                      <p:cBhvr additive="base">
                                        <p:cTn id="7" dur="500" fill="hold"/>
                                        <p:tgtEl>
                                          <p:spTgt spid="10649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6499">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06499">
                                            <p:txEl>
                                              <p:pRg st="0" end="0"/>
                                            </p:txEl>
                                          </p:spTgt>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6499">
                                            <p:txEl>
                                              <p:pRg st="1" end="1"/>
                                            </p:txEl>
                                          </p:spTgt>
                                        </p:tgtEl>
                                        <p:attrNameLst>
                                          <p:attrName>style.visibility</p:attrName>
                                        </p:attrNameLst>
                                      </p:cBhvr>
                                      <p:to>
                                        <p:strVal val="visible"/>
                                      </p:to>
                                    </p:set>
                                    <p:anim calcmode="lin" valueType="num">
                                      <p:cBhvr additive="base">
                                        <p:cTn id="13" dur="500" fill="hold"/>
                                        <p:tgtEl>
                                          <p:spTgt spid="10649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06499">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06499">
                                            <p:txEl>
                                              <p:pRg st="1" end="1"/>
                                            </p:txEl>
                                          </p:spTgt>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06499">
                                            <p:txEl>
                                              <p:pRg st="2" end="2"/>
                                            </p:txEl>
                                          </p:spTgt>
                                        </p:tgtEl>
                                        <p:attrNameLst>
                                          <p:attrName>style.visibility</p:attrName>
                                        </p:attrNameLst>
                                      </p:cBhvr>
                                      <p:to>
                                        <p:strVal val="visible"/>
                                      </p:to>
                                    </p:set>
                                    <p:anim calcmode="lin" valueType="num">
                                      <p:cBhvr additive="base">
                                        <p:cTn id="19" dur="500" fill="hold"/>
                                        <p:tgtEl>
                                          <p:spTgt spid="106499">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06499">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06499">
                                            <p:txEl>
                                              <p:pRg st="2" end="2"/>
                                            </p:txEl>
                                          </p:spTgt>
                                        </p:tgtEl>
                                        <p:attrNameLst>
                                          <p:attrName>ppt_c</p:attrName>
                                        </p:attrNameLst>
                                      </p:cBhvr>
                                      <p:to>
                                        <a:schemeClr val="tx2"/>
                                      </p:to>
                                    </p:animClr>
                                  </p:sub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06499">
                                            <p:txEl>
                                              <p:pRg st="3" end="3"/>
                                            </p:txEl>
                                          </p:spTgt>
                                        </p:tgtEl>
                                        <p:attrNameLst>
                                          <p:attrName>style.visibility</p:attrName>
                                        </p:attrNameLst>
                                      </p:cBhvr>
                                      <p:to>
                                        <p:strVal val="visible"/>
                                      </p:to>
                                    </p:set>
                                    <p:anim calcmode="lin" valueType="num">
                                      <p:cBhvr additive="base">
                                        <p:cTn id="25" dur="500" fill="hold"/>
                                        <p:tgtEl>
                                          <p:spTgt spid="106499">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06499">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06499">
                                            <p:txEl>
                                              <p:pRg st="3" end="3"/>
                                            </p:txEl>
                                          </p:spTgt>
                                        </p:tgtEl>
                                        <p:attrNameLst>
                                          <p:attrName>ppt_c</p:attrName>
                                        </p:attrNameLst>
                                      </p:cBhvr>
                                      <p:to>
                                        <a:schemeClr val="tx2"/>
                                      </p:to>
                                    </p:animClr>
                                  </p:sub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06499">
                                            <p:txEl>
                                              <p:pRg st="4" end="4"/>
                                            </p:txEl>
                                          </p:spTgt>
                                        </p:tgtEl>
                                        <p:attrNameLst>
                                          <p:attrName>style.visibility</p:attrName>
                                        </p:attrNameLst>
                                      </p:cBhvr>
                                      <p:to>
                                        <p:strVal val="visible"/>
                                      </p:to>
                                    </p:set>
                                    <p:anim calcmode="lin" valueType="num">
                                      <p:cBhvr additive="base">
                                        <p:cTn id="31" dur="500" fill="hold"/>
                                        <p:tgtEl>
                                          <p:spTgt spid="106499">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06499">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06499">
                                            <p:txEl>
                                              <p:pRg st="4" end="4"/>
                                            </p:txEl>
                                          </p:spTgt>
                                        </p:tgtEl>
                                        <p:attrNameLst>
                                          <p:attrName>ppt_c</p:attrName>
                                        </p:attrNameLst>
                                      </p:cBhvr>
                                      <p:to>
                                        <a:schemeClr val="tx2"/>
                                      </p:to>
                                    </p:animClr>
                                  </p:sub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06499">
                                            <p:txEl>
                                              <p:pRg st="5" end="5"/>
                                            </p:txEl>
                                          </p:spTgt>
                                        </p:tgtEl>
                                        <p:attrNameLst>
                                          <p:attrName>style.visibility</p:attrName>
                                        </p:attrNameLst>
                                      </p:cBhvr>
                                      <p:to>
                                        <p:strVal val="visible"/>
                                      </p:to>
                                    </p:set>
                                    <p:anim calcmode="lin" valueType="num">
                                      <p:cBhvr additive="base">
                                        <p:cTn id="37" dur="500" fill="hold"/>
                                        <p:tgtEl>
                                          <p:spTgt spid="106499">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06499">
                                            <p:txEl>
                                              <p:pRg st="5" end="5"/>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06499">
                                            <p:txEl>
                                              <p:pRg st="5" end="5"/>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build="p" autoUpdateAnimBg="0"/>
    </p:bldLst>
  </p:timing>
</p:sld>
</file>

<file path=ppt/slides/slide1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Rectangle 2"/>
          <p:cNvSpPr>
            <a:spLocks noGrp="1" noRot="1" noChangeArrowheads="1"/>
          </p:cNvSpPr>
          <p:nvPr>
            <p:ph type="title"/>
          </p:nvPr>
        </p:nvSpPr>
        <p:spPr>
          <a:noFill/>
          <a:ln/>
          <a:effectLst>
            <a:outerShdw dist="35921" dir="2700000" algn="ctr" rotWithShape="0">
              <a:srgbClr val="000000"/>
            </a:outerShdw>
          </a:effectLst>
        </p:spPr>
        <p:txBody>
          <a:bodyPr lIns="90488" tIns="44450" rIns="90488" bIns="44450"/>
          <a:lstStyle/>
          <a:p>
            <a:r>
              <a:rPr lang="en-US"/>
              <a:t>Modal Instance Sampling</a:t>
            </a:r>
          </a:p>
        </p:txBody>
      </p:sp>
      <p:sp>
        <p:nvSpPr>
          <p:cNvPr id="108547" name="Rectangle 3"/>
          <p:cNvSpPr>
            <a:spLocks noGrp="1" noRot="1" noChangeArrowheads="1"/>
          </p:cNvSpPr>
          <p:nvPr>
            <p:ph type="body" idx="1"/>
          </p:nvPr>
        </p:nvSpPr>
        <p:spPr>
          <a:noFill/>
          <a:ln/>
        </p:spPr>
        <p:txBody>
          <a:bodyPr lIns="90488" tIns="44450" rIns="90488" bIns="44450"/>
          <a:lstStyle/>
          <a:p>
            <a:pPr>
              <a:spcBef>
                <a:spcPct val="30000"/>
              </a:spcBef>
              <a:buFontTx/>
              <a:buChar char="•"/>
            </a:pPr>
            <a:r>
              <a:rPr lang="en-US"/>
              <a:t>Sample for the </a:t>
            </a:r>
            <a:r>
              <a:rPr lang="en-US" i="1">
                <a:solidFill>
                  <a:srgbClr val="FAFD00"/>
                </a:solidFill>
              </a:rPr>
              <a:t>typical</a:t>
            </a:r>
            <a:r>
              <a:rPr lang="en-US"/>
              <a:t> case</a:t>
            </a:r>
          </a:p>
          <a:p>
            <a:pPr>
              <a:spcBef>
                <a:spcPct val="30000"/>
              </a:spcBef>
              <a:buFontTx/>
              <a:buChar char="•"/>
            </a:pPr>
            <a:r>
              <a:rPr lang="en-US"/>
              <a:t>Will it play in Peoria?</a:t>
            </a:r>
          </a:p>
          <a:p>
            <a:pPr>
              <a:spcBef>
                <a:spcPct val="30000"/>
              </a:spcBef>
              <a:buFontTx/>
              <a:buChar char="•"/>
            </a:pPr>
            <a:r>
              <a:rPr lang="en-US"/>
              <a:t>Typical voter?</a:t>
            </a:r>
          </a:p>
          <a:p>
            <a:pPr>
              <a:spcBef>
                <a:spcPct val="30000"/>
              </a:spcBef>
              <a:buFontTx/>
              <a:buChar char="•"/>
            </a:pPr>
            <a:r>
              <a:rPr lang="en-US"/>
              <a:t>Problem: may not represent the modal group proportionately</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8547">
                                            <p:txEl>
                                              <p:pRg st="0" end="0"/>
                                            </p:txEl>
                                          </p:spTgt>
                                        </p:tgtEl>
                                        <p:attrNameLst>
                                          <p:attrName>style.visibility</p:attrName>
                                        </p:attrNameLst>
                                      </p:cBhvr>
                                      <p:to>
                                        <p:strVal val="visible"/>
                                      </p:to>
                                    </p:set>
                                    <p:anim calcmode="lin" valueType="num">
                                      <p:cBhvr additive="base">
                                        <p:cTn id="7" dur="500" fill="hold"/>
                                        <p:tgtEl>
                                          <p:spTgt spid="10854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8547">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08547">
                                            <p:txEl>
                                              <p:pRg st="0" end="0"/>
                                            </p:txEl>
                                          </p:spTgt>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8547">
                                            <p:txEl>
                                              <p:pRg st="1" end="1"/>
                                            </p:txEl>
                                          </p:spTgt>
                                        </p:tgtEl>
                                        <p:attrNameLst>
                                          <p:attrName>style.visibility</p:attrName>
                                        </p:attrNameLst>
                                      </p:cBhvr>
                                      <p:to>
                                        <p:strVal val="visible"/>
                                      </p:to>
                                    </p:set>
                                    <p:anim calcmode="lin" valueType="num">
                                      <p:cBhvr additive="base">
                                        <p:cTn id="13" dur="500" fill="hold"/>
                                        <p:tgtEl>
                                          <p:spTgt spid="10854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08547">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08547">
                                            <p:txEl>
                                              <p:pRg st="1" end="1"/>
                                            </p:txEl>
                                          </p:spTgt>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08547">
                                            <p:txEl>
                                              <p:pRg st="2" end="2"/>
                                            </p:txEl>
                                          </p:spTgt>
                                        </p:tgtEl>
                                        <p:attrNameLst>
                                          <p:attrName>style.visibility</p:attrName>
                                        </p:attrNameLst>
                                      </p:cBhvr>
                                      <p:to>
                                        <p:strVal val="visible"/>
                                      </p:to>
                                    </p:set>
                                    <p:anim calcmode="lin" valueType="num">
                                      <p:cBhvr additive="base">
                                        <p:cTn id="19" dur="500" fill="hold"/>
                                        <p:tgtEl>
                                          <p:spTgt spid="10854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08547">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08547">
                                            <p:txEl>
                                              <p:pRg st="2" end="2"/>
                                            </p:txEl>
                                          </p:spTgt>
                                        </p:tgtEl>
                                        <p:attrNameLst>
                                          <p:attrName>ppt_c</p:attrName>
                                        </p:attrNameLst>
                                      </p:cBhvr>
                                      <p:to>
                                        <a:schemeClr val="tx2"/>
                                      </p:to>
                                    </p:animClr>
                                  </p:sub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08547">
                                            <p:txEl>
                                              <p:pRg st="3" end="3"/>
                                            </p:txEl>
                                          </p:spTgt>
                                        </p:tgtEl>
                                        <p:attrNameLst>
                                          <p:attrName>style.visibility</p:attrName>
                                        </p:attrNameLst>
                                      </p:cBhvr>
                                      <p:to>
                                        <p:strVal val="visible"/>
                                      </p:to>
                                    </p:set>
                                    <p:anim calcmode="lin" valueType="num">
                                      <p:cBhvr additive="base">
                                        <p:cTn id="25" dur="500" fill="hold"/>
                                        <p:tgtEl>
                                          <p:spTgt spid="108547">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08547">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08547">
                                            <p:txEl>
                                              <p:pRg st="3" end="3"/>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build="p" autoUpdateAnimBg="0"/>
    </p:bldLst>
  </p:timing>
</p:sld>
</file>

<file path=ppt/slides/slide1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Rectangle 2"/>
          <p:cNvSpPr>
            <a:spLocks noGrp="1" noRot="1" noChangeArrowheads="1"/>
          </p:cNvSpPr>
          <p:nvPr>
            <p:ph type="title"/>
          </p:nvPr>
        </p:nvSpPr>
        <p:spPr>
          <a:noFill/>
          <a:ln/>
          <a:effectLst>
            <a:outerShdw dist="35921" dir="2700000" algn="ctr" rotWithShape="0">
              <a:srgbClr val="000000"/>
            </a:outerShdw>
          </a:effectLst>
        </p:spPr>
        <p:txBody>
          <a:bodyPr lIns="90488" tIns="44450" rIns="90488" bIns="44450"/>
          <a:lstStyle/>
          <a:p>
            <a:r>
              <a:rPr lang="en-US"/>
              <a:t>Purposive Sampling</a:t>
            </a:r>
          </a:p>
        </p:txBody>
      </p:sp>
      <p:sp>
        <p:nvSpPr>
          <p:cNvPr id="110595" name="Rectangle 3"/>
          <p:cNvSpPr>
            <a:spLocks noGrp="1" noRot="1" noChangeArrowheads="1"/>
          </p:cNvSpPr>
          <p:nvPr>
            <p:ph type="body" idx="1"/>
          </p:nvPr>
        </p:nvSpPr>
        <p:spPr>
          <a:noFill/>
          <a:ln/>
        </p:spPr>
        <p:txBody>
          <a:bodyPr lIns="90488" tIns="44450" rIns="90488" bIns="44450"/>
          <a:lstStyle/>
          <a:p>
            <a:r>
              <a:rPr lang="en-US"/>
              <a:t>Might sample several pre-defined groups (e.g., the shopping mall survey which attempts to identify relevant market segments)</a:t>
            </a:r>
          </a:p>
          <a:p>
            <a:r>
              <a:rPr lang="en-US"/>
              <a:t>Deliberately sampling an </a:t>
            </a:r>
            <a:r>
              <a:rPr lang="en-US" i="1"/>
              <a:t>extreme</a:t>
            </a:r>
            <a:r>
              <a:rPr lang="en-US"/>
              <a:t> group</a:t>
            </a:r>
          </a:p>
          <a:p>
            <a:r>
              <a:rPr lang="en-US"/>
              <a:t>Problem: Proportionality</a:t>
            </a:r>
          </a:p>
          <a:p>
            <a:r>
              <a:rPr lang="en-US"/>
              <a:t>Problem: Need theory to correctly sample an extreme group</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0595">
                                            <p:txEl>
                                              <p:pRg st="0" end="0"/>
                                            </p:txEl>
                                          </p:spTgt>
                                        </p:tgtEl>
                                        <p:attrNameLst>
                                          <p:attrName>style.visibility</p:attrName>
                                        </p:attrNameLst>
                                      </p:cBhvr>
                                      <p:to>
                                        <p:strVal val="visible"/>
                                      </p:to>
                                    </p:set>
                                    <p:anim calcmode="lin" valueType="num">
                                      <p:cBhvr additive="base">
                                        <p:cTn id="7" dur="500" fill="hold"/>
                                        <p:tgtEl>
                                          <p:spTgt spid="11059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0595">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10595">
                                            <p:txEl>
                                              <p:pRg st="0" end="0"/>
                                            </p:txEl>
                                          </p:spTgt>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0595">
                                            <p:txEl>
                                              <p:pRg st="1" end="1"/>
                                            </p:txEl>
                                          </p:spTgt>
                                        </p:tgtEl>
                                        <p:attrNameLst>
                                          <p:attrName>style.visibility</p:attrName>
                                        </p:attrNameLst>
                                      </p:cBhvr>
                                      <p:to>
                                        <p:strVal val="visible"/>
                                      </p:to>
                                    </p:set>
                                    <p:anim calcmode="lin" valueType="num">
                                      <p:cBhvr additive="base">
                                        <p:cTn id="13" dur="500" fill="hold"/>
                                        <p:tgtEl>
                                          <p:spTgt spid="11059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0595">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10595">
                                            <p:txEl>
                                              <p:pRg st="1" end="1"/>
                                            </p:txEl>
                                          </p:spTgt>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10595">
                                            <p:txEl>
                                              <p:pRg st="2" end="2"/>
                                            </p:txEl>
                                          </p:spTgt>
                                        </p:tgtEl>
                                        <p:attrNameLst>
                                          <p:attrName>style.visibility</p:attrName>
                                        </p:attrNameLst>
                                      </p:cBhvr>
                                      <p:to>
                                        <p:strVal val="visible"/>
                                      </p:to>
                                    </p:set>
                                    <p:anim calcmode="lin" valueType="num">
                                      <p:cBhvr additive="base">
                                        <p:cTn id="19" dur="500" fill="hold"/>
                                        <p:tgtEl>
                                          <p:spTgt spid="11059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10595">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10595">
                                            <p:txEl>
                                              <p:pRg st="2" end="2"/>
                                            </p:txEl>
                                          </p:spTgt>
                                        </p:tgtEl>
                                        <p:attrNameLst>
                                          <p:attrName>ppt_c</p:attrName>
                                        </p:attrNameLst>
                                      </p:cBhvr>
                                      <p:to>
                                        <a:schemeClr val="tx2"/>
                                      </p:to>
                                    </p:animClr>
                                  </p:sub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10595">
                                            <p:txEl>
                                              <p:pRg st="3" end="3"/>
                                            </p:txEl>
                                          </p:spTgt>
                                        </p:tgtEl>
                                        <p:attrNameLst>
                                          <p:attrName>style.visibility</p:attrName>
                                        </p:attrNameLst>
                                      </p:cBhvr>
                                      <p:to>
                                        <p:strVal val="visible"/>
                                      </p:to>
                                    </p:set>
                                    <p:anim calcmode="lin" valueType="num">
                                      <p:cBhvr additive="base">
                                        <p:cTn id="25" dur="500" fill="hold"/>
                                        <p:tgtEl>
                                          <p:spTgt spid="11059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10595">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10595">
                                            <p:txEl>
                                              <p:pRg st="3" end="3"/>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build="p" autoUpdateAnimBg="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Rot="1" noChangeArrowheads="1"/>
          </p:cNvSpPr>
          <p:nvPr>
            <p:ph type="title"/>
          </p:nvPr>
        </p:nvSpPr>
        <p:spPr/>
        <p:txBody>
          <a:bodyPr/>
          <a:lstStyle/>
          <a:p>
            <a:r>
              <a:rPr lang="en-US"/>
              <a:t>Handout</a:t>
            </a:r>
          </a:p>
        </p:txBody>
      </p:sp>
      <p:sp>
        <p:nvSpPr>
          <p:cNvPr id="203779" name="Rectangle 3"/>
          <p:cNvSpPr>
            <a:spLocks noGrp="1" noRot="1" noChangeArrowheads="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2" name="Rectangle 2"/>
          <p:cNvSpPr>
            <a:spLocks noGrp="1" noRot="1" noChangeArrowheads="1"/>
          </p:cNvSpPr>
          <p:nvPr>
            <p:ph type="title"/>
          </p:nvPr>
        </p:nvSpPr>
        <p:spPr>
          <a:noFill/>
          <a:ln/>
          <a:effectLst>
            <a:outerShdw dist="35921" dir="2700000" algn="ctr" rotWithShape="0">
              <a:srgbClr val="000000"/>
            </a:outerShdw>
          </a:effectLst>
        </p:spPr>
        <p:txBody>
          <a:bodyPr lIns="90488" tIns="44450" rIns="90488" bIns="44450"/>
          <a:lstStyle/>
          <a:p>
            <a:r>
              <a:rPr lang="en-US"/>
              <a:t>Expert Sampling</a:t>
            </a:r>
          </a:p>
        </p:txBody>
      </p:sp>
      <p:sp>
        <p:nvSpPr>
          <p:cNvPr id="112643" name="Rectangle 3"/>
          <p:cNvSpPr>
            <a:spLocks noGrp="1" noRot="1" noChangeArrowheads="1"/>
          </p:cNvSpPr>
          <p:nvPr>
            <p:ph type="body" idx="1"/>
          </p:nvPr>
        </p:nvSpPr>
        <p:spPr>
          <a:noFill/>
          <a:ln/>
        </p:spPr>
        <p:txBody>
          <a:bodyPr lIns="90488" tIns="44450" rIns="90488" bIns="44450"/>
          <a:lstStyle/>
          <a:p>
            <a:r>
              <a:rPr lang="en-US" sz="2800"/>
              <a:t>have a panel of experts make a judgment about the representativeness of your sample</a:t>
            </a:r>
          </a:p>
          <a:p>
            <a:r>
              <a:rPr lang="en-US" sz="2800"/>
              <a:t>Advantage: at least you can say that expert judgment supports the sampling</a:t>
            </a:r>
          </a:p>
          <a:p>
            <a:r>
              <a:rPr lang="en-US" sz="2800"/>
              <a:t>Problem: the “experts” may be wrong</a:t>
            </a:r>
          </a:p>
          <a:p>
            <a:r>
              <a:rPr lang="en-US" sz="2800"/>
              <a:t>Is China going to stop certain relations with the US over the Dalai Lama? Better ask some experts.</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anim calcmode="lin" valueType="num">
                                      <p:cBhvr additive="base">
                                        <p:cTn id="7" dur="500" fill="hold"/>
                                        <p:tgtEl>
                                          <p:spTgt spid="11264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2643">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12643">
                                            <p:txEl>
                                              <p:pRg st="0" end="0"/>
                                            </p:txEl>
                                          </p:spTgt>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2643">
                                            <p:txEl>
                                              <p:pRg st="1" end="1"/>
                                            </p:txEl>
                                          </p:spTgt>
                                        </p:tgtEl>
                                        <p:attrNameLst>
                                          <p:attrName>style.visibility</p:attrName>
                                        </p:attrNameLst>
                                      </p:cBhvr>
                                      <p:to>
                                        <p:strVal val="visible"/>
                                      </p:to>
                                    </p:set>
                                    <p:anim calcmode="lin" valueType="num">
                                      <p:cBhvr additive="base">
                                        <p:cTn id="13" dur="500" fill="hold"/>
                                        <p:tgtEl>
                                          <p:spTgt spid="11264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2643">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12643">
                                            <p:txEl>
                                              <p:pRg st="1" end="1"/>
                                            </p:txEl>
                                          </p:spTgt>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12643">
                                            <p:txEl>
                                              <p:pRg st="2" end="2"/>
                                            </p:txEl>
                                          </p:spTgt>
                                        </p:tgtEl>
                                        <p:attrNameLst>
                                          <p:attrName>style.visibility</p:attrName>
                                        </p:attrNameLst>
                                      </p:cBhvr>
                                      <p:to>
                                        <p:strVal val="visible"/>
                                      </p:to>
                                    </p:set>
                                    <p:anim calcmode="lin" valueType="num">
                                      <p:cBhvr additive="base">
                                        <p:cTn id="19" dur="500" fill="hold"/>
                                        <p:tgtEl>
                                          <p:spTgt spid="11264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12643">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12643">
                                            <p:txEl>
                                              <p:pRg st="2" end="2"/>
                                            </p:txEl>
                                          </p:spTgt>
                                        </p:tgtEl>
                                        <p:attrNameLst>
                                          <p:attrName>ppt_c</p:attrName>
                                        </p:attrNameLst>
                                      </p:cBhvr>
                                      <p:to>
                                        <a:schemeClr val="tx2"/>
                                      </p:to>
                                    </p:animClr>
                                  </p:sub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12643">
                                            <p:txEl>
                                              <p:pRg st="3" end="3"/>
                                            </p:txEl>
                                          </p:spTgt>
                                        </p:tgtEl>
                                        <p:attrNameLst>
                                          <p:attrName>style.visibility</p:attrName>
                                        </p:attrNameLst>
                                      </p:cBhvr>
                                      <p:to>
                                        <p:strVal val="visible"/>
                                      </p:to>
                                    </p:set>
                                    <p:anim calcmode="lin" valueType="num">
                                      <p:cBhvr additive="base">
                                        <p:cTn id="25" dur="500" fill="hold"/>
                                        <p:tgtEl>
                                          <p:spTgt spid="112643">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12643">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12643">
                                            <p:txEl>
                                              <p:pRg st="3" end="3"/>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377825" y="1406525"/>
            <a:ext cx="8531225" cy="2587625"/>
          </a:xfrm>
          <a:prstGeom prst="rect">
            <a:avLst/>
          </a:prstGeom>
          <a:solidFill>
            <a:schemeClr val="bg1"/>
          </a:solidFill>
          <a:ln w="12700">
            <a:solidFill>
              <a:schemeClr val="bg1"/>
            </a:solidFill>
            <a:miter lim="800000"/>
            <a:headEnd/>
            <a:tailEnd/>
          </a:ln>
          <a:effectLst>
            <a:prstShdw prst="shdw17" dist="17961" dir="2700000">
              <a:schemeClr val="bg1">
                <a:gamma/>
                <a:shade val="60000"/>
                <a:invGamma/>
              </a:schemeClr>
            </a:prstShdw>
          </a:effectLst>
        </p:spPr>
        <p:txBody>
          <a:bodyPr wrap="none" anchor="ctr"/>
          <a:lstStyle/>
          <a:p>
            <a:endParaRPr lang="en-US"/>
          </a:p>
        </p:txBody>
      </p:sp>
      <p:sp>
        <p:nvSpPr>
          <p:cNvPr id="20483" name="Rectangle 3"/>
          <p:cNvSpPr>
            <a:spLocks noChangeArrowheads="1"/>
          </p:cNvSpPr>
          <p:nvPr/>
        </p:nvSpPr>
        <p:spPr bwMode="auto">
          <a:xfrm>
            <a:off x="1038225" y="209550"/>
            <a:ext cx="7715250" cy="1143000"/>
          </a:xfrm>
          <a:prstGeom prst="rect">
            <a:avLst/>
          </a:prstGeom>
          <a:noFill/>
          <a:ln w="12700">
            <a:noFill/>
            <a:miter lim="800000"/>
            <a:headEnd/>
            <a:tailEnd/>
          </a:ln>
          <a:effectLst>
            <a:outerShdw dist="35921" dir="2700000" algn="ctr" rotWithShape="0">
              <a:srgbClr val="000000"/>
            </a:outerShdw>
          </a:effectLst>
        </p:spPr>
        <p:txBody>
          <a:bodyPr lIns="90488" tIns="44450" rIns="90488" bIns="44450" anchor="ctr"/>
          <a:lstStyle/>
          <a:p>
            <a:pPr eaLnBrk="0" hangingPunct="0"/>
            <a:r>
              <a:rPr lang="en-US" sz="4400">
                <a:solidFill>
                  <a:schemeClr val="tx2"/>
                </a:solidFill>
              </a:rPr>
              <a:t>Construct Validity</a:t>
            </a:r>
          </a:p>
        </p:txBody>
      </p:sp>
      <p:sp>
        <p:nvSpPr>
          <p:cNvPr id="20484" name="Rectangle 4"/>
          <p:cNvSpPr>
            <a:spLocks noChangeArrowheads="1"/>
          </p:cNvSpPr>
          <p:nvPr/>
        </p:nvSpPr>
        <p:spPr bwMode="auto">
          <a:xfrm>
            <a:off x="377825" y="4108450"/>
            <a:ext cx="8531225" cy="2587625"/>
          </a:xfrm>
          <a:prstGeom prst="rect">
            <a:avLst/>
          </a:prstGeom>
          <a:solidFill>
            <a:schemeClr val="bg1"/>
          </a:solidFill>
          <a:ln w="12700">
            <a:solidFill>
              <a:schemeClr val="bg1"/>
            </a:solidFill>
            <a:miter lim="800000"/>
            <a:headEnd/>
            <a:tailEnd/>
          </a:ln>
          <a:effectLst>
            <a:prstShdw prst="shdw17" dist="17961" dir="2700000">
              <a:schemeClr val="bg1">
                <a:gamma/>
                <a:shade val="60000"/>
                <a:invGamma/>
              </a:schemeClr>
            </a:prstShdw>
          </a:effectLst>
        </p:spPr>
        <p:txBody>
          <a:bodyPr wrap="none" anchor="ctr"/>
          <a:lstStyle/>
          <a:p>
            <a:endParaRPr lang="en-US"/>
          </a:p>
        </p:txBody>
      </p:sp>
      <p:sp>
        <p:nvSpPr>
          <p:cNvPr id="20485" name="Rectangle 5"/>
          <p:cNvSpPr>
            <a:spLocks noChangeArrowheads="1"/>
          </p:cNvSpPr>
          <p:nvPr/>
        </p:nvSpPr>
        <p:spPr bwMode="auto">
          <a:xfrm>
            <a:off x="646113" y="1498600"/>
            <a:ext cx="1443037" cy="576263"/>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eaLnBrk="0" hangingPunct="0"/>
            <a:r>
              <a:rPr lang="en-US" sz="3200">
                <a:effectLst>
                  <a:outerShdw blurRad="38100" dist="38100" dir="2700000" algn="tl">
                    <a:srgbClr val="000000"/>
                  </a:outerShdw>
                </a:effectLst>
              </a:rPr>
              <a:t>Theory</a:t>
            </a:r>
          </a:p>
        </p:txBody>
      </p:sp>
      <p:sp>
        <p:nvSpPr>
          <p:cNvPr id="20486" name="Rectangle 6"/>
          <p:cNvSpPr>
            <a:spLocks noChangeArrowheads="1"/>
          </p:cNvSpPr>
          <p:nvPr/>
        </p:nvSpPr>
        <p:spPr bwMode="auto">
          <a:xfrm>
            <a:off x="588963" y="5984875"/>
            <a:ext cx="2368550" cy="576263"/>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eaLnBrk="0" hangingPunct="0"/>
            <a:r>
              <a:rPr lang="en-US" sz="3200">
                <a:effectLst>
                  <a:outerShdw blurRad="38100" dist="38100" dir="2700000" algn="tl">
                    <a:srgbClr val="000000"/>
                  </a:outerShdw>
                </a:effectLst>
              </a:rPr>
              <a:t>Observation</a:t>
            </a:r>
          </a:p>
        </p:txBody>
      </p:sp>
      <p:sp>
        <p:nvSpPr>
          <p:cNvPr id="20487" name="Rectangle 7"/>
          <p:cNvSpPr>
            <a:spLocks noChangeArrowheads="1"/>
          </p:cNvSpPr>
          <p:nvPr/>
        </p:nvSpPr>
        <p:spPr bwMode="auto">
          <a:xfrm>
            <a:off x="1539875" y="2333625"/>
            <a:ext cx="1917700" cy="1063625"/>
          </a:xfrm>
          <a:prstGeom prst="rect">
            <a:avLst/>
          </a:prstGeom>
          <a:solidFill>
            <a:srgbClr val="FC0128"/>
          </a:solidFill>
          <a:ln w="12700">
            <a:noFill/>
            <a:miter lim="800000"/>
            <a:headEnd/>
            <a:tailEnd/>
          </a:ln>
          <a:effectLst/>
        </p:spPr>
        <p:txBody>
          <a:bodyPr wrap="none" lIns="90488" tIns="44450" rIns="90488" bIns="44450">
            <a:spAutoFit/>
          </a:bodyPr>
          <a:lstStyle/>
          <a:p>
            <a:pPr algn="ctr" eaLnBrk="0" hangingPunct="0"/>
            <a:r>
              <a:rPr lang="en-US" sz="3200">
                <a:effectLst>
                  <a:outerShdw blurRad="38100" dist="38100" dir="2700000" algn="tl">
                    <a:srgbClr val="000000"/>
                  </a:outerShdw>
                </a:effectLst>
              </a:rPr>
              <a:t>Cause</a:t>
            </a:r>
          </a:p>
          <a:p>
            <a:pPr algn="ctr" eaLnBrk="0" hangingPunct="0"/>
            <a:r>
              <a:rPr lang="en-US" sz="3200">
                <a:effectLst>
                  <a:outerShdw blurRad="38100" dist="38100" dir="2700000" algn="tl">
                    <a:srgbClr val="000000"/>
                  </a:outerShdw>
                </a:effectLst>
              </a:rPr>
              <a:t>Construct</a:t>
            </a:r>
          </a:p>
        </p:txBody>
      </p:sp>
      <p:sp>
        <p:nvSpPr>
          <p:cNvPr id="20488" name="Rectangle 8"/>
          <p:cNvSpPr>
            <a:spLocks noChangeArrowheads="1"/>
          </p:cNvSpPr>
          <p:nvPr/>
        </p:nvSpPr>
        <p:spPr bwMode="auto">
          <a:xfrm>
            <a:off x="6253163" y="2333625"/>
            <a:ext cx="1917700" cy="1063625"/>
          </a:xfrm>
          <a:prstGeom prst="rect">
            <a:avLst/>
          </a:prstGeom>
          <a:solidFill>
            <a:srgbClr val="FC0128"/>
          </a:solidFill>
          <a:ln w="12700">
            <a:noFill/>
            <a:miter lim="800000"/>
            <a:headEnd/>
            <a:tailEnd/>
          </a:ln>
          <a:effectLst/>
        </p:spPr>
        <p:txBody>
          <a:bodyPr wrap="none" lIns="90488" tIns="44450" rIns="90488" bIns="44450">
            <a:spAutoFit/>
          </a:bodyPr>
          <a:lstStyle/>
          <a:p>
            <a:pPr algn="ctr" eaLnBrk="0" hangingPunct="0"/>
            <a:r>
              <a:rPr lang="en-US" sz="3200">
                <a:effectLst>
                  <a:outerShdw blurRad="38100" dist="38100" dir="2700000" algn="tl">
                    <a:srgbClr val="000000"/>
                  </a:outerShdw>
                </a:effectLst>
              </a:rPr>
              <a:t>Effect</a:t>
            </a:r>
          </a:p>
          <a:p>
            <a:pPr algn="ctr" eaLnBrk="0" hangingPunct="0"/>
            <a:r>
              <a:rPr lang="en-US" sz="3200">
                <a:effectLst>
                  <a:outerShdw blurRad="38100" dist="38100" dir="2700000" algn="tl">
                    <a:srgbClr val="000000"/>
                  </a:outerShdw>
                </a:effectLst>
              </a:rPr>
              <a:t>Construct</a:t>
            </a:r>
          </a:p>
        </p:txBody>
      </p:sp>
      <p:sp>
        <p:nvSpPr>
          <p:cNvPr id="20489" name="Rectangle 9"/>
          <p:cNvSpPr>
            <a:spLocks noChangeArrowheads="1"/>
          </p:cNvSpPr>
          <p:nvPr/>
        </p:nvSpPr>
        <p:spPr bwMode="auto">
          <a:xfrm>
            <a:off x="1628775" y="4705350"/>
            <a:ext cx="1736725" cy="576263"/>
          </a:xfrm>
          <a:prstGeom prst="rect">
            <a:avLst/>
          </a:prstGeom>
          <a:solidFill>
            <a:srgbClr val="FAFD00"/>
          </a:solidFill>
          <a:ln w="12700">
            <a:noFill/>
            <a:miter lim="800000"/>
            <a:headEnd/>
            <a:tailEnd/>
          </a:ln>
          <a:effectLst/>
        </p:spPr>
        <p:txBody>
          <a:bodyPr wrap="none" lIns="90488" tIns="44450" rIns="90488" bIns="44450">
            <a:spAutoFit/>
          </a:bodyPr>
          <a:lstStyle/>
          <a:p>
            <a:pPr eaLnBrk="0" hangingPunct="0"/>
            <a:r>
              <a:rPr lang="en-US" sz="3200">
                <a:effectLst>
                  <a:outerShdw blurRad="38100" dist="38100" dir="2700000" algn="tl">
                    <a:srgbClr val="000000"/>
                  </a:outerShdw>
                </a:effectLst>
              </a:rPr>
              <a:t>Program</a:t>
            </a:r>
          </a:p>
        </p:txBody>
      </p:sp>
      <p:sp>
        <p:nvSpPr>
          <p:cNvPr id="20490" name="Rectangle 10"/>
          <p:cNvSpPr>
            <a:spLocks noChangeArrowheads="1"/>
          </p:cNvSpPr>
          <p:nvPr/>
        </p:nvSpPr>
        <p:spPr bwMode="auto">
          <a:xfrm>
            <a:off x="5924550" y="4705350"/>
            <a:ext cx="2571750" cy="576263"/>
          </a:xfrm>
          <a:prstGeom prst="rect">
            <a:avLst/>
          </a:prstGeom>
          <a:solidFill>
            <a:srgbClr val="FAFD00"/>
          </a:solidFill>
          <a:ln w="12700">
            <a:noFill/>
            <a:miter lim="800000"/>
            <a:headEnd/>
            <a:tailEnd/>
          </a:ln>
          <a:effectLst/>
        </p:spPr>
        <p:txBody>
          <a:bodyPr wrap="none" lIns="90488" tIns="44450" rIns="90488" bIns="44450">
            <a:spAutoFit/>
          </a:bodyPr>
          <a:lstStyle/>
          <a:p>
            <a:pPr eaLnBrk="0" hangingPunct="0"/>
            <a:r>
              <a:rPr lang="en-US" sz="3200">
                <a:effectLst>
                  <a:outerShdw blurRad="38100" dist="38100" dir="2700000" algn="tl">
                    <a:srgbClr val="000000"/>
                  </a:outerShdw>
                </a:effectLst>
              </a:rPr>
              <a:t>Observations</a:t>
            </a:r>
          </a:p>
        </p:txBody>
      </p:sp>
      <p:sp>
        <p:nvSpPr>
          <p:cNvPr id="20491" name="AutoShape 11"/>
          <p:cNvSpPr>
            <a:spLocks noChangeArrowheads="1"/>
          </p:cNvSpPr>
          <p:nvPr/>
        </p:nvSpPr>
        <p:spPr bwMode="auto">
          <a:xfrm>
            <a:off x="3683000" y="2635250"/>
            <a:ext cx="2130425" cy="558800"/>
          </a:xfrm>
          <a:prstGeom prst="rightArrow">
            <a:avLst>
              <a:gd name="adj1" fmla="val 50000"/>
              <a:gd name="adj2" fmla="val 190643"/>
            </a:avLst>
          </a:prstGeom>
          <a:solidFill>
            <a:schemeClr val="accent1"/>
          </a:solidFill>
          <a:ln w="12700">
            <a:solidFill>
              <a:schemeClr val="tx1"/>
            </a:solidFill>
            <a:miter lim="800000"/>
            <a:headEnd/>
            <a:tailEnd/>
          </a:ln>
          <a:effectLst/>
        </p:spPr>
        <p:txBody>
          <a:bodyPr wrap="none" anchor="ctr"/>
          <a:lstStyle/>
          <a:p>
            <a:endParaRPr lang="en-US"/>
          </a:p>
        </p:txBody>
      </p:sp>
      <p:sp>
        <p:nvSpPr>
          <p:cNvPr id="20492" name="AutoShape 12"/>
          <p:cNvSpPr>
            <a:spLocks noChangeArrowheads="1"/>
          </p:cNvSpPr>
          <p:nvPr/>
        </p:nvSpPr>
        <p:spPr bwMode="auto">
          <a:xfrm>
            <a:off x="3683000" y="4702175"/>
            <a:ext cx="2130425" cy="558800"/>
          </a:xfrm>
          <a:prstGeom prst="rightArrow">
            <a:avLst>
              <a:gd name="adj1" fmla="val 50000"/>
              <a:gd name="adj2" fmla="val 190643"/>
            </a:avLst>
          </a:prstGeom>
          <a:solidFill>
            <a:schemeClr val="accent1"/>
          </a:solidFill>
          <a:ln w="12700">
            <a:solidFill>
              <a:schemeClr val="tx1"/>
            </a:solidFill>
            <a:miter lim="800000"/>
            <a:headEnd/>
            <a:tailEnd/>
          </a:ln>
          <a:effectLst/>
        </p:spPr>
        <p:txBody>
          <a:bodyPr wrap="none" anchor="ctr"/>
          <a:lstStyle/>
          <a:p>
            <a:endParaRPr lang="en-US"/>
          </a:p>
        </p:txBody>
      </p:sp>
      <p:sp>
        <p:nvSpPr>
          <p:cNvPr id="20493" name="AutoShape 13"/>
          <p:cNvSpPr>
            <a:spLocks noChangeArrowheads="1"/>
          </p:cNvSpPr>
          <p:nvPr/>
        </p:nvSpPr>
        <p:spPr bwMode="auto">
          <a:xfrm rot="16200000">
            <a:off x="2035175" y="3816350"/>
            <a:ext cx="1101725" cy="415925"/>
          </a:xfrm>
          <a:prstGeom prst="rightArrow">
            <a:avLst>
              <a:gd name="adj1" fmla="val 50000"/>
              <a:gd name="adj2" fmla="val 132455"/>
            </a:avLst>
          </a:prstGeom>
          <a:solidFill>
            <a:srgbClr val="037C03"/>
          </a:solidFill>
          <a:ln w="12700">
            <a:solidFill>
              <a:srgbClr val="037C03"/>
            </a:solidFill>
            <a:miter lim="800000"/>
            <a:headEnd/>
            <a:tailEnd/>
          </a:ln>
          <a:effectLst/>
        </p:spPr>
        <p:txBody>
          <a:bodyPr wrap="none" anchor="ctr"/>
          <a:lstStyle/>
          <a:p>
            <a:endParaRPr lang="en-US"/>
          </a:p>
        </p:txBody>
      </p:sp>
      <p:sp>
        <p:nvSpPr>
          <p:cNvPr id="20494" name="Rectangle 14"/>
          <p:cNvSpPr>
            <a:spLocks noChangeArrowheads="1"/>
          </p:cNvSpPr>
          <p:nvPr/>
        </p:nvSpPr>
        <p:spPr bwMode="auto">
          <a:xfrm>
            <a:off x="1452563" y="5349875"/>
            <a:ext cx="2179637" cy="515938"/>
          </a:xfrm>
          <a:prstGeom prst="rect">
            <a:avLst/>
          </a:prstGeom>
          <a:noFill/>
          <a:ln w="12700">
            <a:noFill/>
            <a:miter lim="800000"/>
            <a:headEnd/>
            <a:tailEnd/>
          </a:ln>
          <a:effectLst/>
        </p:spPr>
        <p:txBody>
          <a:bodyPr wrap="none" lIns="90488" tIns="44450" rIns="90488" bIns="44450">
            <a:spAutoFit/>
          </a:bodyPr>
          <a:lstStyle/>
          <a:p>
            <a:pPr eaLnBrk="0" hangingPunct="0"/>
            <a:r>
              <a:rPr lang="en-US" sz="2800">
                <a:effectLst>
                  <a:outerShdw blurRad="38100" dist="38100" dir="2700000" algn="tl">
                    <a:srgbClr val="000000"/>
                  </a:outerShdw>
                </a:effectLst>
              </a:rPr>
              <a:t>What you </a:t>
            </a:r>
            <a:r>
              <a:rPr lang="en-US" sz="2800" i="1">
                <a:effectLst>
                  <a:outerShdw blurRad="38100" dist="38100" dir="2700000" algn="tl">
                    <a:srgbClr val="000000"/>
                  </a:outerShdw>
                </a:effectLst>
              </a:rPr>
              <a:t>do</a:t>
            </a:r>
          </a:p>
        </p:txBody>
      </p:sp>
      <p:sp>
        <p:nvSpPr>
          <p:cNvPr id="20495" name="Rectangle 15"/>
          <p:cNvSpPr>
            <a:spLocks noChangeArrowheads="1"/>
          </p:cNvSpPr>
          <p:nvPr/>
        </p:nvSpPr>
        <p:spPr bwMode="auto">
          <a:xfrm>
            <a:off x="6138863" y="5349875"/>
            <a:ext cx="2357437" cy="515938"/>
          </a:xfrm>
          <a:prstGeom prst="rect">
            <a:avLst/>
          </a:prstGeom>
          <a:noFill/>
          <a:ln w="12700">
            <a:noFill/>
            <a:miter lim="800000"/>
            <a:headEnd/>
            <a:tailEnd/>
          </a:ln>
          <a:effectLst/>
        </p:spPr>
        <p:txBody>
          <a:bodyPr wrap="none" lIns="90488" tIns="44450" rIns="90488" bIns="44450">
            <a:spAutoFit/>
          </a:bodyPr>
          <a:lstStyle/>
          <a:p>
            <a:pPr eaLnBrk="0" hangingPunct="0"/>
            <a:r>
              <a:rPr lang="en-US" sz="2800">
                <a:effectLst>
                  <a:outerShdw blurRad="38100" dist="38100" dir="2700000" algn="tl">
                    <a:srgbClr val="000000"/>
                  </a:outerShdw>
                </a:effectLst>
              </a:rPr>
              <a:t>What you </a:t>
            </a:r>
            <a:r>
              <a:rPr lang="en-US" sz="2800" i="1">
                <a:effectLst>
                  <a:outerShdw blurRad="38100" dist="38100" dir="2700000" algn="tl">
                    <a:srgbClr val="000000"/>
                  </a:outerShdw>
                </a:effectLst>
              </a:rPr>
              <a:t>see</a:t>
            </a:r>
          </a:p>
        </p:txBody>
      </p:sp>
      <p:sp>
        <p:nvSpPr>
          <p:cNvPr id="20496" name="Rectangle 16"/>
          <p:cNvSpPr>
            <a:spLocks noChangeArrowheads="1"/>
          </p:cNvSpPr>
          <p:nvPr/>
        </p:nvSpPr>
        <p:spPr bwMode="auto">
          <a:xfrm>
            <a:off x="3309938" y="1549400"/>
            <a:ext cx="2535237" cy="515938"/>
          </a:xfrm>
          <a:prstGeom prst="rect">
            <a:avLst/>
          </a:prstGeom>
          <a:noFill/>
          <a:ln w="12700">
            <a:noFill/>
            <a:miter lim="800000"/>
            <a:headEnd/>
            <a:tailEnd/>
          </a:ln>
          <a:effectLst/>
        </p:spPr>
        <p:txBody>
          <a:bodyPr wrap="none" lIns="90488" tIns="44450" rIns="90488" bIns="44450">
            <a:spAutoFit/>
          </a:bodyPr>
          <a:lstStyle/>
          <a:p>
            <a:pPr eaLnBrk="0" hangingPunct="0"/>
            <a:r>
              <a:rPr lang="en-US" sz="2800">
                <a:effectLst>
                  <a:outerShdw blurRad="38100" dist="38100" dir="2700000" algn="tl">
                    <a:srgbClr val="000000"/>
                  </a:outerShdw>
                </a:effectLst>
              </a:rPr>
              <a:t>What you </a:t>
            </a:r>
            <a:r>
              <a:rPr lang="en-US" sz="2800" i="1">
                <a:effectLst>
                  <a:outerShdw blurRad="38100" dist="38100" dir="2700000" algn="tl">
                    <a:srgbClr val="000000"/>
                  </a:outerShdw>
                </a:effectLst>
              </a:rPr>
              <a:t>think</a:t>
            </a:r>
          </a:p>
        </p:txBody>
      </p:sp>
      <p:sp>
        <p:nvSpPr>
          <p:cNvPr id="20497" name="Line 17"/>
          <p:cNvSpPr>
            <a:spLocks noChangeShapeType="1"/>
          </p:cNvSpPr>
          <p:nvPr/>
        </p:nvSpPr>
        <p:spPr bwMode="auto">
          <a:xfrm flipH="1">
            <a:off x="3536950" y="2044700"/>
            <a:ext cx="469900" cy="473075"/>
          </a:xfrm>
          <a:prstGeom prst="line">
            <a:avLst/>
          </a:prstGeom>
          <a:noFill/>
          <a:ln w="12700">
            <a:solidFill>
              <a:schemeClr val="tx1"/>
            </a:solidFill>
            <a:round/>
            <a:headEnd/>
            <a:tailEnd/>
          </a:ln>
          <a:effectLst/>
        </p:spPr>
        <p:txBody>
          <a:bodyPr wrap="none" anchor="ctr"/>
          <a:lstStyle/>
          <a:p>
            <a:endParaRPr lang="en-US"/>
          </a:p>
        </p:txBody>
      </p:sp>
      <p:sp>
        <p:nvSpPr>
          <p:cNvPr id="20498" name="Line 18"/>
          <p:cNvSpPr>
            <a:spLocks noChangeShapeType="1"/>
          </p:cNvSpPr>
          <p:nvPr/>
        </p:nvSpPr>
        <p:spPr bwMode="auto">
          <a:xfrm>
            <a:off x="5616575" y="2044700"/>
            <a:ext cx="444500" cy="473075"/>
          </a:xfrm>
          <a:prstGeom prst="line">
            <a:avLst/>
          </a:prstGeom>
          <a:noFill/>
          <a:ln w="12700">
            <a:solidFill>
              <a:schemeClr val="tx1"/>
            </a:solidFill>
            <a:round/>
            <a:headEnd/>
            <a:tailEnd/>
          </a:ln>
          <a:effectLst/>
        </p:spPr>
        <p:txBody>
          <a:bodyPr wrap="none" anchor="ctr"/>
          <a:lstStyle/>
          <a:p>
            <a:endParaRPr lang="en-US"/>
          </a:p>
        </p:txBody>
      </p:sp>
      <p:sp>
        <p:nvSpPr>
          <p:cNvPr id="20499" name="Rectangle 19"/>
          <p:cNvSpPr>
            <a:spLocks noChangeArrowheads="1"/>
          </p:cNvSpPr>
          <p:nvPr/>
        </p:nvSpPr>
        <p:spPr bwMode="auto">
          <a:xfrm>
            <a:off x="3814763" y="2794000"/>
            <a:ext cx="1416050" cy="241300"/>
          </a:xfrm>
          <a:prstGeom prst="rect">
            <a:avLst/>
          </a:prstGeom>
          <a:noFill/>
          <a:ln w="12700">
            <a:noFill/>
            <a:miter lim="800000"/>
            <a:headEnd/>
            <a:tailEnd/>
          </a:ln>
          <a:effectLst/>
        </p:spPr>
        <p:txBody>
          <a:bodyPr wrap="none" lIns="90488" tIns="44450" rIns="90488" bIns="44450">
            <a:spAutoFit/>
          </a:bodyPr>
          <a:lstStyle/>
          <a:p>
            <a:pPr eaLnBrk="0" hangingPunct="0"/>
            <a:r>
              <a:rPr lang="en-US" sz="1000">
                <a:effectLst>
                  <a:outerShdw blurRad="38100" dist="38100" dir="2700000" algn="tl">
                    <a:srgbClr val="000000"/>
                  </a:outerShdw>
                </a:effectLst>
              </a:rPr>
              <a:t>cause-effect construct</a:t>
            </a:r>
          </a:p>
        </p:txBody>
      </p:sp>
      <p:sp>
        <p:nvSpPr>
          <p:cNvPr id="20500" name="Rectangle 20"/>
          <p:cNvSpPr>
            <a:spLocks noChangeArrowheads="1"/>
          </p:cNvSpPr>
          <p:nvPr/>
        </p:nvSpPr>
        <p:spPr bwMode="auto">
          <a:xfrm>
            <a:off x="3652838" y="4870450"/>
            <a:ext cx="1860550" cy="241300"/>
          </a:xfrm>
          <a:prstGeom prst="rect">
            <a:avLst/>
          </a:prstGeom>
          <a:noFill/>
          <a:ln w="12700">
            <a:noFill/>
            <a:miter lim="800000"/>
            <a:headEnd/>
            <a:tailEnd/>
          </a:ln>
          <a:effectLst/>
        </p:spPr>
        <p:txBody>
          <a:bodyPr wrap="none" lIns="90488" tIns="44450" rIns="90488" bIns="44450">
            <a:spAutoFit/>
          </a:bodyPr>
          <a:lstStyle/>
          <a:p>
            <a:pPr eaLnBrk="0" hangingPunct="0"/>
            <a:r>
              <a:rPr lang="en-US" sz="1000">
                <a:effectLst>
                  <a:outerShdw blurRad="38100" dist="38100" dir="2700000" algn="tl">
                    <a:srgbClr val="000000"/>
                  </a:outerShdw>
                </a:effectLst>
              </a:rPr>
              <a:t>program-outcome relationship</a:t>
            </a:r>
          </a:p>
        </p:txBody>
      </p:sp>
      <p:sp>
        <p:nvSpPr>
          <p:cNvPr id="20501" name="AutoShape 21"/>
          <p:cNvSpPr>
            <a:spLocks noChangeArrowheads="1"/>
          </p:cNvSpPr>
          <p:nvPr/>
        </p:nvSpPr>
        <p:spPr bwMode="auto">
          <a:xfrm rot="16200000">
            <a:off x="4387850" y="3816350"/>
            <a:ext cx="1101725" cy="415925"/>
          </a:xfrm>
          <a:prstGeom prst="rightArrow">
            <a:avLst>
              <a:gd name="adj1" fmla="val 50000"/>
              <a:gd name="adj2" fmla="val 132455"/>
            </a:avLst>
          </a:prstGeom>
          <a:solidFill>
            <a:srgbClr val="037C03"/>
          </a:solidFill>
          <a:ln w="12700">
            <a:solidFill>
              <a:srgbClr val="037C03"/>
            </a:solidFill>
            <a:miter lim="800000"/>
            <a:headEnd/>
            <a:tailEnd/>
          </a:ln>
          <a:effectLst/>
        </p:spPr>
        <p:txBody>
          <a:bodyPr wrap="none" anchor="ctr"/>
          <a:lstStyle/>
          <a:p>
            <a:endParaRPr lang="en-US"/>
          </a:p>
        </p:txBody>
      </p:sp>
      <p:sp>
        <p:nvSpPr>
          <p:cNvPr id="20502" name="AutoShape 22"/>
          <p:cNvSpPr>
            <a:spLocks noChangeArrowheads="1"/>
          </p:cNvSpPr>
          <p:nvPr/>
        </p:nvSpPr>
        <p:spPr bwMode="auto">
          <a:xfrm rot="16200000">
            <a:off x="6654800" y="3816350"/>
            <a:ext cx="1101725" cy="415925"/>
          </a:xfrm>
          <a:prstGeom prst="rightArrow">
            <a:avLst>
              <a:gd name="adj1" fmla="val 50000"/>
              <a:gd name="adj2" fmla="val 132455"/>
            </a:avLst>
          </a:prstGeom>
          <a:solidFill>
            <a:srgbClr val="037C03"/>
          </a:solidFill>
          <a:ln w="12700">
            <a:solidFill>
              <a:srgbClr val="037C03"/>
            </a:solidFill>
            <a:miter lim="800000"/>
            <a:headEnd/>
            <a:tailEnd/>
          </a:ln>
          <a:effectLst/>
        </p:spPr>
        <p:txBody>
          <a:bodyPr wrap="none" anchor="ctr"/>
          <a:lstStyle/>
          <a:p>
            <a:endParaRPr lang="en-US"/>
          </a:p>
        </p:txBody>
      </p:sp>
      <p:sp>
        <p:nvSpPr>
          <p:cNvPr id="20503" name="Rectangle 23"/>
          <p:cNvSpPr>
            <a:spLocks noGrp="1" noRot="1" noChangeArrowheads="1"/>
          </p:cNvSpPr>
          <p:nvPr>
            <p:ph type="body" idx="1"/>
          </p:nvPr>
        </p:nvSpPr>
        <p:spPr>
          <a:xfrm>
            <a:off x="1504950" y="3863975"/>
            <a:ext cx="7164388" cy="717550"/>
          </a:xfrm>
          <a:noFill/>
          <a:ln/>
        </p:spPr>
        <p:txBody>
          <a:bodyPr lIns="90488" tIns="44450" rIns="90488" bIns="44450"/>
          <a:lstStyle/>
          <a:p>
            <a:pPr>
              <a:spcBef>
                <a:spcPct val="0"/>
              </a:spcBef>
              <a:buFont typeface="Wingdings" pitchFamily="2" charset="2"/>
              <a:buNone/>
            </a:pPr>
            <a:r>
              <a:rPr lang="en-US"/>
              <a:t>Can we generalize to the </a:t>
            </a:r>
            <a:r>
              <a:rPr lang="en-US" i="1"/>
              <a:t>constructs</a:t>
            </a:r>
            <a:r>
              <a:rPr lang="en-US"/>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0503">
                                            <p:txEl>
                                              <p:pRg st="0" end="0"/>
                                            </p:txEl>
                                          </p:spTgt>
                                        </p:tgtEl>
                                        <p:attrNameLst>
                                          <p:attrName>style.visibility</p:attrName>
                                        </p:attrNameLst>
                                      </p:cBhvr>
                                      <p:to>
                                        <p:strVal val="visible"/>
                                      </p:to>
                                    </p:set>
                                    <p:anim calcmode="lin" valueType="num">
                                      <p:cBhvr additive="base">
                                        <p:cTn id="7" dur="500" fill="hold"/>
                                        <p:tgtEl>
                                          <p:spTgt spid="2050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0503">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0503">
                                            <p:txEl>
                                              <p:pRg st="0" end="0"/>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3" grpId="0" build="p" autoUpdateAnimBg="0"/>
    </p:bldLst>
  </p:timing>
</p:sld>
</file>

<file path=ppt/slides/slide1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690" name="Rectangle 2"/>
          <p:cNvSpPr>
            <a:spLocks noGrp="1" noRot="1" noChangeArrowheads="1"/>
          </p:cNvSpPr>
          <p:nvPr>
            <p:ph type="title"/>
          </p:nvPr>
        </p:nvSpPr>
        <p:spPr>
          <a:noFill/>
          <a:ln/>
          <a:effectLst>
            <a:outerShdw dist="35921" dir="2700000" algn="ctr" rotWithShape="0">
              <a:srgbClr val="000000"/>
            </a:outerShdw>
          </a:effectLst>
        </p:spPr>
        <p:txBody>
          <a:bodyPr lIns="90488" tIns="44450" rIns="90488" bIns="44450"/>
          <a:lstStyle/>
          <a:p>
            <a:r>
              <a:rPr lang="en-US"/>
              <a:t>Quota Sampling</a:t>
            </a:r>
          </a:p>
        </p:txBody>
      </p:sp>
      <p:sp>
        <p:nvSpPr>
          <p:cNvPr id="114691" name="Rectangle 3"/>
          <p:cNvSpPr>
            <a:spLocks noGrp="1" noRot="1" noChangeArrowheads="1"/>
          </p:cNvSpPr>
          <p:nvPr>
            <p:ph type="body" idx="1"/>
          </p:nvPr>
        </p:nvSpPr>
        <p:spPr>
          <a:noFill/>
          <a:ln/>
        </p:spPr>
        <p:txBody>
          <a:bodyPr lIns="90488" tIns="44450" rIns="90488" bIns="44450"/>
          <a:lstStyle/>
          <a:p>
            <a:r>
              <a:rPr lang="en-US"/>
              <a:t>select people non-randomly according to some quotas</a:t>
            </a:r>
          </a:p>
          <a:p>
            <a:r>
              <a:rPr lang="en-US"/>
              <a:t>Proportional Quota Sampling</a:t>
            </a:r>
          </a:p>
          <a:p>
            <a:r>
              <a:rPr lang="en-US"/>
              <a:t>Nonproportional Quota Sampling</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anim calcmode="lin" valueType="num">
                                      <p:cBhvr additive="base">
                                        <p:cTn id="7" dur="500" fill="hold"/>
                                        <p:tgtEl>
                                          <p:spTgt spid="11469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4691">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14691">
                                            <p:txEl>
                                              <p:pRg st="0" end="0"/>
                                            </p:txEl>
                                          </p:spTgt>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4691">
                                            <p:txEl>
                                              <p:pRg st="1" end="1"/>
                                            </p:txEl>
                                          </p:spTgt>
                                        </p:tgtEl>
                                        <p:attrNameLst>
                                          <p:attrName>style.visibility</p:attrName>
                                        </p:attrNameLst>
                                      </p:cBhvr>
                                      <p:to>
                                        <p:strVal val="visible"/>
                                      </p:to>
                                    </p:set>
                                    <p:anim calcmode="lin" valueType="num">
                                      <p:cBhvr additive="base">
                                        <p:cTn id="13" dur="500" fill="hold"/>
                                        <p:tgtEl>
                                          <p:spTgt spid="11469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4691">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14691">
                                            <p:txEl>
                                              <p:pRg st="1" end="1"/>
                                            </p:txEl>
                                          </p:spTgt>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14691">
                                            <p:txEl>
                                              <p:pRg st="2" end="2"/>
                                            </p:txEl>
                                          </p:spTgt>
                                        </p:tgtEl>
                                        <p:attrNameLst>
                                          <p:attrName>style.visibility</p:attrName>
                                        </p:attrNameLst>
                                      </p:cBhvr>
                                      <p:to>
                                        <p:strVal val="visible"/>
                                      </p:to>
                                    </p:set>
                                    <p:anim calcmode="lin" valueType="num">
                                      <p:cBhvr additive="base">
                                        <p:cTn id="19" dur="500" fill="hold"/>
                                        <p:tgtEl>
                                          <p:spTgt spid="11469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14691">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14691">
                                            <p:txEl>
                                              <p:pRg st="2" end="2"/>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autoUpdateAnimBg="0"/>
    </p:bldLst>
  </p:timing>
</p:sld>
</file>

<file path=ppt/slides/slide1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738" name="Rectangle 2"/>
          <p:cNvSpPr>
            <a:spLocks noGrp="1" noRot="1" noChangeArrowheads="1"/>
          </p:cNvSpPr>
          <p:nvPr>
            <p:ph type="title"/>
          </p:nvPr>
        </p:nvSpPr>
        <p:spPr>
          <a:noFill/>
          <a:ln/>
          <a:effectLst>
            <a:outerShdw dist="35921" dir="2700000" algn="ctr" rotWithShape="0">
              <a:srgbClr val="000000"/>
            </a:outerShdw>
          </a:effectLst>
        </p:spPr>
        <p:txBody>
          <a:bodyPr lIns="90488" tIns="44450" rIns="90488" bIns="44450"/>
          <a:lstStyle/>
          <a:p>
            <a:r>
              <a:rPr lang="en-US" sz="4000"/>
              <a:t>Proportional Quota Sampling</a:t>
            </a:r>
          </a:p>
        </p:txBody>
      </p:sp>
      <p:sp>
        <p:nvSpPr>
          <p:cNvPr id="116739" name="Rectangle 3"/>
          <p:cNvSpPr>
            <a:spLocks noGrp="1" noRot="1" noChangeArrowheads="1"/>
          </p:cNvSpPr>
          <p:nvPr>
            <p:ph type="body" idx="1"/>
          </p:nvPr>
        </p:nvSpPr>
        <p:spPr>
          <a:xfrm>
            <a:off x="1428750" y="1600200"/>
            <a:ext cx="7334250" cy="4953000"/>
          </a:xfrm>
          <a:noFill/>
          <a:ln/>
        </p:spPr>
        <p:txBody>
          <a:bodyPr lIns="90488" tIns="44450" rIns="90488" bIns="44450"/>
          <a:lstStyle/>
          <a:p>
            <a:pPr>
              <a:spcBef>
                <a:spcPct val="30000"/>
              </a:spcBef>
              <a:buFontTx/>
              <a:buChar char="•"/>
            </a:pPr>
            <a:r>
              <a:rPr lang="en-US" sz="2800"/>
              <a:t>Objective: represent major characteristics of population by sampling a proportional amount of each.  For example, if you know the population has 40% women and 60% men, you want your sample to meet that quota</a:t>
            </a:r>
          </a:p>
          <a:p>
            <a:pPr>
              <a:spcBef>
                <a:spcPct val="30000"/>
              </a:spcBef>
              <a:buFontTx/>
              <a:buChar char="•"/>
            </a:pPr>
            <a:r>
              <a:rPr lang="en-US" sz="2800"/>
              <a:t>However, does not random sample within quotas (not like stratified random)</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6739">
                                            <p:txEl>
                                              <p:pRg st="0" end="0"/>
                                            </p:txEl>
                                          </p:spTgt>
                                        </p:tgtEl>
                                        <p:attrNameLst>
                                          <p:attrName>style.visibility</p:attrName>
                                        </p:attrNameLst>
                                      </p:cBhvr>
                                      <p:to>
                                        <p:strVal val="visible"/>
                                      </p:to>
                                    </p:set>
                                    <p:anim calcmode="lin" valueType="num">
                                      <p:cBhvr additive="base">
                                        <p:cTn id="7" dur="500" fill="hold"/>
                                        <p:tgtEl>
                                          <p:spTgt spid="11673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6739">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16739">
                                            <p:txEl>
                                              <p:pRg st="0" end="0"/>
                                            </p:txEl>
                                          </p:spTgt>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6739">
                                            <p:txEl>
                                              <p:pRg st="1" end="1"/>
                                            </p:txEl>
                                          </p:spTgt>
                                        </p:tgtEl>
                                        <p:attrNameLst>
                                          <p:attrName>style.visibility</p:attrName>
                                        </p:attrNameLst>
                                      </p:cBhvr>
                                      <p:to>
                                        <p:strVal val="visible"/>
                                      </p:to>
                                    </p:set>
                                    <p:anim calcmode="lin" valueType="num">
                                      <p:cBhvr additive="base">
                                        <p:cTn id="13" dur="500" fill="hold"/>
                                        <p:tgtEl>
                                          <p:spTgt spid="11673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6739">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16739">
                                            <p:txEl>
                                              <p:pRg st="1" end="1"/>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build="p" autoUpdateAnimBg="0"/>
    </p:bldLst>
  </p:timing>
</p:sld>
</file>

<file path=ppt/slides/slide1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6" name="Rectangle 2"/>
          <p:cNvSpPr>
            <a:spLocks noGrp="1" noRot="1" noChangeArrowheads="1"/>
          </p:cNvSpPr>
          <p:nvPr>
            <p:ph type="title"/>
          </p:nvPr>
        </p:nvSpPr>
        <p:spPr>
          <a:xfrm>
            <a:off x="1109663" y="304800"/>
            <a:ext cx="7715250" cy="1143000"/>
          </a:xfrm>
          <a:noFill/>
          <a:ln/>
          <a:effectLst>
            <a:outerShdw dist="35921" dir="2700000" algn="ctr" rotWithShape="0">
              <a:srgbClr val="000000"/>
            </a:outerShdw>
          </a:effectLst>
        </p:spPr>
        <p:txBody>
          <a:bodyPr lIns="90488" tIns="44450" rIns="90488" bIns="44450"/>
          <a:lstStyle/>
          <a:p>
            <a:r>
              <a:rPr lang="en-US"/>
              <a:t>Nonproportional Quota Sampling</a:t>
            </a:r>
          </a:p>
        </p:txBody>
      </p:sp>
      <p:sp>
        <p:nvSpPr>
          <p:cNvPr id="118787" name="Rectangle 3"/>
          <p:cNvSpPr>
            <a:spLocks noGrp="1" noRot="1" noChangeArrowheads="1"/>
          </p:cNvSpPr>
          <p:nvPr>
            <p:ph type="body" idx="1"/>
          </p:nvPr>
        </p:nvSpPr>
        <p:spPr>
          <a:noFill/>
          <a:ln/>
        </p:spPr>
        <p:txBody>
          <a:bodyPr lIns="90488" tIns="44450" rIns="90488" bIns="44450"/>
          <a:lstStyle/>
          <a:p>
            <a:pPr>
              <a:lnSpc>
                <a:spcPct val="90000"/>
              </a:lnSpc>
              <a:spcBef>
                <a:spcPct val="30000"/>
              </a:spcBef>
              <a:buFontTx/>
              <a:buChar char="•"/>
            </a:pPr>
            <a:r>
              <a:rPr lang="en-US"/>
              <a:t>making sure you have enough units from each target group of interest (even if not proportional)</a:t>
            </a:r>
          </a:p>
          <a:p>
            <a:pPr>
              <a:lnSpc>
                <a:spcPct val="90000"/>
              </a:lnSpc>
              <a:spcBef>
                <a:spcPct val="30000"/>
              </a:spcBef>
              <a:buFontTx/>
              <a:buChar char="•"/>
            </a:pPr>
            <a:r>
              <a:rPr lang="en-US"/>
              <a:t>as with stratified random sampling you might do this to assure that you have good representation of smaller population groups</a:t>
            </a:r>
          </a:p>
          <a:p>
            <a:pPr>
              <a:lnSpc>
                <a:spcPct val="90000"/>
              </a:lnSpc>
              <a:spcBef>
                <a:spcPct val="30000"/>
              </a:spcBef>
              <a:buFontTx/>
              <a:buChar char="•"/>
            </a:pPr>
            <a:r>
              <a:rPr lang="en-US"/>
              <a:t>Establish minimums</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8787">
                                            <p:txEl>
                                              <p:pRg st="0" end="0"/>
                                            </p:txEl>
                                          </p:spTgt>
                                        </p:tgtEl>
                                        <p:attrNameLst>
                                          <p:attrName>style.visibility</p:attrName>
                                        </p:attrNameLst>
                                      </p:cBhvr>
                                      <p:to>
                                        <p:strVal val="visible"/>
                                      </p:to>
                                    </p:set>
                                    <p:anim calcmode="lin" valueType="num">
                                      <p:cBhvr additive="base">
                                        <p:cTn id="7" dur="500" fill="hold"/>
                                        <p:tgtEl>
                                          <p:spTgt spid="11878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8787">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18787">
                                            <p:txEl>
                                              <p:pRg st="0" end="0"/>
                                            </p:txEl>
                                          </p:spTgt>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8787">
                                            <p:txEl>
                                              <p:pRg st="1" end="1"/>
                                            </p:txEl>
                                          </p:spTgt>
                                        </p:tgtEl>
                                        <p:attrNameLst>
                                          <p:attrName>style.visibility</p:attrName>
                                        </p:attrNameLst>
                                      </p:cBhvr>
                                      <p:to>
                                        <p:strVal val="visible"/>
                                      </p:to>
                                    </p:set>
                                    <p:anim calcmode="lin" valueType="num">
                                      <p:cBhvr additive="base">
                                        <p:cTn id="13" dur="500" fill="hold"/>
                                        <p:tgtEl>
                                          <p:spTgt spid="11878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8787">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18787">
                                            <p:txEl>
                                              <p:pRg st="1" end="1"/>
                                            </p:txEl>
                                          </p:spTgt>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18787">
                                            <p:txEl>
                                              <p:pRg st="2" end="2"/>
                                            </p:txEl>
                                          </p:spTgt>
                                        </p:tgtEl>
                                        <p:attrNameLst>
                                          <p:attrName>style.visibility</p:attrName>
                                        </p:attrNameLst>
                                      </p:cBhvr>
                                      <p:to>
                                        <p:strVal val="visible"/>
                                      </p:to>
                                    </p:set>
                                    <p:anim calcmode="lin" valueType="num">
                                      <p:cBhvr additive="base">
                                        <p:cTn id="19" dur="500" fill="hold"/>
                                        <p:tgtEl>
                                          <p:spTgt spid="11878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18787">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18787">
                                            <p:txEl>
                                              <p:pRg st="2" end="2"/>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build="p" autoUpdateAnimBg="0"/>
    </p:bldLst>
  </p:timing>
</p:sld>
</file>

<file path=ppt/slides/slide1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4" name="Rectangle 2"/>
          <p:cNvSpPr>
            <a:spLocks noGrp="1" noRot="1" noChangeArrowheads="1"/>
          </p:cNvSpPr>
          <p:nvPr>
            <p:ph type="title"/>
          </p:nvPr>
        </p:nvSpPr>
        <p:spPr>
          <a:noFill/>
          <a:ln/>
          <a:effectLst>
            <a:outerShdw dist="35921" dir="2700000" algn="ctr" rotWithShape="0">
              <a:srgbClr val="000000"/>
            </a:outerShdw>
          </a:effectLst>
        </p:spPr>
        <p:txBody>
          <a:bodyPr lIns="90488" tIns="44450" rIns="90488" bIns="44450"/>
          <a:lstStyle/>
          <a:p>
            <a:r>
              <a:rPr lang="en-US"/>
              <a:t>Snowball Sampling</a:t>
            </a:r>
          </a:p>
        </p:txBody>
      </p:sp>
      <p:sp>
        <p:nvSpPr>
          <p:cNvPr id="120835" name="Rectangle 3"/>
          <p:cNvSpPr>
            <a:spLocks noGrp="1" noRot="1" noChangeArrowheads="1"/>
          </p:cNvSpPr>
          <p:nvPr>
            <p:ph type="body" idx="1"/>
          </p:nvPr>
        </p:nvSpPr>
        <p:spPr>
          <a:noFill/>
          <a:ln/>
        </p:spPr>
        <p:txBody>
          <a:bodyPr lIns="90488" tIns="44450" rIns="90488" bIns="44450"/>
          <a:lstStyle/>
          <a:p>
            <a:r>
              <a:rPr lang="en-US"/>
              <a:t>one person recommends another, who recommends another, who recommends another, etc.</a:t>
            </a:r>
          </a:p>
          <a:p>
            <a:r>
              <a:rPr lang="en-US"/>
              <a:t>good way to identify hard-to-reach populations</a:t>
            </a:r>
          </a:p>
          <a:p>
            <a:r>
              <a:rPr lang="en-US"/>
              <a:t>for example, homeless persons</a:t>
            </a:r>
          </a:p>
          <a:p>
            <a:r>
              <a:rPr lang="en-US"/>
              <a:t>Also good for identifying stakeholders</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20835">
                                            <p:txEl>
                                              <p:pRg st="0" end="0"/>
                                            </p:txEl>
                                          </p:spTgt>
                                        </p:tgtEl>
                                        <p:attrNameLst>
                                          <p:attrName>style.visibility</p:attrName>
                                        </p:attrNameLst>
                                      </p:cBhvr>
                                      <p:to>
                                        <p:strVal val="visible"/>
                                      </p:to>
                                    </p:set>
                                    <p:anim calcmode="lin" valueType="num">
                                      <p:cBhvr additive="base">
                                        <p:cTn id="7" dur="500" fill="hold"/>
                                        <p:tgtEl>
                                          <p:spTgt spid="12083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20835">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20835">
                                            <p:txEl>
                                              <p:pRg st="0" end="0"/>
                                            </p:txEl>
                                          </p:spTgt>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20835">
                                            <p:txEl>
                                              <p:pRg st="1" end="1"/>
                                            </p:txEl>
                                          </p:spTgt>
                                        </p:tgtEl>
                                        <p:attrNameLst>
                                          <p:attrName>style.visibility</p:attrName>
                                        </p:attrNameLst>
                                      </p:cBhvr>
                                      <p:to>
                                        <p:strVal val="visible"/>
                                      </p:to>
                                    </p:set>
                                    <p:anim calcmode="lin" valueType="num">
                                      <p:cBhvr additive="base">
                                        <p:cTn id="13" dur="500" fill="hold"/>
                                        <p:tgtEl>
                                          <p:spTgt spid="12083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20835">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20835">
                                            <p:txEl>
                                              <p:pRg st="1" end="1"/>
                                            </p:txEl>
                                          </p:spTgt>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20835">
                                            <p:txEl>
                                              <p:pRg st="2" end="2"/>
                                            </p:txEl>
                                          </p:spTgt>
                                        </p:tgtEl>
                                        <p:attrNameLst>
                                          <p:attrName>style.visibility</p:attrName>
                                        </p:attrNameLst>
                                      </p:cBhvr>
                                      <p:to>
                                        <p:strVal val="visible"/>
                                      </p:to>
                                    </p:set>
                                    <p:anim calcmode="lin" valueType="num">
                                      <p:cBhvr additive="base">
                                        <p:cTn id="19" dur="500" fill="hold"/>
                                        <p:tgtEl>
                                          <p:spTgt spid="12083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20835">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20835">
                                            <p:txEl>
                                              <p:pRg st="2" end="2"/>
                                            </p:txEl>
                                          </p:spTgt>
                                        </p:tgtEl>
                                        <p:attrNameLst>
                                          <p:attrName>ppt_c</p:attrName>
                                        </p:attrNameLst>
                                      </p:cBhvr>
                                      <p:to>
                                        <a:schemeClr val="tx2"/>
                                      </p:to>
                                    </p:animClr>
                                  </p:sub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20835">
                                            <p:txEl>
                                              <p:pRg st="3" end="3"/>
                                            </p:txEl>
                                          </p:spTgt>
                                        </p:tgtEl>
                                        <p:attrNameLst>
                                          <p:attrName>style.visibility</p:attrName>
                                        </p:attrNameLst>
                                      </p:cBhvr>
                                      <p:to>
                                        <p:strVal val="visible"/>
                                      </p:to>
                                    </p:set>
                                    <p:anim calcmode="lin" valueType="num">
                                      <p:cBhvr additive="base">
                                        <p:cTn id="25" dur="500" fill="hold"/>
                                        <p:tgtEl>
                                          <p:spTgt spid="12083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20835">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20835">
                                            <p:txEl>
                                              <p:pRg st="3" end="3"/>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build="p" autoUpdateAnimBg="0"/>
    </p:bldLst>
  </p:timing>
</p:sld>
</file>

<file path=ppt/slides/slide1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2" name="Rectangle 2"/>
          <p:cNvSpPr>
            <a:spLocks noGrp="1" noRot="1" noChangeArrowheads="1"/>
          </p:cNvSpPr>
          <p:nvPr>
            <p:ph type="title"/>
          </p:nvPr>
        </p:nvSpPr>
        <p:spPr>
          <a:noFill/>
          <a:ln/>
          <a:effectLst>
            <a:outerShdw dist="35921" dir="2700000" algn="ctr" rotWithShape="0">
              <a:srgbClr val="000000"/>
            </a:outerShdw>
          </a:effectLst>
        </p:spPr>
        <p:txBody>
          <a:bodyPr lIns="90488" tIns="44450" rIns="90488" bIns="44450"/>
          <a:lstStyle/>
          <a:p>
            <a:r>
              <a:rPr lang="en-US"/>
              <a:t>Heterogeneity Sampling</a:t>
            </a:r>
          </a:p>
        </p:txBody>
      </p:sp>
      <p:sp>
        <p:nvSpPr>
          <p:cNvPr id="122883" name="Rectangle 3"/>
          <p:cNvSpPr>
            <a:spLocks noGrp="1" noRot="1" noChangeArrowheads="1"/>
          </p:cNvSpPr>
          <p:nvPr>
            <p:ph type="body" idx="1"/>
          </p:nvPr>
        </p:nvSpPr>
        <p:spPr>
          <a:noFill/>
          <a:ln/>
        </p:spPr>
        <p:txBody>
          <a:bodyPr lIns="90488" tIns="44450" rIns="90488" bIns="44450"/>
          <a:lstStyle/>
          <a:p>
            <a:pPr>
              <a:lnSpc>
                <a:spcPct val="90000"/>
              </a:lnSpc>
              <a:spcBef>
                <a:spcPct val="30000"/>
              </a:spcBef>
              <a:buFontTx/>
              <a:buChar char="•"/>
            </a:pPr>
            <a:r>
              <a:rPr lang="en-US"/>
              <a:t>make sure you include all sectors - at least several of everything - don't worry about proportions (like in quota sampling)</a:t>
            </a:r>
          </a:p>
          <a:p>
            <a:pPr>
              <a:lnSpc>
                <a:spcPct val="90000"/>
              </a:lnSpc>
              <a:spcBef>
                <a:spcPct val="30000"/>
              </a:spcBef>
              <a:buFontTx/>
              <a:buChar char="•"/>
            </a:pPr>
            <a:r>
              <a:rPr lang="en-US"/>
              <a:t>use when one or more people are a good proxy for the group</a:t>
            </a:r>
          </a:p>
          <a:p>
            <a:pPr>
              <a:lnSpc>
                <a:spcPct val="90000"/>
              </a:lnSpc>
              <a:spcBef>
                <a:spcPct val="30000"/>
              </a:spcBef>
              <a:buFontTx/>
              <a:buChar char="•"/>
            </a:pPr>
            <a:r>
              <a:rPr lang="en-US"/>
              <a:t>for instance, when brainstorming issues across stakeholder groups or running a focus group</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22883">
                                            <p:txEl>
                                              <p:pRg st="0" end="0"/>
                                            </p:txEl>
                                          </p:spTgt>
                                        </p:tgtEl>
                                        <p:attrNameLst>
                                          <p:attrName>style.visibility</p:attrName>
                                        </p:attrNameLst>
                                      </p:cBhvr>
                                      <p:to>
                                        <p:strVal val="visible"/>
                                      </p:to>
                                    </p:set>
                                    <p:anim calcmode="lin" valueType="num">
                                      <p:cBhvr additive="base">
                                        <p:cTn id="7" dur="500" fill="hold"/>
                                        <p:tgtEl>
                                          <p:spTgt spid="12288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22883">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22883">
                                            <p:txEl>
                                              <p:pRg st="0" end="0"/>
                                            </p:txEl>
                                          </p:spTgt>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22883">
                                            <p:txEl>
                                              <p:pRg st="1" end="1"/>
                                            </p:txEl>
                                          </p:spTgt>
                                        </p:tgtEl>
                                        <p:attrNameLst>
                                          <p:attrName>style.visibility</p:attrName>
                                        </p:attrNameLst>
                                      </p:cBhvr>
                                      <p:to>
                                        <p:strVal val="visible"/>
                                      </p:to>
                                    </p:set>
                                    <p:anim calcmode="lin" valueType="num">
                                      <p:cBhvr additive="base">
                                        <p:cTn id="13" dur="500" fill="hold"/>
                                        <p:tgtEl>
                                          <p:spTgt spid="12288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22883">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22883">
                                            <p:txEl>
                                              <p:pRg st="1" end="1"/>
                                            </p:txEl>
                                          </p:spTgt>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22883">
                                            <p:txEl>
                                              <p:pRg st="2" end="2"/>
                                            </p:txEl>
                                          </p:spTgt>
                                        </p:tgtEl>
                                        <p:attrNameLst>
                                          <p:attrName>style.visibility</p:attrName>
                                        </p:attrNameLst>
                                      </p:cBhvr>
                                      <p:to>
                                        <p:strVal val="visible"/>
                                      </p:to>
                                    </p:set>
                                    <p:anim calcmode="lin" valueType="num">
                                      <p:cBhvr additive="base">
                                        <p:cTn id="19" dur="500" fill="hold"/>
                                        <p:tgtEl>
                                          <p:spTgt spid="12288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22883">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22883">
                                            <p:txEl>
                                              <p:pRg st="2" end="2"/>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build="p" autoUpdateAnimBg="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ctrTitle"/>
          </p:nvPr>
        </p:nvSpPr>
        <p:spPr/>
        <p:txBody>
          <a:bodyPr/>
          <a:lstStyle/>
          <a:p>
            <a:r>
              <a:rPr lang="en-US"/>
              <a:t>Calculating a Sample Size</a:t>
            </a:r>
          </a:p>
        </p:txBody>
      </p:sp>
      <p:sp>
        <p:nvSpPr>
          <p:cNvPr id="124931" name="Rectangle 3"/>
          <p:cNvSpPr>
            <a:spLocks noGrp="1" noChangeArrowheads="1"/>
          </p:cNvSpPr>
          <p:nvPr>
            <p:ph type="subTitle" idx="1"/>
          </p:nvPr>
        </p:nvSpPr>
        <p:spPr/>
        <p:txBody>
          <a:bodyPr/>
          <a:lstStyle/>
          <a:p>
            <a:endParaRPr lang="en-US"/>
          </a:p>
        </p:txBody>
      </p:sp>
    </p:spTree>
  </p:cSld>
  <p:clrMapOvr>
    <a:masterClrMapping/>
  </p:clrMapOvr>
  <p:transition/>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ChangeArrowheads="1"/>
          </p:cNvSpPr>
          <p:nvPr/>
        </p:nvSpPr>
        <p:spPr bwMode="auto">
          <a:xfrm>
            <a:off x="685800" y="381000"/>
            <a:ext cx="7772400" cy="838200"/>
          </a:xfrm>
          <a:prstGeom prst="rect">
            <a:avLst/>
          </a:prstGeom>
          <a:noFill/>
          <a:ln w="9525">
            <a:noFill/>
            <a:miter lim="800000"/>
            <a:headEnd/>
            <a:tailEnd/>
          </a:ln>
          <a:effectLst/>
        </p:spPr>
        <p:txBody>
          <a:bodyPr anchor="ctr"/>
          <a:lstStyle/>
          <a:p>
            <a:pPr algn="ctr"/>
            <a:r>
              <a:rPr lang="en-US" sz="3600" b="1">
                <a:solidFill>
                  <a:schemeClr val="tx2"/>
                </a:solidFill>
                <a:latin typeface="Trebuchet MS" pitchFamily="34" charset="0"/>
              </a:rPr>
              <a:t>Sample Accuracy</a:t>
            </a:r>
            <a:endParaRPr lang="en-US" sz="3200" b="1">
              <a:solidFill>
                <a:schemeClr val="tx2"/>
              </a:solidFill>
              <a:latin typeface="Trebuchet MS" pitchFamily="34" charset="0"/>
            </a:endParaRPr>
          </a:p>
        </p:txBody>
      </p:sp>
      <p:sp>
        <p:nvSpPr>
          <p:cNvPr id="239619" name="Rectangle 3"/>
          <p:cNvSpPr>
            <a:spLocks noChangeArrowheads="1"/>
          </p:cNvSpPr>
          <p:nvPr/>
        </p:nvSpPr>
        <p:spPr bwMode="auto">
          <a:xfrm>
            <a:off x="990600" y="2514600"/>
            <a:ext cx="7772400" cy="1219200"/>
          </a:xfrm>
          <a:prstGeom prst="rect">
            <a:avLst/>
          </a:prstGeom>
          <a:noFill/>
          <a:ln w="9525">
            <a:noFill/>
            <a:miter lim="800000"/>
            <a:headEnd/>
            <a:tailEnd/>
          </a:ln>
          <a:effectLst/>
        </p:spPr>
        <p:txBody>
          <a:bodyPr/>
          <a:lstStyle/>
          <a:p>
            <a:pPr marL="342900" indent="-342900">
              <a:lnSpc>
                <a:spcPct val="90000"/>
              </a:lnSpc>
              <a:spcBef>
                <a:spcPct val="20000"/>
              </a:spcBef>
              <a:buFontTx/>
              <a:buChar char="•"/>
            </a:pPr>
            <a:r>
              <a:rPr lang="en-US" sz="2400" b="1" i="1">
                <a:solidFill>
                  <a:schemeClr val="folHlink"/>
                </a:solidFill>
              </a:rPr>
              <a:t>Sample accuracy:</a:t>
            </a:r>
            <a:r>
              <a:rPr lang="en-US" sz="2400" b="1" i="1">
                <a:solidFill>
                  <a:schemeClr val="accent2"/>
                </a:solidFill>
              </a:rPr>
              <a:t> </a:t>
            </a:r>
            <a:r>
              <a:rPr lang="en-US" sz="2400" b="1"/>
              <a:t>refers to how close a random sample’s statistic (e.g. mean, variance, proportion) is to the population’s value it represents (mean, variance, proportion)</a:t>
            </a:r>
          </a:p>
          <a:p>
            <a:pPr marL="342900" indent="-342900">
              <a:lnSpc>
                <a:spcPct val="90000"/>
              </a:lnSpc>
              <a:spcBef>
                <a:spcPct val="20000"/>
              </a:spcBef>
              <a:buFontTx/>
              <a:buChar char="•"/>
            </a:pPr>
            <a:r>
              <a:rPr lang="en-US" sz="2400" b="1" i="1">
                <a:solidFill>
                  <a:schemeClr val="folHlink"/>
                </a:solidFill>
              </a:rPr>
              <a:t>Important points:</a:t>
            </a:r>
          </a:p>
          <a:p>
            <a:pPr marL="742950" lvl="1" indent="-285750">
              <a:lnSpc>
                <a:spcPct val="90000"/>
              </a:lnSpc>
              <a:spcBef>
                <a:spcPct val="20000"/>
              </a:spcBef>
              <a:buFontTx/>
              <a:buChar char="•"/>
            </a:pPr>
            <a:r>
              <a:rPr lang="en-US" sz="2400" b="1"/>
              <a:t>Sample size is </a:t>
            </a:r>
            <a:r>
              <a:rPr lang="en-US" sz="2400" b="1">
                <a:solidFill>
                  <a:schemeClr val="folHlink"/>
                </a:solidFill>
              </a:rPr>
              <a:t>NOT</a:t>
            </a:r>
            <a:r>
              <a:rPr lang="en-US" sz="2400" b="1"/>
              <a:t> related to representativeness  … </a:t>
            </a:r>
            <a:r>
              <a:rPr lang="en-US" sz="2400"/>
              <a:t>you could sample 20,000 persons walking by a street corner and the results would still not represent the city; however, an n of 100 could be “right on.”</a:t>
            </a:r>
            <a:endParaRPr lang="en-US" sz="2400" b="1" i="1"/>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ChangeArrowheads="1"/>
          </p:cNvSpPr>
          <p:nvPr/>
        </p:nvSpPr>
        <p:spPr bwMode="auto">
          <a:xfrm>
            <a:off x="685800" y="381000"/>
            <a:ext cx="7772400" cy="838200"/>
          </a:xfrm>
          <a:prstGeom prst="rect">
            <a:avLst/>
          </a:prstGeom>
          <a:noFill/>
          <a:ln w="9525">
            <a:noFill/>
            <a:miter lim="800000"/>
            <a:headEnd/>
            <a:tailEnd/>
          </a:ln>
          <a:effectLst/>
        </p:spPr>
        <p:txBody>
          <a:bodyPr anchor="ctr"/>
          <a:lstStyle/>
          <a:p>
            <a:pPr algn="ctr"/>
            <a:r>
              <a:rPr lang="en-US" sz="3600" b="1">
                <a:solidFill>
                  <a:schemeClr val="tx2"/>
                </a:solidFill>
                <a:latin typeface="Trebuchet MS" pitchFamily="34" charset="0"/>
              </a:rPr>
              <a:t>Sample Accuracy</a:t>
            </a:r>
            <a:endParaRPr lang="en-US" sz="3200" b="1">
              <a:solidFill>
                <a:schemeClr val="tx2"/>
              </a:solidFill>
              <a:latin typeface="Trebuchet MS" pitchFamily="34" charset="0"/>
            </a:endParaRPr>
          </a:p>
        </p:txBody>
      </p:sp>
      <p:sp>
        <p:nvSpPr>
          <p:cNvPr id="240643" name="Rectangle 3"/>
          <p:cNvSpPr>
            <a:spLocks noChangeArrowheads="1"/>
          </p:cNvSpPr>
          <p:nvPr/>
        </p:nvSpPr>
        <p:spPr bwMode="auto">
          <a:xfrm>
            <a:off x="990600" y="2514600"/>
            <a:ext cx="7772400" cy="1219200"/>
          </a:xfrm>
          <a:prstGeom prst="rect">
            <a:avLst/>
          </a:prstGeom>
          <a:noFill/>
          <a:ln w="9525">
            <a:noFill/>
            <a:miter lim="800000"/>
            <a:headEnd/>
            <a:tailEnd/>
          </a:ln>
          <a:effectLst/>
        </p:spPr>
        <p:txBody>
          <a:bodyPr/>
          <a:lstStyle/>
          <a:p>
            <a:pPr marL="342900" indent="-342900">
              <a:lnSpc>
                <a:spcPct val="90000"/>
              </a:lnSpc>
              <a:spcBef>
                <a:spcPct val="20000"/>
              </a:spcBef>
              <a:buFontTx/>
              <a:buChar char="•"/>
            </a:pPr>
            <a:r>
              <a:rPr lang="en-US" sz="2400" b="1" i="1">
                <a:solidFill>
                  <a:schemeClr val="folHlink"/>
                </a:solidFill>
              </a:rPr>
              <a:t>Important points:</a:t>
            </a:r>
          </a:p>
          <a:p>
            <a:pPr marL="742950" lvl="1" indent="-285750">
              <a:lnSpc>
                <a:spcPct val="90000"/>
              </a:lnSpc>
              <a:spcBef>
                <a:spcPct val="20000"/>
              </a:spcBef>
              <a:buFontTx/>
              <a:buChar char="•"/>
            </a:pPr>
            <a:r>
              <a:rPr lang="en-US" sz="2400" b="1"/>
              <a:t>Sample size, however, IS related to </a:t>
            </a:r>
            <a:r>
              <a:rPr lang="en-US" sz="2400" b="1" i="1"/>
              <a:t>accuracy.  How close the sample statistic is to the actual population parameter (e.g. sample mean vs. population mean) is a function of sample size.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064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240643">
                                            <p:txEl>
                                              <p:pRg st="0" end="0"/>
                                            </p:txEl>
                                          </p:spTgt>
                                        </p:tgtEl>
                                        <p:attrNameLst>
                                          <p:attrName>ppt_c</p:attrName>
                                        </p:attrNameLst>
                                      </p:cBhvr>
                                      <p:to>
                                        <a:srgbClr val="3885D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064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240643">
                                            <p:txEl>
                                              <p:pRg st="1" end="1"/>
                                            </p:txEl>
                                          </p:spTgt>
                                        </p:tgtEl>
                                        <p:attrNameLst>
                                          <p:attrName>ppt_c</p:attrName>
                                        </p:attrNameLst>
                                      </p:cBhvr>
                                      <p:to>
                                        <a:srgbClr val="3885D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3" grpId="0" build="p" bldLvl="2" autoUpdateAnimBg="0"/>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a:xfrm>
            <a:off x="685800" y="609600"/>
            <a:ext cx="7772400" cy="1143000"/>
          </a:xfrm>
          <a:noFill/>
          <a:ln/>
        </p:spPr>
        <p:txBody>
          <a:bodyPr/>
          <a:lstStyle/>
          <a:p>
            <a:r>
              <a:rPr lang="en-US" sz="4000">
                <a:latin typeface="Trebuchet MS" pitchFamily="34" charset="0"/>
              </a:rPr>
              <a:t>Sample Size AXIOMS</a:t>
            </a:r>
          </a:p>
        </p:txBody>
      </p:sp>
      <p:sp>
        <p:nvSpPr>
          <p:cNvPr id="241667" name="Text Box 3"/>
          <p:cNvSpPr txBox="1">
            <a:spLocks noChangeArrowheads="1"/>
          </p:cNvSpPr>
          <p:nvPr/>
        </p:nvSpPr>
        <p:spPr bwMode="auto">
          <a:xfrm>
            <a:off x="1447800" y="2514600"/>
            <a:ext cx="6629400" cy="1373188"/>
          </a:xfrm>
          <a:prstGeom prst="rect">
            <a:avLst/>
          </a:prstGeom>
          <a:noFill/>
          <a:ln w="9525">
            <a:noFill/>
            <a:miter lim="800000"/>
            <a:headEnd/>
            <a:tailEnd/>
          </a:ln>
          <a:effectLst/>
        </p:spPr>
        <p:txBody>
          <a:bodyPr>
            <a:spAutoFit/>
          </a:bodyPr>
          <a:lstStyle/>
          <a:p>
            <a:pPr>
              <a:spcBef>
                <a:spcPct val="50000"/>
              </a:spcBef>
            </a:pPr>
            <a:r>
              <a:rPr lang="en-US" sz="2800" b="1"/>
              <a:t>To properly understand how to determine sample size, it helps to understand the following AXIOMS</a:t>
            </a:r>
            <a:r>
              <a:rPr lang="en-US" sz="2800"/>
              <a:t>…</a:t>
            </a: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ChangeArrowheads="1"/>
          </p:cNvSpPr>
          <p:nvPr/>
        </p:nvSpPr>
        <p:spPr bwMode="auto">
          <a:xfrm>
            <a:off x="685800" y="381000"/>
            <a:ext cx="7772400" cy="838200"/>
          </a:xfrm>
          <a:prstGeom prst="rect">
            <a:avLst/>
          </a:prstGeom>
          <a:noFill/>
          <a:ln w="9525">
            <a:noFill/>
            <a:miter lim="800000"/>
            <a:headEnd/>
            <a:tailEnd/>
          </a:ln>
          <a:effectLst/>
        </p:spPr>
        <p:txBody>
          <a:bodyPr anchor="ctr"/>
          <a:lstStyle/>
          <a:p>
            <a:pPr algn="ctr"/>
            <a:r>
              <a:rPr lang="en-US" sz="3600" b="1">
                <a:solidFill>
                  <a:schemeClr val="tx2"/>
                </a:solidFill>
                <a:latin typeface="Trebuchet MS" pitchFamily="34" charset="0"/>
              </a:rPr>
              <a:t>Sample Size Axioms</a:t>
            </a:r>
            <a:endParaRPr lang="en-US" sz="3200" b="1">
              <a:solidFill>
                <a:schemeClr val="tx2"/>
              </a:solidFill>
              <a:latin typeface="Trebuchet MS" pitchFamily="34" charset="0"/>
            </a:endParaRPr>
          </a:p>
        </p:txBody>
      </p:sp>
      <p:sp>
        <p:nvSpPr>
          <p:cNvPr id="242691" name="Rectangle 3"/>
          <p:cNvSpPr>
            <a:spLocks noChangeArrowheads="1"/>
          </p:cNvSpPr>
          <p:nvPr/>
        </p:nvSpPr>
        <p:spPr bwMode="auto">
          <a:xfrm>
            <a:off x="990600" y="2286000"/>
            <a:ext cx="7772400" cy="1219200"/>
          </a:xfrm>
          <a:prstGeom prst="rect">
            <a:avLst/>
          </a:prstGeom>
          <a:noFill/>
          <a:ln w="9525">
            <a:noFill/>
            <a:miter lim="800000"/>
            <a:headEnd/>
            <a:tailEnd/>
          </a:ln>
          <a:effectLst/>
        </p:spPr>
        <p:txBody>
          <a:bodyPr/>
          <a:lstStyle/>
          <a:p>
            <a:pPr marL="342900" indent="-342900">
              <a:lnSpc>
                <a:spcPct val="90000"/>
              </a:lnSpc>
              <a:spcBef>
                <a:spcPct val="20000"/>
              </a:spcBef>
              <a:buFontTx/>
              <a:buChar char="•"/>
            </a:pPr>
            <a:r>
              <a:rPr lang="en-US" sz="2400" b="1" i="1">
                <a:solidFill>
                  <a:schemeClr val="folHlink"/>
                </a:solidFill>
              </a:rPr>
              <a:t>The only perfectly accurate sample is a census.</a:t>
            </a:r>
            <a:endParaRPr lang="en-US" sz="2400" b="1">
              <a:solidFill>
                <a:schemeClr val="folHlink"/>
              </a:solidFill>
            </a:endParaRPr>
          </a:p>
          <a:p>
            <a:pPr marL="342900" indent="-342900">
              <a:lnSpc>
                <a:spcPct val="90000"/>
              </a:lnSpc>
              <a:spcBef>
                <a:spcPct val="20000"/>
              </a:spcBef>
              <a:buFontTx/>
              <a:buChar char="•"/>
            </a:pPr>
            <a:r>
              <a:rPr lang="en-US" sz="2400" b="1" i="1">
                <a:solidFill>
                  <a:schemeClr val="folHlink"/>
                </a:solidFill>
              </a:rPr>
              <a:t>A probability sample will always have some inaccuracy (sample error).</a:t>
            </a:r>
          </a:p>
          <a:p>
            <a:pPr marL="342900" indent="-342900">
              <a:lnSpc>
                <a:spcPct val="90000"/>
              </a:lnSpc>
              <a:spcBef>
                <a:spcPct val="20000"/>
              </a:spcBef>
              <a:buFontTx/>
              <a:buChar char="•"/>
            </a:pPr>
            <a:r>
              <a:rPr lang="en-US" sz="2400" b="1" i="1">
                <a:solidFill>
                  <a:schemeClr val="folHlink"/>
                </a:solidFill>
              </a:rPr>
              <a:t>The larger a probability sample is, the more accurate it is (less sample error).</a:t>
            </a:r>
          </a:p>
          <a:p>
            <a:pPr marL="342900" indent="-342900">
              <a:lnSpc>
                <a:spcPct val="90000"/>
              </a:lnSpc>
              <a:spcBef>
                <a:spcPct val="20000"/>
              </a:spcBef>
              <a:buFontTx/>
              <a:buChar char="•"/>
            </a:pPr>
            <a:r>
              <a:rPr lang="en-US" sz="2400" b="1" i="1">
                <a:solidFill>
                  <a:schemeClr val="folHlink"/>
                </a:solidFill>
              </a:rPr>
              <a:t>Probability sample accuracy (error) can be calculated with a simple formula, and expressed as a </a:t>
            </a:r>
            <a:r>
              <a:rPr lang="en-US" sz="2400" b="1" i="1" u="sng">
                <a:solidFill>
                  <a:schemeClr val="folHlink"/>
                </a:solidFill>
              </a:rPr>
              <a:t>+</a:t>
            </a:r>
            <a:r>
              <a:rPr lang="en-US" sz="2400" b="1" i="1">
                <a:solidFill>
                  <a:schemeClr val="folHlink"/>
                </a:solidFill>
              </a:rPr>
              <a:t> % value.</a:t>
            </a:r>
            <a:endParaRPr lang="en-US" sz="2400" b="1">
              <a:solidFill>
                <a:schemeClr val="fo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2691">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242691">
                                            <p:txEl>
                                              <p:pRg st="0" end="0"/>
                                            </p:txEl>
                                          </p:spTgt>
                                        </p:tgtEl>
                                        <p:attrNameLst>
                                          <p:attrName>ppt_c</p:attrName>
                                        </p:attrNameLst>
                                      </p:cBhvr>
                                      <p:to>
                                        <a:srgbClr val="3885D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2691">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242691">
                                            <p:txEl>
                                              <p:pRg st="1" end="1"/>
                                            </p:txEl>
                                          </p:spTgt>
                                        </p:tgtEl>
                                        <p:attrNameLst>
                                          <p:attrName>ppt_c</p:attrName>
                                        </p:attrNameLst>
                                      </p:cBhvr>
                                      <p:to>
                                        <a:srgbClr val="3885D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2691">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242691">
                                            <p:txEl>
                                              <p:pRg st="2" end="2"/>
                                            </p:txEl>
                                          </p:spTgt>
                                        </p:tgtEl>
                                        <p:attrNameLst>
                                          <p:attrName>ppt_c</p:attrName>
                                        </p:attrNameLst>
                                      </p:cBhvr>
                                      <p:to>
                                        <a:srgbClr val="3885D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2691">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242691">
                                            <p:txEl>
                                              <p:pRg st="3" end="3"/>
                                            </p:txEl>
                                          </p:spTgt>
                                        </p:tgtEl>
                                        <p:attrNameLst>
                                          <p:attrName>ppt_c</p:attrName>
                                        </p:attrNameLst>
                                      </p:cBhvr>
                                      <p:to>
                                        <a:srgbClr val="3885D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1" grpId="0" build="p" bldLvl="2"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377825" y="1406525"/>
            <a:ext cx="8531225" cy="2587625"/>
          </a:xfrm>
          <a:prstGeom prst="rect">
            <a:avLst/>
          </a:prstGeom>
          <a:solidFill>
            <a:schemeClr val="bg1"/>
          </a:solidFill>
          <a:ln w="12700">
            <a:solidFill>
              <a:schemeClr val="bg1"/>
            </a:solidFill>
            <a:miter lim="800000"/>
            <a:headEnd/>
            <a:tailEnd/>
          </a:ln>
          <a:effectLst>
            <a:prstShdw prst="shdw17" dist="17961" dir="2700000">
              <a:schemeClr val="bg1">
                <a:gamma/>
                <a:shade val="60000"/>
                <a:invGamma/>
              </a:schemeClr>
            </a:prstShdw>
          </a:effectLst>
        </p:spPr>
        <p:txBody>
          <a:bodyPr wrap="none" anchor="ctr"/>
          <a:lstStyle/>
          <a:p>
            <a:endParaRPr lang="en-US"/>
          </a:p>
        </p:txBody>
      </p:sp>
      <p:sp>
        <p:nvSpPr>
          <p:cNvPr id="21507" name="Rectangle 3"/>
          <p:cNvSpPr>
            <a:spLocks noGrp="1" noRot="1" noChangeArrowheads="1"/>
          </p:cNvSpPr>
          <p:nvPr>
            <p:ph type="title"/>
          </p:nvPr>
        </p:nvSpPr>
        <p:spPr>
          <a:xfrm>
            <a:off x="1038225" y="209550"/>
            <a:ext cx="7715250" cy="1143000"/>
          </a:xfrm>
          <a:noFill/>
          <a:ln/>
          <a:effectLst>
            <a:outerShdw dist="35921" dir="2700000" algn="ctr" rotWithShape="0">
              <a:srgbClr val="000000"/>
            </a:outerShdw>
          </a:effectLst>
        </p:spPr>
        <p:txBody>
          <a:bodyPr lIns="90488" tIns="44450" rIns="90488" bIns="44450"/>
          <a:lstStyle/>
          <a:p>
            <a:r>
              <a:rPr lang="en-US"/>
              <a:t>External Validity</a:t>
            </a:r>
          </a:p>
        </p:txBody>
      </p:sp>
      <p:sp>
        <p:nvSpPr>
          <p:cNvPr id="21508" name="Rectangle 4"/>
          <p:cNvSpPr>
            <a:spLocks noChangeArrowheads="1"/>
          </p:cNvSpPr>
          <p:nvPr/>
        </p:nvSpPr>
        <p:spPr bwMode="auto">
          <a:xfrm>
            <a:off x="646113" y="1498600"/>
            <a:ext cx="1443037" cy="576263"/>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eaLnBrk="0" hangingPunct="0"/>
            <a:r>
              <a:rPr lang="en-US" sz="3200">
                <a:effectLst>
                  <a:outerShdw blurRad="38100" dist="38100" dir="2700000" algn="tl">
                    <a:srgbClr val="000000"/>
                  </a:outerShdw>
                </a:effectLst>
              </a:rPr>
              <a:t>Theory</a:t>
            </a:r>
          </a:p>
        </p:txBody>
      </p:sp>
      <p:sp>
        <p:nvSpPr>
          <p:cNvPr id="21509" name="Rectangle 5"/>
          <p:cNvSpPr>
            <a:spLocks noChangeArrowheads="1"/>
          </p:cNvSpPr>
          <p:nvPr/>
        </p:nvSpPr>
        <p:spPr bwMode="auto">
          <a:xfrm>
            <a:off x="1539875" y="2333625"/>
            <a:ext cx="1917700" cy="1063625"/>
          </a:xfrm>
          <a:prstGeom prst="rect">
            <a:avLst/>
          </a:prstGeom>
          <a:solidFill>
            <a:srgbClr val="FC0128"/>
          </a:solidFill>
          <a:ln w="12700">
            <a:noFill/>
            <a:miter lim="800000"/>
            <a:headEnd/>
            <a:tailEnd/>
          </a:ln>
          <a:effectLst/>
        </p:spPr>
        <p:txBody>
          <a:bodyPr wrap="none" lIns="90488" tIns="44450" rIns="90488" bIns="44450">
            <a:spAutoFit/>
          </a:bodyPr>
          <a:lstStyle/>
          <a:p>
            <a:pPr algn="ctr" eaLnBrk="0" hangingPunct="0"/>
            <a:r>
              <a:rPr lang="en-US" sz="3200">
                <a:effectLst>
                  <a:outerShdw blurRad="38100" dist="38100" dir="2700000" algn="tl">
                    <a:srgbClr val="000000"/>
                  </a:outerShdw>
                </a:effectLst>
              </a:rPr>
              <a:t>Cause</a:t>
            </a:r>
          </a:p>
          <a:p>
            <a:pPr algn="ctr" eaLnBrk="0" hangingPunct="0"/>
            <a:r>
              <a:rPr lang="en-US" sz="3200">
                <a:effectLst>
                  <a:outerShdw blurRad="38100" dist="38100" dir="2700000" algn="tl">
                    <a:srgbClr val="000000"/>
                  </a:outerShdw>
                </a:effectLst>
              </a:rPr>
              <a:t>Construct</a:t>
            </a:r>
          </a:p>
        </p:txBody>
      </p:sp>
      <p:sp>
        <p:nvSpPr>
          <p:cNvPr id="21510" name="Rectangle 6"/>
          <p:cNvSpPr>
            <a:spLocks noChangeArrowheads="1"/>
          </p:cNvSpPr>
          <p:nvPr/>
        </p:nvSpPr>
        <p:spPr bwMode="auto">
          <a:xfrm>
            <a:off x="6253163" y="2333625"/>
            <a:ext cx="1917700" cy="1063625"/>
          </a:xfrm>
          <a:prstGeom prst="rect">
            <a:avLst/>
          </a:prstGeom>
          <a:solidFill>
            <a:srgbClr val="FC0128"/>
          </a:solidFill>
          <a:ln w="12700">
            <a:noFill/>
            <a:miter lim="800000"/>
            <a:headEnd/>
            <a:tailEnd/>
          </a:ln>
          <a:effectLst/>
        </p:spPr>
        <p:txBody>
          <a:bodyPr wrap="none" lIns="90488" tIns="44450" rIns="90488" bIns="44450">
            <a:spAutoFit/>
          </a:bodyPr>
          <a:lstStyle/>
          <a:p>
            <a:pPr algn="ctr" eaLnBrk="0" hangingPunct="0"/>
            <a:r>
              <a:rPr lang="en-US" sz="3200">
                <a:effectLst>
                  <a:outerShdw blurRad="38100" dist="38100" dir="2700000" algn="tl">
                    <a:srgbClr val="000000"/>
                  </a:outerShdw>
                </a:effectLst>
              </a:rPr>
              <a:t>Effect</a:t>
            </a:r>
          </a:p>
          <a:p>
            <a:pPr algn="ctr" eaLnBrk="0" hangingPunct="0"/>
            <a:r>
              <a:rPr lang="en-US" sz="3200">
                <a:effectLst>
                  <a:outerShdw blurRad="38100" dist="38100" dir="2700000" algn="tl">
                    <a:srgbClr val="000000"/>
                  </a:outerShdw>
                </a:effectLst>
              </a:rPr>
              <a:t>Construct</a:t>
            </a:r>
          </a:p>
        </p:txBody>
      </p:sp>
      <p:sp>
        <p:nvSpPr>
          <p:cNvPr id="21511" name="AutoShape 7"/>
          <p:cNvSpPr>
            <a:spLocks noChangeArrowheads="1"/>
          </p:cNvSpPr>
          <p:nvPr/>
        </p:nvSpPr>
        <p:spPr bwMode="auto">
          <a:xfrm>
            <a:off x="3683000" y="2635250"/>
            <a:ext cx="2130425" cy="558800"/>
          </a:xfrm>
          <a:prstGeom prst="rightArrow">
            <a:avLst>
              <a:gd name="adj1" fmla="val 50000"/>
              <a:gd name="adj2" fmla="val 190643"/>
            </a:avLst>
          </a:prstGeom>
          <a:solidFill>
            <a:schemeClr val="accent1"/>
          </a:solidFill>
          <a:ln w="12700">
            <a:solidFill>
              <a:schemeClr val="tx1"/>
            </a:solidFill>
            <a:miter lim="800000"/>
            <a:headEnd/>
            <a:tailEnd/>
          </a:ln>
          <a:effectLst/>
        </p:spPr>
        <p:txBody>
          <a:bodyPr wrap="none" anchor="ctr"/>
          <a:lstStyle/>
          <a:p>
            <a:endParaRPr lang="en-US"/>
          </a:p>
        </p:txBody>
      </p:sp>
      <p:sp>
        <p:nvSpPr>
          <p:cNvPr id="21512" name="Rectangle 8"/>
          <p:cNvSpPr>
            <a:spLocks noChangeArrowheads="1"/>
          </p:cNvSpPr>
          <p:nvPr/>
        </p:nvSpPr>
        <p:spPr bwMode="auto">
          <a:xfrm>
            <a:off x="3309938" y="1549400"/>
            <a:ext cx="2535237" cy="515938"/>
          </a:xfrm>
          <a:prstGeom prst="rect">
            <a:avLst/>
          </a:prstGeom>
          <a:noFill/>
          <a:ln w="12700">
            <a:noFill/>
            <a:miter lim="800000"/>
            <a:headEnd/>
            <a:tailEnd/>
          </a:ln>
          <a:effectLst/>
        </p:spPr>
        <p:txBody>
          <a:bodyPr wrap="none" lIns="90488" tIns="44450" rIns="90488" bIns="44450">
            <a:spAutoFit/>
          </a:bodyPr>
          <a:lstStyle/>
          <a:p>
            <a:pPr eaLnBrk="0" hangingPunct="0"/>
            <a:r>
              <a:rPr lang="en-US" sz="2800">
                <a:effectLst>
                  <a:outerShdw blurRad="38100" dist="38100" dir="2700000" algn="tl">
                    <a:srgbClr val="000000"/>
                  </a:outerShdw>
                </a:effectLst>
              </a:rPr>
              <a:t>What you </a:t>
            </a:r>
            <a:r>
              <a:rPr lang="en-US" sz="2800" i="1">
                <a:effectLst>
                  <a:outerShdw blurRad="38100" dist="38100" dir="2700000" algn="tl">
                    <a:srgbClr val="000000"/>
                  </a:outerShdw>
                </a:effectLst>
              </a:rPr>
              <a:t>think</a:t>
            </a:r>
          </a:p>
        </p:txBody>
      </p:sp>
      <p:sp>
        <p:nvSpPr>
          <p:cNvPr id="21513" name="Line 9"/>
          <p:cNvSpPr>
            <a:spLocks noChangeShapeType="1"/>
          </p:cNvSpPr>
          <p:nvPr/>
        </p:nvSpPr>
        <p:spPr bwMode="auto">
          <a:xfrm flipH="1">
            <a:off x="3536950" y="2044700"/>
            <a:ext cx="469900" cy="473075"/>
          </a:xfrm>
          <a:prstGeom prst="line">
            <a:avLst/>
          </a:prstGeom>
          <a:noFill/>
          <a:ln w="12700">
            <a:solidFill>
              <a:schemeClr val="tx1"/>
            </a:solidFill>
            <a:round/>
            <a:headEnd/>
            <a:tailEnd/>
          </a:ln>
          <a:effectLst/>
        </p:spPr>
        <p:txBody>
          <a:bodyPr wrap="none" anchor="ctr"/>
          <a:lstStyle/>
          <a:p>
            <a:endParaRPr lang="en-US"/>
          </a:p>
        </p:txBody>
      </p:sp>
      <p:sp>
        <p:nvSpPr>
          <p:cNvPr id="21514" name="Line 10"/>
          <p:cNvSpPr>
            <a:spLocks noChangeShapeType="1"/>
          </p:cNvSpPr>
          <p:nvPr/>
        </p:nvSpPr>
        <p:spPr bwMode="auto">
          <a:xfrm>
            <a:off x="5616575" y="2044700"/>
            <a:ext cx="444500" cy="473075"/>
          </a:xfrm>
          <a:prstGeom prst="line">
            <a:avLst/>
          </a:prstGeom>
          <a:noFill/>
          <a:ln w="12700">
            <a:solidFill>
              <a:schemeClr val="tx1"/>
            </a:solidFill>
            <a:round/>
            <a:headEnd/>
            <a:tailEnd/>
          </a:ln>
          <a:effectLst/>
        </p:spPr>
        <p:txBody>
          <a:bodyPr wrap="none" anchor="ctr"/>
          <a:lstStyle/>
          <a:p>
            <a:endParaRPr lang="en-US"/>
          </a:p>
        </p:txBody>
      </p:sp>
      <p:sp>
        <p:nvSpPr>
          <p:cNvPr id="21515" name="Rectangle 11"/>
          <p:cNvSpPr>
            <a:spLocks noChangeArrowheads="1"/>
          </p:cNvSpPr>
          <p:nvPr/>
        </p:nvSpPr>
        <p:spPr bwMode="auto">
          <a:xfrm>
            <a:off x="3814763" y="2794000"/>
            <a:ext cx="1416050" cy="241300"/>
          </a:xfrm>
          <a:prstGeom prst="rect">
            <a:avLst/>
          </a:prstGeom>
          <a:noFill/>
          <a:ln w="12700">
            <a:noFill/>
            <a:miter lim="800000"/>
            <a:headEnd/>
            <a:tailEnd/>
          </a:ln>
          <a:effectLst/>
        </p:spPr>
        <p:txBody>
          <a:bodyPr wrap="none" lIns="90488" tIns="44450" rIns="90488" bIns="44450">
            <a:spAutoFit/>
          </a:bodyPr>
          <a:lstStyle/>
          <a:p>
            <a:pPr eaLnBrk="0" hangingPunct="0"/>
            <a:r>
              <a:rPr lang="en-US" sz="1000">
                <a:effectLst>
                  <a:outerShdw blurRad="38100" dist="38100" dir="2700000" algn="tl">
                    <a:srgbClr val="000000"/>
                  </a:outerShdw>
                </a:effectLst>
              </a:rPr>
              <a:t>cause-effect construct</a:t>
            </a:r>
          </a:p>
        </p:txBody>
      </p:sp>
      <p:grpSp>
        <p:nvGrpSpPr>
          <p:cNvPr id="21516" name="Group 12"/>
          <p:cNvGrpSpPr>
            <a:grpSpLocks/>
          </p:cNvGrpSpPr>
          <p:nvPr/>
        </p:nvGrpSpPr>
        <p:grpSpPr bwMode="auto">
          <a:xfrm>
            <a:off x="396875" y="4459288"/>
            <a:ext cx="3405188" cy="1027112"/>
            <a:chOff x="250" y="2809"/>
            <a:chExt cx="2145" cy="647"/>
          </a:xfrm>
        </p:grpSpPr>
        <p:sp>
          <p:nvSpPr>
            <p:cNvPr id="21517" name="Rectangle 13"/>
            <p:cNvSpPr>
              <a:spLocks noChangeArrowheads="1"/>
            </p:cNvSpPr>
            <p:nvPr/>
          </p:nvSpPr>
          <p:spPr bwMode="auto">
            <a:xfrm>
              <a:off x="250" y="2809"/>
              <a:ext cx="2145" cy="647"/>
            </a:xfrm>
            <a:prstGeom prst="rect">
              <a:avLst/>
            </a:prstGeom>
            <a:solidFill>
              <a:schemeClr val="bg1"/>
            </a:solidFill>
            <a:ln w="12700">
              <a:solidFill>
                <a:schemeClr val="bg1"/>
              </a:solidFill>
              <a:miter lim="800000"/>
              <a:headEnd/>
              <a:tailEnd/>
            </a:ln>
            <a:effectLst>
              <a:prstShdw prst="shdw17" dist="17961" dir="2700000">
                <a:schemeClr val="bg1">
                  <a:gamma/>
                  <a:shade val="60000"/>
                  <a:invGamma/>
                </a:schemeClr>
              </a:prstShdw>
            </a:effectLst>
          </p:spPr>
          <p:txBody>
            <a:bodyPr wrap="none" anchor="ctr"/>
            <a:lstStyle/>
            <a:p>
              <a:endParaRPr lang="en-US"/>
            </a:p>
          </p:txBody>
        </p:sp>
        <p:sp>
          <p:nvSpPr>
            <p:cNvPr id="21518" name="Rectangle 14"/>
            <p:cNvSpPr>
              <a:spLocks noChangeArrowheads="1"/>
            </p:cNvSpPr>
            <p:nvPr/>
          </p:nvSpPr>
          <p:spPr bwMode="auto">
            <a:xfrm>
              <a:off x="298" y="3274"/>
              <a:ext cx="608" cy="149"/>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36512" tIns="19050" rIns="36512" bIns="19050">
              <a:spAutoFit/>
            </a:bodyPr>
            <a:lstStyle/>
            <a:p>
              <a:pPr defTabSz="146050" eaLnBrk="0" hangingPunct="0"/>
              <a:r>
                <a:rPr lang="en-US" sz="1300">
                  <a:effectLst>
                    <a:outerShdw blurRad="38100" dist="38100" dir="2700000" algn="tl">
                      <a:srgbClr val="000000"/>
                    </a:outerShdw>
                  </a:effectLst>
                </a:rPr>
                <a:t>Observation</a:t>
              </a:r>
            </a:p>
          </p:txBody>
        </p:sp>
        <p:sp>
          <p:nvSpPr>
            <p:cNvPr id="21519" name="Rectangle 15"/>
            <p:cNvSpPr>
              <a:spLocks noChangeArrowheads="1"/>
            </p:cNvSpPr>
            <p:nvPr/>
          </p:nvSpPr>
          <p:spPr bwMode="auto">
            <a:xfrm>
              <a:off x="563" y="2954"/>
              <a:ext cx="446" cy="149"/>
            </a:xfrm>
            <a:prstGeom prst="rect">
              <a:avLst/>
            </a:prstGeom>
            <a:solidFill>
              <a:srgbClr val="FAFD00"/>
            </a:solidFill>
            <a:ln w="12700">
              <a:noFill/>
              <a:miter lim="800000"/>
              <a:headEnd/>
              <a:tailEnd/>
            </a:ln>
            <a:effectLst/>
          </p:spPr>
          <p:txBody>
            <a:bodyPr wrap="none" lIns="36512" tIns="19050" rIns="36512" bIns="19050">
              <a:spAutoFit/>
            </a:bodyPr>
            <a:lstStyle/>
            <a:p>
              <a:pPr defTabSz="146050" eaLnBrk="0" hangingPunct="0"/>
              <a:r>
                <a:rPr lang="en-US" sz="1300">
                  <a:effectLst>
                    <a:outerShdw blurRad="38100" dist="38100" dir="2700000" algn="tl">
                      <a:srgbClr val="000000"/>
                    </a:outerShdw>
                  </a:effectLst>
                </a:rPr>
                <a:t>Program</a:t>
              </a:r>
            </a:p>
          </p:txBody>
        </p:sp>
        <p:sp>
          <p:nvSpPr>
            <p:cNvPr id="21520" name="Rectangle 16"/>
            <p:cNvSpPr>
              <a:spLocks noChangeArrowheads="1"/>
            </p:cNvSpPr>
            <p:nvPr/>
          </p:nvSpPr>
          <p:spPr bwMode="auto">
            <a:xfrm>
              <a:off x="1645" y="2954"/>
              <a:ext cx="660" cy="149"/>
            </a:xfrm>
            <a:prstGeom prst="rect">
              <a:avLst/>
            </a:prstGeom>
            <a:solidFill>
              <a:srgbClr val="FAFD00"/>
            </a:solidFill>
            <a:ln w="12700">
              <a:noFill/>
              <a:miter lim="800000"/>
              <a:headEnd/>
              <a:tailEnd/>
            </a:ln>
            <a:effectLst/>
          </p:spPr>
          <p:txBody>
            <a:bodyPr wrap="none" lIns="36512" tIns="19050" rIns="36512" bIns="19050">
              <a:spAutoFit/>
            </a:bodyPr>
            <a:lstStyle/>
            <a:p>
              <a:pPr defTabSz="146050" eaLnBrk="0" hangingPunct="0"/>
              <a:r>
                <a:rPr lang="en-US" sz="1300">
                  <a:effectLst>
                    <a:outerShdw blurRad="38100" dist="38100" dir="2700000" algn="tl">
                      <a:srgbClr val="000000"/>
                    </a:outerShdw>
                  </a:effectLst>
                </a:rPr>
                <a:t>Observations</a:t>
              </a:r>
            </a:p>
          </p:txBody>
        </p:sp>
        <p:sp>
          <p:nvSpPr>
            <p:cNvPr id="21521" name="AutoShape 17"/>
            <p:cNvSpPr>
              <a:spLocks noChangeArrowheads="1"/>
            </p:cNvSpPr>
            <p:nvPr/>
          </p:nvSpPr>
          <p:spPr bwMode="auto">
            <a:xfrm>
              <a:off x="1083" y="2959"/>
              <a:ext cx="532" cy="136"/>
            </a:xfrm>
            <a:prstGeom prst="rightArrow">
              <a:avLst>
                <a:gd name="adj1" fmla="val 50000"/>
                <a:gd name="adj2" fmla="val 195606"/>
              </a:avLst>
            </a:prstGeom>
            <a:solidFill>
              <a:schemeClr val="accent1"/>
            </a:solidFill>
            <a:ln w="12700">
              <a:solidFill>
                <a:schemeClr val="tx1"/>
              </a:solidFill>
              <a:miter lim="800000"/>
              <a:headEnd/>
              <a:tailEnd/>
            </a:ln>
            <a:effectLst/>
          </p:spPr>
          <p:txBody>
            <a:bodyPr wrap="none" anchor="ctr"/>
            <a:lstStyle/>
            <a:p>
              <a:endParaRPr lang="en-US"/>
            </a:p>
          </p:txBody>
        </p:sp>
        <p:sp>
          <p:nvSpPr>
            <p:cNvPr id="21522" name="Rectangle 18"/>
            <p:cNvSpPr>
              <a:spLocks noChangeArrowheads="1"/>
            </p:cNvSpPr>
            <p:nvPr/>
          </p:nvSpPr>
          <p:spPr bwMode="auto">
            <a:xfrm>
              <a:off x="518" y="3119"/>
              <a:ext cx="539" cy="130"/>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1100">
                  <a:effectLst>
                    <a:outerShdw blurRad="38100" dist="38100" dir="2700000" algn="tl">
                      <a:srgbClr val="000000"/>
                    </a:outerShdw>
                  </a:effectLst>
                </a:rPr>
                <a:t>What you </a:t>
              </a:r>
              <a:r>
                <a:rPr lang="en-US" sz="1100" i="1">
                  <a:effectLst>
                    <a:outerShdw blurRad="38100" dist="38100" dir="2700000" algn="tl">
                      <a:srgbClr val="000000"/>
                    </a:outerShdw>
                  </a:effectLst>
                </a:rPr>
                <a:t>do</a:t>
              </a:r>
            </a:p>
          </p:txBody>
        </p:sp>
        <p:sp>
          <p:nvSpPr>
            <p:cNvPr id="21523" name="Rectangle 19"/>
            <p:cNvSpPr>
              <a:spLocks noChangeArrowheads="1"/>
            </p:cNvSpPr>
            <p:nvPr/>
          </p:nvSpPr>
          <p:spPr bwMode="auto">
            <a:xfrm>
              <a:off x="1699" y="3119"/>
              <a:ext cx="583" cy="130"/>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1100">
                  <a:effectLst>
                    <a:outerShdw blurRad="38100" dist="38100" dir="2700000" algn="tl">
                      <a:srgbClr val="000000"/>
                    </a:outerShdw>
                  </a:effectLst>
                </a:rPr>
                <a:t>What you </a:t>
              </a:r>
              <a:r>
                <a:rPr lang="en-US" sz="1100" i="1">
                  <a:effectLst>
                    <a:outerShdw blurRad="38100" dist="38100" dir="2700000" algn="tl">
                      <a:srgbClr val="000000"/>
                    </a:outerShdw>
                  </a:effectLst>
                </a:rPr>
                <a:t>see</a:t>
              </a:r>
            </a:p>
          </p:txBody>
        </p:sp>
        <p:sp>
          <p:nvSpPr>
            <p:cNvPr id="21524" name="Rectangle 20"/>
            <p:cNvSpPr>
              <a:spLocks noChangeArrowheads="1"/>
            </p:cNvSpPr>
            <p:nvPr/>
          </p:nvSpPr>
          <p:spPr bwMode="auto">
            <a:xfrm>
              <a:off x="1073" y="2998"/>
              <a:ext cx="476" cy="6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400">
                  <a:effectLst>
                    <a:outerShdw blurRad="38100" dist="38100" dir="2700000" algn="tl">
                      <a:srgbClr val="000000"/>
                    </a:outerShdw>
                  </a:effectLst>
                </a:rPr>
                <a:t>program-outcome relationship</a:t>
              </a:r>
            </a:p>
          </p:txBody>
        </p:sp>
      </p:grpSp>
      <p:grpSp>
        <p:nvGrpSpPr>
          <p:cNvPr id="21525" name="Group 21"/>
          <p:cNvGrpSpPr>
            <a:grpSpLocks/>
          </p:cNvGrpSpPr>
          <p:nvPr/>
        </p:nvGrpSpPr>
        <p:grpSpPr bwMode="auto">
          <a:xfrm>
            <a:off x="1149350" y="5726113"/>
            <a:ext cx="3405188" cy="1027112"/>
            <a:chOff x="724" y="3607"/>
            <a:chExt cx="2145" cy="647"/>
          </a:xfrm>
        </p:grpSpPr>
        <p:sp>
          <p:nvSpPr>
            <p:cNvPr id="21526" name="Rectangle 22"/>
            <p:cNvSpPr>
              <a:spLocks noChangeArrowheads="1"/>
            </p:cNvSpPr>
            <p:nvPr/>
          </p:nvSpPr>
          <p:spPr bwMode="auto">
            <a:xfrm>
              <a:off x="724" y="3607"/>
              <a:ext cx="2145" cy="647"/>
            </a:xfrm>
            <a:prstGeom prst="rect">
              <a:avLst/>
            </a:prstGeom>
            <a:solidFill>
              <a:schemeClr val="bg1"/>
            </a:solidFill>
            <a:ln w="12700">
              <a:solidFill>
                <a:schemeClr val="bg1"/>
              </a:solidFill>
              <a:miter lim="800000"/>
              <a:headEnd/>
              <a:tailEnd/>
            </a:ln>
            <a:effectLst>
              <a:prstShdw prst="shdw17" dist="17961" dir="2700000">
                <a:schemeClr val="bg1">
                  <a:gamma/>
                  <a:shade val="60000"/>
                  <a:invGamma/>
                </a:schemeClr>
              </a:prstShdw>
            </a:effectLst>
          </p:spPr>
          <p:txBody>
            <a:bodyPr wrap="none" anchor="ctr"/>
            <a:lstStyle/>
            <a:p>
              <a:endParaRPr lang="en-US"/>
            </a:p>
          </p:txBody>
        </p:sp>
        <p:sp>
          <p:nvSpPr>
            <p:cNvPr id="21527" name="Rectangle 23"/>
            <p:cNvSpPr>
              <a:spLocks noChangeArrowheads="1"/>
            </p:cNvSpPr>
            <p:nvPr/>
          </p:nvSpPr>
          <p:spPr bwMode="auto">
            <a:xfrm>
              <a:off x="772" y="4072"/>
              <a:ext cx="608" cy="149"/>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36512" tIns="19050" rIns="36512" bIns="19050">
              <a:spAutoFit/>
            </a:bodyPr>
            <a:lstStyle/>
            <a:p>
              <a:pPr defTabSz="146050" eaLnBrk="0" hangingPunct="0"/>
              <a:r>
                <a:rPr lang="en-US" sz="1300">
                  <a:effectLst>
                    <a:outerShdw blurRad="38100" dist="38100" dir="2700000" algn="tl">
                      <a:srgbClr val="000000"/>
                    </a:outerShdw>
                  </a:effectLst>
                </a:rPr>
                <a:t>Observation</a:t>
              </a:r>
            </a:p>
          </p:txBody>
        </p:sp>
        <p:sp>
          <p:nvSpPr>
            <p:cNvPr id="21528" name="Rectangle 24"/>
            <p:cNvSpPr>
              <a:spLocks noChangeArrowheads="1"/>
            </p:cNvSpPr>
            <p:nvPr/>
          </p:nvSpPr>
          <p:spPr bwMode="auto">
            <a:xfrm>
              <a:off x="1037" y="3752"/>
              <a:ext cx="446" cy="149"/>
            </a:xfrm>
            <a:prstGeom prst="rect">
              <a:avLst/>
            </a:prstGeom>
            <a:solidFill>
              <a:srgbClr val="FAFD00"/>
            </a:solidFill>
            <a:ln w="12700">
              <a:noFill/>
              <a:miter lim="800000"/>
              <a:headEnd/>
              <a:tailEnd/>
            </a:ln>
            <a:effectLst/>
          </p:spPr>
          <p:txBody>
            <a:bodyPr wrap="none" lIns="36512" tIns="19050" rIns="36512" bIns="19050">
              <a:spAutoFit/>
            </a:bodyPr>
            <a:lstStyle/>
            <a:p>
              <a:pPr defTabSz="146050" eaLnBrk="0" hangingPunct="0"/>
              <a:r>
                <a:rPr lang="en-US" sz="1300">
                  <a:effectLst>
                    <a:outerShdw blurRad="38100" dist="38100" dir="2700000" algn="tl">
                      <a:srgbClr val="000000"/>
                    </a:outerShdw>
                  </a:effectLst>
                </a:rPr>
                <a:t>Program</a:t>
              </a:r>
            </a:p>
          </p:txBody>
        </p:sp>
        <p:sp>
          <p:nvSpPr>
            <p:cNvPr id="21529" name="Rectangle 25"/>
            <p:cNvSpPr>
              <a:spLocks noChangeArrowheads="1"/>
            </p:cNvSpPr>
            <p:nvPr/>
          </p:nvSpPr>
          <p:spPr bwMode="auto">
            <a:xfrm>
              <a:off x="2119" y="3752"/>
              <a:ext cx="660" cy="149"/>
            </a:xfrm>
            <a:prstGeom prst="rect">
              <a:avLst/>
            </a:prstGeom>
            <a:solidFill>
              <a:srgbClr val="FAFD00"/>
            </a:solidFill>
            <a:ln w="12700">
              <a:noFill/>
              <a:miter lim="800000"/>
              <a:headEnd/>
              <a:tailEnd/>
            </a:ln>
            <a:effectLst/>
          </p:spPr>
          <p:txBody>
            <a:bodyPr wrap="none" lIns="36512" tIns="19050" rIns="36512" bIns="19050">
              <a:spAutoFit/>
            </a:bodyPr>
            <a:lstStyle/>
            <a:p>
              <a:pPr defTabSz="146050" eaLnBrk="0" hangingPunct="0"/>
              <a:r>
                <a:rPr lang="en-US" sz="1300">
                  <a:effectLst>
                    <a:outerShdw blurRad="38100" dist="38100" dir="2700000" algn="tl">
                      <a:srgbClr val="000000"/>
                    </a:outerShdw>
                  </a:effectLst>
                </a:rPr>
                <a:t>Observations</a:t>
              </a:r>
            </a:p>
          </p:txBody>
        </p:sp>
        <p:sp>
          <p:nvSpPr>
            <p:cNvPr id="21530" name="AutoShape 26"/>
            <p:cNvSpPr>
              <a:spLocks noChangeArrowheads="1"/>
            </p:cNvSpPr>
            <p:nvPr/>
          </p:nvSpPr>
          <p:spPr bwMode="auto">
            <a:xfrm>
              <a:off x="1557" y="3757"/>
              <a:ext cx="532" cy="136"/>
            </a:xfrm>
            <a:prstGeom prst="rightArrow">
              <a:avLst>
                <a:gd name="adj1" fmla="val 50000"/>
                <a:gd name="adj2" fmla="val 195606"/>
              </a:avLst>
            </a:prstGeom>
            <a:solidFill>
              <a:schemeClr val="accent1"/>
            </a:solidFill>
            <a:ln w="12700">
              <a:solidFill>
                <a:schemeClr val="tx1"/>
              </a:solidFill>
              <a:miter lim="800000"/>
              <a:headEnd/>
              <a:tailEnd/>
            </a:ln>
            <a:effectLst/>
          </p:spPr>
          <p:txBody>
            <a:bodyPr wrap="none" anchor="ctr"/>
            <a:lstStyle/>
            <a:p>
              <a:endParaRPr lang="en-US"/>
            </a:p>
          </p:txBody>
        </p:sp>
        <p:sp>
          <p:nvSpPr>
            <p:cNvPr id="21531" name="Rectangle 27"/>
            <p:cNvSpPr>
              <a:spLocks noChangeArrowheads="1"/>
            </p:cNvSpPr>
            <p:nvPr/>
          </p:nvSpPr>
          <p:spPr bwMode="auto">
            <a:xfrm>
              <a:off x="992" y="3917"/>
              <a:ext cx="539" cy="130"/>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1100">
                  <a:effectLst>
                    <a:outerShdw blurRad="38100" dist="38100" dir="2700000" algn="tl">
                      <a:srgbClr val="000000"/>
                    </a:outerShdw>
                  </a:effectLst>
                </a:rPr>
                <a:t>What you </a:t>
              </a:r>
              <a:r>
                <a:rPr lang="en-US" sz="1100" i="1">
                  <a:effectLst>
                    <a:outerShdw blurRad="38100" dist="38100" dir="2700000" algn="tl">
                      <a:srgbClr val="000000"/>
                    </a:outerShdw>
                  </a:effectLst>
                </a:rPr>
                <a:t>do</a:t>
              </a:r>
            </a:p>
          </p:txBody>
        </p:sp>
        <p:sp>
          <p:nvSpPr>
            <p:cNvPr id="21532" name="Rectangle 28"/>
            <p:cNvSpPr>
              <a:spLocks noChangeArrowheads="1"/>
            </p:cNvSpPr>
            <p:nvPr/>
          </p:nvSpPr>
          <p:spPr bwMode="auto">
            <a:xfrm>
              <a:off x="2173" y="3917"/>
              <a:ext cx="583" cy="130"/>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1100">
                  <a:effectLst>
                    <a:outerShdw blurRad="38100" dist="38100" dir="2700000" algn="tl">
                      <a:srgbClr val="000000"/>
                    </a:outerShdw>
                  </a:effectLst>
                </a:rPr>
                <a:t>What you </a:t>
              </a:r>
              <a:r>
                <a:rPr lang="en-US" sz="1100" i="1">
                  <a:effectLst>
                    <a:outerShdw blurRad="38100" dist="38100" dir="2700000" algn="tl">
                      <a:srgbClr val="000000"/>
                    </a:outerShdw>
                  </a:effectLst>
                </a:rPr>
                <a:t>see</a:t>
              </a:r>
            </a:p>
          </p:txBody>
        </p:sp>
        <p:sp>
          <p:nvSpPr>
            <p:cNvPr id="21533" name="Rectangle 29"/>
            <p:cNvSpPr>
              <a:spLocks noChangeArrowheads="1"/>
            </p:cNvSpPr>
            <p:nvPr/>
          </p:nvSpPr>
          <p:spPr bwMode="auto">
            <a:xfrm>
              <a:off x="1547" y="3796"/>
              <a:ext cx="476" cy="6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400">
                  <a:effectLst>
                    <a:outerShdw blurRad="38100" dist="38100" dir="2700000" algn="tl">
                      <a:srgbClr val="000000"/>
                    </a:outerShdw>
                  </a:effectLst>
                </a:rPr>
                <a:t>program-outcome relationship</a:t>
              </a:r>
            </a:p>
          </p:txBody>
        </p:sp>
      </p:grpSp>
      <p:grpSp>
        <p:nvGrpSpPr>
          <p:cNvPr id="21534" name="Group 30"/>
          <p:cNvGrpSpPr>
            <a:grpSpLocks/>
          </p:cNvGrpSpPr>
          <p:nvPr/>
        </p:nvGrpSpPr>
        <p:grpSpPr bwMode="auto">
          <a:xfrm>
            <a:off x="5559425" y="4421188"/>
            <a:ext cx="3405188" cy="1027112"/>
            <a:chOff x="3502" y="2785"/>
            <a:chExt cx="2145" cy="647"/>
          </a:xfrm>
        </p:grpSpPr>
        <p:sp>
          <p:nvSpPr>
            <p:cNvPr id="21535" name="Rectangle 31"/>
            <p:cNvSpPr>
              <a:spLocks noChangeArrowheads="1"/>
            </p:cNvSpPr>
            <p:nvPr/>
          </p:nvSpPr>
          <p:spPr bwMode="auto">
            <a:xfrm>
              <a:off x="3502" y="2785"/>
              <a:ext cx="2145" cy="647"/>
            </a:xfrm>
            <a:prstGeom prst="rect">
              <a:avLst/>
            </a:prstGeom>
            <a:solidFill>
              <a:schemeClr val="bg1"/>
            </a:solidFill>
            <a:ln w="12700">
              <a:solidFill>
                <a:schemeClr val="bg1"/>
              </a:solidFill>
              <a:miter lim="800000"/>
              <a:headEnd/>
              <a:tailEnd/>
            </a:ln>
            <a:effectLst>
              <a:prstShdw prst="shdw17" dist="17961" dir="2700000">
                <a:schemeClr val="bg1">
                  <a:gamma/>
                  <a:shade val="60000"/>
                  <a:invGamma/>
                </a:schemeClr>
              </a:prstShdw>
            </a:effectLst>
          </p:spPr>
          <p:txBody>
            <a:bodyPr wrap="none" anchor="ctr"/>
            <a:lstStyle/>
            <a:p>
              <a:endParaRPr lang="en-US"/>
            </a:p>
          </p:txBody>
        </p:sp>
        <p:sp>
          <p:nvSpPr>
            <p:cNvPr id="21536" name="Rectangle 32"/>
            <p:cNvSpPr>
              <a:spLocks noChangeArrowheads="1"/>
            </p:cNvSpPr>
            <p:nvPr/>
          </p:nvSpPr>
          <p:spPr bwMode="auto">
            <a:xfrm>
              <a:off x="3550" y="3250"/>
              <a:ext cx="608" cy="149"/>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36512" tIns="19050" rIns="36512" bIns="19050">
              <a:spAutoFit/>
            </a:bodyPr>
            <a:lstStyle/>
            <a:p>
              <a:pPr defTabSz="146050" eaLnBrk="0" hangingPunct="0"/>
              <a:r>
                <a:rPr lang="en-US" sz="1300">
                  <a:effectLst>
                    <a:outerShdw blurRad="38100" dist="38100" dir="2700000" algn="tl">
                      <a:srgbClr val="000000"/>
                    </a:outerShdw>
                  </a:effectLst>
                </a:rPr>
                <a:t>Observation</a:t>
              </a:r>
            </a:p>
          </p:txBody>
        </p:sp>
        <p:sp>
          <p:nvSpPr>
            <p:cNvPr id="21537" name="Rectangle 33"/>
            <p:cNvSpPr>
              <a:spLocks noChangeArrowheads="1"/>
            </p:cNvSpPr>
            <p:nvPr/>
          </p:nvSpPr>
          <p:spPr bwMode="auto">
            <a:xfrm>
              <a:off x="3815" y="2930"/>
              <a:ext cx="446" cy="149"/>
            </a:xfrm>
            <a:prstGeom prst="rect">
              <a:avLst/>
            </a:prstGeom>
            <a:solidFill>
              <a:srgbClr val="FAFD00"/>
            </a:solidFill>
            <a:ln w="12700">
              <a:noFill/>
              <a:miter lim="800000"/>
              <a:headEnd/>
              <a:tailEnd/>
            </a:ln>
            <a:effectLst/>
          </p:spPr>
          <p:txBody>
            <a:bodyPr wrap="none" lIns="36512" tIns="19050" rIns="36512" bIns="19050">
              <a:spAutoFit/>
            </a:bodyPr>
            <a:lstStyle/>
            <a:p>
              <a:pPr defTabSz="146050" eaLnBrk="0" hangingPunct="0"/>
              <a:r>
                <a:rPr lang="en-US" sz="1300">
                  <a:effectLst>
                    <a:outerShdw blurRad="38100" dist="38100" dir="2700000" algn="tl">
                      <a:srgbClr val="000000"/>
                    </a:outerShdw>
                  </a:effectLst>
                </a:rPr>
                <a:t>Program</a:t>
              </a:r>
            </a:p>
          </p:txBody>
        </p:sp>
        <p:sp>
          <p:nvSpPr>
            <p:cNvPr id="21538" name="Rectangle 34"/>
            <p:cNvSpPr>
              <a:spLocks noChangeArrowheads="1"/>
            </p:cNvSpPr>
            <p:nvPr/>
          </p:nvSpPr>
          <p:spPr bwMode="auto">
            <a:xfrm>
              <a:off x="4897" y="2930"/>
              <a:ext cx="660" cy="149"/>
            </a:xfrm>
            <a:prstGeom prst="rect">
              <a:avLst/>
            </a:prstGeom>
            <a:solidFill>
              <a:srgbClr val="FAFD00"/>
            </a:solidFill>
            <a:ln w="12700">
              <a:noFill/>
              <a:miter lim="800000"/>
              <a:headEnd/>
              <a:tailEnd/>
            </a:ln>
            <a:effectLst/>
          </p:spPr>
          <p:txBody>
            <a:bodyPr wrap="none" lIns="36512" tIns="19050" rIns="36512" bIns="19050">
              <a:spAutoFit/>
            </a:bodyPr>
            <a:lstStyle/>
            <a:p>
              <a:pPr defTabSz="146050" eaLnBrk="0" hangingPunct="0"/>
              <a:r>
                <a:rPr lang="en-US" sz="1300">
                  <a:effectLst>
                    <a:outerShdw blurRad="38100" dist="38100" dir="2700000" algn="tl">
                      <a:srgbClr val="000000"/>
                    </a:outerShdw>
                  </a:effectLst>
                </a:rPr>
                <a:t>Observations</a:t>
              </a:r>
            </a:p>
          </p:txBody>
        </p:sp>
        <p:sp>
          <p:nvSpPr>
            <p:cNvPr id="21539" name="AutoShape 35"/>
            <p:cNvSpPr>
              <a:spLocks noChangeArrowheads="1"/>
            </p:cNvSpPr>
            <p:nvPr/>
          </p:nvSpPr>
          <p:spPr bwMode="auto">
            <a:xfrm>
              <a:off x="4335" y="2935"/>
              <a:ext cx="532" cy="136"/>
            </a:xfrm>
            <a:prstGeom prst="rightArrow">
              <a:avLst>
                <a:gd name="adj1" fmla="val 50000"/>
                <a:gd name="adj2" fmla="val 195606"/>
              </a:avLst>
            </a:prstGeom>
            <a:solidFill>
              <a:schemeClr val="accent1"/>
            </a:solidFill>
            <a:ln w="12700">
              <a:solidFill>
                <a:schemeClr val="tx1"/>
              </a:solidFill>
              <a:miter lim="800000"/>
              <a:headEnd/>
              <a:tailEnd/>
            </a:ln>
            <a:effectLst/>
          </p:spPr>
          <p:txBody>
            <a:bodyPr wrap="none" anchor="ctr"/>
            <a:lstStyle/>
            <a:p>
              <a:endParaRPr lang="en-US"/>
            </a:p>
          </p:txBody>
        </p:sp>
        <p:sp>
          <p:nvSpPr>
            <p:cNvPr id="21540" name="Rectangle 36"/>
            <p:cNvSpPr>
              <a:spLocks noChangeArrowheads="1"/>
            </p:cNvSpPr>
            <p:nvPr/>
          </p:nvSpPr>
          <p:spPr bwMode="auto">
            <a:xfrm>
              <a:off x="3770" y="3095"/>
              <a:ext cx="539" cy="130"/>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1100">
                  <a:effectLst>
                    <a:outerShdw blurRad="38100" dist="38100" dir="2700000" algn="tl">
                      <a:srgbClr val="000000"/>
                    </a:outerShdw>
                  </a:effectLst>
                </a:rPr>
                <a:t>What you </a:t>
              </a:r>
              <a:r>
                <a:rPr lang="en-US" sz="1100" i="1">
                  <a:effectLst>
                    <a:outerShdw blurRad="38100" dist="38100" dir="2700000" algn="tl">
                      <a:srgbClr val="000000"/>
                    </a:outerShdw>
                  </a:effectLst>
                </a:rPr>
                <a:t>do</a:t>
              </a:r>
            </a:p>
          </p:txBody>
        </p:sp>
        <p:sp>
          <p:nvSpPr>
            <p:cNvPr id="21541" name="Rectangle 37"/>
            <p:cNvSpPr>
              <a:spLocks noChangeArrowheads="1"/>
            </p:cNvSpPr>
            <p:nvPr/>
          </p:nvSpPr>
          <p:spPr bwMode="auto">
            <a:xfrm>
              <a:off x="4951" y="3095"/>
              <a:ext cx="583" cy="130"/>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1100">
                  <a:effectLst>
                    <a:outerShdw blurRad="38100" dist="38100" dir="2700000" algn="tl">
                      <a:srgbClr val="000000"/>
                    </a:outerShdw>
                  </a:effectLst>
                </a:rPr>
                <a:t>What you </a:t>
              </a:r>
              <a:r>
                <a:rPr lang="en-US" sz="1100" i="1">
                  <a:effectLst>
                    <a:outerShdw blurRad="38100" dist="38100" dir="2700000" algn="tl">
                      <a:srgbClr val="000000"/>
                    </a:outerShdw>
                  </a:effectLst>
                </a:rPr>
                <a:t>see</a:t>
              </a:r>
            </a:p>
          </p:txBody>
        </p:sp>
        <p:sp>
          <p:nvSpPr>
            <p:cNvPr id="21542" name="Rectangle 38"/>
            <p:cNvSpPr>
              <a:spLocks noChangeArrowheads="1"/>
            </p:cNvSpPr>
            <p:nvPr/>
          </p:nvSpPr>
          <p:spPr bwMode="auto">
            <a:xfrm>
              <a:off x="4325" y="2974"/>
              <a:ext cx="476" cy="6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400">
                  <a:effectLst>
                    <a:outerShdw blurRad="38100" dist="38100" dir="2700000" algn="tl">
                      <a:srgbClr val="000000"/>
                    </a:outerShdw>
                  </a:effectLst>
                </a:rPr>
                <a:t>program-outcome relationship</a:t>
              </a:r>
            </a:p>
          </p:txBody>
        </p:sp>
      </p:grpSp>
      <p:grpSp>
        <p:nvGrpSpPr>
          <p:cNvPr id="21543" name="Group 39"/>
          <p:cNvGrpSpPr>
            <a:grpSpLocks/>
          </p:cNvGrpSpPr>
          <p:nvPr/>
        </p:nvGrpSpPr>
        <p:grpSpPr bwMode="auto">
          <a:xfrm>
            <a:off x="4740275" y="5716588"/>
            <a:ext cx="3405188" cy="1027112"/>
            <a:chOff x="2986" y="3601"/>
            <a:chExt cx="2145" cy="647"/>
          </a:xfrm>
        </p:grpSpPr>
        <p:sp>
          <p:nvSpPr>
            <p:cNvPr id="21544" name="Rectangle 40"/>
            <p:cNvSpPr>
              <a:spLocks noChangeArrowheads="1"/>
            </p:cNvSpPr>
            <p:nvPr/>
          </p:nvSpPr>
          <p:spPr bwMode="auto">
            <a:xfrm>
              <a:off x="2986" y="3601"/>
              <a:ext cx="2145" cy="647"/>
            </a:xfrm>
            <a:prstGeom prst="rect">
              <a:avLst/>
            </a:prstGeom>
            <a:solidFill>
              <a:schemeClr val="bg1"/>
            </a:solidFill>
            <a:ln w="12700">
              <a:solidFill>
                <a:schemeClr val="bg1"/>
              </a:solidFill>
              <a:miter lim="800000"/>
              <a:headEnd/>
              <a:tailEnd/>
            </a:ln>
            <a:effectLst>
              <a:prstShdw prst="shdw17" dist="17961" dir="2700000">
                <a:schemeClr val="bg1">
                  <a:gamma/>
                  <a:shade val="60000"/>
                  <a:invGamma/>
                </a:schemeClr>
              </a:prstShdw>
            </a:effectLst>
          </p:spPr>
          <p:txBody>
            <a:bodyPr wrap="none" anchor="ctr"/>
            <a:lstStyle/>
            <a:p>
              <a:endParaRPr lang="en-US"/>
            </a:p>
          </p:txBody>
        </p:sp>
        <p:sp>
          <p:nvSpPr>
            <p:cNvPr id="21545" name="Rectangle 41"/>
            <p:cNvSpPr>
              <a:spLocks noChangeArrowheads="1"/>
            </p:cNvSpPr>
            <p:nvPr/>
          </p:nvSpPr>
          <p:spPr bwMode="auto">
            <a:xfrm>
              <a:off x="3034" y="4066"/>
              <a:ext cx="608" cy="149"/>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36512" tIns="19050" rIns="36512" bIns="19050">
              <a:spAutoFit/>
            </a:bodyPr>
            <a:lstStyle/>
            <a:p>
              <a:pPr defTabSz="146050" eaLnBrk="0" hangingPunct="0"/>
              <a:r>
                <a:rPr lang="en-US" sz="1300">
                  <a:effectLst>
                    <a:outerShdw blurRad="38100" dist="38100" dir="2700000" algn="tl">
                      <a:srgbClr val="000000"/>
                    </a:outerShdw>
                  </a:effectLst>
                </a:rPr>
                <a:t>Observation</a:t>
              </a:r>
            </a:p>
          </p:txBody>
        </p:sp>
        <p:sp>
          <p:nvSpPr>
            <p:cNvPr id="21546" name="Rectangle 42"/>
            <p:cNvSpPr>
              <a:spLocks noChangeArrowheads="1"/>
            </p:cNvSpPr>
            <p:nvPr/>
          </p:nvSpPr>
          <p:spPr bwMode="auto">
            <a:xfrm>
              <a:off x="3299" y="3746"/>
              <a:ext cx="446" cy="149"/>
            </a:xfrm>
            <a:prstGeom prst="rect">
              <a:avLst/>
            </a:prstGeom>
            <a:solidFill>
              <a:srgbClr val="FAFD00"/>
            </a:solidFill>
            <a:ln w="12700">
              <a:noFill/>
              <a:miter lim="800000"/>
              <a:headEnd/>
              <a:tailEnd/>
            </a:ln>
            <a:effectLst/>
          </p:spPr>
          <p:txBody>
            <a:bodyPr wrap="none" lIns="36512" tIns="19050" rIns="36512" bIns="19050">
              <a:spAutoFit/>
            </a:bodyPr>
            <a:lstStyle/>
            <a:p>
              <a:pPr defTabSz="146050" eaLnBrk="0" hangingPunct="0"/>
              <a:r>
                <a:rPr lang="en-US" sz="1300">
                  <a:effectLst>
                    <a:outerShdw blurRad="38100" dist="38100" dir="2700000" algn="tl">
                      <a:srgbClr val="000000"/>
                    </a:outerShdw>
                  </a:effectLst>
                </a:rPr>
                <a:t>Program</a:t>
              </a:r>
            </a:p>
          </p:txBody>
        </p:sp>
        <p:sp>
          <p:nvSpPr>
            <p:cNvPr id="21547" name="Rectangle 43"/>
            <p:cNvSpPr>
              <a:spLocks noChangeArrowheads="1"/>
            </p:cNvSpPr>
            <p:nvPr/>
          </p:nvSpPr>
          <p:spPr bwMode="auto">
            <a:xfrm>
              <a:off x="4381" y="3746"/>
              <a:ext cx="660" cy="149"/>
            </a:xfrm>
            <a:prstGeom prst="rect">
              <a:avLst/>
            </a:prstGeom>
            <a:solidFill>
              <a:srgbClr val="FAFD00"/>
            </a:solidFill>
            <a:ln w="12700">
              <a:noFill/>
              <a:miter lim="800000"/>
              <a:headEnd/>
              <a:tailEnd/>
            </a:ln>
            <a:effectLst/>
          </p:spPr>
          <p:txBody>
            <a:bodyPr wrap="none" lIns="36512" tIns="19050" rIns="36512" bIns="19050">
              <a:spAutoFit/>
            </a:bodyPr>
            <a:lstStyle/>
            <a:p>
              <a:pPr defTabSz="146050" eaLnBrk="0" hangingPunct="0"/>
              <a:r>
                <a:rPr lang="en-US" sz="1300">
                  <a:effectLst>
                    <a:outerShdw blurRad="38100" dist="38100" dir="2700000" algn="tl">
                      <a:srgbClr val="000000"/>
                    </a:outerShdw>
                  </a:effectLst>
                </a:rPr>
                <a:t>Observations</a:t>
              </a:r>
            </a:p>
          </p:txBody>
        </p:sp>
        <p:sp>
          <p:nvSpPr>
            <p:cNvPr id="21548" name="AutoShape 44"/>
            <p:cNvSpPr>
              <a:spLocks noChangeArrowheads="1"/>
            </p:cNvSpPr>
            <p:nvPr/>
          </p:nvSpPr>
          <p:spPr bwMode="auto">
            <a:xfrm>
              <a:off x="3819" y="3751"/>
              <a:ext cx="532" cy="136"/>
            </a:xfrm>
            <a:prstGeom prst="rightArrow">
              <a:avLst>
                <a:gd name="adj1" fmla="val 50000"/>
                <a:gd name="adj2" fmla="val 195606"/>
              </a:avLst>
            </a:prstGeom>
            <a:solidFill>
              <a:schemeClr val="accent1"/>
            </a:solidFill>
            <a:ln w="12700">
              <a:solidFill>
                <a:schemeClr val="tx1"/>
              </a:solidFill>
              <a:miter lim="800000"/>
              <a:headEnd/>
              <a:tailEnd/>
            </a:ln>
            <a:effectLst/>
          </p:spPr>
          <p:txBody>
            <a:bodyPr wrap="none" anchor="ctr"/>
            <a:lstStyle/>
            <a:p>
              <a:endParaRPr lang="en-US"/>
            </a:p>
          </p:txBody>
        </p:sp>
        <p:sp>
          <p:nvSpPr>
            <p:cNvPr id="21549" name="Rectangle 45"/>
            <p:cNvSpPr>
              <a:spLocks noChangeArrowheads="1"/>
            </p:cNvSpPr>
            <p:nvPr/>
          </p:nvSpPr>
          <p:spPr bwMode="auto">
            <a:xfrm>
              <a:off x="3254" y="3911"/>
              <a:ext cx="539" cy="130"/>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1100">
                  <a:effectLst>
                    <a:outerShdw blurRad="38100" dist="38100" dir="2700000" algn="tl">
                      <a:srgbClr val="000000"/>
                    </a:outerShdw>
                  </a:effectLst>
                </a:rPr>
                <a:t>What you </a:t>
              </a:r>
              <a:r>
                <a:rPr lang="en-US" sz="1100" i="1">
                  <a:effectLst>
                    <a:outerShdw blurRad="38100" dist="38100" dir="2700000" algn="tl">
                      <a:srgbClr val="000000"/>
                    </a:outerShdw>
                  </a:effectLst>
                </a:rPr>
                <a:t>do</a:t>
              </a:r>
            </a:p>
          </p:txBody>
        </p:sp>
        <p:sp>
          <p:nvSpPr>
            <p:cNvPr id="21550" name="Rectangle 46"/>
            <p:cNvSpPr>
              <a:spLocks noChangeArrowheads="1"/>
            </p:cNvSpPr>
            <p:nvPr/>
          </p:nvSpPr>
          <p:spPr bwMode="auto">
            <a:xfrm>
              <a:off x="4435" y="3911"/>
              <a:ext cx="583" cy="130"/>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1100">
                  <a:effectLst>
                    <a:outerShdw blurRad="38100" dist="38100" dir="2700000" algn="tl">
                      <a:srgbClr val="000000"/>
                    </a:outerShdw>
                  </a:effectLst>
                </a:rPr>
                <a:t>What you </a:t>
              </a:r>
              <a:r>
                <a:rPr lang="en-US" sz="1100" i="1">
                  <a:effectLst>
                    <a:outerShdw blurRad="38100" dist="38100" dir="2700000" algn="tl">
                      <a:srgbClr val="000000"/>
                    </a:outerShdw>
                  </a:effectLst>
                </a:rPr>
                <a:t>see</a:t>
              </a:r>
            </a:p>
          </p:txBody>
        </p:sp>
        <p:sp>
          <p:nvSpPr>
            <p:cNvPr id="21551" name="Rectangle 47"/>
            <p:cNvSpPr>
              <a:spLocks noChangeArrowheads="1"/>
            </p:cNvSpPr>
            <p:nvPr/>
          </p:nvSpPr>
          <p:spPr bwMode="auto">
            <a:xfrm>
              <a:off x="3809" y="3790"/>
              <a:ext cx="476" cy="6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400">
                  <a:effectLst>
                    <a:outerShdw blurRad="38100" dist="38100" dir="2700000" algn="tl">
                      <a:srgbClr val="000000"/>
                    </a:outerShdw>
                  </a:effectLst>
                </a:rPr>
                <a:t>program-outcome relationship</a:t>
              </a:r>
            </a:p>
          </p:txBody>
        </p:sp>
      </p:grpSp>
      <p:grpSp>
        <p:nvGrpSpPr>
          <p:cNvPr id="21552" name="Group 48"/>
          <p:cNvGrpSpPr>
            <a:grpSpLocks/>
          </p:cNvGrpSpPr>
          <p:nvPr/>
        </p:nvGrpSpPr>
        <p:grpSpPr bwMode="auto">
          <a:xfrm>
            <a:off x="4008438" y="4219575"/>
            <a:ext cx="1308100" cy="1268413"/>
            <a:chOff x="2525" y="2658"/>
            <a:chExt cx="824" cy="799"/>
          </a:xfrm>
        </p:grpSpPr>
        <p:sp>
          <p:nvSpPr>
            <p:cNvPr id="21553" name="Freeform 49"/>
            <p:cNvSpPr>
              <a:spLocks/>
            </p:cNvSpPr>
            <p:nvPr/>
          </p:nvSpPr>
          <p:spPr bwMode="auto">
            <a:xfrm>
              <a:off x="2599" y="2658"/>
              <a:ext cx="383" cy="567"/>
            </a:xfrm>
            <a:custGeom>
              <a:avLst/>
              <a:gdLst/>
              <a:ahLst/>
              <a:cxnLst>
                <a:cxn ang="0">
                  <a:pos x="382" y="0"/>
                </a:cxn>
                <a:cxn ang="0">
                  <a:pos x="382" y="23"/>
                </a:cxn>
                <a:cxn ang="0">
                  <a:pos x="381" y="44"/>
                </a:cxn>
                <a:cxn ang="0">
                  <a:pos x="379" y="66"/>
                </a:cxn>
                <a:cxn ang="0">
                  <a:pos x="378" y="89"/>
                </a:cxn>
                <a:cxn ang="0">
                  <a:pos x="376" y="113"/>
                </a:cxn>
                <a:cxn ang="0">
                  <a:pos x="372" y="137"/>
                </a:cxn>
                <a:cxn ang="0">
                  <a:pos x="369" y="158"/>
                </a:cxn>
                <a:cxn ang="0">
                  <a:pos x="365" y="181"/>
                </a:cxn>
                <a:cxn ang="0">
                  <a:pos x="361" y="202"/>
                </a:cxn>
                <a:cxn ang="0">
                  <a:pos x="357" y="222"/>
                </a:cxn>
                <a:cxn ang="0">
                  <a:pos x="351" y="244"/>
                </a:cxn>
                <a:cxn ang="0">
                  <a:pos x="343" y="272"/>
                </a:cxn>
                <a:cxn ang="0">
                  <a:pos x="335" y="295"/>
                </a:cxn>
                <a:cxn ang="0">
                  <a:pos x="325" y="321"/>
                </a:cxn>
                <a:cxn ang="0">
                  <a:pos x="314" y="348"/>
                </a:cxn>
                <a:cxn ang="0">
                  <a:pos x="303" y="374"/>
                </a:cxn>
                <a:cxn ang="0">
                  <a:pos x="291" y="394"/>
                </a:cxn>
                <a:cxn ang="0">
                  <a:pos x="278" y="419"/>
                </a:cxn>
                <a:cxn ang="0">
                  <a:pos x="263" y="440"/>
                </a:cxn>
                <a:cxn ang="0">
                  <a:pos x="251" y="459"/>
                </a:cxn>
                <a:cxn ang="0">
                  <a:pos x="236" y="474"/>
                </a:cxn>
                <a:cxn ang="0">
                  <a:pos x="223" y="489"/>
                </a:cxn>
                <a:cxn ang="0">
                  <a:pos x="211" y="501"/>
                </a:cxn>
                <a:cxn ang="0">
                  <a:pos x="200" y="511"/>
                </a:cxn>
                <a:cxn ang="0">
                  <a:pos x="185" y="522"/>
                </a:cxn>
                <a:cxn ang="0">
                  <a:pos x="171" y="533"/>
                </a:cxn>
                <a:cxn ang="0">
                  <a:pos x="157" y="542"/>
                </a:cxn>
                <a:cxn ang="0">
                  <a:pos x="130" y="554"/>
                </a:cxn>
                <a:cxn ang="0">
                  <a:pos x="107" y="561"/>
                </a:cxn>
                <a:cxn ang="0">
                  <a:pos x="98" y="563"/>
                </a:cxn>
                <a:cxn ang="0">
                  <a:pos x="78" y="566"/>
                </a:cxn>
                <a:cxn ang="0">
                  <a:pos x="62" y="566"/>
                </a:cxn>
                <a:cxn ang="0">
                  <a:pos x="0" y="566"/>
                </a:cxn>
                <a:cxn ang="0">
                  <a:pos x="30" y="543"/>
                </a:cxn>
                <a:cxn ang="0">
                  <a:pos x="167" y="429"/>
                </a:cxn>
                <a:cxn ang="0">
                  <a:pos x="239" y="266"/>
                </a:cxn>
                <a:cxn ang="0">
                  <a:pos x="278" y="97"/>
                </a:cxn>
                <a:cxn ang="0">
                  <a:pos x="286" y="0"/>
                </a:cxn>
                <a:cxn ang="0">
                  <a:pos x="382" y="0"/>
                </a:cxn>
              </a:cxnLst>
              <a:rect l="0" t="0" r="r" b="b"/>
              <a:pathLst>
                <a:path w="383" h="567">
                  <a:moveTo>
                    <a:pt x="382" y="0"/>
                  </a:moveTo>
                  <a:lnTo>
                    <a:pt x="382" y="23"/>
                  </a:lnTo>
                  <a:lnTo>
                    <a:pt x="381" y="44"/>
                  </a:lnTo>
                  <a:lnTo>
                    <a:pt x="379" y="66"/>
                  </a:lnTo>
                  <a:lnTo>
                    <a:pt x="378" y="89"/>
                  </a:lnTo>
                  <a:lnTo>
                    <a:pt x="376" y="113"/>
                  </a:lnTo>
                  <a:lnTo>
                    <a:pt x="372" y="137"/>
                  </a:lnTo>
                  <a:lnTo>
                    <a:pt x="369" y="158"/>
                  </a:lnTo>
                  <a:lnTo>
                    <a:pt x="365" y="181"/>
                  </a:lnTo>
                  <a:lnTo>
                    <a:pt x="361" y="202"/>
                  </a:lnTo>
                  <a:lnTo>
                    <a:pt x="357" y="222"/>
                  </a:lnTo>
                  <a:lnTo>
                    <a:pt x="351" y="244"/>
                  </a:lnTo>
                  <a:lnTo>
                    <a:pt x="343" y="272"/>
                  </a:lnTo>
                  <a:lnTo>
                    <a:pt x="335" y="295"/>
                  </a:lnTo>
                  <a:lnTo>
                    <a:pt x="325" y="321"/>
                  </a:lnTo>
                  <a:lnTo>
                    <a:pt x="314" y="348"/>
                  </a:lnTo>
                  <a:lnTo>
                    <a:pt x="303" y="374"/>
                  </a:lnTo>
                  <a:lnTo>
                    <a:pt x="291" y="394"/>
                  </a:lnTo>
                  <a:lnTo>
                    <a:pt x="278" y="419"/>
                  </a:lnTo>
                  <a:lnTo>
                    <a:pt x="263" y="440"/>
                  </a:lnTo>
                  <a:lnTo>
                    <a:pt x="251" y="459"/>
                  </a:lnTo>
                  <a:lnTo>
                    <a:pt x="236" y="474"/>
                  </a:lnTo>
                  <a:lnTo>
                    <a:pt x="223" y="489"/>
                  </a:lnTo>
                  <a:lnTo>
                    <a:pt x="211" y="501"/>
                  </a:lnTo>
                  <a:lnTo>
                    <a:pt x="200" y="511"/>
                  </a:lnTo>
                  <a:lnTo>
                    <a:pt x="185" y="522"/>
                  </a:lnTo>
                  <a:lnTo>
                    <a:pt x="171" y="533"/>
                  </a:lnTo>
                  <a:lnTo>
                    <a:pt x="157" y="542"/>
                  </a:lnTo>
                  <a:lnTo>
                    <a:pt x="130" y="554"/>
                  </a:lnTo>
                  <a:lnTo>
                    <a:pt x="107" y="561"/>
                  </a:lnTo>
                  <a:lnTo>
                    <a:pt x="98" y="563"/>
                  </a:lnTo>
                  <a:lnTo>
                    <a:pt x="78" y="566"/>
                  </a:lnTo>
                  <a:lnTo>
                    <a:pt x="62" y="566"/>
                  </a:lnTo>
                  <a:lnTo>
                    <a:pt x="0" y="566"/>
                  </a:lnTo>
                  <a:lnTo>
                    <a:pt x="30" y="543"/>
                  </a:lnTo>
                  <a:lnTo>
                    <a:pt x="167" y="429"/>
                  </a:lnTo>
                  <a:lnTo>
                    <a:pt x="239" y="266"/>
                  </a:lnTo>
                  <a:lnTo>
                    <a:pt x="278" y="97"/>
                  </a:lnTo>
                  <a:lnTo>
                    <a:pt x="286" y="0"/>
                  </a:lnTo>
                  <a:lnTo>
                    <a:pt x="382" y="0"/>
                  </a:lnTo>
                </a:path>
              </a:pathLst>
            </a:custGeom>
            <a:solidFill>
              <a:srgbClr val="800000"/>
            </a:solidFill>
            <a:ln w="12700" cap="rnd" cmpd="sng">
              <a:noFill/>
              <a:prstDash val="solid"/>
              <a:round/>
              <a:headEnd type="none" w="med" len="med"/>
              <a:tailEnd type="none" w="med" len="med"/>
            </a:ln>
            <a:effectLst/>
          </p:spPr>
          <p:txBody>
            <a:bodyPr/>
            <a:lstStyle/>
            <a:p>
              <a:endParaRPr lang="en-US"/>
            </a:p>
          </p:txBody>
        </p:sp>
        <p:sp>
          <p:nvSpPr>
            <p:cNvPr id="21554" name="Rectangle 50"/>
            <p:cNvSpPr>
              <a:spLocks noChangeArrowheads="1"/>
            </p:cNvSpPr>
            <p:nvPr/>
          </p:nvSpPr>
          <p:spPr bwMode="auto">
            <a:xfrm>
              <a:off x="2600" y="3082"/>
              <a:ext cx="77" cy="191"/>
            </a:xfrm>
            <a:prstGeom prst="rect">
              <a:avLst/>
            </a:prstGeom>
            <a:solidFill>
              <a:srgbClr val="800000"/>
            </a:solidFill>
            <a:ln w="12700">
              <a:noFill/>
              <a:miter lim="800000"/>
              <a:headEnd/>
              <a:tailEnd/>
            </a:ln>
            <a:effectLst/>
          </p:spPr>
          <p:txBody>
            <a:bodyPr wrap="none" anchor="ctr"/>
            <a:lstStyle/>
            <a:p>
              <a:endParaRPr lang="en-US"/>
            </a:p>
          </p:txBody>
        </p:sp>
        <p:sp>
          <p:nvSpPr>
            <p:cNvPr id="21555" name="Freeform 51"/>
            <p:cNvSpPr>
              <a:spLocks/>
            </p:cNvSpPr>
            <p:nvPr/>
          </p:nvSpPr>
          <p:spPr bwMode="auto">
            <a:xfrm>
              <a:off x="2525" y="3081"/>
              <a:ext cx="73" cy="192"/>
            </a:xfrm>
            <a:custGeom>
              <a:avLst/>
              <a:gdLst/>
              <a:ahLst/>
              <a:cxnLst>
                <a:cxn ang="0">
                  <a:pos x="72" y="0"/>
                </a:cxn>
                <a:cxn ang="0">
                  <a:pos x="72" y="191"/>
                </a:cxn>
                <a:cxn ang="0">
                  <a:pos x="0" y="95"/>
                </a:cxn>
                <a:cxn ang="0">
                  <a:pos x="72" y="0"/>
                </a:cxn>
              </a:cxnLst>
              <a:rect l="0" t="0" r="r" b="b"/>
              <a:pathLst>
                <a:path w="73" h="192">
                  <a:moveTo>
                    <a:pt x="72" y="0"/>
                  </a:moveTo>
                  <a:lnTo>
                    <a:pt x="72" y="191"/>
                  </a:lnTo>
                  <a:lnTo>
                    <a:pt x="0" y="95"/>
                  </a:lnTo>
                  <a:lnTo>
                    <a:pt x="72" y="0"/>
                  </a:lnTo>
                </a:path>
              </a:pathLst>
            </a:custGeom>
            <a:solidFill>
              <a:srgbClr val="FF0000"/>
            </a:solidFill>
            <a:ln w="12700" cap="rnd" cmpd="sng">
              <a:noFill/>
              <a:prstDash val="solid"/>
              <a:round/>
              <a:headEnd type="none" w="med" len="med"/>
              <a:tailEnd type="none" w="med" len="med"/>
            </a:ln>
            <a:effectLst/>
          </p:spPr>
          <p:txBody>
            <a:bodyPr/>
            <a:lstStyle/>
            <a:p>
              <a:endParaRPr lang="en-US"/>
            </a:p>
          </p:txBody>
        </p:sp>
        <p:sp>
          <p:nvSpPr>
            <p:cNvPr id="21556" name="Freeform 52"/>
            <p:cNvSpPr>
              <a:spLocks/>
            </p:cNvSpPr>
            <p:nvPr/>
          </p:nvSpPr>
          <p:spPr bwMode="auto">
            <a:xfrm>
              <a:off x="2600" y="2658"/>
              <a:ext cx="295" cy="567"/>
            </a:xfrm>
            <a:custGeom>
              <a:avLst/>
              <a:gdLst/>
              <a:ahLst/>
              <a:cxnLst>
                <a:cxn ang="0">
                  <a:pos x="247" y="15"/>
                </a:cxn>
                <a:cxn ang="0">
                  <a:pos x="247" y="49"/>
                </a:cxn>
                <a:cxn ang="0">
                  <a:pos x="245" y="81"/>
                </a:cxn>
                <a:cxn ang="0">
                  <a:pos x="241" y="113"/>
                </a:cxn>
                <a:cxn ang="0">
                  <a:pos x="236" y="145"/>
                </a:cxn>
                <a:cxn ang="0">
                  <a:pos x="230" y="181"/>
                </a:cxn>
                <a:cxn ang="0">
                  <a:pos x="223" y="211"/>
                </a:cxn>
                <a:cxn ang="0">
                  <a:pos x="212" y="251"/>
                </a:cxn>
                <a:cxn ang="0">
                  <a:pos x="194" y="299"/>
                </a:cxn>
                <a:cxn ang="0">
                  <a:pos x="181" y="327"/>
                </a:cxn>
                <a:cxn ang="0">
                  <a:pos x="159" y="368"/>
                </a:cxn>
                <a:cxn ang="0">
                  <a:pos x="141" y="393"/>
                </a:cxn>
                <a:cxn ang="0">
                  <a:pos x="122" y="416"/>
                </a:cxn>
                <a:cxn ang="0">
                  <a:pos x="102" y="435"/>
                </a:cxn>
                <a:cxn ang="0">
                  <a:pos x="82" y="451"/>
                </a:cxn>
                <a:cxn ang="0">
                  <a:pos x="63" y="463"/>
                </a:cxn>
                <a:cxn ang="0">
                  <a:pos x="45" y="470"/>
                </a:cxn>
                <a:cxn ang="0">
                  <a:pos x="29" y="474"/>
                </a:cxn>
                <a:cxn ang="0">
                  <a:pos x="10" y="477"/>
                </a:cxn>
                <a:cxn ang="0">
                  <a:pos x="0" y="566"/>
                </a:cxn>
                <a:cxn ang="0">
                  <a:pos x="28" y="564"/>
                </a:cxn>
                <a:cxn ang="0">
                  <a:pos x="48" y="559"/>
                </a:cxn>
                <a:cxn ang="0">
                  <a:pos x="68" y="551"/>
                </a:cxn>
                <a:cxn ang="0">
                  <a:pos x="87" y="540"/>
                </a:cxn>
                <a:cxn ang="0">
                  <a:pos x="107" y="527"/>
                </a:cxn>
                <a:cxn ang="0">
                  <a:pos x="125" y="512"/>
                </a:cxn>
                <a:cxn ang="0">
                  <a:pos x="148" y="489"/>
                </a:cxn>
                <a:cxn ang="0">
                  <a:pos x="174" y="456"/>
                </a:cxn>
                <a:cxn ang="0">
                  <a:pos x="195" y="424"/>
                </a:cxn>
                <a:cxn ang="0">
                  <a:pos x="219" y="378"/>
                </a:cxn>
                <a:cxn ang="0">
                  <a:pos x="237" y="331"/>
                </a:cxn>
                <a:cxn ang="0">
                  <a:pos x="250" y="297"/>
                </a:cxn>
                <a:cxn ang="0">
                  <a:pos x="258" y="268"/>
                </a:cxn>
                <a:cxn ang="0">
                  <a:pos x="266" y="237"/>
                </a:cxn>
                <a:cxn ang="0">
                  <a:pos x="274" y="199"/>
                </a:cxn>
                <a:cxn ang="0">
                  <a:pos x="281" y="157"/>
                </a:cxn>
                <a:cxn ang="0">
                  <a:pos x="287" y="116"/>
                </a:cxn>
                <a:cxn ang="0">
                  <a:pos x="291" y="72"/>
                </a:cxn>
                <a:cxn ang="0">
                  <a:pos x="293" y="15"/>
                </a:cxn>
                <a:cxn ang="0">
                  <a:pos x="247" y="0"/>
                </a:cxn>
              </a:cxnLst>
              <a:rect l="0" t="0" r="r" b="b"/>
              <a:pathLst>
                <a:path w="295" h="567">
                  <a:moveTo>
                    <a:pt x="247" y="0"/>
                  </a:moveTo>
                  <a:lnTo>
                    <a:pt x="247" y="15"/>
                  </a:lnTo>
                  <a:lnTo>
                    <a:pt x="247" y="33"/>
                  </a:lnTo>
                  <a:lnTo>
                    <a:pt x="247" y="49"/>
                  </a:lnTo>
                  <a:lnTo>
                    <a:pt x="246" y="64"/>
                  </a:lnTo>
                  <a:lnTo>
                    <a:pt x="245" y="81"/>
                  </a:lnTo>
                  <a:lnTo>
                    <a:pt x="243" y="96"/>
                  </a:lnTo>
                  <a:lnTo>
                    <a:pt x="241" y="113"/>
                  </a:lnTo>
                  <a:lnTo>
                    <a:pt x="239" y="128"/>
                  </a:lnTo>
                  <a:lnTo>
                    <a:pt x="236" y="145"/>
                  </a:lnTo>
                  <a:lnTo>
                    <a:pt x="233" y="163"/>
                  </a:lnTo>
                  <a:lnTo>
                    <a:pt x="230" y="181"/>
                  </a:lnTo>
                  <a:lnTo>
                    <a:pt x="226" y="196"/>
                  </a:lnTo>
                  <a:lnTo>
                    <a:pt x="223" y="211"/>
                  </a:lnTo>
                  <a:lnTo>
                    <a:pt x="219" y="227"/>
                  </a:lnTo>
                  <a:lnTo>
                    <a:pt x="212" y="251"/>
                  </a:lnTo>
                  <a:lnTo>
                    <a:pt x="204" y="273"/>
                  </a:lnTo>
                  <a:lnTo>
                    <a:pt x="194" y="299"/>
                  </a:lnTo>
                  <a:lnTo>
                    <a:pt x="187" y="316"/>
                  </a:lnTo>
                  <a:lnTo>
                    <a:pt x="181" y="327"/>
                  </a:lnTo>
                  <a:lnTo>
                    <a:pt x="171" y="348"/>
                  </a:lnTo>
                  <a:lnTo>
                    <a:pt x="159" y="368"/>
                  </a:lnTo>
                  <a:lnTo>
                    <a:pt x="149" y="382"/>
                  </a:lnTo>
                  <a:lnTo>
                    <a:pt x="141" y="393"/>
                  </a:lnTo>
                  <a:lnTo>
                    <a:pt x="131" y="406"/>
                  </a:lnTo>
                  <a:lnTo>
                    <a:pt x="122" y="416"/>
                  </a:lnTo>
                  <a:lnTo>
                    <a:pt x="113" y="425"/>
                  </a:lnTo>
                  <a:lnTo>
                    <a:pt x="102" y="435"/>
                  </a:lnTo>
                  <a:lnTo>
                    <a:pt x="92" y="444"/>
                  </a:lnTo>
                  <a:lnTo>
                    <a:pt x="82" y="451"/>
                  </a:lnTo>
                  <a:lnTo>
                    <a:pt x="72" y="458"/>
                  </a:lnTo>
                  <a:lnTo>
                    <a:pt x="63" y="463"/>
                  </a:lnTo>
                  <a:lnTo>
                    <a:pt x="54" y="467"/>
                  </a:lnTo>
                  <a:lnTo>
                    <a:pt x="45" y="470"/>
                  </a:lnTo>
                  <a:lnTo>
                    <a:pt x="36" y="473"/>
                  </a:lnTo>
                  <a:lnTo>
                    <a:pt x="29" y="474"/>
                  </a:lnTo>
                  <a:lnTo>
                    <a:pt x="19" y="477"/>
                  </a:lnTo>
                  <a:lnTo>
                    <a:pt x="10" y="477"/>
                  </a:lnTo>
                  <a:lnTo>
                    <a:pt x="0" y="478"/>
                  </a:lnTo>
                  <a:lnTo>
                    <a:pt x="0" y="566"/>
                  </a:lnTo>
                  <a:lnTo>
                    <a:pt x="15" y="565"/>
                  </a:lnTo>
                  <a:lnTo>
                    <a:pt x="28" y="564"/>
                  </a:lnTo>
                  <a:lnTo>
                    <a:pt x="39" y="561"/>
                  </a:lnTo>
                  <a:lnTo>
                    <a:pt x="48" y="559"/>
                  </a:lnTo>
                  <a:lnTo>
                    <a:pt x="57" y="555"/>
                  </a:lnTo>
                  <a:lnTo>
                    <a:pt x="68" y="551"/>
                  </a:lnTo>
                  <a:lnTo>
                    <a:pt x="76" y="547"/>
                  </a:lnTo>
                  <a:lnTo>
                    <a:pt x="87" y="540"/>
                  </a:lnTo>
                  <a:lnTo>
                    <a:pt x="97" y="534"/>
                  </a:lnTo>
                  <a:lnTo>
                    <a:pt x="107" y="527"/>
                  </a:lnTo>
                  <a:lnTo>
                    <a:pt x="117" y="519"/>
                  </a:lnTo>
                  <a:lnTo>
                    <a:pt x="125" y="512"/>
                  </a:lnTo>
                  <a:lnTo>
                    <a:pt x="137" y="501"/>
                  </a:lnTo>
                  <a:lnTo>
                    <a:pt x="148" y="489"/>
                  </a:lnTo>
                  <a:lnTo>
                    <a:pt x="161" y="473"/>
                  </a:lnTo>
                  <a:lnTo>
                    <a:pt x="174" y="456"/>
                  </a:lnTo>
                  <a:lnTo>
                    <a:pt x="185" y="439"/>
                  </a:lnTo>
                  <a:lnTo>
                    <a:pt x="195" y="424"/>
                  </a:lnTo>
                  <a:lnTo>
                    <a:pt x="206" y="402"/>
                  </a:lnTo>
                  <a:lnTo>
                    <a:pt x="219" y="378"/>
                  </a:lnTo>
                  <a:lnTo>
                    <a:pt x="229" y="354"/>
                  </a:lnTo>
                  <a:lnTo>
                    <a:pt x="237" y="331"/>
                  </a:lnTo>
                  <a:lnTo>
                    <a:pt x="243" y="316"/>
                  </a:lnTo>
                  <a:lnTo>
                    <a:pt x="250" y="297"/>
                  </a:lnTo>
                  <a:lnTo>
                    <a:pt x="254" y="283"/>
                  </a:lnTo>
                  <a:lnTo>
                    <a:pt x="258" y="268"/>
                  </a:lnTo>
                  <a:lnTo>
                    <a:pt x="263" y="252"/>
                  </a:lnTo>
                  <a:lnTo>
                    <a:pt x="266" y="237"/>
                  </a:lnTo>
                  <a:lnTo>
                    <a:pt x="271" y="217"/>
                  </a:lnTo>
                  <a:lnTo>
                    <a:pt x="274" y="199"/>
                  </a:lnTo>
                  <a:lnTo>
                    <a:pt x="278" y="180"/>
                  </a:lnTo>
                  <a:lnTo>
                    <a:pt x="281" y="157"/>
                  </a:lnTo>
                  <a:lnTo>
                    <a:pt x="285" y="134"/>
                  </a:lnTo>
                  <a:lnTo>
                    <a:pt x="287" y="116"/>
                  </a:lnTo>
                  <a:lnTo>
                    <a:pt x="289" y="95"/>
                  </a:lnTo>
                  <a:lnTo>
                    <a:pt x="291" y="72"/>
                  </a:lnTo>
                  <a:lnTo>
                    <a:pt x="293" y="42"/>
                  </a:lnTo>
                  <a:lnTo>
                    <a:pt x="293" y="15"/>
                  </a:lnTo>
                  <a:lnTo>
                    <a:pt x="294" y="0"/>
                  </a:lnTo>
                  <a:lnTo>
                    <a:pt x="247" y="0"/>
                  </a:lnTo>
                </a:path>
              </a:pathLst>
            </a:custGeom>
            <a:solidFill>
              <a:srgbClr val="FF0000"/>
            </a:solidFill>
            <a:ln w="12700" cap="rnd" cmpd="sng">
              <a:noFill/>
              <a:prstDash val="solid"/>
              <a:round/>
              <a:headEnd type="none" w="med" len="med"/>
              <a:tailEnd type="none" w="med" len="med"/>
            </a:ln>
            <a:effectLst/>
          </p:spPr>
          <p:txBody>
            <a:bodyPr/>
            <a:lstStyle/>
            <a:p>
              <a:endParaRPr lang="en-US"/>
            </a:p>
          </p:txBody>
        </p:sp>
        <p:sp>
          <p:nvSpPr>
            <p:cNvPr id="21557" name="Freeform 53"/>
            <p:cNvSpPr>
              <a:spLocks/>
            </p:cNvSpPr>
            <p:nvPr/>
          </p:nvSpPr>
          <p:spPr bwMode="auto">
            <a:xfrm>
              <a:off x="2892" y="2658"/>
              <a:ext cx="383" cy="567"/>
            </a:xfrm>
            <a:custGeom>
              <a:avLst/>
              <a:gdLst/>
              <a:ahLst/>
              <a:cxnLst>
                <a:cxn ang="0">
                  <a:pos x="0" y="0"/>
                </a:cxn>
                <a:cxn ang="0">
                  <a:pos x="0" y="24"/>
                </a:cxn>
                <a:cxn ang="0">
                  <a:pos x="1" y="44"/>
                </a:cxn>
                <a:cxn ang="0">
                  <a:pos x="3" y="66"/>
                </a:cxn>
                <a:cxn ang="0">
                  <a:pos x="4" y="89"/>
                </a:cxn>
                <a:cxn ang="0">
                  <a:pos x="7" y="113"/>
                </a:cxn>
                <a:cxn ang="0">
                  <a:pos x="10" y="137"/>
                </a:cxn>
                <a:cxn ang="0">
                  <a:pos x="13" y="158"/>
                </a:cxn>
                <a:cxn ang="0">
                  <a:pos x="17" y="181"/>
                </a:cxn>
                <a:cxn ang="0">
                  <a:pos x="21" y="202"/>
                </a:cxn>
                <a:cxn ang="0">
                  <a:pos x="26" y="222"/>
                </a:cxn>
                <a:cxn ang="0">
                  <a:pos x="31" y="244"/>
                </a:cxn>
                <a:cxn ang="0">
                  <a:pos x="39" y="271"/>
                </a:cxn>
                <a:cxn ang="0">
                  <a:pos x="47" y="295"/>
                </a:cxn>
                <a:cxn ang="0">
                  <a:pos x="57" y="322"/>
                </a:cxn>
                <a:cxn ang="0">
                  <a:pos x="68" y="348"/>
                </a:cxn>
                <a:cxn ang="0">
                  <a:pos x="79" y="374"/>
                </a:cxn>
                <a:cxn ang="0">
                  <a:pos x="91" y="394"/>
                </a:cxn>
                <a:cxn ang="0">
                  <a:pos x="105" y="419"/>
                </a:cxn>
                <a:cxn ang="0">
                  <a:pos x="119" y="440"/>
                </a:cxn>
                <a:cxn ang="0">
                  <a:pos x="131" y="459"/>
                </a:cxn>
                <a:cxn ang="0">
                  <a:pos x="146" y="474"/>
                </a:cxn>
                <a:cxn ang="0">
                  <a:pos x="159" y="489"/>
                </a:cxn>
                <a:cxn ang="0">
                  <a:pos x="171" y="501"/>
                </a:cxn>
                <a:cxn ang="0">
                  <a:pos x="182" y="511"/>
                </a:cxn>
                <a:cxn ang="0">
                  <a:pos x="197" y="522"/>
                </a:cxn>
                <a:cxn ang="0">
                  <a:pos x="211" y="533"/>
                </a:cxn>
                <a:cxn ang="0">
                  <a:pos x="225" y="541"/>
                </a:cxn>
                <a:cxn ang="0">
                  <a:pos x="252" y="553"/>
                </a:cxn>
                <a:cxn ang="0">
                  <a:pos x="275" y="561"/>
                </a:cxn>
                <a:cxn ang="0">
                  <a:pos x="284" y="563"/>
                </a:cxn>
                <a:cxn ang="0">
                  <a:pos x="304" y="566"/>
                </a:cxn>
                <a:cxn ang="0">
                  <a:pos x="320" y="566"/>
                </a:cxn>
                <a:cxn ang="0">
                  <a:pos x="382" y="566"/>
                </a:cxn>
                <a:cxn ang="0">
                  <a:pos x="352" y="542"/>
                </a:cxn>
                <a:cxn ang="0">
                  <a:pos x="215" y="429"/>
                </a:cxn>
                <a:cxn ang="0">
                  <a:pos x="143" y="266"/>
                </a:cxn>
                <a:cxn ang="0">
                  <a:pos x="105" y="96"/>
                </a:cxn>
                <a:cxn ang="0">
                  <a:pos x="96" y="0"/>
                </a:cxn>
                <a:cxn ang="0">
                  <a:pos x="0" y="0"/>
                </a:cxn>
              </a:cxnLst>
              <a:rect l="0" t="0" r="r" b="b"/>
              <a:pathLst>
                <a:path w="383" h="567">
                  <a:moveTo>
                    <a:pt x="0" y="0"/>
                  </a:moveTo>
                  <a:lnTo>
                    <a:pt x="0" y="24"/>
                  </a:lnTo>
                  <a:lnTo>
                    <a:pt x="1" y="44"/>
                  </a:lnTo>
                  <a:lnTo>
                    <a:pt x="3" y="66"/>
                  </a:lnTo>
                  <a:lnTo>
                    <a:pt x="4" y="89"/>
                  </a:lnTo>
                  <a:lnTo>
                    <a:pt x="7" y="113"/>
                  </a:lnTo>
                  <a:lnTo>
                    <a:pt x="10" y="137"/>
                  </a:lnTo>
                  <a:lnTo>
                    <a:pt x="13" y="158"/>
                  </a:lnTo>
                  <a:lnTo>
                    <a:pt x="17" y="181"/>
                  </a:lnTo>
                  <a:lnTo>
                    <a:pt x="21" y="202"/>
                  </a:lnTo>
                  <a:lnTo>
                    <a:pt x="26" y="222"/>
                  </a:lnTo>
                  <a:lnTo>
                    <a:pt x="31" y="244"/>
                  </a:lnTo>
                  <a:lnTo>
                    <a:pt x="39" y="271"/>
                  </a:lnTo>
                  <a:lnTo>
                    <a:pt x="47" y="295"/>
                  </a:lnTo>
                  <a:lnTo>
                    <a:pt x="57" y="322"/>
                  </a:lnTo>
                  <a:lnTo>
                    <a:pt x="68" y="348"/>
                  </a:lnTo>
                  <a:lnTo>
                    <a:pt x="79" y="374"/>
                  </a:lnTo>
                  <a:lnTo>
                    <a:pt x="91" y="394"/>
                  </a:lnTo>
                  <a:lnTo>
                    <a:pt x="105" y="419"/>
                  </a:lnTo>
                  <a:lnTo>
                    <a:pt x="119" y="440"/>
                  </a:lnTo>
                  <a:lnTo>
                    <a:pt x="131" y="459"/>
                  </a:lnTo>
                  <a:lnTo>
                    <a:pt x="146" y="474"/>
                  </a:lnTo>
                  <a:lnTo>
                    <a:pt x="159" y="489"/>
                  </a:lnTo>
                  <a:lnTo>
                    <a:pt x="171" y="501"/>
                  </a:lnTo>
                  <a:lnTo>
                    <a:pt x="182" y="511"/>
                  </a:lnTo>
                  <a:lnTo>
                    <a:pt x="197" y="522"/>
                  </a:lnTo>
                  <a:lnTo>
                    <a:pt x="211" y="533"/>
                  </a:lnTo>
                  <a:lnTo>
                    <a:pt x="225" y="541"/>
                  </a:lnTo>
                  <a:lnTo>
                    <a:pt x="252" y="553"/>
                  </a:lnTo>
                  <a:lnTo>
                    <a:pt x="275" y="561"/>
                  </a:lnTo>
                  <a:lnTo>
                    <a:pt x="284" y="563"/>
                  </a:lnTo>
                  <a:lnTo>
                    <a:pt x="304" y="566"/>
                  </a:lnTo>
                  <a:lnTo>
                    <a:pt x="320" y="566"/>
                  </a:lnTo>
                  <a:lnTo>
                    <a:pt x="382" y="566"/>
                  </a:lnTo>
                  <a:lnTo>
                    <a:pt x="352" y="542"/>
                  </a:lnTo>
                  <a:lnTo>
                    <a:pt x="215" y="429"/>
                  </a:lnTo>
                  <a:lnTo>
                    <a:pt x="143" y="266"/>
                  </a:lnTo>
                  <a:lnTo>
                    <a:pt x="105" y="96"/>
                  </a:lnTo>
                  <a:lnTo>
                    <a:pt x="96" y="0"/>
                  </a:lnTo>
                  <a:lnTo>
                    <a:pt x="0" y="0"/>
                  </a:lnTo>
                </a:path>
              </a:pathLst>
            </a:custGeom>
            <a:solidFill>
              <a:srgbClr val="800000"/>
            </a:solidFill>
            <a:ln w="12700" cap="rnd" cmpd="sng">
              <a:noFill/>
              <a:prstDash val="solid"/>
              <a:round/>
              <a:headEnd type="none" w="med" len="med"/>
              <a:tailEnd type="none" w="med" len="med"/>
            </a:ln>
            <a:effectLst/>
          </p:spPr>
          <p:txBody>
            <a:bodyPr/>
            <a:lstStyle/>
            <a:p>
              <a:endParaRPr lang="en-US"/>
            </a:p>
          </p:txBody>
        </p:sp>
        <p:sp>
          <p:nvSpPr>
            <p:cNvPr id="21558" name="Rectangle 54"/>
            <p:cNvSpPr>
              <a:spLocks noChangeArrowheads="1"/>
            </p:cNvSpPr>
            <p:nvPr/>
          </p:nvSpPr>
          <p:spPr bwMode="auto">
            <a:xfrm>
              <a:off x="3196" y="3082"/>
              <a:ext cx="77" cy="191"/>
            </a:xfrm>
            <a:prstGeom prst="rect">
              <a:avLst/>
            </a:prstGeom>
            <a:solidFill>
              <a:srgbClr val="800000"/>
            </a:solidFill>
            <a:ln w="12700">
              <a:noFill/>
              <a:miter lim="800000"/>
              <a:headEnd/>
              <a:tailEnd/>
            </a:ln>
            <a:effectLst/>
          </p:spPr>
          <p:txBody>
            <a:bodyPr wrap="none" anchor="ctr"/>
            <a:lstStyle/>
            <a:p>
              <a:endParaRPr lang="en-US"/>
            </a:p>
          </p:txBody>
        </p:sp>
        <p:sp>
          <p:nvSpPr>
            <p:cNvPr id="21559" name="Freeform 55"/>
            <p:cNvSpPr>
              <a:spLocks/>
            </p:cNvSpPr>
            <p:nvPr/>
          </p:nvSpPr>
          <p:spPr bwMode="auto">
            <a:xfrm>
              <a:off x="3276" y="3081"/>
              <a:ext cx="73" cy="192"/>
            </a:xfrm>
            <a:custGeom>
              <a:avLst/>
              <a:gdLst/>
              <a:ahLst/>
              <a:cxnLst>
                <a:cxn ang="0">
                  <a:pos x="0" y="0"/>
                </a:cxn>
                <a:cxn ang="0">
                  <a:pos x="0" y="191"/>
                </a:cxn>
                <a:cxn ang="0">
                  <a:pos x="72" y="96"/>
                </a:cxn>
                <a:cxn ang="0">
                  <a:pos x="0" y="0"/>
                </a:cxn>
              </a:cxnLst>
              <a:rect l="0" t="0" r="r" b="b"/>
              <a:pathLst>
                <a:path w="73" h="192">
                  <a:moveTo>
                    <a:pt x="0" y="0"/>
                  </a:moveTo>
                  <a:lnTo>
                    <a:pt x="0" y="191"/>
                  </a:lnTo>
                  <a:lnTo>
                    <a:pt x="72" y="96"/>
                  </a:lnTo>
                  <a:lnTo>
                    <a:pt x="0" y="0"/>
                  </a:lnTo>
                </a:path>
              </a:pathLst>
            </a:custGeom>
            <a:solidFill>
              <a:srgbClr val="FF0000"/>
            </a:solidFill>
            <a:ln w="12700" cap="rnd" cmpd="sng">
              <a:noFill/>
              <a:prstDash val="solid"/>
              <a:round/>
              <a:headEnd type="none" w="med" len="med"/>
              <a:tailEnd type="none" w="med" len="med"/>
            </a:ln>
            <a:effectLst/>
          </p:spPr>
          <p:txBody>
            <a:bodyPr/>
            <a:lstStyle/>
            <a:p>
              <a:endParaRPr lang="en-US"/>
            </a:p>
          </p:txBody>
        </p:sp>
        <p:sp>
          <p:nvSpPr>
            <p:cNvPr id="21560" name="Freeform 56"/>
            <p:cNvSpPr>
              <a:spLocks/>
            </p:cNvSpPr>
            <p:nvPr/>
          </p:nvSpPr>
          <p:spPr bwMode="auto">
            <a:xfrm>
              <a:off x="2979" y="2658"/>
              <a:ext cx="295" cy="566"/>
            </a:xfrm>
            <a:custGeom>
              <a:avLst/>
              <a:gdLst/>
              <a:ahLst/>
              <a:cxnLst>
                <a:cxn ang="0">
                  <a:pos x="47" y="15"/>
                </a:cxn>
                <a:cxn ang="0">
                  <a:pos x="47" y="49"/>
                </a:cxn>
                <a:cxn ang="0">
                  <a:pos x="49" y="81"/>
                </a:cxn>
                <a:cxn ang="0">
                  <a:pos x="53" y="113"/>
                </a:cxn>
                <a:cxn ang="0">
                  <a:pos x="58" y="145"/>
                </a:cxn>
                <a:cxn ang="0">
                  <a:pos x="65" y="181"/>
                </a:cxn>
                <a:cxn ang="0">
                  <a:pos x="71" y="211"/>
                </a:cxn>
                <a:cxn ang="0">
                  <a:pos x="82" y="251"/>
                </a:cxn>
                <a:cxn ang="0">
                  <a:pos x="100" y="298"/>
                </a:cxn>
                <a:cxn ang="0">
                  <a:pos x="113" y="326"/>
                </a:cxn>
                <a:cxn ang="0">
                  <a:pos x="135" y="367"/>
                </a:cxn>
                <a:cxn ang="0">
                  <a:pos x="153" y="393"/>
                </a:cxn>
                <a:cxn ang="0">
                  <a:pos x="172" y="416"/>
                </a:cxn>
                <a:cxn ang="0">
                  <a:pos x="192" y="434"/>
                </a:cxn>
                <a:cxn ang="0">
                  <a:pos x="213" y="450"/>
                </a:cxn>
                <a:cxn ang="0">
                  <a:pos x="232" y="462"/>
                </a:cxn>
                <a:cxn ang="0">
                  <a:pos x="249" y="469"/>
                </a:cxn>
                <a:cxn ang="0">
                  <a:pos x="265" y="474"/>
                </a:cxn>
                <a:cxn ang="0">
                  <a:pos x="284" y="477"/>
                </a:cxn>
                <a:cxn ang="0">
                  <a:pos x="294" y="565"/>
                </a:cxn>
                <a:cxn ang="0">
                  <a:pos x="266" y="563"/>
                </a:cxn>
                <a:cxn ang="0">
                  <a:pos x="246" y="558"/>
                </a:cxn>
                <a:cxn ang="0">
                  <a:pos x="226" y="550"/>
                </a:cxn>
                <a:cxn ang="0">
                  <a:pos x="207" y="540"/>
                </a:cxn>
                <a:cxn ang="0">
                  <a:pos x="187" y="526"/>
                </a:cxn>
                <a:cxn ang="0">
                  <a:pos x="169" y="511"/>
                </a:cxn>
                <a:cxn ang="0">
                  <a:pos x="146" y="489"/>
                </a:cxn>
                <a:cxn ang="0">
                  <a:pos x="120" y="455"/>
                </a:cxn>
                <a:cxn ang="0">
                  <a:pos x="99" y="423"/>
                </a:cxn>
                <a:cxn ang="0">
                  <a:pos x="75" y="377"/>
                </a:cxn>
                <a:cxn ang="0">
                  <a:pos x="57" y="331"/>
                </a:cxn>
                <a:cxn ang="0">
                  <a:pos x="44" y="297"/>
                </a:cxn>
                <a:cxn ang="0">
                  <a:pos x="36" y="268"/>
                </a:cxn>
                <a:cxn ang="0">
                  <a:pos x="28" y="237"/>
                </a:cxn>
                <a:cxn ang="0">
                  <a:pos x="20" y="199"/>
                </a:cxn>
                <a:cxn ang="0">
                  <a:pos x="13" y="157"/>
                </a:cxn>
                <a:cxn ang="0">
                  <a:pos x="7" y="116"/>
                </a:cxn>
                <a:cxn ang="0">
                  <a:pos x="3" y="72"/>
                </a:cxn>
                <a:cxn ang="0">
                  <a:pos x="1" y="15"/>
                </a:cxn>
                <a:cxn ang="0">
                  <a:pos x="46" y="0"/>
                </a:cxn>
              </a:cxnLst>
              <a:rect l="0" t="0" r="r" b="b"/>
              <a:pathLst>
                <a:path w="295" h="566">
                  <a:moveTo>
                    <a:pt x="46" y="0"/>
                  </a:moveTo>
                  <a:lnTo>
                    <a:pt x="47" y="15"/>
                  </a:lnTo>
                  <a:lnTo>
                    <a:pt x="47" y="34"/>
                  </a:lnTo>
                  <a:lnTo>
                    <a:pt x="47" y="49"/>
                  </a:lnTo>
                  <a:lnTo>
                    <a:pt x="48" y="64"/>
                  </a:lnTo>
                  <a:lnTo>
                    <a:pt x="49" y="81"/>
                  </a:lnTo>
                  <a:lnTo>
                    <a:pt x="51" y="96"/>
                  </a:lnTo>
                  <a:lnTo>
                    <a:pt x="53" y="113"/>
                  </a:lnTo>
                  <a:lnTo>
                    <a:pt x="55" y="128"/>
                  </a:lnTo>
                  <a:lnTo>
                    <a:pt x="58" y="145"/>
                  </a:lnTo>
                  <a:lnTo>
                    <a:pt x="61" y="162"/>
                  </a:lnTo>
                  <a:lnTo>
                    <a:pt x="65" y="181"/>
                  </a:lnTo>
                  <a:lnTo>
                    <a:pt x="68" y="197"/>
                  </a:lnTo>
                  <a:lnTo>
                    <a:pt x="71" y="211"/>
                  </a:lnTo>
                  <a:lnTo>
                    <a:pt x="75" y="227"/>
                  </a:lnTo>
                  <a:lnTo>
                    <a:pt x="82" y="251"/>
                  </a:lnTo>
                  <a:lnTo>
                    <a:pt x="90" y="272"/>
                  </a:lnTo>
                  <a:lnTo>
                    <a:pt x="100" y="298"/>
                  </a:lnTo>
                  <a:lnTo>
                    <a:pt x="107" y="315"/>
                  </a:lnTo>
                  <a:lnTo>
                    <a:pt x="113" y="326"/>
                  </a:lnTo>
                  <a:lnTo>
                    <a:pt x="123" y="347"/>
                  </a:lnTo>
                  <a:lnTo>
                    <a:pt x="135" y="367"/>
                  </a:lnTo>
                  <a:lnTo>
                    <a:pt x="145" y="382"/>
                  </a:lnTo>
                  <a:lnTo>
                    <a:pt x="153" y="393"/>
                  </a:lnTo>
                  <a:lnTo>
                    <a:pt x="163" y="405"/>
                  </a:lnTo>
                  <a:lnTo>
                    <a:pt x="172" y="416"/>
                  </a:lnTo>
                  <a:lnTo>
                    <a:pt x="181" y="424"/>
                  </a:lnTo>
                  <a:lnTo>
                    <a:pt x="192" y="434"/>
                  </a:lnTo>
                  <a:lnTo>
                    <a:pt x="202" y="443"/>
                  </a:lnTo>
                  <a:lnTo>
                    <a:pt x="213" y="450"/>
                  </a:lnTo>
                  <a:lnTo>
                    <a:pt x="222" y="457"/>
                  </a:lnTo>
                  <a:lnTo>
                    <a:pt x="232" y="462"/>
                  </a:lnTo>
                  <a:lnTo>
                    <a:pt x="240" y="466"/>
                  </a:lnTo>
                  <a:lnTo>
                    <a:pt x="249" y="469"/>
                  </a:lnTo>
                  <a:lnTo>
                    <a:pt x="258" y="472"/>
                  </a:lnTo>
                  <a:lnTo>
                    <a:pt x="265" y="474"/>
                  </a:lnTo>
                  <a:lnTo>
                    <a:pt x="276" y="476"/>
                  </a:lnTo>
                  <a:lnTo>
                    <a:pt x="284" y="477"/>
                  </a:lnTo>
                  <a:lnTo>
                    <a:pt x="294" y="477"/>
                  </a:lnTo>
                  <a:lnTo>
                    <a:pt x="294" y="565"/>
                  </a:lnTo>
                  <a:lnTo>
                    <a:pt x="279" y="564"/>
                  </a:lnTo>
                  <a:lnTo>
                    <a:pt x="266" y="563"/>
                  </a:lnTo>
                  <a:lnTo>
                    <a:pt x="255" y="560"/>
                  </a:lnTo>
                  <a:lnTo>
                    <a:pt x="246" y="558"/>
                  </a:lnTo>
                  <a:lnTo>
                    <a:pt x="237" y="555"/>
                  </a:lnTo>
                  <a:lnTo>
                    <a:pt x="226" y="550"/>
                  </a:lnTo>
                  <a:lnTo>
                    <a:pt x="218" y="546"/>
                  </a:lnTo>
                  <a:lnTo>
                    <a:pt x="207" y="540"/>
                  </a:lnTo>
                  <a:lnTo>
                    <a:pt x="197" y="533"/>
                  </a:lnTo>
                  <a:lnTo>
                    <a:pt x="187" y="526"/>
                  </a:lnTo>
                  <a:lnTo>
                    <a:pt x="177" y="518"/>
                  </a:lnTo>
                  <a:lnTo>
                    <a:pt x="169" y="511"/>
                  </a:lnTo>
                  <a:lnTo>
                    <a:pt x="157" y="500"/>
                  </a:lnTo>
                  <a:lnTo>
                    <a:pt x="146" y="489"/>
                  </a:lnTo>
                  <a:lnTo>
                    <a:pt x="133" y="472"/>
                  </a:lnTo>
                  <a:lnTo>
                    <a:pt x="120" y="455"/>
                  </a:lnTo>
                  <a:lnTo>
                    <a:pt x="109" y="438"/>
                  </a:lnTo>
                  <a:lnTo>
                    <a:pt x="99" y="423"/>
                  </a:lnTo>
                  <a:lnTo>
                    <a:pt x="88" y="402"/>
                  </a:lnTo>
                  <a:lnTo>
                    <a:pt x="75" y="377"/>
                  </a:lnTo>
                  <a:lnTo>
                    <a:pt x="65" y="353"/>
                  </a:lnTo>
                  <a:lnTo>
                    <a:pt x="57" y="331"/>
                  </a:lnTo>
                  <a:lnTo>
                    <a:pt x="51" y="316"/>
                  </a:lnTo>
                  <a:lnTo>
                    <a:pt x="44" y="297"/>
                  </a:lnTo>
                  <a:lnTo>
                    <a:pt x="40" y="283"/>
                  </a:lnTo>
                  <a:lnTo>
                    <a:pt x="36" y="268"/>
                  </a:lnTo>
                  <a:lnTo>
                    <a:pt x="32" y="252"/>
                  </a:lnTo>
                  <a:lnTo>
                    <a:pt x="28" y="237"/>
                  </a:lnTo>
                  <a:lnTo>
                    <a:pt x="23" y="216"/>
                  </a:lnTo>
                  <a:lnTo>
                    <a:pt x="20" y="199"/>
                  </a:lnTo>
                  <a:lnTo>
                    <a:pt x="16" y="179"/>
                  </a:lnTo>
                  <a:lnTo>
                    <a:pt x="13" y="157"/>
                  </a:lnTo>
                  <a:lnTo>
                    <a:pt x="9" y="134"/>
                  </a:lnTo>
                  <a:lnTo>
                    <a:pt x="7" y="116"/>
                  </a:lnTo>
                  <a:lnTo>
                    <a:pt x="5" y="95"/>
                  </a:lnTo>
                  <a:lnTo>
                    <a:pt x="3" y="72"/>
                  </a:lnTo>
                  <a:lnTo>
                    <a:pt x="2" y="42"/>
                  </a:lnTo>
                  <a:lnTo>
                    <a:pt x="1" y="15"/>
                  </a:lnTo>
                  <a:lnTo>
                    <a:pt x="0" y="0"/>
                  </a:lnTo>
                  <a:lnTo>
                    <a:pt x="46" y="0"/>
                  </a:lnTo>
                </a:path>
              </a:pathLst>
            </a:custGeom>
            <a:solidFill>
              <a:srgbClr val="FF0000"/>
            </a:solidFill>
            <a:ln w="12700" cap="rnd" cmpd="sng">
              <a:noFill/>
              <a:prstDash val="solid"/>
              <a:round/>
              <a:headEnd type="none" w="med" len="med"/>
              <a:tailEnd type="none" w="med" len="med"/>
            </a:ln>
            <a:effectLst/>
          </p:spPr>
          <p:txBody>
            <a:bodyPr/>
            <a:lstStyle/>
            <a:p>
              <a:endParaRPr lang="en-US"/>
            </a:p>
          </p:txBody>
        </p:sp>
        <p:grpSp>
          <p:nvGrpSpPr>
            <p:cNvPr id="21561" name="Group 57"/>
            <p:cNvGrpSpPr>
              <a:grpSpLocks/>
            </p:cNvGrpSpPr>
            <p:nvPr/>
          </p:nvGrpSpPr>
          <p:grpSpPr bwMode="auto">
            <a:xfrm>
              <a:off x="2767" y="2659"/>
              <a:ext cx="340" cy="798"/>
              <a:chOff x="2767" y="2659"/>
              <a:chExt cx="340" cy="798"/>
            </a:xfrm>
          </p:grpSpPr>
          <p:sp>
            <p:nvSpPr>
              <p:cNvPr id="21562" name="Freeform 58"/>
              <p:cNvSpPr>
                <a:spLocks/>
              </p:cNvSpPr>
              <p:nvPr/>
            </p:nvSpPr>
            <p:spPr bwMode="auto">
              <a:xfrm>
                <a:off x="2767" y="3350"/>
                <a:ext cx="340" cy="26"/>
              </a:xfrm>
              <a:custGeom>
                <a:avLst/>
                <a:gdLst/>
                <a:ahLst/>
                <a:cxnLst>
                  <a:cxn ang="0">
                    <a:pos x="339" y="25"/>
                  </a:cxn>
                  <a:cxn ang="0">
                    <a:pos x="0" y="25"/>
                  </a:cxn>
                  <a:cxn ang="0">
                    <a:pos x="90" y="0"/>
                  </a:cxn>
                  <a:cxn ang="0">
                    <a:pos x="249" y="0"/>
                  </a:cxn>
                  <a:cxn ang="0">
                    <a:pos x="339" y="25"/>
                  </a:cxn>
                </a:cxnLst>
                <a:rect l="0" t="0" r="r" b="b"/>
                <a:pathLst>
                  <a:path w="340" h="26">
                    <a:moveTo>
                      <a:pt x="339" y="25"/>
                    </a:moveTo>
                    <a:lnTo>
                      <a:pt x="0" y="25"/>
                    </a:lnTo>
                    <a:lnTo>
                      <a:pt x="90" y="0"/>
                    </a:lnTo>
                    <a:lnTo>
                      <a:pt x="249" y="0"/>
                    </a:lnTo>
                    <a:lnTo>
                      <a:pt x="339" y="25"/>
                    </a:lnTo>
                  </a:path>
                </a:pathLst>
              </a:custGeom>
              <a:solidFill>
                <a:srgbClr val="800000"/>
              </a:solidFill>
              <a:ln w="12700" cap="rnd" cmpd="sng">
                <a:noFill/>
                <a:prstDash val="solid"/>
                <a:round/>
                <a:headEnd type="none" w="med" len="med"/>
                <a:tailEnd type="none" w="med" len="med"/>
              </a:ln>
              <a:effectLst/>
            </p:spPr>
            <p:txBody>
              <a:bodyPr/>
              <a:lstStyle/>
              <a:p>
                <a:endParaRPr lang="en-US"/>
              </a:p>
            </p:txBody>
          </p:sp>
          <p:sp>
            <p:nvSpPr>
              <p:cNvPr id="21563" name="Freeform 59"/>
              <p:cNvSpPr>
                <a:spLocks/>
              </p:cNvSpPr>
              <p:nvPr/>
            </p:nvSpPr>
            <p:spPr bwMode="auto">
              <a:xfrm>
                <a:off x="2767" y="2659"/>
                <a:ext cx="340" cy="798"/>
              </a:xfrm>
              <a:custGeom>
                <a:avLst/>
                <a:gdLst/>
                <a:ahLst/>
                <a:cxnLst>
                  <a:cxn ang="0">
                    <a:pos x="226" y="716"/>
                  </a:cxn>
                  <a:cxn ang="0">
                    <a:pos x="339" y="716"/>
                  </a:cxn>
                  <a:cxn ang="0">
                    <a:pos x="158" y="797"/>
                  </a:cxn>
                  <a:cxn ang="0">
                    <a:pos x="0" y="716"/>
                  </a:cxn>
                  <a:cxn ang="0">
                    <a:pos x="113" y="716"/>
                  </a:cxn>
                  <a:cxn ang="0">
                    <a:pos x="113" y="0"/>
                  </a:cxn>
                  <a:cxn ang="0">
                    <a:pos x="226" y="0"/>
                  </a:cxn>
                  <a:cxn ang="0">
                    <a:pos x="226" y="716"/>
                  </a:cxn>
                </a:cxnLst>
                <a:rect l="0" t="0" r="r" b="b"/>
                <a:pathLst>
                  <a:path w="340" h="798">
                    <a:moveTo>
                      <a:pt x="226" y="716"/>
                    </a:moveTo>
                    <a:lnTo>
                      <a:pt x="339" y="716"/>
                    </a:lnTo>
                    <a:lnTo>
                      <a:pt x="158" y="797"/>
                    </a:lnTo>
                    <a:lnTo>
                      <a:pt x="0" y="716"/>
                    </a:lnTo>
                    <a:lnTo>
                      <a:pt x="113" y="716"/>
                    </a:lnTo>
                    <a:lnTo>
                      <a:pt x="113" y="0"/>
                    </a:lnTo>
                    <a:lnTo>
                      <a:pt x="226" y="0"/>
                    </a:lnTo>
                    <a:lnTo>
                      <a:pt x="226" y="716"/>
                    </a:lnTo>
                  </a:path>
                </a:pathLst>
              </a:custGeom>
              <a:solidFill>
                <a:srgbClr val="FF0000"/>
              </a:solidFill>
              <a:ln w="12700" cap="rnd" cmpd="sng">
                <a:noFill/>
                <a:prstDash val="solid"/>
                <a:round/>
                <a:headEnd type="none" w="med" len="med"/>
                <a:tailEnd type="none" w="med" len="med"/>
              </a:ln>
              <a:effectLst/>
            </p:spPr>
            <p:txBody>
              <a:bodyPr/>
              <a:lstStyle/>
              <a:p>
                <a:endParaRPr lang="en-US"/>
              </a:p>
            </p:txBody>
          </p:sp>
        </p:grpSp>
      </p:grpSp>
      <p:sp>
        <p:nvSpPr>
          <p:cNvPr id="21564" name="Rectangle 60"/>
          <p:cNvSpPr>
            <a:spLocks noChangeArrowheads="1"/>
          </p:cNvSpPr>
          <p:nvPr/>
        </p:nvSpPr>
        <p:spPr bwMode="auto">
          <a:xfrm>
            <a:off x="555625" y="61913"/>
            <a:ext cx="8269288" cy="519112"/>
          </a:xfrm>
          <a:prstGeom prst="rect">
            <a:avLst/>
          </a:prstGeom>
          <a:noFill/>
          <a:ln w="12700">
            <a:noFill/>
            <a:miter lim="800000"/>
            <a:headEnd/>
            <a:tailEnd/>
          </a:ln>
          <a:effectLst/>
        </p:spPr>
        <p:txBody>
          <a:bodyPr wrap="none" anchor="ctr"/>
          <a:lstStyle/>
          <a:p>
            <a:endParaRPr lang="en-US"/>
          </a:p>
        </p:txBody>
      </p:sp>
      <p:sp>
        <p:nvSpPr>
          <p:cNvPr id="21565" name="Rectangle 61"/>
          <p:cNvSpPr>
            <a:spLocks noGrp="1" noRot="1" noChangeArrowheads="1"/>
          </p:cNvSpPr>
          <p:nvPr>
            <p:ph type="body" idx="1"/>
          </p:nvPr>
        </p:nvSpPr>
        <p:spPr>
          <a:xfrm>
            <a:off x="571500" y="3752850"/>
            <a:ext cx="8401050" cy="609600"/>
          </a:xfrm>
          <a:noFill/>
          <a:ln/>
        </p:spPr>
        <p:txBody>
          <a:bodyPr lIns="90488" tIns="44450" rIns="90488" bIns="44450"/>
          <a:lstStyle/>
          <a:p>
            <a:pPr>
              <a:spcBef>
                <a:spcPct val="0"/>
              </a:spcBef>
              <a:buFont typeface="Wingdings" pitchFamily="2" charset="2"/>
              <a:buNone/>
            </a:pPr>
            <a:r>
              <a:rPr lang="en-US" sz="2800"/>
              <a:t>Can we generalize to other persons, places, times?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1565">
                                            <p:txEl>
                                              <p:pRg st="0" end="0"/>
                                            </p:txEl>
                                          </p:spTgt>
                                        </p:tgtEl>
                                        <p:attrNameLst>
                                          <p:attrName>style.visibility</p:attrName>
                                        </p:attrNameLst>
                                      </p:cBhvr>
                                      <p:to>
                                        <p:strVal val="visible"/>
                                      </p:to>
                                    </p:set>
                                    <p:anim calcmode="lin" valueType="num">
                                      <p:cBhvr additive="base">
                                        <p:cTn id="7" dur="500" fill="hold"/>
                                        <p:tgtEl>
                                          <p:spTgt spid="2156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156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65" grpId="0" build="p" autoUpdateAnimBg="0"/>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ChangeArrowheads="1"/>
          </p:cNvSpPr>
          <p:nvPr/>
        </p:nvSpPr>
        <p:spPr bwMode="auto">
          <a:xfrm>
            <a:off x="685800" y="381000"/>
            <a:ext cx="7772400" cy="838200"/>
          </a:xfrm>
          <a:prstGeom prst="rect">
            <a:avLst/>
          </a:prstGeom>
          <a:noFill/>
          <a:ln w="9525">
            <a:noFill/>
            <a:miter lim="800000"/>
            <a:headEnd/>
            <a:tailEnd/>
          </a:ln>
          <a:effectLst/>
        </p:spPr>
        <p:txBody>
          <a:bodyPr anchor="ctr"/>
          <a:lstStyle/>
          <a:p>
            <a:pPr algn="ctr"/>
            <a:r>
              <a:rPr lang="en-US" sz="3600" b="1">
                <a:solidFill>
                  <a:schemeClr val="tx2"/>
                </a:solidFill>
                <a:latin typeface="Trebuchet MS" pitchFamily="34" charset="0"/>
              </a:rPr>
              <a:t>Sample Size Axioms…cont.</a:t>
            </a:r>
            <a:endParaRPr lang="en-US" sz="3200" b="1">
              <a:solidFill>
                <a:schemeClr val="tx2"/>
              </a:solidFill>
              <a:latin typeface="Trebuchet MS" pitchFamily="34" charset="0"/>
            </a:endParaRPr>
          </a:p>
        </p:txBody>
      </p:sp>
      <p:sp>
        <p:nvSpPr>
          <p:cNvPr id="243715" name="Rectangle 3"/>
          <p:cNvSpPr>
            <a:spLocks noChangeArrowheads="1"/>
          </p:cNvSpPr>
          <p:nvPr/>
        </p:nvSpPr>
        <p:spPr bwMode="auto">
          <a:xfrm>
            <a:off x="914400" y="1905000"/>
            <a:ext cx="7772400" cy="1752600"/>
          </a:xfrm>
          <a:prstGeom prst="rect">
            <a:avLst/>
          </a:prstGeom>
          <a:noFill/>
          <a:ln w="9525">
            <a:noFill/>
            <a:miter lim="800000"/>
            <a:headEnd/>
            <a:tailEnd/>
          </a:ln>
          <a:effectLst/>
        </p:spPr>
        <p:txBody>
          <a:bodyPr/>
          <a:lstStyle/>
          <a:p>
            <a:pPr marL="342900" indent="-342900">
              <a:lnSpc>
                <a:spcPct val="90000"/>
              </a:lnSpc>
              <a:spcBef>
                <a:spcPct val="20000"/>
              </a:spcBef>
              <a:buFontTx/>
              <a:buChar char="•"/>
            </a:pPr>
            <a:r>
              <a:rPr lang="en-US" sz="2400" b="1" i="1">
                <a:solidFill>
                  <a:schemeClr val="folHlink"/>
                </a:solidFill>
              </a:rPr>
              <a:t>You can take any finding in the survey, replicate the survey with the same probability sample plan &amp; size, and you will be “very likely” to find the same result within the </a:t>
            </a:r>
            <a:r>
              <a:rPr lang="en-US" sz="2400" b="1" i="1" u="sng">
                <a:solidFill>
                  <a:schemeClr val="folHlink"/>
                </a:solidFill>
              </a:rPr>
              <a:t>+</a:t>
            </a:r>
            <a:r>
              <a:rPr lang="en-US" sz="2400" b="1" i="1">
                <a:solidFill>
                  <a:schemeClr val="folHlink"/>
                </a:solidFill>
              </a:rPr>
              <a:t> range of the original findings.</a:t>
            </a:r>
            <a:endParaRPr lang="en-US" sz="2400" b="1">
              <a:solidFill>
                <a:schemeClr val="folHlink"/>
              </a:solidFill>
            </a:endParaRPr>
          </a:p>
          <a:p>
            <a:pPr marL="342900" indent="-342900">
              <a:spcBef>
                <a:spcPct val="20000"/>
              </a:spcBef>
              <a:buFontTx/>
              <a:buChar char="•"/>
            </a:pPr>
            <a:r>
              <a:rPr lang="en-US" sz="2400" b="1" i="1">
                <a:solidFill>
                  <a:schemeClr val="folHlink"/>
                </a:solidFill>
              </a:rPr>
              <a:t>In almost all cases, the accuracy (sample error) of a probability sample is independent of the size of the population.    </a:t>
            </a:r>
            <a:endParaRPr lang="en-US" sz="2400" i="1">
              <a:solidFill>
                <a:schemeClr val="fo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3715">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243715">
                                            <p:txEl>
                                              <p:pRg st="0" end="0"/>
                                            </p:txEl>
                                          </p:spTgt>
                                        </p:tgtEl>
                                        <p:attrNameLst>
                                          <p:attrName>ppt_c</p:attrName>
                                        </p:attrNameLst>
                                      </p:cBhvr>
                                      <p:to>
                                        <a:srgbClr val="3885D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3715">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243715">
                                            <p:txEl>
                                              <p:pRg st="1" end="1"/>
                                            </p:txEl>
                                          </p:spTgt>
                                        </p:tgtEl>
                                        <p:attrNameLst>
                                          <p:attrName>ppt_c</p:attrName>
                                        </p:attrNameLst>
                                      </p:cBhvr>
                                      <p:to>
                                        <a:srgbClr val="3885D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5" grpId="0" build="p" bldLvl="2" autoUpdateAnimBg="0"/>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ChangeArrowheads="1"/>
          </p:cNvSpPr>
          <p:nvPr/>
        </p:nvSpPr>
        <p:spPr bwMode="auto">
          <a:xfrm>
            <a:off x="685800" y="381000"/>
            <a:ext cx="7772400" cy="838200"/>
          </a:xfrm>
          <a:prstGeom prst="rect">
            <a:avLst/>
          </a:prstGeom>
          <a:noFill/>
          <a:ln w="9525">
            <a:noFill/>
            <a:miter lim="800000"/>
            <a:headEnd/>
            <a:tailEnd/>
          </a:ln>
          <a:effectLst/>
        </p:spPr>
        <p:txBody>
          <a:bodyPr anchor="ctr"/>
          <a:lstStyle/>
          <a:p>
            <a:pPr algn="ctr"/>
            <a:r>
              <a:rPr lang="en-US" sz="3600" b="1">
                <a:solidFill>
                  <a:schemeClr val="tx2"/>
                </a:solidFill>
                <a:latin typeface="Trebuchet MS" pitchFamily="34" charset="0"/>
              </a:rPr>
              <a:t>Sample Size Axioms…cont.</a:t>
            </a:r>
            <a:endParaRPr lang="en-US" sz="3200" b="1">
              <a:solidFill>
                <a:schemeClr val="tx2"/>
              </a:solidFill>
              <a:latin typeface="Trebuchet MS" pitchFamily="34" charset="0"/>
            </a:endParaRPr>
          </a:p>
        </p:txBody>
      </p:sp>
      <p:sp>
        <p:nvSpPr>
          <p:cNvPr id="244739" name="Rectangle 3"/>
          <p:cNvSpPr>
            <a:spLocks noChangeArrowheads="1"/>
          </p:cNvSpPr>
          <p:nvPr/>
        </p:nvSpPr>
        <p:spPr bwMode="auto">
          <a:xfrm>
            <a:off x="990600" y="2438400"/>
            <a:ext cx="7772400" cy="1219200"/>
          </a:xfrm>
          <a:prstGeom prst="rect">
            <a:avLst/>
          </a:prstGeom>
          <a:noFill/>
          <a:ln w="9525">
            <a:noFill/>
            <a:miter lim="800000"/>
            <a:headEnd/>
            <a:tailEnd/>
          </a:ln>
          <a:effectLst/>
        </p:spPr>
        <p:txBody>
          <a:bodyPr/>
          <a:lstStyle/>
          <a:p>
            <a:pPr marL="342900" indent="-342900">
              <a:lnSpc>
                <a:spcPct val="90000"/>
              </a:lnSpc>
              <a:spcBef>
                <a:spcPct val="20000"/>
              </a:spcBef>
              <a:buFontTx/>
              <a:buChar char="•"/>
            </a:pPr>
            <a:r>
              <a:rPr lang="en-US" sz="2400" b="1" i="1">
                <a:solidFill>
                  <a:schemeClr val="folHlink"/>
                </a:solidFill>
              </a:rPr>
              <a:t>A probability sample can be a very tiny percentage of the population size and still be very accurate (have little sample error).</a:t>
            </a:r>
            <a:endParaRPr lang="en-US" sz="2400" b="1">
              <a:solidFill>
                <a:schemeClr val="folHlink"/>
              </a:solidFill>
            </a:endParaRPr>
          </a:p>
          <a:p>
            <a:pPr marL="342900" indent="-342900">
              <a:lnSpc>
                <a:spcPct val="90000"/>
              </a:lnSpc>
              <a:spcBef>
                <a:spcPct val="20000"/>
              </a:spcBef>
              <a:buFontTx/>
              <a:buChar char="•"/>
            </a:pPr>
            <a:r>
              <a:rPr lang="en-US" sz="2400" b="1" i="1">
                <a:solidFill>
                  <a:schemeClr val="folHlink"/>
                </a:solidFill>
              </a:rPr>
              <a:t>The size of the probability sample depends on the client’s desired accuracy (acceptable sample error) balanced against the cost of data collection for that sample size.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4739">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244739">
                                            <p:txEl>
                                              <p:pRg st="0" end="0"/>
                                            </p:txEl>
                                          </p:spTgt>
                                        </p:tgtEl>
                                        <p:attrNameLst>
                                          <p:attrName>ppt_c</p:attrName>
                                        </p:attrNameLst>
                                      </p:cBhvr>
                                      <p:to>
                                        <a:srgbClr val="3885D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4739">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244739">
                                            <p:txEl>
                                              <p:pRg st="1" end="1"/>
                                            </p:txEl>
                                          </p:spTgt>
                                        </p:tgtEl>
                                        <p:attrNameLst>
                                          <p:attrName>ppt_c</p:attrName>
                                        </p:attrNameLst>
                                      </p:cBhvr>
                                      <p:to>
                                        <a:srgbClr val="3885D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39" grpId="0" build="p" bldLvl="2" autoUpdateAnimBg="0"/>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ctrTitle"/>
          </p:nvPr>
        </p:nvSpPr>
        <p:spPr>
          <a:xfrm>
            <a:off x="990600" y="2089150"/>
            <a:ext cx="7772400" cy="1349375"/>
          </a:xfrm>
          <a:noFill/>
          <a:ln/>
        </p:spPr>
        <p:txBody>
          <a:bodyPr/>
          <a:lstStyle/>
          <a:p>
            <a:r>
              <a:rPr lang="en-US" sz="3600" b="0">
                <a:latin typeface="Trebuchet MS" pitchFamily="34" charset="0"/>
              </a:rPr>
              <a:t>There is only one method of determining sample size that allows the researcher to PREDETERMINE the accuracy of the sample results…</a:t>
            </a:r>
          </a:p>
        </p:txBody>
      </p:sp>
      <p:sp>
        <p:nvSpPr>
          <p:cNvPr id="245763" name="Rectangle 3"/>
          <p:cNvSpPr>
            <a:spLocks noGrp="1" noChangeArrowheads="1"/>
          </p:cNvSpPr>
          <p:nvPr>
            <p:ph type="subTitle" idx="1"/>
          </p:nvPr>
        </p:nvSpPr>
        <p:spPr>
          <a:xfrm>
            <a:off x="990600" y="4191000"/>
            <a:ext cx="6781800" cy="1524000"/>
          </a:xfrm>
          <a:noFill/>
          <a:ln/>
        </p:spPr>
        <p:txBody>
          <a:bodyPr/>
          <a:lstStyle/>
          <a:p>
            <a:r>
              <a:rPr lang="en-US" sz="3600" b="1"/>
              <a:t>The Confidence Interval Method of Determining Sample Size</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ChangeArrowheads="1"/>
          </p:cNvSpPr>
          <p:nvPr/>
        </p:nvSpPr>
        <p:spPr bwMode="auto">
          <a:xfrm>
            <a:off x="609600" y="228600"/>
            <a:ext cx="7848600" cy="1219200"/>
          </a:xfrm>
          <a:prstGeom prst="rect">
            <a:avLst/>
          </a:prstGeom>
          <a:noFill/>
          <a:ln w="9525">
            <a:noFill/>
            <a:miter lim="800000"/>
            <a:headEnd/>
            <a:tailEnd/>
          </a:ln>
          <a:effectLst/>
        </p:spPr>
        <p:txBody>
          <a:bodyPr anchor="ctr"/>
          <a:lstStyle/>
          <a:p>
            <a:pPr algn="ctr"/>
            <a:r>
              <a:rPr lang="en-US" sz="2800" b="1">
                <a:solidFill>
                  <a:schemeClr val="tx2"/>
                </a:solidFill>
                <a:latin typeface="Trebuchet MS" pitchFamily="34" charset="0"/>
              </a:rPr>
              <a:t>The Confidence Interval Method of Determining Sample Size</a:t>
            </a:r>
          </a:p>
          <a:p>
            <a:pPr algn="ctr"/>
            <a:r>
              <a:rPr lang="en-US" sz="2400" b="1">
                <a:solidFill>
                  <a:schemeClr val="tx2"/>
                </a:solidFill>
                <a:latin typeface="Trebuchet MS" pitchFamily="34" charset="0"/>
              </a:rPr>
              <a:t>Notion of Confidence Interval</a:t>
            </a:r>
            <a:endParaRPr lang="en-US" sz="2000" b="1">
              <a:solidFill>
                <a:schemeClr val="tx2"/>
              </a:solidFill>
              <a:latin typeface="Trebuchet MS" pitchFamily="34" charset="0"/>
            </a:endParaRPr>
          </a:p>
        </p:txBody>
      </p:sp>
      <p:sp>
        <p:nvSpPr>
          <p:cNvPr id="246787" name="Rectangle 3"/>
          <p:cNvSpPr>
            <a:spLocks noChangeArrowheads="1"/>
          </p:cNvSpPr>
          <p:nvPr/>
        </p:nvSpPr>
        <p:spPr bwMode="auto">
          <a:xfrm>
            <a:off x="1066800" y="2590800"/>
            <a:ext cx="7772400" cy="1219200"/>
          </a:xfrm>
          <a:prstGeom prst="rect">
            <a:avLst/>
          </a:prstGeom>
          <a:noFill/>
          <a:ln w="9525">
            <a:noFill/>
            <a:miter lim="800000"/>
            <a:headEnd/>
            <a:tailEnd/>
          </a:ln>
          <a:effectLst/>
        </p:spPr>
        <p:txBody>
          <a:bodyPr/>
          <a:lstStyle/>
          <a:p>
            <a:pPr marL="342900" indent="-342900">
              <a:lnSpc>
                <a:spcPct val="90000"/>
              </a:lnSpc>
              <a:spcBef>
                <a:spcPct val="20000"/>
              </a:spcBef>
            </a:pPr>
            <a:endParaRPr lang="en-US" sz="2800" b="1" i="1"/>
          </a:p>
          <a:p>
            <a:pPr marL="342900" indent="-342900">
              <a:lnSpc>
                <a:spcPct val="90000"/>
              </a:lnSpc>
              <a:spcBef>
                <a:spcPct val="20000"/>
              </a:spcBef>
            </a:pPr>
            <a:r>
              <a:rPr lang="en-US" sz="2400" b="1" i="1">
                <a:solidFill>
                  <a:schemeClr val="accent2"/>
                </a:solidFill>
              </a:rPr>
              <a:t>Confidence interval: </a:t>
            </a:r>
            <a:r>
              <a:rPr lang="en-US" sz="2400" b="1"/>
              <a:t>range whose endpoints define a certain percentage of the responses to a question</a:t>
            </a:r>
          </a:p>
          <a:p>
            <a:pPr marL="342900" indent="-342900">
              <a:lnSpc>
                <a:spcPct val="90000"/>
              </a:lnSpc>
              <a:spcBef>
                <a:spcPct val="20000"/>
              </a:spcBef>
              <a:buFontTx/>
              <a:buChar char="•"/>
            </a:pPr>
            <a:r>
              <a:rPr lang="en-US" sz="2400" b="1" i="1">
                <a:solidFill>
                  <a:schemeClr val="accent2"/>
                </a:solidFill>
              </a:rPr>
              <a:t>Central limit theorem: </a:t>
            </a:r>
            <a:r>
              <a:rPr lang="en-US" sz="2400" b="1"/>
              <a:t>a theory that holds that values taken from repeated samples of a survey within a population would look like a normal curve.  The mean of all sample means is the mean of the population.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6787">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246787">
                                            <p:txEl>
                                              <p:pRg st="1" end="1"/>
                                            </p:txEl>
                                          </p:spTgt>
                                        </p:tgtEl>
                                        <p:attrNameLst>
                                          <p:attrName>ppt_c</p:attrName>
                                        </p:attrNameLst>
                                      </p:cBhvr>
                                      <p:to>
                                        <a:srgbClr val="3885D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6787">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246787">
                                            <p:txEl>
                                              <p:pRg st="2" end="2"/>
                                            </p:txEl>
                                          </p:spTgt>
                                        </p:tgtEl>
                                        <p:attrNameLst>
                                          <p:attrName>ppt_c</p:attrName>
                                        </p:attrNameLst>
                                      </p:cBhvr>
                                      <p:to>
                                        <a:srgbClr val="3885D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build="p" bldLvl="2" autoUpdateAnimBg="0"/>
    </p:bldLst>
  </p:timing>
</p:sld>
</file>

<file path=ppt/slides/slide1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685800" y="609600"/>
            <a:ext cx="7772400" cy="1143000"/>
          </a:xfrm>
          <a:noFill/>
          <a:ln/>
        </p:spPr>
        <p:txBody>
          <a:bodyPr/>
          <a:lstStyle/>
          <a:p>
            <a:r>
              <a:rPr lang="en-US" sz="2400" b="0">
                <a:latin typeface="Trebuchet MS" pitchFamily="34" charset="0"/>
              </a:rPr>
              <a:t>The Central Limit Theorem allows us to use the logic of the Normal Curve Distribution</a:t>
            </a:r>
            <a:r>
              <a:rPr lang="en-US" sz="2400">
                <a:latin typeface="Trebuchet MS" pitchFamily="34" charset="0"/>
              </a:rPr>
              <a:t> </a:t>
            </a:r>
          </a:p>
        </p:txBody>
      </p:sp>
      <p:sp>
        <p:nvSpPr>
          <p:cNvPr id="251907" name="Rectangle 3"/>
          <p:cNvSpPr>
            <a:spLocks noGrp="1" noChangeArrowheads="1"/>
          </p:cNvSpPr>
          <p:nvPr>
            <p:ph type="body" idx="1"/>
          </p:nvPr>
        </p:nvSpPr>
        <p:spPr>
          <a:xfrm>
            <a:off x="1060450" y="2257425"/>
            <a:ext cx="7562850" cy="3810000"/>
          </a:xfrm>
          <a:noFill/>
          <a:ln/>
        </p:spPr>
        <p:txBody>
          <a:bodyPr/>
          <a:lstStyle/>
          <a:p>
            <a:r>
              <a:rPr lang="en-US" sz="2400" b="1"/>
              <a:t>Since 95% of samples drawn from a population will fall within </a:t>
            </a:r>
            <a:r>
              <a:rPr lang="en-US" sz="2400" b="1" u="sng"/>
              <a:t>+</a:t>
            </a:r>
            <a:r>
              <a:rPr lang="en-US" sz="2400" b="1"/>
              <a:t> 1.96 x Sample error (this logic is based upon our understanding of the normal curve) we can make the following statement:   …. 	</a:t>
            </a:r>
            <a:endParaRPr lang="en-US" sz="2400"/>
          </a:p>
        </p:txBody>
      </p:sp>
    </p:spTree>
  </p:cSld>
  <p:clrMapOvr>
    <a:masterClrMapping/>
  </p:clrMapOvr>
  <p:transition/>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a:xfrm>
            <a:off x="609600" y="152400"/>
            <a:ext cx="7772400" cy="1828800"/>
          </a:xfrm>
          <a:noFill/>
          <a:ln/>
        </p:spPr>
        <p:txBody>
          <a:bodyPr/>
          <a:lstStyle/>
          <a:p>
            <a:pPr>
              <a:lnSpc>
                <a:spcPct val="90000"/>
              </a:lnSpc>
            </a:pPr>
            <a:r>
              <a:rPr lang="en-US" sz="2400" b="0">
                <a:latin typeface="Trebuchet MS" pitchFamily="34" charset="0"/>
              </a:rPr>
              <a:t>We also know that, given the amount of variability in the population, the sample size affects the size of the confidence interval; as n goes down the interval widens (more “sloppy”)</a:t>
            </a:r>
          </a:p>
        </p:txBody>
      </p:sp>
      <p:pic>
        <p:nvPicPr>
          <p:cNvPr id="254979" name="Picture 3"/>
          <p:cNvPicPr>
            <a:picLocks noChangeAspect="1" noChangeArrowheads="1"/>
          </p:cNvPicPr>
          <p:nvPr/>
        </p:nvPicPr>
        <p:blipFill>
          <a:blip r:embed="rId2"/>
          <a:srcRect l="16000" t="23334" r="30000" b="12666"/>
          <a:stretch>
            <a:fillRect/>
          </a:stretch>
        </p:blipFill>
        <p:spPr bwMode="auto">
          <a:xfrm>
            <a:off x="1981200" y="1981200"/>
            <a:ext cx="4648200" cy="3962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ChangeArrowheads="1"/>
          </p:cNvSpPr>
          <p:nvPr/>
        </p:nvSpPr>
        <p:spPr bwMode="auto">
          <a:xfrm>
            <a:off x="685800" y="381000"/>
            <a:ext cx="7772400" cy="838200"/>
          </a:xfrm>
          <a:prstGeom prst="rect">
            <a:avLst/>
          </a:prstGeom>
          <a:noFill/>
          <a:ln w="9525">
            <a:noFill/>
            <a:miter lim="800000"/>
            <a:headEnd/>
            <a:tailEnd/>
          </a:ln>
          <a:effectLst/>
        </p:spPr>
        <p:txBody>
          <a:bodyPr anchor="ctr"/>
          <a:lstStyle/>
          <a:p>
            <a:pPr algn="ctr"/>
            <a:r>
              <a:rPr lang="en-US" sz="2800" b="1">
                <a:solidFill>
                  <a:schemeClr val="tx2"/>
                </a:solidFill>
                <a:latin typeface="Trebuchet MS" pitchFamily="34" charset="0"/>
              </a:rPr>
              <a:t>The Confidence Interval Method of Determining Sample Size</a:t>
            </a:r>
            <a:endParaRPr lang="en-US" sz="2400" b="1">
              <a:solidFill>
                <a:schemeClr val="tx2"/>
              </a:solidFill>
              <a:latin typeface="Trebuchet MS" pitchFamily="34" charset="0"/>
            </a:endParaRPr>
          </a:p>
        </p:txBody>
      </p:sp>
      <p:sp>
        <p:nvSpPr>
          <p:cNvPr id="248835" name="Rectangle 3"/>
          <p:cNvSpPr>
            <a:spLocks noChangeArrowheads="1"/>
          </p:cNvSpPr>
          <p:nvPr/>
        </p:nvSpPr>
        <p:spPr bwMode="auto">
          <a:xfrm>
            <a:off x="990600" y="1905000"/>
            <a:ext cx="7772400" cy="1219200"/>
          </a:xfrm>
          <a:prstGeom prst="rect">
            <a:avLst/>
          </a:prstGeom>
          <a:noFill/>
          <a:ln w="9525">
            <a:noFill/>
            <a:miter lim="800000"/>
            <a:headEnd/>
            <a:tailEnd/>
          </a:ln>
          <a:effectLst/>
        </p:spPr>
        <p:txBody>
          <a:bodyPr/>
          <a:lstStyle/>
          <a:p>
            <a:pPr marL="342900" indent="-342900">
              <a:lnSpc>
                <a:spcPct val="90000"/>
              </a:lnSpc>
              <a:spcBef>
                <a:spcPct val="20000"/>
              </a:spcBef>
              <a:buFontTx/>
              <a:buChar char="•"/>
            </a:pPr>
            <a:r>
              <a:rPr lang="en-US" sz="2400" b="1" i="1">
                <a:solidFill>
                  <a:schemeClr val="folHlink"/>
                </a:solidFill>
              </a:rPr>
              <a:t>The relationship between sample size and sample error:</a:t>
            </a:r>
            <a:endParaRPr lang="en-US" sz="2400" b="1">
              <a:solidFill>
                <a:schemeClr val="folHlink"/>
              </a:solidFill>
            </a:endParaRPr>
          </a:p>
        </p:txBody>
      </p:sp>
      <p:pic>
        <p:nvPicPr>
          <p:cNvPr id="248836" name="Picture 4"/>
          <p:cNvPicPr>
            <a:picLocks noChangeAspect="1" noChangeArrowheads="1"/>
          </p:cNvPicPr>
          <p:nvPr/>
        </p:nvPicPr>
        <p:blipFill>
          <a:blip r:embed="rId2"/>
          <a:srcRect/>
          <a:stretch>
            <a:fillRect/>
          </a:stretch>
        </p:blipFill>
        <p:spPr bwMode="auto">
          <a:xfrm>
            <a:off x="1371600" y="2743200"/>
            <a:ext cx="6934200" cy="295433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8835">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248835">
                                            <p:txEl>
                                              <p:pRg st="0" end="0"/>
                                            </p:txEl>
                                          </p:spTgt>
                                        </p:tgtEl>
                                        <p:attrNameLst>
                                          <p:attrName>ppt_c</p:attrName>
                                        </p:attrNameLst>
                                      </p:cBhvr>
                                      <p:to>
                                        <a:srgbClr val="3885D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488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5" grpId="0" build="p" bldLvl="2" autoUpdateAnimBg="0"/>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Rot="1" noChangeArrowheads="1"/>
          </p:cNvSpPr>
          <p:nvPr>
            <p:ph type="title"/>
          </p:nvPr>
        </p:nvSpPr>
        <p:spPr/>
        <p:txBody>
          <a:bodyPr/>
          <a:lstStyle/>
          <a:p>
            <a:r>
              <a:rPr lang="en-US"/>
              <a:t>2 Formulas</a:t>
            </a:r>
          </a:p>
        </p:txBody>
      </p:sp>
      <p:sp>
        <p:nvSpPr>
          <p:cNvPr id="276483" name="Rectangle 3"/>
          <p:cNvSpPr>
            <a:spLocks noGrp="1" noRot="1" noChangeArrowheads="1"/>
          </p:cNvSpPr>
          <p:nvPr>
            <p:ph type="body" idx="1"/>
          </p:nvPr>
        </p:nvSpPr>
        <p:spPr/>
        <p:txBody>
          <a:bodyPr/>
          <a:lstStyle/>
          <a:p>
            <a:r>
              <a:rPr lang="en-US"/>
              <a:t>One for when you’re looking for a proportional answer (e.g. for/against)</a:t>
            </a:r>
          </a:p>
          <a:p>
            <a:r>
              <a:rPr lang="en-US"/>
              <a:t>One for when you’re looking for a mean (e.g. the average age of a county’s voters)</a:t>
            </a: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ChangeArrowheads="1"/>
          </p:cNvSpPr>
          <p:nvPr/>
        </p:nvSpPr>
        <p:spPr bwMode="auto">
          <a:xfrm>
            <a:off x="609600" y="228600"/>
            <a:ext cx="7848600" cy="1219200"/>
          </a:xfrm>
          <a:prstGeom prst="rect">
            <a:avLst/>
          </a:prstGeom>
          <a:noFill/>
          <a:ln w="9525">
            <a:noFill/>
            <a:miter lim="800000"/>
            <a:headEnd/>
            <a:tailEnd/>
          </a:ln>
          <a:effectLst/>
        </p:spPr>
        <p:txBody>
          <a:bodyPr anchor="ctr"/>
          <a:lstStyle/>
          <a:p>
            <a:pPr algn="ctr"/>
            <a:r>
              <a:rPr lang="en-US" sz="2800" b="1">
                <a:solidFill>
                  <a:schemeClr val="tx2"/>
                </a:solidFill>
                <a:latin typeface="Trebuchet MS" pitchFamily="34" charset="0"/>
              </a:rPr>
              <a:t>The Confidence Interval Method of Determining Sample Size - Proportions</a:t>
            </a:r>
          </a:p>
          <a:p>
            <a:pPr algn="ctr"/>
            <a:r>
              <a:rPr lang="en-US" sz="2400" b="1">
                <a:solidFill>
                  <a:schemeClr val="tx2"/>
                </a:solidFill>
                <a:latin typeface="Trebuchet MS" pitchFamily="34" charset="0"/>
              </a:rPr>
              <a:t>Variability</a:t>
            </a:r>
            <a:endParaRPr lang="en-US" sz="2000" b="1">
              <a:solidFill>
                <a:schemeClr val="tx2"/>
              </a:solidFill>
              <a:latin typeface="Trebuchet MS" pitchFamily="34" charset="0"/>
            </a:endParaRPr>
          </a:p>
        </p:txBody>
      </p:sp>
      <p:sp>
        <p:nvSpPr>
          <p:cNvPr id="249859" name="Rectangle 3"/>
          <p:cNvSpPr>
            <a:spLocks noChangeArrowheads="1"/>
          </p:cNvSpPr>
          <p:nvPr/>
        </p:nvSpPr>
        <p:spPr bwMode="auto">
          <a:xfrm>
            <a:off x="990600" y="2209800"/>
            <a:ext cx="7772400" cy="1219200"/>
          </a:xfrm>
          <a:prstGeom prst="rect">
            <a:avLst/>
          </a:prstGeom>
          <a:noFill/>
          <a:ln w="9525">
            <a:noFill/>
            <a:miter lim="800000"/>
            <a:headEnd/>
            <a:tailEnd/>
          </a:ln>
          <a:effectLst/>
        </p:spPr>
        <p:txBody>
          <a:bodyPr/>
          <a:lstStyle/>
          <a:p>
            <a:pPr marL="342900" indent="-342900">
              <a:lnSpc>
                <a:spcPct val="90000"/>
              </a:lnSpc>
              <a:spcBef>
                <a:spcPct val="20000"/>
              </a:spcBef>
              <a:buFontTx/>
              <a:buChar char="•"/>
            </a:pPr>
            <a:r>
              <a:rPr lang="en-US" sz="2400" b="1" i="1">
                <a:solidFill>
                  <a:schemeClr val="accent2"/>
                </a:solidFill>
              </a:rPr>
              <a:t>Variability: </a:t>
            </a:r>
            <a:r>
              <a:rPr lang="en-US" sz="2400" b="1"/>
              <a:t>refers to how similar or dissimilar responses are to a given question</a:t>
            </a:r>
          </a:p>
          <a:p>
            <a:pPr marL="342900" indent="-342900">
              <a:lnSpc>
                <a:spcPct val="90000"/>
              </a:lnSpc>
              <a:spcBef>
                <a:spcPct val="20000"/>
              </a:spcBef>
              <a:buFontTx/>
              <a:buChar char="•"/>
            </a:pPr>
            <a:r>
              <a:rPr lang="en-US" sz="2400" b="1" i="1">
                <a:solidFill>
                  <a:schemeClr val="accent2"/>
                </a:solidFill>
              </a:rPr>
              <a:t>P (%): </a:t>
            </a:r>
            <a:r>
              <a:rPr lang="en-US" sz="2400" b="1"/>
              <a:t>share that “have” or “are” or “will do” etc.</a:t>
            </a:r>
          </a:p>
          <a:p>
            <a:pPr marL="342900" indent="-342900">
              <a:lnSpc>
                <a:spcPct val="90000"/>
              </a:lnSpc>
              <a:spcBef>
                <a:spcPct val="20000"/>
              </a:spcBef>
              <a:buFontTx/>
              <a:buChar char="•"/>
            </a:pPr>
            <a:r>
              <a:rPr lang="en-US" sz="2400" b="1" i="1">
                <a:solidFill>
                  <a:schemeClr val="accent2"/>
                </a:solidFill>
              </a:rPr>
              <a:t>Q (%): </a:t>
            </a:r>
            <a:r>
              <a:rPr lang="en-US" sz="2400" b="1"/>
              <a:t>100%-P%, share of “have nots” or “are nots” or “won’t dos” etc.</a:t>
            </a:r>
          </a:p>
          <a:p>
            <a:pPr marL="342900" indent="-342900">
              <a:lnSpc>
                <a:spcPct val="90000"/>
              </a:lnSpc>
              <a:spcBef>
                <a:spcPct val="20000"/>
              </a:spcBef>
            </a:pPr>
            <a:r>
              <a:rPr lang="en-US" sz="2400" b="1" i="1"/>
              <a:t>N.B.:</a:t>
            </a:r>
            <a:r>
              <a:rPr lang="en-US" sz="2400" b="1"/>
              <a:t> The more variability in the population being studied, the larger the sample size needed to achieve stated accuracy level.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9859">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249859">
                                            <p:txEl>
                                              <p:pRg st="0" end="0"/>
                                            </p:txEl>
                                          </p:spTgt>
                                        </p:tgtEl>
                                        <p:attrNameLst>
                                          <p:attrName>ppt_c</p:attrName>
                                        </p:attrNameLst>
                                      </p:cBhvr>
                                      <p:to>
                                        <a:srgbClr val="3885D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9859">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249859">
                                            <p:txEl>
                                              <p:pRg st="1" end="1"/>
                                            </p:txEl>
                                          </p:spTgt>
                                        </p:tgtEl>
                                        <p:attrNameLst>
                                          <p:attrName>ppt_c</p:attrName>
                                        </p:attrNameLst>
                                      </p:cBhvr>
                                      <p:to>
                                        <a:srgbClr val="3885D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9859">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249859">
                                            <p:txEl>
                                              <p:pRg st="2" end="2"/>
                                            </p:txEl>
                                          </p:spTgt>
                                        </p:tgtEl>
                                        <p:attrNameLst>
                                          <p:attrName>ppt_c</p:attrName>
                                        </p:attrNameLst>
                                      </p:cBhvr>
                                      <p:to>
                                        <a:srgbClr val="3885D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9859">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249859">
                                            <p:txEl>
                                              <p:pRg st="3" end="3"/>
                                            </p:txEl>
                                          </p:spTgt>
                                        </p:tgtEl>
                                        <p:attrNameLst>
                                          <p:attrName>ppt_c</p:attrName>
                                        </p:attrNameLst>
                                      </p:cBhvr>
                                      <p:to>
                                        <a:srgbClr val="3885D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59" grpId="0" build="p" bldLvl="2" autoUpdateAnimBg="0"/>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685800" y="304800"/>
            <a:ext cx="7772400" cy="1447800"/>
          </a:xfrm>
          <a:noFill/>
          <a:ln/>
        </p:spPr>
        <p:txBody>
          <a:bodyPr/>
          <a:lstStyle/>
          <a:p>
            <a:r>
              <a:rPr lang="en-US" sz="2400" b="0">
                <a:latin typeface="Trebuchet MS" pitchFamily="34" charset="0"/>
              </a:rPr>
              <a:t>With Nominal data (i.e. Yes, No), we can conceptualize answer variability with bar charts…the highest variability is 50/50</a:t>
            </a:r>
          </a:p>
        </p:txBody>
      </p:sp>
      <p:pic>
        <p:nvPicPr>
          <p:cNvPr id="250883" name="Picture 3"/>
          <p:cNvPicPr>
            <a:picLocks noChangeAspect="1" noChangeArrowheads="1"/>
          </p:cNvPicPr>
          <p:nvPr/>
        </p:nvPicPr>
        <p:blipFill>
          <a:blip r:embed="rId2"/>
          <a:srcRect l="32001" t="34000" r="16000" b="12666"/>
          <a:stretch>
            <a:fillRect/>
          </a:stretch>
        </p:blipFill>
        <p:spPr bwMode="auto">
          <a:xfrm>
            <a:off x="1828800" y="1752600"/>
            <a:ext cx="5638800" cy="418465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p:nvPr>
        </p:nvSpPr>
        <p:spPr>
          <a:noFill/>
          <a:ln/>
          <a:effectLst>
            <a:outerShdw dist="35921" dir="2700000" algn="ctr" rotWithShape="0">
              <a:srgbClr val="000000"/>
            </a:outerShdw>
          </a:effectLst>
        </p:spPr>
        <p:txBody>
          <a:bodyPr lIns="90488" tIns="44450" rIns="90488" bIns="44450"/>
          <a:lstStyle/>
          <a:p>
            <a:r>
              <a:rPr lang="en-US"/>
              <a:t>The Validity Questions are </a:t>
            </a:r>
            <a:r>
              <a:rPr lang="en-US" i="1"/>
              <a:t>cumulative</a:t>
            </a:r>
            <a:r>
              <a:rPr lang="en-US"/>
              <a:t>...</a:t>
            </a:r>
          </a:p>
        </p:txBody>
      </p:sp>
      <p:grpSp>
        <p:nvGrpSpPr>
          <p:cNvPr id="22531" name="Group 3"/>
          <p:cNvGrpSpPr>
            <a:grpSpLocks/>
          </p:cNvGrpSpPr>
          <p:nvPr/>
        </p:nvGrpSpPr>
        <p:grpSpPr bwMode="auto">
          <a:xfrm>
            <a:off x="915988" y="1181100"/>
            <a:ext cx="7581900" cy="5365750"/>
            <a:chOff x="577" y="744"/>
            <a:chExt cx="4776" cy="3380"/>
          </a:xfrm>
        </p:grpSpPr>
        <p:sp>
          <p:nvSpPr>
            <p:cNvPr id="22532" name="Freeform 4"/>
            <p:cNvSpPr>
              <a:spLocks/>
            </p:cNvSpPr>
            <p:nvPr/>
          </p:nvSpPr>
          <p:spPr bwMode="auto">
            <a:xfrm>
              <a:off x="577" y="744"/>
              <a:ext cx="4776" cy="3375"/>
            </a:xfrm>
            <a:custGeom>
              <a:avLst/>
              <a:gdLst/>
              <a:ahLst/>
              <a:cxnLst>
                <a:cxn ang="0">
                  <a:pos x="925" y="3374"/>
                </a:cxn>
                <a:cxn ang="0">
                  <a:pos x="0" y="2666"/>
                </a:cxn>
                <a:cxn ang="0">
                  <a:pos x="0" y="2076"/>
                </a:cxn>
                <a:cxn ang="0">
                  <a:pos x="771" y="2076"/>
                </a:cxn>
                <a:cxn ang="0">
                  <a:pos x="771" y="1560"/>
                </a:cxn>
                <a:cxn ang="0">
                  <a:pos x="1541" y="1560"/>
                </a:cxn>
                <a:cxn ang="0">
                  <a:pos x="1541" y="1041"/>
                </a:cxn>
                <a:cxn ang="0">
                  <a:pos x="2312" y="1041"/>
                </a:cxn>
                <a:cxn ang="0">
                  <a:pos x="2312" y="522"/>
                </a:cxn>
                <a:cxn ang="0">
                  <a:pos x="3080" y="522"/>
                </a:cxn>
                <a:cxn ang="0">
                  <a:pos x="3080" y="3"/>
                </a:cxn>
                <a:cxn ang="0">
                  <a:pos x="3850" y="0"/>
                </a:cxn>
                <a:cxn ang="0">
                  <a:pos x="4775" y="649"/>
                </a:cxn>
                <a:cxn ang="0">
                  <a:pos x="925" y="3374"/>
                </a:cxn>
              </a:cxnLst>
              <a:rect l="0" t="0" r="r" b="b"/>
              <a:pathLst>
                <a:path w="4776" h="3375">
                  <a:moveTo>
                    <a:pt x="925" y="3374"/>
                  </a:moveTo>
                  <a:lnTo>
                    <a:pt x="0" y="2666"/>
                  </a:lnTo>
                  <a:lnTo>
                    <a:pt x="0" y="2076"/>
                  </a:lnTo>
                  <a:lnTo>
                    <a:pt x="771" y="2076"/>
                  </a:lnTo>
                  <a:lnTo>
                    <a:pt x="771" y="1560"/>
                  </a:lnTo>
                  <a:lnTo>
                    <a:pt x="1541" y="1560"/>
                  </a:lnTo>
                  <a:lnTo>
                    <a:pt x="1541" y="1041"/>
                  </a:lnTo>
                  <a:lnTo>
                    <a:pt x="2312" y="1041"/>
                  </a:lnTo>
                  <a:lnTo>
                    <a:pt x="2312" y="522"/>
                  </a:lnTo>
                  <a:lnTo>
                    <a:pt x="3080" y="522"/>
                  </a:lnTo>
                  <a:lnTo>
                    <a:pt x="3080" y="3"/>
                  </a:lnTo>
                  <a:lnTo>
                    <a:pt x="3850" y="0"/>
                  </a:lnTo>
                  <a:lnTo>
                    <a:pt x="4775" y="649"/>
                  </a:lnTo>
                  <a:lnTo>
                    <a:pt x="925" y="3374"/>
                  </a:lnTo>
                </a:path>
              </a:pathLst>
            </a:custGeom>
            <a:solidFill>
              <a:srgbClr val="CECECE"/>
            </a:solidFill>
            <a:ln w="12700" cap="rnd" cmpd="sng">
              <a:noFill/>
              <a:prstDash val="solid"/>
              <a:round/>
              <a:headEnd type="none" w="med" len="med"/>
              <a:tailEnd type="none" w="med" len="med"/>
            </a:ln>
            <a:effectLst/>
          </p:spPr>
          <p:txBody>
            <a:bodyPr/>
            <a:lstStyle/>
            <a:p>
              <a:endParaRPr lang="en-US"/>
            </a:p>
          </p:txBody>
        </p:sp>
        <p:sp>
          <p:nvSpPr>
            <p:cNvPr id="22533" name="Freeform 5"/>
            <p:cNvSpPr>
              <a:spLocks/>
            </p:cNvSpPr>
            <p:nvPr/>
          </p:nvSpPr>
          <p:spPr bwMode="auto">
            <a:xfrm>
              <a:off x="1506" y="1396"/>
              <a:ext cx="3847" cy="2728"/>
            </a:xfrm>
            <a:custGeom>
              <a:avLst/>
              <a:gdLst/>
              <a:ahLst/>
              <a:cxnLst>
                <a:cxn ang="0">
                  <a:pos x="3846" y="0"/>
                </a:cxn>
                <a:cxn ang="0">
                  <a:pos x="3846" y="2727"/>
                </a:cxn>
                <a:cxn ang="0">
                  <a:pos x="0" y="2722"/>
                </a:cxn>
                <a:cxn ang="0">
                  <a:pos x="0" y="2074"/>
                </a:cxn>
                <a:cxn ang="0">
                  <a:pos x="770" y="2074"/>
                </a:cxn>
                <a:cxn ang="0">
                  <a:pos x="770" y="1555"/>
                </a:cxn>
                <a:cxn ang="0">
                  <a:pos x="1536" y="1555"/>
                </a:cxn>
                <a:cxn ang="0">
                  <a:pos x="1536" y="1040"/>
                </a:cxn>
                <a:cxn ang="0">
                  <a:pos x="2306" y="1040"/>
                </a:cxn>
                <a:cxn ang="0">
                  <a:pos x="2306" y="521"/>
                </a:cxn>
                <a:cxn ang="0">
                  <a:pos x="3076" y="521"/>
                </a:cxn>
                <a:cxn ang="0">
                  <a:pos x="3076" y="3"/>
                </a:cxn>
                <a:cxn ang="0">
                  <a:pos x="3846" y="0"/>
                </a:cxn>
              </a:cxnLst>
              <a:rect l="0" t="0" r="r" b="b"/>
              <a:pathLst>
                <a:path w="3847" h="2728">
                  <a:moveTo>
                    <a:pt x="3846" y="0"/>
                  </a:moveTo>
                  <a:lnTo>
                    <a:pt x="3846" y="2727"/>
                  </a:lnTo>
                  <a:lnTo>
                    <a:pt x="0" y="2722"/>
                  </a:lnTo>
                  <a:lnTo>
                    <a:pt x="0" y="2074"/>
                  </a:lnTo>
                  <a:lnTo>
                    <a:pt x="770" y="2074"/>
                  </a:lnTo>
                  <a:lnTo>
                    <a:pt x="770" y="1555"/>
                  </a:lnTo>
                  <a:lnTo>
                    <a:pt x="1536" y="1555"/>
                  </a:lnTo>
                  <a:lnTo>
                    <a:pt x="1536" y="1040"/>
                  </a:lnTo>
                  <a:lnTo>
                    <a:pt x="2306" y="1040"/>
                  </a:lnTo>
                  <a:lnTo>
                    <a:pt x="2306" y="521"/>
                  </a:lnTo>
                  <a:lnTo>
                    <a:pt x="3076" y="521"/>
                  </a:lnTo>
                  <a:lnTo>
                    <a:pt x="3076" y="3"/>
                  </a:lnTo>
                  <a:lnTo>
                    <a:pt x="3846" y="0"/>
                  </a:lnTo>
                </a:path>
              </a:pathLst>
            </a:custGeom>
            <a:solidFill>
              <a:srgbClr val="DADADA"/>
            </a:solidFill>
            <a:ln w="12700" cap="rnd" cmpd="sng">
              <a:noFill/>
              <a:prstDash val="solid"/>
              <a:round/>
              <a:headEnd type="none" w="med" len="med"/>
              <a:tailEnd type="none" w="med" len="med"/>
            </a:ln>
            <a:effectLst/>
          </p:spPr>
          <p:txBody>
            <a:bodyPr/>
            <a:lstStyle/>
            <a:p>
              <a:endParaRPr lang="en-US"/>
            </a:p>
          </p:txBody>
        </p:sp>
        <p:sp>
          <p:nvSpPr>
            <p:cNvPr id="22534" name="Freeform 6"/>
            <p:cNvSpPr>
              <a:spLocks/>
            </p:cNvSpPr>
            <p:nvPr/>
          </p:nvSpPr>
          <p:spPr bwMode="auto">
            <a:xfrm>
              <a:off x="577" y="2830"/>
              <a:ext cx="1684" cy="637"/>
            </a:xfrm>
            <a:custGeom>
              <a:avLst/>
              <a:gdLst/>
              <a:ahLst/>
              <a:cxnLst>
                <a:cxn ang="0">
                  <a:pos x="0" y="0"/>
                </a:cxn>
                <a:cxn ang="0">
                  <a:pos x="765" y="0"/>
                </a:cxn>
                <a:cxn ang="0">
                  <a:pos x="1683" y="636"/>
                </a:cxn>
                <a:cxn ang="0">
                  <a:pos x="918" y="636"/>
                </a:cxn>
                <a:cxn ang="0">
                  <a:pos x="0" y="0"/>
                </a:cxn>
              </a:cxnLst>
              <a:rect l="0" t="0" r="r" b="b"/>
              <a:pathLst>
                <a:path w="1684" h="637">
                  <a:moveTo>
                    <a:pt x="0" y="0"/>
                  </a:moveTo>
                  <a:lnTo>
                    <a:pt x="765" y="0"/>
                  </a:lnTo>
                  <a:lnTo>
                    <a:pt x="1683" y="636"/>
                  </a:lnTo>
                  <a:lnTo>
                    <a:pt x="918" y="636"/>
                  </a:lnTo>
                  <a:lnTo>
                    <a:pt x="0" y="0"/>
                  </a:lnTo>
                </a:path>
              </a:pathLst>
            </a:custGeom>
            <a:solidFill>
              <a:srgbClr val="919191"/>
            </a:solidFill>
            <a:ln w="12700" cap="rnd" cmpd="sng">
              <a:noFill/>
              <a:prstDash val="solid"/>
              <a:round/>
              <a:headEnd type="none" w="med" len="med"/>
              <a:tailEnd type="none" w="med" len="med"/>
            </a:ln>
            <a:effectLst/>
          </p:spPr>
          <p:txBody>
            <a:bodyPr/>
            <a:lstStyle/>
            <a:p>
              <a:endParaRPr lang="en-US"/>
            </a:p>
          </p:txBody>
        </p:sp>
        <p:sp>
          <p:nvSpPr>
            <p:cNvPr id="22535" name="Freeform 7"/>
            <p:cNvSpPr>
              <a:spLocks/>
            </p:cNvSpPr>
            <p:nvPr/>
          </p:nvSpPr>
          <p:spPr bwMode="auto">
            <a:xfrm>
              <a:off x="1351" y="2311"/>
              <a:ext cx="1681" cy="637"/>
            </a:xfrm>
            <a:custGeom>
              <a:avLst/>
              <a:gdLst/>
              <a:ahLst/>
              <a:cxnLst>
                <a:cxn ang="0">
                  <a:pos x="0" y="0"/>
                </a:cxn>
                <a:cxn ang="0">
                  <a:pos x="765" y="0"/>
                </a:cxn>
                <a:cxn ang="0">
                  <a:pos x="1680" y="636"/>
                </a:cxn>
                <a:cxn ang="0">
                  <a:pos x="918" y="636"/>
                </a:cxn>
                <a:cxn ang="0">
                  <a:pos x="0" y="0"/>
                </a:cxn>
              </a:cxnLst>
              <a:rect l="0" t="0" r="r" b="b"/>
              <a:pathLst>
                <a:path w="1681" h="637">
                  <a:moveTo>
                    <a:pt x="0" y="0"/>
                  </a:moveTo>
                  <a:lnTo>
                    <a:pt x="765" y="0"/>
                  </a:lnTo>
                  <a:lnTo>
                    <a:pt x="1680" y="636"/>
                  </a:lnTo>
                  <a:lnTo>
                    <a:pt x="918" y="636"/>
                  </a:lnTo>
                  <a:lnTo>
                    <a:pt x="0" y="0"/>
                  </a:lnTo>
                </a:path>
              </a:pathLst>
            </a:custGeom>
            <a:solidFill>
              <a:srgbClr val="919191"/>
            </a:solidFill>
            <a:ln w="12700" cap="rnd" cmpd="sng">
              <a:noFill/>
              <a:prstDash val="solid"/>
              <a:round/>
              <a:headEnd type="none" w="med" len="med"/>
              <a:tailEnd type="none" w="med" len="med"/>
            </a:ln>
            <a:effectLst/>
          </p:spPr>
          <p:txBody>
            <a:bodyPr/>
            <a:lstStyle/>
            <a:p>
              <a:endParaRPr lang="en-US"/>
            </a:p>
          </p:txBody>
        </p:sp>
        <p:sp>
          <p:nvSpPr>
            <p:cNvPr id="22536" name="Freeform 8"/>
            <p:cNvSpPr>
              <a:spLocks/>
            </p:cNvSpPr>
            <p:nvPr/>
          </p:nvSpPr>
          <p:spPr bwMode="auto">
            <a:xfrm>
              <a:off x="2125" y="1790"/>
              <a:ext cx="1680" cy="636"/>
            </a:xfrm>
            <a:custGeom>
              <a:avLst/>
              <a:gdLst/>
              <a:ahLst/>
              <a:cxnLst>
                <a:cxn ang="0">
                  <a:pos x="0" y="0"/>
                </a:cxn>
                <a:cxn ang="0">
                  <a:pos x="765" y="0"/>
                </a:cxn>
                <a:cxn ang="0">
                  <a:pos x="1679" y="635"/>
                </a:cxn>
                <a:cxn ang="0">
                  <a:pos x="914" y="635"/>
                </a:cxn>
                <a:cxn ang="0">
                  <a:pos x="0" y="0"/>
                </a:cxn>
              </a:cxnLst>
              <a:rect l="0" t="0" r="r" b="b"/>
              <a:pathLst>
                <a:path w="1680" h="636">
                  <a:moveTo>
                    <a:pt x="0" y="0"/>
                  </a:moveTo>
                  <a:lnTo>
                    <a:pt x="765" y="0"/>
                  </a:lnTo>
                  <a:lnTo>
                    <a:pt x="1679" y="635"/>
                  </a:lnTo>
                  <a:lnTo>
                    <a:pt x="914" y="635"/>
                  </a:lnTo>
                  <a:lnTo>
                    <a:pt x="0" y="0"/>
                  </a:lnTo>
                </a:path>
              </a:pathLst>
            </a:custGeom>
            <a:solidFill>
              <a:srgbClr val="919191"/>
            </a:solidFill>
            <a:ln w="12700" cap="rnd" cmpd="sng">
              <a:noFill/>
              <a:prstDash val="solid"/>
              <a:round/>
              <a:headEnd type="none" w="med" len="med"/>
              <a:tailEnd type="none" w="med" len="med"/>
            </a:ln>
            <a:effectLst/>
          </p:spPr>
          <p:txBody>
            <a:bodyPr/>
            <a:lstStyle/>
            <a:p>
              <a:endParaRPr lang="en-US"/>
            </a:p>
          </p:txBody>
        </p:sp>
        <p:sp>
          <p:nvSpPr>
            <p:cNvPr id="22537" name="Freeform 9"/>
            <p:cNvSpPr>
              <a:spLocks/>
            </p:cNvSpPr>
            <p:nvPr/>
          </p:nvSpPr>
          <p:spPr bwMode="auto">
            <a:xfrm>
              <a:off x="2898" y="1268"/>
              <a:ext cx="1681" cy="637"/>
            </a:xfrm>
            <a:custGeom>
              <a:avLst/>
              <a:gdLst/>
              <a:ahLst/>
              <a:cxnLst>
                <a:cxn ang="0">
                  <a:pos x="0" y="0"/>
                </a:cxn>
                <a:cxn ang="0">
                  <a:pos x="762" y="0"/>
                </a:cxn>
                <a:cxn ang="0">
                  <a:pos x="1680" y="636"/>
                </a:cxn>
                <a:cxn ang="0">
                  <a:pos x="915" y="636"/>
                </a:cxn>
                <a:cxn ang="0">
                  <a:pos x="0" y="0"/>
                </a:cxn>
              </a:cxnLst>
              <a:rect l="0" t="0" r="r" b="b"/>
              <a:pathLst>
                <a:path w="1681" h="637">
                  <a:moveTo>
                    <a:pt x="0" y="0"/>
                  </a:moveTo>
                  <a:lnTo>
                    <a:pt x="762" y="0"/>
                  </a:lnTo>
                  <a:lnTo>
                    <a:pt x="1680" y="636"/>
                  </a:lnTo>
                  <a:lnTo>
                    <a:pt x="915" y="636"/>
                  </a:lnTo>
                  <a:lnTo>
                    <a:pt x="0" y="0"/>
                  </a:lnTo>
                </a:path>
              </a:pathLst>
            </a:custGeom>
            <a:solidFill>
              <a:srgbClr val="919191"/>
            </a:solidFill>
            <a:ln w="12700" cap="rnd" cmpd="sng">
              <a:noFill/>
              <a:prstDash val="solid"/>
              <a:round/>
              <a:headEnd type="none" w="med" len="med"/>
              <a:tailEnd type="none" w="med" len="med"/>
            </a:ln>
            <a:effectLst/>
          </p:spPr>
          <p:txBody>
            <a:bodyPr/>
            <a:lstStyle/>
            <a:p>
              <a:endParaRPr lang="en-US"/>
            </a:p>
          </p:txBody>
        </p:sp>
        <p:sp>
          <p:nvSpPr>
            <p:cNvPr id="22538" name="Freeform 10"/>
            <p:cNvSpPr>
              <a:spLocks/>
            </p:cNvSpPr>
            <p:nvPr/>
          </p:nvSpPr>
          <p:spPr bwMode="auto">
            <a:xfrm>
              <a:off x="3669" y="747"/>
              <a:ext cx="1684" cy="636"/>
            </a:xfrm>
            <a:custGeom>
              <a:avLst/>
              <a:gdLst/>
              <a:ahLst/>
              <a:cxnLst>
                <a:cxn ang="0">
                  <a:pos x="0" y="0"/>
                </a:cxn>
                <a:cxn ang="0">
                  <a:pos x="765" y="0"/>
                </a:cxn>
                <a:cxn ang="0">
                  <a:pos x="1683" y="635"/>
                </a:cxn>
                <a:cxn ang="0">
                  <a:pos x="918" y="635"/>
                </a:cxn>
                <a:cxn ang="0">
                  <a:pos x="0" y="0"/>
                </a:cxn>
              </a:cxnLst>
              <a:rect l="0" t="0" r="r" b="b"/>
              <a:pathLst>
                <a:path w="1684" h="636">
                  <a:moveTo>
                    <a:pt x="0" y="0"/>
                  </a:moveTo>
                  <a:lnTo>
                    <a:pt x="765" y="0"/>
                  </a:lnTo>
                  <a:lnTo>
                    <a:pt x="1683" y="635"/>
                  </a:lnTo>
                  <a:lnTo>
                    <a:pt x="918" y="635"/>
                  </a:lnTo>
                  <a:lnTo>
                    <a:pt x="0" y="0"/>
                  </a:lnTo>
                </a:path>
              </a:pathLst>
            </a:custGeom>
            <a:solidFill>
              <a:srgbClr val="919191"/>
            </a:solidFill>
            <a:ln w="12700" cap="rnd" cmpd="sng">
              <a:noFill/>
              <a:prstDash val="solid"/>
              <a:round/>
              <a:headEnd type="none" w="med" len="med"/>
              <a:tailEnd type="none" w="med" len="med"/>
            </a:ln>
            <a:effectLst/>
          </p:spPr>
          <p:txBody>
            <a:bodyPr/>
            <a:lstStyle/>
            <a:p>
              <a:endParaRPr lang="en-US"/>
            </a:p>
          </p:txBody>
        </p:sp>
      </p:grpSp>
    </p:spTree>
  </p:cSld>
  <p:clrMapOvr>
    <a:masterClrMapping/>
  </p:clrMapOvr>
  <p:transition/>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a:xfrm>
            <a:off x="685800" y="609600"/>
            <a:ext cx="7772400" cy="1143000"/>
          </a:xfrm>
          <a:noFill/>
          <a:ln/>
        </p:spPr>
        <p:txBody>
          <a:bodyPr/>
          <a:lstStyle/>
          <a:p>
            <a:r>
              <a:rPr lang="en-US" sz="3200" b="0">
                <a:latin typeface="Trebuchet MS" pitchFamily="34" charset="0"/>
              </a:rPr>
              <a:t>So, what have we learned thus far?</a:t>
            </a:r>
          </a:p>
        </p:txBody>
      </p:sp>
      <p:sp>
        <p:nvSpPr>
          <p:cNvPr id="256003" name="Rectangle 3"/>
          <p:cNvSpPr>
            <a:spLocks noGrp="1" noChangeArrowheads="1"/>
          </p:cNvSpPr>
          <p:nvPr>
            <p:ph type="body" idx="1"/>
          </p:nvPr>
        </p:nvSpPr>
        <p:spPr>
          <a:xfrm>
            <a:off x="1060450" y="2257425"/>
            <a:ext cx="7562850" cy="3810000"/>
          </a:xfrm>
          <a:noFill/>
          <a:ln/>
        </p:spPr>
        <p:txBody>
          <a:bodyPr/>
          <a:lstStyle/>
          <a:p>
            <a:pPr>
              <a:buFont typeface="Wingdings" pitchFamily="2" charset="2"/>
              <a:buNone/>
            </a:pPr>
            <a:r>
              <a:rPr lang="en-US" b="1"/>
              <a:t>There is a </a:t>
            </a:r>
            <a:r>
              <a:rPr lang="en-US" b="1" i="1"/>
              <a:t>relationship among</a:t>
            </a:r>
            <a:r>
              <a:rPr lang="en-US" sz="2400" b="1"/>
              <a:t>:</a:t>
            </a:r>
          </a:p>
          <a:p>
            <a:r>
              <a:rPr lang="en-US" sz="2400" b="1"/>
              <a:t>the </a:t>
            </a:r>
            <a:r>
              <a:rPr lang="en-US" sz="2400" b="1" u="sng">
                <a:solidFill>
                  <a:schemeClr val="folHlink"/>
                </a:solidFill>
              </a:rPr>
              <a:t>level of confidence</a:t>
            </a:r>
            <a:r>
              <a:rPr lang="en-US" sz="2400" b="1"/>
              <a:t> we desire that our results be repeated within some known range if we were to conduct the study again, and…</a:t>
            </a:r>
          </a:p>
          <a:p>
            <a:r>
              <a:rPr lang="en-US" sz="2400" b="1"/>
              <a:t>the </a:t>
            </a:r>
            <a:r>
              <a:rPr lang="en-US" sz="2400" b="1" u="sng">
                <a:solidFill>
                  <a:schemeClr val="folHlink"/>
                </a:solidFill>
              </a:rPr>
              <a:t>variability</a:t>
            </a:r>
            <a:r>
              <a:rPr lang="en-US" sz="2400" b="1"/>
              <a:t> (in responses) in the population and…</a:t>
            </a:r>
          </a:p>
          <a:p>
            <a:r>
              <a:rPr lang="en-US" sz="2400" b="1"/>
              <a:t>the amount of </a:t>
            </a:r>
            <a:r>
              <a:rPr lang="en-US" sz="2400" b="1" u="sng">
                <a:solidFill>
                  <a:schemeClr val="folHlink"/>
                </a:solidFill>
              </a:rPr>
              <a:t>acceptable sample error</a:t>
            </a:r>
            <a:r>
              <a:rPr lang="en-US" sz="2400" b="1"/>
              <a:t> (desired accuracy) we wish to have and…</a:t>
            </a:r>
          </a:p>
          <a:p>
            <a:r>
              <a:rPr lang="en-US" sz="2400" b="1"/>
              <a:t>the </a:t>
            </a:r>
            <a:r>
              <a:rPr lang="en-US" sz="2400" b="1" u="sng">
                <a:solidFill>
                  <a:schemeClr val="folHlink"/>
                </a:solidFill>
              </a:rPr>
              <a:t>size of the sample</a:t>
            </a:r>
            <a:r>
              <a:rPr lang="en-US" sz="2400" b="1"/>
              <a:t>.</a:t>
            </a: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ChangeArrowheads="1"/>
          </p:cNvSpPr>
          <p:nvPr/>
        </p:nvSpPr>
        <p:spPr bwMode="auto">
          <a:xfrm>
            <a:off x="685800" y="381000"/>
            <a:ext cx="7772400" cy="838200"/>
          </a:xfrm>
          <a:prstGeom prst="rect">
            <a:avLst/>
          </a:prstGeom>
          <a:noFill/>
          <a:ln w="9525">
            <a:noFill/>
            <a:miter lim="800000"/>
            <a:headEnd/>
            <a:tailEnd/>
          </a:ln>
          <a:effectLst/>
        </p:spPr>
        <p:txBody>
          <a:bodyPr anchor="ctr"/>
          <a:lstStyle/>
          <a:p>
            <a:pPr algn="ctr"/>
            <a:r>
              <a:rPr lang="en-US" sz="3600" b="1">
                <a:solidFill>
                  <a:schemeClr val="tx2"/>
                </a:solidFill>
                <a:latin typeface="Trebuchet MS" pitchFamily="34" charset="0"/>
              </a:rPr>
              <a:t>Sample Size Formula</a:t>
            </a:r>
          </a:p>
        </p:txBody>
      </p:sp>
      <p:sp>
        <p:nvSpPr>
          <p:cNvPr id="257027" name="Rectangle 3"/>
          <p:cNvSpPr>
            <a:spLocks noChangeArrowheads="1"/>
          </p:cNvSpPr>
          <p:nvPr/>
        </p:nvSpPr>
        <p:spPr bwMode="auto">
          <a:xfrm>
            <a:off x="1066800" y="2438400"/>
            <a:ext cx="7772400" cy="1219200"/>
          </a:xfrm>
          <a:prstGeom prst="rect">
            <a:avLst/>
          </a:prstGeom>
          <a:noFill/>
          <a:ln w="9525">
            <a:noFill/>
            <a:miter lim="800000"/>
            <a:headEnd/>
            <a:tailEnd/>
          </a:ln>
          <a:effectLst/>
        </p:spPr>
        <p:txBody>
          <a:bodyPr/>
          <a:lstStyle/>
          <a:p>
            <a:pPr marL="342900" indent="-342900">
              <a:lnSpc>
                <a:spcPct val="90000"/>
              </a:lnSpc>
              <a:spcBef>
                <a:spcPct val="20000"/>
              </a:spcBef>
              <a:buFontTx/>
              <a:buChar char="•"/>
            </a:pPr>
            <a:r>
              <a:rPr lang="en-US" sz="2400" b="1"/>
              <a:t>The formula requires that we (a.)specify the amount of </a:t>
            </a:r>
            <a:r>
              <a:rPr lang="en-US" sz="2400" b="1">
                <a:solidFill>
                  <a:schemeClr val="folHlink"/>
                </a:solidFill>
              </a:rPr>
              <a:t>confidence</a:t>
            </a:r>
            <a:r>
              <a:rPr lang="en-US" sz="2400" b="1"/>
              <a:t> we wish to have, (b.) estimate the </a:t>
            </a:r>
            <a:r>
              <a:rPr lang="en-US" sz="2400" b="1">
                <a:solidFill>
                  <a:schemeClr val="folHlink"/>
                </a:solidFill>
              </a:rPr>
              <a:t>variance</a:t>
            </a:r>
            <a:r>
              <a:rPr lang="en-US" sz="2400" b="1"/>
              <a:t> in the population, and (c.) specify the level of desired </a:t>
            </a:r>
            <a:r>
              <a:rPr lang="en-US" sz="2400" b="1">
                <a:solidFill>
                  <a:schemeClr val="folHlink"/>
                </a:solidFill>
              </a:rPr>
              <a:t>accuracy</a:t>
            </a:r>
            <a:r>
              <a:rPr lang="en-US" sz="2400" b="1"/>
              <a:t> we want.  </a:t>
            </a:r>
          </a:p>
          <a:p>
            <a:pPr marL="342900" indent="-342900">
              <a:lnSpc>
                <a:spcPct val="90000"/>
              </a:lnSpc>
              <a:spcBef>
                <a:spcPct val="20000"/>
              </a:spcBef>
              <a:buFontTx/>
              <a:buChar char="•"/>
            </a:pPr>
            <a:r>
              <a:rPr lang="en-US" sz="2400" b="1"/>
              <a:t>When we specify the above, the formula tells us what sample size we need to use….n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702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257027">
                                            <p:txEl>
                                              <p:pRg st="0" end="0"/>
                                            </p:txEl>
                                          </p:spTgt>
                                        </p:tgtEl>
                                        <p:attrNameLst>
                                          <p:attrName>ppt_c</p:attrName>
                                        </p:attrNameLst>
                                      </p:cBhvr>
                                      <p:to>
                                        <a:srgbClr val="3885D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7027">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257027">
                                            <p:txEl>
                                              <p:pRg st="1" end="1"/>
                                            </p:txEl>
                                          </p:spTgt>
                                        </p:tgtEl>
                                        <p:attrNameLst>
                                          <p:attrName>ppt_c</p:attrName>
                                        </p:attrNameLst>
                                      </p:cBhvr>
                                      <p:to>
                                        <a:srgbClr val="3885D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7" grpId="0" build="p" bldLvl="2" autoUpdateAnimBg="0"/>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ChangeArrowheads="1"/>
          </p:cNvSpPr>
          <p:nvPr/>
        </p:nvSpPr>
        <p:spPr bwMode="auto">
          <a:xfrm>
            <a:off x="609600" y="381000"/>
            <a:ext cx="7772400" cy="838200"/>
          </a:xfrm>
          <a:prstGeom prst="rect">
            <a:avLst/>
          </a:prstGeom>
          <a:noFill/>
          <a:ln w="9525">
            <a:noFill/>
            <a:miter lim="800000"/>
            <a:headEnd/>
            <a:tailEnd/>
          </a:ln>
          <a:effectLst/>
        </p:spPr>
        <p:txBody>
          <a:bodyPr anchor="ctr"/>
          <a:lstStyle/>
          <a:p>
            <a:pPr algn="ctr"/>
            <a:r>
              <a:rPr lang="en-US" sz="3600" b="1">
                <a:solidFill>
                  <a:schemeClr val="tx2"/>
                </a:solidFill>
                <a:latin typeface="Trebuchet MS" pitchFamily="34" charset="0"/>
              </a:rPr>
              <a:t>Sample Size Formula - Proportion</a:t>
            </a:r>
          </a:p>
        </p:txBody>
      </p:sp>
      <p:sp>
        <p:nvSpPr>
          <p:cNvPr id="258051" name="Rectangle 3"/>
          <p:cNvSpPr>
            <a:spLocks noChangeArrowheads="1"/>
          </p:cNvSpPr>
          <p:nvPr/>
        </p:nvSpPr>
        <p:spPr bwMode="auto">
          <a:xfrm>
            <a:off x="990600" y="1981200"/>
            <a:ext cx="7772400" cy="1600200"/>
          </a:xfrm>
          <a:prstGeom prst="rect">
            <a:avLst/>
          </a:prstGeom>
          <a:noFill/>
          <a:ln w="9525">
            <a:noFill/>
            <a:miter lim="800000"/>
            <a:headEnd/>
            <a:tailEnd/>
          </a:ln>
          <a:effectLst/>
        </p:spPr>
        <p:txBody>
          <a:bodyPr/>
          <a:lstStyle/>
          <a:p>
            <a:pPr marL="342900" indent="-342900">
              <a:lnSpc>
                <a:spcPct val="90000"/>
              </a:lnSpc>
              <a:spcBef>
                <a:spcPct val="20000"/>
              </a:spcBef>
              <a:buFontTx/>
              <a:buChar char="•"/>
            </a:pPr>
            <a:r>
              <a:rPr lang="en-US" sz="2400" b="1" i="1">
                <a:solidFill>
                  <a:schemeClr val="folHlink"/>
                </a:solidFill>
              </a:rPr>
              <a:t>The sample size formula for estimating a proportion (also called a percentage or share):</a:t>
            </a:r>
            <a:endParaRPr lang="en-US" sz="2400" b="1">
              <a:solidFill>
                <a:schemeClr val="folHlink"/>
              </a:solidFill>
            </a:endParaRPr>
          </a:p>
        </p:txBody>
      </p:sp>
      <p:pic>
        <p:nvPicPr>
          <p:cNvPr id="258052" name="Picture 4"/>
          <p:cNvPicPr>
            <a:picLocks noChangeAspect="1" noChangeArrowheads="1"/>
          </p:cNvPicPr>
          <p:nvPr/>
        </p:nvPicPr>
        <p:blipFill>
          <a:blip r:embed="rId2"/>
          <a:srcRect/>
          <a:stretch>
            <a:fillRect/>
          </a:stretch>
        </p:blipFill>
        <p:spPr bwMode="auto">
          <a:xfrm>
            <a:off x="3657600" y="2971800"/>
            <a:ext cx="1752600" cy="914400"/>
          </a:xfrm>
          <a:prstGeom prst="rect">
            <a:avLst/>
          </a:prstGeom>
          <a:noFill/>
          <a:ln w="9525">
            <a:solidFill>
              <a:schemeClr val="tx1"/>
            </a:solidFill>
            <a:miter lim="800000"/>
            <a:headEnd/>
            <a:tailEnd/>
          </a:ln>
          <a:effectLst/>
        </p:spPr>
      </p:pic>
      <p:pic>
        <p:nvPicPr>
          <p:cNvPr id="258053" name="Picture 5"/>
          <p:cNvPicPr>
            <a:picLocks noChangeAspect="1" noChangeArrowheads="1"/>
          </p:cNvPicPr>
          <p:nvPr/>
        </p:nvPicPr>
        <p:blipFill>
          <a:blip r:embed="rId3"/>
          <a:srcRect/>
          <a:stretch>
            <a:fillRect/>
          </a:stretch>
        </p:blipFill>
        <p:spPr bwMode="auto">
          <a:xfrm>
            <a:off x="762000" y="3962400"/>
            <a:ext cx="7924800" cy="2133600"/>
          </a:xfrm>
          <a:prstGeom prst="rect">
            <a:avLst/>
          </a:prstGeom>
          <a:noFill/>
          <a:ln w="9525">
            <a:solidFill>
              <a:schemeClr val="tx1"/>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8051">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258051">
                                            <p:txEl>
                                              <p:pRg st="0" end="0"/>
                                            </p:txEl>
                                          </p:spTgt>
                                        </p:tgtEl>
                                        <p:attrNameLst>
                                          <p:attrName>ppt_c</p:attrName>
                                        </p:attrNameLst>
                                      </p:cBhvr>
                                      <p:to>
                                        <a:srgbClr val="3885D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580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580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1" grpId="0" build="p" bldLvl="2" autoUpdateAnimBg="0"/>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ChangeArrowheads="1"/>
          </p:cNvSpPr>
          <p:nvPr/>
        </p:nvSpPr>
        <p:spPr bwMode="auto">
          <a:xfrm>
            <a:off x="685800" y="381000"/>
            <a:ext cx="7772400" cy="838200"/>
          </a:xfrm>
          <a:prstGeom prst="rect">
            <a:avLst/>
          </a:prstGeom>
          <a:noFill/>
          <a:ln w="9525">
            <a:noFill/>
            <a:miter lim="800000"/>
            <a:headEnd/>
            <a:tailEnd/>
          </a:ln>
          <a:effectLst/>
        </p:spPr>
        <p:txBody>
          <a:bodyPr anchor="ctr"/>
          <a:lstStyle/>
          <a:p>
            <a:pPr algn="ctr"/>
            <a:r>
              <a:rPr lang="en-US" sz="2800" b="1">
                <a:solidFill>
                  <a:schemeClr val="tx2"/>
                </a:solidFill>
                <a:latin typeface="Trebuchet MS" pitchFamily="34" charset="0"/>
              </a:rPr>
              <a:t>Practical Considerations in Sample Size Determination</a:t>
            </a:r>
          </a:p>
        </p:txBody>
      </p:sp>
      <p:sp>
        <p:nvSpPr>
          <p:cNvPr id="259075" name="Rectangle 3"/>
          <p:cNvSpPr>
            <a:spLocks noChangeArrowheads="1"/>
          </p:cNvSpPr>
          <p:nvPr/>
        </p:nvSpPr>
        <p:spPr bwMode="auto">
          <a:xfrm>
            <a:off x="990600" y="2286000"/>
            <a:ext cx="7772400" cy="1219200"/>
          </a:xfrm>
          <a:prstGeom prst="rect">
            <a:avLst/>
          </a:prstGeom>
          <a:noFill/>
          <a:ln w="9525">
            <a:noFill/>
            <a:miter lim="800000"/>
            <a:headEnd/>
            <a:tailEnd/>
          </a:ln>
          <a:effectLst/>
        </p:spPr>
        <p:txBody>
          <a:bodyPr/>
          <a:lstStyle/>
          <a:p>
            <a:pPr marL="342900" indent="-342900">
              <a:lnSpc>
                <a:spcPct val="90000"/>
              </a:lnSpc>
              <a:spcBef>
                <a:spcPct val="20000"/>
              </a:spcBef>
              <a:buFontTx/>
              <a:buChar char="•"/>
            </a:pPr>
            <a:r>
              <a:rPr lang="en-US" sz="2800" b="1" i="1">
                <a:solidFill>
                  <a:schemeClr val="folHlink"/>
                </a:solidFill>
              </a:rPr>
              <a:t>How to estimate variability (p and q shares) in the population</a:t>
            </a:r>
          </a:p>
          <a:p>
            <a:pPr marL="342900" indent="-342900">
              <a:lnSpc>
                <a:spcPct val="90000"/>
              </a:lnSpc>
              <a:spcBef>
                <a:spcPct val="20000"/>
              </a:spcBef>
            </a:pPr>
            <a:endParaRPr lang="en-US" sz="2800" b="1" i="1">
              <a:solidFill>
                <a:schemeClr val="folHlink"/>
              </a:solidFill>
            </a:endParaRPr>
          </a:p>
          <a:p>
            <a:pPr marL="742950" lvl="1" indent="-285750">
              <a:lnSpc>
                <a:spcPct val="90000"/>
              </a:lnSpc>
              <a:spcBef>
                <a:spcPct val="20000"/>
              </a:spcBef>
              <a:buFontTx/>
              <a:buChar char="•"/>
            </a:pPr>
            <a:r>
              <a:rPr lang="en-US" sz="2400" b="1"/>
              <a:t>Expect the worst case (p=50%; q=50%)</a:t>
            </a:r>
          </a:p>
          <a:p>
            <a:pPr marL="742950" lvl="1" indent="-285750">
              <a:lnSpc>
                <a:spcPct val="90000"/>
              </a:lnSpc>
              <a:spcBef>
                <a:spcPct val="20000"/>
              </a:spcBef>
            </a:pPr>
            <a:endParaRPr lang="en-US" sz="2400" b="1"/>
          </a:p>
          <a:p>
            <a:pPr marL="742950" lvl="1" indent="-285750">
              <a:lnSpc>
                <a:spcPct val="90000"/>
              </a:lnSpc>
              <a:spcBef>
                <a:spcPct val="20000"/>
              </a:spcBef>
              <a:buFontTx/>
              <a:buChar char="•"/>
            </a:pPr>
            <a:r>
              <a:rPr lang="en-US" sz="2400" b="1"/>
              <a:t>Estimate variability:  results of previous studies or conduct a pilot study</a:t>
            </a:r>
            <a:endParaRPr lang="en-US" sz="2400" b="1" i="1">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9075">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259075">
                                            <p:txEl>
                                              <p:pRg st="0" end="0"/>
                                            </p:txEl>
                                          </p:spTgt>
                                        </p:tgtEl>
                                        <p:attrNameLst>
                                          <p:attrName>ppt_c</p:attrName>
                                        </p:attrNameLst>
                                      </p:cBhvr>
                                      <p:to>
                                        <a:srgbClr val="3885D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9075">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259075">
                                            <p:txEl>
                                              <p:pRg st="2" end="2"/>
                                            </p:txEl>
                                          </p:spTgt>
                                        </p:tgtEl>
                                        <p:attrNameLst>
                                          <p:attrName>ppt_c</p:attrName>
                                        </p:attrNameLst>
                                      </p:cBhvr>
                                      <p:to>
                                        <a:srgbClr val="3885D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9075">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259075">
                                            <p:txEl>
                                              <p:pRg st="4" end="4"/>
                                            </p:txEl>
                                          </p:spTgt>
                                        </p:tgtEl>
                                        <p:attrNameLst>
                                          <p:attrName>ppt_c</p:attrName>
                                        </p:attrNameLst>
                                      </p:cBhvr>
                                      <p:to>
                                        <a:srgbClr val="3885D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5" grpId="0" build="p" bldLvl="2" autoUpdateAnimBg="0"/>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ChangeArrowheads="1"/>
          </p:cNvSpPr>
          <p:nvPr/>
        </p:nvSpPr>
        <p:spPr bwMode="auto">
          <a:xfrm>
            <a:off x="685800" y="381000"/>
            <a:ext cx="7772400" cy="838200"/>
          </a:xfrm>
          <a:prstGeom prst="rect">
            <a:avLst/>
          </a:prstGeom>
          <a:noFill/>
          <a:ln w="9525">
            <a:noFill/>
            <a:miter lim="800000"/>
            <a:headEnd/>
            <a:tailEnd/>
          </a:ln>
          <a:effectLst/>
        </p:spPr>
        <p:txBody>
          <a:bodyPr anchor="ctr"/>
          <a:lstStyle/>
          <a:p>
            <a:pPr algn="ctr"/>
            <a:r>
              <a:rPr lang="en-US" sz="2800" b="1">
                <a:solidFill>
                  <a:schemeClr val="tx2"/>
                </a:solidFill>
                <a:latin typeface="Trebuchet MS" pitchFamily="34" charset="0"/>
              </a:rPr>
              <a:t>Practical Considerations in Sample Size Determination</a:t>
            </a:r>
          </a:p>
        </p:txBody>
      </p:sp>
      <p:sp>
        <p:nvSpPr>
          <p:cNvPr id="260099" name="Rectangle 3"/>
          <p:cNvSpPr>
            <a:spLocks noChangeArrowheads="1"/>
          </p:cNvSpPr>
          <p:nvPr/>
        </p:nvSpPr>
        <p:spPr bwMode="auto">
          <a:xfrm>
            <a:off x="990600" y="2286000"/>
            <a:ext cx="7772400" cy="1219200"/>
          </a:xfrm>
          <a:prstGeom prst="rect">
            <a:avLst/>
          </a:prstGeom>
          <a:noFill/>
          <a:ln w="9525">
            <a:noFill/>
            <a:miter lim="800000"/>
            <a:headEnd/>
            <a:tailEnd/>
          </a:ln>
          <a:effectLst/>
        </p:spPr>
        <p:txBody>
          <a:bodyPr/>
          <a:lstStyle/>
          <a:p>
            <a:pPr marL="342900" indent="-342900">
              <a:lnSpc>
                <a:spcPct val="90000"/>
              </a:lnSpc>
              <a:spcBef>
                <a:spcPct val="20000"/>
              </a:spcBef>
              <a:buFontTx/>
              <a:buChar char="•"/>
            </a:pPr>
            <a:r>
              <a:rPr lang="en-US" sz="2800" b="1" i="1">
                <a:solidFill>
                  <a:schemeClr val="folHlink"/>
                </a:solidFill>
              </a:rPr>
              <a:t>How to determine the amount of desired sample error</a:t>
            </a:r>
          </a:p>
          <a:p>
            <a:pPr marL="342900" indent="-342900">
              <a:lnSpc>
                <a:spcPct val="90000"/>
              </a:lnSpc>
              <a:spcBef>
                <a:spcPct val="20000"/>
              </a:spcBef>
              <a:buFontTx/>
              <a:buChar char="•"/>
            </a:pPr>
            <a:r>
              <a:rPr lang="en-US" sz="2400" b="1" i="1"/>
              <a:t>Researchers should work with managers to make this decision.  How much error is the manager willing to tolerate (less error = more accuracy)?  </a:t>
            </a:r>
          </a:p>
          <a:p>
            <a:pPr marL="342900" indent="-342900">
              <a:lnSpc>
                <a:spcPct val="90000"/>
              </a:lnSpc>
              <a:spcBef>
                <a:spcPct val="20000"/>
              </a:spcBef>
              <a:buFontTx/>
              <a:buChar char="•"/>
            </a:pPr>
            <a:r>
              <a:rPr lang="en-US" sz="2400" b="1" i="1"/>
              <a:t> Convention is </a:t>
            </a:r>
            <a:r>
              <a:rPr lang="en-US" sz="2400" b="1" i="1" u="sng"/>
              <a:t>+</a:t>
            </a:r>
            <a:r>
              <a:rPr lang="en-US" sz="2400" b="1" i="1"/>
              <a:t> 5% </a:t>
            </a:r>
          </a:p>
          <a:p>
            <a:pPr marL="342900" indent="-342900">
              <a:lnSpc>
                <a:spcPct val="90000"/>
              </a:lnSpc>
              <a:spcBef>
                <a:spcPct val="20000"/>
              </a:spcBef>
              <a:buFontTx/>
              <a:buChar char="•"/>
            </a:pPr>
            <a:r>
              <a:rPr lang="en-US" sz="2400" b="1" i="1"/>
              <a:t>The more important the decision, the less should be the acceptable level of the sample error</a:t>
            </a:r>
          </a:p>
          <a:p>
            <a:pPr marL="342900" indent="-342900">
              <a:lnSpc>
                <a:spcPct val="90000"/>
              </a:lnSpc>
              <a:spcBef>
                <a:spcPct val="20000"/>
              </a:spcBef>
            </a:pPr>
            <a:endParaRPr lang="en-US" sz="2400" b="1"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0099">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260099">
                                            <p:txEl>
                                              <p:pRg st="0" end="0"/>
                                            </p:txEl>
                                          </p:spTgt>
                                        </p:tgtEl>
                                        <p:attrNameLst>
                                          <p:attrName>ppt_c</p:attrName>
                                        </p:attrNameLst>
                                      </p:cBhvr>
                                      <p:to>
                                        <a:srgbClr val="3885D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0099">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260099">
                                            <p:txEl>
                                              <p:pRg st="1" end="1"/>
                                            </p:txEl>
                                          </p:spTgt>
                                        </p:tgtEl>
                                        <p:attrNameLst>
                                          <p:attrName>ppt_c</p:attrName>
                                        </p:attrNameLst>
                                      </p:cBhvr>
                                      <p:to>
                                        <a:srgbClr val="3885D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60099">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260099">
                                            <p:txEl>
                                              <p:pRg st="2" end="2"/>
                                            </p:txEl>
                                          </p:spTgt>
                                        </p:tgtEl>
                                        <p:attrNameLst>
                                          <p:attrName>ppt_c</p:attrName>
                                        </p:attrNameLst>
                                      </p:cBhvr>
                                      <p:to>
                                        <a:srgbClr val="3885D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60099">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260099">
                                            <p:txEl>
                                              <p:pRg st="3" end="3"/>
                                            </p:txEl>
                                          </p:spTgt>
                                        </p:tgtEl>
                                        <p:attrNameLst>
                                          <p:attrName>ppt_c</p:attrName>
                                        </p:attrNameLst>
                                      </p:cBhvr>
                                      <p:to>
                                        <a:srgbClr val="3885D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9" grpId="0" build="p" bldLvl="2" autoUpdateAnimBg="0"/>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ChangeArrowheads="1"/>
          </p:cNvSpPr>
          <p:nvPr/>
        </p:nvSpPr>
        <p:spPr bwMode="auto">
          <a:xfrm>
            <a:off x="685800" y="381000"/>
            <a:ext cx="7772400" cy="838200"/>
          </a:xfrm>
          <a:prstGeom prst="rect">
            <a:avLst/>
          </a:prstGeom>
          <a:noFill/>
          <a:ln w="9525">
            <a:noFill/>
            <a:miter lim="800000"/>
            <a:headEnd/>
            <a:tailEnd/>
          </a:ln>
          <a:effectLst/>
        </p:spPr>
        <p:txBody>
          <a:bodyPr anchor="ctr"/>
          <a:lstStyle/>
          <a:p>
            <a:pPr algn="ctr"/>
            <a:r>
              <a:rPr lang="en-US" sz="2800" b="1">
                <a:solidFill>
                  <a:schemeClr val="tx2"/>
                </a:solidFill>
                <a:latin typeface="Trebuchet MS" pitchFamily="34" charset="0"/>
              </a:rPr>
              <a:t>Practical Considerations in Sample Size Determination</a:t>
            </a:r>
          </a:p>
        </p:txBody>
      </p:sp>
      <p:sp>
        <p:nvSpPr>
          <p:cNvPr id="261123" name="Rectangle 3"/>
          <p:cNvSpPr>
            <a:spLocks noChangeArrowheads="1"/>
          </p:cNvSpPr>
          <p:nvPr/>
        </p:nvSpPr>
        <p:spPr bwMode="auto">
          <a:xfrm>
            <a:off x="990600" y="2286000"/>
            <a:ext cx="7772400" cy="1219200"/>
          </a:xfrm>
          <a:prstGeom prst="rect">
            <a:avLst/>
          </a:prstGeom>
          <a:noFill/>
          <a:ln w="9525">
            <a:noFill/>
            <a:miter lim="800000"/>
            <a:headEnd/>
            <a:tailEnd/>
          </a:ln>
          <a:effectLst/>
        </p:spPr>
        <p:txBody>
          <a:bodyPr/>
          <a:lstStyle/>
          <a:p>
            <a:pPr marL="342900" indent="-342900">
              <a:lnSpc>
                <a:spcPct val="90000"/>
              </a:lnSpc>
              <a:spcBef>
                <a:spcPct val="20000"/>
              </a:spcBef>
              <a:buFontTx/>
              <a:buChar char="•"/>
            </a:pPr>
            <a:r>
              <a:rPr lang="en-US" sz="2800" b="1" i="1">
                <a:solidFill>
                  <a:schemeClr val="folHlink"/>
                </a:solidFill>
              </a:rPr>
              <a:t>How to decide on the level of confidence desired </a:t>
            </a:r>
          </a:p>
          <a:p>
            <a:pPr marL="342900" indent="-342900">
              <a:lnSpc>
                <a:spcPct val="90000"/>
              </a:lnSpc>
              <a:spcBef>
                <a:spcPct val="20000"/>
              </a:spcBef>
              <a:buFontTx/>
              <a:buChar char="•"/>
            </a:pPr>
            <a:r>
              <a:rPr lang="en-US" sz="2400" b="1" i="1"/>
              <a:t>Researchers should work with clients to make this decision.  The higher the desired confidence level, the larger the sample size needed  </a:t>
            </a:r>
          </a:p>
          <a:p>
            <a:pPr marL="342900" indent="-342900">
              <a:lnSpc>
                <a:spcPct val="90000"/>
              </a:lnSpc>
              <a:spcBef>
                <a:spcPct val="20000"/>
              </a:spcBef>
              <a:buFontTx/>
              <a:buChar char="•"/>
            </a:pPr>
            <a:r>
              <a:rPr lang="en-US" sz="2400" b="1" i="1"/>
              <a:t> Convention is 95% confidence level  (z=1.96 which is </a:t>
            </a:r>
            <a:r>
              <a:rPr lang="en-US" sz="2400" b="1" i="1" u="sng"/>
              <a:t>+</a:t>
            </a:r>
            <a:r>
              <a:rPr lang="en-US" sz="2400"/>
              <a:t> </a:t>
            </a:r>
            <a:r>
              <a:rPr lang="en-US" sz="2400" b="1" i="1"/>
              <a:t>1.96 s.d.’s )</a:t>
            </a:r>
          </a:p>
          <a:p>
            <a:pPr marL="342900" indent="-342900">
              <a:lnSpc>
                <a:spcPct val="90000"/>
              </a:lnSpc>
              <a:spcBef>
                <a:spcPct val="20000"/>
              </a:spcBef>
              <a:buFontTx/>
              <a:buChar char="•"/>
            </a:pPr>
            <a:r>
              <a:rPr lang="en-US" sz="2400" b="1" i="1"/>
              <a:t>The more important the decision, the more likely the manager will want more confidence. For example, a 99% confidence level has a z=2.58.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112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261123">
                                            <p:txEl>
                                              <p:pRg st="0" end="0"/>
                                            </p:txEl>
                                          </p:spTgt>
                                        </p:tgtEl>
                                        <p:attrNameLst>
                                          <p:attrName>ppt_c</p:attrName>
                                        </p:attrNameLst>
                                      </p:cBhvr>
                                      <p:to>
                                        <a:srgbClr val="3885D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112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261123">
                                            <p:txEl>
                                              <p:pRg st="1" end="1"/>
                                            </p:txEl>
                                          </p:spTgt>
                                        </p:tgtEl>
                                        <p:attrNameLst>
                                          <p:attrName>ppt_c</p:attrName>
                                        </p:attrNameLst>
                                      </p:cBhvr>
                                      <p:to>
                                        <a:srgbClr val="3885D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6112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261123">
                                            <p:txEl>
                                              <p:pRg st="2" end="2"/>
                                            </p:txEl>
                                          </p:spTgt>
                                        </p:tgtEl>
                                        <p:attrNameLst>
                                          <p:attrName>ppt_c</p:attrName>
                                        </p:attrNameLst>
                                      </p:cBhvr>
                                      <p:to>
                                        <a:srgbClr val="3885D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6112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261123">
                                            <p:txEl>
                                              <p:pRg st="3" end="3"/>
                                            </p:txEl>
                                          </p:spTgt>
                                        </p:tgtEl>
                                        <p:attrNameLst>
                                          <p:attrName>ppt_c</p:attrName>
                                        </p:attrNameLst>
                                      </p:cBhvr>
                                      <p:to>
                                        <a:srgbClr val="3885D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3" grpId="0" build="p" bldLvl="2" autoUpdateAnimBg="0"/>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a:xfrm>
            <a:off x="685800" y="609600"/>
            <a:ext cx="7772400" cy="1143000"/>
          </a:xfrm>
          <a:noFill/>
          <a:ln/>
        </p:spPr>
        <p:txBody>
          <a:bodyPr/>
          <a:lstStyle/>
          <a:p>
            <a:pPr>
              <a:lnSpc>
                <a:spcPct val="80000"/>
              </a:lnSpc>
            </a:pPr>
            <a:r>
              <a:rPr lang="en-US" sz="2800" b="0">
                <a:latin typeface="Trebuchet MS" pitchFamily="34" charset="0"/>
              </a:rPr>
              <a:t>Example:</a:t>
            </a:r>
            <a:r>
              <a:rPr lang="en-US" sz="2400" b="0">
                <a:latin typeface="Trebuchet MS" pitchFamily="34" charset="0"/>
              </a:rPr>
              <a:t> Estimating a Percentage (proportion or share) in the Population</a:t>
            </a:r>
            <a:br>
              <a:rPr lang="en-US" sz="2400" b="0">
                <a:latin typeface="Trebuchet MS" pitchFamily="34" charset="0"/>
              </a:rPr>
            </a:br>
            <a:r>
              <a:rPr lang="en-US" sz="2400" b="0">
                <a:latin typeface="Trebuchet MS" pitchFamily="34" charset="0"/>
              </a:rPr>
              <a:t>What is the Required Sample Size?</a:t>
            </a:r>
          </a:p>
        </p:txBody>
      </p:sp>
      <p:sp>
        <p:nvSpPr>
          <p:cNvPr id="262147" name="Rectangle 3"/>
          <p:cNvSpPr>
            <a:spLocks noGrp="1" noChangeArrowheads="1"/>
          </p:cNvSpPr>
          <p:nvPr>
            <p:ph type="body" idx="1"/>
          </p:nvPr>
        </p:nvSpPr>
        <p:spPr>
          <a:xfrm>
            <a:off x="1060450" y="2257425"/>
            <a:ext cx="7562850" cy="3810000"/>
          </a:xfrm>
          <a:noFill/>
          <a:ln/>
        </p:spPr>
        <p:txBody>
          <a:bodyPr/>
          <a:lstStyle/>
          <a:p>
            <a:pPr>
              <a:lnSpc>
                <a:spcPct val="90000"/>
              </a:lnSpc>
            </a:pPr>
            <a:r>
              <a:rPr lang="en-US" sz="2400" b="1"/>
              <a:t>Five years ago a survey showed that 42% of   client’s were aware of the agency’s services (Clients were either “aware” or “not aware”)</a:t>
            </a:r>
          </a:p>
          <a:p>
            <a:pPr>
              <a:lnSpc>
                <a:spcPct val="90000"/>
              </a:lnSpc>
            </a:pPr>
            <a:r>
              <a:rPr lang="en-US" sz="2400" b="1">
                <a:solidFill>
                  <a:schemeClr val="folHlink"/>
                </a:solidFill>
              </a:rPr>
              <a:t>After an intense public information campaign, management will conduct another survey.  They want to be 95% confident (95 chances in 100) that the survey estimate will be within </a:t>
            </a:r>
            <a:r>
              <a:rPr lang="en-US" sz="2400" b="1" u="sng">
                <a:solidFill>
                  <a:schemeClr val="folHlink"/>
                </a:solidFill>
              </a:rPr>
              <a:t>+</a:t>
            </a:r>
            <a:r>
              <a:rPr lang="en-US" sz="2400" b="1">
                <a:solidFill>
                  <a:schemeClr val="folHlink"/>
                </a:solidFill>
              </a:rPr>
              <a:t> 5% of the true share of “aware” consumers in the population.</a:t>
            </a:r>
          </a:p>
          <a:p>
            <a:pPr>
              <a:lnSpc>
                <a:spcPct val="90000"/>
              </a:lnSpc>
            </a:pPr>
            <a:r>
              <a:rPr lang="en-US" sz="2400" b="1"/>
              <a:t>What is n?</a:t>
            </a:r>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685800" y="609600"/>
            <a:ext cx="7772400" cy="1143000"/>
          </a:xfrm>
          <a:noFill/>
          <a:ln/>
        </p:spPr>
        <p:txBody>
          <a:bodyPr/>
          <a:lstStyle/>
          <a:p>
            <a:r>
              <a:rPr lang="en-US" sz="2800" b="0">
                <a:latin typeface="Trebuchet MS" pitchFamily="34" charset="0"/>
              </a:rPr>
              <a:t>Estimating a Percentage: What is n?</a:t>
            </a:r>
          </a:p>
        </p:txBody>
      </p:sp>
      <p:pic>
        <p:nvPicPr>
          <p:cNvPr id="263171" name="Picture 3"/>
          <p:cNvPicPr>
            <a:picLocks noGrp="1" noChangeAspect="1" noChangeArrowheads="1"/>
          </p:cNvPicPr>
          <p:nvPr>
            <p:ph type="body" idx="1"/>
          </p:nvPr>
        </p:nvPicPr>
        <p:blipFill>
          <a:blip r:embed="rId2"/>
          <a:srcRect/>
          <a:stretch>
            <a:fillRect/>
          </a:stretch>
        </p:blipFill>
        <p:spPr>
          <a:xfrm>
            <a:off x="1143000" y="1447800"/>
            <a:ext cx="2286000" cy="1106488"/>
          </a:xfrm>
          <a:noFill/>
          <a:ln/>
        </p:spPr>
      </p:pic>
      <p:sp>
        <p:nvSpPr>
          <p:cNvPr id="263172" name="Text Box 4"/>
          <p:cNvSpPr txBox="1">
            <a:spLocks noChangeArrowheads="1"/>
          </p:cNvSpPr>
          <p:nvPr/>
        </p:nvSpPr>
        <p:spPr bwMode="auto">
          <a:xfrm>
            <a:off x="1143000" y="2695575"/>
            <a:ext cx="7620000" cy="3378200"/>
          </a:xfrm>
          <a:prstGeom prst="rect">
            <a:avLst/>
          </a:prstGeom>
          <a:noFill/>
          <a:ln w="9525">
            <a:noFill/>
            <a:miter lim="800000"/>
            <a:headEnd/>
            <a:tailEnd/>
          </a:ln>
          <a:effectLst/>
        </p:spPr>
        <p:txBody>
          <a:bodyPr>
            <a:spAutoFit/>
          </a:bodyPr>
          <a:lstStyle/>
          <a:p>
            <a:r>
              <a:rPr lang="en-US" sz="2400" b="1"/>
              <a:t>Z=1.96 (95% confidence)</a:t>
            </a:r>
          </a:p>
          <a:p>
            <a:endParaRPr lang="en-US" sz="2400" b="1"/>
          </a:p>
          <a:p>
            <a:r>
              <a:rPr lang="en-US" sz="2400" b="1"/>
              <a:t>p=42% (p, q and e must be in the same units)</a:t>
            </a:r>
          </a:p>
          <a:p>
            <a:endParaRPr lang="en-US" sz="2400" b="1"/>
          </a:p>
          <a:p>
            <a:r>
              <a:rPr lang="en-US" sz="2400" b="1"/>
              <a:t>q=100% - p%=58%</a:t>
            </a:r>
          </a:p>
          <a:p>
            <a:endParaRPr lang="en-US" sz="2400" b="1"/>
          </a:p>
          <a:p>
            <a:r>
              <a:rPr lang="en-US" sz="2400" b="1"/>
              <a:t>e= </a:t>
            </a:r>
            <a:r>
              <a:rPr lang="en-US" sz="2400" b="1" u="sng"/>
              <a:t>+</a:t>
            </a:r>
            <a:r>
              <a:rPr lang="en-US" sz="2400" b="1"/>
              <a:t> 5%</a:t>
            </a:r>
          </a:p>
          <a:p>
            <a:endParaRPr lang="en-US" sz="2400" b="1"/>
          </a:p>
          <a:p>
            <a:r>
              <a:rPr lang="en-US" sz="2400" b="1"/>
              <a:t>What is 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3170"/>
                                        </p:tgtEl>
                                        <p:attrNameLst>
                                          <p:attrName>style.visibility</p:attrName>
                                        </p:attrNameLst>
                                      </p:cBhvr>
                                      <p:to>
                                        <p:strVal val="visible"/>
                                      </p:to>
                                    </p:set>
                                    <p:anim calcmode="lin" valueType="num">
                                      <p:cBhvr additive="base">
                                        <p:cTn id="7" dur="500" fill="hold"/>
                                        <p:tgtEl>
                                          <p:spTgt spid="263170"/>
                                        </p:tgtEl>
                                        <p:attrNameLst>
                                          <p:attrName>ppt_x</p:attrName>
                                        </p:attrNameLst>
                                      </p:cBhvr>
                                      <p:tavLst>
                                        <p:tav tm="0">
                                          <p:val>
                                            <p:strVal val="0-#ppt_w/2"/>
                                          </p:val>
                                        </p:tav>
                                        <p:tav tm="100000">
                                          <p:val>
                                            <p:strVal val="#ppt_x"/>
                                          </p:val>
                                        </p:tav>
                                      </p:tavLst>
                                    </p:anim>
                                    <p:anim calcmode="lin" valueType="num">
                                      <p:cBhvr additive="base">
                                        <p:cTn id="8" dur="500" fill="hold"/>
                                        <p:tgtEl>
                                          <p:spTgt spid="26317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26317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63172"/>
                                        </p:tgtEl>
                                        <p:attrNameLst>
                                          <p:attrName>style.visibility</p:attrName>
                                        </p:attrNameLst>
                                      </p:cBhvr>
                                      <p:to>
                                        <p:strVal val="visible"/>
                                      </p:to>
                                    </p:set>
                                    <p:anim calcmode="lin" valueType="num">
                                      <p:cBhvr additive="base">
                                        <p:cTn id="17" dur="500" fill="hold"/>
                                        <p:tgtEl>
                                          <p:spTgt spid="263172"/>
                                        </p:tgtEl>
                                        <p:attrNameLst>
                                          <p:attrName>ppt_x</p:attrName>
                                        </p:attrNameLst>
                                      </p:cBhvr>
                                      <p:tavLst>
                                        <p:tav tm="0">
                                          <p:val>
                                            <p:strVal val="0-#ppt_w/2"/>
                                          </p:val>
                                        </p:tav>
                                        <p:tav tm="100000">
                                          <p:val>
                                            <p:strVal val="#ppt_x"/>
                                          </p:val>
                                        </p:tav>
                                      </p:tavLst>
                                    </p:anim>
                                    <p:anim calcmode="lin" valueType="num">
                                      <p:cBhvr additive="base">
                                        <p:cTn id="18" dur="500" fill="hold"/>
                                        <p:tgtEl>
                                          <p:spTgt spid="2631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0" grpId="0" autoUpdateAnimBg="0"/>
      <p:bldP spid="263172" grpId="0" autoUpdateAnimBg="0"/>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685800" y="609600"/>
            <a:ext cx="7772400" cy="1143000"/>
          </a:xfrm>
          <a:noFill/>
          <a:ln/>
        </p:spPr>
        <p:txBody>
          <a:bodyPr/>
          <a:lstStyle/>
          <a:p>
            <a:r>
              <a:rPr lang="en-US" sz="3600" b="0">
                <a:latin typeface="Trebuchet MS" pitchFamily="34" charset="0"/>
              </a:rPr>
              <a:t>N=374   What does this mean?</a:t>
            </a:r>
          </a:p>
        </p:txBody>
      </p:sp>
      <p:sp>
        <p:nvSpPr>
          <p:cNvPr id="264195" name="Rectangle 3"/>
          <p:cNvSpPr>
            <a:spLocks noGrp="1" noChangeArrowheads="1"/>
          </p:cNvSpPr>
          <p:nvPr>
            <p:ph type="body" idx="1"/>
          </p:nvPr>
        </p:nvSpPr>
        <p:spPr>
          <a:xfrm>
            <a:off x="1060450" y="2257425"/>
            <a:ext cx="7562850" cy="3810000"/>
          </a:xfrm>
          <a:noFill/>
          <a:ln/>
        </p:spPr>
        <p:txBody>
          <a:bodyPr/>
          <a:lstStyle/>
          <a:p>
            <a:pPr>
              <a:buFont typeface="Wingdings" pitchFamily="2" charset="2"/>
              <a:buNone/>
            </a:pPr>
            <a:r>
              <a:rPr lang="en-US" sz="2400" b="1"/>
              <a:t>It means that if we use a sample size of 374, </a:t>
            </a:r>
            <a:r>
              <a:rPr lang="en-US" sz="2800" b="1"/>
              <a:t>after</a:t>
            </a:r>
            <a:r>
              <a:rPr lang="en-US" sz="2400" b="1"/>
              <a:t> the survey,  we can say the following of the results:   (Assume results show that 55% are aware)</a:t>
            </a:r>
          </a:p>
          <a:p>
            <a:pPr>
              <a:buFont typeface="Wingdings" pitchFamily="2" charset="2"/>
              <a:buNone/>
            </a:pPr>
            <a:r>
              <a:rPr lang="en-US" sz="2400" b="1">
                <a:solidFill>
                  <a:schemeClr val="folHlink"/>
                </a:solidFill>
              </a:rPr>
              <a:t>“Our most likely estimate of the percentage of consumers that are “aware” of our brand name is 55%.  In addition, we are 95% confident that the true share of “aware” customers in the population falls between 52.25% and 57.75%.”</a:t>
            </a:r>
          </a:p>
          <a:p>
            <a:pPr>
              <a:buFont typeface="Wingdings" pitchFamily="2" charset="2"/>
              <a:buNone/>
            </a:pPr>
            <a:r>
              <a:rPr lang="en-US" sz="2400" b="1">
                <a:solidFill>
                  <a:schemeClr val="folHlink"/>
                </a:solidFill>
              </a:rPr>
              <a:t>	Note that: ( </a:t>
            </a:r>
            <a:r>
              <a:rPr lang="en-US" sz="2400" b="1" u="sng">
                <a:solidFill>
                  <a:schemeClr val="folHlink"/>
                </a:solidFill>
              </a:rPr>
              <a:t>+</a:t>
            </a:r>
            <a:r>
              <a:rPr lang="en-US" sz="2400" b="1">
                <a:solidFill>
                  <a:schemeClr val="folHlink"/>
                </a:solidFill>
              </a:rPr>
              <a:t> .05 x 55% = </a:t>
            </a:r>
            <a:r>
              <a:rPr lang="en-US" sz="2400" b="1" u="sng">
                <a:solidFill>
                  <a:schemeClr val="folHlink"/>
                </a:solidFill>
              </a:rPr>
              <a:t>+</a:t>
            </a:r>
            <a:r>
              <a:rPr lang="en-US" sz="2400" b="1">
                <a:solidFill>
                  <a:schemeClr val="folHlink"/>
                </a:solidFill>
              </a:rPr>
              <a:t> 2.75%) !!!!</a:t>
            </a:r>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Rot="1" noChangeArrowheads="1"/>
          </p:cNvSpPr>
          <p:nvPr>
            <p:ph type="title"/>
          </p:nvPr>
        </p:nvSpPr>
        <p:spPr/>
        <p:txBody>
          <a:bodyPr/>
          <a:lstStyle/>
          <a:p>
            <a:r>
              <a:rPr lang="en-US"/>
              <a:t>Task</a:t>
            </a:r>
          </a:p>
        </p:txBody>
      </p:sp>
      <p:sp>
        <p:nvSpPr>
          <p:cNvPr id="274435" name="Rectangle 3"/>
          <p:cNvSpPr>
            <a:spLocks noGrp="1" noRot="1" noChangeArrowheads="1"/>
          </p:cNvSpPr>
          <p:nvPr>
            <p:ph type="body" idx="1"/>
          </p:nvPr>
        </p:nvSpPr>
        <p:spPr/>
        <p:txBody>
          <a:bodyPr/>
          <a:lstStyle/>
          <a:p>
            <a:r>
              <a:rPr lang="en-US"/>
              <a:t>Figure out how big the sample should be for 95% confidence in the Simple Random Sample example handout</a:t>
            </a:r>
          </a:p>
          <a:p>
            <a:r>
              <a:rPr lang="en-US"/>
              <a:t>400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4435">
                                            <p:txEl>
                                              <p:pRg st="1" end="1"/>
                                            </p:txEl>
                                          </p:spTgt>
                                        </p:tgtEl>
                                        <p:attrNameLst>
                                          <p:attrName>style.visibility</p:attrName>
                                        </p:attrNameLst>
                                      </p:cBhvr>
                                      <p:to>
                                        <p:strVal val="visible"/>
                                      </p:to>
                                    </p:set>
                                    <p:animEffect transition="in" filter="blinds(horizontal)">
                                      <p:cBhvr>
                                        <p:cTn id="7" dur="500"/>
                                        <p:tgtEl>
                                          <p:spTgt spid="27443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rrowheads="1"/>
          </p:cNvSpPr>
          <p:nvPr>
            <p:ph type="title"/>
          </p:nvPr>
        </p:nvSpPr>
        <p:spPr>
          <a:noFill/>
          <a:ln/>
          <a:effectLst>
            <a:outerShdw dist="35921" dir="2700000" algn="ctr" rotWithShape="0">
              <a:srgbClr val="000000"/>
            </a:outerShdw>
          </a:effectLst>
        </p:spPr>
        <p:txBody>
          <a:bodyPr lIns="90488" tIns="44450" rIns="90488" bIns="44450"/>
          <a:lstStyle/>
          <a:p>
            <a:r>
              <a:rPr lang="en-US"/>
              <a:t>The Validity Questions are </a:t>
            </a:r>
            <a:r>
              <a:rPr lang="en-US" i="1"/>
              <a:t>cumulative</a:t>
            </a:r>
            <a:r>
              <a:rPr lang="en-US"/>
              <a:t>...</a:t>
            </a:r>
          </a:p>
        </p:txBody>
      </p:sp>
      <p:grpSp>
        <p:nvGrpSpPr>
          <p:cNvPr id="23555" name="Group 3"/>
          <p:cNvGrpSpPr>
            <a:grpSpLocks/>
          </p:cNvGrpSpPr>
          <p:nvPr/>
        </p:nvGrpSpPr>
        <p:grpSpPr bwMode="auto">
          <a:xfrm>
            <a:off x="915988" y="1181100"/>
            <a:ext cx="7581900" cy="5365750"/>
            <a:chOff x="577" y="744"/>
            <a:chExt cx="4776" cy="3380"/>
          </a:xfrm>
        </p:grpSpPr>
        <p:sp>
          <p:nvSpPr>
            <p:cNvPr id="23556" name="Freeform 4"/>
            <p:cNvSpPr>
              <a:spLocks/>
            </p:cNvSpPr>
            <p:nvPr/>
          </p:nvSpPr>
          <p:spPr bwMode="auto">
            <a:xfrm>
              <a:off x="577" y="744"/>
              <a:ext cx="4776" cy="3375"/>
            </a:xfrm>
            <a:custGeom>
              <a:avLst/>
              <a:gdLst/>
              <a:ahLst/>
              <a:cxnLst>
                <a:cxn ang="0">
                  <a:pos x="925" y="3374"/>
                </a:cxn>
                <a:cxn ang="0">
                  <a:pos x="0" y="2666"/>
                </a:cxn>
                <a:cxn ang="0">
                  <a:pos x="0" y="2076"/>
                </a:cxn>
                <a:cxn ang="0">
                  <a:pos x="771" y="2076"/>
                </a:cxn>
                <a:cxn ang="0">
                  <a:pos x="771" y="1560"/>
                </a:cxn>
                <a:cxn ang="0">
                  <a:pos x="1541" y="1560"/>
                </a:cxn>
                <a:cxn ang="0">
                  <a:pos x="1541" y="1041"/>
                </a:cxn>
                <a:cxn ang="0">
                  <a:pos x="2312" y="1041"/>
                </a:cxn>
                <a:cxn ang="0">
                  <a:pos x="2312" y="522"/>
                </a:cxn>
                <a:cxn ang="0">
                  <a:pos x="3080" y="522"/>
                </a:cxn>
                <a:cxn ang="0">
                  <a:pos x="3080" y="3"/>
                </a:cxn>
                <a:cxn ang="0">
                  <a:pos x="3850" y="0"/>
                </a:cxn>
                <a:cxn ang="0">
                  <a:pos x="4775" y="649"/>
                </a:cxn>
                <a:cxn ang="0">
                  <a:pos x="925" y="3374"/>
                </a:cxn>
              </a:cxnLst>
              <a:rect l="0" t="0" r="r" b="b"/>
              <a:pathLst>
                <a:path w="4776" h="3375">
                  <a:moveTo>
                    <a:pt x="925" y="3374"/>
                  </a:moveTo>
                  <a:lnTo>
                    <a:pt x="0" y="2666"/>
                  </a:lnTo>
                  <a:lnTo>
                    <a:pt x="0" y="2076"/>
                  </a:lnTo>
                  <a:lnTo>
                    <a:pt x="771" y="2076"/>
                  </a:lnTo>
                  <a:lnTo>
                    <a:pt x="771" y="1560"/>
                  </a:lnTo>
                  <a:lnTo>
                    <a:pt x="1541" y="1560"/>
                  </a:lnTo>
                  <a:lnTo>
                    <a:pt x="1541" y="1041"/>
                  </a:lnTo>
                  <a:lnTo>
                    <a:pt x="2312" y="1041"/>
                  </a:lnTo>
                  <a:lnTo>
                    <a:pt x="2312" y="522"/>
                  </a:lnTo>
                  <a:lnTo>
                    <a:pt x="3080" y="522"/>
                  </a:lnTo>
                  <a:lnTo>
                    <a:pt x="3080" y="3"/>
                  </a:lnTo>
                  <a:lnTo>
                    <a:pt x="3850" y="0"/>
                  </a:lnTo>
                  <a:lnTo>
                    <a:pt x="4775" y="649"/>
                  </a:lnTo>
                  <a:lnTo>
                    <a:pt x="925" y="3374"/>
                  </a:lnTo>
                </a:path>
              </a:pathLst>
            </a:custGeom>
            <a:solidFill>
              <a:srgbClr val="CECECE"/>
            </a:solidFill>
            <a:ln w="12700" cap="rnd" cmpd="sng">
              <a:noFill/>
              <a:prstDash val="solid"/>
              <a:round/>
              <a:headEnd type="none" w="med" len="med"/>
              <a:tailEnd type="none" w="med" len="med"/>
            </a:ln>
            <a:effectLst/>
          </p:spPr>
          <p:txBody>
            <a:bodyPr/>
            <a:lstStyle/>
            <a:p>
              <a:endParaRPr lang="en-US"/>
            </a:p>
          </p:txBody>
        </p:sp>
        <p:sp>
          <p:nvSpPr>
            <p:cNvPr id="23557" name="Freeform 5"/>
            <p:cNvSpPr>
              <a:spLocks/>
            </p:cNvSpPr>
            <p:nvPr/>
          </p:nvSpPr>
          <p:spPr bwMode="auto">
            <a:xfrm>
              <a:off x="1506" y="1396"/>
              <a:ext cx="3847" cy="2728"/>
            </a:xfrm>
            <a:custGeom>
              <a:avLst/>
              <a:gdLst/>
              <a:ahLst/>
              <a:cxnLst>
                <a:cxn ang="0">
                  <a:pos x="3846" y="0"/>
                </a:cxn>
                <a:cxn ang="0">
                  <a:pos x="3846" y="2727"/>
                </a:cxn>
                <a:cxn ang="0">
                  <a:pos x="0" y="2722"/>
                </a:cxn>
                <a:cxn ang="0">
                  <a:pos x="0" y="2074"/>
                </a:cxn>
                <a:cxn ang="0">
                  <a:pos x="770" y="2074"/>
                </a:cxn>
                <a:cxn ang="0">
                  <a:pos x="770" y="1555"/>
                </a:cxn>
                <a:cxn ang="0">
                  <a:pos x="1536" y="1555"/>
                </a:cxn>
                <a:cxn ang="0">
                  <a:pos x="1536" y="1040"/>
                </a:cxn>
                <a:cxn ang="0">
                  <a:pos x="2306" y="1040"/>
                </a:cxn>
                <a:cxn ang="0">
                  <a:pos x="2306" y="521"/>
                </a:cxn>
                <a:cxn ang="0">
                  <a:pos x="3076" y="521"/>
                </a:cxn>
                <a:cxn ang="0">
                  <a:pos x="3076" y="3"/>
                </a:cxn>
                <a:cxn ang="0">
                  <a:pos x="3846" y="0"/>
                </a:cxn>
              </a:cxnLst>
              <a:rect l="0" t="0" r="r" b="b"/>
              <a:pathLst>
                <a:path w="3847" h="2728">
                  <a:moveTo>
                    <a:pt x="3846" y="0"/>
                  </a:moveTo>
                  <a:lnTo>
                    <a:pt x="3846" y="2727"/>
                  </a:lnTo>
                  <a:lnTo>
                    <a:pt x="0" y="2722"/>
                  </a:lnTo>
                  <a:lnTo>
                    <a:pt x="0" y="2074"/>
                  </a:lnTo>
                  <a:lnTo>
                    <a:pt x="770" y="2074"/>
                  </a:lnTo>
                  <a:lnTo>
                    <a:pt x="770" y="1555"/>
                  </a:lnTo>
                  <a:lnTo>
                    <a:pt x="1536" y="1555"/>
                  </a:lnTo>
                  <a:lnTo>
                    <a:pt x="1536" y="1040"/>
                  </a:lnTo>
                  <a:lnTo>
                    <a:pt x="2306" y="1040"/>
                  </a:lnTo>
                  <a:lnTo>
                    <a:pt x="2306" y="521"/>
                  </a:lnTo>
                  <a:lnTo>
                    <a:pt x="3076" y="521"/>
                  </a:lnTo>
                  <a:lnTo>
                    <a:pt x="3076" y="3"/>
                  </a:lnTo>
                  <a:lnTo>
                    <a:pt x="3846" y="0"/>
                  </a:lnTo>
                </a:path>
              </a:pathLst>
            </a:custGeom>
            <a:solidFill>
              <a:srgbClr val="DADADA"/>
            </a:solidFill>
            <a:ln w="12700" cap="rnd" cmpd="sng">
              <a:noFill/>
              <a:prstDash val="solid"/>
              <a:round/>
              <a:headEnd type="none" w="med" len="med"/>
              <a:tailEnd type="none" w="med" len="med"/>
            </a:ln>
            <a:effectLst/>
          </p:spPr>
          <p:txBody>
            <a:bodyPr/>
            <a:lstStyle/>
            <a:p>
              <a:endParaRPr lang="en-US"/>
            </a:p>
          </p:txBody>
        </p:sp>
        <p:sp>
          <p:nvSpPr>
            <p:cNvPr id="23558" name="Freeform 6"/>
            <p:cNvSpPr>
              <a:spLocks/>
            </p:cNvSpPr>
            <p:nvPr/>
          </p:nvSpPr>
          <p:spPr bwMode="auto">
            <a:xfrm>
              <a:off x="577" y="2830"/>
              <a:ext cx="1684" cy="637"/>
            </a:xfrm>
            <a:custGeom>
              <a:avLst/>
              <a:gdLst/>
              <a:ahLst/>
              <a:cxnLst>
                <a:cxn ang="0">
                  <a:pos x="0" y="0"/>
                </a:cxn>
                <a:cxn ang="0">
                  <a:pos x="765" y="0"/>
                </a:cxn>
                <a:cxn ang="0">
                  <a:pos x="1683" y="636"/>
                </a:cxn>
                <a:cxn ang="0">
                  <a:pos x="918" y="636"/>
                </a:cxn>
                <a:cxn ang="0">
                  <a:pos x="0" y="0"/>
                </a:cxn>
              </a:cxnLst>
              <a:rect l="0" t="0" r="r" b="b"/>
              <a:pathLst>
                <a:path w="1684" h="637">
                  <a:moveTo>
                    <a:pt x="0" y="0"/>
                  </a:moveTo>
                  <a:lnTo>
                    <a:pt x="765" y="0"/>
                  </a:lnTo>
                  <a:lnTo>
                    <a:pt x="1683" y="636"/>
                  </a:lnTo>
                  <a:lnTo>
                    <a:pt x="918" y="636"/>
                  </a:lnTo>
                  <a:lnTo>
                    <a:pt x="0" y="0"/>
                  </a:lnTo>
                </a:path>
              </a:pathLst>
            </a:custGeom>
            <a:solidFill>
              <a:srgbClr val="919191"/>
            </a:solidFill>
            <a:ln w="12700" cap="rnd" cmpd="sng">
              <a:noFill/>
              <a:prstDash val="solid"/>
              <a:round/>
              <a:headEnd type="none" w="med" len="med"/>
              <a:tailEnd type="none" w="med" len="med"/>
            </a:ln>
            <a:effectLst/>
          </p:spPr>
          <p:txBody>
            <a:bodyPr/>
            <a:lstStyle/>
            <a:p>
              <a:endParaRPr lang="en-US"/>
            </a:p>
          </p:txBody>
        </p:sp>
        <p:sp>
          <p:nvSpPr>
            <p:cNvPr id="23559" name="Freeform 7"/>
            <p:cNvSpPr>
              <a:spLocks/>
            </p:cNvSpPr>
            <p:nvPr/>
          </p:nvSpPr>
          <p:spPr bwMode="auto">
            <a:xfrm>
              <a:off x="1351" y="2311"/>
              <a:ext cx="1681" cy="637"/>
            </a:xfrm>
            <a:custGeom>
              <a:avLst/>
              <a:gdLst/>
              <a:ahLst/>
              <a:cxnLst>
                <a:cxn ang="0">
                  <a:pos x="0" y="0"/>
                </a:cxn>
                <a:cxn ang="0">
                  <a:pos x="765" y="0"/>
                </a:cxn>
                <a:cxn ang="0">
                  <a:pos x="1680" y="636"/>
                </a:cxn>
                <a:cxn ang="0">
                  <a:pos x="918" y="636"/>
                </a:cxn>
                <a:cxn ang="0">
                  <a:pos x="0" y="0"/>
                </a:cxn>
              </a:cxnLst>
              <a:rect l="0" t="0" r="r" b="b"/>
              <a:pathLst>
                <a:path w="1681" h="637">
                  <a:moveTo>
                    <a:pt x="0" y="0"/>
                  </a:moveTo>
                  <a:lnTo>
                    <a:pt x="765" y="0"/>
                  </a:lnTo>
                  <a:lnTo>
                    <a:pt x="1680" y="636"/>
                  </a:lnTo>
                  <a:lnTo>
                    <a:pt x="918" y="636"/>
                  </a:lnTo>
                  <a:lnTo>
                    <a:pt x="0" y="0"/>
                  </a:lnTo>
                </a:path>
              </a:pathLst>
            </a:custGeom>
            <a:solidFill>
              <a:srgbClr val="919191"/>
            </a:solidFill>
            <a:ln w="12700" cap="rnd" cmpd="sng">
              <a:noFill/>
              <a:prstDash val="solid"/>
              <a:round/>
              <a:headEnd type="none" w="med" len="med"/>
              <a:tailEnd type="none" w="med" len="med"/>
            </a:ln>
            <a:effectLst/>
          </p:spPr>
          <p:txBody>
            <a:bodyPr/>
            <a:lstStyle/>
            <a:p>
              <a:endParaRPr lang="en-US"/>
            </a:p>
          </p:txBody>
        </p:sp>
        <p:sp>
          <p:nvSpPr>
            <p:cNvPr id="23560" name="Freeform 8"/>
            <p:cNvSpPr>
              <a:spLocks/>
            </p:cNvSpPr>
            <p:nvPr/>
          </p:nvSpPr>
          <p:spPr bwMode="auto">
            <a:xfrm>
              <a:off x="2125" y="1790"/>
              <a:ext cx="1680" cy="636"/>
            </a:xfrm>
            <a:custGeom>
              <a:avLst/>
              <a:gdLst/>
              <a:ahLst/>
              <a:cxnLst>
                <a:cxn ang="0">
                  <a:pos x="0" y="0"/>
                </a:cxn>
                <a:cxn ang="0">
                  <a:pos x="765" y="0"/>
                </a:cxn>
                <a:cxn ang="0">
                  <a:pos x="1679" y="635"/>
                </a:cxn>
                <a:cxn ang="0">
                  <a:pos x="914" y="635"/>
                </a:cxn>
                <a:cxn ang="0">
                  <a:pos x="0" y="0"/>
                </a:cxn>
              </a:cxnLst>
              <a:rect l="0" t="0" r="r" b="b"/>
              <a:pathLst>
                <a:path w="1680" h="636">
                  <a:moveTo>
                    <a:pt x="0" y="0"/>
                  </a:moveTo>
                  <a:lnTo>
                    <a:pt x="765" y="0"/>
                  </a:lnTo>
                  <a:lnTo>
                    <a:pt x="1679" y="635"/>
                  </a:lnTo>
                  <a:lnTo>
                    <a:pt x="914" y="635"/>
                  </a:lnTo>
                  <a:lnTo>
                    <a:pt x="0" y="0"/>
                  </a:lnTo>
                </a:path>
              </a:pathLst>
            </a:custGeom>
            <a:solidFill>
              <a:srgbClr val="919191"/>
            </a:solidFill>
            <a:ln w="12700" cap="rnd" cmpd="sng">
              <a:noFill/>
              <a:prstDash val="solid"/>
              <a:round/>
              <a:headEnd type="none" w="med" len="med"/>
              <a:tailEnd type="none" w="med" len="med"/>
            </a:ln>
            <a:effectLst/>
          </p:spPr>
          <p:txBody>
            <a:bodyPr/>
            <a:lstStyle/>
            <a:p>
              <a:endParaRPr lang="en-US"/>
            </a:p>
          </p:txBody>
        </p:sp>
        <p:sp>
          <p:nvSpPr>
            <p:cNvPr id="23561" name="Freeform 9"/>
            <p:cNvSpPr>
              <a:spLocks/>
            </p:cNvSpPr>
            <p:nvPr/>
          </p:nvSpPr>
          <p:spPr bwMode="auto">
            <a:xfrm>
              <a:off x="2898" y="1268"/>
              <a:ext cx="1681" cy="637"/>
            </a:xfrm>
            <a:custGeom>
              <a:avLst/>
              <a:gdLst/>
              <a:ahLst/>
              <a:cxnLst>
                <a:cxn ang="0">
                  <a:pos x="0" y="0"/>
                </a:cxn>
                <a:cxn ang="0">
                  <a:pos x="762" y="0"/>
                </a:cxn>
                <a:cxn ang="0">
                  <a:pos x="1680" y="636"/>
                </a:cxn>
                <a:cxn ang="0">
                  <a:pos x="915" y="636"/>
                </a:cxn>
                <a:cxn ang="0">
                  <a:pos x="0" y="0"/>
                </a:cxn>
              </a:cxnLst>
              <a:rect l="0" t="0" r="r" b="b"/>
              <a:pathLst>
                <a:path w="1681" h="637">
                  <a:moveTo>
                    <a:pt x="0" y="0"/>
                  </a:moveTo>
                  <a:lnTo>
                    <a:pt x="762" y="0"/>
                  </a:lnTo>
                  <a:lnTo>
                    <a:pt x="1680" y="636"/>
                  </a:lnTo>
                  <a:lnTo>
                    <a:pt x="915" y="636"/>
                  </a:lnTo>
                  <a:lnTo>
                    <a:pt x="0" y="0"/>
                  </a:lnTo>
                </a:path>
              </a:pathLst>
            </a:custGeom>
            <a:solidFill>
              <a:srgbClr val="919191"/>
            </a:solidFill>
            <a:ln w="12700" cap="rnd" cmpd="sng">
              <a:noFill/>
              <a:prstDash val="solid"/>
              <a:round/>
              <a:headEnd type="none" w="med" len="med"/>
              <a:tailEnd type="none" w="med" len="med"/>
            </a:ln>
            <a:effectLst/>
          </p:spPr>
          <p:txBody>
            <a:bodyPr/>
            <a:lstStyle/>
            <a:p>
              <a:endParaRPr lang="en-US"/>
            </a:p>
          </p:txBody>
        </p:sp>
        <p:sp>
          <p:nvSpPr>
            <p:cNvPr id="23562" name="Freeform 10"/>
            <p:cNvSpPr>
              <a:spLocks/>
            </p:cNvSpPr>
            <p:nvPr/>
          </p:nvSpPr>
          <p:spPr bwMode="auto">
            <a:xfrm>
              <a:off x="3669" y="747"/>
              <a:ext cx="1684" cy="636"/>
            </a:xfrm>
            <a:custGeom>
              <a:avLst/>
              <a:gdLst/>
              <a:ahLst/>
              <a:cxnLst>
                <a:cxn ang="0">
                  <a:pos x="0" y="0"/>
                </a:cxn>
                <a:cxn ang="0">
                  <a:pos x="765" y="0"/>
                </a:cxn>
                <a:cxn ang="0">
                  <a:pos x="1683" y="635"/>
                </a:cxn>
                <a:cxn ang="0">
                  <a:pos x="918" y="635"/>
                </a:cxn>
                <a:cxn ang="0">
                  <a:pos x="0" y="0"/>
                </a:cxn>
              </a:cxnLst>
              <a:rect l="0" t="0" r="r" b="b"/>
              <a:pathLst>
                <a:path w="1684" h="636">
                  <a:moveTo>
                    <a:pt x="0" y="0"/>
                  </a:moveTo>
                  <a:lnTo>
                    <a:pt x="765" y="0"/>
                  </a:lnTo>
                  <a:lnTo>
                    <a:pt x="1683" y="635"/>
                  </a:lnTo>
                  <a:lnTo>
                    <a:pt x="918" y="635"/>
                  </a:lnTo>
                  <a:lnTo>
                    <a:pt x="0" y="0"/>
                  </a:lnTo>
                </a:path>
              </a:pathLst>
            </a:custGeom>
            <a:solidFill>
              <a:srgbClr val="919191"/>
            </a:solidFill>
            <a:ln w="12700" cap="rnd" cmpd="sng">
              <a:noFill/>
              <a:prstDash val="solid"/>
              <a:round/>
              <a:headEnd type="none" w="med" len="med"/>
              <a:tailEnd type="none" w="med" len="med"/>
            </a:ln>
            <a:effectLst/>
          </p:spPr>
          <p:txBody>
            <a:bodyPr/>
            <a:lstStyle/>
            <a:p>
              <a:endParaRPr lang="en-US"/>
            </a:p>
          </p:txBody>
        </p:sp>
      </p:grpSp>
      <p:sp>
        <p:nvSpPr>
          <p:cNvPr id="23563" name="Rectangle 11"/>
          <p:cNvSpPr>
            <a:spLocks noChangeArrowheads="1"/>
          </p:cNvSpPr>
          <p:nvPr/>
        </p:nvSpPr>
        <p:spPr bwMode="auto">
          <a:xfrm>
            <a:off x="407988" y="5738813"/>
            <a:ext cx="2346325" cy="576262"/>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eaLnBrk="0" hangingPunct="0"/>
            <a:r>
              <a:rPr lang="en-US" sz="3200">
                <a:effectLst>
                  <a:outerShdw blurRad="38100" dist="38100" dir="2700000" algn="tl">
                    <a:srgbClr val="000000"/>
                  </a:outerShdw>
                </a:effectLst>
              </a:rPr>
              <a:t>In this study</a:t>
            </a:r>
          </a:p>
        </p:txBody>
      </p:sp>
      <p:sp>
        <p:nvSpPr>
          <p:cNvPr id="23564" name="Rectangle 12"/>
          <p:cNvSpPr>
            <a:spLocks noChangeArrowheads="1"/>
          </p:cNvSpPr>
          <p:nvPr/>
        </p:nvSpPr>
        <p:spPr bwMode="auto">
          <a:xfrm>
            <a:off x="2805113" y="5648325"/>
            <a:ext cx="4965700" cy="819150"/>
          </a:xfrm>
          <a:prstGeom prst="rect">
            <a:avLst/>
          </a:prstGeom>
          <a:noFill/>
          <a:ln w="12700">
            <a:noFill/>
            <a:miter lim="800000"/>
            <a:headEnd/>
            <a:tailEnd/>
          </a:ln>
          <a:effectLst/>
        </p:spPr>
        <p:txBody>
          <a:bodyPr lIns="90488" tIns="44450" rIns="90488" bIns="44450">
            <a:spAutoFit/>
          </a:bodyPr>
          <a:lstStyle/>
          <a:p>
            <a:pPr eaLnBrk="0" hangingPunct="0">
              <a:spcBef>
                <a:spcPct val="20000"/>
              </a:spcBef>
            </a:pPr>
            <a:r>
              <a:rPr lang="en-US" sz="2400" b="1">
                <a:solidFill>
                  <a:srgbClr val="FC0128"/>
                </a:solidFill>
              </a:rPr>
              <a:t>Is there a relationship between the cause and effect?</a:t>
            </a:r>
          </a:p>
        </p:txBody>
      </p:sp>
    </p:spTree>
  </p:cSld>
  <p:clrMapOvr>
    <a:masterClrMapping/>
  </p:clrMapOvr>
  <p:transition/>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685800" y="609600"/>
            <a:ext cx="7772400" cy="1143000"/>
          </a:xfrm>
          <a:noFill/>
          <a:ln/>
        </p:spPr>
        <p:txBody>
          <a:bodyPr/>
          <a:lstStyle/>
          <a:p>
            <a:pPr>
              <a:lnSpc>
                <a:spcPct val="70000"/>
              </a:lnSpc>
            </a:pPr>
            <a:r>
              <a:rPr lang="en-US" sz="2800" b="0">
                <a:latin typeface="Trebuchet MS" pitchFamily="34" charset="0"/>
              </a:rPr>
              <a:t>Estimating a </a:t>
            </a:r>
            <a:r>
              <a:rPr lang="en-US" sz="2800" b="0" u="sng">
                <a:latin typeface="Trebuchet MS" pitchFamily="34" charset="0"/>
              </a:rPr>
              <a:t>Mean</a:t>
            </a:r>
            <a:br>
              <a:rPr lang="en-US" sz="2800" b="0" u="sng">
                <a:latin typeface="Trebuchet MS" pitchFamily="34" charset="0"/>
              </a:rPr>
            </a:br>
            <a:r>
              <a:rPr lang="en-US" sz="2400" b="0">
                <a:latin typeface="Trebuchet MS" pitchFamily="34" charset="0"/>
              </a:rPr>
              <a:t>This requires a different formula</a:t>
            </a:r>
          </a:p>
        </p:txBody>
      </p:sp>
      <p:pic>
        <p:nvPicPr>
          <p:cNvPr id="265219" name="Picture 3"/>
          <p:cNvPicPr>
            <a:picLocks noGrp="1" noChangeAspect="1" noChangeArrowheads="1"/>
          </p:cNvPicPr>
          <p:nvPr>
            <p:ph type="body" idx="1"/>
          </p:nvPr>
        </p:nvPicPr>
        <p:blipFill>
          <a:blip r:embed="rId2"/>
          <a:srcRect l="28432" t="46297" r="27451" b="42592"/>
          <a:stretch>
            <a:fillRect/>
          </a:stretch>
        </p:blipFill>
        <p:spPr>
          <a:xfrm>
            <a:off x="1504950" y="2187575"/>
            <a:ext cx="6227763" cy="1198563"/>
          </a:xfrm>
          <a:noFill/>
          <a:ln/>
        </p:spPr>
      </p:pic>
      <p:sp>
        <p:nvSpPr>
          <p:cNvPr id="265220" name="Text Box 4"/>
          <p:cNvSpPr txBox="1">
            <a:spLocks noChangeArrowheads="1"/>
          </p:cNvSpPr>
          <p:nvPr/>
        </p:nvSpPr>
        <p:spPr bwMode="auto">
          <a:xfrm>
            <a:off x="457200" y="3886200"/>
            <a:ext cx="8458200" cy="2041525"/>
          </a:xfrm>
          <a:prstGeom prst="rect">
            <a:avLst/>
          </a:prstGeom>
          <a:noFill/>
          <a:ln w="9525">
            <a:noFill/>
            <a:miter lim="800000"/>
            <a:headEnd/>
            <a:tailEnd/>
          </a:ln>
          <a:effectLst/>
        </p:spPr>
        <p:txBody>
          <a:bodyPr>
            <a:spAutoFit/>
          </a:bodyPr>
          <a:lstStyle/>
          <a:p>
            <a:r>
              <a:rPr lang="en-US" sz="2400" b="1"/>
              <a:t>Z </a:t>
            </a:r>
            <a:r>
              <a:rPr lang="en-US" sz="2000" b="1"/>
              <a:t>is determined the same way  (1.96 or 2.58)</a:t>
            </a:r>
          </a:p>
          <a:p>
            <a:r>
              <a:rPr lang="en-US" sz="2400" b="1"/>
              <a:t>e </a:t>
            </a:r>
            <a:r>
              <a:rPr lang="en-US" sz="2000" b="1"/>
              <a:t>is expressed in terms of the units we are estimating, i.e. if we are </a:t>
            </a:r>
          </a:p>
          <a:p>
            <a:r>
              <a:rPr lang="en-US" sz="2000" b="1"/>
              <a:t>measuring attitudes on a 1-7 scale, we may want our error to be</a:t>
            </a:r>
          </a:p>
          <a:p>
            <a:r>
              <a:rPr lang="en-US" sz="2000" b="1"/>
              <a:t>no more than </a:t>
            </a:r>
            <a:r>
              <a:rPr lang="en-US" sz="2000" b="1" u="sng"/>
              <a:t>+</a:t>
            </a:r>
            <a:r>
              <a:rPr lang="en-US" sz="2000" b="1"/>
              <a:t> .5 scale units. If we are estimating dollars being paid for a product, we may want our error to be no more than </a:t>
            </a:r>
            <a:r>
              <a:rPr lang="en-US" sz="2000" b="1" u="sng"/>
              <a:t>+</a:t>
            </a:r>
            <a:r>
              <a:rPr lang="en-US" sz="2000" b="1"/>
              <a:t> $3.00.</a:t>
            </a:r>
          </a:p>
          <a:p>
            <a:r>
              <a:rPr lang="en-US" sz="2000" b="1"/>
              <a:t>S is a little more difficult to estimate, but must be in same units as e.  </a:t>
            </a:r>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a:xfrm>
            <a:off x="685800" y="609600"/>
            <a:ext cx="7772400" cy="1143000"/>
          </a:xfrm>
          <a:noFill/>
          <a:ln/>
        </p:spPr>
        <p:txBody>
          <a:bodyPr/>
          <a:lstStyle/>
          <a:p>
            <a:r>
              <a:rPr lang="en-US" sz="2800">
                <a:latin typeface="Trebuchet MS" pitchFamily="34" charset="0"/>
              </a:rPr>
              <a:t>Estimating “s” in the Formula to Determine the Sample Size Required to Estimate a Mean</a:t>
            </a:r>
          </a:p>
        </p:txBody>
      </p:sp>
      <p:sp>
        <p:nvSpPr>
          <p:cNvPr id="266243" name="Rectangle 3"/>
          <p:cNvSpPr>
            <a:spLocks noGrp="1" noChangeArrowheads="1"/>
          </p:cNvSpPr>
          <p:nvPr>
            <p:ph type="body" idx="1"/>
          </p:nvPr>
        </p:nvSpPr>
        <p:spPr>
          <a:xfrm>
            <a:off x="1060450" y="2257425"/>
            <a:ext cx="7562850" cy="3810000"/>
          </a:xfrm>
          <a:noFill/>
          <a:ln/>
        </p:spPr>
        <p:txBody>
          <a:bodyPr/>
          <a:lstStyle/>
          <a:p>
            <a:pPr>
              <a:lnSpc>
                <a:spcPct val="80000"/>
              </a:lnSpc>
              <a:buFont typeface="Wingdings" pitchFamily="2" charset="2"/>
              <a:buNone/>
            </a:pPr>
            <a:r>
              <a:rPr lang="en-US" sz="2400" b="1"/>
              <a:t>Since we are estimating a mean, we can assume that our data are either interval or ratio.  When we have interval or ratio data, the standard deviation of the sample, s, may be used as a measure of variance.  </a:t>
            </a:r>
          </a:p>
          <a:p>
            <a:pPr>
              <a:lnSpc>
                <a:spcPct val="80000"/>
              </a:lnSpc>
              <a:buFont typeface="Wingdings" pitchFamily="2" charset="2"/>
              <a:buNone/>
            </a:pPr>
            <a:r>
              <a:rPr lang="en-US" sz="2400" b="1"/>
              <a:t>How to estimate s?</a:t>
            </a:r>
          </a:p>
          <a:p>
            <a:pPr>
              <a:lnSpc>
                <a:spcPct val="80000"/>
              </a:lnSpc>
            </a:pPr>
            <a:r>
              <a:rPr lang="en-US" sz="2400" b="1"/>
              <a:t>Use standard deviation of the sample from a </a:t>
            </a:r>
            <a:r>
              <a:rPr lang="en-US" sz="2400" b="1" u="sng"/>
              <a:t>previous study</a:t>
            </a:r>
            <a:r>
              <a:rPr lang="en-US" sz="2400" b="1"/>
              <a:t> on the target population</a:t>
            </a:r>
          </a:p>
          <a:p>
            <a:pPr>
              <a:lnSpc>
                <a:spcPct val="80000"/>
              </a:lnSpc>
            </a:pPr>
            <a:r>
              <a:rPr lang="en-US" sz="2400" b="1"/>
              <a:t>Conduct a </a:t>
            </a:r>
            <a:r>
              <a:rPr lang="en-US" sz="2400" b="1" u="sng"/>
              <a:t>pilot study</a:t>
            </a:r>
            <a:r>
              <a:rPr lang="en-US" sz="2400" b="1"/>
              <a:t> of a few members of the target population and calculate s</a:t>
            </a:r>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a:xfrm>
            <a:off x="685800" y="609600"/>
            <a:ext cx="7772400" cy="1143000"/>
          </a:xfrm>
          <a:noFill/>
          <a:ln/>
        </p:spPr>
        <p:txBody>
          <a:bodyPr/>
          <a:lstStyle/>
          <a:p>
            <a:r>
              <a:rPr lang="en-US" sz="3200" b="0">
                <a:latin typeface="Trebuchet MS" pitchFamily="34" charset="0"/>
              </a:rPr>
              <a:t>Example</a:t>
            </a:r>
            <a:r>
              <a:rPr lang="en-US" sz="2400" b="0">
                <a:latin typeface="Trebuchet MS" pitchFamily="34" charset="0"/>
              </a:rPr>
              <a:t>: Estimating the Mean of a Population</a:t>
            </a:r>
            <a:br>
              <a:rPr lang="en-US" sz="2400" b="0">
                <a:latin typeface="Trebuchet MS" pitchFamily="34" charset="0"/>
              </a:rPr>
            </a:br>
            <a:r>
              <a:rPr lang="en-US" sz="2400" b="0">
                <a:latin typeface="Trebuchet MS" pitchFamily="34" charset="0"/>
              </a:rPr>
              <a:t>What is the required sample size, n?</a:t>
            </a:r>
          </a:p>
        </p:txBody>
      </p:sp>
      <p:sp>
        <p:nvSpPr>
          <p:cNvPr id="267267" name="Rectangle 3"/>
          <p:cNvSpPr>
            <a:spLocks noGrp="1" noChangeArrowheads="1"/>
          </p:cNvSpPr>
          <p:nvPr>
            <p:ph type="body" idx="1"/>
          </p:nvPr>
        </p:nvSpPr>
        <p:spPr>
          <a:xfrm>
            <a:off x="1060450" y="3316288"/>
            <a:ext cx="7562850" cy="2751137"/>
          </a:xfrm>
          <a:noFill/>
          <a:ln/>
        </p:spPr>
        <p:txBody>
          <a:bodyPr/>
          <a:lstStyle/>
          <a:p>
            <a:pPr>
              <a:buFont typeface="Wingdings" pitchFamily="2" charset="2"/>
              <a:buNone/>
            </a:pPr>
            <a:r>
              <a:rPr lang="en-US" sz="2000" b="1"/>
              <a:t>Management wants to know clients’ level of satisfaction with their service.  They propose conducting a survey and asking for satisfaction on a scale from 1 to 10 (since there are 10 possible answers, the range = 10). </a:t>
            </a:r>
          </a:p>
          <a:p>
            <a:pPr>
              <a:buFont typeface="Wingdings" pitchFamily="2" charset="2"/>
              <a:buNone/>
            </a:pPr>
            <a:r>
              <a:rPr lang="en-US" sz="2000" b="1"/>
              <a:t>Management wants to be 99% confident in the results (99 chances in 100 that true value is captured) and they do not want the allowed error to be more than </a:t>
            </a:r>
            <a:r>
              <a:rPr lang="en-US" sz="2000" b="1" u="sng"/>
              <a:t>+</a:t>
            </a:r>
            <a:r>
              <a:rPr lang="en-US" sz="2000" b="1"/>
              <a:t> .5 scale points.</a:t>
            </a:r>
          </a:p>
          <a:p>
            <a:pPr>
              <a:buFont typeface="Wingdings" pitchFamily="2" charset="2"/>
              <a:buNone/>
            </a:pPr>
            <a:r>
              <a:rPr lang="en-US" sz="2000" b="1"/>
              <a:t>What is n?</a:t>
            </a:r>
          </a:p>
        </p:txBody>
      </p:sp>
      <p:pic>
        <p:nvPicPr>
          <p:cNvPr id="267268" name="Picture 4"/>
          <p:cNvPicPr>
            <a:picLocks noChangeAspect="1" noChangeArrowheads="1"/>
          </p:cNvPicPr>
          <p:nvPr/>
        </p:nvPicPr>
        <p:blipFill>
          <a:blip r:embed="rId2"/>
          <a:srcRect l="28432" t="46297" r="27451" b="42592"/>
          <a:stretch>
            <a:fillRect/>
          </a:stretch>
        </p:blipFill>
        <p:spPr bwMode="auto">
          <a:xfrm>
            <a:off x="990600" y="1752600"/>
            <a:ext cx="5943600" cy="1066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a:xfrm>
            <a:off x="685800" y="609600"/>
            <a:ext cx="7772400" cy="1143000"/>
          </a:xfrm>
          <a:noFill/>
          <a:ln/>
        </p:spPr>
        <p:txBody>
          <a:bodyPr/>
          <a:lstStyle/>
          <a:p>
            <a:r>
              <a:rPr lang="en-US" sz="3200" b="0">
                <a:latin typeface="Trebuchet MS" pitchFamily="34" charset="0"/>
              </a:rPr>
              <a:t>What is n?</a:t>
            </a:r>
          </a:p>
        </p:txBody>
      </p:sp>
      <p:sp>
        <p:nvSpPr>
          <p:cNvPr id="268291" name="Rectangle 3"/>
          <p:cNvSpPr>
            <a:spLocks noGrp="1" noChangeArrowheads="1"/>
          </p:cNvSpPr>
          <p:nvPr>
            <p:ph type="body" idx="1"/>
          </p:nvPr>
        </p:nvSpPr>
        <p:spPr>
          <a:xfrm>
            <a:off x="1060450" y="3316288"/>
            <a:ext cx="7562850" cy="2751137"/>
          </a:xfrm>
          <a:noFill/>
          <a:ln/>
        </p:spPr>
        <p:txBody>
          <a:bodyPr/>
          <a:lstStyle/>
          <a:p>
            <a:pPr>
              <a:lnSpc>
                <a:spcPct val="90000"/>
              </a:lnSpc>
              <a:buFont typeface="Wingdings" pitchFamily="2" charset="2"/>
              <a:buNone/>
            </a:pPr>
            <a:r>
              <a:rPr lang="en-US" sz="2000" b="1"/>
              <a:t>S = 1.7 (from a pilot study), Z = 2.58 (99% confidence), and </a:t>
            </a:r>
          </a:p>
          <a:p>
            <a:pPr>
              <a:lnSpc>
                <a:spcPct val="90000"/>
              </a:lnSpc>
              <a:buFont typeface="Wingdings" pitchFamily="2" charset="2"/>
              <a:buNone/>
            </a:pPr>
            <a:r>
              <a:rPr lang="en-US" sz="2000" b="1"/>
              <a:t>e = .5 scale points</a:t>
            </a:r>
          </a:p>
          <a:p>
            <a:pPr>
              <a:lnSpc>
                <a:spcPct val="90000"/>
              </a:lnSpc>
              <a:buFont typeface="Wingdings" pitchFamily="2" charset="2"/>
              <a:buNone/>
            </a:pPr>
            <a:r>
              <a:rPr lang="en-US" sz="2000" b="1"/>
              <a:t>What is n?   It is 77.  Assume the survey average score was 7.3, what does this “tell us?”  A 10 is very satisfied and a 1 is not satisfied at all.</a:t>
            </a:r>
          </a:p>
          <a:p>
            <a:pPr>
              <a:lnSpc>
                <a:spcPct val="90000"/>
              </a:lnSpc>
              <a:buFont typeface="Wingdings" pitchFamily="2" charset="2"/>
              <a:buNone/>
            </a:pPr>
            <a:r>
              <a:rPr lang="en-US" sz="2000" b="1"/>
              <a:t>Answer: “Our most likely estimate of the level of consumer satisfaction is 7.3 on a 10-point scale.  In addition, we are 99% confident that the true level of satisfaction in our consumer population falls between 6.8 and 7.8 on the scale.”</a:t>
            </a:r>
          </a:p>
          <a:p>
            <a:pPr>
              <a:lnSpc>
                <a:spcPct val="90000"/>
              </a:lnSpc>
              <a:buFont typeface="Wingdings" pitchFamily="2" charset="2"/>
              <a:buNone/>
            </a:pPr>
            <a:endParaRPr lang="en-US" sz="2000" b="1"/>
          </a:p>
        </p:txBody>
      </p:sp>
      <p:pic>
        <p:nvPicPr>
          <p:cNvPr id="268292" name="Picture 4"/>
          <p:cNvPicPr>
            <a:picLocks noChangeAspect="1" noChangeArrowheads="1"/>
          </p:cNvPicPr>
          <p:nvPr/>
        </p:nvPicPr>
        <p:blipFill>
          <a:blip r:embed="rId2"/>
          <a:srcRect l="28432" t="46297" r="27451" b="42592"/>
          <a:stretch>
            <a:fillRect/>
          </a:stretch>
        </p:blipFill>
        <p:spPr bwMode="auto">
          <a:xfrm>
            <a:off x="2438400" y="1828800"/>
            <a:ext cx="4648200" cy="1066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Rot="1" noChangeArrowheads="1"/>
          </p:cNvSpPr>
          <p:nvPr>
            <p:ph type="title"/>
          </p:nvPr>
        </p:nvSpPr>
        <p:spPr/>
        <p:txBody>
          <a:bodyPr/>
          <a:lstStyle/>
          <a:p>
            <a:endParaRPr lang="en-US"/>
          </a:p>
        </p:txBody>
      </p:sp>
      <p:sp>
        <p:nvSpPr>
          <p:cNvPr id="275459" name="Rectangle 3"/>
          <p:cNvSpPr>
            <a:spLocks noGrp="1" noRot="1" noChangeArrowheads="1"/>
          </p:cNvSpPr>
          <p:nvPr>
            <p:ph type="body" idx="1"/>
          </p:nvPr>
        </p:nvSpPr>
        <p:spPr/>
        <p:txBody>
          <a:bodyPr/>
          <a:lstStyle/>
          <a:p>
            <a:r>
              <a:rPr lang="en-US"/>
              <a:t>Go back and look at systematic example handout</a:t>
            </a:r>
          </a:p>
          <a:p>
            <a:r>
              <a:rPr lang="en-US"/>
              <a:t>What types of questions are being asked?</a:t>
            </a:r>
          </a:p>
          <a:p>
            <a:r>
              <a:rPr lang="en-US"/>
              <a:t>Might you need different formulas?</a:t>
            </a:r>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ChangeArrowheads="1"/>
          </p:cNvSpPr>
          <p:nvPr/>
        </p:nvSpPr>
        <p:spPr bwMode="auto">
          <a:xfrm>
            <a:off x="685800" y="381000"/>
            <a:ext cx="7772400" cy="838200"/>
          </a:xfrm>
          <a:prstGeom prst="rect">
            <a:avLst/>
          </a:prstGeom>
          <a:noFill/>
          <a:ln w="9525">
            <a:noFill/>
            <a:miter lim="800000"/>
            <a:headEnd/>
            <a:tailEnd/>
          </a:ln>
          <a:effectLst/>
        </p:spPr>
        <p:txBody>
          <a:bodyPr anchor="ctr"/>
          <a:lstStyle/>
          <a:p>
            <a:pPr algn="ctr"/>
            <a:r>
              <a:rPr lang="en-US" sz="2800" b="1">
                <a:solidFill>
                  <a:schemeClr val="tx2"/>
                </a:solidFill>
                <a:latin typeface="Trebuchet MS" pitchFamily="34" charset="0"/>
              </a:rPr>
              <a:t>Other Methods of Sample Size Determination</a:t>
            </a:r>
          </a:p>
        </p:txBody>
      </p:sp>
      <p:sp>
        <p:nvSpPr>
          <p:cNvPr id="269315" name="Rectangle 3"/>
          <p:cNvSpPr>
            <a:spLocks noChangeArrowheads="1"/>
          </p:cNvSpPr>
          <p:nvPr/>
        </p:nvSpPr>
        <p:spPr bwMode="auto">
          <a:xfrm>
            <a:off x="914400" y="2514600"/>
            <a:ext cx="7772400" cy="1219200"/>
          </a:xfrm>
          <a:prstGeom prst="rect">
            <a:avLst/>
          </a:prstGeom>
          <a:noFill/>
          <a:ln w="9525">
            <a:noFill/>
            <a:miter lim="800000"/>
            <a:headEnd/>
            <a:tailEnd/>
          </a:ln>
          <a:effectLst/>
        </p:spPr>
        <p:txBody>
          <a:bodyPr/>
          <a:lstStyle/>
          <a:p>
            <a:pPr marL="342900" indent="-342900">
              <a:lnSpc>
                <a:spcPct val="90000"/>
              </a:lnSpc>
              <a:spcBef>
                <a:spcPct val="20000"/>
              </a:spcBef>
              <a:buFontTx/>
              <a:buChar char="•"/>
            </a:pPr>
            <a:r>
              <a:rPr lang="en-US" sz="2400" b="1" i="1">
                <a:solidFill>
                  <a:schemeClr val="folHlink"/>
                </a:solidFill>
              </a:rPr>
              <a:t>Arbitrary “percentage rule of thumb” sample size:</a:t>
            </a:r>
          </a:p>
          <a:p>
            <a:pPr marL="742950" lvl="1" indent="-285750">
              <a:lnSpc>
                <a:spcPct val="90000"/>
              </a:lnSpc>
              <a:spcBef>
                <a:spcPct val="20000"/>
              </a:spcBef>
              <a:buFontTx/>
              <a:buChar char="•"/>
            </a:pPr>
            <a:r>
              <a:rPr lang="en-US" sz="2400" b="1"/>
              <a:t>Arbitrary sample size approaches rely on erroneous rules of thumb (e.g. “n must be at least 5% of the population”).</a:t>
            </a:r>
          </a:p>
          <a:p>
            <a:pPr marL="742950" lvl="1" indent="-285750">
              <a:lnSpc>
                <a:spcPct val="90000"/>
              </a:lnSpc>
              <a:spcBef>
                <a:spcPct val="20000"/>
              </a:spcBef>
              <a:buFontTx/>
              <a:buChar char="•"/>
            </a:pPr>
            <a:r>
              <a:rPr lang="en-US" sz="2400" b="1"/>
              <a:t>Arbitrary sample sizes are simple and easy to apply, but they are neither efficient nor economical. (e.g.  Using the “5 percent rule,” if the universe is 12 million, n = 600,000 – a very large and costly result) </a:t>
            </a:r>
            <a:endParaRPr lang="en-US" sz="2400" b="1" i="1">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9315">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269315">
                                            <p:txEl>
                                              <p:pRg st="0" end="0"/>
                                            </p:txEl>
                                          </p:spTgt>
                                        </p:tgtEl>
                                        <p:attrNameLst>
                                          <p:attrName>ppt_c</p:attrName>
                                        </p:attrNameLst>
                                      </p:cBhvr>
                                      <p:to>
                                        <a:srgbClr val="3885D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9315">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269315">
                                            <p:txEl>
                                              <p:pRg st="1" end="1"/>
                                            </p:txEl>
                                          </p:spTgt>
                                        </p:tgtEl>
                                        <p:attrNameLst>
                                          <p:attrName>ppt_c</p:attrName>
                                        </p:attrNameLst>
                                      </p:cBhvr>
                                      <p:to>
                                        <a:srgbClr val="3885D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69315">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269315">
                                            <p:txEl>
                                              <p:pRg st="2" end="2"/>
                                            </p:txEl>
                                          </p:spTgt>
                                        </p:tgtEl>
                                        <p:attrNameLst>
                                          <p:attrName>ppt_c</p:attrName>
                                        </p:attrNameLst>
                                      </p:cBhvr>
                                      <p:to>
                                        <a:srgbClr val="3885D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5" grpId="0" build="p" bldLvl="2" autoUpdateAnimBg="0"/>
    </p:bld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ChangeArrowheads="1"/>
          </p:cNvSpPr>
          <p:nvPr/>
        </p:nvSpPr>
        <p:spPr bwMode="auto">
          <a:xfrm>
            <a:off x="685800" y="381000"/>
            <a:ext cx="7772400" cy="838200"/>
          </a:xfrm>
          <a:prstGeom prst="rect">
            <a:avLst/>
          </a:prstGeom>
          <a:noFill/>
          <a:ln w="9525">
            <a:noFill/>
            <a:miter lim="800000"/>
            <a:headEnd/>
            <a:tailEnd/>
          </a:ln>
          <a:effectLst/>
        </p:spPr>
        <p:txBody>
          <a:bodyPr anchor="ctr"/>
          <a:lstStyle/>
          <a:p>
            <a:pPr algn="ctr"/>
            <a:r>
              <a:rPr lang="en-US" sz="2800" b="1">
                <a:solidFill>
                  <a:schemeClr val="tx2"/>
                </a:solidFill>
                <a:latin typeface="Trebuchet MS" pitchFamily="34" charset="0"/>
              </a:rPr>
              <a:t>Other Methods of Sample Size Determination…cont.</a:t>
            </a:r>
          </a:p>
        </p:txBody>
      </p:sp>
      <p:sp>
        <p:nvSpPr>
          <p:cNvPr id="270339" name="Rectangle 3"/>
          <p:cNvSpPr>
            <a:spLocks noChangeArrowheads="1"/>
          </p:cNvSpPr>
          <p:nvPr/>
        </p:nvSpPr>
        <p:spPr bwMode="auto">
          <a:xfrm>
            <a:off x="990600" y="2286000"/>
            <a:ext cx="7772400" cy="1219200"/>
          </a:xfrm>
          <a:prstGeom prst="rect">
            <a:avLst/>
          </a:prstGeom>
          <a:noFill/>
          <a:ln w="9525">
            <a:noFill/>
            <a:miter lim="800000"/>
            <a:headEnd/>
            <a:tailEnd/>
          </a:ln>
          <a:effectLst/>
        </p:spPr>
        <p:txBody>
          <a:bodyPr/>
          <a:lstStyle/>
          <a:p>
            <a:pPr marL="342900" indent="-342900">
              <a:lnSpc>
                <a:spcPct val="90000"/>
              </a:lnSpc>
              <a:spcBef>
                <a:spcPct val="20000"/>
              </a:spcBef>
              <a:buFontTx/>
              <a:buChar char="•"/>
            </a:pPr>
            <a:r>
              <a:rPr lang="en-US" sz="2400" b="1" i="1">
                <a:solidFill>
                  <a:schemeClr val="folHlink"/>
                </a:solidFill>
              </a:rPr>
              <a:t>Conventional sample size specification</a:t>
            </a:r>
          </a:p>
          <a:p>
            <a:pPr marL="742950" lvl="1" indent="-285750">
              <a:lnSpc>
                <a:spcPct val="90000"/>
              </a:lnSpc>
              <a:spcBef>
                <a:spcPct val="20000"/>
              </a:spcBef>
              <a:buFontTx/>
              <a:buChar char="•"/>
            </a:pPr>
            <a:r>
              <a:rPr lang="en-US" sz="2400" b="1"/>
              <a:t>Conventional approach follows some “convention” or number believed somehow to be the right sample size (e.g. 1,000 – 1,200 used for national opinion polls w/</a:t>
            </a:r>
            <a:r>
              <a:rPr lang="en-US" sz="2400" b="1" u="sng"/>
              <a:t>+</a:t>
            </a:r>
            <a:r>
              <a:rPr lang="en-US" sz="2400" b="1"/>
              <a:t> 3% error)</a:t>
            </a:r>
          </a:p>
          <a:p>
            <a:pPr marL="742950" lvl="1" indent="-285750">
              <a:lnSpc>
                <a:spcPct val="90000"/>
              </a:lnSpc>
              <a:spcBef>
                <a:spcPct val="20000"/>
              </a:spcBef>
              <a:buFontTx/>
              <a:buChar char="•"/>
            </a:pPr>
            <a:r>
              <a:rPr lang="en-US" sz="2400" b="1"/>
              <a:t>Using conventional sample size can result in a sample that may be too large or too small.</a:t>
            </a:r>
          </a:p>
          <a:p>
            <a:pPr marL="742950" lvl="1" indent="-285750">
              <a:lnSpc>
                <a:spcPct val="90000"/>
              </a:lnSpc>
              <a:spcBef>
                <a:spcPct val="20000"/>
              </a:spcBef>
              <a:buFontTx/>
              <a:buChar char="•"/>
            </a:pPr>
            <a:r>
              <a:rPr lang="en-US" sz="2400" b="1"/>
              <a:t>Conventional sample sizes ignore the special circumstances of the survey at hand.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0339">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270339">
                                            <p:txEl>
                                              <p:pRg st="0" end="0"/>
                                            </p:txEl>
                                          </p:spTgt>
                                        </p:tgtEl>
                                        <p:attrNameLst>
                                          <p:attrName>ppt_c</p:attrName>
                                        </p:attrNameLst>
                                      </p:cBhvr>
                                      <p:to>
                                        <a:srgbClr val="3885D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0339">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270339">
                                            <p:txEl>
                                              <p:pRg st="1" end="1"/>
                                            </p:txEl>
                                          </p:spTgt>
                                        </p:tgtEl>
                                        <p:attrNameLst>
                                          <p:attrName>ppt_c</p:attrName>
                                        </p:attrNameLst>
                                      </p:cBhvr>
                                      <p:to>
                                        <a:srgbClr val="3885D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0339">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270339">
                                            <p:txEl>
                                              <p:pRg st="2" end="2"/>
                                            </p:txEl>
                                          </p:spTgt>
                                        </p:tgtEl>
                                        <p:attrNameLst>
                                          <p:attrName>ppt_c</p:attrName>
                                        </p:attrNameLst>
                                      </p:cBhvr>
                                      <p:to>
                                        <a:srgbClr val="3885D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70339">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270339">
                                            <p:txEl>
                                              <p:pRg st="3" end="3"/>
                                            </p:txEl>
                                          </p:spTgt>
                                        </p:tgtEl>
                                        <p:attrNameLst>
                                          <p:attrName>ppt_c</p:attrName>
                                        </p:attrNameLst>
                                      </p:cBhvr>
                                      <p:to>
                                        <a:srgbClr val="3885D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39" grpId="0" build="p" bldLvl="2" autoUpdateAnimBg="0"/>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ChangeArrowheads="1"/>
          </p:cNvSpPr>
          <p:nvPr/>
        </p:nvSpPr>
        <p:spPr bwMode="auto">
          <a:xfrm>
            <a:off x="685800" y="381000"/>
            <a:ext cx="7772400" cy="838200"/>
          </a:xfrm>
          <a:prstGeom prst="rect">
            <a:avLst/>
          </a:prstGeom>
          <a:noFill/>
          <a:ln w="9525">
            <a:noFill/>
            <a:miter lim="800000"/>
            <a:headEnd/>
            <a:tailEnd/>
          </a:ln>
          <a:effectLst/>
        </p:spPr>
        <p:txBody>
          <a:bodyPr anchor="ctr"/>
          <a:lstStyle/>
          <a:p>
            <a:pPr algn="ctr"/>
            <a:r>
              <a:rPr lang="en-US" sz="2800" b="1">
                <a:solidFill>
                  <a:schemeClr val="tx2"/>
                </a:solidFill>
                <a:latin typeface="Trebuchet MS" pitchFamily="34" charset="0"/>
              </a:rPr>
              <a:t>Other Methods of Sample Size Determination…cont.</a:t>
            </a:r>
          </a:p>
        </p:txBody>
      </p:sp>
      <p:sp>
        <p:nvSpPr>
          <p:cNvPr id="271363" name="Rectangle 3"/>
          <p:cNvSpPr>
            <a:spLocks noChangeArrowheads="1"/>
          </p:cNvSpPr>
          <p:nvPr/>
        </p:nvSpPr>
        <p:spPr bwMode="auto">
          <a:xfrm>
            <a:off x="914400" y="1828800"/>
            <a:ext cx="7772400" cy="1219200"/>
          </a:xfrm>
          <a:prstGeom prst="rect">
            <a:avLst/>
          </a:prstGeom>
          <a:noFill/>
          <a:ln w="9525">
            <a:noFill/>
            <a:miter lim="800000"/>
            <a:headEnd/>
            <a:tailEnd/>
          </a:ln>
          <a:effectLst/>
        </p:spPr>
        <p:txBody>
          <a:bodyPr/>
          <a:lstStyle/>
          <a:p>
            <a:pPr marL="342900" indent="-342900">
              <a:lnSpc>
                <a:spcPct val="90000"/>
              </a:lnSpc>
              <a:spcBef>
                <a:spcPct val="20000"/>
              </a:spcBef>
              <a:buFontTx/>
              <a:buChar char="•"/>
            </a:pPr>
            <a:r>
              <a:rPr lang="en-US" sz="2200" b="1" i="1" dirty="0">
                <a:solidFill>
                  <a:schemeClr val="folHlink"/>
                </a:solidFill>
              </a:rPr>
              <a:t>Statistical analysis requirements of sample size specification</a:t>
            </a:r>
          </a:p>
          <a:p>
            <a:pPr marL="742950" lvl="1" indent="-285750">
              <a:lnSpc>
                <a:spcPct val="90000"/>
              </a:lnSpc>
              <a:spcBef>
                <a:spcPct val="20000"/>
              </a:spcBef>
              <a:buFontTx/>
              <a:buChar char="•"/>
            </a:pPr>
            <a:r>
              <a:rPr lang="en-US" sz="2200" b="1" dirty="0"/>
              <a:t>Sometimes the researcher’s desire to use particular statistical technique influences sample size.  As cross comparisons go up cell sizes go up and n goes up.</a:t>
            </a:r>
            <a:endParaRPr lang="en-US" sz="2200" b="1" i="1" dirty="0">
              <a:solidFill>
                <a:schemeClr val="accent2"/>
              </a:solidFill>
            </a:endParaRPr>
          </a:p>
          <a:p>
            <a:pPr marL="342900" indent="-342900">
              <a:lnSpc>
                <a:spcPct val="90000"/>
              </a:lnSpc>
              <a:spcBef>
                <a:spcPct val="20000"/>
              </a:spcBef>
              <a:buFontTx/>
              <a:buChar char="•"/>
            </a:pPr>
            <a:r>
              <a:rPr lang="en-US" sz="2200" b="1" i="1" dirty="0">
                <a:solidFill>
                  <a:schemeClr val="folHlink"/>
                </a:solidFill>
              </a:rPr>
              <a:t>Cost basis of sample size specification</a:t>
            </a:r>
          </a:p>
          <a:p>
            <a:pPr marL="742950" lvl="1" indent="-285750">
              <a:lnSpc>
                <a:spcPct val="90000"/>
              </a:lnSpc>
              <a:spcBef>
                <a:spcPct val="20000"/>
              </a:spcBef>
              <a:buFontTx/>
              <a:buChar char="•"/>
            </a:pPr>
            <a:r>
              <a:rPr lang="en-US" sz="2200" b="1" dirty="0"/>
              <a:t>Using the “all you can afford” method, instead of the value of the information to be gained from the survey being the primary consideration in sample size determination, the sample size is based on budget factors.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136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271363">
                                            <p:txEl>
                                              <p:pRg st="0" end="0"/>
                                            </p:txEl>
                                          </p:spTgt>
                                        </p:tgtEl>
                                        <p:attrNameLst>
                                          <p:attrName>ppt_c</p:attrName>
                                        </p:attrNameLst>
                                      </p:cBhvr>
                                      <p:to>
                                        <a:srgbClr val="3885D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136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271363">
                                            <p:txEl>
                                              <p:pRg st="1" end="1"/>
                                            </p:txEl>
                                          </p:spTgt>
                                        </p:tgtEl>
                                        <p:attrNameLst>
                                          <p:attrName>ppt_c</p:attrName>
                                        </p:attrNameLst>
                                      </p:cBhvr>
                                      <p:to>
                                        <a:srgbClr val="3885D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136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271363">
                                            <p:txEl>
                                              <p:pRg st="2" end="2"/>
                                            </p:txEl>
                                          </p:spTgt>
                                        </p:tgtEl>
                                        <p:attrNameLst>
                                          <p:attrName>ppt_c</p:attrName>
                                        </p:attrNameLst>
                                      </p:cBhvr>
                                      <p:to>
                                        <a:srgbClr val="3885D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7136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271363">
                                            <p:txEl>
                                              <p:pRg st="3" end="3"/>
                                            </p:txEl>
                                          </p:spTgt>
                                        </p:tgtEl>
                                        <p:attrNameLst>
                                          <p:attrName>ppt_c</p:attrName>
                                        </p:attrNameLst>
                                      </p:cBhvr>
                                      <p:to>
                                        <a:srgbClr val="3885D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3" grpId="0" build="p" bldLvl="2" autoUpdateAnimBg="0"/>
    </p:bld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ChangeArrowheads="1"/>
          </p:cNvSpPr>
          <p:nvPr/>
        </p:nvSpPr>
        <p:spPr bwMode="auto">
          <a:xfrm>
            <a:off x="685800" y="381000"/>
            <a:ext cx="7772400" cy="838200"/>
          </a:xfrm>
          <a:prstGeom prst="rect">
            <a:avLst/>
          </a:prstGeom>
          <a:noFill/>
          <a:ln w="9525">
            <a:noFill/>
            <a:miter lim="800000"/>
            <a:headEnd/>
            <a:tailEnd/>
          </a:ln>
          <a:effectLst/>
        </p:spPr>
        <p:txBody>
          <a:bodyPr anchor="ctr"/>
          <a:lstStyle/>
          <a:p>
            <a:pPr algn="ctr"/>
            <a:r>
              <a:rPr lang="en-US" sz="2800" b="1">
                <a:solidFill>
                  <a:schemeClr val="tx2"/>
                </a:solidFill>
                <a:latin typeface="Trebuchet MS" pitchFamily="34" charset="0"/>
              </a:rPr>
              <a:t>Special Sample Size Determination Situations</a:t>
            </a:r>
          </a:p>
          <a:p>
            <a:pPr algn="ctr"/>
            <a:r>
              <a:rPr lang="en-US" sz="2400" b="1">
                <a:solidFill>
                  <a:schemeClr val="tx2"/>
                </a:solidFill>
                <a:latin typeface="Trebuchet MS" pitchFamily="34" charset="0"/>
              </a:rPr>
              <a:t>Sample Size Using Nonprobability Sampling</a:t>
            </a:r>
          </a:p>
        </p:txBody>
      </p:sp>
      <p:sp>
        <p:nvSpPr>
          <p:cNvPr id="272387" name="Rectangle 3"/>
          <p:cNvSpPr>
            <a:spLocks noChangeArrowheads="1"/>
          </p:cNvSpPr>
          <p:nvPr/>
        </p:nvSpPr>
        <p:spPr bwMode="auto">
          <a:xfrm>
            <a:off x="914400" y="2895600"/>
            <a:ext cx="7772400" cy="1219200"/>
          </a:xfrm>
          <a:prstGeom prst="rect">
            <a:avLst/>
          </a:prstGeom>
          <a:noFill/>
          <a:ln w="9525">
            <a:noFill/>
            <a:miter lim="800000"/>
            <a:headEnd/>
            <a:tailEnd/>
          </a:ln>
          <a:effectLst/>
        </p:spPr>
        <p:txBody>
          <a:bodyPr/>
          <a:lstStyle/>
          <a:p>
            <a:pPr marL="342900" indent="-342900">
              <a:lnSpc>
                <a:spcPct val="90000"/>
              </a:lnSpc>
              <a:spcBef>
                <a:spcPct val="20000"/>
              </a:spcBef>
              <a:buFontTx/>
              <a:buChar char="•"/>
            </a:pPr>
            <a:r>
              <a:rPr lang="en-US" sz="2400" b="1" i="1">
                <a:solidFill>
                  <a:schemeClr val="folHlink"/>
                </a:solidFill>
              </a:rPr>
              <a:t>When using nonprobability sampling, sample size is unrelated to accuracy, so cost-benefit considerations must be used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238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272387">
                                            <p:txEl>
                                              <p:pRg st="0" end="0"/>
                                            </p:txEl>
                                          </p:spTgt>
                                        </p:tgtEl>
                                        <p:attrNameLst>
                                          <p:attrName>ppt_c</p:attrName>
                                        </p:attrNameLst>
                                      </p:cBhvr>
                                      <p:to>
                                        <a:srgbClr val="3885D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7" grpId="0" build="p" bldLvl="2"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rrowheads="1"/>
          </p:cNvSpPr>
          <p:nvPr>
            <p:ph type="title"/>
          </p:nvPr>
        </p:nvSpPr>
        <p:spPr>
          <a:noFill/>
          <a:ln/>
          <a:effectLst>
            <a:outerShdw dist="35921" dir="2700000" algn="ctr" rotWithShape="0">
              <a:srgbClr val="000000"/>
            </a:outerShdw>
          </a:effectLst>
        </p:spPr>
        <p:txBody>
          <a:bodyPr lIns="90488" tIns="44450" rIns="90488" bIns="44450"/>
          <a:lstStyle/>
          <a:p>
            <a:r>
              <a:rPr lang="en-US"/>
              <a:t>The Validity Questions are </a:t>
            </a:r>
            <a:r>
              <a:rPr lang="en-US" i="1"/>
              <a:t>cumulative</a:t>
            </a:r>
            <a:r>
              <a:rPr lang="en-US"/>
              <a:t>...</a:t>
            </a:r>
          </a:p>
        </p:txBody>
      </p:sp>
      <p:grpSp>
        <p:nvGrpSpPr>
          <p:cNvPr id="24579" name="Group 3"/>
          <p:cNvGrpSpPr>
            <a:grpSpLocks/>
          </p:cNvGrpSpPr>
          <p:nvPr/>
        </p:nvGrpSpPr>
        <p:grpSpPr bwMode="auto">
          <a:xfrm>
            <a:off x="915988" y="1181100"/>
            <a:ext cx="7581900" cy="5365750"/>
            <a:chOff x="577" y="744"/>
            <a:chExt cx="4776" cy="3380"/>
          </a:xfrm>
        </p:grpSpPr>
        <p:sp>
          <p:nvSpPr>
            <p:cNvPr id="24580" name="Freeform 4"/>
            <p:cNvSpPr>
              <a:spLocks/>
            </p:cNvSpPr>
            <p:nvPr/>
          </p:nvSpPr>
          <p:spPr bwMode="auto">
            <a:xfrm>
              <a:off x="577" y="744"/>
              <a:ext cx="4776" cy="3375"/>
            </a:xfrm>
            <a:custGeom>
              <a:avLst/>
              <a:gdLst/>
              <a:ahLst/>
              <a:cxnLst>
                <a:cxn ang="0">
                  <a:pos x="925" y="3374"/>
                </a:cxn>
                <a:cxn ang="0">
                  <a:pos x="0" y="2666"/>
                </a:cxn>
                <a:cxn ang="0">
                  <a:pos x="0" y="2076"/>
                </a:cxn>
                <a:cxn ang="0">
                  <a:pos x="771" y="2076"/>
                </a:cxn>
                <a:cxn ang="0">
                  <a:pos x="771" y="1560"/>
                </a:cxn>
                <a:cxn ang="0">
                  <a:pos x="1541" y="1560"/>
                </a:cxn>
                <a:cxn ang="0">
                  <a:pos x="1541" y="1041"/>
                </a:cxn>
                <a:cxn ang="0">
                  <a:pos x="2312" y="1041"/>
                </a:cxn>
                <a:cxn ang="0">
                  <a:pos x="2312" y="522"/>
                </a:cxn>
                <a:cxn ang="0">
                  <a:pos x="3080" y="522"/>
                </a:cxn>
                <a:cxn ang="0">
                  <a:pos x="3080" y="3"/>
                </a:cxn>
                <a:cxn ang="0">
                  <a:pos x="3850" y="0"/>
                </a:cxn>
                <a:cxn ang="0">
                  <a:pos x="4775" y="649"/>
                </a:cxn>
                <a:cxn ang="0">
                  <a:pos x="925" y="3374"/>
                </a:cxn>
              </a:cxnLst>
              <a:rect l="0" t="0" r="r" b="b"/>
              <a:pathLst>
                <a:path w="4776" h="3375">
                  <a:moveTo>
                    <a:pt x="925" y="3374"/>
                  </a:moveTo>
                  <a:lnTo>
                    <a:pt x="0" y="2666"/>
                  </a:lnTo>
                  <a:lnTo>
                    <a:pt x="0" y="2076"/>
                  </a:lnTo>
                  <a:lnTo>
                    <a:pt x="771" y="2076"/>
                  </a:lnTo>
                  <a:lnTo>
                    <a:pt x="771" y="1560"/>
                  </a:lnTo>
                  <a:lnTo>
                    <a:pt x="1541" y="1560"/>
                  </a:lnTo>
                  <a:lnTo>
                    <a:pt x="1541" y="1041"/>
                  </a:lnTo>
                  <a:lnTo>
                    <a:pt x="2312" y="1041"/>
                  </a:lnTo>
                  <a:lnTo>
                    <a:pt x="2312" y="522"/>
                  </a:lnTo>
                  <a:lnTo>
                    <a:pt x="3080" y="522"/>
                  </a:lnTo>
                  <a:lnTo>
                    <a:pt x="3080" y="3"/>
                  </a:lnTo>
                  <a:lnTo>
                    <a:pt x="3850" y="0"/>
                  </a:lnTo>
                  <a:lnTo>
                    <a:pt x="4775" y="649"/>
                  </a:lnTo>
                  <a:lnTo>
                    <a:pt x="925" y="3374"/>
                  </a:lnTo>
                </a:path>
              </a:pathLst>
            </a:custGeom>
            <a:solidFill>
              <a:srgbClr val="CECECE"/>
            </a:solidFill>
            <a:ln w="12700" cap="rnd" cmpd="sng">
              <a:noFill/>
              <a:prstDash val="solid"/>
              <a:round/>
              <a:headEnd type="none" w="med" len="med"/>
              <a:tailEnd type="none" w="med" len="med"/>
            </a:ln>
            <a:effectLst/>
          </p:spPr>
          <p:txBody>
            <a:bodyPr/>
            <a:lstStyle/>
            <a:p>
              <a:endParaRPr lang="en-US"/>
            </a:p>
          </p:txBody>
        </p:sp>
        <p:sp>
          <p:nvSpPr>
            <p:cNvPr id="24581" name="Freeform 5"/>
            <p:cNvSpPr>
              <a:spLocks/>
            </p:cNvSpPr>
            <p:nvPr/>
          </p:nvSpPr>
          <p:spPr bwMode="auto">
            <a:xfrm>
              <a:off x="1506" y="1396"/>
              <a:ext cx="3847" cy="2728"/>
            </a:xfrm>
            <a:custGeom>
              <a:avLst/>
              <a:gdLst/>
              <a:ahLst/>
              <a:cxnLst>
                <a:cxn ang="0">
                  <a:pos x="3846" y="0"/>
                </a:cxn>
                <a:cxn ang="0">
                  <a:pos x="3846" y="2727"/>
                </a:cxn>
                <a:cxn ang="0">
                  <a:pos x="0" y="2722"/>
                </a:cxn>
                <a:cxn ang="0">
                  <a:pos x="0" y="2074"/>
                </a:cxn>
                <a:cxn ang="0">
                  <a:pos x="770" y="2074"/>
                </a:cxn>
                <a:cxn ang="0">
                  <a:pos x="770" y="1555"/>
                </a:cxn>
                <a:cxn ang="0">
                  <a:pos x="1536" y="1555"/>
                </a:cxn>
                <a:cxn ang="0">
                  <a:pos x="1536" y="1040"/>
                </a:cxn>
                <a:cxn ang="0">
                  <a:pos x="2306" y="1040"/>
                </a:cxn>
                <a:cxn ang="0">
                  <a:pos x="2306" y="521"/>
                </a:cxn>
                <a:cxn ang="0">
                  <a:pos x="3076" y="521"/>
                </a:cxn>
                <a:cxn ang="0">
                  <a:pos x="3076" y="3"/>
                </a:cxn>
                <a:cxn ang="0">
                  <a:pos x="3846" y="0"/>
                </a:cxn>
              </a:cxnLst>
              <a:rect l="0" t="0" r="r" b="b"/>
              <a:pathLst>
                <a:path w="3847" h="2728">
                  <a:moveTo>
                    <a:pt x="3846" y="0"/>
                  </a:moveTo>
                  <a:lnTo>
                    <a:pt x="3846" y="2727"/>
                  </a:lnTo>
                  <a:lnTo>
                    <a:pt x="0" y="2722"/>
                  </a:lnTo>
                  <a:lnTo>
                    <a:pt x="0" y="2074"/>
                  </a:lnTo>
                  <a:lnTo>
                    <a:pt x="770" y="2074"/>
                  </a:lnTo>
                  <a:lnTo>
                    <a:pt x="770" y="1555"/>
                  </a:lnTo>
                  <a:lnTo>
                    <a:pt x="1536" y="1555"/>
                  </a:lnTo>
                  <a:lnTo>
                    <a:pt x="1536" y="1040"/>
                  </a:lnTo>
                  <a:lnTo>
                    <a:pt x="2306" y="1040"/>
                  </a:lnTo>
                  <a:lnTo>
                    <a:pt x="2306" y="521"/>
                  </a:lnTo>
                  <a:lnTo>
                    <a:pt x="3076" y="521"/>
                  </a:lnTo>
                  <a:lnTo>
                    <a:pt x="3076" y="3"/>
                  </a:lnTo>
                  <a:lnTo>
                    <a:pt x="3846" y="0"/>
                  </a:lnTo>
                </a:path>
              </a:pathLst>
            </a:custGeom>
            <a:solidFill>
              <a:srgbClr val="DADADA"/>
            </a:solidFill>
            <a:ln w="12700" cap="rnd" cmpd="sng">
              <a:noFill/>
              <a:prstDash val="solid"/>
              <a:round/>
              <a:headEnd type="none" w="med" len="med"/>
              <a:tailEnd type="none" w="med" len="med"/>
            </a:ln>
            <a:effectLst/>
          </p:spPr>
          <p:txBody>
            <a:bodyPr/>
            <a:lstStyle/>
            <a:p>
              <a:endParaRPr lang="en-US"/>
            </a:p>
          </p:txBody>
        </p:sp>
        <p:sp>
          <p:nvSpPr>
            <p:cNvPr id="24582" name="Freeform 6"/>
            <p:cNvSpPr>
              <a:spLocks/>
            </p:cNvSpPr>
            <p:nvPr/>
          </p:nvSpPr>
          <p:spPr bwMode="auto">
            <a:xfrm>
              <a:off x="577" y="2830"/>
              <a:ext cx="1684" cy="637"/>
            </a:xfrm>
            <a:custGeom>
              <a:avLst/>
              <a:gdLst/>
              <a:ahLst/>
              <a:cxnLst>
                <a:cxn ang="0">
                  <a:pos x="0" y="0"/>
                </a:cxn>
                <a:cxn ang="0">
                  <a:pos x="765" y="0"/>
                </a:cxn>
                <a:cxn ang="0">
                  <a:pos x="1683" y="636"/>
                </a:cxn>
                <a:cxn ang="0">
                  <a:pos x="918" y="636"/>
                </a:cxn>
                <a:cxn ang="0">
                  <a:pos x="0" y="0"/>
                </a:cxn>
              </a:cxnLst>
              <a:rect l="0" t="0" r="r" b="b"/>
              <a:pathLst>
                <a:path w="1684" h="637">
                  <a:moveTo>
                    <a:pt x="0" y="0"/>
                  </a:moveTo>
                  <a:lnTo>
                    <a:pt x="765" y="0"/>
                  </a:lnTo>
                  <a:lnTo>
                    <a:pt x="1683" y="636"/>
                  </a:lnTo>
                  <a:lnTo>
                    <a:pt x="918" y="636"/>
                  </a:lnTo>
                  <a:lnTo>
                    <a:pt x="0" y="0"/>
                  </a:lnTo>
                </a:path>
              </a:pathLst>
            </a:custGeom>
            <a:solidFill>
              <a:srgbClr val="919191"/>
            </a:solidFill>
            <a:ln w="12700" cap="rnd" cmpd="sng">
              <a:noFill/>
              <a:prstDash val="solid"/>
              <a:round/>
              <a:headEnd type="none" w="med" len="med"/>
              <a:tailEnd type="none" w="med" len="med"/>
            </a:ln>
            <a:effectLst/>
          </p:spPr>
          <p:txBody>
            <a:bodyPr/>
            <a:lstStyle/>
            <a:p>
              <a:endParaRPr lang="en-US"/>
            </a:p>
          </p:txBody>
        </p:sp>
        <p:sp>
          <p:nvSpPr>
            <p:cNvPr id="24583" name="Freeform 7"/>
            <p:cNvSpPr>
              <a:spLocks/>
            </p:cNvSpPr>
            <p:nvPr/>
          </p:nvSpPr>
          <p:spPr bwMode="auto">
            <a:xfrm>
              <a:off x="1351" y="2311"/>
              <a:ext cx="1681" cy="637"/>
            </a:xfrm>
            <a:custGeom>
              <a:avLst/>
              <a:gdLst/>
              <a:ahLst/>
              <a:cxnLst>
                <a:cxn ang="0">
                  <a:pos x="0" y="0"/>
                </a:cxn>
                <a:cxn ang="0">
                  <a:pos x="765" y="0"/>
                </a:cxn>
                <a:cxn ang="0">
                  <a:pos x="1680" y="636"/>
                </a:cxn>
                <a:cxn ang="0">
                  <a:pos x="918" y="636"/>
                </a:cxn>
                <a:cxn ang="0">
                  <a:pos x="0" y="0"/>
                </a:cxn>
              </a:cxnLst>
              <a:rect l="0" t="0" r="r" b="b"/>
              <a:pathLst>
                <a:path w="1681" h="637">
                  <a:moveTo>
                    <a:pt x="0" y="0"/>
                  </a:moveTo>
                  <a:lnTo>
                    <a:pt x="765" y="0"/>
                  </a:lnTo>
                  <a:lnTo>
                    <a:pt x="1680" y="636"/>
                  </a:lnTo>
                  <a:lnTo>
                    <a:pt x="918" y="636"/>
                  </a:lnTo>
                  <a:lnTo>
                    <a:pt x="0" y="0"/>
                  </a:lnTo>
                </a:path>
              </a:pathLst>
            </a:custGeom>
            <a:solidFill>
              <a:srgbClr val="919191"/>
            </a:solidFill>
            <a:ln w="12700" cap="rnd" cmpd="sng">
              <a:noFill/>
              <a:prstDash val="solid"/>
              <a:round/>
              <a:headEnd type="none" w="med" len="med"/>
              <a:tailEnd type="none" w="med" len="med"/>
            </a:ln>
            <a:effectLst/>
          </p:spPr>
          <p:txBody>
            <a:bodyPr/>
            <a:lstStyle/>
            <a:p>
              <a:endParaRPr lang="en-US"/>
            </a:p>
          </p:txBody>
        </p:sp>
        <p:sp>
          <p:nvSpPr>
            <p:cNvPr id="24584" name="Freeform 8"/>
            <p:cNvSpPr>
              <a:spLocks/>
            </p:cNvSpPr>
            <p:nvPr/>
          </p:nvSpPr>
          <p:spPr bwMode="auto">
            <a:xfrm>
              <a:off x="2125" y="1790"/>
              <a:ext cx="1680" cy="636"/>
            </a:xfrm>
            <a:custGeom>
              <a:avLst/>
              <a:gdLst/>
              <a:ahLst/>
              <a:cxnLst>
                <a:cxn ang="0">
                  <a:pos x="0" y="0"/>
                </a:cxn>
                <a:cxn ang="0">
                  <a:pos x="765" y="0"/>
                </a:cxn>
                <a:cxn ang="0">
                  <a:pos x="1679" y="635"/>
                </a:cxn>
                <a:cxn ang="0">
                  <a:pos x="914" y="635"/>
                </a:cxn>
                <a:cxn ang="0">
                  <a:pos x="0" y="0"/>
                </a:cxn>
              </a:cxnLst>
              <a:rect l="0" t="0" r="r" b="b"/>
              <a:pathLst>
                <a:path w="1680" h="636">
                  <a:moveTo>
                    <a:pt x="0" y="0"/>
                  </a:moveTo>
                  <a:lnTo>
                    <a:pt x="765" y="0"/>
                  </a:lnTo>
                  <a:lnTo>
                    <a:pt x="1679" y="635"/>
                  </a:lnTo>
                  <a:lnTo>
                    <a:pt x="914" y="635"/>
                  </a:lnTo>
                  <a:lnTo>
                    <a:pt x="0" y="0"/>
                  </a:lnTo>
                </a:path>
              </a:pathLst>
            </a:custGeom>
            <a:solidFill>
              <a:srgbClr val="919191"/>
            </a:solidFill>
            <a:ln w="12700" cap="rnd" cmpd="sng">
              <a:noFill/>
              <a:prstDash val="solid"/>
              <a:round/>
              <a:headEnd type="none" w="med" len="med"/>
              <a:tailEnd type="none" w="med" len="med"/>
            </a:ln>
            <a:effectLst/>
          </p:spPr>
          <p:txBody>
            <a:bodyPr/>
            <a:lstStyle/>
            <a:p>
              <a:endParaRPr lang="en-US"/>
            </a:p>
          </p:txBody>
        </p:sp>
        <p:sp>
          <p:nvSpPr>
            <p:cNvPr id="24585" name="Freeform 9"/>
            <p:cNvSpPr>
              <a:spLocks/>
            </p:cNvSpPr>
            <p:nvPr/>
          </p:nvSpPr>
          <p:spPr bwMode="auto">
            <a:xfrm>
              <a:off x="2898" y="1268"/>
              <a:ext cx="1681" cy="637"/>
            </a:xfrm>
            <a:custGeom>
              <a:avLst/>
              <a:gdLst/>
              <a:ahLst/>
              <a:cxnLst>
                <a:cxn ang="0">
                  <a:pos x="0" y="0"/>
                </a:cxn>
                <a:cxn ang="0">
                  <a:pos x="762" y="0"/>
                </a:cxn>
                <a:cxn ang="0">
                  <a:pos x="1680" y="636"/>
                </a:cxn>
                <a:cxn ang="0">
                  <a:pos x="915" y="636"/>
                </a:cxn>
                <a:cxn ang="0">
                  <a:pos x="0" y="0"/>
                </a:cxn>
              </a:cxnLst>
              <a:rect l="0" t="0" r="r" b="b"/>
              <a:pathLst>
                <a:path w="1681" h="637">
                  <a:moveTo>
                    <a:pt x="0" y="0"/>
                  </a:moveTo>
                  <a:lnTo>
                    <a:pt x="762" y="0"/>
                  </a:lnTo>
                  <a:lnTo>
                    <a:pt x="1680" y="636"/>
                  </a:lnTo>
                  <a:lnTo>
                    <a:pt x="915" y="636"/>
                  </a:lnTo>
                  <a:lnTo>
                    <a:pt x="0" y="0"/>
                  </a:lnTo>
                </a:path>
              </a:pathLst>
            </a:custGeom>
            <a:solidFill>
              <a:srgbClr val="919191"/>
            </a:solidFill>
            <a:ln w="12700" cap="rnd" cmpd="sng">
              <a:noFill/>
              <a:prstDash val="solid"/>
              <a:round/>
              <a:headEnd type="none" w="med" len="med"/>
              <a:tailEnd type="none" w="med" len="med"/>
            </a:ln>
            <a:effectLst/>
          </p:spPr>
          <p:txBody>
            <a:bodyPr/>
            <a:lstStyle/>
            <a:p>
              <a:endParaRPr lang="en-US"/>
            </a:p>
          </p:txBody>
        </p:sp>
        <p:sp>
          <p:nvSpPr>
            <p:cNvPr id="24586" name="Freeform 10"/>
            <p:cNvSpPr>
              <a:spLocks/>
            </p:cNvSpPr>
            <p:nvPr/>
          </p:nvSpPr>
          <p:spPr bwMode="auto">
            <a:xfrm>
              <a:off x="3669" y="747"/>
              <a:ext cx="1684" cy="636"/>
            </a:xfrm>
            <a:custGeom>
              <a:avLst/>
              <a:gdLst/>
              <a:ahLst/>
              <a:cxnLst>
                <a:cxn ang="0">
                  <a:pos x="0" y="0"/>
                </a:cxn>
                <a:cxn ang="0">
                  <a:pos x="765" y="0"/>
                </a:cxn>
                <a:cxn ang="0">
                  <a:pos x="1683" y="635"/>
                </a:cxn>
                <a:cxn ang="0">
                  <a:pos x="918" y="635"/>
                </a:cxn>
                <a:cxn ang="0">
                  <a:pos x="0" y="0"/>
                </a:cxn>
              </a:cxnLst>
              <a:rect l="0" t="0" r="r" b="b"/>
              <a:pathLst>
                <a:path w="1684" h="636">
                  <a:moveTo>
                    <a:pt x="0" y="0"/>
                  </a:moveTo>
                  <a:lnTo>
                    <a:pt x="765" y="0"/>
                  </a:lnTo>
                  <a:lnTo>
                    <a:pt x="1683" y="635"/>
                  </a:lnTo>
                  <a:lnTo>
                    <a:pt x="918" y="635"/>
                  </a:lnTo>
                  <a:lnTo>
                    <a:pt x="0" y="0"/>
                  </a:lnTo>
                </a:path>
              </a:pathLst>
            </a:custGeom>
            <a:solidFill>
              <a:srgbClr val="919191"/>
            </a:solidFill>
            <a:ln w="12700" cap="rnd" cmpd="sng">
              <a:noFill/>
              <a:prstDash val="solid"/>
              <a:round/>
              <a:headEnd type="none" w="med" len="med"/>
              <a:tailEnd type="none" w="med" len="med"/>
            </a:ln>
            <a:effectLst/>
          </p:spPr>
          <p:txBody>
            <a:bodyPr/>
            <a:lstStyle/>
            <a:p>
              <a:endParaRPr lang="en-US"/>
            </a:p>
          </p:txBody>
        </p:sp>
      </p:grpSp>
      <p:sp>
        <p:nvSpPr>
          <p:cNvPr id="24587" name="Rectangle 11"/>
          <p:cNvSpPr>
            <a:spLocks noChangeArrowheads="1"/>
          </p:cNvSpPr>
          <p:nvPr/>
        </p:nvSpPr>
        <p:spPr bwMode="auto">
          <a:xfrm>
            <a:off x="407988" y="5738813"/>
            <a:ext cx="2189162" cy="576262"/>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eaLnBrk="0" hangingPunct="0"/>
            <a:r>
              <a:rPr lang="en-US" sz="3200">
                <a:effectLst>
                  <a:outerShdw blurRad="38100" dist="38100" dir="2700000" algn="tl">
                    <a:srgbClr val="000000"/>
                  </a:outerShdw>
                </a:effectLst>
              </a:rPr>
              <a:t>Conclusion</a:t>
            </a:r>
          </a:p>
        </p:txBody>
      </p:sp>
      <p:sp>
        <p:nvSpPr>
          <p:cNvPr id="24588" name="Rectangle 12"/>
          <p:cNvSpPr>
            <a:spLocks noChangeArrowheads="1"/>
          </p:cNvSpPr>
          <p:nvPr/>
        </p:nvSpPr>
        <p:spPr bwMode="auto">
          <a:xfrm>
            <a:off x="2805113" y="5648325"/>
            <a:ext cx="4965700" cy="819150"/>
          </a:xfrm>
          <a:prstGeom prst="rect">
            <a:avLst/>
          </a:prstGeom>
          <a:noFill/>
          <a:ln w="12700">
            <a:noFill/>
            <a:miter lim="800000"/>
            <a:headEnd/>
            <a:tailEnd/>
          </a:ln>
          <a:effectLst/>
        </p:spPr>
        <p:txBody>
          <a:bodyPr lIns="90488" tIns="44450" rIns="90488" bIns="44450">
            <a:spAutoFit/>
          </a:bodyPr>
          <a:lstStyle/>
          <a:p>
            <a:pPr eaLnBrk="0" hangingPunct="0">
              <a:spcBef>
                <a:spcPct val="20000"/>
              </a:spcBef>
            </a:pPr>
            <a:r>
              <a:rPr lang="en-US" sz="2400" b="1">
                <a:solidFill>
                  <a:srgbClr val="FC0128"/>
                </a:solidFill>
              </a:rPr>
              <a:t>Is there a relationship between the cause and effect?</a:t>
            </a:r>
          </a:p>
        </p:txBody>
      </p:sp>
      <p:sp>
        <p:nvSpPr>
          <p:cNvPr id="24589" name="Rectangle 13"/>
          <p:cNvSpPr>
            <a:spLocks noChangeArrowheads="1"/>
          </p:cNvSpPr>
          <p:nvPr/>
        </p:nvSpPr>
        <p:spPr bwMode="auto">
          <a:xfrm>
            <a:off x="3605213" y="4957763"/>
            <a:ext cx="4005262" cy="454025"/>
          </a:xfrm>
          <a:prstGeom prst="rect">
            <a:avLst/>
          </a:prstGeom>
          <a:noFill/>
          <a:ln w="12700">
            <a:noFill/>
            <a:miter lim="800000"/>
            <a:headEnd/>
            <a:tailEnd/>
          </a:ln>
          <a:effectLst/>
        </p:spPr>
        <p:txBody>
          <a:bodyPr wrap="none" lIns="90488" tIns="44450" rIns="90488" bIns="44450">
            <a:spAutoFit/>
          </a:bodyPr>
          <a:lstStyle/>
          <a:p>
            <a:pPr eaLnBrk="0" hangingPunct="0">
              <a:spcBef>
                <a:spcPct val="20000"/>
              </a:spcBef>
            </a:pPr>
            <a:r>
              <a:rPr lang="en-US" sz="2400" b="1">
                <a:solidFill>
                  <a:srgbClr val="FC0128"/>
                </a:solidFill>
              </a:rPr>
              <a:t>Is the relationship causal?</a:t>
            </a:r>
          </a:p>
        </p:txBody>
      </p:sp>
      <p:sp>
        <p:nvSpPr>
          <p:cNvPr id="24590" name="Rectangle 14"/>
          <p:cNvSpPr>
            <a:spLocks noChangeArrowheads="1"/>
          </p:cNvSpPr>
          <p:nvPr/>
        </p:nvSpPr>
        <p:spPr bwMode="auto">
          <a:xfrm>
            <a:off x="1131888" y="4786313"/>
            <a:ext cx="2346325" cy="576262"/>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eaLnBrk="0" hangingPunct="0"/>
            <a:r>
              <a:rPr lang="en-US" sz="3200">
                <a:effectLst>
                  <a:outerShdw blurRad="38100" dist="38100" dir="2700000" algn="tl">
                    <a:srgbClr val="000000"/>
                  </a:outerShdw>
                </a:effectLst>
              </a:rPr>
              <a:t>In this study</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rrowheads="1"/>
          </p:cNvSpPr>
          <p:nvPr>
            <p:ph type="title"/>
          </p:nvPr>
        </p:nvSpPr>
        <p:spPr>
          <a:noFill/>
          <a:ln/>
          <a:effectLst>
            <a:outerShdw dist="35921" dir="2700000" algn="ctr" rotWithShape="0">
              <a:srgbClr val="000000"/>
            </a:outerShdw>
          </a:effectLst>
        </p:spPr>
        <p:txBody>
          <a:bodyPr lIns="90488" tIns="44450" rIns="90488" bIns="44450"/>
          <a:lstStyle/>
          <a:p>
            <a:r>
              <a:rPr lang="en-US"/>
              <a:t>The Validity Questions are </a:t>
            </a:r>
            <a:r>
              <a:rPr lang="en-US" i="1"/>
              <a:t>cumulative</a:t>
            </a:r>
            <a:r>
              <a:rPr lang="en-US"/>
              <a:t>...</a:t>
            </a:r>
          </a:p>
        </p:txBody>
      </p:sp>
      <p:grpSp>
        <p:nvGrpSpPr>
          <p:cNvPr id="25603" name="Group 3"/>
          <p:cNvGrpSpPr>
            <a:grpSpLocks/>
          </p:cNvGrpSpPr>
          <p:nvPr/>
        </p:nvGrpSpPr>
        <p:grpSpPr bwMode="auto">
          <a:xfrm>
            <a:off x="915988" y="1181100"/>
            <a:ext cx="7581900" cy="5365750"/>
            <a:chOff x="577" y="744"/>
            <a:chExt cx="4776" cy="3380"/>
          </a:xfrm>
        </p:grpSpPr>
        <p:sp>
          <p:nvSpPr>
            <p:cNvPr id="25604" name="Freeform 4"/>
            <p:cNvSpPr>
              <a:spLocks/>
            </p:cNvSpPr>
            <p:nvPr/>
          </p:nvSpPr>
          <p:spPr bwMode="auto">
            <a:xfrm>
              <a:off x="577" y="744"/>
              <a:ext cx="4776" cy="3375"/>
            </a:xfrm>
            <a:custGeom>
              <a:avLst/>
              <a:gdLst/>
              <a:ahLst/>
              <a:cxnLst>
                <a:cxn ang="0">
                  <a:pos x="925" y="3374"/>
                </a:cxn>
                <a:cxn ang="0">
                  <a:pos x="0" y="2666"/>
                </a:cxn>
                <a:cxn ang="0">
                  <a:pos x="0" y="2076"/>
                </a:cxn>
                <a:cxn ang="0">
                  <a:pos x="771" y="2076"/>
                </a:cxn>
                <a:cxn ang="0">
                  <a:pos x="771" y="1560"/>
                </a:cxn>
                <a:cxn ang="0">
                  <a:pos x="1541" y="1560"/>
                </a:cxn>
                <a:cxn ang="0">
                  <a:pos x="1541" y="1041"/>
                </a:cxn>
                <a:cxn ang="0">
                  <a:pos x="2312" y="1041"/>
                </a:cxn>
                <a:cxn ang="0">
                  <a:pos x="2312" y="522"/>
                </a:cxn>
                <a:cxn ang="0">
                  <a:pos x="3080" y="522"/>
                </a:cxn>
                <a:cxn ang="0">
                  <a:pos x="3080" y="3"/>
                </a:cxn>
                <a:cxn ang="0">
                  <a:pos x="3850" y="0"/>
                </a:cxn>
                <a:cxn ang="0">
                  <a:pos x="4775" y="649"/>
                </a:cxn>
                <a:cxn ang="0">
                  <a:pos x="925" y="3374"/>
                </a:cxn>
              </a:cxnLst>
              <a:rect l="0" t="0" r="r" b="b"/>
              <a:pathLst>
                <a:path w="4776" h="3375">
                  <a:moveTo>
                    <a:pt x="925" y="3374"/>
                  </a:moveTo>
                  <a:lnTo>
                    <a:pt x="0" y="2666"/>
                  </a:lnTo>
                  <a:lnTo>
                    <a:pt x="0" y="2076"/>
                  </a:lnTo>
                  <a:lnTo>
                    <a:pt x="771" y="2076"/>
                  </a:lnTo>
                  <a:lnTo>
                    <a:pt x="771" y="1560"/>
                  </a:lnTo>
                  <a:lnTo>
                    <a:pt x="1541" y="1560"/>
                  </a:lnTo>
                  <a:lnTo>
                    <a:pt x="1541" y="1041"/>
                  </a:lnTo>
                  <a:lnTo>
                    <a:pt x="2312" y="1041"/>
                  </a:lnTo>
                  <a:lnTo>
                    <a:pt x="2312" y="522"/>
                  </a:lnTo>
                  <a:lnTo>
                    <a:pt x="3080" y="522"/>
                  </a:lnTo>
                  <a:lnTo>
                    <a:pt x="3080" y="3"/>
                  </a:lnTo>
                  <a:lnTo>
                    <a:pt x="3850" y="0"/>
                  </a:lnTo>
                  <a:lnTo>
                    <a:pt x="4775" y="649"/>
                  </a:lnTo>
                  <a:lnTo>
                    <a:pt x="925" y="3374"/>
                  </a:lnTo>
                </a:path>
              </a:pathLst>
            </a:custGeom>
            <a:solidFill>
              <a:srgbClr val="CECECE"/>
            </a:solidFill>
            <a:ln w="12700" cap="rnd" cmpd="sng">
              <a:noFill/>
              <a:prstDash val="solid"/>
              <a:round/>
              <a:headEnd type="none" w="med" len="med"/>
              <a:tailEnd type="none" w="med" len="med"/>
            </a:ln>
            <a:effectLst/>
          </p:spPr>
          <p:txBody>
            <a:bodyPr/>
            <a:lstStyle/>
            <a:p>
              <a:endParaRPr lang="en-US"/>
            </a:p>
          </p:txBody>
        </p:sp>
        <p:sp>
          <p:nvSpPr>
            <p:cNvPr id="25605" name="Freeform 5"/>
            <p:cNvSpPr>
              <a:spLocks/>
            </p:cNvSpPr>
            <p:nvPr/>
          </p:nvSpPr>
          <p:spPr bwMode="auto">
            <a:xfrm>
              <a:off x="1506" y="1396"/>
              <a:ext cx="3847" cy="2728"/>
            </a:xfrm>
            <a:custGeom>
              <a:avLst/>
              <a:gdLst/>
              <a:ahLst/>
              <a:cxnLst>
                <a:cxn ang="0">
                  <a:pos x="3846" y="0"/>
                </a:cxn>
                <a:cxn ang="0">
                  <a:pos x="3846" y="2727"/>
                </a:cxn>
                <a:cxn ang="0">
                  <a:pos x="0" y="2722"/>
                </a:cxn>
                <a:cxn ang="0">
                  <a:pos x="0" y="2074"/>
                </a:cxn>
                <a:cxn ang="0">
                  <a:pos x="770" y="2074"/>
                </a:cxn>
                <a:cxn ang="0">
                  <a:pos x="770" y="1555"/>
                </a:cxn>
                <a:cxn ang="0">
                  <a:pos x="1536" y="1555"/>
                </a:cxn>
                <a:cxn ang="0">
                  <a:pos x="1536" y="1040"/>
                </a:cxn>
                <a:cxn ang="0">
                  <a:pos x="2306" y="1040"/>
                </a:cxn>
                <a:cxn ang="0">
                  <a:pos x="2306" y="521"/>
                </a:cxn>
                <a:cxn ang="0">
                  <a:pos x="3076" y="521"/>
                </a:cxn>
                <a:cxn ang="0">
                  <a:pos x="3076" y="3"/>
                </a:cxn>
                <a:cxn ang="0">
                  <a:pos x="3846" y="0"/>
                </a:cxn>
              </a:cxnLst>
              <a:rect l="0" t="0" r="r" b="b"/>
              <a:pathLst>
                <a:path w="3847" h="2728">
                  <a:moveTo>
                    <a:pt x="3846" y="0"/>
                  </a:moveTo>
                  <a:lnTo>
                    <a:pt x="3846" y="2727"/>
                  </a:lnTo>
                  <a:lnTo>
                    <a:pt x="0" y="2722"/>
                  </a:lnTo>
                  <a:lnTo>
                    <a:pt x="0" y="2074"/>
                  </a:lnTo>
                  <a:lnTo>
                    <a:pt x="770" y="2074"/>
                  </a:lnTo>
                  <a:lnTo>
                    <a:pt x="770" y="1555"/>
                  </a:lnTo>
                  <a:lnTo>
                    <a:pt x="1536" y="1555"/>
                  </a:lnTo>
                  <a:lnTo>
                    <a:pt x="1536" y="1040"/>
                  </a:lnTo>
                  <a:lnTo>
                    <a:pt x="2306" y="1040"/>
                  </a:lnTo>
                  <a:lnTo>
                    <a:pt x="2306" y="521"/>
                  </a:lnTo>
                  <a:lnTo>
                    <a:pt x="3076" y="521"/>
                  </a:lnTo>
                  <a:lnTo>
                    <a:pt x="3076" y="3"/>
                  </a:lnTo>
                  <a:lnTo>
                    <a:pt x="3846" y="0"/>
                  </a:lnTo>
                </a:path>
              </a:pathLst>
            </a:custGeom>
            <a:solidFill>
              <a:srgbClr val="DADADA"/>
            </a:solidFill>
            <a:ln w="12700" cap="rnd" cmpd="sng">
              <a:noFill/>
              <a:prstDash val="solid"/>
              <a:round/>
              <a:headEnd type="none" w="med" len="med"/>
              <a:tailEnd type="none" w="med" len="med"/>
            </a:ln>
            <a:effectLst/>
          </p:spPr>
          <p:txBody>
            <a:bodyPr/>
            <a:lstStyle/>
            <a:p>
              <a:endParaRPr lang="en-US"/>
            </a:p>
          </p:txBody>
        </p:sp>
        <p:sp>
          <p:nvSpPr>
            <p:cNvPr id="25606" name="Freeform 6"/>
            <p:cNvSpPr>
              <a:spLocks/>
            </p:cNvSpPr>
            <p:nvPr/>
          </p:nvSpPr>
          <p:spPr bwMode="auto">
            <a:xfrm>
              <a:off x="577" y="2830"/>
              <a:ext cx="1684" cy="637"/>
            </a:xfrm>
            <a:custGeom>
              <a:avLst/>
              <a:gdLst/>
              <a:ahLst/>
              <a:cxnLst>
                <a:cxn ang="0">
                  <a:pos x="0" y="0"/>
                </a:cxn>
                <a:cxn ang="0">
                  <a:pos x="765" y="0"/>
                </a:cxn>
                <a:cxn ang="0">
                  <a:pos x="1683" y="636"/>
                </a:cxn>
                <a:cxn ang="0">
                  <a:pos x="918" y="636"/>
                </a:cxn>
                <a:cxn ang="0">
                  <a:pos x="0" y="0"/>
                </a:cxn>
              </a:cxnLst>
              <a:rect l="0" t="0" r="r" b="b"/>
              <a:pathLst>
                <a:path w="1684" h="637">
                  <a:moveTo>
                    <a:pt x="0" y="0"/>
                  </a:moveTo>
                  <a:lnTo>
                    <a:pt x="765" y="0"/>
                  </a:lnTo>
                  <a:lnTo>
                    <a:pt x="1683" y="636"/>
                  </a:lnTo>
                  <a:lnTo>
                    <a:pt x="918" y="636"/>
                  </a:lnTo>
                  <a:lnTo>
                    <a:pt x="0" y="0"/>
                  </a:lnTo>
                </a:path>
              </a:pathLst>
            </a:custGeom>
            <a:solidFill>
              <a:srgbClr val="919191"/>
            </a:solidFill>
            <a:ln w="12700" cap="rnd" cmpd="sng">
              <a:noFill/>
              <a:prstDash val="solid"/>
              <a:round/>
              <a:headEnd type="none" w="med" len="med"/>
              <a:tailEnd type="none" w="med" len="med"/>
            </a:ln>
            <a:effectLst/>
          </p:spPr>
          <p:txBody>
            <a:bodyPr/>
            <a:lstStyle/>
            <a:p>
              <a:endParaRPr lang="en-US"/>
            </a:p>
          </p:txBody>
        </p:sp>
        <p:sp>
          <p:nvSpPr>
            <p:cNvPr id="25607" name="Freeform 7"/>
            <p:cNvSpPr>
              <a:spLocks/>
            </p:cNvSpPr>
            <p:nvPr/>
          </p:nvSpPr>
          <p:spPr bwMode="auto">
            <a:xfrm>
              <a:off x="1351" y="2311"/>
              <a:ext cx="1681" cy="637"/>
            </a:xfrm>
            <a:custGeom>
              <a:avLst/>
              <a:gdLst/>
              <a:ahLst/>
              <a:cxnLst>
                <a:cxn ang="0">
                  <a:pos x="0" y="0"/>
                </a:cxn>
                <a:cxn ang="0">
                  <a:pos x="765" y="0"/>
                </a:cxn>
                <a:cxn ang="0">
                  <a:pos x="1680" y="636"/>
                </a:cxn>
                <a:cxn ang="0">
                  <a:pos x="918" y="636"/>
                </a:cxn>
                <a:cxn ang="0">
                  <a:pos x="0" y="0"/>
                </a:cxn>
              </a:cxnLst>
              <a:rect l="0" t="0" r="r" b="b"/>
              <a:pathLst>
                <a:path w="1681" h="637">
                  <a:moveTo>
                    <a:pt x="0" y="0"/>
                  </a:moveTo>
                  <a:lnTo>
                    <a:pt x="765" y="0"/>
                  </a:lnTo>
                  <a:lnTo>
                    <a:pt x="1680" y="636"/>
                  </a:lnTo>
                  <a:lnTo>
                    <a:pt x="918" y="636"/>
                  </a:lnTo>
                  <a:lnTo>
                    <a:pt x="0" y="0"/>
                  </a:lnTo>
                </a:path>
              </a:pathLst>
            </a:custGeom>
            <a:solidFill>
              <a:srgbClr val="919191"/>
            </a:solidFill>
            <a:ln w="12700" cap="rnd" cmpd="sng">
              <a:noFill/>
              <a:prstDash val="solid"/>
              <a:round/>
              <a:headEnd type="none" w="med" len="med"/>
              <a:tailEnd type="none" w="med" len="med"/>
            </a:ln>
            <a:effectLst/>
          </p:spPr>
          <p:txBody>
            <a:bodyPr/>
            <a:lstStyle/>
            <a:p>
              <a:endParaRPr lang="en-US"/>
            </a:p>
          </p:txBody>
        </p:sp>
        <p:sp>
          <p:nvSpPr>
            <p:cNvPr id="25608" name="Freeform 8"/>
            <p:cNvSpPr>
              <a:spLocks/>
            </p:cNvSpPr>
            <p:nvPr/>
          </p:nvSpPr>
          <p:spPr bwMode="auto">
            <a:xfrm>
              <a:off x="2125" y="1790"/>
              <a:ext cx="1680" cy="636"/>
            </a:xfrm>
            <a:custGeom>
              <a:avLst/>
              <a:gdLst/>
              <a:ahLst/>
              <a:cxnLst>
                <a:cxn ang="0">
                  <a:pos x="0" y="0"/>
                </a:cxn>
                <a:cxn ang="0">
                  <a:pos x="765" y="0"/>
                </a:cxn>
                <a:cxn ang="0">
                  <a:pos x="1679" y="635"/>
                </a:cxn>
                <a:cxn ang="0">
                  <a:pos x="914" y="635"/>
                </a:cxn>
                <a:cxn ang="0">
                  <a:pos x="0" y="0"/>
                </a:cxn>
              </a:cxnLst>
              <a:rect l="0" t="0" r="r" b="b"/>
              <a:pathLst>
                <a:path w="1680" h="636">
                  <a:moveTo>
                    <a:pt x="0" y="0"/>
                  </a:moveTo>
                  <a:lnTo>
                    <a:pt x="765" y="0"/>
                  </a:lnTo>
                  <a:lnTo>
                    <a:pt x="1679" y="635"/>
                  </a:lnTo>
                  <a:lnTo>
                    <a:pt x="914" y="635"/>
                  </a:lnTo>
                  <a:lnTo>
                    <a:pt x="0" y="0"/>
                  </a:lnTo>
                </a:path>
              </a:pathLst>
            </a:custGeom>
            <a:solidFill>
              <a:srgbClr val="919191"/>
            </a:solidFill>
            <a:ln w="12700" cap="rnd" cmpd="sng">
              <a:noFill/>
              <a:prstDash val="solid"/>
              <a:round/>
              <a:headEnd type="none" w="med" len="med"/>
              <a:tailEnd type="none" w="med" len="med"/>
            </a:ln>
            <a:effectLst/>
          </p:spPr>
          <p:txBody>
            <a:bodyPr/>
            <a:lstStyle/>
            <a:p>
              <a:endParaRPr lang="en-US"/>
            </a:p>
          </p:txBody>
        </p:sp>
        <p:sp>
          <p:nvSpPr>
            <p:cNvPr id="25609" name="Freeform 9"/>
            <p:cNvSpPr>
              <a:spLocks/>
            </p:cNvSpPr>
            <p:nvPr/>
          </p:nvSpPr>
          <p:spPr bwMode="auto">
            <a:xfrm>
              <a:off x="2898" y="1268"/>
              <a:ext cx="1681" cy="637"/>
            </a:xfrm>
            <a:custGeom>
              <a:avLst/>
              <a:gdLst/>
              <a:ahLst/>
              <a:cxnLst>
                <a:cxn ang="0">
                  <a:pos x="0" y="0"/>
                </a:cxn>
                <a:cxn ang="0">
                  <a:pos x="762" y="0"/>
                </a:cxn>
                <a:cxn ang="0">
                  <a:pos x="1680" y="636"/>
                </a:cxn>
                <a:cxn ang="0">
                  <a:pos x="915" y="636"/>
                </a:cxn>
                <a:cxn ang="0">
                  <a:pos x="0" y="0"/>
                </a:cxn>
              </a:cxnLst>
              <a:rect l="0" t="0" r="r" b="b"/>
              <a:pathLst>
                <a:path w="1681" h="637">
                  <a:moveTo>
                    <a:pt x="0" y="0"/>
                  </a:moveTo>
                  <a:lnTo>
                    <a:pt x="762" y="0"/>
                  </a:lnTo>
                  <a:lnTo>
                    <a:pt x="1680" y="636"/>
                  </a:lnTo>
                  <a:lnTo>
                    <a:pt x="915" y="636"/>
                  </a:lnTo>
                  <a:lnTo>
                    <a:pt x="0" y="0"/>
                  </a:lnTo>
                </a:path>
              </a:pathLst>
            </a:custGeom>
            <a:solidFill>
              <a:srgbClr val="919191"/>
            </a:solidFill>
            <a:ln w="12700" cap="rnd" cmpd="sng">
              <a:noFill/>
              <a:prstDash val="solid"/>
              <a:round/>
              <a:headEnd type="none" w="med" len="med"/>
              <a:tailEnd type="none" w="med" len="med"/>
            </a:ln>
            <a:effectLst/>
          </p:spPr>
          <p:txBody>
            <a:bodyPr/>
            <a:lstStyle/>
            <a:p>
              <a:endParaRPr lang="en-US"/>
            </a:p>
          </p:txBody>
        </p:sp>
        <p:sp>
          <p:nvSpPr>
            <p:cNvPr id="25610" name="Freeform 10"/>
            <p:cNvSpPr>
              <a:spLocks/>
            </p:cNvSpPr>
            <p:nvPr/>
          </p:nvSpPr>
          <p:spPr bwMode="auto">
            <a:xfrm>
              <a:off x="3669" y="747"/>
              <a:ext cx="1684" cy="636"/>
            </a:xfrm>
            <a:custGeom>
              <a:avLst/>
              <a:gdLst/>
              <a:ahLst/>
              <a:cxnLst>
                <a:cxn ang="0">
                  <a:pos x="0" y="0"/>
                </a:cxn>
                <a:cxn ang="0">
                  <a:pos x="765" y="0"/>
                </a:cxn>
                <a:cxn ang="0">
                  <a:pos x="1683" y="635"/>
                </a:cxn>
                <a:cxn ang="0">
                  <a:pos x="918" y="635"/>
                </a:cxn>
                <a:cxn ang="0">
                  <a:pos x="0" y="0"/>
                </a:cxn>
              </a:cxnLst>
              <a:rect l="0" t="0" r="r" b="b"/>
              <a:pathLst>
                <a:path w="1684" h="636">
                  <a:moveTo>
                    <a:pt x="0" y="0"/>
                  </a:moveTo>
                  <a:lnTo>
                    <a:pt x="765" y="0"/>
                  </a:lnTo>
                  <a:lnTo>
                    <a:pt x="1683" y="635"/>
                  </a:lnTo>
                  <a:lnTo>
                    <a:pt x="918" y="635"/>
                  </a:lnTo>
                  <a:lnTo>
                    <a:pt x="0" y="0"/>
                  </a:lnTo>
                </a:path>
              </a:pathLst>
            </a:custGeom>
            <a:solidFill>
              <a:srgbClr val="919191"/>
            </a:solidFill>
            <a:ln w="12700" cap="rnd" cmpd="sng">
              <a:noFill/>
              <a:prstDash val="solid"/>
              <a:round/>
              <a:headEnd type="none" w="med" len="med"/>
              <a:tailEnd type="none" w="med" len="med"/>
            </a:ln>
            <a:effectLst/>
          </p:spPr>
          <p:txBody>
            <a:bodyPr/>
            <a:lstStyle/>
            <a:p>
              <a:endParaRPr lang="en-US"/>
            </a:p>
          </p:txBody>
        </p:sp>
      </p:grpSp>
      <p:sp>
        <p:nvSpPr>
          <p:cNvPr id="25611" name="Rectangle 11"/>
          <p:cNvSpPr>
            <a:spLocks noChangeArrowheads="1"/>
          </p:cNvSpPr>
          <p:nvPr/>
        </p:nvSpPr>
        <p:spPr bwMode="auto">
          <a:xfrm>
            <a:off x="2827338" y="3984625"/>
            <a:ext cx="1758950" cy="576263"/>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eaLnBrk="0" hangingPunct="0"/>
            <a:r>
              <a:rPr lang="en-US" sz="3200">
                <a:effectLst>
                  <a:outerShdw blurRad="38100" dist="38100" dir="2700000" algn="tl">
                    <a:srgbClr val="000000"/>
                  </a:outerShdw>
                </a:effectLst>
              </a:rPr>
              <a:t>In theory</a:t>
            </a:r>
          </a:p>
        </p:txBody>
      </p:sp>
      <p:sp>
        <p:nvSpPr>
          <p:cNvPr id="25612" name="Rectangle 12"/>
          <p:cNvSpPr>
            <a:spLocks noChangeArrowheads="1"/>
          </p:cNvSpPr>
          <p:nvPr/>
        </p:nvSpPr>
        <p:spPr bwMode="auto">
          <a:xfrm>
            <a:off x="2805113" y="5648325"/>
            <a:ext cx="4965700" cy="819150"/>
          </a:xfrm>
          <a:prstGeom prst="rect">
            <a:avLst/>
          </a:prstGeom>
          <a:noFill/>
          <a:ln w="12700">
            <a:noFill/>
            <a:miter lim="800000"/>
            <a:headEnd/>
            <a:tailEnd/>
          </a:ln>
          <a:effectLst/>
        </p:spPr>
        <p:txBody>
          <a:bodyPr lIns="90488" tIns="44450" rIns="90488" bIns="44450">
            <a:spAutoFit/>
          </a:bodyPr>
          <a:lstStyle/>
          <a:p>
            <a:pPr eaLnBrk="0" hangingPunct="0">
              <a:spcBef>
                <a:spcPct val="20000"/>
              </a:spcBef>
            </a:pPr>
            <a:r>
              <a:rPr lang="en-US" sz="2400" b="1">
                <a:solidFill>
                  <a:srgbClr val="FC0128"/>
                </a:solidFill>
              </a:rPr>
              <a:t>Is there a relationship between the cause and effect?</a:t>
            </a:r>
          </a:p>
        </p:txBody>
      </p:sp>
      <p:sp>
        <p:nvSpPr>
          <p:cNvPr id="25613" name="Rectangle 13"/>
          <p:cNvSpPr>
            <a:spLocks noChangeArrowheads="1"/>
          </p:cNvSpPr>
          <p:nvPr/>
        </p:nvSpPr>
        <p:spPr bwMode="auto">
          <a:xfrm>
            <a:off x="3605213" y="4957763"/>
            <a:ext cx="4005262" cy="454025"/>
          </a:xfrm>
          <a:prstGeom prst="rect">
            <a:avLst/>
          </a:prstGeom>
          <a:noFill/>
          <a:ln w="12700">
            <a:noFill/>
            <a:miter lim="800000"/>
            <a:headEnd/>
            <a:tailEnd/>
          </a:ln>
          <a:effectLst/>
        </p:spPr>
        <p:txBody>
          <a:bodyPr wrap="none" lIns="90488" tIns="44450" rIns="90488" bIns="44450">
            <a:spAutoFit/>
          </a:bodyPr>
          <a:lstStyle/>
          <a:p>
            <a:pPr eaLnBrk="0" hangingPunct="0">
              <a:spcBef>
                <a:spcPct val="20000"/>
              </a:spcBef>
            </a:pPr>
            <a:r>
              <a:rPr lang="en-US" sz="2400" b="1">
                <a:solidFill>
                  <a:srgbClr val="FC0128"/>
                </a:solidFill>
              </a:rPr>
              <a:t>Is the relationship causal?</a:t>
            </a:r>
          </a:p>
        </p:txBody>
      </p:sp>
      <p:sp>
        <p:nvSpPr>
          <p:cNvPr id="25614" name="Rectangle 14"/>
          <p:cNvSpPr>
            <a:spLocks noChangeArrowheads="1"/>
          </p:cNvSpPr>
          <p:nvPr/>
        </p:nvSpPr>
        <p:spPr bwMode="auto">
          <a:xfrm>
            <a:off x="4824413" y="3910013"/>
            <a:ext cx="3441700" cy="819150"/>
          </a:xfrm>
          <a:prstGeom prst="rect">
            <a:avLst/>
          </a:prstGeom>
          <a:noFill/>
          <a:ln w="12700">
            <a:noFill/>
            <a:miter lim="800000"/>
            <a:headEnd/>
            <a:tailEnd/>
          </a:ln>
          <a:effectLst/>
        </p:spPr>
        <p:txBody>
          <a:bodyPr lIns="90488" tIns="44450" rIns="90488" bIns="44450">
            <a:spAutoFit/>
          </a:bodyPr>
          <a:lstStyle/>
          <a:p>
            <a:pPr eaLnBrk="0" hangingPunct="0">
              <a:spcBef>
                <a:spcPct val="20000"/>
              </a:spcBef>
            </a:pPr>
            <a:r>
              <a:rPr lang="en-US" sz="2400" b="1">
                <a:solidFill>
                  <a:srgbClr val="FC0128"/>
                </a:solidFill>
              </a:rPr>
              <a:t>Can we generalize to the constructs?</a:t>
            </a:r>
          </a:p>
        </p:txBody>
      </p:sp>
      <p:sp>
        <p:nvSpPr>
          <p:cNvPr id="25615" name="Rectangle 15"/>
          <p:cNvSpPr>
            <a:spLocks noChangeArrowheads="1"/>
          </p:cNvSpPr>
          <p:nvPr/>
        </p:nvSpPr>
        <p:spPr bwMode="auto">
          <a:xfrm>
            <a:off x="407988" y="5738813"/>
            <a:ext cx="2189162" cy="576262"/>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eaLnBrk="0" hangingPunct="0"/>
            <a:r>
              <a:rPr lang="en-US" sz="3200">
                <a:effectLst>
                  <a:outerShdw blurRad="38100" dist="38100" dir="2700000" algn="tl">
                    <a:srgbClr val="000000"/>
                  </a:outerShdw>
                </a:effectLst>
              </a:rPr>
              <a:t>Conclusion</a:t>
            </a:r>
          </a:p>
        </p:txBody>
      </p:sp>
      <p:sp>
        <p:nvSpPr>
          <p:cNvPr id="25616" name="Rectangle 16"/>
          <p:cNvSpPr>
            <a:spLocks noChangeArrowheads="1"/>
          </p:cNvSpPr>
          <p:nvPr/>
        </p:nvSpPr>
        <p:spPr bwMode="auto">
          <a:xfrm>
            <a:off x="1703388" y="4805363"/>
            <a:ext cx="1533525" cy="576262"/>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eaLnBrk="0" hangingPunct="0"/>
            <a:r>
              <a:rPr lang="en-US" sz="3200">
                <a:effectLst>
                  <a:outerShdw blurRad="38100" dist="38100" dir="2700000" algn="tl">
                    <a:srgbClr val="000000"/>
                  </a:outerShdw>
                </a:effectLst>
              </a:rPr>
              <a:t>Internal</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Rot="1" noChangeArrowheads="1"/>
          </p:cNvSpPr>
          <p:nvPr>
            <p:ph type="title"/>
          </p:nvPr>
        </p:nvSpPr>
        <p:spPr>
          <a:noFill/>
          <a:ln/>
          <a:effectLst>
            <a:outerShdw dist="35921" dir="2700000" algn="ctr" rotWithShape="0">
              <a:srgbClr val="000000"/>
            </a:outerShdw>
          </a:effectLst>
        </p:spPr>
        <p:txBody>
          <a:bodyPr lIns="90488" tIns="44450" rIns="90488" bIns="44450"/>
          <a:lstStyle/>
          <a:p>
            <a:r>
              <a:rPr lang="en-US"/>
              <a:t>What is Validity?</a:t>
            </a:r>
          </a:p>
        </p:txBody>
      </p:sp>
      <p:sp>
        <p:nvSpPr>
          <p:cNvPr id="6147" name="Rectangle 3"/>
          <p:cNvSpPr>
            <a:spLocks noGrp="1" noRot="1" noChangeArrowheads="1"/>
          </p:cNvSpPr>
          <p:nvPr>
            <p:ph type="body" idx="1"/>
          </p:nvPr>
        </p:nvSpPr>
        <p:spPr>
          <a:noFill/>
          <a:ln/>
        </p:spPr>
        <p:txBody>
          <a:bodyPr lIns="90488" tIns="44450" rIns="90488" bIns="44450"/>
          <a:lstStyle/>
          <a:p>
            <a:r>
              <a:rPr lang="en-US"/>
              <a:t>the best available approximation to the truth or falsity of a given inference, proposition, conclusion</a:t>
            </a:r>
          </a:p>
          <a:p>
            <a:r>
              <a:rPr lang="en-US"/>
              <a:t>a set of standards by which research can be judged</a:t>
            </a:r>
          </a:p>
        </p:txBody>
      </p:sp>
      <p:graphicFrame>
        <p:nvGraphicFramePr>
          <p:cNvPr id="6148" name="Object 4">
            <a:hlinkClick r:id="" action="ppaction://ole?verb=0"/>
          </p:cNvPr>
          <p:cNvGraphicFramePr>
            <a:graphicFrameLocks/>
          </p:cNvGraphicFramePr>
          <p:nvPr/>
        </p:nvGraphicFramePr>
        <p:xfrm>
          <a:off x="712788" y="4724400"/>
          <a:ext cx="3151187" cy="1785938"/>
        </p:xfrm>
        <a:graphic>
          <a:graphicData uri="http://schemas.openxmlformats.org/presentationml/2006/ole">
            <p:oleObj spid="_x0000_s6148" name="Microsoft ClipArt Gallery" r:id="rId4" imgW="1801800" imgH="1025280" progId="">
              <p:embed/>
            </p:oleObj>
          </a:graphicData>
        </a:graphic>
      </p:graphicFrame>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 calcmode="lin" valueType="num">
                                      <p:cBhvr additive="base">
                                        <p:cTn id="7" dur="500" fill="hold"/>
                                        <p:tgtEl>
                                          <p:spTgt spid="614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147">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147">
                                            <p:txEl>
                                              <p:pRg st="0" end="0"/>
                                            </p:txEl>
                                          </p:spTgt>
                                        </p:tgtEl>
                                        <p:attrNameLst>
                                          <p:attrName>ppt_c</p:attrName>
                                        </p:attrNameLst>
                                      </p:cBhvr>
                                      <p:to>
                                        <a:schemeClr val="accent1"/>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147">
                                            <p:txEl>
                                              <p:pRg st="1" end="1"/>
                                            </p:txEl>
                                          </p:spTgt>
                                        </p:tgtEl>
                                        <p:attrNameLst>
                                          <p:attrName>style.visibility</p:attrName>
                                        </p:attrNameLst>
                                      </p:cBhvr>
                                      <p:to>
                                        <p:strVal val="visible"/>
                                      </p:to>
                                    </p:set>
                                    <p:anim calcmode="lin" valueType="num">
                                      <p:cBhvr additive="base">
                                        <p:cTn id="13" dur="500" fill="hold"/>
                                        <p:tgtEl>
                                          <p:spTgt spid="614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147">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147">
                                            <p:txEl>
                                              <p:pRg st="1" end="1"/>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rrowheads="1"/>
          </p:cNvSpPr>
          <p:nvPr>
            <p:ph type="title"/>
          </p:nvPr>
        </p:nvSpPr>
        <p:spPr>
          <a:noFill/>
          <a:ln/>
          <a:effectLst>
            <a:outerShdw dist="35921" dir="2700000" algn="ctr" rotWithShape="0">
              <a:srgbClr val="000000"/>
            </a:outerShdw>
          </a:effectLst>
        </p:spPr>
        <p:txBody>
          <a:bodyPr lIns="90488" tIns="44450" rIns="90488" bIns="44450"/>
          <a:lstStyle/>
          <a:p>
            <a:r>
              <a:rPr lang="en-US"/>
              <a:t>The Validity Questions are </a:t>
            </a:r>
            <a:r>
              <a:rPr lang="en-US" i="1"/>
              <a:t>cumulative</a:t>
            </a:r>
            <a:r>
              <a:rPr lang="en-US"/>
              <a:t>...</a:t>
            </a:r>
          </a:p>
        </p:txBody>
      </p:sp>
      <p:grpSp>
        <p:nvGrpSpPr>
          <p:cNvPr id="26627" name="Group 3"/>
          <p:cNvGrpSpPr>
            <a:grpSpLocks/>
          </p:cNvGrpSpPr>
          <p:nvPr/>
        </p:nvGrpSpPr>
        <p:grpSpPr bwMode="auto">
          <a:xfrm>
            <a:off x="915988" y="1181100"/>
            <a:ext cx="7581900" cy="5365750"/>
            <a:chOff x="577" y="744"/>
            <a:chExt cx="4776" cy="3380"/>
          </a:xfrm>
        </p:grpSpPr>
        <p:sp>
          <p:nvSpPr>
            <p:cNvPr id="26628" name="Freeform 4"/>
            <p:cNvSpPr>
              <a:spLocks/>
            </p:cNvSpPr>
            <p:nvPr/>
          </p:nvSpPr>
          <p:spPr bwMode="auto">
            <a:xfrm>
              <a:off x="577" y="744"/>
              <a:ext cx="4776" cy="3375"/>
            </a:xfrm>
            <a:custGeom>
              <a:avLst/>
              <a:gdLst/>
              <a:ahLst/>
              <a:cxnLst>
                <a:cxn ang="0">
                  <a:pos x="925" y="3374"/>
                </a:cxn>
                <a:cxn ang="0">
                  <a:pos x="0" y="2666"/>
                </a:cxn>
                <a:cxn ang="0">
                  <a:pos x="0" y="2076"/>
                </a:cxn>
                <a:cxn ang="0">
                  <a:pos x="771" y="2076"/>
                </a:cxn>
                <a:cxn ang="0">
                  <a:pos x="771" y="1560"/>
                </a:cxn>
                <a:cxn ang="0">
                  <a:pos x="1541" y="1560"/>
                </a:cxn>
                <a:cxn ang="0">
                  <a:pos x="1541" y="1041"/>
                </a:cxn>
                <a:cxn ang="0">
                  <a:pos x="2312" y="1041"/>
                </a:cxn>
                <a:cxn ang="0">
                  <a:pos x="2312" y="522"/>
                </a:cxn>
                <a:cxn ang="0">
                  <a:pos x="3080" y="522"/>
                </a:cxn>
                <a:cxn ang="0">
                  <a:pos x="3080" y="3"/>
                </a:cxn>
                <a:cxn ang="0">
                  <a:pos x="3850" y="0"/>
                </a:cxn>
                <a:cxn ang="0">
                  <a:pos x="4775" y="649"/>
                </a:cxn>
                <a:cxn ang="0">
                  <a:pos x="925" y="3374"/>
                </a:cxn>
              </a:cxnLst>
              <a:rect l="0" t="0" r="r" b="b"/>
              <a:pathLst>
                <a:path w="4776" h="3375">
                  <a:moveTo>
                    <a:pt x="925" y="3374"/>
                  </a:moveTo>
                  <a:lnTo>
                    <a:pt x="0" y="2666"/>
                  </a:lnTo>
                  <a:lnTo>
                    <a:pt x="0" y="2076"/>
                  </a:lnTo>
                  <a:lnTo>
                    <a:pt x="771" y="2076"/>
                  </a:lnTo>
                  <a:lnTo>
                    <a:pt x="771" y="1560"/>
                  </a:lnTo>
                  <a:lnTo>
                    <a:pt x="1541" y="1560"/>
                  </a:lnTo>
                  <a:lnTo>
                    <a:pt x="1541" y="1041"/>
                  </a:lnTo>
                  <a:lnTo>
                    <a:pt x="2312" y="1041"/>
                  </a:lnTo>
                  <a:lnTo>
                    <a:pt x="2312" y="522"/>
                  </a:lnTo>
                  <a:lnTo>
                    <a:pt x="3080" y="522"/>
                  </a:lnTo>
                  <a:lnTo>
                    <a:pt x="3080" y="3"/>
                  </a:lnTo>
                  <a:lnTo>
                    <a:pt x="3850" y="0"/>
                  </a:lnTo>
                  <a:lnTo>
                    <a:pt x="4775" y="649"/>
                  </a:lnTo>
                  <a:lnTo>
                    <a:pt x="925" y="3374"/>
                  </a:lnTo>
                </a:path>
              </a:pathLst>
            </a:custGeom>
            <a:solidFill>
              <a:srgbClr val="CECECE"/>
            </a:solidFill>
            <a:ln w="12700" cap="rnd" cmpd="sng">
              <a:noFill/>
              <a:prstDash val="solid"/>
              <a:round/>
              <a:headEnd type="none" w="med" len="med"/>
              <a:tailEnd type="none" w="med" len="med"/>
            </a:ln>
            <a:effectLst/>
          </p:spPr>
          <p:txBody>
            <a:bodyPr/>
            <a:lstStyle/>
            <a:p>
              <a:endParaRPr lang="en-US"/>
            </a:p>
          </p:txBody>
        </p:sp>
        <p:sp>
          <p:nvSpPr>
            <p:cNvPr id="26629" name="Freeform 5"/>
            <p:cNvSpPr>
              <a:spLocks/>
            </p:cNvSpPr>
            <p:nvPr/>
          </p:nvSpPr>
          <p:spPr bwMode="auto">
            <a:xfrm>
              <a:off x="1506" y="1396"/>
              <a:ext cx="3847" cy="2728"/>
            </a:xfrm>
            <a:custGeom>
              <a:avLst/>
              <a:gdLst/>
              <a:ahLst/>
              <a:cxnLst>
                <a:cxn ang="0">
                  <a:pos x="3846" y="0"/>
                </a:cxn>
                <a:cxn ang="0">
                  <a:pos x="3846" y="2727"/>
                </a:cxn>
                <a:cxn ang="0">
                  <a:pos x="0" y="2722"/>
                </a:cxn>
                <a:cxn ang="0">
                  <a:pos x="0" y="2074"/>
                </a:cxn>
                <a:cxn ang="0">
                  <a:pos x="770" y="2074"/>
                </a:cxn>
                <a:cxn ang="0">
                  <a:pos x="770" y="1555"/>
                </a:cxn>
                <a:cxn ang="0">
                  <a:pos x="1536" y="1555"/>
                </a:cxn>
                <a:cxn ang="0">
                  <a:pos x="1536" y="1040"/>
                </a:cxn>
                <a:cxn ang="0">
                  <a:pos x="2306" y="1040"/>
                </a:cxn>
                <a:cxn ang="0">
                  <a:pos x="2306" y="521"/>
                </a:cxn>
                <a:cxn ang="0">
                  <a:pos x="3076" y="521"/>
                </a:cxn>
                <a:cxn ang="0">
                  <a:pos x="3076" y="3"/>
                </a:cxn>
                <a:cxn ang="0">
                  <a:pos x="3846" y="0"/>
                </a:cxn>
              </a:cxnLst>
              <a:rect l="0" t="0" r="r" b="b"/>
              <a:pathLst>
                <a:path w="3847" h="2728">
                  <a:moveTo>
                    <a:pt x="3846" y="0"/>
                  </a:moveTo>
                  <a:lnTo>
                    <a:pt x="3846" y="2727"/>
                  </a:lnTo>
                  <a:lnTo>
                    <a:pt x="0" y="2722"/>
                  </a:lnTo>
                  <a:lnTo>
                    <a:pt x="0" y="2074"/>
                  </a:lnTo>
                  <a:lnTo>
                    <a:pt x="770" y="2074"/>
                  </a:lnTo>
                  <a:lnTo>
                    <a:pt x="770" y="1555"/>
                  </a:lnTo>
                  <a:lnTo>
                    <a:pt x="1536" y="1555"/>
                  </a:lnTo>
                  <a:lnTo>
                    <a:pt x="1536" y="1040"/>
                  </a:lnTo>
                  <a:lnTo>
                    <a:pt x="2306" y="1040"/>
                  </a:lnTo>
                  <a:lnTo>
                    <a:pt x="2306" y="521"/>
                  </a:lnTo>
                  <a:lnTo>
                    <a:pt x="3076" y="521"/>
                  </a:lnTo>
                  <a:lnTo>
                    <a:pt x="3076" y="3"/>
                  </a:lnTo>
                  <a:lnTo>
                    <a:pt x="3846" y="0"/>
                  </a:lnTo>
                </a:path>
              </a:pathLst>
            </a:custGeom>
            <a:solidFill>
              <a:srgbClr val="DADADA"/>
            </a:solidFill>
            <a:ln w="12700" cap="rnd" cmpd="sng">
              <a:noFill/>
              <a:prstDash val="solid"/>
              <a:round/>
              <a:headEnd type="none" w="med" len="med"/>
              <a:tailEnd type="none" w="med" len="med"/>
            </a:ln>
            <a:effectLst/>
          </p:spPr>
          <p:txBody>
            <a:bodyPr/>
            <a:lstStyle/>
            <a:p>
              <a:endParaRPr lang="en-US"/>
            </a:p>
          </p:txBody>
        </p:sp>
        <p:sp>
          <p:nvSpPr>
            <p:cNvPr id="26630" name="Freeform 6"/>
            <p:cNvSpPr>
              <a:spLocks/>
            </p:cNvSpPr>
            <p:nvPr/>
          </p:nvSpPr>
          <p:spPr bwMode="auto">
            <a:xfrm>
              <a:off x="577" y="2830"/>
              <a:ext cx="1684" cy="637"/>
            </a:xfrm>
            <a:custGeom>
              <a:avLst/>
              <a:gdLst/>
              <a:ahLst/>
              <a:cxnLst>
                <a:cxn ang="0">
                  <a:pos x="0" y="0"/>
                </a:cxn>
                <a:cxn ang="0">
                  <a:pos x="765" y="0"/>
                </a:cxn>
                <a:cxn ang="0">
                  <a:pos x="1683" y="636"/>
                </a:cxn>
                <a:cxn ang="0">
                  <a:pos x="918" y="636"/>
                </a:cxn>
                <a:cxn ang="0">
                  <a:pos x="0" y="0"/>
                </a:cxn>
              </a:cxnLst>
              <a:rect l="0" t="0" r="r" b="b"/>
              <a:pathLst>
                <a:path w="1684" h="637">
                  <a:moveTo>
                    <a:pt x="0" y="0"/>
                  </a:moveTo>
                  <a:lnTo>
                    <a:pt x="765" y="0"/>
                  </a:lnTo>
                  <a:lnTo>
                    <a:pt x="1683" y="636"/>
                  </a:lnTo>
                  <a:lnTo>
                    <a:pt x="918" y="636"/>
                  </a:lnTo>
                  <a:lnTo>
                    <a:pt x="0" y="0"/>
                  </a:lnTo>
                </a:path>
              </a:pathLst>
            </a:custGeom>
            <a:solidFill>
              <a:srgbClr val="919191"/>
            </a:solidFill>
            <a:ln w="12700" cap="rnd" cmpd="sng">
              <a:noFill/>
              <a:prstDash val="solid"/>
              <a:round/>
              <a:headEnd type="none" w="med" len="med"/>
              <a:tailEnd type="none" w="med" len="med"/>
            </a:ln>
            <a:effectLst/>
          </p:spPr>
          <p:txBody>
            <a:bodyPr/>
            <a:lstStyle/>
            <a:p>
              <a:endParaRPr lang="en-US"/>
            </a:p>
          </p:txBody>
        </p:sp>
        <p:sp>
          <p:nvSpPr>
            <p:cNvPr id="26631" name="Freeform 7"/>
            <p:cNvSpPr>
              <a:spLocks/>
            </p:cNvSpPr>
            <p:nvPr/>
          </p:nvSpPr>
          <p:spPr bwMode="auto">
            <a:xfrm>
              <a:off x="1351" y="2311"/>
              <a:ext cx="1681" cy="637"/>
            </a:xfrm>
            <a:custGeom>
              <a:avLst/>
              <a:gdLst/>
              <a:ahLst/>
              <a:cxnLst>
                <a:cxn ang="0">
                  <a:pos x="0" y="0"/>
                </a:cxn>
                <a:cxn ang="0">
                  <a:pos x="765" y="0"/>
                </a:cxn>
                <a:cxn ang="0">
                  <a:pos x="1680" y="636"/>
                </a:cxn>
                <a:cxn ang="0">
                  <a:pos x="918" y="636"/>
                </a:cxn>
                <a:cxn ang="0">
                  <a:pos x="0" y="0"/>
                </a:cxn>
              </a:cxnLst>
              <a:rect l="0" t="0" r="r" b="b"/>
              <a:pathLst>
                <a:path w="1681" h="637">
                  <a:moveTo>
                    <a:pt x="0" y="0"/>
                  </a:moveTo>
                  <a:lnTo>
                    <a:pt x="765" y="0"/>
                  </a:lnTo>
                  <a:lnTo>
                    <a:pt x="1680" y="636"/>
                  </a:lnTo>
                  <a:lnTo>
                    <a:pt x="918" y="636"/>
                  </a:lnTo>
                  <a:lnTo>
                    <a:pt x="0" y="0"/>
                  </a:lnTo>
                </a:path>
              </a:pathLst>
            </a:custGeom>
            <a:solidFill>
              <a:srgbClr val="919191"/>
            </a:solidFill>
            <a:ln w="12700" cap="rnd" cmpd="sng">
              <a:noFill/>
              <a:prstDash val="solid"/>
              <a:round/>
              <a:headEnd type="none" w="med" len="med"/>
              <a:tailEnd type="none" w="med" len="med"/>
            </a:ln>
            <a:effectLst/>
          </p:spPr>
          <p:txBody>
            <a:bodyPr/>
            <a:lstStyle/>
            <a:p>
              <a:endParaRPr lang="en-US"/>
            </a:p>
          </p:txBody>
        </p:sp>
        <p:sp>
          <p:nvSpPr>
            <p:cNvPr id="26632" name="Freeform 8"/>
            <p:cNvSpPr>
              <a:spLocks/>
            </p:cNvSpPr>
            <p:nvPr/>
          </p:nvSpPr>
          <p:spPr bwMode="auto">
            <a:xfrm>
              <a:off x="2125" y="1790"/>
              <a:ext cx="1680" cy="636"/>
            </a:xfrm>
            <a:custGeom>
              <a:avLst/>
              <a:gdLst/>
              <a:ahLst/>
              <a:cxnLst>
                <a:cxn ang="0">
                  <a:pos x="0" y="0"/>
                </a:cxn>
                <a:cxn ang="0">
                  <a:pos x="765" y="0"/>
                </a:cxn>
                <a:cxn ang="0">
                  <a:pos x="1679" y="635"/>
                </a:cxn>
                <a:cxn ang="0">
                  <a:pos x="914" y="635"/>
                </a:cxn>
                <a:cxn ang="0">
                  <a:pos x="0" y="0"/>
                </a:cxn>
              </a:cxnLst>
              <a:rect l="0" t="0" r="r" b="b"/>
              <a:pathLst>
                <a:path w="1680" h="636">
                  <a:moveTo>
                    <a:pt x="0" y="0"/>
                  </a:moveTo>
                  <a:lnTo>
                    <a:pt x="765" y="0"/>
                  </a:lnTo>
                  <a:lnTo>
                    <a:pt x="1679" y="635"/>
                  </a:lnTo>
                  <a:lnTo>
                    <a:pt x="914" y="635"/>
                  </a:lnTo>
                  <a:lnTo>
                    <a:pt x="0" y="0"/>
                  </a:lnTo>
                </a:path>
              </a:pathLst>
            </a:custGeom>
            <a:solidFill>
              <a:srgbClr val="919191"/>
            </a:solidFill>
            <a:ln w="12700" cap="rnd" cmpd="sng">
              <a:noFill/>
              <a:prstDash val="solid"/>
              <a:round/>
              <a:headEnd type="none" w="med" len="med"/>
              <a:tailEnd type="none" w="med" len="med"/>
            </a:ln>
            <a:effectLst/>
          </p:spPr>
          <p:txBody>
            <a:bodyPr/>
            <a:lstStyle/>
            <a:p>
              <a:endParaRPr lang="en-US"/>
            </a:p>
          </p:txBody>
        </p:sp>
        <p:sp>
          <p:nvSpPr>
            <p:cNvPr id="26633" name="Freeform 9"/>
            <p:cNvSpPr>
              <a:spLocks/>
            </p:cNvSpPr>
            <p:nvPr/>
          </p:nvSpPr>
          <p:spPr bwMode="auto">
            <a:xfrm>
              <a:off x="2898" y="1268"/>
              <a:ext cx="1681" cy="637"/>
            </a:xfrm>
            <a:custGeom>
              <a:avLst/>
              <a:gdLst/>
              <a:ahLst/>
              <a:cxnLst>
                <a:cxn ang="0">
                  <a:pos x="0" y="0"/>
                </a:cxn>
                <a:cxn ang="0">
                  <a:pos x="762" y="0"/>
                </a:cxn>
                <a:cxn ang="0">
                  <a:pos x="1680" y="636"/>
                </a:cxn>
                <a:cxn ang="0">
                  <a:pos x="915" y="636"/>
                </a:cxn>
                <a:cxn ang="0">
                  <a:pos x="0" y="0"/>
                </a:cxn>
              </a:cxnLst>
              <a:rect l="0" t="0" r="r" b="b"/>
              <a:pathLst>
                <a:path w="1681" h="637">
                  <a:moveTo>
                    <a:pt x="0" y="0"/>
                  </a:moveTo>
                  <a:lnTo>
                    <a:pt x="762" y="0"/>
                  </a:lnTo>
                  <a:lnTo>
                    <a:pt x="1680" y="636"/>
                  </a:lnTo>
                  <a:lnTo>
                    <a:pt x="915" y="636"/>
                  </a:lnTo>
                  <a:lnTo>
                    <a:pt x="0" y="0"/>
                  </a:lnTo>
                </a:path>
              </a:pathLst>
            </a:custGeom>
            <a:solidFill>
              <a:srgbClr val="919191"/>
            </a:solidFill>
            <a:ln w="12700" cap="rnd" cmpd="sng">
              <a:noFill/>
              <a:prstDash val="solid"/>
              <a:round/>
              <a:headEnd type="none" w="med" len="med"/>
              <a:tailEnd type="none" w="med" len="med"/>
            </a:ln>
            <a:effectLst/>
          </p:spPr>
          <p:txBody>
            <a:bodyPr/>
            <a:lstStyle/>
            <a:p>
              <a:endParaRPr lang="en-US"/>
            </a:p>
          </p:txBody>
        </p:sp>
        <p:sp>
          <p:nvSpPr>
            <p:cNvPr id="26634" name="Freeform 10"/>
            <p:cNvSpPr>
              <a:spLocks/>
            </p:cNvSpPr>
            <p:nvPr/>
          </p:nvSpPr>
          <p:spPr bwMode="auto">
            <a:xfrm>
              <a:off x="3669" y="747"/>
              <a:ext cx="1684" cy="636"/>
            </a:xfrm>
            <a:custGeom>
              <a:avLst/>
              <a:gdLst/>
              <a:ahLst/>
              <a:cxnLst>
                <a:cxn ang="0">
                  <a:pos x="0" y="0"/>
                </a:cxn>
                <a:cxn ang="0">
                  <a:pos x="765" y="0"/>
                </a:cxn>
                <a:cxn ang="0">
                  <a:pos x="1683" y="635"/>
                </a:cxn>
                <a:cxn ang="0">
                  <a:pos x="918" y="635"/>
                </a:cxn>
                <a:cxn ang="0">
                  <a:pos x="0" y="0"/>
                </a:cxn>
              </a:cxnLst>
              <a:rect l="0" t="0" r="r" b="b"/>
              <a:pathLst>
                <a:path w="1684" h="636">
                  <a:moveTo>
                    <a:pt x="0" y="0"/>
                  </a:moveTo>
                  <a:lnTo>
                    <a:pt x="765" y="0"/>
                  </a:lnTo>
                  <a:lnTo>
                    <a:pt x="1683" y="635"/>
                  </a:lnTo>
                  <a:lnTo>
                    <a:pt x="918" y="635"/>
                  </a:lnTo>
                  <a:lnTo>
                    <a:pt x="0" y="0"/>
                  </a:lnTo>
                </a:path>
              </a:pathLst>
            </a:custGeom>
            <a:solidFill>
              <a:srgbClr val="919191"/>
            </a:solidFill>
            <a:ln w="12700" cap="rnd" cmpd="sng">
              <a:noFill/>
              <a:prstDash val="solid"/>
              <a:round/>
              <a:headEnd type="none" w="med" len="med"/>
              <a:tailEnd type="none" w="med" len="med"/>
            </a:ln>
            <a:effectLst/>
          </p:spPr>
          <p:txBody>
            <a:bodyPr/>
            <a:lstStyle/>
            <a:p>
              <a:endParaRPr lang="en-US"/>
            </a:p>
          </p:txBody>
        </p:sp>
      </p:grpSp>
      <p:sp>
        <p:nvSpPr>
          <p:cNvPr id="26635" name="Rectangle 11"/>
          <p:cNvSpPr>
            <a:spLocks noChangeArrowheads="1"/>
          </p:cNvSpPr>
          <p:nvPr/>
        </p:nvSpPr>
        <p:spPr bwMode="auto">
          <a:xfrm>
            <a:off x="2827338" y="3984625"/>
            <a:ext cx="1917700" cy="576263"/>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eaLnBrk="0" hangingPunct="0"/>
            <a:r>
              <a:rPr lang="en-US" sz="3200">
                <a:effectLst>
                  <a:outerShdw blurRad="38100" dist="38100" dir="2700000" algn="tl">
                    <a:srgbClr val="000000"/>
                  </a:outerShdw>
                </a:effectLst>
              </a:rPr>
              <a:t>Construct</a:t>
            </a:r>
          </a:p>
        </p:txBody>
      </p:sp>
      <p:sp>
        <p:nvSpPr>
          <p:cNvPr id="26636" name="Rectangle 12"/>
          <p:cNvSpPr>
            <a:spLocks noChangeArrowheads="1"/>
          </p:cNvSpPr>
          <p:nvPr/>
        </p:nvSpPr>
        <p:spPr bwMode="auto">
          <a:xfrm>
            <a:off x="2805113" y="5648325"/>
            <a:ext cx="4965700" cy="819150"/>
          </a:xfrm>
          <a:prstGeom prst="rect">
            <a:avLst/>
          </a:prstGeom>
          <a:noFill/>
          <a:ln w="12700">
            <a:noFill/>
            <a:miter lim="800000"/>
            <a:headEnd/>
            <a:tailEnd/>
          </a:ln>
          <a:effectLst/>
        </p:spPr>
        <p:txBody>
          <a:bodyPr lIns="90488" tIns="44450" rIns="90488" bIns="44450">
            <a:spAutoFit/>
          </a:bodyPr>
          <a:lstStyle/>
          <a:p>
            <a:pPr eaLnBrk="0" hangingPunct="0">
              <a:spcBef>
                <a:spcPct val="20000"/>
              </a:spcBef>
            </a:pPr>
            <a:r>
              <a:rPr lang="en-US" sz="2400" b="1">
                <a:solidFill>
                  <a:srgbClr val="FC0128"/>
                </a:solidFill>
              </a:rPr>
              <a:t>Is there a relationship between the cause and effect?</a:t>
            </a:r>
          </a:p>
        </p:txBody>
      </p:sp>
      <p:sp>
        <p:nvSpPr>
          <p:cNvPr id="26637" name="Rectangle 13"/>
          <p:cNvSpPr>
            <a:spLocks noChangeArrowheads="1"/>
          </p:cNvSpPr>
          <p:nvPr/>
        </p:nvSpPr>
        <p:spPr bwMode="auto">
          <a:xfrm>
            <a:off x="3605213" y="4957763"/>
            <a:ext cx="4005262" cy="454025"/>
          </a:xfrm>
          <a:prstGeom prst="rect">
            <a:avLst/>
          </a:prstGeom>
          <a:noFill/>
          <a:ln w="12700">
            <a:noFill/>
            <a:miter lim="800000"/>
            <a:headEnd/>
            <a:tailEnd/>
          </a:ln>
          <a:effectLst/>
        </p:spPr>
        <p:txBody>
          <a:bodyPr wrap="none" lIns="90488" tIns="44450" rIns="90488" bIns="44450">
            <a:spAutoFit/>
          </a:bodyPr>
          <a:lstStyle/>
          <a:p>
            <a:pPr eaLnBrk="0" hangingPunct="0">
              <a:spcBef>
                <a:spcPct val="20000"/>
              </a:spcBef>
            </a:pPr>
            <a:r>
              <a:rPr lang="en-US" sz="2400" b="1">
                <a:solidFill>
                  <a:srgbClr val="FC0128"/>
                </a:solidFill>
              </a:rPr>
              <a:t>Is the relationship causal?</a:t>
            </a:r>
          </a:p>
        </p:txBody>
      </p:sp>
      <p:sp>
        <p:nvSpPr>
          <p:cNvPr id="26638" name="Rectangle 14"/>
          <p:cNvSpPr>
            <a:spLocks noChangeArrowheads="1"/>
          </p:cNvSpPr>
          <p:nvPr/>
        </p:nvSpPr>
        <p:spPr bwMode="auto">
          <a:xfrm>
            <a:off x="4824413" y="3910013"/>
            <a:ext cx="3441700" cy="819150"/>
          </a:xfrm>
          <a:prstGeom prst="rect">
            <a:avLst/>
          </a:prstGeom>
          <a:noFill/>
          <a:ln w="12700">
            <a:noFill/>
            <a:miter lim="800000"/>
            <a:headEnd/>
            <a:tailEnd/>
          </a:ln>
          <a:effectLst/>
        </p:spPr>
        <p:txBody>
          <a:bodyPr lIns="90488" tIns="44450" rIns="90488" bIns="44450">
            <a:spAutoFit/>
          </a:bodyPr>
          <a:lstStyle/>
          <a:p>
            <a:pPr eaLnBrk="0" hangingPunct="0">
              <a:spcBef>
                <a:spcPct val="20000"/>
              </a:spcBef>
            </a:pPr>
            <a:r>
              <a:rPr lang="en-US" sz="2400" b="1">
                <a:solidFill>
                  <a:srgbClr val="FC0128"/>
                </a:solidFill>
              </a:rPr>
              <a:t>Can we generalize to the constructs?</a:t>
            </a:r>
          </a:p>
        </p:txBody>
      </p:sp>
      <p:sp>
        <p:nvSpPr>
          <p:cNvPr id="26639" name="Rectangle 15"/>
          <p:cNvSpPr>
            <a:spLocks noChangeArrowheads="1"/>
          </p:cNvSpPr>
          <p:nvPr/>
        </p:nvSpPr>
        <p:spPr bwMode="auto">
          <a:xfrm>
            <a:off x="5948363" y="2728913"/>
            <a:ext cx="2946400" cy="1184275"/>
          </a:xfrm>
          <a:prstGeom prst="rect">
            <a:avLst/>
          </a:prstGeom>
          <a:noFill/>
          <a:ln w="12700">
            <a:noFill/>
            <a:miter lim="800000"/>
            <a:headEnd/>
            <a:tailEnd/>
          </a:ln>
          <a:effectLst/>
        </p:spPr>
        <p:txBody>
          <a:bodyPr lIns="90488" tIns="44450" rIns="90488" bIns="44450">
            <a:spAutoFit/>
          </a:bodyPr>
          <a:lstStyle/>
          <a:p>
            <a:pPr eaLnBrk="0" hangingPunct="0">
              <a:spcBef>
                <a:spcPct val="20000"/>
              </a:spcBef>
            </a:pPr>
            <a:r>
              <a:rPr lang="en-US" sz="2400" b="1">
                <a:solidFill>
                  <a:srgbClr val="FC0128"/>
                </a:solidFill>
              </a:rPr>
              <a:t>Can we generalize to other persons, places, times?</a:t>
            </a:r>
          </a:p>
        </p:txBody>
      </p:sp>
      <p:sp>
        <p:nvSpPr>
          <p:cNvPr id="26640" name="Rectangle 16"/>
          <p:cNvSpPr>
            <a:spLocks noChangeArrowheads="1"/>
          </p:cNvSpPr>
          <p:nvPr/>
        </p:nvSpPr>
        <p:spPr bwMode="auto">
          <a:xfrm>
            <a:off x="4065588" y="3005138"/>
            <a:ext cx="1774825" cy="576262"/>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lIns="90488" tIns="44450" rIns="90488" bIns="44450">
            <a:spAutoFit/>
          </a:bodyPr>
          <a:lstStyle/>
          <a:p>
            <a:pPr eaLnBrk="0" hangingPunct="0"/>
            <a:r>
              <a:rPr lang="en-US" sz="3200">
                <a:effectLst>
                  <a:outerShdw blurRad="38100" dist="38100" dir="2700000" algn="tl">
                    <a:srgbClr val="000000"/>
                  </a:outerShdw>
                </a:effectLst>
              </a:rPr>
              <a:t>In theory</a:t>
            </a:r>
          </a:p>
        </p:txBody>
      </p:sp>
      <p:sp>
        <p:nvSpPr>
          <p:cNvPr id="26641" name="Rectangle 17"/>
          <p:cNvSpPr>
            <a:spLocks noChangeArrowheads="1"/>
          </p:cNvSpPr>
          <p:nvPr/>
        </p:nvSpPr>
        <p:spPr bwMode="auto">
          <a:xfrm>
            <a:off x="407988" y="5738813"/>
            <a:ext cx="2189162" cy="576262"/>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eaLnBrk="0" hangingPunct="0"/>
            <a:r>
              <a:rPr lang="en-US" sz="3200">
                <a:effectLst>
                  <a:outerShdw blurRad="38100" dist="38100" dir="2700000" algn="tl">
                    <a:srgbClr val="000000"/>
                  </a:outerShdw>
                </a:effectLst>
              </a:rPr>
              <a:t>Conclusion</a:t>
            </a:r>
          </a:p>
        </p:txBody>
      </p:sp>
      <p:sp>
        <p:nvSpPr>
          <p:cNvPr id="26642" name="Rectangle 18"/>
          <p:cNvSpPr>
            <a:spLocks noChangeArrowheads="1"/>
          </p:cNvSpPr>
          <p:nvPr/>
        </p:nvSpPr>
        <p:spPr bwMode="auto">
          <a:xfrm>
            <a:off x="1703388" y="4805363"/>
            <a:ext cx="1533525" cy="576262"/>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eaLnBrk="0" hangingPunct="0"/>
            <a:r>
              <a:rPr lang="en-US" sz="3200">
                <a:effectLst>
                  <a:outerShdw blurRad="38100" dist="38100" dir="2700000" algn="tl">
                    <a:srgbClr val="000000"/>
                  </a:outerShdw>
                </a:effectLst>
              </a:rPr>
              <a:t>Internal</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rrowheads="1"/>
          </p:cNvSpPr>
          <p:nvPr>
            <p:ph type="title"/>
          </p:nvPr>
        </p:nvSpPr>
        <p:spPr>
          <a:noFill/>
          <a:ln/>
          <a:effectLst>
            <a:outerShdw dist="35921" dir="2700000" algn="ctr" rotWithShape="0">
              <a:srgbClr val="000000"/>
            </a:outerShdw>
          </a:effectLst>
        </p:spPr>
        <p:txBody>
          <a:bodyPr lIns="90488" tIns="44450" rIns="90488" bIns="44450"/>
          <a:lstStyle/>
          <a:p>
            <a:r>
              <a:rPr lang="en-US"/>
              <a:t>The Validity Questions are </a:t>
            </a:r>
            <a:r>
              <a:rPr lang="en-US" i="1"/>
              <a:t>cumulative</a:t>
            </a:r>
            <a:r>
              <a:rPr lang="en-US"/>
              <a:t>...</a:t>
            </a:r>
          </a:p>
        </p:txBody>
      </p:sp>
      <p:grpSp>
        <p:nvGrpSpPr>
          <p:cNvPr id="27651" name="Group 3"/>
          <p:cNvGrpSpPr>
            <a:grpSpLocks/>
          </p:cNvGrpSpPr>
          <p:nvPr/>
        </p:nvGrpSpPr>
        <p:grpSpPr bwMode="auto">
          <a:xfrm>
            <a:off x="915988" y="1181100"/>
            <a:ext cx="7581900" cy="5365750"/>
            <a:chOff x="577" y="744"/>
            <a:chExt cx="4776" cy="3380"/>
          </a:xfrm>
        </p:grpSpPr>
        <p:sp>
          <p:nvSpPr>
            <p:cNvPr id="27652" name="Freeform 4"/>
            <p:cNvSpPr>
              <a:spLocks/>
            </p:cNvSpPr>
            <p:nvPr/>
          </p:nvSpPr>
          <p:spPr bwMode="auto">
            <a:xfrm>
              <a:off x="577" y="744"/>
              <a:ext cx="4776" cy="3375"/>
            </a:xfrm>
            <a:custGeom>
              <a:avLst/>
              <a:gdLst/>
              <a:ahLst/>
              <a:cxnLst>
                <a:cxn ang="0">
                  <a:pos x="925" y="3374"/>
                </a:cxn>
                <a:cxn ang="0">
                  <a:pos x="0" y="2666"/>
                </a:cxn>
                <a:cxn ang="0">
                  <a:pos x="0" y="2076"/>
                </a:cxn>
                <a:cxn ang="0">
                  <a:pos x="771" y="2076"/>
                </a:cxn>
                <a:cxn ang="0">
                  <a:pos x="771" y="1560"/>
                </a:cxn>
                <a:cxn ang="0">
                  <a:pos x="1541" y="1560"/>
                </a:cxn>
                <a:cxn ang="0">
                  <a:pos x="1541" y="1041"/>
                </a:cxn>
                <a:cxn ang="0">
                  <a:pos x="2312" y="1041"/>
                </a:cxn>
                <a:cxn ang="0">
                  <a:pos x="2312" y="522"/>
                </a:cxn>
                <a:cxn ang="0">
                  <a:pos x="3080" y="522"/>
                </a:cxn>
                <a:cxn ang="0">
                  <a:pos x="3080" y="3"/>
                </a:cxn>
                <a:cxn ang="0">
                  <a:pos x="3850" y="0"/>
                </a:cxn>
                <a:cxn ang="0">
                  <a:pos x="4775" y="649"/>
                </a:cxn>
                <a:cxn ang="0">
                  <a:pos x="925" y="3374"/>
                </a:cxn>
              </a:cxnLst>
              <a:rect l="0" t="0" r="r" b="b"/>
              <a:pathLst>
                <a:path w="4776" h="3375">
                  <a:moveTo>
                    <a:pt x="925" y="3374"/>
                  </a:moveTo>
                  <a:lnTo>
                    <a:pt x="0" y="2666"/>
                  </a:lnTo>
                  <a:lnTo>
                    <a:pt x="0" y="2076"/>
                  </a:lnTo>
                  <a:lnTo>
                    <a:pt x="771" y="2076"/>
                  </a:lnTo>
                  <a:lnTo>
                    <a:pt x="771" y="1560"/>
                  </a:lnTo>
                  <a:lnTo>
                    <a:pt x="1541" y="1560"/>
                  </a:lnTo>
                  <a:lnTo>
                    <a:pt x="1541" y="1041"/>
                  </a:lnTo>
                  <a:lnTo>
                    <a:pt x="2312" y="1041"/>
                  </a:lnTo>
                  <a:lnTo>
                    <a:pt x="2312" y="522"/>
                  </a:lnTo>
                  <a:lnTo>
                    <a:pt x="3080" y="522"/>
                  </a:lnTo>
                  <a:lnTo>
                    <a:pt x="3080" y="3"/>
                  </a:lnTo>
                  <a:lnTo>
                    <a:pt x="3850" y="0"/>
                  </a:lnTo>
                  <a:lnTo>
                    <a:pt x="4775" y="649"/>
                  </a:lnTo>
                  <a:lnTo>
                    <a:pt x="925" y="3374"/>
                  </a:lnTo>
                </a:path>
              </a:pathLst>
            </a:custGeom>
            <a:solidFill>
              <a:srgbClr val="CECECE"/>
            </a:solidFill>
            <a:ln w="12700" cap="rnd" cmpd="sng">
              <a:noFill/>
              <a:prstDash val="solid"/>
              <a:round/>
              <a:headEnd type="none" w="med" len="med"/>
              <a:tailEnd type="none" w="med" len="med"/>
            </a:ln>
            <a:effectLst/>
          </p:spPr>
          <p:txBody>
            <a:bodyPr/>
            <a:lstStyle/>
            <a:p>
              <a:endParaRPr lang="en-US"/>
            </a:p>
          </p:txBody>
        </p:sp>
        <p:sp>
          <p:nvSpPr>
            <p:cNvPr id="27653" name="Freeform 5"/>
            <p:cNvSpPr>
              <a:spLocks/>
            </p:cNvSpPr>
            <p:nvPr/>
          </p:nvSpPr>
          <p:spPr bwMode="auto">
            <a:xfrm>
              <a:off x="1506" y="1396"/>
              <a:ext cx="3847" cy="2728"/>
            </a:xfrm>
            <a:custGeom>
              <a:avLst/>
              <a:gdLst/>
              <a:ahLst/>
              <a:cxnLst>
                <a:cxn ang="0">
                  <a:pos x="3846" y="0"/>
                </a:cxn>
                <a:cxn ang="0">
                  <a:pos x="3846" y="2727"/>
                </a:cxn>
                <a:cxn ang="0">
                  <a:pos x="0" y="2722"/>
                </a:cxn>
                <a:cxn ang="0">
                  <a:pos x="0" y="2074"/>
                </a:cxn>
                <a:cxn ang="0">
                  <a:pos x="770" y="2074"/>
                </a:cxn>
                <a:cxn ang="0">
                  <a:pos x="770" y="1555"/>
                </a:cxn>
                <a:cxn ang="0">
                  <a:pos x="1536" y="1555"/>
                </a:cxn>
                <a:cxn ang="0">
                  <a:pos x="1536" y="1040"/>
                </a:cxn>
                <a:cxn ang="0">
                  <a:pos x="2306" y="1040"/>
                </a:cxn>
                <a:cxn ang="0">
                  <a:pos x="2306" y="521"/>
                </a:cxn>
                <a:cxn ang="0">
                  <a:pos x="3076" y="521"/>
                </a:cxn>
                <a:cxn ang="0">
                  <a:pos x="3076" y="3"/>
                </a:cxn>
                <a:cxn ang="0">
                  <a:pos x="3846" y="0"/>
                </a:cxn>
              </a:cxnLst>
              <a:rect l="0" t="0" r="r" b="b"/>
              <a:pathLst>
                <a:path w="3847" h="2728">
                  <a:moveTo>
                    <a:pt x="3846" y="0"/>
                  </a:moveTo>
                  <a:lnTo>
                    <a:pt x="3846" y="2727"/>
                  </a:lnTo>
                  <a:lnTo>
                    <a:pt x="0" y="2722"/>
                  </a:lnTo>
                  <a:lnTo>
                    <a:pt x="0" y="2074"/>
                  </a:lnTo>
                  <a:lnTo>
                    <a:pt x="770" y="2074"/>
                  </a:lnTo>
                  <a:lnTo>
                    <a:pt x="770" y="1555"/>
                  </a:lnTo>
                  <a:lnTo>
                    <a:pt x="1536" y="1555"/>
                  </a:lnTo>
                  <a:lnTo>
                    <a:pt x="1536" y="1040"/>
                  </a:lnTo>
                  <a:lnTo>
                    <a:pt x="2306" y="1040"/>
                  </a:lnTo>
                  <a:lnTo>
                    <a:pt x="2306" y="521"/>
                  </a:lnTo>
                  <a:lnTo>
                    <a:pt x="3076" y="521"/>
                  </a:lnTo>
                  <a:lnTo>
                    <a:pt x="3076" y="3"/>
                  </a:lnTo>
                  <a:lnTo>
                    <a:pt x="3846" y="0"/>
                  </a:lnTo>
                </a:path>
              </a:pathLst>
            </a:custGeom>
            <a:solidFill>
              <a:srgbClr val="DADADA"/>
            </a:solidFill>
            <a:ln w="12700" cap="rnd" cmpd="sng">
              <a:noFill/>
              <a:prstDash val="solid"/>
              <a:round/>
              <a:headEnd type="none" w="med" len="med"/>
              <a:tailEnd type="none" w="med" len="med"/>
            </a:ln>
            <a:effectLst/>
          </p:spPr>
          <p:txBody>
            <a:bodyPr/>
            <a:lstStyle/>
            <a:p>
              <a:endParaRPr lang="en-US"/>
            </a:p>
          </p:txBody>
        </p:sp>
        <p:sp>
          <p:nvSpPr>
            <p:cNvPr id="27654" name="Freeform 6"/>
            <p:cNvSpPr>
              <a:spLocks/>
            </p:cNvSpPr>
            <p:nvPr/>
          </p:nvSpPr>
          <p:spPr bwMode="auto">
            <a:xfrm>
              <a:off x="577" y="2830"/>
              <a:ext cx="1684" cy="637"/>
            </a:xfrm>
            <a:custGeom>
              <a:avLst/>
              <a:gdLst/>
              <a:ahLst/>
              <a:cxnLst>
                <a:cxn ang="0">
                  <a:pos x="0" y="0"/>
                </a:cxn>
                <a:cxn ang="0">
                  <a:pos x="765" y="0"/>
                </a:cxn>
                <a:cxn ang="0">
                  <a:pos x="1683" y="636"/>
                </a:cxn>
                <a:cxn ang="0">
                  <a:pos x="918" y="636"/>
                </a:cxn>
                <a:cxn ang="0">
                  <a:pos x="0" y="0"/>
                </a:cxn>
              </a:cxnLst>
              <a:rect l="0" t="0" r="r" b="b"/>
              <a:pathLst>
                <a:path w="1684" h="637">
                  <a:moveTo>
                    <a:pt x="0" y="0"/>
                  </a:moveTo>
                  <a:lnTo>
                    <a:pt x="765" y="0"/>
                  </a:lnTo>
                  <a:lnTo>
                    <a:pt x="1683" y="636"/>
                  </a:lnTo>
                  <a:lnTo>
                    <a:pt x="918" y="636"/>
                  </a:lnTo>
                  <a:lnTo>
                    <a:pt x="0" y="0"/>
                  </a:lnTo>
                </a:path>
              </a:pathLst>
            </a:custGeom>
            <a:solidFill>
              <a:srgbClr val="919191"/>
            </a:solidFill>
            <a:ln w="12700" cap="rnd" cmpd="sng">
              <a:noFill/>
              <a:prstDash val="solid"/>
              <a:round/>
              <a:headEnd type="none" w="med" len="med"/>
              <a:tailEnd type="none" w="med" len="med"/>
            </a:ln>
            <a:effectLst/>
          </p:spPr>
          <p:txBody>
            <a:bodyPr/>
            <a:lstStyle/>
            <a:p>
              <a:endParaRPr lang="en-US"/>
            </a:p>
          </p:txBody>
        </p:sp>
        <p:sp>
          <p:nvSpPr>
            <p:cNvPr id="27655" name="Freeform 7"/>
            <p:cNvSpPr>
              <a:spLocks/>
            </p:cNvSpPr>
            <p:nvPr/>
          </p:nvSpPr>
          <p:spPr bwMode="auto">
            <a:xfrm>
              <a:off x="1351" y="2311"/>
              <a:ext cx="1681" cy="637"/>
            </a:xfrm>
            <a:custGeom>
              <a:avLst/>
              <a:gdLst/>
              <a:ahLst/>
              <a:cxnLst>
                <a:cxn ang="0">
                  <a:pos x="0" y="0"/>
                </a:cxn>
                <a:cxn ang="0">
                  <a:pos x="765" y="0"/>
                </a:cxn>
                <a:cxn ang="0">
                  <a:pos x="1680" y="636"/>
                </a:cxn>
                <a:cxn ang="0">
                  <a:pos x="918" y="636"/>
                </a:cxn>
                <a:cxn ang="0">
                  <a:pos x="0" y="0"/>
                </a:cxn>
              </a:cxnLst>
              <a:rect l="0" t="0" r="r" b="b"/>
              <a:pathLst>
                <a:path w="1681" h="637">
                  <a:moveTo>
                    <a:pt x="0" y="0"/>
                  </a:moveTo>
                  <a:lnTo>
                    <a:pt x="765" y="0"/>
                  </a:lnTo>
                  <a:lnTo>
                    <a:pt x="1680" y="636"/>
                  </a:lnTo>
                  <a:lnTo>
                    <a:pt x="918" y="636"/>
                  </a:lnTo>
                  <a:lnTo>
                    <a:pt x="0" y="0"/>
                  </a:lnTo>
                </a:path>
              </a:pathLst>
            </a:custGeom>
            <a:solidFill>
              <a:srgbClr val="919191"/>
            </a:solidFill>
            <a:ln w="12700" cap="rnd" cmpd="sng">
              <a:noFill/>
              <a:prstDash val="solid"/>
              <a:round/>
              <a:headEnd type="none" w="med" len="med"/>
              <a:tailEnd type="none" w="med" len="med"/>
            </a:ln>
            <a:effectLst/>
          </p:spPr>
          <p:txBody>
            <a:bodyPr/>
            <a:lstStyle/>
            <a:p>
              <a:endParaRPr lang="en-US"/>
            </a:p>
          </p:txBody>
        </p:sp>
        <p:sp>
          <p:nvSpPr>
            <p:cNvPr id="27656" name="Freeform 8"/>
            <p:cNvSpPr>
              <a:spLocks/>
            </p:cNvSpPr>
            <p:nvPr/>
          </p:nvSpPr>
          <p:spPr bwMode="auto">
            <a:xfrm>
              <a:off x="2125" y="1790"/>
              <a:ext cx="1680" cy="636"/>
            </a:xfrm>
            <a:custGeom>
              <a:avLst/>
              <a:gdLst/>
              <a:ahLst/>
              <a:cxnLst>
                <a:cxn ang="0">
                  <a:pos x="0" y="0"/>
                </a:cxn>
                <a:cxn ang="0">
                  <a:pos x="765" y="0"/>
                </a:cxn>
                <a:cxn ang="0">
                  <a:pos x="1679" y="635"/>
                </a:cxn>
                <a:cxn ang="0">
                  <a:pos x="914" y="635"/>
                </a:cxn>
                <a:cxn ang="0">
                  <a:pos x="0" y="0"/>
                </a:cxn>
              </a:cxnLst>
              <a:rect l="0" t="0" r="r" b="b"/>
              <a:pathLst>
                <a:path w="1680" h="636">
                  <a:moveTo>
                    <a:pt x="0" y="0"/>
                  </a:moveTo>
                  <a:lnTo>
                    <a:pt x="765" y="0"/>
                  </a:lnTo>
                  <a:lnTo>
                    <a:pt x="1679" y="635"/>
                  </a:lnTo>
                  <a:lnTo>
                    <a:pt x="914" y="635"/>
                  </a:lnTo>
                  <a:lnTo>
                    <a:pt x="0" y="0"/>
                  </a:lnTo>
                </a:path>
              </a:pathLst>
            </a:custGeom>
            <a:solidFill>
              <a:srgbClr val="919191"/>
            </a:solidFill>
            <a:ln w="12700" cap="rnd" cmpd="sng">
              <a:noFill/>
              <a:prstDash val="solid"/>
              <a:round/>
              <a:headEnd type="none" w="med" len="med"/>
              <a:tailEnd type="none" w="med" len="med"/>
            </a:ln>
            <a:effectLst/>
          </p:spPr>
          <p:txBody>
            <a:bodyPr/>
            <a:lstStyle/>
            <a:p>
              <a:endParaRPr lang="en-US"/>
            </a:p>
          </p:txBody>
        </p:sp>
        <p:sp>
          <p:nvSpPr>
            <p:cNvPr id="27657" name="Freeform 9"/>
            <p:cNvSpPr>
              <a:spLocks/>
            </p:cNvSpPr>
            <p:nvPr/>
          </p:nvSpPr>
          <p:spPr bwMode="auto">
            <a:xfrm>
              <a:off x="2898" y="1268"/>
              <a:ext cx="1681" cy="637"/>
            </a:xfrm>
            <a:custGeom>
              <a:avLst/>
              <a:gdLst/>
              <a:ahLst/>
              <a:cxnLst>
                <a:cxn ang="0">
                  <a:pos x="0" y="0"/>
                </a:cxn>
                <a:cxn ang="0">
                  <a:pos x="762" y="0"/>
                </a:cxn>
                <a:cxn ang="0">
                  <a:pos x="1680" y="636"/>
                </a:cxn>
                <a:cxn ang="0">
                  <a:pos x="915" y="636"/>
                </a:cxn>
                <a:cxn ang="0">
                  <a:pos x="0" y="0"/>
                </a:cxn>
              </a:cxnLst>
              <a:rect l="0" t="0" r="r" b="b"/>
              <a:pathLst>
                <a:path w="1681" h="637">
                  <a:moveTo>
                    <a:pt x="0" y="0"/>
                  </a:moveTo>
                  <a:lnTo>
                    <a:pt x="762" y="0"/>
                  </a:lnTo>
                  <a:lnTo>
                    <a:pt x="1680" y="636"/>
                  </a:lnTo>
                  <a:lnTo>
                    <a:pt x="915" y="636"/>
                  </a:lnTo>
                  <a:lnTo>
                    <a:pt x="0" y="0"/>
                  </a:lnTo>
                </a:path>
              </a:pathLst>
            </a:custGeom>
            <a:solidFill>
              <a:srgbClr val="919191"/>
            </a:solidFill>
            <a:ln w="12700" cap="rnd" cmpd="sng">
              <a:noFill/>
              <a:prstDash val="solid"/>
              <a:round/>
              <a:headEnd type="none" w="med" len="med"/>
              <a:tailEnd type="none" w="med" len="med"/>
            </a:ln>
            <a:effectLst/>
          </p:spPr>
          <p:txBody>
            <a:bodyPr/>
            <a:lstStyle/>
            <a:p>
              <a:endParaRPr lang="en-US"/>
            </a:p>
          </p:txBody>
        </p:sp>
        <p:sp>
          <p:nvSpPr>
            <p:cNvPr id="27658" name="Freeform 10"/>
            <p:cNvSpPr>
              <a:spLocks/>
            </p:cNvSpPr>
            <p:nvPr/>
          </p:nvSpPr>
          <p:spPr bwMode="auto">
            <a:xfrm>
              <a:off x="3669" y="747"/>
              <a:ext cx="1684" cy="636"/>
            </a:xfrm>
            <a:custGeom>
              <a:avLst/>
              <a:gdLst/>
              <a:ahLst/>
              <a:cxnLst>
                <a:cxn ang="0">
                  <a:pos x="0" y="0"/>
                </a:cxn>
                <a:cxn ang="0">
                  <a:pos x="765" y="0"/>
                </a:cxn>
                <a:cxn ang="0">
                  <a:pos x="1683" y="635"/>
                </a:cxn>
                <a:cxn ang="0">
                  <a:pos x="918" y="635"/>
                </a:cxn>
                <a:cxn ang="0">
                  <a:pos x="0" y="0"/>
                </a:cxn>
              </a:cxnLst>
              <a:rect l="0" t="0" r="r" b="b"/>
              <a:pathLst>
                <a:path w="1684" h="636">
                  <a:moveTo>
                    <a:pt x="0" y="0"/>
                  </a:moveTo>
                  <a:lnTo>
                    <a:pt x="765" y="0"/>
                  </a:lnTo>
                  <a:lnTo>
                    <a:pt x="1683" y="635"/>
                  </a:lnTo>
                  <a:lnTo>
                    <a:pt x="918" y="635"/>
                  </a:lnTo>
                  <a:lnTo>
                    <a:pt x="0" y="0"/>
                  </a:lnTo>
                </a:path>
              </a:pathLst>
            </a:custGeom>
            <a:solidFill>
              <a:srgbClr val="919191"/>
            </a:solidFill>
            <a:ln w="12700" cap="rnd" cmpd="sng">
              <a:noFill/>
              <a:prstDash val="solid"/>
              <a:round/>
              <a:headEnd type="none" w="med" len="med"/>
              <a:tailEnd type="none" w="med" len="med"/>
            </a:ln>
            <a:effectLst/>
          </p:spPr>
          <p:txBody>
            <a:bodyPr/>
            <a:lstStyle/>
            <a:p>
              <a:endParaRPr lang="en-US"/>
            </a:p>
          </p:txBody>
        </p:sp>
      </p:grpSp>
      <p:sp>
        <p:nvSpPr>
          <p:cNvPr id="27659" name="Rectangle 11"/>
          <p:cNvSpPr>
            <a:spLocks noChangeArrowheads="1"/>
          </p:cNvSpPr>
          <p:nvPr/>
        </p:nvSpPr>
        <p:spPr bwMode="auto">
          <a:xfrm>
            <a:off x="2805113" y="5648325"/>
            <a:ext cx="4965700" cy="819150"/>
          </a:xfrm>
          <a:prstGeom prst="rect">
            <a:avLst/>
          </a:prstGeom>
          <a:noFill/>
          <a:ln w="12700">
            <a:noFill/>
            <a:miter lim="800000"/>
            <a:headEnd/>
            <a:tailEnd/>
          </a:ln>
          <a:effectLst/>
        </p:spPr>
        <p:txBody>
          <a:bodyPr lIns="90488" tIns="44450" rIns="90488" bIns="44450">
            <a:spAutoFit/>
          </a:bodyPr>
          <a:lstStyle/>
          <a:p>
            <a:pPr eaLnBrk="0" hangingPunct="0">
              <a:spcBef>
                <a:spcPct val="20000"/>
              </a:spcBef>
            </a:pPr>
            <a:r>
              <a:rPr lang="en-US" sz="2400" b="1">
                <a:solidFill>
                  <a:srgbClr val="FC0128"/>
                </a:solidFill>
              </a:rPr>
              <a:t>Is there a relationship between the cause and effect?</a:t>
            </a:r>
          </a:p>
        </p:txBody>
      </p:sp>
      <p:sp>
        <p:nvSpPr>
          <p:cNvPr id="27660" name="Rectangle 12"/>
          <p:cNvSpPr>
            <a:spLocks noChangeArrowheads="1"/>
          </p:cNvSpPr>
          <p:nvPr/>
        </p:nvSpPr>
        <p:spPr bwMode="auto">
          <a:xfrm>
            <a:off x="3605213" y="4957763"/>
            <a:ext cx="4005262" cy="454025"/>
          </a:xfrm>
          <a:prstGeom prst="rect">
            <a:avLst/>
          </a:prstGeom>
          <a:noFill/>
          <a:ln w="12700">
            <a:noFill/>
            <a:miter lim="800000"/>
            <a:headEnd/>
            <a:tailEnd/>
          </a:ln>
          <a:effectLst/>
        </p:spPr>
        <p:txBody>
          <a:bodyPr wrap="none" lIns="90488" tIns="44450" rIns="90488" bIns="44450">
            <a:spAutoFit/>
          </a:bodyPr>
          <a:lstStyle/>
          <a:p>
            <a:pPr eaLnBrk="0" hangingPunct="0">
              <a:spcBef>
                <a:spcPct val="20000"/>
              </a:spcBef>
            </a:pPr>
            <a:r>
              <a:rPr lang="en-US" sz="2400" b="1">
                <a:solidFill>
                  <a:srgbClr val="FC0128"/>
                </a:solidFill>
              </a:rPr>
              <a:t>Is the relationship causal?</a:t>
            </a:r>
          </a:p>
        </p:txBody>
      </p:sp>
      <p:sp>
        <p:nvSpPr>
          <p:cNvPr id="27661" name="Rectangle 13"/>
          <p:cNvSpPr>
            <a:spLocks noChangeArrowheads="1"/>
          </p:cNvSpPr>
          <p:nvPr/>
        </p:nvSpPr>
        <p:spPr bwMode="auto">
          <a:xfrm>
            <a:off x="4824413" y="3910013"/>
            <a:ext cx="3441700" cy="819150"/>
          </a:xfrm>
          <a:prstGeom prst="rect">
            <a:avLst/>
          </a:prstGeom>
          <a:noFill/>
          <a:ln w="12700">
            <a:noFill/>
            <a:miter lim="800000"/>
            <a:headEnd/>
            <a:tailEnd/>
          </a:ln>
          <a:effectLst/>
        </p:spPr>
        <p:txBody>
          <a:bodyPr lIns="90488" tIns="44450" rIns="90488" bIns="44450">
            <a:spAutoFit/>
          </a:bodyPr>
          <a:lstStyle/>
          <a:p>
            <a:pPr eaLnBrk="0" hangingPunct="0">
              <a:spcBef>
                <a:spcPct val="20000"/>
              </a:spcBef>
            </a:pPr>
            <a:r>
              <a:rPr lang="en-US" sz="2400" b="1">
                <a:solidFill>
                  <a:srgbClr val="FC0128"/>
                </a:solidFill>
              </a:rPr>
              <a:t>Can we generalize to the constructs?</a:t>
            </a:r>
          </a:p>
        </p:txBody>
      </p:sp>
      <p:sp>
        <p:nvSpPr>
          <p:cNvPr id="27662" name="Rectangle 14"/>
          <p:cNvSpPr>
            <a:spLocks noChangeArrowheads="1"/>
          </p:cNvSpPr>
          <p:nvPr/>
        </p:nvSpPr>
        <p:spPr bwMode="auto">
          <a:xfrm>
            <a:off x="5948363" y="2728913"/>
            <a:ext cx="2946400" cy="1184275"/>
          </a:xfrm>
          <a:prstGeom prst="rect">
            <a:avLst/>
          </a:prstGeom>
          <a:noFill/>
          <a:ln w="12700">
            <a:noFill/>
            <a:miter lim="800000"/>
            <a:headEnd/>
            <a:tailEnd/>
          </a:ln>
          <a:effectLst/>
        </p:spPr>
        <p:txBody>
          <a:bodyPr lIns="90488" tIns="44450" rIns="90488" bIns="44450">
            <a:spAutoFit/>
          </a:bodyPr>
          <a:lstStyle/>
          <a:p>
            <a:pPr eaLnBrk="0" hangingPunct="0">
              <a:spcBef>
                <a:spcPct val="20000"/>
              </a:spcBef>
            </a:pPr>
            <a:r>
              <a:rPr lang="en-US" sz="2400" b="1">
                <a:solidFill>
                  <a:srgbClr val="FC0128"/>
                </a:solidFill>
              </a:rPr>
              <a:t>Can we generalize to other persons, places, times?</a:t>
            </a:r>
          </a:p>
        </p:txBody>
      </p:sp>
      <p:sp>
        <p:nvSpPr>
          <p:cNvPr id="27663" name="Rectangle 15"/>
          <p:cNvSpPr>
            <a:spLocks noChangeArrowheads="1"/>
          </p:cNvSpPr>
          <p:nvPr/>
        </p:nvSpPr>
        <p:spPr bwMode="auto">
          <a:xfrm>
            <a:off x="4065588" y="3005138"/>
            <a:ext cx="1774825" cy="576262"/>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lIns="90488" tIns="44450" rIns="90488" bIns="44450">
            <a:spAutoFit/>
          </a:bodyPr>
          <a:lstStyle/>
          <a:p>
            <a:pPr eaLnBrk="0" hangingPunct="0"/>
            <a:r>
              <a:rPr lang="en-US" sz="3200">
                <a:effectLst>
                  <a:outerShdw blurRad="38100" dist="38100" dir="2700000" algn="tl">
                    <a:srgbClr val="000000"/>
                  </a:outerShdw>
                </a:effectLst>
              </a:rPr>
              <a:t>External</a:t>
            </a:r>
          </a:p>
        </p:txBody>
      </p:sp>
      <p:sp>
        <p:nvSpPr>
          <p:cNvPr id="27664" name="Rectangle 16"/>
          <p:cNvSpPr>
            <a:spLocks noChangeArrowheads="1"/>
          </p:cNvSpPr>
          <p:nvPr/>
        </p:nvSpPr>
        <p:spPr bwMode="auto">
          <a:xfrm>
            <a:off x="6675438" y="1385888"/>
            <a:ext cx="1774825" cy="576262"/>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lIns="90488" tIns="44450" rIns="90488" bIns="44450">
            <a:spAutoFit/>
          </a:bodyPr>
          <a:lstStyle/>
          <a:p>
            <a:pPr algn="ctr" eaLnBrk="0" hangingPunct="0"/>
            <a:r>
              <a:rPr lang="en-US" sz="3200" i="1">
                <a:effectLst>
                  <a:outerShdw blurRad="38100" dist="38100" dir="2700000" algn="tl">
                    <a:srgbClr val="000000"/>
                  </a:outerShdw>
                </a:effectLst>
              </a:rPr>
              <a:t>Validity</a:t>
            </a:r>
          </a:p>
        </p:txBody>
      </p:sp>
      <p:sp>
        <p:nvSpPr>
          <p:cNvPr id="27665" name="Rectangle 17"/>
          <p:cNvSpPr>
            <a:spLocks noChangeArrowheads="1"/>
          </p:cNvSpPr>
          <p:nvPr/>
        </p:nvSpPr>
        <p:spPr bwMode="auto">
          <a:xfrm>
            <a:off x="407988" y="5738813"/>
            <a:ext cx="2189162" cy="576262"/>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eaLnBrk="0" hangingPunct="0"/>
            <a:r>
              <a:rPr lang="en-US" sz="3200">
                <a:effectLst>
                  <a:outerShdw blurRad="38100" dist="38100" dir="2700000" algn="tl">
                    <a:srgbClr val="000000"/>
                  </a:outerShdw>
                </a:effectLst>
              </a:rPr>
              <a:t>Conclusion</a:t>
            </a:r>
          </a:p>
        </p:txBody>
      </p:sp>
      <p:sp>
        <p:nvSpPr>
          <p:cNvPr id="27666" name="Rectangle 18"/>
          <p:cNvSpPr>
            <a:spLocks noChangeArrowheads="1"/>
          </p:cNvSpPr>
          <p:nvPr/>
        </p:nvSpPr>
        <p:spPr bwMode="auto">
          <a:xfrm>
            <a:off x="1703388" y="4805363"/>
            <a:ext cx="1533525" cy="576262"/>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eaLnBrk="0" hangingPunct="0"/>
            <a:r>
              <a:rPr lang="en-US" sz="3200">
                <a:effectLst>
                  <a:outerShdw blurRad="38100" dist="38100" dir="2700000" algn="tl">
                    <a:srgbClr val="000000"/>
                  </a:outerShdw>
                </a:effectLst>
              </a:rPr>
              <a:t>Internal</a:t>
            </a:r>
          </a:p>
        </p:txBody>
      </p:sp>
      <p:sp>
        <p:nvSpPr>
          <p:cNvPr id="27667" name="Rectangle 19"/>
          <p:cNvSpPr>
            <a:spLocks noChangeArrowheads="1"/>
          </p:cNvSpPr>
          <p:nvPr/>
        </p:nvSpPr>
        <p:spPr bwMode="auto">
          <a:xfrm>
            <a:off x="2827338" y="3984625"/>
            <a:ext cx="1917700" cy="576263"/>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eaLnBrk="0" hangingPunct="0"/>
            <a:r>
              <a:rPr lang="en-US" sz="3200">
                <a:effectLst>
                  <a:outerShdw blurRad="38100" dist="38100" dir="2700000" algn="tl">
                    <a:srgbClr val="000000"/>
                  </a:outerShdw>
                </a:effectLst>
              </a:rPr>
              <a:t>Construct</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8674" name="Rectangle 2"/>
          <p:cNvSpPr>
            <a:spLocks noGrp="1" noRot="1" noChangeArrowheads="1"/>
          </p:cNvSpPr>
          <p:nvPr>
            <p:ph type="title"/>
          </p:nvPr>
        </p:nvSpPr>
        <p:spPr>
          <a:noFill/>
          <a:ln/>
          <a:effectLst>
            <a:outerShdw dist="35921" dir="2700000" algn="ctr" rotWithShape="0">
              <a:srgbClr val="000000"/>
            </a:outerShdw>
          </a:effectLst>
        </p:spPr>
        <p:txBody>
          <a:bodyPr lIns="90488" tIns="44450" rIns="90488" bIns="44450"/>
          <a:lstStyle/>
          <a:p>
            <a:r>
              <a:rPr lang="en-US"/>
              <a:t>Threats to Validity</a:t>
            </a:r>
          </a:p>
        </p:txBody>
      </p:sp>
      <p:sp>
        <p:nvSpPr>
          <p:cNvPr id="28675" name="Rectangle 3"/>
          <p:cNvSpPr>
            <a:spLocks noChangeArrowheads="1"/>
          </p:cNvSpPr>
          <p:nvPr/>
        </p:nvSpPr>
        <p:spPr bwMode="auto">
          <a:xfrm>
            <a:off x="1624013" y="1847850"/>
            <a:ext cx="6111875" cy="576263"/>
          </a:xfrm>
          <a:prstGeom prst="rect">
            <a:avLst/>
          </a:prstGeom>
          <a:noFill/>
          <a:ln w="12700">
            <a:noFill/>
            <a:miter lim="800000"/>
            <a:headEnd/>
            <a:tailEnd/>
          </a:ln>
          <a:effectLst/>
        </p:spPr>
        <p:txBody>
          <a:bodyPr wrap="none" lIns="90488" tIns="44450" rIns="90488" bIns="44450">
            <a:spAutoFit/>
          </a:bodyPr>
          <a:lstStyle/>
          <a:p>
            <a:pPr eaLnBrk="0" hangingPunct="0"/>
            <a:r>
              <a:rPr lang="en-US" sz="3200">
                <a:effectLst>
                  <a:outerShdw blurRad="38100" dist="38100" dir="2700000" algn="tl">
                    <a:srgbClr val="000000"/>
                  </a:outerShdw>
                </a:effectLst>
              </a:rPr>
              <a:t>You want to make an inference...</a:t>
            </a:r>
          </a:p>
        </p:txBody>
      </p:sp>
      <p:sp>
        <p:nvSpPr>
          <p:cNvPr id="28676" name="Rectangle 4"/>
          <p:cNvSpPr>
            <a:spLocks noGrp="1" noRot="1" noChangeArrowheads="1"/>
          </p:cNvSpPr>
          <p:nvPr>
            <p:ph type="body" idx="1"/>
          </p:nvPr>
        </p:nvSpPr>
        <p:spPr>
          <a:xfrm>
            <a:off x="2085975" y="2638425"/>
            <a:ext cx="5972175" cy="3848100"/>
          </a:xfrm>
          <a:noFill/>
          <a:ln/>
        </p:spPr>
        <p:txBody>
          <a:bodyPr lIns="90488" tIns="44450" rIns="90488" bIns="44450"/>
          <a:lstStyle/>
          <a:p>
            <a:r>
              <a:rPr lang="en-US" sz="2800"/>
              <a:t>There </a:t>
            </a:r>
            <a:r>
              <a:rPr lang="en-US" sz="2800" i="1"/>
              <a:t>is</a:t>
            </a:r>
            <a:r>
              <a:rPr lang="en-US" sz="2800"/>
              <a:t> a relationship between the cause and effect</a:t>
            </a:r>
          </a:p>
          <a:p>
            <a:r>
              <a:rPr lang="en-US" sz="2800"/>
              <a:t>The relationship </a:t>
            </a:r>
            <a:r>
              <a:rPr lang="en-US" sz="2800" i="1"/>
              <a:t>is</a:t>
            </a:r>
            <a:r>
              <a:rPr lang="en-US" sz="2800"/>
              <a:t> causal</a:t>
            </a:r>
          </a:p>
          <a:p>
            <a:r>
              <a:rPr lang="en-US" sz="2800"/>
              <a:t>We </a:t>
            </a:r>
            <a:r>
              <a:rPr lang="en-US" sz="2800" i="1"/>
              <a:t>can</a:t>
            </a:r>
            <a:r>
              <a:rPr lang="en-US" sz="2800"/>
              <a:t> generalize to the constructs</a:t>
            </a:r>
          </a:p>
          <a:p>
            <a:r>
              <a:rPr lang="en-US" sz="2800"/>
              <a:t>We </a:t>
            </a:r>
            <a:r>
              <a:rPr lang="en-US" sz="2800" i="1"/>
              <a:t>can</a:t>
            </a:r>
            <a:r>
              <a:rPr lang="en-US" sz="2800"/>
              <a:t> generalize to other persons, places, times</a:t>
            </a:r>
          </a:p>
        </p:txBody>
      </p:sp>
      <p:graphicFrame>
        <p:nvGraphicFramePr>
          <p:cNvPr id="28677" name="Object 5">
            <a:hlinkClick r:id="" action="ppaction://ole?verb=0"/>
          </p:cNvPr>
          <p:cNvGraphicFramePr>
            <a:graphicFrameLocks/>
          </p:cNvGraphicFramePr>
          <p:nvPr/>
        </p:nvGraphicFramePr>
        <p:xfrm>
          <a:off x="6153150" y="285750"/>
          <a:ext cx="2759075" cy="1562100"/>
        </p:xfrm>
        <a:graphic>
          <a:graphicData uri="http://schemas.openxmlformats.org/presentationml/2006/ole">
            <p:oleObj spid="_x0000_s28677" name="Microsoft ClipArt Gallery" r:id="rId3" imgW="1801800" imgH="1025280" progId="">
              <p:embed/>
            </p:oleObj>
          </a:graphicData>
        </a:graphic>
      </p:graphicFrame>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8676">
                                            <p:txEl>
                                              <p:pRg st="0" end="0"/>
                                            </p:txEl>
                                          </p:spTgt>
                                        </p:tgtEl>
                                        <p:attrNameLst>
                                          <p:attrName>style.visibility</p:attrName>
                                        </p:attrNameLst>
                                      </p:cBhvr>
                                      <p:to>
                                        <p:strVal val="visible"/>
                                      </p:to>
                                    </p:set>
                                    <p:anim calcmode="lin" valueType="num">
                                      <p:cBhvr additive="base">
                                        <p:cTn id="7" dur="500" fill="hold"/>
                                        <p:tgtEl>
                                          <p:spTgt spid="28676">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8676">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8676">
                                            <p:txEl>
                                              <p:pRg st="0" end="0"/>
                                            </p:txEl>
                                          </p:spTgt>
                                        </p:tgtEl>
                                        <p:attrNameLst>
                                          <p:attrName>ppt_c</p:attrName>
                                        </p:attrNameLst>
                                      </p:cBhvr>
                                      <p:to>
                                        <a:schemeClr val="accent1"/>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8676">
                                            <p:txEl>
                                              <p:pRg st="1" end="1"/>
                                            </p:txEl>
                                          </p:spTgt>
                                        </p:tgtEl>
                                        <p:attrNameLst>
                                          <p:attrName>style.visibility</p:attrName>
                                        </p:attrNameLst>
                                      </p:cBhvr>
                                      <p:to>
                                        <p:strVal val="visible"/>
                                      </p:to>
                                    </p:set>
                                    <p:anim calcmode="lin" valueType="num">
                                      <p:cBhvr additive="base">
                                        <p:cTn id="13" dur="500" fill="hold"/>
                                        <p:tgtEl>
                                          <p:spTgt spid="28676">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8676">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8676">
                                            <p:txEl>
                                              <p:pRg st="1" end="1"/>
                                            </p:txEl>
                                          </p:spTgt>
                                        </p:tgtEl>
                                        <p:attrNameLst>
                                          <p:attrName>ppt_c</p:attrName>
                                        </p:attrNameLst>
                                      </p:cBhvr>
                                      <p:to>
                                        <a:schemeClr val="accent1"/>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8676">
                                            <p:txEl>
                                              <p:pRg st="2" end="2"/>
                                            </p:txEl>
                                          </p:spTgt>
                                        </p:tgtEl>
                                        <p:attrNameLst>
                                          <p:attrName>style.visibility</p:attrName>
                                        </p:attrNameLst>
                                      </p:cBhvr>
                                      <p:to>
                                        <p:strVal val="visible"/>
                                      </p:to>
                                    </p:set>
                                    <p:anim calcmode="lin" valueType="num">
                                      <p:cBhvr additive="base">
                                        <p:cTn id="19" dur="500" fill="hold"/>
                                        <p:tgtEl>
                                          <p:spTgt spid="28676">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8676">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8676">
                                            <p:txEl>
                                              <p:pRg st="2" end="2"/>
                                            </p:txEl>
                                          </p:spTgt>
                                        </p:tgtEl>
                                        <p:attrNameLst>
                                          <p:attrName>ppt_c</p:attrName>
                                        </p:attrNameLst>
                                      </p:cBhvr>
                                      <p:to>
                                        <a:schemeClr val="accent1"/>
                                      </p:to>
                                    </p:animClr>
                                  </p:sub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8676">
                                            <p:txEl>
                                              <p:pRg st="3" end="3"/>
                                            </p:txEl>
                                          </p:spTgt>
                                        </p:tgtEl>
                                        <p:attrNameLst>
                                          <p:attrName>style.visibility</p:attrName>
                                        </p:attrNameLst>
                                      </p:cBhvr>
                                      <p:to>
                                        <p:strVal val="visible"/>
                                      </p:to>
                                    </p:set>
                                    <p:anim calcmode="lin" valueType="num">
                                      <p:cBhvr additive="base">
                                        <p:cTn id="25" dur="500" fill="hold"/>
                                        <p:tgtEl>
                                          <p:spTgt spid="28676">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8676">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8676">
                                            <p:txEl>
                                              <p:pRg st="3" end="3"/>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9698" name="Rectangle 2"/>
          <p:cNvSpPr>
            <a:spLocks noGrp="1" noRot="1" noChangeArrowheads="1"/>
          </p:cNvSpPr>
          <p:nvPr>
            <p:ph type="title"/>
          </p:nvPr>
        </p:nvSpPr>
        <p:spPr>
          <a:noFill/>
          <a:ln/>
          <a:effectLst>
            <a:outerShdw dist="35921" dir="2700000" algn="ctr" rotWithShape="0">
              <a:srgbClr val="000000"/>
            </a:outerShdw>
          </a:effectLst>
        </p:spPr>
        <p:txBody>
          <a:bodyPr lIns="90488" tIns="44450" rIns="90488" bIns="44450"/>
          <a:lstStyle/>
          <a:p>
            <a:r>
              <a:rPr lang="en-US"/>
              <a:t>Threats to Validity</a:t>
            </a:r>
          </a:p>
        </p:txBody>
      </p:sp>
      <p:sp>
        <p:nvSpPr>
          <p:cNvPr id="29699" name="Rectangle 3"/>
          <p:cNvSpPr>
            <a:spLocks noGrp="1" noRot="1" noChangeArrowheads="1"/>
          </p:cNvSpPr>
          <p:nvPr>
            <p:ph type="body" idx="1"/>
          </p:nvPr>
        </p:nvSpPr>
        <p:spPr>
          <a:xfrm>
            <a:off x="1485900" y="3571875"/>
            <a:ext cx="7462838" cy="2600325"/>
          </a:xfrm>
          <a:noFill/>
          <a:ln/>
        </p:spPr>
        <p:txBody>
          <a:bodyPr lIns="90488" tIns="44450" rIns="90488" bIns="44450"/>
          <a:lstStyle/>
          <a:p>
            <a:r>
              <a:rPr lang="en-US"/>
              <a:t>there is a relationship but you don’t </a:t>
            </a:r>
            <a:r>
              <a:rPr lang="en-US" i="1"/>
              <a:t>see</a:t>
            </a:r>
            <a:r>
              <a:rPr lang="en-US"/>
              <a:t> it</a:t>
            </a:r>
          </a:p>
          <a:p>
            <a:r>
              <a:rPr lang="en-US"/>
              <a:t>there is no relationship but you </a:t>
            </a:r>
            <a:r>
              <a:rPr lang="en-US" i="1"/>
              <a:t>do</a:t>
            </a:r>
            <a:r>
              <a:rPr lang="en-US"/>
              <a:t> see one</a:t>
            </a:r>
          </a:p>
        </p:txBody>
      </p:sp>
      <p:sp>
        <p:nvSpPr>
          <p:cNvPr id="29700" name="Rectangle 4"/>
          <p:cNvSpPr>
            <a:spLocks noChangeArrowheads="1"/>
          </p:cNvSpPr>
          <p:nvPr/>
        </p:nvSpPr>
        <p:spPr bwMode="auto">
          <a:xfrm>
            <a:off x="903288" y="1755775"/>
            <a:ext cx="7735887" cy="576263"/>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eaLnBrk="0" hangingPunct="0"/>
            <a:r>
              <a:rPr lang="en-US" sz="3200">
                <a:effectLst>
                  <a:outerShdw blurRad="38100" dist="38100" dir="2700000" algn="tl">
                    <a:srgbClr val="000000"/>
                  </a:outerShdw>
                </a:effectLst>
              </a:rPr>
              <a:t>How could you be </a:t>
            </a:r>
            <a:r>
              <a:rPr lang="en-US" sz="3200" i="1">
                <a:effectLst>
                  <a:outerShdw blurRad="38100" dist="38100" dir="2700000" algn="tl">
                    <a:srgbClr val="000000"/>
                  </a:outerShdw>
                </a:effectLst>
              </a:rPr>
              <a:t>wrong</a:t>
            </a:r>
            <a:r>
              <a:rPr lang="en-US" sz="3200">
                <a:effectLst>
                  <a:outerShdw blurRad="38100" dist="38100" dir="2700000" algn="tl">
                    <a:srgbClr val="000000"/>
                  </a:outerShdw>
                </a:effectLst>
              </a:rPr>
              <a:t> in the inference?</a:t>
            </a:r>
          </a:p>
        </p:txBody>
      </p:sp>
      <p:sp>
        <p:nvSpPr>
          <p:cNvPr id="29701" name="Rectangle 5"/>
          <p:cNvSpPr>
            <a:spLocks noChangeArrowheads="1"/>
          </p:cNvSpPr>
          <p:nvPr/>
        </p:nvSpPr>
        <p:spPr bwMode="auto">
          <a:xfrm>
            <a:off x="2967038" y="2647950"/>
            <a:ext cx="3611562" cy="576263"/>
          </a:xfrm>
          <a:prstGeom prst="rect">
            <a:avLst/>
          </a:prstGeom>
          <a:solidFill>
            <a:srgbClr val="037C03"/>
          </a:solidFill>
          <a:ln w="12700">
            <a:noFill/>
            <a:miter lim="800000"/>
            <a:headEnd/>
            <a:tailEnd/>
          </a:ln>
          <a:effectLst/>
        </p:spPr>
        <p:txBody>
          <a:bodyPr wrap="none" lIns="90488" tIns="44450" rIns="90488" bIns="44450">
            <a:spAutoFit/>
          </a:bodyPr>
          <a:lstStyle/>
          <a:p>
            <a:pPr eaLnBrk="0" hangingPunct="0"/>
            <a:r>
              <a:rPr lang="en-US" sz="3200">
                <a:effectLst>
                  <a:outerShdw blurRad="38100" dist="38100" dir="2700000" algn="tl">
                    <a:srgbClr val="000000"/>
                  </a:outerShdw>
                </a:effectLst>
              </a:rPr>
              <a:t>Conclusion Validity</a:t>
            </a:r>
          </a:p>
        </p:txBody>
      </p:sp>
      <p:graphicFrame>
        <p:nvGraphicFramePr>
          <p:cNvPr id="29702" name="Object 6">
            <a:hlinkClick r:id="" action="ppaction://ole?verb=0"/>
          </p:cNvPr>
          <p:cNvGraphicFramePr>
            <a:graphicFrameLocks/>
          </p:cNvGraphicFramePr>
          <p:nvPr/>
        </p:nvGraphicFramePr>
        <p:xfrm>
          <a:off x="298450" y="2876550"/>
          <a:ext cx="1230313" cy="3335338"/>
        </p:xfrm>
        <a:graphic>
          <a:graphicData uri="http://schemas.openxmlformats.org/presentationml/2006/ole">
            <p:oleObj spid="_x0000_s29702" name="Microsoft ClipArt Gallery" r:id="rId3" imgW="2147760" imgH="5811480" progId="">
              <p:embed/>
            </p:oleObj>
          </a:graphicData>
        </a:graphic>
      </p:graphicFrame>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 calcmode="lin" valueType="num">
                                      <p:cBhvr additive="base">
                                        <p:cTn id="7" dur="500" fill="hold"/>
                                        <p:tgtEl>
                                          <p:spTgt spid="2969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9699">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9699">
                                            <p:txEl>
                                              <p:pRg st="0" end="0"/>
                                            </p:txEl>
                                          </p:spTgt>
                                        </p:tgtEl>
                                        <p:attrNameLst>
                                          <p:attrName>ppt_c</p:attrName>
                                        </p:attrNameLst>
                                      </p:cBhvr>
                                      <p:to>
                                        <a:schemeClr val="accent1"/>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9699">
                                            <p:txEl>
                                              <p:pRg st="1" end="1"/>
                                            </p:txEl>
                                          </p:spTgt>
                                        </p:tgtEl>
                                        <p:attrNameLst>
                                          <p:attrName>style.visibility</p:attrName>
                                        </p:attrNameLst>
                                      </p:cBhvr>
                                      <p:to>
                                        <p:strVal val="visible"/>
                                      </p:to>
                                    </p:set>
                                    <p:anim calcmode="lin" valueType="num">
                                      <p:cBhvr additive="base">
                                        <p:cTn id="13" dur="500" fill="hold"/>
                                        <p:tgtEl>
                                          <p:spTgt spid="2969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9699">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9699">
                                            <p:txEl>
                                              <p:pRg st="1" end="1"/>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30722" name="Rectangle 2"/>
          <p:cNvSpPr>
            <a:spLocks noGrp="1" noRot="1" noChangeArrowheads="1"/>
          </p:cNvSpPr>
          <p:nvPr>
            <p:ph type="title"/>
          </p:nvPr>
        </p:nvSpPr>
        <p:spPr>
          <a:noFill/>
          <a:ln/>
          <a:effectLst>
            <a:outerShdw dist="35921" dir="2700000" algn="ctr" rotWithShape="0">
              <a:srgbClr val="000000"/>
            </a:outerShdw>
          </a:effectLst>
        </p:spPr>
        <p:txBody>
          <a:bodyPr lIns="90488" tIns="44450" rIns="90488" bIns="44450"/>
          <a:lstStyle/>
          <a:p>
            <a:r>
              <a:rPr lang="en-US"/>
              <a:t>Threats to Validity</a:t>
            </a:r>
          </a:p>
        </p:txBody>
      </p:sp>
      <p:sp>
        <p:nvSpPr>
          <p:cNvPr id="30723" name="Rectangle 3"/>
          <p:cNvSpPr>
            <a:spLocks noGrp="1" noRot="1" noChangeArrowheads="1"/>
          </p:cNvSpPr>
          <p:nvPr>
            <p:ph type="body" idx="1"/>
          </p:nvPr>
        </p:nvSpPr>
        <p:spPr>
          <a:xfrm>
            <a:off x="1485900" y="3571875"/>
            <a:ext cx="7462838" cy="2600325"/>
          </a:xfrm>
          <a:noFill/>
          <a:ln/>
        </p:spPr>
        <p:txBody>
          <a:bodyPr lIns="90488" tIns="44450" rIns="90488" bIns="44450"/>
          <a:lstStyle/>
          <a:p>
            <a:r>
              <a:rPr lang="en-US"/>
              <a:t>there is a causal relationship but you don’t </a:t>
            </a:r>
            <a:r>
              <a:rPr lang="en-US" i="1"/>
              <a:t>see</a:t>
            </a:r>
            <a:r>
              <a:rPr lang="en-US"/>
              <a:t> it</a:t>
            </a:r>
          </a:p>
          <a:p>
            <a:r>
              <a:rPr lang="en-US"/>
              <a:t>there is no causal relationship but you </a:t>
            </a:r>
            <a:r>
              <a:rPr lang="en-US" i="1"/>
              <a:t>do</a:t>
            </a:r>
            <a:r>
              <a:rPr lang="en-US"/>
              <a:t> see one</a:t>
            </a:r>
          </a:p>
        </p:txBody>
      </p:sp>
      <p:sp>
        <p:nvSpPr>
          <p:cNvPr id="30724" name="Rectangle 4"/>
          <p:cNvSpPr>
            <a:spLocks noChangeArrowheads="1"/>
          </p:cNvSpPr>
          <p:nvPr/>
        </p:nvSpPr>
        <p:spPr bwMode="auto">
          <a:xfrm>
            <a:off x="903288" y="1755775"/>
            <a:ext cx="7735887" cy="576263"/>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eaLnBrk="0" hangingPunct="0"/>
            <a:r>
              <a:rPr lang="en-US" sz="3200">
                <a:effectLst>
                  <a:outerShdw blurRad="38100" dist="38100" dir="2700000" algn="tl">
                    <a:srgbClr val="000000"/>
                  </a:outerShdw>
                </a:effectLst>
              </a:rPr>
              <a:t>How could you be </a:t>
            </a:r>
            <a:r>
              <a:rPr lang="en-US" sz="3200" i="1">
                <a:effectLst>
                  <a:outerShdw blurRad="38100" dist="38100" dir="2700000" algn="tl">
                    <a:srgbClr val="000000"/>
                  </a:outerShdw>
                </a:effectLst>
              </a:rPr>
              <a:t>wrong</a:t>
            </a:r>
            <a:r>
              <a:rPr lang="en-US" sz="3200">
                <a:effectLst>
                  <a:outerShdw blurRad="38100" dist="38100" dir="2700000" algn="tl">
                    <a:srgbClr val="000000"/>
                  </a:outerShdw>
                </a:effectLst>
              </a:rPr>
              <a:t> in the inference?</a:t>
            </a:r>
          </a:p>
        </p:txBody>
      </p:sp>
      <p:sp>
        <p:nvSpPr>
          <p:cNvPr id="30725" name="Rectangle 5"/>
          <p:cNvSpPr>
            <a:spLocks noChangeArrowheads="1"/>
          </p:cNvSpPr>
          <p:nvPr/>
        </p:nvSpPr>
        <p:spPr bwMode="auto">
          <a:xfrm>
            <a:off x="3138488" y="2647950"/>
            <a:ext cx="2955925" cy="576263"/>
          </a:xfrm>
          <a:prstGeom prst="rect">
            <a:avLst/>
          </a:prstGeom>
          <a:solidFill>
            <a:srgbClr val="037C03"/>
          </a:solidFill>
          <a:ln w="12700">
            <a:noFill/>
            <a:miter lim="800000"/>
            <a:headEnd/>
            <a:tailEnd/>
          </a:ln>
          <a:effectLst/>
        </p:spPr>
        <p:txBody>
          <a:bodyPr wrap="none" lIns="90488" tIns="44450" rIns="90488" bIns="44450">
            <a:spAutoFit/>
          </a:bodyPr>
          <a:lstStyle/>
          <a:p>
            <a:pPr eaLnBrk="0" hangingPunct="0"/>
            <a:r>
              <a:rPr lang="en-US" sz="3200">
                <a:effectLst>
                  <a:outerShdw blurRad="38100" dist="38100" dir="2700000" algn="tl">
                    <a:srgbClr val="000000"/>
                  </a:outerShdw>
                </a:effectLst>
              </a:rPr>
              <a:t>Internal Validity</a:t>
            </a:r>
          </a:p>
        </p:txBody>
      </p:sp>
      <p:graphicFrame>
        <p:nvGraphicFramePr>
          <p:cNvPr id="30726" name="Object 6">
            <a:hlinkClick r:id="" action="ppaction://ole?verb=0"/>
          </p:cNvPr>
          <p:cNvGraphicFramePr>
            <a:graphicFrameLocks/>
          </p:cNvGraphicFramePr>
          <p:nvPr/>
        </p:nvGraphicFramePr>
        <p:xfrm>
          <a:off x="298450" y="2876550"/>
          <a:ext cx="1230313" cy="3335338"/>
        </p:xfrm>
        <a:graphic>
          <a:graphicData uri="http://schemas.openxmlformats.org/presentationml/2006/ole">
            <p:oleObj spid="_x0000_s30726" name="Microsoft ClipArt Gallery" r:id="rId3" imgW="2147760" imgH="5811480" progId="">
              <p:embed/>
            </p:oleObj>
          </a:graphicData>
        </a:graphic>
      </p:graphicFrame>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 calcmode="lin" valueType="num">
                                      <p:cBhvr additive="base">
                                        <p:cTn id="7" dur="500" fill="hold"/>
                                        <p:tgtEl>
                                          <p:spTgt spid="3072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0723">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30723">
                                            <p:txEl>
                                              <p:pRg st="0" end="0"/>
                                            </p:txEl>
                                          </p:spTgt>
                                        </p:tgtEl>
                                        <p:attrNameLst>
                                          <p:attrName>ppt_c</p:attrName>
                                        </p:attrNameLst>
                                      </p:cBhvr>
                                      <p:to>
                                        <a:schemeClr val="accent1"/>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0723">
                                            <p:txEl>
                                              <p:pRg st="1" end="1"/>
                                            </p:txEl>
                                          </p:spTgt>
                                        </p:tgtEl>
                                        <p:attrNameLst>
                                          <p:attrName>style.visibility</p:attrName>
                                        </p:attrNameLst>
                                      </p:cBhvr>
                                      <p:to>
                                        <p:strVal val="visible"/>
                                      </p:to>
                                    </p:set>
                                    <p:anim calcmode="lin" valueType="num">
                                      <p:cBhvr additive="base">
                                        <p:cTn id="13" dur="500" fill="hold"/>
                                        <p:tgtEl>
                                          <p:spTgt spid="3072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0723">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30723">
                                            <p:txEl>
                                              <p:pRg st="1" end="1"/>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31746" name="Rectangle 2"/>
          <p:cNvSpPr>
            <a:spLocks noGrp="1" noRot="1" noChangeArrowheads="1"/>
          </p:cNvSpPr>
          <p:nvPr>
            <p:ph type="title"/>
          </p:nvPr>
        </p:nvSpPr>
        <p:spPr>
          <a:noFill/>
          <a:ln/>
          <a:effectLst>
            <a:outerShdw dist="35921" dir="2700000" algn="ctr" rotWithShape="0">
              <a:srgbClr val="000000"/>
            </a:outerShdw>
          </a:effectLst>
        </p:spPr>
        <p:txBody>
          <a:bodyPr lIns="90488" tIns="44450" rIns="90488" bIns="44450"/>
          <a:lstStyle/>
          <a:p>
            <a:r>
              <a:rPr lang="en-US"/>
              <a:t>Threats to Validity</a:t>
            </a:r>
          </a:p>
        </p:txBody>
      </p:sp>
      <p:sp>
        <p:nvSpPr>
          <p:cNvPr id="31747" name="Rectangle 3"/>
          <p:cNvSpPr>
            <a:spLocks noGrp="1" noRot="1" noChangeArrowheads="1"/>
          </p:cNvSpPr>
          <p:nvPr>
            <p:ph type="body" idx="1"/>
          </p:nvPr>
        </p:nvSpPr>
        <p:spPr>
          <a:xfrm>
            <a:off x="1485900" y="3571875"/>
            <a:ext cx="7462838" cy="2600325"/>
          </a:xfrm>
          <a:noFill/>
          <a:ln/>
        </p:spPr>
        <p:txBody>
          <a:bodyPr lIns="90488" tIns="44450" rIns="90488" bIns="44450"/>
          <a:lstStyle/>
          <a:p>
            <a:r>
              <a:rPr lang="en-US"/>
              <a:t>you can generalize to constructs, but you </a:t>
            </a:r>
            <a:r>
              <a:rPr lang="en-US" i="1"/>
              <a:t>conclude you can’t</a:t>
            </a:r>
            <a:endParaRPr lang="en-US"/>
          </a:p>
          <a:p>
            <a:r>
              <a:rPr lang="en-US"/>
              <a:t>you can’t generalize to constructs but you </a:t>
            </a:r>
            <a:r>
              <a:rPr lang="en-US" i="1"/>
              <a:t>conclude you can</a:t>
            </a:r>
          </a:p>
        </p:txBody>
      </p:sp>
      <p:sp>
        <p:nvSpPr>
          <p:cNvPr id="31748" name="Rectangle 4"/>
          <p:cNvSpPr>
            <a:spLocks noChangeArrowheads="1"/>
          </p:cNvSpPr>
          <p:nvPr/>
        </p:nvSpPr>
        <p:spPr bwMode="auto">
          <a:xfrm>
            <a:off x="903288" y="1755775"/>
            <a:ext cx="7735887" cy="576263"/>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eaLnBrk="0" hangingPunct="0"/>
            <a:r>
              <a:rPr lang="en-US" sz="3200">
                <a:effectLst>
                  <a:outerShdw blurRad="38100" dist="38100" dir="2700000" algn="tl">
                    <a:srgbClr val="000000"/>
                  </a:outerShdw>
                </a:effectLst>
              </a:rPr>
              <a:t>How could you be </a:t>
            </a:r>
            <a:r>
              <a:rPr lang="en-US" sz="3200" i="1">
                <a:effectLst>
                  <a:outerShdw blurRad="38100" dist="38100" dir="2700000" algn="tl">
                    <a:srgbClr val="000000"/>
                  </a:outerShdw>
                </a:effectLst>
              </a:rPr>
              <a:t>wrong</a:t>
            </a:r>
            <a:r>
              <a:rPr lang="en-US" sz="3200">
                <a:effectLst>
                  <a:outerShdw blurRad="38100" dist="38100" dir="2700000" algn="tl">
                    <a:srgbClr val="000000"/>
                  </a:outerShdw>
                </a:effectLst>
              </a:rPr>
              <a:t> in the inference?</a:t>
            </a:r>
          </a:p>
        </p:txBody>
      </p:sp>
      <p:sp>
        <p:nvSpPr>
          <p:cNvPr id="31749" name="Rectangle 5"/>
          <p:cNvSpPr>
            <a:spLocks noChangeArrowheads="1"/>
          </p:cNvSpPr>
          <p:nvPr/>
        </p:nvSpPr>
        <p:spPr bwMode="auto">
          <a:xfrm>
            <a:off x="2967038" y="2647950"/>
            <a:ext cx="3340100" cy="576263"/>
          </a:xfrm>
          <a:prstGeom prst="rect">
            <a:avLst/>
          </a:prstGeom>
          <a:solidFill>
            <a:srgbClr val="037C03"/>
          </a:solidFill>
          <a:ln w="12700">
            <a:noFill/>
            <a:miter lim="800000"/>
            <a:headEnd/>
            <a:tailEnd/>
          </a:ln>
          <a:effectLst/>
        </p:spPr>
        <p:txBody>
          <a:bodyPr wrap="none" lIns="90488" tIns="44450" rIns="90488" bIns="44450">
            <a:spAutoFit/>
          </a:bodyPr>
          <a:lstStyle/>
          <a:p>
            <a:pPr eaLnBrk="0" hangingPunct="0"/>
            <a:r>
              <a:rPr lang="en-US" sz="3200">
                <a:effectLst>
                  <a:outerShdw blurRad="38100" dist="38100" dir="2700000" algn="tl">
                    <a:srgbClr val="000000"/>
                  </a:outerShdw>
                </a:effectLst>
              </a:rPr>
              <a:t>Construct Validity</a:t>
            </a:r>
          </a:p>
        </p:txBody>
      </p:sp>
      <p:graphicFrame>
        <p:nvGraphicFramePr>
          <p:cNvPr id="31750" name="Object 6">
            <a:hlinkClick r:id="" action="ppaction://ole?verb=0"/>
          </p:cNvPr>
          <p:cNvGraphicFramePr>
            <a:graphicFrameLocks/>
          </p:cNvGraphicFramePr>
          <p:nvPr/>
        </p:nvGraphicFramePr>
        <p:xfrm>
          <a:off x="298450" y="2876550"/>
          <a:ext cx="1230313" cy="3335338"/>
        </p:xfrm>
        <a:graphic>
          <a:graphicData uri="http://schemas.openxmlformats.org/presentationml/2006/ole">
            <p:oleObj spid="_x0000_s31750" name="Microsoft ClipArt Gallery" r:id="rId3" imgW="2147760" imgH="5811480" progId="">
              <p:embed/>
            </p:oleObj>
          </a:graphicData>
        </a:graphic>
      </p:graphicFrame>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 calcmode="lin" valueType="num">
                                      <p:cBhvr additive="base">
                                        <p:cTn id="7" dur="500" fill="hold"/>
                                        <p:tgtEl>
                                          <p:spTgt spid="3174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1747">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31747">
                                            <p:txEl>
                                              <p:pRg st="0" end="0"/>
                                            </p:txEl>
                                          </p:spTgt>
                                        </p:tgtEl>
                                        <p:attrNameLst>
                                          <p:attrName>ppt_c</p:attrName>
                                        </p:attrNameLst>
                                      </p:cBhvr>
                                      <p:to>
                                        <a:schemeClr val="accent1"/>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1747">
                                            <p:txEl>
                                              <p:pRg st="1" end="1"/>
                                            </p:txEl>
                                          </p:spTgt>
                                        </p:tgtEl>
                                        <p:attrNameLst>
                                          <p:attrName>style.visibility</p:attrName>
                                        </p:attrNameLst>
                                      </p:cBhvr>
                                      <p:to>
                                        <p:strVal val="visible"/>
                                      </p:to>
                                    </p:set>
                                    <p:anim calcmode="lin" valueType="num">
                                      <p:cBhvr additive="base">
                                        <p:cTn id="13" dur="500" fill="hold"/>
                                        <p:tgtEl>
                                          <p:spTgt spid="3174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1747">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31747">
                                            <p:txEl>
                                              <p:pRg st="1" end="1"/>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32770" name="Rectangle 2"/>
          <p:cNvSpPr>
            <a:spLocks noGrp="1" noRot="1" noChangeArrowheads="1"/>
          </p:cNvSpPr>
          <p:nvPr>
            <p:ph type="title"/>
          </p:nvPr>
        </p:nvSpPr>
        <p:spPr>
          <a:noFill/>
          <a:ln/>
          <a:effectLst>
            <a:outerShdw dist="35921" dir="2700000" algn="ctr" rotWithShape="0">
              <a:srgbClr val="000000"/>
            </a:outerShdw>
          </a:effectLst>
        </p:spPr>
        <p:txBody>
          <a:bodyPr lIns="90488" tIns="44450" rIns="90488" bIns="44450"/>
          <a:lstStyle/>
          <a:p>
            <a:r>
              <a:rPr lang="en-US"/>
              <a:t>Threats to Validity</a:t>
            </a:r>
          </a:p>
        </p:txBody>
      </p:sp>
      <p:sp>
        <p:nvSpPr>
          <p:cNvPr id="32771" name="Rectangle 3"/>
          <p:cNvSpPr>
            <a:spLocks noGrp="1" noRot="1" noChangeArrowheads="1"/>
          </p:cNvSpPr>
          <p:nvPr>
            <p:ph type="body" idx="1"/>
          </p:nvPr>
        </p:nvSpPr>
        <p:spPr>
          <a:xfrm>
            <a:off x="1485900" y="3571875"/>
            <a:ext cx="7462838" cy="2600325"/>
          </a:xfrm>
          <a:noFill/>
          <a:ln/>
        </p:spPr>
        <p:txBody>
          <a:bodyPr lIns="90488" tIns="44450" rIns="90488" bIns="44450"/>
          <a:lstStyle/>
          <a:p>
            <a:r>
              <a:rPr lang="en-US"/>
              <a:t>you can generalize to other contexts, but you </a:t>
            </a:r>
            <a:r>
              <a:rPr lang="en-US" i="1"/>
              <a:t>conclude you can’t</a:t>
            </a:r>
            <a:endParaRPr lang="en-US"/>
          </a:p>
          <a:p>
            <a:r>
              <a:rPr lang="en-US"/>
              <a:t>you can’t generalize to contexts but you </a:t>
            </a:r>
            <a:r>
              <a:rPr lang="en-US" i="1"/>
              <a:t>conclude you can</a:t>
            </a:r>
          </a:p>
        </p:txBody>
      </p:sp>
      <p:sp>
        <p:nvSpPr>
          <p:cNvPr id="32772" name="Rectangle 4"/>
          <p:cNvSpPr>
            <a:spLocks noChangeArrowheads="1"/>
          </p:cNvSpPr>
          <p:nvPr/>
        </p:nvSpPr>
        <p:spPr bwMode="auto">
          <a:xfrm>
            <a:off x="903288" y="1755775"/>
            <a:ext cx="7735887" cy="576263"/>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eaLnBrk="0" hangingPunct="0"/>
            <a:r>
              <a:rPr lang="en-US" sz="3200">
                <a:effectLst>
                  <a:outerShdw blurRad="38100" dist="38100" dir="2700000" algn="tl">
                    <a:srgbClr val="000000"/>
                  </a:outerShdw>
                </a:effectLst>
              </a:rPr>
              <a:t>How could you be </a:t>
            </a:r>
            <a:r>
              <a:rPr lang="en-US" sz="3200" i="1">
                <a:effectLst>
                  <a:outerShdw blurRad="38100" dist="38100" dir="2700000" algn="tl">
                    <a:srgbClr val="000000"/>
                  </a:outerShdw>
                </a:effectLst>
              </a:rPr>
              <a:t>wrong</a:t>
            </a:r>
            <a:r>
              <a:rPr lang="en-US" sz="3200">
                <a:effectLst>
                  <a:outerShdw blurRad="38100" dist="38100" dir="2700000" algn="tl">
                    <a:srgbClr val="000000"/>
                  </a:outerShdw>
                </a:effectLst>
              </a:rPr>
              <a:t> in the inference?</a:t>
            </a:r>
          </a:p>
        </p:txBody>
      </p:sp>
      <p:sp>
        <p:nvSpPr>
          <p:cNvPr id="32773" name="Rectangle 5"/>
          <p:cNvSpPr>
            <a:spLocks noChangeArrowheads="1"/>
          </p:cNvSpPr>
          <p:nvPr/>
        </p:nvSpPr>
        <p:spPr bwMode="auto">
          <a:xfrm>
            <a:off x="2967038" y="2647950"/>
            <a:ext cx="3092450" cy="576263"/>
          </a:xfrm>
          <a:prstGeom prst="rect">
            <a:avLst/>
          </a:prstGeom>
          <a:solidFill>
            <a:srgbClr val="037C03"/>
          </a:solidFill>
          <a:ln w="12700">
            <a:noFill/>
            <a:miter lim="800000"/>
            <a:headEnd/>
            <a:tailEnd/>
          </a:ln>
          <a:effectLst/>
        </p:spPr>
        <p:txBody>
          <a:bodyPr wrap="none" lIns="90488" tIns="44450" rIns="90488" bIns="44450">
            <a:spAutoFit/>
          </a:bodyPr>
          <a:lstStyle/>
          <a:p>
            <a:pPr eaLnBrk="0" hangingPunct="0"/>
            <a:r>
              <a:rPr lang="en-US" sz="3200">
                <a:effectLst>
                  <a:outerShdw blurRad="38100" dist="38100" dir="2700000" algn="tl">
                    <a:srgbClr val="000000"/>
                  </a:outerShdw>
                </a:effectLst>
              </a:rPr>
              <a:t>External Validity</a:t>
            </a:r>
          </a:p>
        </p:txBody>
      </p:sp>
      <p:graphicFrame>
        <p:nvGraphicFramePr>
          <p:cNvPr id="32774" name="Object 6">
            <a:hlinkClick r:id="" action="ppaction://ole?verb=0"/>
          </p:cNvPr>
          <p:cNvGraphicFramePr>
            <a:graphicFrameLocks/>
          </p:cNvGraphicFramePr>
          <p:nvPr/>
        </p:nvGraphicFramePr>
        <p:xfrm>
          <a:off x="298450" y="2876550"/>
          <a:ext cx="1230313" cy="3335338"/>
        </p:xfrm>
        <a:graphic>
          <a:graphicData uri="http://schemas.openxmlformats.org/presentationml/2006/ole">
            <p:oleObj spid="_x0000_s32774" name="Microsoft ClipArt Gallery" r:id="rId3" imgW="2147760" imgH="5811480" progId="">
              <p:embed/>
            </p:oleObj>
          </a:graphicData>
        </a:graphic>
      </p:graphicFrame>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 calcmode="lin" valueType="num">
                                      <p:cBhvr additive="base">
                                        <p:cTn id="7" dur="500" fill="hold"/>
                                        <p:tgtEl>
                                          <p:spTgt spid="3277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2771">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32771">
                                            <p:txEl>
                                              <p:pRg st="0" end="0"/>
                                            </p:txEl>
                                          </p:spTgt>
                                        </p:tgtEl>
                                        <p:attrNameLst>
                                          <p:attrName>ppt_c</p:attrName>
                                        </p:attrNameLst>
                                      </p:cBhvr>
                                      <p:to>
                                        <a:schemeClr val="accent1"/>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2771">
                                            <p:txEl>
                                              <p:pRg st="1" end="1"/>
                                            </p:txEl>
                                          </p:spTgt>
                                        </p:tgtEl>
                                        <p:attrNameLst>
                                          <p:attrName>style.visibility</p:attrName>
                                        </p:attrNameLst>
                                      </p:cBhvr>
                                      <p:to>
                                        <p:strVal val="visible"/>
                                      </p:to>
                                    </p:set>
                                    <p:anim calcmode="lin" valueType="num">
                                      <p:cBhvr additive="base">
                                        <p:cTn id="13" dur="500" fill="hold"/>
                                        <p:tgtEl>
                                          <p:spTgt spid="3277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2771">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32771">
                                            <p:txEl>
                                              <p:pRg st="1" end="1"/>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33794" name="Rectangle 2"/>
          <p:cNvSpPr>
            <a:spLocks noGrp="1" noRot="1" noChangeArrowheads="1"/>
          </p:cNvSpPr>
          <p:nvPr>
            <p:ph type="title"/>
          </p:nvPr>
        </p:nvSpPr>
        <p:spPr>
          <a:noFill/>
          <a:ln/>
          <a:effectLst>
            <a:outerShdw dist="35921" dir="2700000" algn="ctr" rotWithShape="0">
              <a:srgbClr val="000000"/>
            </a:outerShdw>
          </a:effectLst>
        </p:spPr>
        <p:txBody>
          <a:bodyPr lIns="90488" tIns="44450" rIns="90488" bIns="44450"/>
          <a:lstStyle/>
          <a:p>
            <a:r>
              <a:rPr lang="en-US"/>
              <a:t>Threats to Validity</a:t>
            </a:r>
          </a:p>
        </p:txBody>
      </p:sp>
      <p:sp>
        <p:nvSpPr>
          <p:cNvPr id="33795" name="Rectangle 3"/>
          <p:cNvSpPr>
            <a:spLocks noGrp="1" noRot="1" noChangeArrowheads="1"/>
          </p:cNvSpPr>
          <p:nvPr>
            <p:ph type="body" idx="1"/>
          </p:nvPr>
        </p:nvSpPr>
        <p:spPr>
          <a:noFill/>
          <a:ln/>
        </p:spPr>
        <p:txBody>
          <a:bodyPr lIns="90488" tIns="44450" rIns="90488" bIns="44450"/>
          <a:lstStyle/>
          <a:p>
            <a:r>
              <a:rPr lang="en-US" dirty="0"/>
              <a:t>how you can be wrong in making your inference</a:t>
            </a:r>
          </a:p>
          <a:p>
            <a:r>
              <a:rPr lang="en-US" dirty="0"/>
              <a:t>specific factors that can bias or distort your conclusions</a:t>
            </a:r>
          </a:p>
          <a:p>
            <a:r>
              <a:rPr lang="en-US" dirty="0"/>
              <a:t>a list of common threats to the quality of your study</a:t>
            </a:r>
          </a:p>
          <a:p>
            <a:r>
              <a:rPr lang="en-US" dirty="0"/>
              <a:t>a “checklist” you can use in planning your study</a:t>
            </a:r>
          </a:p>
        </p:txBody>
      </p:sp>
      <p:graphicFrame>
        <p:nvGraphicFramePr>
          <p:cNvPr id="33796" name="Object 4">
            <a:hlinkClick r:id="" action="ppaction://ole?verb=0"/>
          </p:cNvPr>
          <p:cNvGraphicFramePr>
            <a:graphicFrameLocks/>
          </p:cNvGraphicFramePr>
          <p:nvPr/>
        </p:nvGraphicFramePr>
        <p:xfrm>
          <a:off x="6153150" y="285750"/>
          <a:ext cx="2759075" cy="1562100"/>
        </p:xfrm>
        <a:graphic>
          <a:graphicData uri="http://schemas.openxmlformats.org/presentationml/2006/ole">
            <p:oleObj spid="_x0000_s33796" name="Microsoft ClipArt Gallery" r:id="rId3" imgW="1801800" imgH="1025280" progId="">
              <p:embed/>
            </p:oleObj>
          </a:graphicData>
        </a:graphic>
      </p:graphicFrame>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 calcmode="lin" valueType="num">
                                      <p:cBhvr additive="base">
                                        <p:cTn id="7" dur="500" fill="hold"/>
                                        <p:tgtEl>
                                          <p:spTgt spid="3379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3795">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33795">
                                            <p:txEl>
                                              <p:pRg st="0" end="0"/>
                                            </p:txEl>
                                          </p:spTgt>
                                        </p:tgtEl>
                                        <p:attrNameLst>
                                          <p:attrName>ppt_c</p:attrName>
                                        </p:attrNameLst>
                                      </p:cBhvr>
                                      <p:to>
                                        <a:schemeClr val="accent1"/>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3795">
                                            <p:txEl>
                                              <p:pRg st="1" end="1"/>
                                            </p:txEl>
                                          </p:spTgt>
                                        </p:tgtEl>
                                        <p:attrNameLst>
                                          <p:attrName>style.visibility</p:attrName>
                                        </p:attrNameLst>
                                      </p:cBhvr>
                                      <p:to>
                                        <p:strVal val="visible"/>
                                      </p:to>
                                    </p:set>
                                    <p:anim calcmode="lin" valueType="num">
                                      <p:cBhvr additive="base">
                                        <p:cTn id="13" dur="500" fill="hold"/>
                                        <p:tgtEl>
                                          <p:spTgt spid="3379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3795">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33795">
                                            <p:txEl>
                                              <p:pRg st="1" end="1"/>
                                            </p:txEl>
                                          </p:spTgt>
                                        </p:tgtEl>
                                        <p:attrNameLst>
                                          <p:attrName>ppt_c</p:attrName>
                                        </p:attrNameLst>
                                      </p:cBhvr>
                                      <p:to>
                                        <a:schemeClr val="accent1"/>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3795">
                                            <p:txEl>
                                              <p:pRg st="2" end="2"/>
                                            </p:txEl>
                                          </p:spTgt>
                                        </p:tgtEl>
                                        <p:attrNameLst>
                                          <p:attrName>style.visibility</p:attrName>
                                        </p:attrNameLst>
                                      </p:cBhvr>
                                      <p:to>
                                        <p:strVal val="visible"/>
                                      </p:to>
                                    </p:set>
                                    <p:anim calcmode="lin" valueType="num">
                                      <p:cBhvr additive="base">
                                        <p:cTn id="19" dur="500" fill="hold"/>
                                        <p:tgtEl>
                                          <p:spTgt spid="3379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3795">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33795">
                                            <p:txEl>
                                              <p:pRg st="2" end="2"/>
                                            </p:txEl>
                                          </p:spTgt>
                                        </p:tgtEl>
                                        <p:attrNameLst>
                                          <p:attrName>ppt_c</p:attrName>
                                        </p:attrNameLst>
                                      </p:cBhvr>
                                      <p:to>
                                        <a:schemeClr val="accent1"/>
                                      </p:to>
                                    </p:animClr>
                                  </p:sub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3795">
                                            <p:txEl>
                                              <p:pRg st="3" end="3"/>
                                            </p:txEl>
                                          </p:spTgt>
                                        </p:tgtEl>
                                        <p:attrNameLst>
                                          <p:attrName>style.visibility</p:attrName>
                                        </p:attrNameLst>
                                      </p:cBhvr>
                                      <p:to>
                                        <p:strVal val="visible"/>
                                      </p:to>
                                    </p:set>
                                    <p:anim calcmode="lin" valueType="num">
                                      <p:cBhvr additive="base">
                                        <p:cTn id="25" dur="500" fill="hold"/>
                                        <p:tgtEl>
                                          <p:spTgt spid="3379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3795">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33795">
                                            <p:txEl>
                                              <p:pRg st="3" end="3"/>
                                            </p:txEl>
                                          </p:spTgt>
                                        </p:tgtEl>
                                        <p:attrNameLst>
                                          <p:attrName>ppt_c</p:attrName>
                                        </p:attrNameLst>
                                      </p:cBhvr>
                                      <p:to>
                                        <a:schemeClr val="accent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xfrm>
            <a:off x="990600" y="2089150"/>
            <a:ext cx="7772400" cy="1349375"/>
          </a:xfrm>
          <a:noFill/>
          <a:ln/>
          <a:effectLst>
            <a:outerShdw dist="35921" dir="2700000" algn="ctr" rotWithShape="0">
              <a:srgbClr val="000000"/>
            </a:outerShdw>
          </a:effectLst>
        </p:spPr>
        <p:txBody>
          <a:bodyPr lIns="90488" tIns="44450" rIns="90488" bIns="44450" anchor="ctr"/>
          <a:lstStyle/>
          <a:p>
            <a:r>
              <a:rPr lang="en-US"/>
              <a:t>Sampling</a:t>
            </a:r>
          </a:p>
        </p:txBody>
      </p:sp>
    </p:spTree>
  </p:cSld>
  <p:clrMapOvr>
    <a:masterClrMapping/>
  </p:clrMapOvr>
  <p:transition>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ChangeArrowheads="1"/>
          </p:cNvSpPr>
          <p:nvPr/>
        </p:nvSpPr>
        <p:spPr bwMode="auto">
          <a:xfrm>
            <a:off x="377825" y="1406525"/>
            <a:ext cx="8531225" cy="2587625"/>
          </a:xfrm>
          <a:prstGeom prst="rect">
            <a:avLst/>
          </a:prstGeom>
          <a:solidFill>
            <a:schemeClr val="bg1"/>
          </a:solidFill>
          <a:ln w="12700">
            <a:solidFill>
              <a:schemeClr val="bg1"/>
            </a:solidFill>
            <a:miter lim="800000"/>
            <a:headEnd/>
            <a:tailEnd/>
          </a:ln>
          <a:effectLst>
            <a:prstShdw prst="shdw17" dist="17961" dir="2700000">
              <a:schemeClr val="bg1">
                <a:gamma/>
                <a:shade val="60000"/>
                <a:invGamma/>
              </a:schemeClr>
            </a:prstShdw>
          </a:effectLst>
        </p:spPr>
        <p:txBody>
          <a:bodyPr wrap="none" anchor="ctr"/>
          <a:lstStyle/>
          <a:p>
            <a:endParaRPr lang="en-US"/>
          </a:p>
        </p:txBody>
      </p:sp>
      <p:sp>
        <p:nvSpPr>
          <p:cNvPr id="134147" name="Rectangle 3"/>
          <p:cNvSpPr>
            <a:spLocks noGrp="1" noRot="1" noChangeArrowheads="1"/>
          </p:cNvSpPr>
          <p:nvPr>
            <p:ph type="title"/>
          </p:nvPr>
        </p:nvSpPr>
        <p:spPr>
          <a:xfrm>
            <a:off x="1038225" y="209550"/>
            <a:ext cx="7715250" cy="1143000"/>
          </a:xfrm>
          <a:noFill/>
          <a:ln/>
          <a:effectLst>
            <a:outerShdw dist="35921" dir="2700000" algn="ctr" rotWithShape="0">
              <a:srgbClr val="000000"/>
            </a:outerShdw>
          </a:effectLst>
        </p:spPr>
        <p:txBody>
          <a:bodyPr lIns="90488" tIns="44450" rIns="90488" bIns="44450"/>
          <a:lstStyle/>
          <a:p>
            <a:r>
              <a:rPr lang="en-US"/>
              <a:t>The External Validity Question</a:t>
            </a:r>
          </a:p>
        </p:txBody>
      </p:sp>
      <p:sp>
        <p:nvSpPr>
          <p:cNvPr id="134148" name="Rectangle 4"/>
          <p:cNvSpPr>
            <a:spLocks noChangeArrowheads="1"/>
          </p:cNvSpPr>
          <p:nvPr/>
        </p:nvSpPr>
        <p:spPr bwMode="auto">
          <a:xfrm>
            <a:off x="646113" y="1498600"/>
            <a:ext cx="1443037" cy="576263"/>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eaLnBrk="0" hangingPunct="0"/>
            <a:r>
              <a:rPr lang="en-US" sz="3200">
                <a:effectLst>
                  <a:outerShdw blurRad="38100" dist="38100" dir="2700000" algn="tl">
                    <a:srgbClr val="000000"/>
                  </a:outerShdw>
                </a:effectLst>
              </a:rPr>
              <a:t>Theory</a:t>
            </a:r>
          </a:p>
        </p:txBody>
      </p:sp>
      <p:sp>
        <p:nvSpPr>
          <p:cNvPr id="134149" name="Rectangle 5"/>
          <p:cNvSpPr>
            <a:spLocks noChangeArrowheads="1"/>
          </p:cNvSpPr>
          <p:nvPr/>
        </p:nvSpPr>
        <p:spPr bwMode="auto">
          <a:xfrm>
            <a:off x="1539875" y="2333625"/>
            <a:ext cx="1917700" cy="1063625"/>
          </a:xfrm>
          <a:prstGeom prst="rect">
            <a:avLst/>
          </a:prstGeom>
          <a:solidFill>
            <a:srgbClr val="FC0128"/>
          </a:solidFill>
          <a:ln w="12700">
            <a:noFill/>
            <a:miter lim="800000"/>
            <a:headEnd/>
            <a:tailEnd/>
          </a:ln>
          <a:effectLst/>
        </p:spPr>
        <p:txBody>
          <a:bodyPr wrap="none" lIns="90488" tIns="44450" rIns="90488" bIns="44450">
            <a:spAutoFit/>
          </a:bodyPr>
          <a:lstStyle/>
          <a:p>
            <a:pPr algn="ctr" eaLnBrk="0" hangingPunct="0"/>
            <a:r>
              <a:rPr lang="en-US" sz="3200">
                <a:effectLst>
                  <a:outerShdw blurRad="38100" dist="38100" dir="2700000" algn="tl">
                    <a:srgbClr val="000000"/>
                  </a:outerShdw>
                </a:effectLst>
              </a:rPr>
              <a:t>Cause</a:t>
            </a:r>
          </a:p>
          <a:p>
            <a:pPr algn="ctr" eaLnBrk="0" hangingPunct="0"/>
            <a:r>
              <a:rPr lang="en-US" sz="3200">
                <a:effectLst>
                  <a:outerShdw blurRad="38100" dist="38100" dir="2700000" algn="tl">
                    <a:srgbClr val="000000"/>
                  </a:outerShdw>
                </a:effectLst>
              </a:rPr>
              <a:t>Construct</a:t>
            </a:r>
          </a:p>
        </p:txBody>
      </p:sp>
      <p:sp>
        <p:nvSpPr>
          <p:cNvPr id="134150" name="Rectangle 6"/>
          <p:cNvSpPr>
            <a:spLocks noChangeArrowheads="1"/>
          </p:cNvSpPr>
          <p:nvPr/>
        </p:nvSpPr>
        <p:spPr bwMode="auto">
          <a:xfrm>
            <a:off x="6253163" y="2333625"/>
            <a:ext cx="1917700" cy="1063625"/>
          </a:xfrm>
          <a:prstGeom prst="rect">
            <a:avLst/>
          </a:prstGeom>
          <a:solidFill>
            <a:srgbClr val="FC0128"/>
          </a:solidFill>
          <a:ln w="12700">
            <a:noFill/>
            <a:miter lim="800000"/>
            <a:headEnd/>
            <a:tailEnd/>
          </a:ln>
          <a:effectLst/>
        </p:spPr>
        <p:txBody>
          <a:bodyPr wrap="none" lIns="90488" tIns="44450" rIns="90488" bIns="44450">
            <a:spAutoFit/>
          </a:bodyPr>
          <a:lstStyle/>
          <a:p>
            <a:pPr algn="ctr" eaLnBrk="0" hangingPunct="0"/>
            <a:r>
              <a:rPr lang="en-US" sz="3200">
                <a:effectLst>
                  <a:outerShdw blurRad="38100" dist="38100" dir="2700000" algn="tl">
                    <a:srgbClr val="000000"/>
                  </a:outerShdw>
                </a:effectLst>
              </a:rPr>
              <a:t>Effect</a:t>
            </a:r>
          </a:p>
          <a:p>
            <a:pPr algn="ctr" eaLnBrk="0" hangingPunct="0"/>
            <a:r>
              <a:rPr lang="en-US" sz="3200">
                <a:effectLst>
                  <a:outerShdw blurRad="38100" dist="38100" dir="2700000" algn="tl">
                    <a:srgbClr val="000000"/>
                  </a:outerShdw>
                </a:effectLst>
              </a:rPr>
              <a:t>Construct</a:t>
            </a:r>
          </a:p>
        </p:txBody>
      </p:sp>
      <p:sp>
        <p:nvSpPr>
          <p:cNvPr id="134151" name="AutoShape 7"/>
          <p:cNvSpPr>
            <a:spLocks noChangeArrowheads="1"/>
          </p:cNvSpPr>
          <p:nvPr/>
        </p:nvSpPr>
        <p:spPr bwMode="auto">
          <a:xfrm>
            <a:off x="3683000" y="2635250"/>
            <a:ext cx="2130425" cy="558800"/>
          </a:xfrm>
          <a:prstGeom prst="rightArrow">
            <a:avLst>
              <a:gd name="adj1" fmla="val 50000"/>
              <a:gd name="adj2" fmla="val 190643"/>
            </a:avLst>
          </a:prstGeom>
          <a:solidFill>
            <a:schemeClr val="accent1"/>
          </a:solidFill>
          <a:ln w="12700">
            <a:solidFill>
              <a:schemeClr val="tx1"/>
            </a:solidFill>
            <a:miter lim="800000"/>
            <a:headEnd/>
            <a:tailEnd/>
          </a:ln>
          <a:effectLst/>
        </p:spPr>
        <p:txBody>
          <a:bodyPr wrap="none" anchor="ctr"/>
          <a:lstStyle/>
          <a:p>
            <a:endParaRPr lang="en-US"/>
          </a:p>
        </p:txBody>
      </p:sp>
      <p:sp>
        <p:nvSpPr>
          <p:cNvPr id="134152" name="Rectangle 8"/>
          <p:cNvSpPr>
            <a:spLocks noChangeArrowheads="1"/>
          </p:cNvSpPr>
          <p:nvPr/>
        </p:nvSpPr>
        <p:spPr bwMode="auto">
          <a:xfrm>
            <a:off x="3309938" y="1549400"/>
            <a:ext cx="2535237" cy="515938"/>
          </a:xfrm>
          <a:prstGeom prst="rect">
            <a:avLst/>
          </a:prstGeom>
          <a:noFill/>
          <a:ln w="12700">
            <a:noFill/>
            <a:miter lim="800000"/>
            <a:headEnd/>
            <a:tailEnd/>
          </a:ln>
          <a:effectLst/>
        </p:spPr>
        <p:txBody>
          <a:bodyPr wrap="none" lIns="90488" tIns="44450" rIns="90488" bIns="44450">
            <a:spAutoFit/>
          </a:bodyPr>
          <a:lstStyle/>
          <a:p>
            <a:pPr eaLnBrk="0" hangingPunct="0"/>
            <a:r>
              <a:rPr lang="en-US" sz="2800">
                <a:effectLst>
                  <a:outerShdw blurRad="38100" dist="38100" dir="2700000" algn="tl">
                    <a:srgbClr val="000000"/>
                  </a:outerShdw>
                </a:effectLst>
              </a:rPr>
              <a:t>What you </a:t>
            </a:r>
            <a:r>
              <a:rPr lang="en-US" sz="2800" i="1">
                <a:effectLst>
                  <a:outerShdw blurRad="38100" dist="38100" dir="2700000" algn="tl">
                    <a:srgbClr val="000000"/>
                  </a:outerShdw>
                </a:effectLst>
              </a:rPr>
              <a:t>think</a:t>
            </a:r>
          </a:p>
        </p:txBody>
      </p:sp>
      <p:sp>
        <p:nvSpPr>
          <p:cNvPr id="134153" name="Line 9"/>
          <p:cNvSpPr>
            <a:spLocks noChangeShapeType="1"/>
          </p:cNvSpPr>
          <p:nvPr/>
        </p:nvSpPr>
        <p:spPr bwMode="auto">
          <a:xfrm flipH="1">
            <a:off x="3536950" y="2044700"/>
            <a:ext cx="469900" cy="473075"/>
          </a:xfrm>
          <a:prstGeom prst="line">
            <a:avLst/>
          </a:prstGeom>
          <a:noFill/>
          <a:ln w="12700">
            <a:solidFill>
              <a:schemeClr val="tx1"/>
            </a:solidFill>
            <a:round/>
            <a:headEnd/>
            <a:tailEnd/>
          </a:ln>
          <a:effectLst/>
        </p:spPr>
        <p:txBody>
          <a:bodyPr wrap="none" anchor="ctr"/>
          <a:lstStyle/>
          <a:p>
            <a:endParaRPr lang="en-US"/>
          </a:p>
        </p:txBody>
      </p:sp>
      <p:sp>
        <p:nvSpPr>
          <p:cNvPr id="134154" name="Line 10"/>
          <p:cNvSpPr>
            <a:spLocks noChangeShapeType="1"/>
          </p:cNvSpPr>
          <p:nvPr/>
        </p:nvSpPr>
        <p:spPr bwMode="auto">
          <a:xfrm>
            <a:off x="5616575" y="2044700"/>
            <a:ext cx="444500" cy="473075"/>
          </a:xfrm>
          <a:prstGeom prst="line">
            <a:avLst/>
          </a:prstGeom>
          <a:noFill/>
          <a:ln w="12700">
            <a:solidFill>
              <a:schemeClr val="tx1"/>
            </a:solidFill>
            <a:round/>
            <a:headEnd/>
            <a:tailEnd/>
          </a:ln>
          <a:effectLst/>
        </p:spPr>
        <p:txBody>
          <a:bodyPr wrap="none" anchor="ctr"/>
          <a:lstStyle/>
          <a:p>
            <a:endParaRPr lang="en-US"/>
          </a:p>
        </p:txBody>
      </p:sp>
      <p:sp>
        <p:nvSpPr>
          <p:cNvPr id="134155" name="Rectangle 11"/>
          <p:cNvSpPr>
            <a:spLocks noChangeArrowheads="1"/>
          </p:cNvSpPr>
          <p:nvPr/>
        </p:nvSpPr>
        <p:spPr bwMode="auto">
          <a:xfrm>
            <a:off x="3643313" y="2747963"/>
            <a:ext cx="1914525" cy="301625"/>
          </a:xfrm>
          <a:prstGeom prst="rect">
            <a:avLst/>
          </a:prstGeom>
          <a:noFill/>
          <a:ln w="12700">
            <a:noFill/>
            <a:miter lim="800000"/>
            <a:headEnd/>
            <a:tailEnd/>
          </a:ln>
          <a:effectLst/>
        </p:spPr>
        <p:txBody>
          <a:bodyPr wrap="none" lIns="90488" tIns="44450" rIns="90488" bIns="44450">
            <a:spAutoFit/>
          </a:bodyPr>
          <a:lstStyle/>
          <a:p>
            <a:pPr eaLnBrk="0" hangingPunct="0"/>
            <a:r>
              <a:rPr lang="en-US" sz="1400">
                <a:effectLst>
                  <a:outerShdw blurRad="38100" dist="38100" dir="2700000" algn="tl">
                    <a:srgbClr val="000000"/>
                  </a:outerShdw>
                </a:effectLst>
              </a:rPr>
              <a:t>cause-effect construct</a:t>
            </a:r>
          </a:p>
        </p:txBody>
      </p:sp>
      <p:sp>
        <p:nvSpPr>
          <p:cNvPr id="134156" name="Rectangle 12"/>
          <p:cNvSpPr>
            <a:spLocks noChangeArrowheads="1"/>
          </p:cNvSpPr>
          <p:nvPr/>
        </p:nvSpPr>
        <p:spPr bwMode="auto">
          <a:xfrm>
            <a:off x="555625" y="61913"/>
            <a:ext cx="8269288" cy="519112"/>
          </a:xfrm>
          <a:prstGeom prst="rect">
            <a:avLst/>
          </a:prstGeom>
          <a:noFill/>
          <a:ln w="12700">
            <a:noFill/>
            <a:miter lim="800000"/>
            <a:headEnd/>
            <a:tailEnd/>
          </a:ln>
          <a:effec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377825" y="4108450"/>
            <a:ext cx="8531225" cy="2587625"/>
          </a:xfrm>
          <a:prstGeom prst="rect">
            <a:avLst/>
          </a:prstGeom>
          <a:solidFill>
            <a:schemeClr val="bg1"/>
          </a:solidFill>
          <a:ln w="12700">
            <a:solidFill>
              <a:schemeClr val="bg1"/>
            </a:solidFill>
            <a:miter lim="800000"/>
            <a:headEnd/>
            <a:tailEnd/>
          </a:ln>
          <a:effectLst>
            <a:prstShdw prst="shdw17" dist="17961" dir="2700000">
              <a:schemeClr val="bg1">
                <a:gamma/>
                <a:shade val="60000"/>
                <a:invGamma/>
              </a:schemeClr>
            </a:prstShdw>
          </a:effectLst>
        </p:spPr>
        <p:txBody>
          <a:bodyPr wrap="none" anchor="ctr"/>
          <a:lstStyle/>
          <a:p>
            <a:endParaRPr lang="en-US"/>
          </a:p>
        </p:txBody>
      </p:sp>
      <p:sp>
        <p:nvSpPr>
          <p:cNvPr id="9219" name="Rectangle 3"/>
          <p:cNvSpPr>
            <a:spLocks noChangeArrowheads="1"/>
          </p:cNvSpPr>
          <p:nvPr/>
        </p:nvSpPr>
        <p:spPr bwMode="auto">
          <a:xfrm>
            <a:off x="377825" y="1406525"/>
            <a:ext cx="8531225" cy="2587625"/>
          </a:xfrm>
          <a:prstGeom prst="rect">
            <a:avLst/>
          </a:prstGeom>
          <a:solidFill>
            <a:schemeClr val="bg1"/>
          </a:solidFill>
          <a:ln w="12700">
            <a:solidFill>
              <a:schemeClr val="bg1"/>
            </a:solidFill>
            <a:miter lim="800000"/>
            <a:headEnd/>
            <a:tailEnd/>
          </a:ln>
          <a:effectLst>
            <a:prstShdw prst="shdw17" dist="17961" dir="2700000">
              <a:schemeClr val="bg1">
                <a:gamma/>
                <a:shade val="60000"/>
                <a:invGamma/>
              </a:schemeClr>
            </a:prstShdw>
          </a:effectLst>
        </p:spPr>
        <p:txBody>
          <a:bodyPr wrap="none" anchor="ctr"/>
          <a:lstStyle/>
          <a:p>
            <a:endParaRPr lang="en-US"/>
          </a:p>
        </p:txBody>
      </p:sp>
      <p:sp>
        <p:nvSpPr>
          <p:cNvPr id="9220" name="Rectangle 4"/>
          <p:cNvSpPr>
            <a:spLocks noGrp="1" noRot="1" noChangeArrowheads="1"/>
          </p:cNvSpPr>
          <p:nvPr>
            <p:ph type="title"/>
          </p:nvPr>
        </p:nvSpPr>
        <p:spPr>
          <a:xfrm>
            <a:off x="1038225" y="209550"/>
            <a:ext cx="7715250" cy="1143000"/>
          </a:xfrm>
          <a:noFill/>
          <a:ln/>
          <a:effectLst>
            <a:outerShdw dist="35921" dir="2700000" algn="ctr" rotWithShape="0">
              <a:srgbClr val="000000"/>
            </a:outerShdw>
          </a:effectLst>
        </p:spPr>
        <p:txBody>
          <a:bodyPr lIns="90488" tIns="44450" rIns="90488" bIns="44450"/>
          <a:lstStyle/>
          <a:p>
            <a:r>
              <a:rPr lang="en-US"/>
              <a:t>The Causal Context</a:t>
            </a:r>
          </a:p>
        </p:txBody>
      </p:sp>
      <p:sp>
        <p:nvSpPr>
          <p:cNvPr id="9221" name="Rectangle 5"/>
          <p:cNvSpPr>
            <a:spLocks noChangeArrowheads="1"/>
          </p:cNvSpPr>
          <p:nvPr/>
        </p:nvSpPr>
        <p:spPr bwMode="auto">
          <a:xfrm>
            <a:off x="646113" y="1498600"/>
            <a:ext cx="1443037" cy="576263"/>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eaLnBrk="0" hangingPunct="0"/>
            <a:r>
              <a:rPr lang="en-US" sz="3200">
                <a:effectLst>
                  <a:outerShdw blurRad="38100" dist="38100" dir="2700000" algn="tl">
                    <a:srgbClr val="000000"/>
                  </a:outerShdw>
                </a:effectLst>
              </a:rPr>
              <a:t>Theory</a:t>
            </a:r>
          </a:p>
        </p:txBody>
      </p:sp>
      <p:sp>
        <p:nvSpPr>
          <p:cNvPr id="9222" name="Rectangle 6"/>
          <p:cNvSpPr>
            <a:spLocks noChangeArrowheads="1"/>
          </p:cNvSpPr>
          <p:nvPr/>
        </p:nvSpPr>
        <p:spPr bwMode="auto">
          <a:xfrm>
            <a:off x="588963" y="5984875"/>
            <a:ext cx="2368550" cy="576263"/>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eaLnBrk="0" hangingPunct="0"/>
            <a:r>
              <a:rPr lang="en-US" sz="3200">
                <a:effectLst>
                  <a:outerShdw blurRad="38100" dist="38100" dir="2700000" algn="tl">
                    <a:srgbClr val="000000"/>
                  </a:outerShdw>
                </a:effectLst>
              </a:rPr>
              <a:t>Observation</a:t>
            </a:r>
          </a:p>
        </p:txBody>
      </p:sp>
    </p:spTree>
  </p:cSld>
  <p:clrMapOvr>
    <a:masterClrMapping/>
  </p:clrMapOvr>
  <p:transition>
    <p:fade thruBlk="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5170" name="Rectangle 2"/>
          <p:cNvSpPr>
            <a:spLocks noChangeArrowheads="1"/>
          </p:cNvSpPr>
          <p:nvPr/>
        </p:nvSpPr>
        <p:spPr bwMode="auto">
          <a:xfrm>
            <a:off x="377825" y="1406525"/>
            <a:ext cx="8531225" cy="2587625"/>
          </a:xfrm>
          <a:prstGeom prst="rect">
            <a:avLst/>
          </a:prstGeom>
          <a:solidFill>
            <a:schemeClr val="bg1"/>
          </a:solidFill>
          <a:ln w="12700">
            <a:solidFill>
              <a:schemeClr val="bg1"/>
            </a:solidFill>
            <a:miter lim="800000"/>
            <a:headEnd/>
            <a:tailEnd/>
          </a:ln>
          <a:effectLst>
            <a:prstShdw prst="shdw17" dist="17961" dir="2700000">
              <a:schemeClr val="bg1">
                <a:gamma/>
                <a:shade val="60000"/>
                <a:invGamma/>
              </a:schemeClr>
            </a:prstShdw>
          </a:effectLst>
        </p:spPr>
        <p:txBody>
          <a:bodyPr wrap="none" anchor="ctr"/>
          <a:lstStyle/>
          <a:p>
            <a:endParaRPr lang="en-US"/>
          </a:p>
        </p:txBody>
      </p:sp>
      <p:sp>
        <p:nvSpPr>
          <p:cNvPr id="135171" name="Rectangle 3"/>
          <p:cNvSpPr>
            <a:spLocks noGrp="1" noRot="1" noChangeArrowheads="1"/>
          </p:cNvSpPr>
          <p:nvPr>
            <p:ph type="title"/>
          </p:nvPr>
        </p:nvSpPr>
        <p:spPr>
          <a:xfrm>
            <a:off x="1038225" y="209550"/>
            <a:ext cx="7715250" cy="1143000"/>
          </a:xfrm>
          <a:noFill/>
          <a:ln/>
          <a:effectLst>
            <a:outerShdw dist="35921" dir="2700000" algn="ctr" rotWithShape="0">
              <a:srgbClr val="000000"/>
            </a:outerShdw>
          </a:effectLst>
        </p:spPr>
        <p:txBody>
          <a:bodyPr lIns="90488" tIns="44450" rIns="90488" bIns="44450"/>
          <a:lstStyle/>
          <a:p>
            <a:r>
              <a:rPr lang="en-US"/>
              <a:t>The External Validity Question</a:t>
            </a:r>
          </a:p>
        </p:txBody>
      </p:sp>
      <p:sp>
        <p:nvSpPr>
          <p:cNvPr id="135172" name="Rectangle 4"/>
          <p:cNvSpPr>
            <a:spLocks noChangeArrowheads="1"/>
          </p:cNvSpPr>
          <p:nvPr/>
        </p:nvSpPr>
        <p:spPr bwMode="auto">
          <a:xfrm>
            <a:off x="646113" y="1498600"/>
            <a:ext cx="1443037" cy="576263"/>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eaLnBrk="0" hangingPunct="0"/>
            <a:r>
              <a:rPr lang="en-US" sz="3200">
                <a:effectLst>
                  <a:outerShdw blurRad="38100" dist="38100" dir="2700000" algn="tl">
                    <a:srgbClr val="000000"/>
                  </a:outerShdw>
                </a:effectLst>
              </a:rPr>
              <a:t>Theory</a:t>
            </a:r>
          </a:p>
        </p:txBody>
      </p:sp>
      <p:sp>
        <p:nvSpPr>
          <p:cNvPr id="135173" name="Rectangle 5"/>
          <p:cNvSpPr>
            <a:spLocks noChangeArrowheads="1"/>
          </p:cNvSpPr>
          <p:nvPr/>
        </p:nvSpPr>
        <p:spPr bwMode="auto">
          <a:xfrm>
            <a:off x="1539875" y="2333625"/>
            <a:ext cx="1917700" cy="1063625"/>
          </a:xfrm>
          <a:prstGeom prst="rect">
            <a:avLst/>
          </a:prstGeom>
          <a:solidFill>
            <a:srgbClr val="FC0128"/>
          </a:solidFill>
          <a:ln w="12700">
            <a:noFill/>
            <a:miter lim="800000"/>
            <a:headEnd/>
            <a:tailEnd/>
          </a:ln>
          <a:effectLst/>
        </p:spPr>
        <p:txBody>
          <a:bodyPr wrap="none" lIns="90488" tIns="44450" rIns="90488" bIns="44450">
            <a:spAutoFit/>
          </a:bodyPr>
          <a:lstStyle/>
          <a:p>
            <a:pPr algn="ctr" eaLnBrk="0" hangingPunct="0"/>
            <a:r>
              <a:rPr lang="en-US" sz="3200">
                <a:effectLst>
                  <a:outerShdw blurRad="38100" dist="38100" dir="2700000" algn="tl">
                    <a:srgbClr val="000000"/>
                  </a:outerShdw>
                </a:effectLst>
              </a:rPr>
              <a:t>Cause</a:t>
            </a:r>
          </a:p>
          <a:p>
            <a:pPr algn="ctr" eaLnBrk="0" hangingPunct="0"/>
            <a:r>
              <a:rPr lang="en-US" sz="3200">
                <a:effectLst>
                  <a:outerShdw blurRad="38100" dist="38100" dir="2700000" algn="tl">
                    <a:srgbClr val="000000"/>
                  </a:outerShdw>
                </a:effectLst>
              </a:rPr>
              <a:t>Construct</a:t>
            </a:r>
          </a:p>
        </p:txBody>
      </p:sp>
      <p:sp>
        <p:nvSpPr>
          <p:cNvPr id="135174" name="Rectangle 6"/>
          <p:cNvSpPr>
            <a:spLocks noChangeArrowheads="1"/>
          </p:cNvSpPr>
          <p:nvPr/>
        </p:nvSpPr>
        <p:spPr bwMode="auto">
          <a:xfrm>
            <a:off x="6253163" y="2333625"/>
            <a:ext cx="1917700" cy="1063625"/>
          </a:xfrm>
          <a:prstGeom prst="rect">
            <a:avLst/>
          </a:prstGeom>
          <a:solidFill>
            <a:srgbClr val="FC0128"/>
          </a:solidFill>
          <a:ln w="12700">
            <a:noFill/>
            <a:miter lim="800000"/>
            <a:headEnd/>
            <a:tailEnd/>
          </a:ln>
          <a:effectLst/>
        </p:spPr>
        <p:txBody>
          <a:bodyPr wrap="none" lIns="90488" tIns="44450" rIns="90488" bIns="44450">
            <a:spAutoFit/>
          </a:bodyPr>
          <a:lstStyle/>
          <a:p>
            <a:pPr algn="ctr" eaLnBrk="0" hangingPunct="0"/>
            <a:r>
              <a:rPr lang="en-US" sz="3200">
                <a:effectLst>
                  <a:outerShdw blurRad="38100" dist="38100" dir="2700000" algn="tl">
                    <a:srgbClr val="000000"/>
                  </a:outerShdw>
                </a:effectLst>
              </a:rPr>
              <a:t>Effect</a:t>
            </a:r>
          </a:p>
          <a:p>
            <a:pPr algn="ctr" eaLnBrk="0" hangingPunct="0"/>
            <a:r>
              <a:rPr lang="en-US" sz="3200">
                <a:effectLst>
                  <a:outerShdw blurRad="38100" dist="38100" dir="2700000" algn="tl">
                    <a:srgbClr val="000000"/>
                  </a:outerShdw>
                </a:effectLst>
              </a:rPr>
              <a:t>Construct</a:t>
            </a:r>
          </a:p>
        </p:txBody>
      </p:sp>
      <p:sp>
        <p:nvSpPr>
          <p:cNvPr id="135175" name="AutoShape 7"/>
          <p:cNvSpPr>
            <a:spLocks noChangeArrowheads="1"/>
          </p:cNvSpPr>
          <p:nvPr/>
        </p:nvSpPr>
        <p:spPr bwMode="auto">
          <a:xfrm>
            <a:off x="3683000" y="2635250"/>
            <a:ext cx="2130425" cy="558800"/>
          </a:xfrm>
          <a:prstGeom prst="rightArrow">
            <a:avLst>
              <a:gd name="adj1" fmla="val 50000"/>
              <a:gd name="adj2" fmla="val 190643"/>
            </a:avLst>
          </a:prstGeom>
          <a:solidFill>
            <a:schemeClr val="accent1"/>
          </a:solidFill>
          <a:ln w="12700">
            <a:solidFill>
              <a:schemeClr val="tx1"/>
            </a:solidFill>
            <a:miter lim="800000"/>
            <a:headEnd/>
            <a:tailEnd/>
          </a:ln>
          <a:effectLst/>
        </p:spPr>
        <p:txBody>
          <a:bodyPr wrap="none" anchor="ctr"/>
          <a:lstStyle/>
          <a:p>
            <a:endParaRPr lang="en-US"/>
          </a:p>
        </p:txBody>
      </p:sp>
      <p:sp>
        <p:nvSpPr>
          <p:cNvPr id="135176" name="Rectangle 8"/>
          <p:cNvSpPr>
            <a:spLocks noChangeArrowheads="1"/>
          </p:cNvSpPr>
          <p:nvPr/>
        </p:nvSpPr>
        <p:spPr bwMode="auto">
          <a:xfrm>
            <a:off x="3643313" y="2747963"/>
            <a:ext cx="1914525" cy="301625"/>
          </a:xfrm>
          <a:prstGeom prst="rect">
            <a:avLst/>
          </a:prstGeom>
          <a:noFill/>
          <a:ln w="12700">
            <a:noFill/>
            <a:miter lim="800000"/>
            <a:headEnd/>
            <a:tailEnd/>
          </a:ln>
          <a:effectLst/>
        </p:spPr>
        <p:txBody>
          <a:bodyPr wrap="none" lIns="90488" tIns="44450" rIns="90488" bIns="44450">
            <a:spAutoFit/>
          </a:bodyPr>
          <a:lstStyle/>
          <a:p>
            <a:pPr eaLnBrk="0" hangingPunct="0"/>
            <a:r>
              <a:rPr lang="en-US" sz="1400">
                <a:effectLst>
                  <a:outerShdw blurRad="38100" dist="38100" dir="2700000" algn="tl">
                    <a:srgbClr val="000000"/>
                  </a:outerShdw>
                </a:effectLst>
              </a:rPr>
              <a:t>cause-effect construct</a:t>
            </a:r>
          </a:p>
        </p:txBody>
      </p:sp>
      <p:grpSp>
        <p:nvGrpSpPr>
          <p:cNvPr id="135177" name="Group 9"/>
          <p:cNvGrpSpPr>
            <a:grpSpLocks/>
          </p:cNvGrpSpPr>
          <p:nvPr/>
        </p:nvGrpSpPr>
        <p:grpSpPr bwMode="auto">
          <a:xfrm>
            <a:off x="396875" y="4459288"/>
            <a:ext cx="3405188" cy="1027112"/>
            <a:chOff x="250" y="2809"/>
            <a:chExt cx="2145" cy="647"/>
          </a:xfrm>
        </p:grpSpPr>
        <p:sp>
          <p:nvSpPr>
            <p:cNvPr id="135178" name="Rectangle 10"/>
            <p:cNvSpPr>
              <a:spLocks noChangeArrowheads="1"/>
            </p:cNvSpPr>
            <p:nvPr/>
          </p:nvSpPr>
          <p:spPr bwMode="auto">
            <a:xfrm>
              <a:off x="250" y="2809"/>
              <a:ext cx="2145" cy="647"/>
            </a:xfrm>
            <a:prstGeom prst="rect">
              <a:avLst/>
            </a:prstGeom>
            <a:solidFill>
              <a:schemeClr val="bg1"/>
            </a:solidFill>
            <a:ln w="12700">
              <a:solidFill>
                <a:schemeClr val="bg1"/>
              </a:solidFill>
              <a:miter lim="800000"/>
              <a:headEnd/>
              <a:tailEnd/>
            </a:ln>
            <a:effectLst>
              <a:prstShdw prst="shdw17" dist="17961" dir="2700000">
                <a:schemeClr val="bg1">
                  <a:gamma/>
                  <a:shade val="60000"/>
                  <a:invGamma/>
                </a:schemeClr>
              </a:prstShdw>
            </a:effectLst>
          </p:spPr>
          <p:txBody>
            <a:bodyPr wrap="none" anchor="ctr"/>
            <a:lstStyle/>
            <a:p>
              <a:endParaRPr lang="en-US"/>
            </a:p>
          </p:txBody>
        </p:sp>
        <p:sp>
          <p:nvSpPr>
            <p:cNvPr id="135179" name="Rectangle 11"/>
            <p:cNvSpPr>
              <a:spLocks noChangeArrowheads="1"/>
            </p:cNvSpPr>
            <p:nvPr/>
          </p:nvSpPr>
          <p:spPr bwMode="auto">
            <a:xfrm>
              <a:off x="298" y="3274"/>
              <a:ext cx="608" cy="149"/>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36512" tIns="19050" rIns="36512" bIns="19050">
              <a:spAutoFit/>
            </a:bodyPr>
            <a:lstStyle/>
            <a:p>
              <a:pPr defTabSz="146050" eaLnBrk="0" hangingPunct="0"/>
              <a:r>
                <a:rPr lang="en-US" sz="1300">
                  <a:effectLst>
                    <a:outerShdw blurRad="38100" dist="38100" dir="2700000" algn="tl">
                      <a:srgbClr val="000000"/>
                    </a:outerShdw>
                  </a:effectLst>
                </a:rPr>
                <a:t>Observation</a:t>
              </a:r>
            </a:p>
          </p:txBody>
        </p:sp>
        <p:sp>
          <p:nvSpPr>
            <p:cNvPr id="135180" name="Rectangle 12"/>
            <p:cNvSpPr>
              <a:spLocks noChangeArrowheads="1"/>
            </p:cNvSpPr>
            <p:nvPr/>
          </p:nvSpPr>
          <p:spPr bwMode="auto">
            <a:xfrm>
              <a:off x="563" y="2954"/>
              <a:ext cx="446" cy="149"/>
            </a:xfrm>
            <a:prstGeom prst="rect">
              <a:avLst/>
            </a:prstGeom>
            <a:solidFill>
              <a:srgbClr val="FAFD00"/>
            </a:solidFill>
            <a:ln w="12700">
              <a:noFill/>
              <a:miter lim="800000"/>
              <a:headEnd/>
              <a:tailEnd/>
            </a:ln>
            <a:effectLst/>
          </p:spPr>
          <p:txBody>
            <a:bodyPr wrap="none" lIns="36512" tIns="19050" rIns="36512" bIns="19050">
              <a:spAutoFit/>
            </a:bodyPr>
            <a:lstStyle/>
            <a:p>
              <a:pPr defTabSz="146050" eaLnBrk="0" hangingPunct="0"/>
              <a:r>
                <a:rPr lang="en-US" sz="1300">
                  <a:effectLst>
                    <a:outerShdw blurRad="38100" dist="38100" dir="2700000" algn="tl">
                      <a:srgbClr val="000000"/>
                    </a:outerShdw>
                  </a:effectLst>
                </a:rPr>
                <a:t>Program</a:t>
              </a:r>
            </a:p>
          </p:txBody>
        </p:sp>
        <p:sp>
          <p:nvSpPr>
            <p:cNvPr id="135181" name="Rectangle 13"/>
            <p:cNvSpPr>
              <a:spLocks noChangeArrowheads="1"/>
            </p:cNvSpPr>
            <p:nvPr/>
          </p:nvSpPr>
          <p:spPr bwMode="auto">
            <a:xfrm>
              <a:off x="1645" y="2954"/>
              <a:ext cx="660" cy="149"/>
            </a:xfrm>
            <a:prstGeom prst="rect">
              <a:avLst/>
            </a:prstGeom>
            <a:solidFill>
              <a:srgbClr val="FAFD00"/>
            </a:solidFill>
            <a:ln w="12700">
              <a:noFill/>
              <a:miter lim="800000"/>
              <a:headEnd/>
              <a:tailEnd/>
            </a:ln>
            <a:effectLst/>
          </p:spPr>
          <p:txBody>
            <a:bodyPr wrap="none" lIns="36512" tIns="19050" rIns="36512" bIns="19050">
              <a:spAutoFit/>
            </a:bodyPr>
            <a:lstStyle/>
            <a:p>
              <a:pPr defTabSz="146050" eaLnBrk="0" hangingPunct="0"/>
              <a:r>
                <a:rPr lang="en-US" sz="1300">
                  <a:effectLst>
                    <a:outerShdw blurRad="38100" dist="38100" dir="2700000" algn="tl">
                      <a:srgbClr val="000000"/>
                    </a:outerShdw>
                  </a:effectLst>
                </a:rPr>
                <a:t>Observations</a:t>
              </a:r>
            </a:p>
          </p:txBody>
        </p:sp>
        <p:sp>
          <p:nvSpPr>
            <p:cNvPr id="135182" name="AutoShape 14"/>
            <p:cNvSpPr>
              <a:spLocks noChangeArrowheads="1"/>
            </p:cNvSpPr>
            <p:nvPr/>
          </p:nvSpPr>
          <p:spPr bwMode="auto">
            <a:xfrm>
              <a:off x="1083" y="2959"/>
              <a:ext cx="532" cy="136"/>
            </a:xfrm>
            <a:prstGeom prst="rightArrow">
              <a:avLst>
                <a:gd name="adj1" fmla="val 50000"/>
                <a:gd name="adj2" fmla="val 195606"/>
              </a:avLst>
            </a:prstGeom>
            <a:solidFill>
              <a:schemeClr val="accent1"/>
            </a:solidFill>
            <a:ln w="12700">
              <a:solidFill>
                <a:schemeClr val="tx1"/>
              </a:solidFill>
              <a:miter lim="800000"/>
              <a:headEnd/>
              <a:tailEnd/>
            </a:ln>
            <a:effectLst/>
          </p:spPr>
          <p:txBody>
            <a:bodyPr wrap="none" anchor="ctr"/>
            <a:lstStyle/>
            <a:p>
              <a:endParaRPr lang="en-US"/>
            </a:p>
          </p:txBody>
        </p:sp>
        <p:sp>
          <p:nvSpPr>
            <p:cNvPr id="135183" name="Rectangle 15"/>
            <p:cNvSpPr>
              <a:spLocks noChangeArrowheads="1"/>
            </p:cNvSpPr>
            <p:nvPr/>
          </p:nvSpPr>
          <p:spPr bwMode="auto">
            <a:xfrm>
              <a:off x="518" y="3119"/>
              <a:ext cx="539" cy="130"/>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1100">
                  <a:effectLst>
                    <a:outerShdw blurRad="38100" dist="38100" dir="2700000" algn="tl">
                      <a:srgbClr val="000000"/>
                    </a:outerShdw>
                  </a:effectLst>
                </a:rPr>
                <a:t>What you </a:t>
              </a:r>
              <a:r>
                <a:rPr lang="en-US" sz="1100" i="1">
                  <a:effectLst>
                    <a:outerShdw blurRad="38100" dist="38100" dir="2700000" algn="tl">
                      <a:srgbClr val="000000"/>
                    </a:outerShdw>
                  </a:effectLst>
                </a:rPr>
                <a:t>do</a:t>
              </a:r>
            </a:p>
          </p:txBody>
        </p:sp>
        <p:sp>
          <p:nvSpPr>
            <p:cNvPr id="135184" name="Rectangle 16"/>
            <p:cNvSpPr>
              <a:spLocks noChangeArrowheads="1"/>
            </p:cNvSpPr>
            <p:nvPr/>
          </p:nvSpPr>
          <p:spPr bwMode="auto">
            <a:xfrm>
              <a:off x="1699" y="3119"/>
              <a:ext cx="583" cy="130"/>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1100">
                  <a:effectLst>
                    <a:outerShdw blurRad="38100" dist="38100" dir="2700000" algn="tl">
                      <a:srgbClr val="000000"/>
                    </a:outerShdw>
                  </a:effectLst>
                </a:rPr>
                <a:t>What you </a:t>
              </a:r>
              <a:r>
                <a:rPr lang="en-US" sz="1100" i="1">
                  <a:effectLst>
                    <a:outerShdw blurRad="38100" dist="38100" dir="2700000" algn="tl">
                      <a:srgbClr val="000000"/>
                    </a:outerShdw>
                  </a:effectLst>
                </a:rPr>
                <a:t>see</a:t>
              </a:r>
            </a:p>
          </p:txBody>
        </p:sp>
        <p:sp>
          <p:nvSpPr>
            <p:cNvPr id="135185" name="Rectangle 17"/>
            <p:cNvSpPr>
              <a:spLocks noChangeArrowheads="1"/>
            </p:cNvSpPr>
            <p:nvPr/>
          </p:nvSpPr>
          <p:spPr bwMode="auto">
            <a:xfrm>
              <a:off x="1073" y="2998"/>
              <a:ext cx="476" cy="6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400">
                  <a:effectLst>
                    <a:outerShdw blurRad="38100" dist="38100" dir="2700000" algn="tl">
                      <a:srgbClr val="000000"/>
                    </a:outerShdw>
                  </a:effectLst>
                </a:rPr>
                <a:t>program-outcome relationship</a:t>
              </a:r>
            </a:p>
          </p:txBody>
        </p:sp>
      </p:grpSp>
      <p:grpSp>
        <p:nvGrpSpPr>
          <p:cNvPr id="135186" name="Group 18"/>
          <p:cNvGrpSpPr>
            <a:grpSpLocks/>
          </p:cNvGrpSpPr>
          <p:nvPr/>
        </p:nvGrpSpPr>
        <p:grpSpPr bwMode="auto">
          <a:xfrm>
            <a:off x="1149350" y="5726113"/>
            <a:ext cx="3405188" cy="1027112"/>
            <a:chOff x="724" y="3607"/>
            <a:chExt cx="2145" cy="647"/>
          </a:xfrm>
        </p:grpSpPr>
        <p:sp>
          <p:nvSpPr>
            <p:cNvPr id="135187" name="Rectangle 19"/>
            <p:cNvSpPr>
              <a:spLocks noChangeArrowheads="1"/>
            </p:cNvSpPr>
            <p:nvPr/>
          </p:nvSpPr>
          <p:spPr bwMode="auto">
            <a:xfrm>
              <a:off x="724" y="3607"/>
              <a:ext cx="2145" cy="647"/>
            </a:xfrm>
            <a:prstGeom prst="rect">
              <a:avLst/>
            </a:prstGeom>
            <a:solidFill>
              <a:schemeClr val="bg1"/>
            </a:solidFill>
            <a:ln w="12700">
              <a:solidFill>
                <a:schemeClr val="bg1"/>
              </a:solidFill>
              <a:miter lim="800000"/>
              <a:headEnd/>
              <a:tailEnd/>
            </a:ln>
            <a:effectLst>
              <a:prstShdw prst="shdw17" dist="17961" dir="2700000">
                <a:schemeClr val="bg1">
                  <a:gamma/>
                  <a:shade val="60000"/>
                  <a:invGamma/>
                </a:schemeClr>
              </a:prstShdw>
            </a:effectLst>
          </p:spPr>
          <p:txBody>
            <a:bodyPr wrap="none" anchor="ctr"/>
            <a:lstStyle/>
            <a:p>
              <a:endParaRPr lang="en-US"/>
            </a:p>
          </p:txBody>
        </p:sp>
        <p:sp>
          <p:nvSpPr>
            <p:cNvPr id="135188" name="Rectangle 20"/>
            <p:cNvSpPr>
              <a:spLocks noChangeArrowheads="1"/>
            </p:cNvSpPr>
            <p:nvPr/>
          </p:nvSpPr>
          <p:spPr bwMode="auto">
            <a:xfrm>
              <a:off x="772" y="4072"/>
              <a:ext cx="608" cy="149"/>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36512" tIns="19050" rIns="36512" bIns="19050">
              <a:spAutoFit/>
            </a:bodyPr>
            <a:lstStyle/>
            <a:p>
              <a:pPr defTabSz="146050" eaLnBrk="0" hangingPunct="0"/>
              <a:r>
                <a:rPr lang="en-US" sz="1300">
                  <a:effectLst>
                    <a:outerShdw blurRad="38100" dist="38100" dir="2700000" algn="tl">
                      <a:srgbClr val="000000"/>
                    </a:outerShdw>
                  </a:effectLst>
                </a:rPr>
                <a:t>Observation</a:t>
              </a:r>
            </a:p>
          </p:txBody>
        </p:sp>
        <p:sp>
          <p:nvSpPr>
            <p:cNvPr id="135189" name="Rectangle 21"/>
            <p:cNvSpPr>
              <a:spLocks noChangeArrowheads="1"/>
            </p:cNvSpPr>
            <p:nvPr/>
          </p:nvSpPr>
          <p:spPr bwMode="auto">
            <a:xfrm>
              <a:off x="1037" y="3752"/>
              <a:ext cx="446" cy="149"/>
            </a:xfrm>
            <a:prstGeom prst="rect">
              <a:avLst/>
            </a:prstGeom>
            <a:solidFill>
              <a:srgbClr val="FAFD00"/>
            </a:solidFill>
            <a:ln w="12700">
              <a:noFill/>
              <a:miter lim="800000"/>
              <a:headEnd/>
              <a:tailEnd/>
            </a:ln>
            <a:effectLst/>
          </p:spPr>
          <p:txBody>
            <a:bodyPr wrap="none" lIns="36512" tIns="19050" rIns="36512" bIns="19050">
              <a:spAutoFit/>
            </a:bodyPr>
            <a:lstStyle/>
            <a:p>
              <a:pPr defTabSz="146050" eaLnBrk="0" hangingPunct="0"/>
              <a:r>
                <a:rPr lang="en-US" sz="1300">
                  <a:effectLst>
                    <a:outerShdw blurRad="38100" dist="38100" dir="2700000" algn="tl">
                      <a:srgbClr val="000000"/>
                    </a:outerShdw>
                  </a:effectLst>
                </a:rPr>
                <a:t>Program</a:t>
              </a:r>
            </a:p>
          </p:txBody>
        </p:sp>
        <p:sp>
          <p:nvSpPr>
            <p:cNvPr id="135190" name="Rectangle 22"/>
            <p:cNvSpPr>
              <a:spLocks noChangeArrowheads="1"/>
            </p:cNvSpPr>
            <p:nvPr/>
          </p:nvSpPr>
          <p:spPr bwMode="auto">
            <a:xfrm>
              <a:off x="2119" y="3752"/>
              <a:ext cx="660" cy="149"/>
            </a:xfrm>
            <a:prstGeom prst="rect">
              <a:avLst/>
            </a:prstGeom>
            <a:solidFill>
              <a:srgbClr val="FAFD00"/>
            </a:solidFill>
            <a:ln w="12700">
              <a:noFill/>
              <a:miter lim="800000"/>
              <a:headEnd/>
              <a:tailEnd/>
            </a:ln>
            <a:effectLst/>
          </p:spPr>
          <p:txBody>
            <a:bodyPr wrap="none" lIns="36512" tIns="19050" rIns="36512" bIns="19050">
              <a:spAutoFit/>
            </a:bodyPr>
            <a:lstStyle/>
            <a:p>
              <a:pPr defTabSz="146050" eaLnBrk="0" hangingPunct="0"/>
              <a:r>
                <a:rPr lang="en-US" sz="1300">
                  <a:effectLst>
                    <a:outerShdw blurRad="38100" dist="38100" dir="2700000" algn="tl">
                      <a:srgbClr val="000000"/>
                    </a:outerShdw>
                  </a:effectLst>
                </a:rPr>
                <a:t>Observations</a:t>
              </a:r>
            </a:p>
          </p:txBody>
        </p:sp>
        <p:sp>
          <p:nvSpPr>
            <p:cNvPr id="135191" name="AutoShape 23"/>
            <p:cNvSpPr>
              <a:spLocks noChangeArrowheads="1"/>
            </p:cNvSpPr>
            <p:nvPr/>
          </p:nvSpPr>
          <p:spPr bwMode="auto">
            <a:xfrm>
              <a:off x="1557" y="3757"/>
              <a:ext cx="532" cy="136"/>
            </a:xfrm>
            <a:prstGeom prst="rightArrow">
              <a:avLst>
                <a:gd name="adj1" fmla="val 50000"/>
                <a:gd name="adj2" fmla="val 195606"/>
              </a:avLst>
            </a:prstGeom>
            <a:solidFill>
              <a:schemeClr val="accent1"/>
            </a:solidFill>
            <a:ln w="12700">
              <a:solidFill>
                <a:schemeClr val="tx1"/>
              </a:solidFill>
              <a:miter lim="800000"/>
              <a:headEnd/>
              <a:tailEnd/>
            </a:ln>
            <a:effectLst/>
          </p:spPr>
          <p:txBody>
            <a:bodyPr wrap="none" anchor="ctr"/>
            <a:lstStyle/>
            <a:p>
              <a:endParaRPr lang="en-US"/>
            </a:p>
          </p:txBody>
        </p:sp>
        <p:sp>
          <p:nvSpPr>
            <p:cNvPr id="135192" name="Rectangle 24"/>
            <p:cNvSpPr>
              <a:spLocks noChangeArrowheads="1"/>
            </p:cNvSpPr>
            <p:nvPr/>
          </p:nvSpPr>
          <p:spPr bwMode="auto">
            <a:xfrm>
              <a:off x="992" y="3917"/>
              <a:ext cx="539" cy="130"/>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1100">
                  <a:effectLst>
                    <a:outerShdw blurRad="38100" dist="38100" dir="2700000" algn="tl">
                      <a:srgbClr val="000000"/>
                    </a:outerShdw>
                  </a:effectLst>
                </a:rPr>
                <a:t>What you </a:t>
              </a:r>
              <a:r>
                <a:rPr lang="en-US" sz="1100" i="1">
                  <a:effectLst>
                    <a:outerShdw blurRad="38100" dist="38100" dir="2700000" algn="tl">
                      <a:srgbClr val="000000"/>
                    </a:outerShdw>
                  </a:effectLst>
                </a:rPr>
                <a:t>do</a:t>
              </a:r>
            </a:p>
          </p:txBody>
        </p:sp>
        <p:sp>
          <p:nvSpPr>
            <p:cNvPr id="135193" name="Rectangle 25"/>
            <p:cNvSpPr>
              <a:spLocks noChangeArrowheads="1"/>
            </p:cNvSpPr>
            <p:nvPr/>
          </p:nvSpPr>
          <p:spPr bwMode="auto">
            <a:xfrm>
              <a:off x="2173" y="3917"/>
              <a:ext cx="583" cy="130"/>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1100">
                  <a:effectLst>
                    <a:outerShdw blurRad="38100" dist="38100" dir="2700000" algn="tl">
                      <a:srgbClr val="000000"/>
                    </a:outerShdw>
                  </a:effectLst>
                </a:rPr>
                <a:t>What you </a:t>
              </a:r>
              <a:r>
                <a:rPr lang="en-US" sz="1100" i="1">
                  <a:effectLst>
                    <a:outerShdw blurRad="38100" dist="38100" dir="2700000" algn="tl">
                      <a:srgbClr val="000000"/>
                    </a:outerShdw>
                  </a:effectLst>
                </a:rPr>
                <a:t>see</a:t>
              </a:r>
            </a:p>
          </p:txBody>
        </p:sp>
        <p:sp>
          <p:nvSpPr>
            <p:cNvPr id="135194" name="Rectangle 26"/>
            <p:cNvSpPr>
              <a:spLocks noChangeArrowheads="1"/>
            </p:cNvSpPr>
            <p:nvPr/>
          </p:nvSpPr>
          <p:spPr bwMode="auto">
            <a:xfrm>
              <a:off x="1547" y="3796"/>
              <a:ext cx="476" cy="6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400">
                  <a:effectLst>
                    <a:outerShdw blurRad="38100" dist="38100" dir="2700000" algn="tl">
                      <a:srgbClr val="000000"/>
                    </a:outerShdw>
                  </a:effectLst>
                </a:rPr>
                <a:t>program-outcome relationship</a:t>
              </a:r>
            </a:p>
          </p:txBody>
        </p:sp>
      </p:grpSp>
      <p:grpSp>
        <p:nvGrpSpPr>
          <p:cNvPr id="135195" name="Group 27"/>
          <p:cNvGrpSpPr>
            <a:grpSpLocks/>
          </p:cNvGrpSpPr>
          <p:nvPr/>
        </p:nvGrpSpPr>
        <p:grpSpPr bwMode="auto">
          <a:xfrm>
            <a:off x="5559425" y="4421188"/>
            <a:ext cx="3405188" cy="1027112"/>
            <a:chOff x="3502" y="2785"/>
            <a:chExt cx="2145" cy="647"/>
          </a:xfrm>
        </p:grpSpPr>
        <p:sp>
          <p:nvSpPr>
            <p:cNvPr id="135196" name="Rectangle 28"/>
            <p:cNvSpPr>
              <a:spLocks noChangeArrowheads="1"/>
            </p:cNvSpPr>
            <p:nvPr/>
          </p:nvSpPr>
          <p:spPr bwMode="auto">
            <a:xfrm>
              <a:off x="3502" y="2785"/>
              <a:ext cx="2145" cy="647"/>
            </a:xfrm>
            <a:prstGeom prst="rect">
              <a:avLst/>
            </a:prstGeom>
            <a:solidFill>
              <a:schemeClr val="bg1"/>
            </a:solidFill>
            <a:ln w="12700">
              <a:solidFill>
                <a:schemeClr val="bg1"/>
              </a:solidFill>
              <a:miter lim="800000"/>
              <a:headEnd/>
              <a:tailEnd/>
            </a:ln>
            <a:effectLst>
              <a:prstShdw prst="shdw17" dist="17961" dir="2700000">
                <a:schemeClr val="bg1">
                  <a:gamma/>
                  <a:shade val="60000"/>
                  <a:invGamma/>
                </a:schemeClr>
              </a:prstShdw>
            </a:effectLst>
          </p:spPr>
          <p:txBody>
            <a:bodyPr wrap="none" anchor="ctr"/>
            <a:lstStyle/>
            <a:p>
              <a:endParaRPr lang="en-US"/>
            </a:p>
          </p:txBody>
        </p:sp>
        <p:sp>
          <p:nvSpPr>
            <p:cNvPr id="135197" name="Rectangle 29"/>
            <p:cNvSpPr>
              <a:spLocks noChangeArrowheads="1"/>
            </p:cNvSpPr>
            <p:nvPr/>
          </p:nvSpPr>
          <p:spPr bwMode="auto">
            <a:xfrm>
              <a:off x="3550" y="3250"/>
              <a:ext cx="608" cy="149"/>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36512" tIns="19050" rIns="36512" bIns="19050">
              <a:spAutoFit/>
            </a:bodyPr>
            <a:lstStyle/>
            <a:p>
              <a:pPr defTabSz="146050" eaLnBrk="0" hangingPunct="0"/>
              <a:r>
                <a:rPr lang="en-US" sz="1300">
                  <a:effectLst>
                    <a:outerShdw blurRad="38100" dist="38100" dir="2700000" algn="tl">
                      <a:srgbClr val="000000"/>
                    </a:outerShdw>
                  </a:effectLst>
                </a:rPr>
                <a:t>Observation</a:t>
              </a:r>
            </a:p>
          </p:txBody>
        </p:sp>
        <p:sp>
          <p:nvSpPr>
            <p:cNvPr id="135198" name="Rectangle 30"/>
            <p:cNvSpPr>
              <a:spLocks noChangeArrowheads="1"/>
            </p:cNvSpPr>
            <p:nvPr/>
          </p:nvSpPr>
          <p:spPr bwMode="auto">
            <a:xfrm>
              <a:off x="3815" y="2930"/>
              <a:ext cx="446" cy="149"/>
            </a:xfrm>
            <a:prstGeom prst="rect">
              <a:avLst/>
            </a:prstGeom>
            <a:solidFill>
              <a:srgbClr val="FAFD00"/>
            </a:solidFill>
            <a:ln w="12700">
              <a:noFill/>
              <a:miter lim="800000"/>
              <a:headEnd/>
              <a:tailEnd/>
            </a:ln>
            <a:effectLst/>
          </p:spPr>
          <p:txBody>
            <a:bodyPr wrap="none" lIns="36512" tIns="19050" rIns="36512" bIns="19050">
              <a:spAutoFit/>
            </a:bodyPr>
            <a:lstStyle/>
            <a:p>
              <a:pPr defTabSz="146050" eaLnBrk="0" hangingPunct="0"/>
              <a:r>
                <a:rPr lang="en-US" sz="1300">
                  <a:effectLst>
                    <a:outerShdw blurRad="38100" dist="38100" dir="2700000" algn="tl">
                      <a:srgbClr val="000000"/>
                    </a:outerShdw>
                  </a:effectLst>
                </a:rPr>
                <a:t>Program</a:t>
              </a:r>
            </a:p>
          </p:txBody>
        </p:sp>
        <p:sp>
          <p:nvSpPr>
            <p:cNvPr id="135199" name="Rectangle 31"/>
            <p:cNvSpPr>
              <a:spLocks noChangeArrowheads="1"/>
            </p:cNvSpPr>
            <p:nvPr/>
          </p:nvSpPr>
          <p:spPr bwMode="auto">
            <a:xfrm>
              <a:off x="4897" y="2930"/>
              <a:ext cx="660" cy="149"/>
            </a:xfrm>
            <a:prstGeom prst="rect">
              <a:avLst/>
            </a:prstGeom>
            <a:solidFill>
              <a:srgbClr val="FAFD00"/>
            </a:solidFill>
            <a:ln w="12700">
              <a:noFill/>
              <a:miter lim="800000"/>
              <a:headEnd/>
              <a:tailEnd/>
            </a:ln>
            <a:effectLst/>
          </p:spPr>
          <p:txBody>
            <a:bodyPr wrap="none" lIns="36512" tIns="19050" rIns="36512" bIns="19050">
              <a:spAutoFit/>
            </a:bodyPr>
            <a:lstStyle/>
            <a:p>
              <a:pPr defTabSz="146050" eaLnBrk="0" hangingPunct="0"/>
              <a:r>
                <a:rPr lang="en-US" sz="1300">
                  <a:effectLst>
                    <a:outerShdw blurRad="38100" dist="38100" dir="2700000" algn="tl">
                      <a:srgbClr val="000000"/>
                    </a:outerShdw>
                  </a:effectLst>
                </a:rPr>
                <a:t>Observations</a:t>
              </a:r>
            </a:p>
          </p:txBody>
        </p:sp>
        <p:sp>
          <p:nvSpPr>
            <p:cNvPr id="135200" name="AutoShape 32"/>
            <p:cNvSpPr>
              <a:spLocks noChangeArrowheads="1"/>
            </p:cNvSpPr>
            <p:nvPr/>
          </p:nvSpPr>
          <p:spPr bwMode="auto">
            <a:xfrm>
              <a:off x="4335" y="2935"/>
              <a:ext cx="532" cy="136"/>
            </a:xfrm>
            <a:prstGeom prst="rightArrow">
              <a:avLst>
                <a:gd name="adj1" fmla="val 50000"/>
                <a:gd name="adj2" fmla="val 195606"/>
              </a:avLst>
            </a:prstGeom>
            <a:solidFill>
              <a:schemeClr val="accent1"/>
            </a:solidFill>
            <a:ln w="12700">
              <a:solidFill>
                <a:schemeClr val="tx1"/>
              </a:solidFill>
              <a:miter lim="800000"/>
              <a:headEnd/>
              <a:tailEnd/>
            </a:ln>
            <a:effectLst/>
          </p:spPr>
          <p:txBody>
            <a:bodyPr wrap="none" anchor="ctr"/>
            <a:lstStyle/>
            <a:p>
              <a:endParaRPr lang="en-US"/>
            </a:p>
          </p:txBody>
        </p:sp>
        <p:sp>
          <p:nvSpPr>
            <p:cNvPr id="135201" name="Rectangle 33"/>
            <p:cNvSpPr>
              <a:spLocks noChangeArrowheads="1"/>
            </p:cNvSpPr>
            <p:nvPr/>
          </p:nvSpPr>
          <p:spPr bwMode="auto">
            <a:xfrm>
              <a:off x="3770" y="3095"/>
              <a:ext cx="539" cy="130"/>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1100">
                  <a:effectLst>
                    <a:outerShdw blurRad="38100" dist="38100" dir="2700000" algn="tl">
                      <a:srgbClr val="000000"/>
                    </a:outerShdw>
                  </a:effectLst>
                </a:rPr>
                <a:t>What you </a:t>
              </a:r>
              <a:r>
                <a:rPr lang="en-US" sz="1100" i="1">
                  <a:effectLst>
                    <a:outerShdw blurRad="38100" dist="38100" dir="2700000" algn="tl">
                      <a:srgbClr val="000000"/>
                    </a:outerShdw>
                  </a:effectLst>
                </a:rPr>
                <a:t>do</a:t>
              </a:r>
            </a:p>
          </p:txBody>
        </p:sp>
        <p:sp>
          <p:nvSpPr>
            <p:cNvPr id="135202" name="Rectangle 34"/>
            <p:cNvSpPr>
              <a:spLocks noChangeArrowheads="1"/>
            </p:cNvSpPr>
            <p:nvPr/>
          </p:nvSpPr>
          <p:spPr bwMode="auto">
            <a:xfrm>
              <a:off x="4951" y="3095"/>
              <a:ext cx="583" cy="130"/>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1100">
                  <a:effectLst>
                    <a:outerShdw blurRad="38100" dist="38100" dir="2700000" algn="tl">
                      <a:srgbClr val="000000"/>
                    </a:outerShdw>
                  </a:effectLst>
                </a:rPr>
                <a:t>What you </a:t>
              </a:r>
              <a:r>
                <a:rPr lang="en-US" sz="1100" i="1">
                  <a:effectLst>
                    <a:outerShdw blurRad="38100" dist="38100" dir="2700000" algn="tl">
                      <a:srgbClr val="000000"/>
                    </a:outerShdw>
                  </a:effectLst>
                </a:rPr>
                <a:t>see</a:t>
              </a:r>
            </a:p>
          </p:txBody>
        </p:sp>
        <p:sp>
          <p:nvSpPr>
            <p:cNvPr id="135203" name="Rectangle 35"/>
            <p:cNvSpPr>
              <a:spLocks noChangeArrowheads="1"/>
            </p:cNvSpPr>
            <p:nvPr/>
          </p:nvSpPr>
          <p:spPr bwMode="auto">
            <a:xfrm>
              <a:off x="4325" y="2974"/>
              <a:ext cx="476" cy="6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400">
                  <a:effectLst>
                    <a:outerShdw blurRad="38100" dist="38100" dir="2700000" algn="tl">
                      <a:srgbClr val="000000"/>
                    </a:outerShdw>
                  </a:effectLst>
                </a:rPr>
                <a:t>program-outcome relationship</a:t>
              </a:r>
            </a:p>
          </p:txBody>
        </p:sp>
      </p:grpSp>
      <p:grpSp>
        <p:nvGrpSpPr>
          <p:cNvPr id="135204" name="Group 36"/>
          <p:cNvGrpSpPr>
            <a:grpSpLocks/>
          </p:cNvGrpSpPr>
          <p:nvPr/>
        </p:nvGrpSpPr>
        <p:grpSpPr bwMode="auto">
          <a:xfrm>
            <a:off x="4740275" y="5716588"/>
            <a:ext cx="3405188" cy="1027112"/>
            <a:chOff x="2986" y="3601"/>
            <a:chExt cx="2145" cy="647"/>
          </a:xfrm>
        </p:grpSpPr>
        <p:sp>
          <p:nvSpPr>
            <p:cNvPr id="135205" name="Rectangle 37"/>
            <p:cNvSpPr>
              <a:spLocks noChangeArrowheads="1"/>
            </p:cNvSpPr>
            <p:nvPr/>
          </p:nvSpPr>
          <p:spPr bwMode="auto">
            <a:xfrm>
              <a:off x="2986" y="3601"/>
              <a:ext cx="2145" cy="647"/>
            </a:xfrm>
            <a:prstGeom prst="rect">
              <a:avLst/>
            </a:prstGeom>
            <a:solidFill>
              <a:schemeClr val="bg1"/>
            </a:solidFill>
            <a:ln w="12700">
              <a:solidFill>
                <a:schemeClr val="bg1"/>
              </a:solidFill>
              <a:miter lim="800000"/>
              <a:headEnd/>
              <a:tailEnd/>
            </a:ln>
            <a:effectLst>
              <a:prstShdw prst="shdw17" dist="17961" dir="2700000">
                <a:schemeClr val="bg1">
                  <a:gamma/>
                  <a:shade val="60000"/>
                  <a:invGamma/>
                </a:schemeClr>
              </a:prstShdw>
            </a:effectLst>
          </p:spPr>
          <p:txBody>
            <a:bodyPr wrap="none" anchor="ctr"/>
            <a:lstStyle/>
            <a:p>
              <a:endParaRPr lang="en-US"/>
            </a:p>
          </p:txBody>
        </p:sp>
        <p:sp>
          <p:nvSpPr>
            <p:cNvPr id="135206" name="Rectangle 38"/>
            <p:cNvSpPr>
              <a:spLocks noChangeArrowheads="1"/>
            </p:cNvSpPr>
            <p:nvPr/>
          </p:nvSpPr>
          <p:spPr bwMode="auto">
            <a:xfrm>
              <a:off x="3034" y="4066"/>
              <a:ext cx="608" cy="149"/>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36512" tIns="19050" rIns="36512" bIns="19050">
              <a:spAutoFit/>
            </a:bodyPr>
            <a:lstStyle/>
            <a:p>
              <a:pPr defTabSz="146050" eaLnBrk="0" hangingPunct="0"/>
              <a:r>
                <a:rPr lang="en-US" sz="1300">
                  <a:effectLst>
                    <a:outerShdw blurRad="38100" dist="38100" dir="2700000" algn="tl">
                      <a:srgbClr val="000000"/>
                    </a:outerShdw>
                  </a:effectLst>
                </a:rPr>
                <a:t>Observation</a:t>
              </a:r>
            </a:p>
          </p:txBody>
        </p:sp>
        <p:sp>
          <p:nvSpPr>
            <p:cNvPr id="135207" name="Rectangle 39"/>
            <p:cNvSpPr>
              <a:spLocks noChangeArrowheads="1"/>
            </p:cNvSpPr>
            <p:nvPr/>
          </p:nvSpPr>
          <p:spPr bwMode="auto">
            <a:xfrm>
              <a:off x="3299" y="3746"/>
              <a:ext cx="446" cy="149"/>
            </a:xfrm>
            <a:prstGeom prst="rect">
              <a:avLst/>
            </a:prstGeom>
            <a:solidFill>
              <a:srgbClr val="FAFD00"/>
            </a:solidFill>
            <a:ln w="12700">
              <a:noFill/>
              <a:miter lim="800000"/>
              <a:headEnd/>
              <a:tailEnd/>
            </a:ln>
            <a:effectLst/>
          </p:spPr>
          <p:txBody>
            <a:bodyPr wrap="none" lIns="36512" tIns="19050" rIns="36512" bIns="19050">
              <a:spAutoFit/>
            </a:bodyPr>
            <a:lstStyle/>
            <a:p>
              <a:pPr defTabSz="146050" eaLnBrk="0" hangingPunct="0"/>
              <a:r>
                <a:rPr lang="en-US" sz="1300">
                  <a:effectLst>
                    <a:outerShdw blurRad="38100" dist="38100" dir="2700000" algn="tl">
                      <a:srgbClr val="000000"/>
                    </a:outerShdw>
                  </a:effectLst>
                </a:rPr>
                <a:t>Program</a:t>
              </a:r>
            </a:p>
          </p:txBody>
        </p:sp>
        <p:sp>
          <p:nvSpPr>
            <p:cNvPr id="135208" name="Rectangle 40"/>
            <p:cNvSpPr>
              <a:spLocks noChangeArrowheads="1"/>
            </p:cNvSpPr>
            <p:nvPr/>
          </p:nvSpPr>
          <p:spPr bwMode="auto">
            <a:xfrm>
              <a:off x="4381" y="3746"/>
              <a:ext cx="660" cy="149"/>
            </a:xfrm>
            <a:prstGeom prst="rect">
              <a:avLst/>
            </a:prstGeom>
            <a:solidFill>
              <a:srgbClr val="FAFD00"/>
            </a:solidFill>
            <a:ln w="12700">
              <a:noFill/>
              <a:miter lim="800000"/>
              <a:headEnd/>
              <a:tailEnd/>
            </a:ln>
            <a:effectLst/>
          </p:spPr>
          <p:txBody>
            <a:bodyPr wrap="none" lIns="36512" tIns="19050" rIns="36512" bIns="19050">
              <a:spAutoFit/>
            </a:bodyPr>
            <a:lstStyle/>
            <a:p>
              <a:pPr defTabSz="146050" eaLnBrk="0" hangingPunct="0"/>
              <a:r>
                <a:rPr lang="en-US" sz="1300">
                  <a:effectLst>
                    <a:outerShdw blurRad="38100" dist="38100" dir="2700000" algn="tl">
                      <a:srgbClr val="000000"/>
                    </a:outerShdw>
                  </a:effectLst>
                </a:rPr>
                <a:t>Observations</a:t>
              </a:r>
            </a:p>
          </p:txBody>
        </p:sp>
        <p:sp>
          <p:nvSpPr>
            <p:cNvPr id="135209" name="AutoShape 41"/>
            <p:cNvSpPr>
              <a:spLocks noChangeArrowheads="1"/>
            </p:cNvSpPr>
            <p:nvPr/>
          </p:nvSpPr>
          <p:spPr bwMode="auto">
            <a:xfrm>
              <a:off x="3819" y="3751"/>
              <a:ext cx="532" cy="136"/>
            </a:xfrm>
            <a:prstGeom prst="rightArrow">
              <a:avLst>
                <a:gd name="adj1" fmla="val 50000"/>
                <a:gd name="adj2" fmla="val 195606"/>
              </a:avLst>
            </a:prstGeom>
            <a:solidFill>
              <a:schemeClr val="accent1"/>
            </a:solidFill>
            <a:ln w="12700">
              <a:solidFill>
                <a:schemeClr val="tx1"/>
              </a:solidFill>
              <a:miter lim="800000"/>
              <a:headEnd/>
              <a:tailEnd/>
            </a:ln>
            <a:effectLst/>
          </p:spPr>
          <p:txBody>
            <a:bodyPr wrap="none" anchor="ctr"/>
            <a:lstStyle/>
            <a:p>
              <a:endParaRPr lang="en-US"/>
            </a:p>
          </p:txBody>
        </p:sp>
        <p:sp>
          <p:nvSpPr>
            <p:cNvPr id="135210" name="Rectangle 42"/>
            <p:cNvSpPr>
              <a:spLocks noChangeArrowheads="1"/>
            </p:cNvSpPr>
            <p:nvPr/>
          </p:nvSpPr>
          <p:spPr bwMode="auto">
            <a:xfrm>
              <a:off x="3254" y="3911"/>
              <a:ext cx="539" cy="130"/>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1100">
                  <a:effectLst>
                    <a:outerShdw blurRad="38100" dist="38100" dir="2700000" algn="tl">
                      <a:srgbClr val="000000"/>
                    </a:outerShdw>
                  </a:effectLst>
                </a:rPr>
                <a:t>What you </a:t>
              </a:r>
              <a:r>
                <a:rPr lang="en-US" sz="1100" i="1">
                  <a:effectLst>
                    <a:outerShdw blurRad="38100" dist="38100" dir="2700000" algn="tl">
                      <a:srgbClr val="000000"/>
                    </a:outerShdw>
                  </a:effectLst>
                </a:rPr>
                <a:t>do</a:t>
              </a:r>
            </a:p>
          </p:txBody>
        </p:sp>
        <p:sp>
          <p:nvSpPr>
            <p:cNvPr id="135211" name="Rectangle 43"/>
            <p:cNvSpPr>
              <a:spLocks noChangeArrowheads="1"/>
            </p:cNvSpPr>
            <p:nvPr/>
          </p:nvSpPr>
          <p:spPr bwMode="auto">
            <a:xfrm>
              <a:off x="4435" y="3911"/>
              <a:ext cx="583" cy="130"/>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1100">
                  <a:effectLst>
                    <a:outerShdw blurRad="38100" dist="38100" dir="2700000" algn="tl">
                      <a:srgbClr val="000000"/>
                    </a:outerShdw>
                  </a:effectLst>
                </a:rPr>
                <a:t>What you </a:t>
              </a:r>
              <a:r>
                <a:rPr lang="en-US" sz="1100" i="1">
                  <a:effectLst>
                    <a:outerShdw blurRad="38100" dist="38100" dir="2700000" algn="tl">
                      <a:srgbClr val="000000"/>
                    </a:outerShdw>
                  </a:effectLst>
                </a:rPr>
                <a:t>see</a:t>
              </a:r>
            </a:p>
          </p:txBody>
        </p:sp>
        <p:sp>
          <p:nvSpPr>
            <p:cNvPr id="135212" name="Rectangle 44"/>
            <p:cNvSpPr>
              <a:spLocks noChangeArrowheads="1"/>
            </p:cNvSpPr>
            <p:nvPr/>
          </p:nvSpPr>
          <p:spPr bwMode="auto">
            <a:xfrm>
              <a:off x="3809" y="3790"/>
              <a:ext cx="476" cy="6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400">
                  <a:effectLst>
                    <a:outerShdw blurRad="38100" dist="38100" dir="2700000" algn="tl">
                      <a:srgbClr val="000000"/>
                    </a:outerShdw>
                  </a:effectLst>
                </a:rPr>
                <a:t>program-outcome relationship</a:t>
              </a:r>
            </a:p>
          </p:txBody>
        </p:sp>
      </p:grpSp>
      <p:grpSp>
        <p:nvGrpSpPr>
          <p:cNvPr id="135213" name="Group 45"/>
          <p:cNvGrpSpPr>
            <a:grpSpLocks/>
          </p:cNvGrpSpPr>
          <p:nvPr/>
        </p:nvGrpSpPr>
        <p:grpSpPr bwMode="auto">
          <a:xfrm>
            <a:off x="4008438" y="4219575"/>
            <a:ext cx="1308100" cy="1268413"/>
            <a:chOff x="2525" y="2658"/>
            <a:chExt cx="824" cy="799"/>
          </a:xfrm>
        </p:grpSpPr>
        <p:sp>
          <p:nvSpPr>
            <p:cNvPr id="135214" name="Freeform 46"/>
            <p:cNvSpPr>
              <a:spLocks/>
            </p:cNvSpPr>
            <p:nvPr/>
          </p:nvSpPr>
          <p:spPr bwMode="auto">
            <a:xfrm>
              <a:off x="2599" y="2658"/>
              <a:ext cx="383" cy="567"/>
            </a:xfrm>
            <a:custGeom>
              <a:avLst/>
              <a:gdLst/>
              <a:ahLst/>
              <a:cxnLst>
                <a:cxn ang="0">
                  <a:pos x="382" y="0"/>
                </a:cxn>
                <a:cxn ang="0">
                  <a:pos x="382" y="23"/>
                </a:cxn>
                <a:cxn ang="0">
                  <a:pos x="381" y="44"/>
                </a:cxn>
                <a:cxn ang="0">
                  <a:pos x="379" y="66"/>
                </a:cxn>
                <a:cxn ang="0">
                  <a:pos x="378" y="89"/>
                </a:cxn>
                <a:cxn ang="0">
                  <a:pos x="376" y="113"/>
                </a:cxn>
                <a:cxn ang="0">
                  <a:pos x="372" y="137"/>
                </a:cxn>
                <a:cxn ang="0">
                  <a:pos x="369" y="158"/>
                </a:cxn>
                <a:cxn ang="0">
                  <a:pos x="365" y="181"/>
                </a:cxn>
                <a:cxn ang="0">
                  <a:pos x="361" y="202"/>
                </a:cxn>
                <a:cxn ang="0">
                  <a:pos x="357" y="222"/>
                </a:cxn>
                <a:cxn ang="0">
                  <a:pos x="351" y="244"/>
                </a:cxn>
                <a:cxn ang="0">
                  <a:pos x="343" y="272"/>
                </a:cxn>
                <a:cxn ang="0">
                  <a:pos x="335" y="295"/>
                </a:cxn>
                <a:cxn ang="0">
                  <a:pos x="325" y="321"/>
                </a:cxn>
                <a:cxn ang="0">
                  <a:pos x="314" y="348"/>
                </a:cxn>
                <a:cxn ang="0">
                  <a:pos x="303" y="374"/>
                </a:cxn>
                <a:cxn ang="0">
                  <a:pos x="291" y="394"/>
                </a:cxn>
                <a:cxn ang="0">
                  <a:pos x="278" y="419"/>
                </a:cxn>
                <a:cxn ang="0">
                  <a:pos x="263" y="440"/>
                </a:cxn>
                <a:cxn ang="0">
                  <a:pos x="251" y="459"/>
                </a:cxn>
                <a:cxn ang="0">
                  <a:pos x="236" y="474"/>
                </a:cxn>
                <a:cxn ang="0">
                  <a:pos x="223" y="489"/>
                </a:cxn>
                <a:cxn ang="0">
                  <a:pos x="211" y="501"/>
                </a:cxn>
                <a:cxn ang="0">
                  <a:pos x="200" y="511"/>
                </a:cxn>
                <a:cxn ang="0">
                  <a:pos x="185" y="522"/>
                </a:cxn>
                <a:cxn ang="0">
                  <a:pos x="171" y="533"/>
                </a:cxn>
                <a:cxn ang="0">
                  <a:pos x="157" y="542"/>
                </a:cxn>
                <a:cxn ang="0">
                  <a:pos x="130" y="554"/>
                </a:cxn>
                <a:cxn ang="0">
                  <a:pos x="107" y="561"/>
                </a:cxn>
                <a:cxn ang="0">
                  <a:pos x="98" y="563"/>
                </a:cxn>
                <a:cxn ang="0">
                  <a:pos x="78" y="566"/>
                </a:cxn>
                <a:cxn ang="0">
                  <a:pos x="62" y="566"/>
                </a:cxn>
                <a:cxn ang="0">
                  <a:pos x="0" y="566"/>
                </a:cxn>
                <a:cxn ang="0">
                  <a:pos x="30" y="543"/>
                </a:cxn>
                <a:cxn ang="0">
                  <a:pos x="167" y="429"/>
                </a:cxn>
                <a:cxn ang="0">
                  <a:pos x="239" y="266"/>
                </a:cxn>
                <a:cxn ang="0">
                  <a:pos x="278" y="97"/>
                </a:cxn>
                <a:cxn ang="0">
                  <a:pos x="286" y="0"/>
                </a:cxn>
                <a:cxn ang="0">
                  <a:pos x="382" y="0"/>
                </a:cxn>
              </a:cxnLst>
              <a:rect l="0" t="0" r="r" b="b"/>
              <a:pathLst>
                <a:path w="383" h="567">
                  <a:moveTo>
                    <a:pt x="382" y="0"/>
                  </a:moveTo>
                  <a:lnTo>
                    <a:pt x="382" y="23"/>
                  </a:lnTo>
                  <a:lnTo>
                    <a:pt x="381" y="44"/>
                  </a:lnTo>
                  <a:lnTo>
                    <a:pt x="379" y="66"/>
                  </a:lnTo>
                  <a:lnTo>
                    <a:pt x="378" y="89"/>
                  </a:lnTo>
                  <a:lnTo>
                    <a:pt x="376" y="113"/>
                  </a:lnTo>
                  <a:lnTo>
                    <a:pt x="372" y="137"/>
                  </a:lnTo>
                  <a:lnTo>
                    <a:pt x="369" y="158"/>
                  </a:lnTo>
                  <a:lnTo>
                    <a:pt x="365" y="181"/>
                  </a:lnTo>
                  <a:lnTo>
                    <a:pt x="361" y="202"/>
                  </a:lnTo>
                  <a:lnTo>
                    <a:pt x="357" y="222"/>
                  </a:lnTo>
                  <a:lnTo>
                    <a:pt x="351" y="244"/>
                  </a:lnTo>
                  <a:lnTo>
                    <a:pt x="343" y="272"/>
                  </a:lnTo>
                  <a:lnTo>
                    <a:pt x="335" y="295"/>
                  </a:lnTo>
                  <a:lnTo>
                    <a:pt x="325" y="321"/>
                  </a:lnTo>
                  <a:lnTo>
                    <a:pt x="314" y="348"/>
                  </a:lnTo>
                  <a:lnTo>
                    <a:pt x="303" y="374"/>
                  </a:lnTo>
                  <a:lnTo>
                    <a:pt x="291" y="394"/>
                  </a:lnTo>
                  <a:lnTo>
                    <a:pt x="278" y="419"/>
                  </a:lnTo>
                  <a:lnTo>
                    <a:pt x="263" y="440"/>
                  </a:lnTo>
                  <a:lnTo>
                    <a:pt x="251" y="459"/>
                  </a:lnTo>
                  <a:lnTo>
                    <a:pt x="236" y="474"/>
                  </a:lnTo>
                  <a:lnTo>
                    <a:pt x="223" y="489"/>
                  </a:lnTo>
                  <a:lnTo>
                    <a:pt x="211" y="501"/>
                  </a:lnTo>
                  <a:lnTo>
                    <a:pt x="200" y="511"/>
                  </a:lnTo>
                  <a:lnTo>
                    <a:pt x="185" y="522"/>
                  </a:lnTo>
                  <a:lnTo>
                    <a:pt x="171" y="533"/>
                  </a:lnTo>
                  <a:lnTo>
                    <a:pt x="157" y="542"/>
                  </a:lnTo>
                  <a:lnTo>
                    <a:pt x="130" y="554"/>
                  </a:lnTo>
                  <a:lnTo>
                    <a:pt x="107" y="561"/>
                  </a:lnTo>
                  <a:lnTo>
                    <a:pt x="98" y="563"/>
                  </a:lnTo>
                  <a:lnTo>
                    <a:pt x="78" y="566"/>
                  </a:lnTo>
                  <a:lnTo>
                    <a:pt x="62" y="566"/>
                  </a:lnTo>
                  <a:lnTo>
                    <a:pt x="0" y="566"/>
                  </a:lnTo>
                  <a:lnTo>
                    <a:pt x="30" y="543"/>
                  </a:lnTo>
                  <a:lnTo>
                    <a:pt x="167" y="429"/>
                  </a:lnTo>
                  <a:lnTo>
                    <a:pt x="239" y="266"/>
                  </a:lnTo>
                  <a:lnTo>
                    <a:pt x="278" y="97"/>
                  </a:lnTo>
                  <a:lnTo>
                    <a:pt x="286" y="0"/>
                  </a:lnTo>
                  <a:lnTo>
                    <a:pt x="382" y="0"/>
                  </a:lnTo>
                </a:path>
              </a:pathLst>
            </a:custGeom>
            <a:solidFill>
              <a:srgbClr val="800000"/>
            </a:solidFill>
            <a:ln w="12700" cap="rnd" cmpd="sng">
              <a:noFill/>
              <a:prstDash val="solid"/>
              <a:round/>
              <a:headEnd type="none" w="med" len="med"/>
              <a:tailEnd type="none" w="med" len="med"/>
            </a:ln>
            <a:effectLst/>
          </p:spPr>
          <p:txBody>
            <a:bodyPr/>
            <a:lstStyle/>
            <a:p>
              <a:endParaRPr lang="en-US"/>
            </a:p>
          </p:txBody>
        </p:sp>
        <p:sp>
          <p:nvSpPr>
            <p:cNvPr id="135215" name="Rectangle 47"/>
            <p:cNvSpPr>
              <a:spLocks noChangeArrowheads="1"/>
            </p:cNvSpPr>
            <p:nvPr/>
          </p:nvSpPr>
          <p:spPr bwMode="auto">
            <a:xfrm>
              <a:off x="2600" y="3082"/>
              <a:ext cx="77" cy="191"/>
            </a:xfrm>
            <a:prstGeom prst="rect">
              <a:avLst/>
            </a:prstGeom>
            <a:solidFill>
              <a:srgbClr val="800000"/>
            </a:solidFill>
            <a:ln w="12700">
              <a:noFill/>
              <a:miter lim="800000"/>
              <a:headEnd/>
              <a:tailEnd/>
            </a:ln>
            <a:effectLst/>
          </p:spPr>
          <p:txBody>
            <a:bodyPr wrap="none" anchor="ctr"/>
            <a:lstStyle/>
            <a:p>
              <a:endParaRPr lang="en-US"/>
            </a:p>
          </p:txBody>
        </p:sp>
        <p:sp>
          <p:nvSpPr>
            <p:cNvPr id="135216" name="Freeform 48"/>
            <p:cNvSpPr>
              <a:spLocks/>
            </p:cNvSpPr>
            <p:nvPr/>
          </p:nvSpPr>
          <p:spPr bwMode="auto">
            <a:xfrm>
              <a:off x="2525" y="3081"/>
              <a:ext cx="73" cy="192"/>
            </a:xfrm>
            <a:custGeom>
              <a:avLst/>
              <a:gdLst/>
              <a:ahLst/>
              <a:cxnLst>
                <a:cxn ang="0">
                  <a:pos x="72" y="0"/>
                </a:cxn>
                <a:cxn ang="0">
                  <a:pos x="72" y="191"/>
                </a:cxn>
                <a:cxn ang="0">
                  <a:pos x="0" y="95"/>
                </a:cxn>
                <a:cxn ang="0">
                  <a:pos x="72" y="0"/>
                </a:cxn>
              </a:cxnLst>
              <a:rect l="0" t="0" r="r" b="b"/>
              <a:pathLst>
                <a:path w="73" h="192">
                  <a:moveTo>
                    <a:pt x="72" y="0"/>
                  </a:moveTo>
                  <a:lnTo>
                    <a:pt x="72" y="191"/>
                  </a:lnTo>
                  <a:lnTo>
                    <a:pt x="0" y="95"/>
                  </a:lnTo>
                  <a:lnTo>
                    <a:pt x="72" y="0"/>
                  </a:lnTo>
                </a:path>
              </a:pathLst>
            </a:custGeom>
            <a:solidFill>
              <a:srgbClr val="FF0000"/>
            </a:solidFill>
            <a:ln w="12700" cap="rnd" cmpd="sng">
              <a:noFill/>
              <a:prstDash val="solid"/>
              <a:round/>
              <a:headEnd type="none" w="med" len="med"/>
              <a:tailEnd type="none" w="med" len="med"/>
            </a:ln>
            <a:effectLst/>
          </p:spPr>
          <p:txBody>
            <a:bodyPr/>
            <a:lstStyle/>
            <a:p>
              <a:endParaRPr lang="en-US"/>
            </a:p>
          </p:txBody>
        </p:sp>
        <p:sp>
          <p:nvSpPr>
            <p:cNvPr id="135217" name="Freeform 49"/>
            <p:cNvSpPr>
              <a:spLocks/>
            </p:cNvSpPr>
            <p:nvPr/>
          </p:nvSpPr>
          <p:spPr bwMode="auto">
            <a:xfrm>
              <a:off x="2600" y="2658"/>
              <a:ext cx="295" cy="567"/>
            </a:xfrm>
            <a:custGeom>
              <a:avLst/>
              <a:gdLst/>
              <a:ahLst/>
              <a:cxnLst>
                <a:cxn ang="0">
                  <a:pos x="247" y="15"/>
                </a:cxn>
                <a:cxn ang="0">
                  <a:pos x="247" y="49"/>
                </a:cxn>
                <a:cxn ang="0">
                  <a:pos x="245" y="81"/>
                </a:cxn>
                <a:cxn ang="0">
                  <a:pos x="241" y="113"/>
                </a:cxn>
                <a:cxn ang="0">
                  <a:pos x="236" y="145"/>
                </a:cxn>
                <a:cxn ang="0">
                  <a:pos x="230" y="181"/>
                </a:cxn>
                <a:cxn ang="0">
                  <a:pos x="223" y="211"/>
                </a:cxn>
                <a:cxn ang="0">
                  <a:pos x="212" y="251"/>
                </a:cxn>
                <a:cxn ang="0">
                  <a:pos x="194" y="299"/>
                </a:cxn>
                <a:cxn ang="0">
                  <a:pos x="181" y="327"/>
                </a:cxn>
                <a:cxn ang="0">
                  <a:pos x="159" y="368"/>
                </a:cxn>
                <a:cxn ang="0">
                  <a:pos x="141" y="393"/>
                </a:cxn>
                <a:cxn ang="0">
                  <a:pos x="122" y="416"/>
                </a:cxn>
                <a:cxn ang="0">
                  <a:pos x="102" y="435"/>
                </a:cxn>
                <a:cxn ang="0">
                  <a:pos x="82" y="451"/>
                </a:cxn>
                <a:cxn ang="0">
                  <a:pos x="63" y="463"/>
                </a:cxn>
                <a:cxn ang="0">
                  <a:pos x="45" y="470"/>
                </a:cxn>
                <a:cxn ang="0">
                  <a:pos x="29" y="474"/>
                </a:cxn>
                <a:cxn ang="0">
                  <a:pos x="10" y="477"/>
                </a:cxn>
                <a:cxn ang="0">
                  <a:pos x="0" y="566"/>
                </a:cxn>
                <a:cxn ang="0">
                  <a:pos x="28" y="564"/>
                </a:cxn>
                <a:cxn ang="0">
                  <a:pos x="48" y="559"/>
                </a:cxn>
                <a:cxn ang="0">
                  <a:pos x="68" y="551"/>
                </a:cxn>
                <a:cxn ang="0">
                  <a:pos x="87" y="540"/>
                </a:cxn>
                <a:cxn ang="0">
                  <a:pos x="107" y="527"/>
                </a:cxn>
                <a:cxn ang="0">
                  <a:pos x="125" y="512"/>
                </a:cxn>
                <a:cxn ang="0">
                  <a:pos x="148" y="489"/>
                </a:cxn>
                <a:cxn ang="0">
                  <a:pos x="174" y="456"/>
                </a:cxn>
                <a:cxn ang="0">
                  <a:pos x="195" y="424"/>
                </a:cxn>
                <a:cxn ang="0">
                  <a:pos x="219" y="378"/>
                </a:cxn>
                <a:cxn ang="0">
                  <a:pos x="237" y="331"/>
                </a:cxn>
                <a:cxn ang="0">
                  <a:pos x="250" y="297"/>
                </a:cxn>
                <a:cxn ang="0">
                  <a:pos x="258" y="268"/>
                </a:cxn>
                <a:cxn ang="0">
                  <a:pos x="266" y="237"/>
                </a:cxn>
                <a:cxn ang="0">
                  <a:pos x="274" y="199"/>
                </a:cxn>
                <a:cxn ang="0">
                  <a:pos x="281" y="157"/>
                </a:cxn>
                <a:cxn ang="0">
                  <a:pos x="287" y="116"/>
                </a:cxn>
                <a:cxn ang="0">
                  <a:pos x="291" y="72"/>
                </a:cxn>
                <a:cxn ang="0">
                  <a:pos x="293" y="15"/>
                </a:cxn>
                <a:cxn ang="0">
                  <a:pos x="247" y="0"/>
                </a:cxn>
              </a:cxnLst>
              <a:rect l="0" t="0" r="r" b="b"/>
              <a:pathLst>
                <a:path w="295" h="567">
                  <a:moveTo>
                    <a:pt x="247" y="0"/>
                  </a:moveTo>
                  <a:lnTo>
                    <a:pt x="247" y="15"/>
                  </a:lnTo>
                  <a:lnTo>
                    <a:pt x="247" y="33"/>
                  </a:lnTo>
                  <a:lnTo>
                    <a:pt x="247" y="49"/>
                  </a:lnTo>
                  <a:lnTo>
                    <a:pt x="246" y="64"/>
                  </a:lnTo>
                  <a:lnTo>
                    <a:pt x="245" y="81"/>
                  </a:lnTo>
                  <a:lnTo>
                    <a:pt x="243" y="96"/>
                  </a:lnTo>
                  <a:lnTo>
                    <a:pt x="241" y="113"/>
                  </a:lnTo>
                  <a:lnTo>
                    <a:pt x="239" y="128"/>
                  </a:lnTo>
                  <a:lnTo>
                    <a:pt x="236" y="145"/>
                  </a:lnTo>
                  <a:lnTo>
                    <a:pt x="233" y="163"/>
                  </a:lnTo>
                  <a:lnTo>
                    <a:pt x="230" y="181"/>
                  </a:lnTo>
                  <a:lnTo>
                    <a:pt x="226" y="196"/>
                  </a:lnTo>
                  <a:lnTo>
                    <a:pt x="223" y="211"/>
                  </a:lnTo>
                  <a:lnTo>
                    <a:pt x="219" y="227"/>
                  </a:lnTo>
                  <a:lnTo>
                    <a:pt x="212" y="251"/>
                  </a:lnTo>
                  <a:lnTo>
                    <a:pt x="204" y="273"/>
                  </a:lnTo>
                  <a:lnTo>
                    <a:pt x="194" y="299"/>
                  </a:lnTo>
                  <a:lnTo>
                    <a:pt x="187" y="316"/>
                  </a:lnTo>
                  <a:lnTo>
                    <a:pt x="181" y="327"/>
                  </a:lnTo>
                  <a:lnTo>
                    <a:pt x="171" y="348"/>
                  </a:lnTo>
                  <a:lnTo>
                    <a:pt x="159" y="368"/>
                  </a:lnTo>
                  <a:lnTo>
                    <a:pt x="149" y="382"/>
                  </a:lnTo>
                  <a:lnTo>
                    <a:pt x="141" y="393"/>
                  </a:lnTo>
                  <a:lnTo>
                    <a:pt x="131" y="406"/>
                  </a:lnTo>
                  <a:lnTo>
                    <a:pt x="122" y="416"/>
                  </a:lnTo>
                  <a:lnTo>
                    <a:pt x="113" y="425"/>
                  </a:lnTo>
                  <a:lnTo>
                    <a:pt x="102" y="435"/>
                  </a:lnTo>
                  <a:lnTo>
                    <a:pt x="92" y="444"/>
                  </a:lnTo>
                  <a:lnTo>
                    <a:pt x="82" y="451"/>
                  </a:lnTo>
                  <a:lnTo>
                    <a:pt x="72" y="458"/>
                  </a:lnTo>
                  <a:lnTo>
                    <a:pt x="63" y="463"/>
                  </a:lnTo>
                  <a:lnTo>
                    <a:pt x="54" y="467"/>
                  </a:lnTo>
                  <a:lnTo>
                    <a:pt x="45" y="470"/>
                  </a:lnTo>
                  <a:lnTo>
                    <a:pt x="36" y="473"/>
                  </a:lnTo>
                  <a:lnTo>
                    <a:pt x="29" y="474"/>
                  </a:lnTo>
                  <a:lnTo>
                    <a:pt x="19" y="477"/>
                  </a:lnTo>
                  <a:lnTo>
                    <a:pt x="10" y="477"/>
                  </a:lnTo>
                  <a:lnTo>
                    <a:pt x="0" y="478"/>
                  </a:lnTo>
                  <a:lnTo>
                    <a:pt x="0" y="566"/>
                  </a:lnTo>
                  <a:lnTo>
                    <a:pt x="15" y="565"/>
                  </a:lnTo>
                  <a:lnTo>
                    <a:pt x="28" y="564"/>
                  </a:lnTo>
                  <a:lnTo>
                    <a:pt x="39" y="561"/>
                  </a:lnTo>
                  <a:lnTo>
                    <a:pt x="48" y="559"/>
                  </a:lnTo>
                  <a:lnTo>
                    <a:pt x="57" y="555"/>
                  </a:lnTo>
                  <a:lnTo>
                    <a:pt x="68" y="551"/>
                  </a:lnTo>
                  <a:lnTo>
                    <a:pt x="76" y="547"/>
                  </a:lnTo>
                  <a:lnTo>
                    <a:pt x="87" y="540"/>
                  </a:lnTo>
                  <a:lnTo>
                    <a:pt x="97" y="534"/>
                  </a:lnTo>
                  <a:lnTo>
                    <a:pt x="107" y="527"/>
                  </a:lnTo>
                  <a:lnTo>
                    <a:pt x="117" y="519"/>
                  </a:lnTo>
                  <a:lnTo>
                    <a:pt x="125" y="512"/>
                  </a:lnTo>
                  <a:lnTo>
                    <a:pt x="137" y="501"/>
                  </a:lnTo>
                  <a:lnTo>
                    <a:pt x="148" y="489"/>
                  </a:lnTo>
                  <a:lnTo>
                    <a:pt x="161" y="473"/>
                  </a:lnTo>
                  <a:lnTo>
                    <a:pt x="174" y="456"/>
                  </a:lnTo>
                  <a:lnTo>
                    <a:pt x="185" y="439"/>
                  </a:lnTo>
                  <a:lnTo>
                    <a:pt x="195" y="424"/>
                  </a:lnTo>
                  <a:lnTo>
                    <a:pt x="206" y="402"/>
                  </a:lnTo>
                  <a:lnTo>
                    <a:pt x="219" y="378"/>
                  </a:lnTo>
                  <a:lnTo>
                    <a:pt x="229" y="354"/>
                  </a:lnTo>
                  <a:lnTo>
                    <a:pt x="237" y="331"/>
                  </a:lnTo>
                  <a:lnTo>
                    <a:pt x="243" y="316"/>
                  </a:lnTo>
                  <a:lnTo>
                    <a:pt x="250" y="297"/>
                  </a:lnTo>
                  <a:lnTo>
                    <a:pt x="254" y="283"/>
                  </a:lnTo>
                  <a:lnTo>
                    <a:pt x="258" y="268"/>
                  </a:lnTo>
                  <a:lnTo>
                    <a:pt x="263" y="252"/>
                  </a:lnTo>
                  <a:lnTo>
                    <a:pt x="266" y="237"/>
                  </a:lnTo>
                  <a:lnTo>
                    <a:pt x="271" y="217"/>
                  </a:lnTo>
                  <a:lnTo>
                    <a:pt x="274" y="199"/>
                  </a:lnTo>
                  <a:lnTo>
                    <a:pt x="278" y="180"/>
                  </a:lnTo>
                  <a:lnTo>
                    <a:pt x="281" y="157"/>
                  </a:lnTo>
                  <a:lnTo>
                    <a:pt x="285" y="134"/>
                  </a:lnTo>
                  <a:lnTo>
                    <a:pt x="287" y="116"/>
                  </a:lnTo>
                  <a:lnTo>
                    <a:pt x="289" y="95"/>
                  </a:lnTo>
                  <a:lnTo>
                    <a:pt x="291" y="72"/>
                  </a:lnTo>
                  <a:lnTo>
                    <a:pt x="293" y="42"/>
                  </a:lnTo>
                  <a:lnTo>
                    <a:pt x="293" y="15"/>
                  </a:lnTo>
                  <a:lnTo>
                    <a:pt x="294" y="0"/>
                  </a:lnTo>
                  <a:lnTo>
                    <a:pt x="247" y="0"/>
                  </a:lnTo>
                </a:path>
              </a:pathLst>
            </a:custGeom>
            <a:solidFill>
              <a:srgbClr val="FF0000"/>
            </a:solidFill>
            <a:ln w="12700" cap="rnd" cmpd="sng">
              <a:noFill/>
              <a:prstDash val="solid"/>
              <a:round/>
              <a:headEnd type="none" w="med" len="med"/>
              <a:tailEnd type="none" w="med" len="med"/>
            </a:ln>
            <a:effectLst/>
          </p:spPr>
          <p:txBody>
            <a:bodyPr/>
            <a:lstStyle/>
            <a:p>
              <a:endParaRPr lang="en-US"/>
            </a:p>
          </p:txBody>
        </p:sp>
        <p:sp>
          <p:nvSpPr>
            <p:cNvPr id="135218" name="Freeform 50"/>
            <p:cNvSpPr>
              <a:spLocks/>
            </p:cNvSpPr>
            <p:nvPr/>
          </p:nvSpPr>
          <p:spPr bwMode="auto">
            <a:xfrm>
              <a:off x="2892" y="2658"/>
              <a:ext cx="383" cy="567"/>
            </a:xfrm>
            <a:custGeom>
              <a:avLst/>
              <a:gdLst/>
              <a:ahLst/>
              <a:cxnLst>
                <a:cxn ang="0">
                  <a:pos x="0" y="0"/>
                </a:cxn>
                <a:cxn ang="0">
                  <a:pos x="0" y="24"/>
                </a:cxn>
                <a:cxn ang="0">
                  <a:pos x="1" y="44"/>
                </a:cxn>
                <a:cxn ang="0">
                  <a:pos x="3" y="66"/>
                </a:cxn>
                <a:cxn ang="0">
                  <a:pos x="4" y="89"/>
                </a:cxn>
                <a:cxn ang="0">
                  <a:pos x="7" y="113"/>
                </a:cxn>
                <a:cxn ang="0">
                  <a:pos x="10" y="137"/>
                </a:cxn>
                <a:cxn ang="0">
                  <a:pos x="13" y="158"/>
                </a:cxn>
                <a:cxn ang="0">
                  <a:pos x="17" y="181"/>
                </a:cxn>
                <a:cxn ang="0">
                  <a:pos x="21" y="202"/>
                </a:cxn>
                <a:cxn ang="0">
                  <a:pos x="26" y="222"/>
                </a:cxn>
                <a:cxn ang="0">
                  <a:pos x="31" y="244"/>
                </a:cxn>
                <a:cxn ang="0">
                  <a:pos x="39" y="271"/>
                </a:cxn>
                <a:cxn ang="0">
                  <a:pos x="47" y="295"/>
                </a:cxn>
                <a:cxn ang="0">
                  <a:pos x="57" y="322"/>
                </a:cxn>
                <a:cxn ang="0">
                  <a:pos x="68" y="348"/>
                </a:cxn>
                <a:cxn ang="0">
                  <a:pos x="79" y="374"/>
                </a:cxn>
                <a:cxn ang="0">
                  <a:pos x="91" y="394"/>
                </a:cxn>
                <a:cxn ang="0">
                  <a:pos x="105" y="419"/>
                </a:cxn>
                <a:cxn ang="0">
                  <a:pos x="119" y="440"/>
                </a:cxn>
                <a:cxn ang="0">
                  <a:pos x="131" y="459"/>
                </a:cxn>
                <a:cxn ang="0">
                  <a:pos x="146" y="474"/>
                </a:cxn>
                <a:cxn ang="0">
                  <a:pos x="159" y="489"/>
                </a:cxn>
                <a:cxn ang="0">
                  <a:pos x="171" y="501"/>
                </a:cxn>
                <a:cxn ang="0">
                  <a:pos x="182" y="511"/>
                </a:cxn>
                <a:cxn ang="0">
                  <a:pos x="197" y="522"/>
                </a:cxn>
                <a:cxn ang="0">
                  <a:pos x="211" y="533"/>
                </a:cxn>
                <a:cxn ang="0">
                  <a:pos x="225" y="541"/>
                </a:cxn>
                <a:cxn ang="0">
                  <a:pos x="252" y="553"/>
                </a:cxn>
                <a:cxn ang="0">
                  <a:pos x="275" y="561"/>
                </a:cxn>
                <a:cxn ang="0">
                  <a:pos x="284" y="563"/>
                </a:cxn>
                <a:cxn ang="0">
                  <a:pos x="304" y="566"/>
                </a:cxn>
                <a:cxn ang="0">
                  <a:pos x="320" y="566"/>
                </a:cxn>
                <a:cxn ang="0">
                  <a:pos x="382" y="566"/>
                </a:cxn>
                <a:cxn ang="0">
                  <a:pos x="352" y="542"/>
                </a:cxn>
                <a:cxn ang="0">
                  <a:pos x="215" y="429"/>
                </a:cxn>
                <a:cxn ang="0">
                  <a:pos x="143" y="266"/>
                </a:cxn>
                <a:cxn ang="0">
                  <a:pos x="105" y="96"/>
                </a:cxn>
                <a:cxn ang="0">
                  <a:pos x="96" y="0"/>
                </a:cxn>
                <a:cxn ang="0">
                  <a:pos x="0" y="0"/>
                </a:cxn>
              </a:cxnLst>
              <a:rect l="0" t="0" r="r" b="b"/>
              <a:pathLst>
                <a:path w="383" h="567">
                  <a:moveTo>
                    <a:pt x="0" y="0"/>
                  </a:moveTo>
                  <a:lnTo>
                    <a:pt x="0" y="24"/>
                  </a:lnTo>
                  <a:lnTo>
                    <a:pt x="1" y="44"/>
                  </a:lnTo>
                  <a:lnTo>
                    <a:pt x="3" y="66"/>
                  </a:lnTo>
                  <a:lnTo>
                    <a:pt x="4" y="89"/>
                  </a:lnTo>
                  <a:lnTo>
                    <a:pt x="7" y="113"/>
                  </a:lnTo>
                  <a:lnTo>
                    <a:pt x="10" y="137"/>
                  </a:lnTo>
                  <a:lnTo>
                    <a:pt x="13" y="158"/>
                  </a:lnTo>
                  <a:lnTo>
                    <a:pt x="17" y="181"/>
                  </a:lnTo>
                  <a:lnTo>
                    <a:pt x="21" y="202"/>
                  </a:lnTo>
                  <a:lnTo>
                    <a:pt x="26" y="222"/>
                  </a:lnTo>
                  <a:lnTo>
                    <a:pt x="31" y="244"/>
                  </a:lnTo>
                  <a:lnTo>
                    <a:pt x="39" y="271"/>
                  </a:lnTo>
                  <a:lnTo>
                    <a:pt x="47" y="295"/>
                  </a:lnTo>
                  <a:lnTo>
                    <a:pt x="57" y="322"/>
                  </a:lnTo>
                  <a:lnTo>
                    <a:pt x="68" y="348"/>
                  </a:lnTo>
                  <a:lnTo>
                    <a:pt x="79" y="374"/>
                  </a:lnTo>
                  <a:lnTo>
                    <a:pt x="91" y="394"/>
                  </a:lnTo>
                  <a:lnTo>
                    <a:pt x="105" y="419"/>
                  </a:lnTo>
                  <a:lnTo>
                    <a:pt x="119" y="440"/>
                  </a:lnTo>
                  <a:lnTo>
                    <a:pt x="131" y="459"/>
                  </a:lnTo>
                  <a:lnTo>
                    <a:pt x="146" y="474"/>
                  </a:lnTo>
                  <a:lnTo>
                    <a:pt x="159" y="489"/>
                  </a:lnTo>
                  <a:lnTo>
                    <a:pt x="171" y="501"/>
                  </a:lnTo>
                  <a:lnTo>
                    <a:pt x="182" y="511"/>
                  </a:lnTo>
                  <a:lnTo>
                    <a:pt x="197" y="522"/>
                  </a:lnTo>
                  <a:lnTo>
                    <a:pt x="211" y="533"/>
                  </a:lnTo>
                  <a:lnTo>
                    <a:pt x="225" y="541"/>
                  </a:lnTo>
                  <a:lnTo>
                    <a:pt x="252" y="553"/>
                  </a:lnTo>
                  <a:lnTo>
                    <a:pt x="275" y="561"/>
                  </a:lnTo>
                  <a:lnTo>
                    <a:pt x="284" y="563"/>
                  </a:lnTo>
                  <a:lnTo>
                    <a:pt x="304" y="566"/>
                  </a:lnTo>
                  <a:lnTo>
                    <a:pt x="320" y="566"/>
                  </a:lnTo>
                  <a:lnTo>
                    <a:pt x="382" y="566"/>
                  </a:lnTo>
                  <a:lnTo>
                    <a:pt x="352" y="542"/>
                  </a:lnTo>
                  <a:lnTo>
                    <a:pt x="215" y="429"/>
                  </a:lnTo>
                  <a:lnTo>
                    <a:pt x="143" y="266"/>
                  </a:lnTo>
                  <a:lnTo>
                    <a:pt x="105" y="96"/>
                  </a:lnTo>
                  <a:lnTo>
                    <a:pt x="96" y="0"/>
                  </a:lnTo>
                  <a:lnTo>
                    <a:pt x="0" y="0"/>
                  </a:lnTo>
                </a:path>
              </a:pathLst>
            </a:custGeom>
            <a:solidFill>
              <a:srgbClr val="800000"/>
            </a:solidFill>
            <a:ln w="12700" cap="rnd" cmpd="sng">
              <a:noFill/>
              <a:prstDash val="solid"/>
              <a:round/>
              <a:headEnd type="none" w="med" len="med"/>
              <a:tailEnd type="none" w="med" len="med"/>
            </a:ln>
            <a:effectLst/>
          </p:spPr>
          <p:txBody>
            <a:bodyPr/>
            <a:lstStyle/>
            <a:p>
              <a:endParaRPr lang="en-US"/>
            </a:p>
          </p:txBody>
        </p:sp>
        <p:sp>
          <p:nvSpPr>
            <p:cNvPr id="135219" name="Rectangle 51"/>
            <p:cNvSpPr>
              <a:spLocks noChangeArrowheads="1"/>
            </p:cNvSpPr>
            <p:nvPr/>
          </p:nvSpPr>
          <p:spPr bwMode="auto">
            <a:xfrm>
              <a:off x="3196" y="3082"/>
              <a:ext cx="77" cy="191"/>
            </a:xfrm>
            <a:prstGeom prst="rect">
              <a:avLst/>
            </a:prstGeom>
            <a:solidFill>
              <a:srgbClr val="800000"/>
            </a:solidFill>
            <a:ln w="12700">
              <a:noFill/>
              <a:miter lim="800000"/>
              <a:headEnd/>
              <a:tailEnd/>
            </a:ln>
            <a:effectLst/>
          </p:spPr>
          <p:txBody>
            <a:bodyPr wrap="none" anchor="ctr"/>
            <a:lstStyle/>
            <a:p>
              <a:endParaRPr lang="en-US"/>
            </a:p>
          </p:txBody>
        </p:sp>
        <p:sp>
          <p:nvSpPr>
            <p:cNvPr id="135220" name="Freeform 52"/>
            <p:cNvSpPr>
              <a:spLocks/>
            </p:cNvSpPr>
            <p:nvPr/>
          </p:nvSpPr>
          <p:spPr bwMode="auto">
            <a:xfrm>
              <a:off x="3276" y="3081"/>
              <a:ext cx="73" cy="192"/>
            </a:xfrm>
            <a:custGeom>
              <a:avLst/>
              <a:gdLst/>
              <a:ahLst/>
              <a:cxnLst>
                <a:cxn ang="0">
                  <a:pos x="0" y="0"/>
                </a:cxn>
                <a:cxn ang="0">
                  <a:pos x="0" y="191"/>
                </a:cxn>
                <a:cxn ang="0">
                  <a:pos x="72" y="96"/>
                </a:cxn>
                <a:cxn ang="0">
                  <a:pos x="0" y="0"/>
                </a:cxn>
              </a:cxnLst>
              <a:rect l="0" t="0" r="r" b="b"/>
              <a:pathLst>
                <a:path w="73" h="192">
                  <a:moveTo>
                    <a:pt x="0" y="0"/>
                  </a:moveTo>
                  <a:lnTo>
                    <a:pt x="0" y="191"/>
                  </a:lnTo>
                  <a:lnTo>
                    <a:pt x="72" y="96"/>
                  </a:lnTo>
                  <a:lnTo>
                    <a:pt x="0" y="0"/>
                  </a:lnTo>
                </a:path>
              </a:pathLst>
            </a:custGeom>
            <a:solidFill>
              <a:srgbClr val="FF0000"/>
            </a:solidFill>
            <a:ln w="12700" cap="rnd" cmpd="sng">
              <a:noFill/>
              <a:prstDash val="solid"/>
              <a:round/>
              <a:headEnd type="none" w="med" len="med"/>
              <a:tailEnd type="none" w="med" len="med"/>
            </a:ln>
            <a:effectLst/>
          </p:spPr>
          <p:txBody>
            <a:bodyPr/>
            <a:lstStyle/>
            <a:p>
              <a:endParaRPr lang="en-US"/>
            </a:p>
          </p:txBody>
        </p:sp>
        <p:sp>
          <p:nvSpPr>
            <p:cNvPr id="135221" name="Freeform 53"/>
            <p:cNvSpPr>
              <a:spLocks/>
            </p:cNvSpPr>
            <p:nvPr/>
          </p:nvSpPr>
          <p:spPr bwMode="auto">
            <a:xfrm>
              <a:off x="2979" y="2658"/>
              <a:ext cx="295" cy="566"/>
            </a:xfrm>
            <a:custGeom>
              <a:avLst/>
              <a:gdLst/>
              <a:ahLst/>
              <a:cxnLst>
                <a:cxn ang="0">
                  <a:pos x="47" y="15"/>
                </a:cxn>
                <a:cxn ang="0">
                  <a:pos x="47" y="49"/>
                </a:cxn>
                <a:cxn ang="0">
                  <a:pos x="49" y="81"/>
                </a:cxn>
                <a:cxn ang="0">
                  <a:pos x="53" y="113"/>
                </a:cxn>
                <a:cxn ang="0">
                  <a:pos x="58" y="145"/>
                </a:cxn>
                <a:cxn ang="0">
                  <a:pos x="65" y="181"/>
                </a:cxn>
                <a:cxn ang="0">
                  <a:pos x="71" y="211"/>
                </a:cxn>
                <a:cxn ang="0">
                  <a:pos x="82" y="251"/>
                </a:cxn>
                <a:cxn ang="0">
                  <a:pos x="100" y="298"/>
                </a:cxn>
                <a:cxn ang="0">
                  <a:pos x="113" y="326"/>
                </a:cxn>
                <a:cxn ang="0">
                  <a:pos x="135" y="367"/>
                </a:cxn>
                <a:cxn ang="0">
                  <a:pos x="153" y="393"/>
                </a:cxn>
                <a:cxn ang="0">
                  <a:pos x="172" y="416"/>
                </a:cxn>
                <a:cxn ang="0">
                  <a:pos x="192" y="434"/>
                </a:cxn>
                <a:cxn ang="0">
                  <a:pos x="213" y="450"/>
                </a:cxn>
                <a:cxn ang="0">
                  <a:pos x="232" y="462"/>
                </a:cxn>
                <a:cxn ang="0">
                  <a:pos x="249" y="469"/>
                </a:cxn>
                <a:cxn ang="0">
                  <a:pos x="265" y="474"/>
                </a:cxn>
                <a:cxn ang="0">
                  <a:pos x="284" y="477"/>
                </a:cxn>
                <a:cxn ang="0">
                  <a:pos x="294" y="565"/>
                </a:cxn>
                <a:cxn ang="0">
                  <a:pos x="266" y="563"/>
                </a:cxn>
                <a:cxn ang="0">
                  <a:pos x="246" y="558"/>
                </a:cxn>
                <a:cxn ang="0">
                  <a:pos x="226" y="550"/>
                </a:cxn>
                <a:cxn ang="0">
                  <a:pos x="207" y="540"/>
                </a:cxn>
                <a:cxn ang="0">
                  <a:pos x="187" y="526"/>
                </a:cxn>
                <a:cxn ang="0">
                  <a:pos x="169" y="511"/>
                </a:cxn>
                <a:cxn ang="0">
                  <a:pos x="146" y="489"/>
                </a:cxn>
                <a:cxn ang="0">
                  <a:pos x="120" y="455"/>
                </a:cxn>
                <a:cxn ang="0">
                  <a:pos x="99" y="423"/>
                </a:cxn>
                <a:cxn ang="0">
                  <a:pos x="75" y="377"/>
                </a:cxn>
                <a:cxn ang="0">
                  <a:pos x="57" y="331"/>
                </a:cxn>
                <a:cxn ang="0">
                  <a:pos x="44" y="297"/>
                </a:cxn>
                <a:cxn ang="0">
                  <a:pos x="36" y="268"/>
                </a:cxn>
                <a:cxn ang="0">
                  <a:pos x="28" y="237"/>
                </a:cxn>
                <a:cxn ang="0">
                  <a:pos x="20" y="199"/>
                </a:cxn>
                <a:cxn ang="0">
                  <a:pos x="13" y="157"/>
                </a:cxn>
                <a:cxn ang="0">
                  <a:pos x="7" y="116"/>
                </a:cxn>
                <a:cxn ang="0">
                  <a:pos x="3" y="72"/>
                </a:cxn>
                <a:cxn ang="0">
                  <a:pos x="1" y="15"/>
                </a:cxn>
                <a:cxn ang="0">
                  <a:pos x="46" y="0"/>
                </a:cxn>
              </a:cxnLst>
              <a:rect l="0" t="0" r="r" b="b"/>
              <a:pathLst>
                <a:path w="295" h="566">
                  <a:moveTo>
                    <a:pt x="46" y="0"/>
                  </a:moveTo>
                  <a:lnTo>
                    <a:pt x="47" y="15"/>
                  </a:lnTo>
                  <a:lnTo>
                    <a:pt x="47" y="34"/>
                  </a:lnTo>
                  <a:lnTo>
                    <a:pt x="47" y="49"/>
                  </a:lnTo>
                  <a:lnTo>
                    <a:pt x="48" y="64"/>
                  </a:lnTo>
                  <a:lnTo>
                    <a:pt x="49" y="81"/>
                  </a:lnTo>
                  <a:lnTo>
                    <a:pt x="51" y="96"/>
                  </a:lnTo>
                  <a:lnTo>
                    <a:pt x="53" y="113"/>
                  </a:lnTo>
                  <a:lnTo>
                    <a:pt x="55" y="128"/>
                  </a:lnTo>
                  <a:lnTo>
                    <a:pt x="58" y="145"/>
                  </a:lnTo>
                  <a:lnTo>
                    <a:pt x="61" y="162"/>
                  </a:lnTo>
                  <a:lnTo>
                    <a:pt x="65" y="181"/>
                  </a:lnTo>
                  <a:lnTo>
                    <a:pt x="68" y="197"/>
                  </a:lnTo>
                  <a:lnTo>
                    <a:pt x="71" y="211"/>
                  </a:lnTo>
                  <a:lnTo>
                    <a:pt x="75" y="227"/>
                  </a:lnTo>
                  <a:lnTo>
                    <a:pt x="82" y="251"/>
                  </a:lnTo>
                  <a:lnTo>
                    <a:pt x="90" y="272"/>
                  </a:lnTo>
                  <a:lnTo>
                    <a:pt x="100" y="298"/>
                  </a:lnTo>
                  <a:lnTo>
                    <a:pt x="107" y="315"/>
                  </a:lnTo>
                  <a:lnTo>
                    <a:pt x="113" y="326"/>
                  </a:lnTo>
                  <a:lnTo>
                    <a:pt x="123" y="347"/>
                  </a:lnTo>
                  <a:lnTo>
                    <a:pt x="135" y="367"/>
                  </a:lnTo>
                  <a:lnTo>
                    <a:pt x="145" y="382"/>
                  </a:lnTo>
                  <a:lnTo>
                    <a:pt x="153" y="393"/>
                  </a:lnTo>
                  <a:lnTo>
                    <a:pt x="163" y="405"/>
                  </a:lnTo>
                  <a:lnTo>
                    <a:pt x="172" y="416"/>
                  </a:lnTo>
                  <a:lnTo>
                    <a:pt x="181" y="424"/>
                  </a:lnTo>
                  <a:lnTo>
                    <a:pt x="192" y="434"/>
                  </a:lnTo>
                  <a:lnTo>
                    <a:pt x="202" y="443"/>
                  </a:lnTo>
                  <a:lnTo>
                    <a:pt x="213" y="450"/>
                  </a:lnTo>
                  <a:lnTo>
                    <a:pt x="222" y="457"/>
                  </a:lnTo>
                  <a:lnTo>
                    <a:pt x="232" y="462"/>
                  </a:lnTo>
                  <a:lnTo>
                    <a:pt x="240" y="466"/>
                  </a:lnTo>
                  <a:lnTo>
                    <a:pt x="249" y="469"/>
                  </a:lnTo>
                  <a:lnTo>
                    <a:pt x="258" y="472"/>
                  </a:lnTo>
                  <a:lnTo>
                    <a:pt x="265" y="474"/>
                  </a:lnTo>
                  <a:lnTo>
                    <a:pt x="276" y="476"/>
                  </a:lnTo>
                  <a:lnTo>
                    <a:pt x="284" y="477"/>
                  </a:lnTo>
                  <a:lnTo>
                    <a:pt x="294" y="477"/>
                  </a:lnTo>
                  <a:lnTo>
                    <a:pt x="294" y="565"/>
                  </a:lnTo>
                  <a:lnTo>
                    <a:pt x="279" y="564"/>
                  </a:lnTo>
                  <a:lnTo>
                    <a:pt x="266" y="563"/>
                  </a:lnTo>
                  <a:lnTo>
                    <a:pt x="255" y="560"/>
                  </a:lnTo>
                  <a:lnTo>
                    <a:pt x="246" y="558"/>
                  </a:lnTo>
                  <a:lnTo>
                    <a:pt x="237" y="555"/>
                  </a:lnTo>
                  <a:lnTo>
                    <a:pt x="226" y="550"/>
                  </a:lnTo>
                  <a:lnTo>
                    <a:pt x="218" y="546"/>
                  </a:lnTo>
                  <a:lnTo>
                    <a:pt x="207" y="540"/>
                  </a:lnTo>
                  <a:lnTo>
                    <a:pt x="197" y="533"/>
                  </a:lnTo>
                  <a:lnTo>
                    <a:pt x="187" y="526"/>
                  </a:lnTo>
                  <a:lnTo>
                    <a:pt x="177" y="518"/>
                  </a:lnTo>
                  <a:lnTo>
                    <a:pt x="169" y="511"/>
                  </a:lnTo>
                  <a:lnTo>
                    <a:pt x="157" y="500"/>
                  </a:lnTo>
                  <a:lnTo>
                    <a:pt x="146" y="489"/>
                  </a:lnTo>
                  <a:lnTo>
                    <a:pt x="133" y="472"/>
                  </a:lnTo>
                  <a:lnTo>
                    <a:pt x="120" y="455"/>
                  </a:lnTo>
                  <a:lnTo>
                    <a:pt x="109" y="438"/>
                  </a:lnTo>
                  <a:lnTo>
                    <a:pt x="99" y="423"/>
                  </a:lnTo>
                  <a:lnTo>
                    <a:pt x="88" y="402"/>
                  </a:lnTo>
                  <a:lnTo>
                    <a:pt x="75" y="377"/>
                  </a:lnTo>
                  <a:lnTo>
                    <a:pt x="65" y="353"/>
                  </a:lnTo>
                  <a:lnTo>
                    <a:pt x="57" y="331"/>
                  </a:lnTo>
                  <a:lnTo>
                    <a:pt x="51" y="316"/>
                  </a:lnTo>
                  <a:lnTo>
                    <a:pt x="44" y="297"/>
                  </a:lnTo>
                  <a:lnTo>
                    <a:pt x="40" y="283"/>
                  </a:lnTo>
                  <a:lnTo>
                    <a:pt x="36" y="268"/>
                  </a:lnTo>
                  <a:lnTo>
                    <a:pt x="32" y="252"/>
                  </a:lnTo>
                  <a:lnTo>
                    <a:pt x="28" y="237"/>
                  </a:lnTo>
                  <a:lnTo>
                    <a:pt x="23" y="216"/>
                  </a:lnTo>
                  <a:lnTo>
                    <a:pt x="20" y="199"/>
                  </a:lnTo>
                  <a:lnTo>
                    <a:pt x="16" y="179"/>
                  </a:lnTo>
                  <a:lnTo>
                    <a:pt x="13" y="157"/>
                  </a:lnTo>
                  <a:lnTo>
                    <a:pt x="9" y="134"/>
                  </a:lnTo>
                  <a:lnTo>
                    <a:pt x="7" y="116"/>
                  </a:lnTo>
                  <a:lnTo>
                    <a:pt x="5" y="95"/>
                  </a:lnTo>
                  <a:lnTo>
                    <a:pt x="3" y="72"/>
                  </a:lnTo>
                  <a:lnTo>
                    <a:pt x="2" y="42"/>
                  </a:lnTo>
                  <a:lnTo>
                    <a:pt x="1" y="15"/>
                  </a:lnTo>
                  <a:lnTo>
                    <a:pt x="0" y="0"/>
                  </a:lnTo>
                  <a:lnTo>
                    <a:pt x="46" y="0"/>
                  </a:lnTo>
                </a:path>
              </a:pathLst>
            </a:custGeom>
            <a:solidFill>
              <a:srgbClr val="FF0000"/>
            </a:solidFill>
            <a:ln w="12700" cap="rnd" cmpd="sng">
              <a:noFill/>
              <a:prstDash val="solid"/>
              <a:round/>
              <a:headEnd type="none" w="med" len="med"/>
              <a:tailEnd type="none" w="med" len="med"/>
            </a:ln>
            <a:effectLst/>
          </p:spPr>
          <p:txBody>
            <a:bodyPr/>
            <a:lstStyle/>
            <a:p>
              <a:endParaRPr lang="en-US"/>
            </a:p>
          </p:txBody>
        </p:sp>
        <p:grpSp>
          <p:nvGrpSpPr>
            <p:cNvPr id="135222" name="Group 54"/>
            <p:cNvGrpSpPr>
              <a:grpSpLocks/>
            </p:cNvGrpSpPr>
            <p:nvPr/>
          </p:nvGrpSpPr>
          <p:grpSpPr bwMode="auto">
            <a:xfrm>
              <a:off x="2767" y="2659"/>
              <a:ext cx="340" cy="798"/>
              <a:chOff x="2767" y="2659"/>
              <a:chExt cx="340" cy="798"/>
            </a:xfrm>
          </p:grpSpPr>
          <p:sp>
            <p:nvSpPr>
              <p:cNvPr id="135223" name="Freeform 55"/>
              <p:cNvSpPr>
                <a:spLocks/>
              </p:cNvSpPr>
              <p:nvPr/>
            </p:nvSpPr>
            <p:spPr bwMode="auto">
              <a:xfrm>
                <a:off x="2767" y="3350"/>
                <a:ext cx="340" cy="26"/>
              </a:xfrm>
              <a:custGeom>
                <a:avLst/>
                <a:gdLst/>
                <a:ahLst/>
                <a:cxnLst>
                  <a:cxn ang="0">
                    <a:pos x="339" y="25"/>
                  </a:cxn>
                  <a:cxn ang="0">
                    <a:pos x="0" y="25"/>
                  </a:cxn>
                  <a:cxn ang="0">
                    <a:pos x="90" y="0"/>
                  </a:cxn>
                  <a:cxn ang="0">
                    <a:pos x="249" y="0"/>
                  </a:cxn>
                  <a:cxn ang="0">
                    <a:pos x="339" y="25"/>
                  </a:cxn>
                </a:cxnLst>
                <a:rect l="0" t="0" r="r" b="b"/>
                <a:pathLst>
                  <a:path w="340" h="26">
                    <a:moveTo>
                      <a:pt x="339" y="25"/>
                    </a:moveTo>
                    <a:lnTo>
                      <a:pt x="0" y="25"/>
                    </a:lnTo>
                    <a:lnTo>
                      <a:pt x="90" y="0"/>
                    </a:lnTo>
                    <a:lnTo>
                      <a:pt x="249" y="0"/>
                    </a:lnTo>
                    <a:lnTo>
                      <a:pt x="339" y="25"/>
                    </a:lnTo>
                  </a:path>
                </a:pathLst>
              </a:custGeom>
              <a:solidFill>
                <a:srgbClr val="800000"/>
              </a:solidFill>
              <a:ln w="12700" cap="rnd" cmpd="sng">
                <a:noFill/>
                <a:prstDash val="solid"/>
                <a:round/>
                <a:headEnd type="none" w="med" len="med"/>
                <a:tailEnd type="none" w="med" len="med"/>
              </a:ln>
              <a:effectLst/>
            </p:spPr>
            <p:txBody>
              <a:bodyPr/>
              <a:lstStyle/>
              <a:p>
                <a:endParaRPr lang="en-US"/>
              </a:p>
            </p:txBody>
          </p:sp>
          <p:sp>
            <p:nvSpPr>
              <p:cNvPr id="135224" name="Freeform 56"/>
              <p:cNvSpPr>
                <a:spLocks/>
              </p:cNvSpPr>
              <p:nvPr/>
            </p:nvSpPr>
            <p:spPr bwMode="auto">
              <a:xfrm>
                <a:off x="2767" y="2659"/>
                <a:ext cx="340" cy="798"/>
              </a:xfrm>
              <a:custGeom>
                <a:avLst/>
                <a:gdLst/>
                <a:ahLst/>
                <a:cxnLst>
                  <a:cxn ang="0">
                    <a:pos x="226" y="716"/>
                  </a:cxn>
                  <a:cxn ang="0">
                    <a:pos x="339" y="716"/>
                  </a:cxn>
                  <a:cxn ang="0">
                    <a:pos x="158" y="797"/>
                  </a:cxn>
                  <a:cxn ang="0">
                    <a:pos x="0" y="716"/>
                  </a:cxn>
                  <a:cxn ang="0">
                    <a:pos x="113" y="716"/>
                  </a:cxn>
                  <a:cxn ang="0">
                    <a:pos x="113" y="0"/>
                  </a:cxn>
                  <a:cxn ang="0">
                    <a:pos x="226" y="0"/>
                  </a:cxn>
                  <a:cxn ang="0">
                    <a:pos x="226" y="716"/>
                  </a:cxn>
                </a:cxnLst>
                <a:rect l="0" t="0" r="r" b="b"/>
                <a:pathLst>
                  <a:path w="340" h="798">
                    <a:moveTo>
                      <a:pt x="226" y="716"/>
                    </a:moveTo>
                    <a:lnTo>
                      <a:pt x="339" y="716"/>
                    </a:lnTo>
                    <a:lnTo>
                      <a:pt x="158" y="797"/>
                    </a:lnTo>
                    <a:lnTo>
                      <a:pt x="0" y="716"/>
                    </a:lnTo>
                    <a:lnTo>
                      <a:pt x="113" y="716"/>
                    </a:lnTo>
                    <a:lnTo>
                      <a:pt x="113" y="0"/>
                    </a:lnTo>
                    <a:lnTo>
                      <a:pt x="226" y="0"/>
                    </a:lnTo>
                    <a:lnTo>
                      <a:pt x="226" y="716"/>
                    </a:lnTo>
                  </a:path>
                </a:pathLst>
              </a:custGeom>
              <a:solidFill>
                <a:srgbClr val="FF0000"/>
              </a:solidFill>
              <a:ln w="12700" cap="rnd" cmpd="sng">
                <a:noFill/>
                <a:prstDash val="solid"/>
                <a:round/>
                <a:headEnd type="none" w="med" len="med"/>
                <a:tailEnd type="none" w="med" len="med"/>
              </a:ln>
              <a:effectLst/>
            </p:spPr>
            <p:txBody>
              <a:bodyPr/>
              <a:lstStyle/>
              <a:p>
                <a:endParaRPr lang="en-US"/>
              </a:p>
            </p:txBody>
          </p:sp>
        </p:grpSp>
      </p:grpSp>
      <p:sp>
        <p:nvSpPr>
          <p:cNvPr id="135225" name="Rectangle 57"/>
          <p:cNvSpPr>
            <a:spLocks noChangeArrowheads="1"/>
          </p:cNvSpPr>
          <p:nvPr/>
        </p:nvSpPr>
        <p:spPr bwMode="auto">
          <a:xfrm>
            <a:off x="555625" y="61913"/>
            <a:ext cx="8269288" cy="519112"/>
          </a:xfrm>
          <a:prstGeom prst="rect">
            <a:avLst/>
          </a:prstGeom>
          <a:noFill/>
          <a:ln w="12700">
            <a:noFill/>
            <a:miter lim="800000"/>
            <a:headEnd/>
            <a:tailEnd/>
          </a:ln>
          <a:effectLst/>
        </p:spPr>
        <p:txBody>
          <a:bodyPr wrap="none" anchor="ctr"/>
          <a:lstStyle/>
          <a:p>
            <a:endParaRPr lang="en-US"/>
          </a:p>
        </p:txBody>
      </p:sp>
      <p:sp>
        <p:nvSpPr>
          <p:cNvPr id="135226" name="Rectangle 58"/>
          <p:cNvSpPr>
            <a:spLocks noGrp="1" noRot="1" noChangeArrowheads="1"/>
          </p:cNvSpPr>
          <p:nvPr>
            <p:ph type="body" idx="1"/>
          </p:nvPr>
        </p:nvSpPr>
        <p:spPr>
          <a:xfrm>
            <a:off x="571500" y="3752850"/>
            <a:ext cx="8401050" cy="609600"/>
          </a:xfrm>
          <a:noFill/>
          <a:ln/>
        </p:spPr>
        <p:txBody>
          <a:bodyPr lIns="90488" tIns="44450" rIns="90488" bIns="44450"/>
          <a:lstStyle/>
          <a:p>
            <a:pPr>
              <a:spcBef>
                <a:spcPct val="0"/>
              </a:spcBef>
              <a:buFont typeface="Wingdings" pitchFamily="2" charset="2"/>
              <a:buNone/>
            </a:pPr>
            <a:r>
              <a:rPr lang="en-US" sz="2800"/>
              <a:t>Can we generalize to other persons, places, times?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35226">
                                            <p:txEl>
                                              <p:pRg st="0" end="0"/>
                                            </p:txEl>
                                          </p:spTgt>
                                        </p:tgtEl>
                                        <p:attrNameLst>
                                          <p:attrName>style.visibility</p:attrName>
                                        </p:attrNameLst>
                                      </p:cBhvr>
                                      <p:to>
                                        <p:strVal val="visible"/>
                                      </p:to>
                                    </p:set>
                                    <p:anim calcmode="lin" valueType="num">
                                      <p:cBhvr additive="base">
                                        <p:cTn id="7" dur="500" fill="hold"/>
                                        <p:tgtEl>
                                          <p:spTgt spid="135226">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352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226"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rrowheads="1"/>
          </p:cNvSpPr>
          <p:nvPr>
            <p:ph type="title"/>
          </p:nvPr>
        </p:nvSpPr>
        <p:spPr>
          <a:xfrm>
            <a:off x="1109663" y="152400"/>
            <a:ext cx="7715250" cy="1143000"/>
          </a:xfrm>
          <a:noFill/>
          <a:ln/>
          <a:effectLst>
            <a:outerShdw dist="35921" dir="2700000" algn="ctr" rotWithShape="0">
              <a:srgbClr val="000000"/>
            </a:outerShdw>
          </a:effectLst>
        </p:spPr>
        <p:txBody>
          <a:bodyPr lIns="90488" tIns="44450" rIns="90488" bIns="44450"/>
          <a:lstStyle/>
          <a:p>
            <a:r>
              <a:rPr lang="en-US"/>
              <a:t>How Do We Generalize?</a:t>
            </a:r>
            <a:br>
              <a:rPr lang="en-US"/>
            </a:br>
            <a:r>
              <a:rPr lang="en-US"/>
              <a:t>Model I: Sampling</a:t>
            </a:r>
          </a:p>
        </p:txBody>
      </p:sp>
      <p:grpSp>
        <p:nvGrpSpPr>
          <p:cNvPr id="136195" name="Group 3"/>
          <p:cNvGrpSpPr>
            <a:grpSpLocks/>
          </p:cNvGrpSpPr>
          <p:nvPr/>
        </p:nvGrpSpPr>
        <p:grpSpPr bwMode="auto">
          <a:xfrm>
            <a:off x="3468688" y="1530350"/>
            <a:ext cx="2654300" cy="1587500"/>
            <a:chOff x="2185" y="964"/>
            <a:chExt cx="1672" cy="1000"/>
          </a:xfrm>
        </p:grpSpPr>
        <p:sp>
          <p:nvSpPr>
            <p:cNvPr id="136196" name="Rectangle 4"/>
            <p:cNvSpPr>
              <a:spLocks noChangeArrowheads="1"/>
            </p:cNvSpPr>
            <p:nvPr/>
          </p:nvSpPr>
          <p:spPr bwMode="auto">
            <a:xfrm>
              <a:off x="2185" y="964"/>
              <a:ext cx="1672" cy="100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graphicFrame>
          <p:nvGraphicFramePr>
            <p:cNvPr id="136197" name="Object 5">
              <a:hlinkClick r:id="" action="ppaction://ole?verb=0"/>
            </p:cNvPr>
            <p:cNvGraphicFramePr>
              <a:graphicFrameLocks/>
            </p:cNvGraphicFramePr>
            <p:nvPr/>
          </p:nvGraphicFramePr>
          <p:xfrm>
            <a:off x="2342" y="1044"/>
            <a:ext cx="1387" cy="823"/>
          </p:xfrm>
          <a:graphic>
            <a:graphicData uri="http://schemas.openxmlformats.org/presentationml/2006/ole">
              <p:oleObj spid="_x0000_s136197" name="Microsoft ClipArt Gallery" r:id="rId3" imgW="5529240" imgH="3290760" progId="">
                <p:embed/>
              </p:oleObj>
            </a:graphicData>
          </a:graphic>
        </p:graphicFrame>
      </p:grpSp>
      <p:sp>
        <p:nvSpPr>
          <p:cNvPr id="136198" name="Rectangle 6"/>
          <p:cNvSpPr>
            <a:spLocks noChangeArrowheads="1"/>
          </p:cNvSpPr>
          <p:nvPr/>
        </p:nvSpPr>
        <p:spPr bwMode="auto">
          <a:xfrm>
            <a:off x="4221163" y="2628900"/>
            <a:ext cx="1230312" cy="333375"/>
          </a:xfrm>
          <a:prstGeom prst="rect">
            <a:avLst/>
          </a:prstGeom>
          <a:noFill/>
          <a:ln w="12700">
            <a:noFill/>
            <a:miter lim="800000"/>
            <a:headEnd/>
            <a:tailEnd/>
          </a:ln>
          <a:effectLst/>
        </p:spPr>
        <p:txBody>
          <a:bodyPr wrap="none" lIns="90488" tIns="44450" rIns="90488" bIns="44450">
            <a:spAutoFit/>
          </a:bodyPr>
          <a:lstStyle/>
          <a:p>
            <a:pPr algn="ctr" eaLnBrk="0" hangingPunct="0"/>
            <a:r>
              <a:rPr lang="en-US" sz="1600" b="1">
                <a:solidFill>
                  <a:srgbClr val="EAEC5E"/>
                </a:solidFill>
                <a:effectLst>
                  <a:outerShdw blurRad="38100" dist="38100" dir="2700000" algn="tl">
                    <a:srgbClr val="000000"/>
                  </a:outerShdw>
                </a:effectLst>
              </a:rPr>
              <a:t>Population</a:t>
            </a:r>
          </a:p>
        </p:txBody>
      </p:sp>
      <p:sp>
        <p:nvSpPr>
          <p:cNvPr id="136199" name="Rectangle 7"/>
          <p:cNvSpPr>
            <a:spLocks noChangeArrowheads="1"/>
          </p:cNvSpPr>
          <p:nvPr/>
        </p:nvSpPr>
        <p:spPr bwMode="auto">
          <a:xfrm>
            <a:off x="442913" y="1395413"/>
            <a:ext cx="3117850" cy="819150"/>
          </a:xfrm>
          <a:prstGeom prst="rect">
            <a:avLst/>
          </a:prstGeom>
          <a:noFill/>
          <a:ln w="12700">
            <a:noFill/>
            <a:miter lim="800000"/>
            <a:headEnd/>
            <a:tailEnd/>
          </a:ln>
          <a:effectLst/>
        </p:spPr>
        <p:txBody>
          <a:bodyPr lIns="90488" tIns="44450" rIns="90488" bIns="44450">
            <a:spAutoFit/>
          </a:bodyPr>
          <a:lstStyle/>
          <a:p>
            <a:pPr algn="ctr" eaLnBrk="0" hangingPunct="0"/>
            <a:r>
              <a:rPr lang="en-US" sz="2400" b="1">
                <a:solidFill>
                  <a:srgbClr val="EAEC5E"/>
                </a:solidFill>
                <a:effectLst>
                  <a:outerShdw blurRad="38100" dist="38100" dir="2700000" algn="tl">
                    <a:srgbClr val="000000"/>
                  </a:outerShdw>
                </a:effectLst>
              </a:rPr>
              <a:t>specified persons, places , times</a:t>
            </a:r>
          </a:p>
        </p:txBody>
      </p:sp>
    </p:spTree>
  </p:cSld>
  <p:clrMapOvr>
    <a:masterClrMapping/>
  </p:clrMapOvr>
  <p:transition>
    <p:fade thruBlk="1"/>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Line 2"/>
          <p:cNvSpPr>
            <a:spLocks noChangeShapeType="1"/>
          </p:cNvSpPr>
          <p:nvPr/>
        </p:nvSpPr>
        <p:spPr bwMode="auto">
          <a:xfrm flipH="1">
            <a:off x="2755900" y="3130550"/>
            <a:ext cx="717550" cy="3282950"/>
          </a:xfrm>
          <a:prstGeom prst="line">
            <a:avLst/>
          </a:prstGeom>
          <a:noFill/>
          <a:ln w="12700">
            <a:solidFill>
              <a:schemeClr val="tx1"/>
            </a:solidFill>
            <a:prstDash val="dash"/>
            <a:round/>
            <a:headEnd/>
            <a:tailEnd/>
          </a:ln>
          <a:effectLst/>
        </p:spPr>
        <p:txBody>
          <a:bodyPr wrap="none" anchor="ctr"/>
          <a:lstStyle/>
          <a:p>
            <a:endParaRPr lang="en-US"/>
          </a:p>
        </p:txBody>
      </p:sp>
      <p:sp>
        <p:nvSpPr>
          <p:cNvPr id="137219" name="Line 3"/>
          <p:cNvSpPr>
            <a:spLocks noChangeShapeType="1"/>
          </p:cNvSpPr>
          <p:nvPr/>
        </p:nvSpPr>
        <p:spPr bwMode="auto">
          <a:xfrm>
            <a:off x="6140450" y="3130550"/>
            <a:ext cx="673100" cy="3282950"/>
          </a:xfrm>
          <a:prstGeom prst="line">
            <a:avLst/>
          </a:prstGeom>
          <a:noFill/>
          <a:ln w="12700">
            <a:solidFill>
              <a:schemeClr val="tx1"/>
            </a:solidFill>
            <a:prstDash val="dash"/>
            <a:round/>
            <a:headEnd/>
            <a:tailEnd/>
          </a:ln>
          <a:effectLst/>
        </p:spPr>
        <p:txBody>
          <a:bodyPr wrap="none" anchor="ctr"/>
          <a:lstStyle/>
          <a:p>
            <a:endParaRPr lang="en-US"/>
          </a:p>
        </p:txBody>
      </p:sp>
      <p:sp>
        <p:nvSpPr>
          <p:cNvPr id="137220" name="Rectangle 4"/>
          <p:cNvSpPr>
            <a:spLocks noGrp="1" noRot="1" noChangeArrowheads="1"/>
          </p:cNvSpPr>
          <p:nvPr>
            <p:ph type="title"/>
          </p:nvPr>
        </p:nvSpPr>
        <p:spPr>
          <a:xfrm>
            <a:off x="1109663" y="152400"/>
            <a:ext cx="7715250" cy="1143000"/>
          </a:xfrm>
          <a:noFill/>
          <a:ln/>
          <a:effectLst>
            <a:outerShdw dist="35921" dir="2700000" algn="ctr" rotWithShape="0">
              <a:srgbClr val="000000"/>
            </a:outerShdw>
          </a:effectLst>
        </p:spPr>
        <p:txBody>
          <a:bodyPr lIns="90488" tIns="44450" rIns="90488" bIns="44450"/>
          <a:lstStyle/>
          <a:p>
            <a:r>
              <a:rPr lang="en-US"/>
              <a:t>How Do We Generalize?</a:t>
            </a:r>
            <a:br>
              <a:rPr lang="en-US"/>
            </a:br>
            <a:r>
              <a:rPr lang="en-US"/>
              <a:t>Model I: Sampling</a:t>
            </a:r>
          </a:p>
        </p:txBody>
      </p:sp>
      <p:grpSp>
        <p:nvGrpSpPr>
          <p:cNvPr id="137221" name="Group 5"/>
          <p:cNvGrpSpPr>
            <a:grpSpLocks/>
          </p:cNvGrpSpPr>
          <p:nvPr/>
        </p:nvGrpSpPr>
        <p:grpSpPr bwMode="auto">
          <a:xfrm>
            <a:off x="3468688" y="1530350"/>
            <a:ext cx="2654300" cy="1587500"/>
            <a:chOff x="2185" y="964"/>
            <a:chExt cx="1672" cy="1000"/>
          </a:xfrm>
        </p:grpSpPr>
        <p:sp>
          <p:nvSpPr>
            <p:cNvPr id="137222" name="Rectangle 6"/>
            <p:cNvSpPr>
              <a:spLocks noChangeArrowheads="1"/>
            </p:cNvSpPr>
            <p:nvPr/>
          </p:nvSpPr>
          <p:spPr bwMode="auto">
            <a:xfrm>
              <a:off x="2185" y="964"/>
              <a:ext cx="1672" cy="100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graphicFrame>
          <p:nvGraphicFramePr>
            <p:cNvPr id="137223" name="Object 7">
              <a:hlinkClick r:id="" action="ppaction://ole?verb=0"/>
            </p:cNvPr>
            <p:cNvGraphicFramePr>
              <a:graphicFrameLocks/>
            </p:cNvGraphicFramePr>
            <p:nvPr/>
          </p:nvGraphicFramePr>
          <p:xfrm>
            <a:off x="2342" y="1044"/>
            <a:ext cx="1387" cy="823"/>
          </p:xfrm>
          <a:graphic>
            <a:graphicData uri="http://schemas.openxmlformats.org/presentationml/2006/ole">
              <p:oleObj spid="_x0000_s137223" name="Microsoft ClipArt Gallery" r:id="rId3" imgW="5529240" imgH="3290760" progId="">
                <p:embed/>
              </p:oleObj>
            </a:graphicData>
          </a:graphic>
        </p:graphicFrame>
      </p:grpSp>
      <p:graphicFrame>
        <p:nvGraphicFramePr>
          <p:cNvPr id="137224" name="Object 8">
            <a:hlinkClick r:id="" action="ppaction://ole?verb=0"/>
          </p:cNvPr>
          <p:cNvGraphicFramePr>
            <a:graphicFrameLocks/>
          </p:cNvGraphicFramePr>
          <p:nvPr/>
        </p:nvGraphicFramePr>
        <p:xfrm>
          <a:off x="2771775" y="3871913"/>
          <a:ext cx="4049713" cy="2533650"/>
        </p:xfrm>
        <a:graphic>
          <a:graphicData uri="http://schemas.openxmlformats.org/presentationml/2006/ole">
            <p:oleObj spid="_x0000_s137224" name="Microsoft ClipArt Gallery" r:id="rId4" imgW="4052880" imgH="2536560" progId="">
              <p:embed/>
            </p:oleObj>
          </a:graphicData>
        </a:graphic>
      </p:graphicFrame>
      <p:sp>
        <p:nvSpPr>
          <p:cNvPr id="137225" name="Line 9"/>
          <p:cNvSpPr>
            <a:spLocks noChangeShapeType="1"/>
          </p:cNvSpPr>
          <p:nvPr/>
        </p:nvSpPr>
        <p:spPr bwMode="auto">
          <a:xfrm flipH="1">
            <a:off x="2736850" y="1530350"/>
            <a:ext cx="698500" cy="2349500"/>
          </a:xfrm>
          <a:prstGeom prst="line">
            <a:avLst/>
          </a:prstGeom>
          <a:noFill/>
          <a:ln w="12700">
            <a:solidFill>
              <a:schemeClr val="tx1"/>
            </a:solidFill>
            <a:prstDash val="dash"/>
            <a:round/>
            <a:headEnd/>
            <a:tailEnd/>
          </a:ln>
          <a:effectLst/>
        </p:spPr>
        <p:txBody>
          <a:bodyPr wrap="none" anchor="ctr"/>
          <a:lstStyle/>
          <a:p>
            <a:endParaRPr lang="en-US"/>
          </a:p>
        </p:txBody>
      </p:sp>
      <p:sp>
        <p:nvSpPr>
          <p:cNvPr id="137226" name="Line 10"/>
          <p:cNvSpPr>
            <a:spLocks noChangeShapeType="1"/>
          </p:cNvSpPr>
          <p:nvPr/>
        </p:nvSpPr>
        <p:spPr bwMode="auto">
          <a:xfrm>
            <a:off x="6140450" y="1530350"/>
            <a:ext cx="673100" cy="2330450"/>
          </a:xfrm>
          <a:prstGeom prst="line">
            <a:avLst/>
          </a:prstGeom>
          <a:noFill/>
          <a:ln w="12700">
            <a:solidFill>
              <a:schemeClr val="tx1"/>
            </a:solidFill>
            <a:prstDash val="dash"/>
            <a:round/>
            <a:headEnd/>
            <a:tailEnd/>
          </a:ln>
          <a:effectLst/>
        </p:spPr>
        <p:txBody>
          <a:bodyPr wrap="none" anchor="ctr"/>
          <a:lstStyle/>
          <a:p>
            <a:endParaRPr lang="en-US"/>
          </a:p>
        </p:txBody>
      </p:sp>
      <p:sp>
        <p:nvSpPr>
          <p:cNvPr id="137227" name="Rectangle 11"/>
          <p:cNvSpPr>
            <a:spLocks noChangeArrowheads="1"/>
          </p:cNvSpPr>
          <p:nvPr/>
        </p:nvSpPr>
        <p:spPr bwMode="auto">
          <a:xfrm>
            <a:off x="4221163" y="2628900"/>
            <a:ext cx="1230312" cy="333375"/>
          </a:xfrm>
          <a:prstGeom prst="rect">
            <a:avLst/>
          </a:prstGeom>
          <a:noFill/>
          <a:ln w="12700">
            <a:noFill/>
            <a:miter lim="800000"/>
            <a:headEnd/>
            <a:tailEnd/>
          </a:ln>
          <a:effectLst/>
        </p:spPr>
        <p:txBody>
          <a:bodyPr wrap="none" lIns="90488" tIns="44450" rIns="90488" bIns="44450">
            <a:spAutoFit/>
          </a:bodyPr>
          <a:lstStyle/>
          <a:p>
            <a:pPr algn="ctr" eaLnBrk="0" hangingPunct="0"/>
            <a:r>
              <a:rPr lang="en-US" sz="1600" b="1">
                <a:solidFill>
                  <a:srgbClr val="EAEC5E"/>
                </a:solidFill>
                <a:effectLst>
                  <a:outerShdw blurRad="38100" dist="38100" dir="2700000" algn="tl">
                    <a:srgbClr val="000000"/>
                  </a:outerShdw>
                </a:effectLst>
              </a:rPr>
              <a:t>Population</a:t>
            </a:r>
          </a:p>
        </p:txBody>
      </p:sp>
      <p:sp>
        <p:nvSpPr>
          <p:cNvPr id="137228" name="Rectangle 12"/>
          <p:cNvSpPr>
            <a:spLocks noChangeArrowheads="1"/>
          </p:cNvSpPr>
          <p:nvPr/>
        </p:nvSpPr>
        <p:spPr bwMode="auto">
          <a:xfrm>
            <a:off x="4025900" y="5514975"/>
            <a:ext cx="1625600" cy="576263"/>
          </a:xfrm>
          <a:prstGeom prst="rect">
            <a:avLst/>
          </a:prstGeom>
          <a:noFill/>
          <a:ln w="12700">
            <a:noFill/>
            <a:miter lim="800000"/>
            <a:headEnd/>
            <a:tailEnd/>
          </a:ln>
          <a:effectLst/>
        </p:spPr>
        <p:txBody>
          <a:bodyPr wrap="none" lIns="90488" tIns="44450" rIns="90488" bIns="44450">
            <a:spAutoFit/>
          </a:bodyPr>
          <a:lstStyle/>
          <a:p>
            <a:pPr algn="ctr" eaLnBrk="0" hangingPunct="0"/>
            <a:r>
              <a:rPr lang="en-US" sz="3200" b="1">
                <a:solidFill>
                  <a:srgbClr val="EAEC5E"/>
                </a:solidFill>
                <a:effectLst>
                  <a:outerShdw blurRad="38100" dist="38100" dir="2700000" algn="tl">
                    <a:srgbClr val="000000"/>
                  </a:outerShdw>
                </a:effectLst>
              </a:rPr>
              <a:t>Sample</a:t>
            </a:r>
          </a:p>
        </p:txBody>
      </p:sp>
      <p:sp>
        <p:nvSpPr>
          <p:cNvPr id="137229" name="Freeform 13"/>
          <p:cNvSpPr>
            <a:spLocks/>
          </p:cNvSpPr>
          <p:nvPr/>
        </p:nvSpPr>
        <p:spPr bwMode="auto">
          <a:xfrm>
            <a:off x="5772150" y="2514600"/>
            <a:ext cx="3062288" cy="3201988"/>
          </a:xfrm>
          <a:custGeom>
            <a:avLst/>
            <a:gdLst/>
            <a:ahLst/>
            <a:cxnLst>
              <a:cxn ang="0">
                <a:pos x="704" y="5"/>
              </a:cxn>
              <a:cxn ang="0">
                <a:pos x="878" y="27"/>
              </a:cxn>
              <a:cxn ang="0">
                <a:pos x="1022" y="57"/>
              </a:cxn>
              <a:cxn ang="0">
                <a:pos x="1160" y="100"/>
              </a:cxn>
              <a:cxn ang="0">
                <a:pos x="1332" y="169"/>
              </a:cxn>
              <a:cxn ang="0">
                <a:pos x="1477" y="249"/>
              </a:cxn>
              <a:cxn ang="0">
                <a:pos x="1582" y="324"/>
              </a:cxn>
              <a:cxn ang="0">
                <a:pos x="1665" y="400"/>
              </a:cxn>
              <a:cxn ang="0">
                <a:pos x="1743" y="486"/>
              </a:cxn>
              <a:cxn ang="0">
                <a:pos x="1810" y="573"/>
              </a:cxn>
              <a:cxn ang="0">
                <a:pos x="1870" y="685"/>
              </a:cxn>
              <a:cxn ang="0">
                <a:pos x="1907" y="789"/>
              </a:cxn>
              <a:cxn ang="0">
                <a:pos x="1928" y="925"/>
              </a:cxn>
              <a:cxn ang="0">
                <a:pos x="1913" y="1044"/>
              </a:cxn>
              <a:cxn ang="0">
                <a:pos x="1881" y="1160"/>
              </a:cxn>
              <a:cxn ang="0">
                <a:pos x="1835" y="1257"/>
              </a:cxn>
              <a:cxn ang="0">
                <a:pos x="1748" y="1384"/>
              </a:cxn>
              <a:cxn ang="0">
                <a:pos x="1655" y="1483"/>
              </a:cxn>
              <a:cxn ang="0">
                <a:pos x="1550" y="1565"/>
              </a:cxn>
              <a:cxn ang="0">
                <a:pos x="1414" y="1655"/>
              </a:cxn>
              <a:cxn ang="0">
                <a:pos x="1258" y="1732"/>
              </a:cxn>
              <a:cxn ang="0">
                <a:pos x="948" y="1826"/>
              </a:cxn>
              <a:cxn ang="0">
                <a:pos x="675" y="1867"/>
              </a:cxn>
              <a:cxn ang="0">
                <a:pos x="519" y="2016"/>
              </a:cxn>
              <a:cxn ang="0">
                <a:pos x="526" y="1370"/>
              </a:cxn>
              <a:cxn ang="0">
                <a:pos x="680" y="1506"/>
              </a:cxn>
              <a:cxn ang="0">
                <a:pos x="919" y="1461"/>
              </a:cxn>
              <a:cxn ang="0">
                <a:pos x="1167" y="1363"/>
              </a:cxn>
              <a:cxn ang="0">
                <a:pos x="1306" y="1272"/>
              </a:cxn>
              <a:cxn ang="0">
                <a:pos x="1420" y="1182"/>
              </a:cxn>
              <a:cxn ang="0">
                <a:pos x="1509" y="1073"/>
              </a:cxn>
              <a:cxn ang="0">
                <a:pos x="1579" y="942"/>
              </a:cxn>
              <a:cxn ang="0">
                <a:pos x="1608" y="810"/>
              </a:cxn>
              <a:cxn ang="0">
                <a:pos x="1607" y="693"/>
              </a:cxn>
              <a:cxn ang="0">
                <a:pos x="1579" y="581"/>
              </a:cxn>
              <a:cxn ang="0">
                <a:pos x="1526" y="466"/>
              </a:cxn>
              <a:cxn ang="0">
                <a:pos x="1417" y="333"/>
              </a:cxn>
              <a:cxn ang="0">
                <a:pos x="1282" y="225"/>
              </a:cxn>
              <a:cxn ang="0">
                <a:pos x="1146" y="145"/>
              </a:cxn>
              <a:cxn ang="0">
                <a:pos x="1009" y="89"/>
              </a:cxn>
              <a:cxn ang="0">
                <a:pos x="904" y="56"/>
              </a:cxn>
              <a:cxn ang="0">
                <a:pos x="774" y="33"/>
              </a:cxn>
              <a:cxn ang="0">
                <a:pos x="476" y="0"/>
              </a:cxn>
            </a:cxnLst>
            <a:rect l="0" t="0" r="r" b="b"/>
            <a:pathLst>
              <a:path w="1929" h="2017">
                <a:moveTo>
                  <a:pt x="476" y="0"/>
                </a:moveTo>
                <a:lnTo>
                  <a:pt x="704" y="5"/>
                </a:lnTo>
                <a:lnTo>
                  <a:pt x="782" y="12"/>
                </a:lnTo>
                <a:lnTo>
                  <a:pt x="878" y="27"/>
                </a:lnTo>
                <a:lnTo>
                  <a:pt x="951" y="39"/>
                </a:lnTo>
                <a:lnTo>
                  <a:pt x="1022" y="57"/>
                </a:lnTo>
                <a:lnTo>
                  <a:pt x="1095" y="77"/>
                </a:lnTo>
                <a:lnTo>
                  <a:pt x="1160" y="100"/>
                </a:lnTo>
                <a:lnTo>
                  <a:pt x="1238" y="128"/>
                </a:lnTo>
                <a:lnTo>
                  <a:pt x="1332" y="169"/>
                </a:lnTo>
                <a:lnTo>
                  <a:pt x="1405" y="207"/>
                </a:lnTo>
                <a:lnTo>
                  <a:pt x="1477" y="249"/>
                </a:lnTo>
                <a:lnTo>
                  <a:pt x="1526" y="284"/>
                </a:lnTo>
                <a:lnTo>
                  <a:pt x="1582" y="324"/>
                </a:lnTo>
                <a:lnTo>
                  <a:pt x="1621" y="356"/>
                </a:lnTo>
                <a:lnTo>
                  <a:pt x="1665" y="400"/>
                </a:lnTo>
                <a:lnTo>
                  <a:pt x="1704" y="441"/>
                </a:lnTo>
                <a:lnTo>
                  <a:pt x="1743" y="486"/>
                </a:lnTo>
                <a:lnTo>
                  <a:pt x="1772" y="522"/>
                </a:lnTo>
                <a:lnTo>
                  <a:pt x="1810" y="573"/>
                </a:lnTo>
                <a:lnTo>
                  <a:pt x="1845" y="631"/>
                </a:lnTo>
                <a:lnTo>
                  <a:pt x="1870" y="685"/>
                </a:lnTo>
                <a:lnTo>
                  <a:pt x="1889" y="733"/>
                </a:lnTo>
                <a:lnTo>
                  <a:pt x="1907" y="789"/>
                </a:lnTo>
                <a:lnTo>
                  <a:pt x="1922" y="848"/>
                </a:lnTo>
                <a:lnTo>
                  <a:pt x="1928" y="925"/>
                </a:lnTo>
                <a:lnTo>
                  <a:pt x="1923" y="990"/>
                </a:lnTo>
                <a:lnTo>
                  <a:pt x="1913" y="1044"/>
                </a:lnTo>
                <a:lnTo>
                  <a:pt x="1902" y="1100"/>
                </a:lnTo>
                <a:lnTo>
                  <a:pt x="1881" y="1160"/>
                </a:lnTo>
                <a:lnTo>
                  <a:pt x="1861" y="1210"/>
                </a:lnTo>
                <a:lnTo>
                  <a:pt x="1835" y="1257"/>
                </a:lnTo>
                <a:lnTo>
                  <a:pt x="1797" y="1317"/>
                </a:lnTo>
                <a:lnTo>
                  <a:pt x="1748" y="1384"/>
                </a:lnTo>
                <a:lnTo>
                  <a:pt x="1698" y="1438"/>
                </a:lnTo>
                <a:lnTo>
                  <a:pt x="1655" y="1483"/>
                </a:lnTo>
                <a:lnTo>
                  <a:pt x="1602" y="1529"/>
                </a:lnTo>
                <a:lnTo>
                  <a:pt x="1550" y="1565"/>
                </a:lnTo>
                <a:lnTo>
                  <a:pt x="1490" y="1606"/>
                </a:lnTo>
                <a:lnTo>
                  <a:pt x="1414" y="1655"/>
                </a:lnTo>
                <a:lnTo>
                  <a:pt x="1341" y="1692"/>
                </a:lnTo>
                <a:lnTo>
                  <a:pt x="1258" y="1732"/>
                </a:lnTo>
                <a:lnTo>
                  <a:pt x="1087" y="1790"/>
                </a:lnTo>
                <a:lnTo>
                  <a:pt x="948" y="1826"/>
                </a:lnTo>
                <a:lnTo>
                  <a:pt x="797" y="1853"/>
                </a:lnTo>
                <a:lnTo>
                  <a:pt x="675" y="1867"/>
                </a:lnTo>
                <a:lnTo>
                  <a:pt x="519" y="1876"/>
                </a:lnTo>
                <a:lnTo>
                  <a:pt x="519" y="2016"/>
                </a:lnTo>
                <a:lnTo>
                  <a:pt x="0" y="1696"/>
                </a:lnTo>
                <a:lnTo>
                  <a:pt x="526" y="1370"/>
                </a:lnTo>
                <a:lnTo>
                  <a:pt x="524" y="1515"/>
                </a:lnTo>
                <a:lnTo>
                  <a:pt x="680" y="1506"/>
                </a:lnTo>
                <a:lnTo>
                  <a:pt x="797" y="1488"/>
                </a:lnTo>
                <a:lnTo>
                  <a:pt x="919" y="1461"/>
                </a:lnTo>
                <a:lnTo>
                  <a:pt x="1087" y="1402"/>
                </a:lnTo>
                <a:lnTo>
                  <a:pt x="1167" y="1363"/>
                </a:lnTo>
                <a:lnTo>
                  <a:pt x="1243" y="1320"/>
                </a:lnTo>
                <a:lnTo>
                  <a:pt x="1306" y="1272"/>
                </a:lnTo>
                <a:lnTo>
                  <a:pt x="1370" y="1225"/>
                </a:lnTo>
                <a:lnTo>
                  <a:pt x="1420" y="1182"/>
                </a:lnTo>
                <a:lnTo>
                  <a:pt x="1462" y="1132"/>
                </a:lnTo>
                <a:lnTo>
                  <a:pt x="1509" y="1073"/>
                </a:lnTo>
                <a:lnTo>
                  <a:pt x="1550" y="1005"/>
                </a:lnTo>
                <a:lnTo>
                  <a:pt x="1579" y="942"/>
                </a:lnTo>
                <a:lnTo>
                  <a:pt x="1594" y="883"/>
                </a:lnTo>
                <a:lnTo>
                  <a:pt x="1608" y="810"/>
                </a:lnTo>
                <a:lnTo>
                  <a:pt x="1610" y="741"/>
                </a:lnTo>
                <a:lnTo>
                  <a:pt x="1607" y="693"/>
                </a:lnTo>
                <a:lnTo>
                  <a:pt x="1599" y="641"/>
                </a:lnTo>
                <a:lnTo>
                  <a:pt x="1579" y="581"/>
                </a:lnTo>
                <a:lnTo>
                  <a:pt x="1555" y="522"/>
                </a:lnTo>
                <a:lnTo>
                  <a:pt x="1526" y="466"/>
                </a:lnTo>
                <a:lnTo>
                  <a:pt x="1487" y="412"/>
                </a:lnTo>
                <a:lnTo>
                  <a:pt x="1417" y="333"/>
                </a:lnTo>
                <a:lnTo>
                  <a:pt x="1358" y="281"/>
                </a:lnTo>
                <a:lnTo>
                  <a:pt x="1282" y="225"/>
                </a:lnTo>
                <a:lnTo>
                  <a:pt x="1204" y="177"/>
                </a:lnTo>
                <a:lnTo>
                  <a:pt x="1146" y="145"/>
                </a:lnTo>
                <a:lnTo>
                  <a:pt x="1076" y="113"/>
                </a:lnTo>
                <a:lnTo>
                  <a:pt x="1009" y="89"/>
                </a:lnTo>
                <a:lnTo>
                  <a:pt x="956" y="71"/>
                </a:lnTo>
                <a:lnTo>
                  <a:pt x="904" y="56"/>
                </a:lnTo>
                <a:lnTo>
                  <a:pt x="836" y="42"/>
                </a:lnTo>
                <a:lnTo>
                  <a:pt x="774" y="33"/>
                </a:lnTo>
                <a:lnTo>
                  <a:pt x="690" y="20"/>
                </a:lnTo>
                <a:lnTo>
                  <a:pt x="476" y="0"/>
                </a:lnTo>
              </a:path>
            </a:pathLst>
          </a:custGeom>
          <a:solidFill>
            <a:srgbClr val="BC3700"/>
          </a:solidFill>
          <a:ln w="12700" cap="rnd" cmpd="sng">
            <a:solidFill>
              <a:srgbClr val="000000"/>
            </a:solidFill>
            <a:prstDash val="solid"/>
            <a:round/>
            <a:headEnd type="none" w="med" len="med"/>
            <a:tailEnd type="none" w="med" len="med"/>
          </a:ln>
          <a:effectLst/>
        </p:spPr>
        <p:txBody>
          <a:bodyPr/>
          <a:lstStyle/>
          <a:p>
            <a:endParaRPr lang="en-US"/>
          </a:p>
        </p:txBody>
      </p:sp>
      <p:sp>
        <p:nvSpPr>
          <p:cNvPr id="137230" name="Freeform 14"/>
          <p:cNvSpPr>
            <a:spLocks/>
          </p:cNvSpPr>
          <p:nvPr/>
        </p:nvSpPr>
        <p:spPr bwMode="auto">
          <a:xfrm>
            <a:off x="762000" y="2533650"/>
            <a:ext cx="3062288" cy="3201988"/>
          </a:xfrm>
          <a:custGeom>
            <a:avLst/>
            <a:gdLst/>
            <a:ahLst/>
            <a:cxnLst>
              <a:cxn ang="0">
                <a:pos x="1224" y="5"/>
              </a:cxn>
              <a:cxn ang="0">
                <a:pos x="1050" y="27"/>
              </a:cxn>
              <a:cxn ang="0">
                <a:pos x="906" y="57"/>
              </a:cxn>
              <a:cxn ang="0">
                <a:pos x="768" y="100"/>
              </a:cxn>
              <a:cxn ang="0">
                <a:pos x="596" y="169"/>
              </a:cxn>
              <a:cxn ang="0">
                <a:pos x="451" y="249"/>
              </a:cxn>
              <a:cxn ang="0">
                <a:pos x="346" y="324"/>
              </a:cxn>
              <a:cxn ang="0">
                <a:pos x="263" y="400"/>
              </a:cxn>
              <a:cxn ang="0">
                <a:pos x="185" y="486"/>
              </a:cxn>
              <a:cxn ang="0">
                <a:pos x="118" y="573"/>
              </a:cxn>
              <a:cxn ang="0">
                <a:pos x="58" y="685"/>
              </a:cxn>
              <a:cxn ang="0">
                <a:pos x="21" y="789"/>
              </a:cxn>
              <a:cxn ang="0">
                <a:pos x="0" y="925"/>
              </a:cxn>
              <a:cxn ang="0">
                <a:pos x="15" y="1044"/>
              </a:cxn>
              <a:cxn ang="0">
                <a:pos x="47" y="1160"/>
              </a:cxn>
              <a:cxn ang="0">
                <a:pos x="93" y="1257"/>
              </a:cxn>
              <a:cxn ang="0">
                <a:pos x="180" y="1384"/>
              </a:cxn>
              <a:cxn ang="0">
                <a:pos x="273" y="1483"/>
              </a:cxn>
              <a:cxn ang="0">
                <a:pos x="378" y="1565"/>
              </a:cxn>
              <a:cxn ang="0">
                <a:pos x="514" y="1655"/>
              </a:cxn>
              <a:cxn ang="0">
                <a:pos x="670" y="1732"/>
              </a:cxn>
              <a:cxn ang="0">
                <a:pos x="980" y="1826"/>
              </a:cxn>
              <a:cxn ang="0">
                <a:pos x="1253" y="1867"/>
              </a:cxn>
              <a:cxn ang="0">
                <a:pos x="1409" y="2016"/>
              </a:cxn>
              <a:cxn ang="0">
                <a:pos x="1402" y="1370"/>
              </a:cxn>
              <a:cxn ang="0">
                <a:pos x="1248" y="1506"/>
              </a:cxn>
              <a:cxn ang="0">
                <a:pos x="1009" y="1461"/>
              </a:cxn>
              <a:cxn ang="0">
                <a:pos x="761" y="1363"/>
              </a:cxn>
              <a:cxn ang="0">
                <a:pos x="622" y="1272"/>
              </a:cxn>
              <a:cxn ang="0">
                <a:pos x="508" y="1182"/>
              </a:cxn>
              <a:cxn ang="0">
                <a:pos x="419" y="1073"/>
              </a:cxn>
              <a:cxn ang="0">
                <a:pos x="349" y="942"/>
              </a:cxn>
              <a:cxn ang="0">
                <a:pos x="320" y="810"/>
              </a:cxn>
              <a:cxn ang="0">
                <a:pos x="321" y="693"/>
              </a:cxn>
              <a:cxn ang="0">
                <a:pos x="349" y="581"/>
              </a:cxn>
              <a:cxn ang="0">
                <a:pos x="402" y="466"/>
              </a:cxn>
              <a:cxn ang="0">
                <a:pos x="511" y="333"/>
              </a:cxn>
              <a:cxn ang="0">
                <a:pos x="646" y="225"/>
              </a:cxn>
              <a:cxn ang="0">
                <a:pos x="782" y="145"/>
              </a:cxn>
              <a:cxn ang="0">
                <a:pos x="919" y="89"/>
              </a:cxn>
              <a:cxn ang="0">
                <a:pos x="1024" y="56"/>
              </a:cxn>
              <a:cxn ang="0">
                <a:pos x="1154" y="33"/>
              </a:cxn>
              <a:cxn ang="0">
                <a:pos x="1452" y="0"/>
              </a:cxn>
            </a:cxnLst>
            <a:rect l="0" t="0" r="r" b="b"/>
            <a:pathLst>
              <a:path w="1929" h="2017">
                <a:moveTo>
                  <a:pt x="1452" y="0"/>
                </a:moveTo>
                <a:lnTo>
                  <a:pt x="1224" y="5"/>
                </a:lnTo>
                <a:lnTo>
                  <a:pt x="1146" y="12"/>
                </a:lnTo>
                <a:lnTo>
                  <a:pt x="1050" y="27"/>
                </a:lnTo>
                <a:lnTo>
                  <a:pt x="977" y="39"/>
                </a:lnTo>
                <a:lnTo>
                  <a:pt x="906" y="57"/>
                </a:lnTo>
                <a:lnTo>
                  <a:pt x="833" y="77"/>
                </a:lnTo>
                <a:lnTo>
                  <a:pt x="768" y="100"/>
                </a:lnTo>
                <a:lnTo>
                  <a:pt x="690" y="128"/>
                </a:lnTo>
                <a:lnTo>
                  <a:pt x="596" y="169"/>
                </a:lnTo>
                <a:lnTo>
                  <a:pt x="523" y="207"/>
                </a:lnTo>
                <a:lnTo>
                  <a:pt x="451" y="249"/>
                </a:lnTo>
                <a:lnTo>
                  <a:pt x="402" y="284"/>
                </a:lnTo>
                <a:lnTo>
                  <a:pt x="346" y="324"/>
                </a:lnTo>
                <a:lnTo>
                  <a:pt x="307" y="356"/>
                </a:lnTo>
                <a:lnTo>
                  <a:pt x="263" y="400"/>
                </a:lnTo>
                <a:lnTo>
                  <a:pt x="224" y="441"/>
                </a:lnTo>
                <a:lnTo>
                  <a:pt x="185" y="486"/>
                </a:lnTo>
                <a:lnTo>
                  <a:pt x="156" y="522"/>
                </a:lnTo>
                <a:lnTo>
                  <a:pt x="118" y="573"/>
                </a:lnTo>
                <a:lnTo>
                  <a:pt x="83" y="631"/>
                </a:lnTo>
                <a:lnTo>
                  <a:pt x="58" y="685"/>
                </a:lnTo>
                <a:lnTo>
                  <a:pt x="39" y="733"/>
                </a:lnTo>
                <a:lnTo>
                  <a:pt x="21" y="789"/>
                </a:lnTo>
                <a:lnTo>
                  <a:pt x="6" y="848"/>
                </a:lnTo>
                <a:lnTo>
                  <a:pt x="0" y="925"/>
                </a:lnTo>
                <a:lnTo>
                  <a:pt x="5" y="990"/>
                </a:lnTo>
                <a:lnTo>
                  <a:pt x="15" y="1044"/>
                </a:lnTo>
                <a:lnTo>
                  <a:pt x="26" y="1100"/>
                </a:lnTo>
                <a:lnTo>
                  <a:pt x="47" y="1160"/>
                </a:lnTo>
                <a:lnTo>
                  <a:pt x="67" y="1210"/>
                </a:lnTo>
                <a:lnTo>
                  <a:pt x="93" y="1257"/>
                </a:lnTo>
                <a:lnTo>
                  <a:pt x="131" y="1317"/>
                </a:lnTo>
                <a:lnTo>
                  <a:pt x="180" y="1384"/>
                </a:lnTo>
                <a:lnTo>
                  <a:pt x="230" y="1438"/>
                </a:lnTo>
                <a:lnTo>
                  <a:pt x="273" y="1483"/>
                </a:lnTo>
                <a:lnTo>
                  <a:pt x="326" y="1529"/>
                </a:lnTo>
                <a:lnTo>
                  <a:pt x="378" y="1565"/>
                </a:lnTo>
                <a:lnTo>
                  <a:pt x="438" y="1606"/>
                </a:lnTo>
                <a:lnTo>
                  <a:pt x="514" y="1655"/>
                </a:lnTo>
                <a:lnTo>
                  <a:pt x="587" y="1692"/>
                </a:lnTo>
                <a:lnTo>
                  <a:pt x="670" y="1732"/>
                </a:lnTo>
                <a:lnTo>
                  <a:pt x="841" y="1790"/>
                </a:lnTo>
                <a:lnTo>
                  <a:pt x="980" y="1826"/>
                </a:lnTo>
                <a:lnTo>
                  <a:pt x="1131" y="1853"/>
                </a:lnTo>
                <a:lnTo>
                  <a:pt x="1253" y="1867"/>
                </a:lnTo>
                <a:lnTo>
                  <a:pt x="1409" y="1876"/>
                </a:lnTo>
                <a:lnTo>
                  <a:pt x="1409" y="2016"/>
                </a:lnTo>
                <a:lnTo>
                  <a:pt x="1928" y="1696"/>
                </a:lnTo>
                <a:lnTo>
                  <a:pt x="1402" y="1370"/>
                </a:lnTo>
                <a:lnTo>
                  <a:pt x="1404" y="1515"/>
                </a:lnTo>
                <a:lnTo>
                  <a:pt x="1248" y="1506"/>
                </a:lnTo>
                <a:lnTo>
                  <a:pt x="1131" y="1488"/>
                </a:lnTo>
                <a:lnTo>
                  <a:pt x="1009" y="1461"/>
                </a:lnTo>
                <a:lnTo>
                  <a:pt x="841" y="1402"/>
                </a:lnTo>
                <a:lnTo>
                  <a:pt x="761" y="1363"/>
                </a:lnTo>
                <a:lnTo>
                  <a:pt x="685" y="1320"/>
                </a:lnTo>
                <a:lnTo>
                  <a:pt x="622" y="1272"/>
                </a:lnTo>
                <a:lnTo>
                  <a:pt x="558" y="1225"/>
                </a:lnTo>
                <a:lnTo>
                  <a:pt x="508" y="1182"/>
                </a:lnTo>
                <a:lnTo>
                  <a:pt x="466" y="1132"/>
                </a:lnTo>
                <a:lnTo>
                  <a:pt x="419" y="1073"/>
                </a:lnTo>
                <a:lnTo>
                  <a:pt x="378" y="1005"/>
                </a:lnTo>
                <a:lnTo>
                  <a:pt x="349" y="942"/>
                </a:lnTo>
                <a:lnTo>
                  <a:pt x="334" y="883"/>
                </a:lnTo>
                <a:lnTo>
                  <a:pt x="320" y="810"/>
                </a:lnTo>
                <a:lnTo>
                  <a:pt x="318" y="741"/>
                </a:lnTo>
                <a:lnTo>
                  <a:pt x="321" y="693"/>
                </a:lnTo>
                <a:lnTo>
                  <a:pt x="329" y="641"/>
                </a:lnTo>
                <a:lnTo>
                  <a:pt x="349" y="581"/>
                </a:lnTo>
                <a:lnTo>
                  <a:pt x="373" y="522"/>
                </a:lnTo>
                <a:lnTo>
                  <a:pt x="402" y="466"/>
                </a:lnTo>
                <a:lnTo>
                  <a:pt x="441" y="412"/>
                </a:lnTo>
                <a:lnTo>
                  <a:pt x="511" y="333"/>
                </a:lnTo>
                <a:lnTo>
                  <a:pt x="570" y="281"/>
                </a:lnTo>
                <a:lnTo>
                  <a:pt x="646" y="225"/>
                </a:lnTo>
                <a:lnTo>
                  <a:pt x="724" y="177"/>
                </a:lnTo>
                <a:lnTo>
                  <a:pt x="782" y="145"/>
                </a:lnTo>
                <a:lnTo>
                  <a:pt x="852" y="113"/>
                </a:lnTo>
                <a:lnTo>
                  <a:pt x="919" y="89"/>
                </a:lnTo>
                <a:lnTo>
                  <a:pt x="972" y="71"/>
                </a:lnTo>
                <a:lnTo>
                  <a:pt x="1024" y="56"/>
                </a:lnTo>
                <a:lnTo>
                  <a:pt x="1092" y="42"/>
                </a:lnTo>
                <a:lnTo>
                  <a:pt x="1154" y="33"/>
                </a:lnTo>
                <a:lnTo>
                  <a:pt x="1238" y="20"/>
                </a:lnTo>
                <a:lnTo>
                  <a:pt x="1452" y="0"/>
                </a:lnTo>
              </a:path>
            </a:pathLst>
          </a:custGeom>
          <a:solidFill>
            <a:srgbClr val="BC3700"/>
          </a:solidFill>
          <a:ln w="12700" cap="rnd" cmpd="sng">
            <a:solidFill>
              <a:srgbClr val="000000"/>
            </a:solidFill>
            <a:prstDash val="solid"/>
            <a:round/>
            <a:headEnd type="none" w="med" len="med"/>
            <a:tailEnd type="none" w="med" len="med"/>
          </a:ln>
          <a:effectLst/>
        </p:spPr>
        <p:txBody>
          <a:bodyPr/>
          <a:lstStyle/>
          <a:p>
            <a:endParaRPr lang="en-US"/>
          </a:p>
        </p:txBody>
      </p:sp>
      <p:sp>
        <p:nvSpPr>
          <p:cNvPr id="137231" name="Rectangle 15"/>
          <p:cNvSpPr>
            <a:spLocks noChangeArrowheads="1"/>
          </p:cNvSpPr>
          <p:nvPr/>
        </p:nvSpPr>
        <p:spPr bwMode="auto">
          <a:xfrm>
            <a:off x="850900" y="5510213"/>
            <a:ext cx="1231900" cy="819150"/>
          </a:xfrm>
          <a:prstGeom prst="rect">
            <a:avLst/>
          </a:prstGeom>
          <a:noFill/>
          <a:ln w="12700">
            <a:noFill/>
            <a:miter lim="800000"/>
            <a:headEnd/>
            <a:tailEnd/>
          </a:ln>
          <a:effectLst/>
        </p:spPr>
        <p:txBody>
          <a:bodyPr wrap="none" lIns="90488" tIns="44450" rIns="90488" bIns="44450">
            <a:spAutoFit/>
          </a:bodyPr>
          <a:lstStyle/>
          <a:p>
            <a:pPr algn="ctr" eaLnBrk="0" hangingPunct="0"/>
            <a:r>
              <a:rPr lang="en-US" sz="2400" b="1">
                <a:solidFill>
                  <a:srgbClr val="EAEC5E"/>
                </a:solidFill>
                <a:effectLst>
                  <a:outerShdw blurRad="38100" dist="38100" dir="2700000" algn="tl">
                    <a:srgbClr val="000000"/>
                  </a:outerShdw>
                </a:effectLst>
              </a:rPr>
              <a:t>draw</a:t>
            </a:r>
          </a:p>
          <a:p>
            <a:pPr algn="ctr" eaLnBrk="0" hangingPunct="0"/>
            <a:r>
              <a:rPr lang="en-US" sz="2400" b="1">
                <a:solidFill>
                  <a:srgbClr val="EAEC5E"/>
                </a:solidFill>
                <a:effectLst>
                  <a:outerShdw blurRad="38100" dist="38100" dir="2700000" algn="tl">
                    <a:srgbClr val="000000"/>
                  </a:outerShdw>
                </a:effectLst>
              </a:rPr>
              <a:t>sample</a:t>
            </a:r>
          </a:p>
        </p:txBody>
      </p:sp>
      <p:sp>
        <p:nvSpPr>
          <p:cNvPr id="137232" name="Rectangle 16"/>
          <p:cNvSpPr>
            <a:spLocks noChangeArrowheads="1"/>
          </p:cNvSpPr>
          <p:nvPr/>
        </p:nvSpPr>
        <p:spPr bwMode="auto">
          <a:xfrm>
            <a:off x="7442200" y="5586413"/>
            <a:ext cx="1231900" cy="819150"/>
          </a:xfrm>
          <a:prstGeom prst="rect">
            <a:avLst/>
          </a:prstGeom>
          <a:noFill/>
          <a:ln w="12700">
            <a:noFill/>
            <a:miter lim="800000"/>
            <a:headEnd/>
            <a:tailEnd/>
          </a:ln>
          <a:effectLst/>
        </p:spPr>
        <p:txBody>
          <a:bodyPr wrap="none" lIns="90488" tIns="44450" rIns="90488" bIns="44450">
            <a:spAutoFit/>
          </a:bodyPr>
          <a:lstStyle/>
          <a:p>
            <a:pPr algn="ctr" eaLnBrk="0" hangingPunct="0"/>
            <a:r>
              <a:rPr lang="en-US" sz="2400" b="1">
                <a:solidFill>
                  <a:srgbClr val="EAEC5E"/>
                </a:solidFill>
                <a:effectLst>
                  <a:outerShdw blurRad="38100" dist="38100" dir="2700000" algn="tl">
                    <a:srgbClr val="000000"/>
                  </a:outerShdw>
                </a:effectLst>
              </a:rPr>
              <a:t>draw</a:t>
            </a:r>
          </a:p>
          <a:p>
            <a:pPr algn="ctr" eaLnBrk="0" hangingPunct="0"/>
            <a:r>
              <a:rPr lang="en-US" sz="2400" b="1">
                <a:solidFill>
                  <a:srgbClr val="EAEC5E"/>
                </a:solidFill>
                <a:effectLst>
                  <a:outerShdw blurRad="38100" dist="38100" dir="2700000" algn="tl">
                    <a:srgbClr val="000000"/>
                  </a:outerShdw>
                </a:effectLst>
              </a:rPr>
              <a:t>sample</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Line 2"/>
          <p:cNvSpPr>
            <a:spLocks noChangeShapeType="1"/>
          </p:cNvSpPr>
          <p:nvPr/>
        </p:nvSpPr>
        <p:spPr bwMode="auto">
          <a:xfrm flipH="1">
            <a:off x="2755900" y="3130550"/>
            <a:ext cx="717550" cy="3282950"/>
          </a:xfrm>
          <a:prstGeom prst="line">
            <a:avLst/>
          </a:prstGeom>
          <a:noFill/>
          <a:ln w="12700">
            <a:solidFill>
              <a:schemeClr val="tx1"/>
            </a:solidFill>
            <a:prstDash val="dash"/>
            <a:round/>
            <a:headEnd/>
            <a:tailEnd/>
          </a:ln>
          <a:effectLst/>
        </p:spPr>
        <p:txBody>
          <a:bodyPr wrap="none" anchor="ctr"/>
          <a:lstStyle/>
          <a:p>
            <a:endParaRPr lang="en-US"/>
          </a:p>
        </p:txBody>
      </p:sp>
      <p:sp>
        <p:nvSpPr>
          <p:cNvPr id="138243" name="Line 3"/>
          <p:cNvSpPr>
            <a:spLocks noChangeShapeType="1"/>
          </p:cNvSpPr>
          <p:nvPr/>
        </p:nvSpPr>
        <p:spPr bwMode="auto">
          <a:xfrm>
            <a:off x="6140450" y="3130550"/>
            <a:ext cx="673100" cy="3282950"/>
          </a:xfrm>
          <a:prstGeom prst="line">
            <a:avLst/>
          </a:prstGeom>
          <a:noFill/>
          <a:ln w="12700">
            <a:solidFill>
              <a:schemeClr val="tx1"/>
            </a:solidFill>
            <a:prstDash val="dash"/>
            <a:round/>
            <a:headEnd/>
            <a:tailEnd/>
          </a:ln>
          <a:effectLst/>
        </p:spPr>
        <p:txBody>
          <a:bodyPr wrap="none" anchor="ctr"/>
          <a:lstStyle/>
          <a:p>
            <a:endParaRPr lang="en-US"/>
          </a:p>
        </p:txBody>
      </p:sp>
      <p:sp>
        <p:nvSpPr>
          <p:cNvPr id="138244" name="Rectangle 4"/>
          <p:cNvSpPr>
            <a:spLocks noGrp="1" noRot="1" noChangeArrowheads="1"/>
          </p:cNvSpPr>
          <p:nvPr>
            <p:ph type="title"/>
          </p:nvPr>
        </p:nvSpPr>
        <p:spPr>
          <a:xfrm>
            <a:off x="1109663" y="152400"/>
            <a:ext cx="7715250" cy="1143000"/>
          </a:xfrm>
          <a:noFill/>
          <a:ln/>
          <a:effectLst>
            <a:outerShdw dist="35921" dir="2700000" algn="ctr" rotWithShape="0">
              <a:srgbClr val="000000"/>
            </a:outerShdw>
          </a:effectLst>
        </p:spPr>
        <p:txBody>
          <a:bodyPr lIns="90488" tIns="44450" rIns="90488" bIns="44450"/>
          <a:lstStyle/>
          <a:p>
            <a:r>
              <a:rPr lang="en-US"/>
              <a:t>How Do We Generalize?</a:t>
            </a:r>
            <a:br>
              <a:rPr lang="en-US"/>
            </a:br>
            <a:r>
              <a:rPr lang="en-US"/>
              <a:t>Model I: Sampling</a:t>
            </a:r>
          </a:p>
        </p:txBody>
      </p:sp>
      <p:grpSp>
        <p:nvGrpSpPr>
          <p:cNvPr id="138245" name="Group 5"/>
          <p:cNvGrpSpPr>
            <a:grpSpLocks/>
          </p:cNvGrpSpPr>
          <p:nvPr/>
        </p:nvGrpSpPr>
        <p:grpSpPr bwMode="auto">
          <a:xfrm>
            <a:off x="3468688" y="1530350"/>
            <a:ext cx="2654300" cy="1587500"/>
            <a:chOff x="2185" y="964"/>
            <a:chExt cx="1672" cy="1000"/>
          </a:xfrm>
        </p:grpSpPr>
        <p:sp>
          <p:nvSpPr>
            <p:cNvPr id="138246" name="Rectangle 6"/>
            <p:cNvSpPr>
              <a:spLocks noChangeArrowheads="1"/>
            </p:cNvSpPr>
            <p:nvPr/>
          </p:nvSpPr>
          <p:spPr bwMode="auto">
            <a:xfrm>
              <a:off x="2185" y="964"/>
              <a:ext cx="1672" cy="1000"/>
            </a:xfrm>
            <a:prstGeom prst="rect">
              <a:avLst/>
            </a:prstGeom>
            <a:solidFill>
              <a:schemeClr val="accent1"/>
            </a:solidFill>
            <a:ln w="12700">
              <a:solidFill>
                <a:schemeClr val="tx1"/>
              </a:solidFill>
              <a:miter lim="800000"/>
              <a:headEnd/>
              <a:tailEnd/>
            </a:ln>
            <a:effectLst/>
          </p:spPr>
          <p:txBody>
            <a:bodyPr wrap="none" anchor="ctr"/>
            <a:lstStyle/>
            <a:p>
              <a:endParaRPr lang="en-US"/>
            </a:p>
          </p:txBody>
        </p:sp>
        <p:graphicFrame>
          <p:nvGraphicFramePr>
            <p:cNvPr id="138247" name="Object 7">
              <a:hlinkClick r:id="" action="ppaction://ole?verb=0"/>
            </p:cNvPr>
            <p:cNvGraphicFramePr>
              <a:graphicFrameLocks/>
            </p:cNvGraphicFramePr>
            <p:nvPr/>
          </p:nvGraphicFramePr>
          <p:xfrm>
            <a:off x="2342" y="1044"/>
            <a:ext cx="1387" cy="823"/>
          </p:xfrm>
          <a:graphic>
            <a:graphicData uri="http://schemas.openxmlformats.org/presentationml/2006/ole">
              <p:oleObj spid="_x0000_s138247" name="Microsoft ClipArt Gallery" r:id="rId3" imgW="5529240" imgH="3290760" progId="">
                <p:embed/>
              </p:oleObj>
            </a:graphicData>
          </a:graphic>
        </p:graphicFrame>
      </p:grpSp>
      <p:graphicFrame>
        <p:nvGraphicFramePr>
          <p:cNvPr id="138248" name="Object 8">
            <a:hlinkClick r:id="" action="ppaction://ole?verb=0"/>
          </p:cNvPr>
          <p:cNvGraphicFramePr>
            <a:graphicFrameLocks/>
          </p:cNvGraphicFramePr>
          <p:nvPr/>
        </p:nvGraphicFramePr>
        <p:xfrm>
          <a:off x="2771775" y="3871913"/>
          <a:ext cx="4049713" cy="2533650"/>
        </p:xfrm>
        <a:graphic>
          <a:graphicData uri="http://schemas.openxmlformats.org/presentationml/2006/ole">
            <p:oleObj spid="_x0000_s138248" name="Microsoft ClipArt Gallery" r:id="rId4" imgW="4052880" imgH="2536560" progId="">
              <p:embed/>
            </p:oleObj>
          </a:graphicData>
        </a:graphic>
      </p:graphicFrame>
      <p:sp>
        <p:nvSpPr>
          <p:cNvPr id="138249" name="Line 9"/>
          <p:cNvSpPr>
            <a:spLocks noChangeShapeType="1"/>
          </p:cNvSpPr>
          <p:nvPr/>
        </p:nvSpPr>
        <p:spPr bwMode="auto">
          <a:xfrm flipH="1">
            <a:off x="2736850" y="1530350"/>
            <a:ext cx="698500" cy="2349500"/>
          </a:xfrm>
          <a:prstGeom prst="line">
            <a:avLst/>
          </a:prstGeom>
          <a:noFill/>
          <a:ln w="12700">
            <a:solidFill>
              <a:schemeClr val="tx1"/>
            </a:solidFill>
            <a:prstDash val="dash"/>
            <a:round/>
            <a:headEnd/>
            <a:tailEnd/>
          </a:ln>
          <a:effectLst/>
        </p:spPr>
        <p:txBody>
          <a:bodyPr wrap="none" anchor="ctr"/>
          <a:lstStyle/>
          <a:p>
            <a:endParaRPr lang="en-US"/>
          </a:p>
        </p:txBody>
      </p:sp>
      <p:sp>
        <p:nvSpPr>
          <p:cNvPr id="138250" name="Line 10"/>
          <p:cNvSpPr>
            <a:spLocks noChangeShapeType="1"/>
          </p:cNvSpPr>
          <p:nvPr/>
        </p:nvSpPr>
        <p:spPr bwMode="auto">
          <a:xfrm>
            <a:off x="6140450" y="1530350"/>
            <a:ext cx="673100" cy="2330450"/>
          </a:xfrm>
          <a:prstGeom prst="line">
            <a:avLst/>
          </a:prstGeom>
          <a:noFill/>
          <a:ln w="12700">
            <a:solidFill>
              <a:schemeClr val="tx1"/>
            </a:solidFill>
            <a:prstDash val="dash"/>
            <a:round/>
            <a:headEnd/>
            <a:tailEnd/>
          </a:ln>
          <a:effectLst/>
        </p:spPr>
        <p:txBody>
          <a:bodyPr wrap="none" anchor="ctr"/>
          <a:lstStyle/>
          <a:p>
            <a:endParaRPr lang="en-US"/>
          </a:p>
        </p:txBody>
      </p:sp>
      <p:sp>
        <p:nvSpPr>
          <p:cNvPr id="138251" name="Rectangle 11"/>
          <p:cNvSpPr>
            <a:spLocks noChangeArrowheads="1"/>
          </p:cNvSpPr>
          <p:nvPr/>
        </p:nvSpPr>
        <p:spPr bwMode="auto">
          <a:xfrm>
            <a:off x="4221163" y="2628900"/>
            <a:ext cx="1230312" cy="333375"/>
          </a:xfrm>
          <a:prstGeom prst="rect">
            <a:avLst/>
          </a:prstGeom>
          <a:noFill/>
          <a:ln w="12700">
            <a:noFill/>
            <a:miter lim="800000"/>
            <a:headEnd/>
            <a:tailEnd/>
          </a:ln>
          <a:effectLst/>
        </p:spPr>
        <p:txBody>
          <a:bodyPr wrap="none" lIns="90488" tIns="44450" rIns="90488" bIns="44450">
            <a:spAutoFit/>
          </a:bodyPr>
          <a:lstStyle/>
          <a:p>
            <a:pPr algn="ctr" eaLnBrk="0" hangingPunct="0"/>
            <a:r>
              <a:rPr lang="en-US" sz="1600" b="1">
                <a:solidFill>
                  <a:srgbClr val="EAEC5E"/>
                </a:solidFill>
                <a:effectLst>
                  <a:outerShdw blurRad="38100" dist="38100" dir="2700000" algn="tl">
                    <a:srgbClr val="000000"/>
                  </a:outerShdw>
                </a:effectLst>
              </a:rPr>
              <a:t>Population</a:t>
            </a:r>
          </a:p>
        </p:txBody>
      </p:sp>
      <p:sp>
        <p:nvSpPr>
          <p:cNvPr id="138252" name="Rectangle 12"/>
          <p:cNvSpPr>
            <a:spLocks noChangeArrowheads="1"/>
          </p:cNvSpPr>
          <p:nvPr/>
        </p:nvSpPr>
        <p:spPr bwMode="auto">
          <a:xfrm>
            <a:off x="4025900" y="5514975"/>
            <a:ext cx="1625600" cy="576263"/>
          </a:xfrm>
          <a:prstGeom prst="rect">
            <a:avLst/>
          </a:prstGeom>
          <a:noFill/>
          <a:ln w="12700">
            <a:noFill/>
            <a:miter lim="800000"/>
            <a:headEnd/>
            <a:tailEnd/>
          </a:ln>
          <a:effectLst/>
        </p:spPr>
        <p:txBody>
          <a:bodyPr wrap="none" lIns="90488" tIns="44450" rIns="90488" bIns="44450">
            <a:spAutoFit/>
          </a:bodyPr>
          <a:lstStyle/>
          <a:p>
            <a:pPr algn="ctr" eaLnBrk="0" hangingPunct="0"/>
            <a:r>
              <a:rPr lang="en-US" sz="3200" b="1">
                <a:solidFill>
                  <a:srgbClr val="EAEC5E"/>
                </a:solidFill>
                <a:effectLst>
                  <a:outerShdw blurRad="38100" dist="38100" dir="2700000" algn="tl">
                    <a:srgbClr val="000000"/>
                  </a:outerShdw>
                </a:effectLst>
              </a:rPr>
              <a:t>Sample</a:t>
            </a:r>
          </a:p>
        </p:txBody>
      </p:sp>
      <p:sp>
        <p:nvSpPr>
          <p:cNvPr id="138253" name="Freeform 13"/>
          <p:cNvSpPr>
            <a:spLocks/>
          </p:cNvSpPr>
          <p:nvPr/>
        </p:nvSpPr>
        <p:spPr bwMode="auto">
          <a:xfrm>
            <a:off x="5772150" y="2514600"/>
            <a:ext cx="3062288" cy="3201988"/>
          </a:xfrm>
          <a:custGeom>
            <a:avLst/>
            <a:gdLst/>
            <a:ahLst/>
            <a:cxnLst>
              <a:cxn ang="0">
                <a:pos x="704" y="5"/>
              </a:cxn>
              <a:cxn ang="0">
                <a:pos x="878" y="27"/>
              </a:cxn>
              <a:cxn ang="0">
                <a:pos x="1022" y="57"/>
              </a:cxn>
              <a:cxn ang="0">
                <a:pos x="1160" y="100"/>
              </a:cxn>
              <a:cxn ang="0">
                <a:pos x="1332" y="169"/>
              </a:cxn>
              <a:cxn ang="0">
                <a:pos x="1477" y="249"/>
              </a:cxn>
              <a:cxn ang="0">
                <a:pos x="1582" y="324"/>
              </a:cxn>
              <a:cxn ang="0">
                <a:pos x="1665" y="400"/>
              </a:cxn>
              <a:cxn ang="0">
                <a:pos x="1743" y="486"/>
              </a:cxn>
              <a:cxn ang="0">
                <a:pos x="1810" y="573"/>
              </a:cxn>
              <a:cxn ang="0">
                <a:pos x="1870" y="685"/>
              </a:cxn>
              <a:cxn ang="0">
                <a:pos x="1907" y="789"/>
              </a:cxn>
              <a:cxn ang="0">
                <a:pos x="1928" y="925"/>
              </a:cxn>
              <a:cxn ang="0">
                <a:pos x="1913" y="1044"/>
              </a:cxn>
              <a:cxn ang="0">
                <a:pos x="1881" y="1160"/>
              </a:cxn>
              <a:cxn ang="0">
                <a:pos x="1835" y="1257"/>
              </a:cxn>
              <a:cxn ang="0">
                <a:pos x="1748" y="1384"/>
              </a:cxn>
              <a:cxn ang="0">
                <a:pos x="1655" y="1483"/>
              </a:cxn>
              <a:cxn ang="0">
                <a:pos x="1550" y="1565"/>
              </a:cxn>
              <a:cxn ang="0">
                <a:pos x="1414" y="1655"/>
              </a:cxn>
              <a:cxn ang="0">
                <a:pos x="1258" y="1732"/>
              </a:cxn>
              <a:cxn ang="0">
                <a:pos x="948" y="1826"/>
              </a:cxn>
              <a:cxn ang="0">
                <a:pos x="675" y="1867"/>
              </a:cxn>
              <a:cxn ang="0">
                <a:pos x="519" y="2016"/>
              </a:cxn>
              <a:cxn ang="0">
                <a:pos x="526" y="1370"/>
              </a:cxn>
              <a:cxn ang="0">
                <a:pos x="680" y="1506"/>
              </a:cxn>
              <a:cxn ang="0">
                <a:pos x="919" y="1461"/>
              </a:cxn>
              <a:cxn ang="0">
                <a:pos x="1167" y="1363"/>
              </a:cxn>
              <a:cxn ang="0">
                <a:pos x="1306" y="1272"/>
              </a:cxn>
              <a:cxn ang="0">
                <a:pos x="1420" y="1182"/>
              </a:cxn>
              <a:cxn ang="0">
                <a:pos x="1509" y="1073"/>
              </a:cxn>
              <a:cxn ang="0">
                <a:pos x="1579" y="942"/>
              </a:cxn>
              <a:cxn ang="0">
                <a:pos x="1608" y="810"/>
              </a:cxn>
              <a:cxn ang="0">
                <a:pos x="1607" y="693"/>
              </a:cxn>
              <a:cxn ang="0">
                <a:pos x="1579" y="581"/>
              </a:cxn>
              <a:cxn ang="0">
                <a:pos x="1526" y="466"/>
              </a:cxn>
              <a:cxn ang="0">
                <a:pos x="1417" y="333"/>
              </a:cxn>
              <a:cxn ang="0">
                <a:pos x="1282" y="225"/>
              </a:cxn>
              <a:cxn ang="0">
                <a:pos x="1146" y="145"/>
              </a:cxn>
              <a:cxn ang="0">
                <a:pos x="1009" y="89"/>
              </a:cxn>
              <a:cxn ang="0">
                <a:pos x="904" y="56"/>
              </a:cxn>
              <a:cxn ang="0">
                <a:pos x="774" y="33"/>
              </a:cxn>
              <a:cxn ang="0">
                <a:pos x="476" y="0"/>
              </a:cxn>
            </a:cxnLst>
            <a:rect l="0" t="0" r="r" b="b"/>
            <a:pathLst>
              <a:path w="1929" h="2017">
                <a:moveTo>
                  <a:pt x="476" y="0"/>
                </a:moveTo>
                <a:lnTo>
                  <a:pt x="704" y="5"/>
                </a:lnTo>
                <a:lnTo>
                  <a:pt x="782" y="12"/>
                </a:lnTo>
                <a:lnTo>
                  <a:pt x="878" y="27"/>
                </a:lnTo>
                <a:lnTo>
                  <a:pt x="951" y="39"/>
                </a:lnTo>
                <a:lnTo>
                  <a:pt x="1022" y="57"/>
                </a:lnTo>
                <a:lnTo>
                  <a:pt x="1095" y="77"/>
                </a:lnTo>
                <a:lnTo>
                  <a:pt x="1160" y="100"/>
                </a:lnTo>
                <a:lnTo>
                  <a:pt x="1238" y="128"/>
                </a:lnTo>
                <a:lnTo>
                  <a:pt x="1332" y="169"/>
                </a:lnTo>
                <a:lnTo>
                  <a:pt x="1405" y="207"/>
                </a:lnTo>
                <a:lnTo>
                  <a:pt x="1477" y="249"/>
                </a:lnTo>
                <a:lnTo>
                  <a:pt x="1526" y="284"/>
                </a:lnTo>
                <a:lnTo>
                  <a:pt x="1582" y="324"/>
                </a:lnTo>
                <a:lnTo>
                  <a:pt x="1621" y="356"/>
                </a:lnTo>
                <a:lnTo>
                  <a:pt x="1665" y="400"/>
                </a:lnTo>
                <a:lnTo>
                  <a:pt x="1704" y="441"/>
                </a:lnTo>
                <a:lnTo>
                  <a:pt x="1743" y="486"/>
                </a:lnTo>
                <a:lnTo>
                  <a:pt x="1772" y="522"/>
                </a:lnTo>
                <a:lnTo>
                  <a:pt x="1810" y="573"/>
                </a:lnTo>
                <a:lnTo>
                  <a:pt x="1845" y="631"/>
                </a:lnTo>
                <a:lnTo>
                  <a:pt x="1870" y="685"/>
                </a:lnTo>
                <a:lnTo>
                  <a:pt x="1889" y="733"/>
                </a:lnTo>
                <a:lnTo>
                  <a:pt x="1907" y="789"/>
                </a:lnTo>
                <a:lnTo>
                  <a:pt x="1922" y="848"/>
                </a:lnTo>
                <a:lnTo>
                  <a:pt x="1928" y="925"/>
                </a:lnTo>
                <a:lnTo>
                  <a:pt x="1923" y="990"/>
                </a:lnTo>
                <a:lnTo>
                  <a:pt x="1913" y="1044"/>
                </a:lnTo>
                <a:lnTo>
                  <a:pt x="1902" y="1100"/>
                </a:lnTo>
                <a:lnTo>
                  <a:pt x="1881" y="1160"/>
                </a:lnTo>
                <a:lnTo>
                  <a:pt x="1861" y="1210"/>
                </a:lnTo>
                <a:lnTo>
                  <a:pt x="1835" y="1257"/>
                </a:lnTo>
                <a:lnTo>
                  <a:pt x="1797" y="1317"/>
                </a:lnTo>
                <a:lnTo>
                  <a:pt x="1748" y="1384"/>
                </a:lnTo>
                <a:lnTo>
                  <a:pt x="1698" y="1438"/>
                </a:lnTo>
                <a:lnTo>
                  <a:pt x="1655" y="1483"/>
                </a:lnTo>
                <a:lnTo>
                  <a:pt x="1602" y="1529"/>
                </a:lnTo>
                <a:lnTo>
                  <a:pt x="1550" y="1565"/>
                </a:lnTo>
                <a:lnTo>
                  <a:pt x="1490" y="1606"/>
                </a:lnTo>
                <a:lnTo>
                  <a:pt x="1414" y="1655"/>
                </a:lnTo>
                <a:lnTo>
                  <a:pt x="1341" y="1692"/>
                </a:lnTo>
                <a:lnTo>
                  <a:pt x="1258" y="1732"/>
                </a:lnTo>
                <a:lnTo>
                  <a:pt x="1087" y="1790"/>
                </a:lnTo>
                <a:lnTo>
                  <a:pt x="948" y="1826"/>
                </a:lnTo>
                <a:lnTo>
                  <a:pt x="797" y="1853"/>
                </a:lnTo>
                <a:lnTo>
                  <a:pt x="675" y="1867"/>
                </a:lnTo>
                <a:lnTo>
                  <a:pt x="519" y="1876"/>
                </a:lnTo>
                <a:lnTo>
                  <a:pt x="519" y="2016"/>
                </a:lnTo>
                <a:lnTo>
                  <a:pt x="0" y="1696"/>
                </a:lnTo>
                <a:lnTo>
                  <a:pt x="526" y="1370"/>
                </a:lnTo>
                <a:lnTo>
                  <a:pt x="524" y="1515"/>
                </a:lnTo>
                <a:lnTo>
                  <a:pt x="680" y="1506"/>
                </a:lnTo>
                <a:lnTo>
                  <a:pt x="797" y="1488"/>
                </a:lnTo>
                <a:lnTo>
                  <a:pt x="919" y="1461"/>
                </a:lnTo>
                <a:lnTo>
                  <a:pt x="1087" y="1402"/>
                </a:lnTo>
                <a:lnTo>
                  <a:pt x="1167" y="1363"/>
                </a:lnTo>
                <a:lnTo>
                  <a:pt x="1243" y="1320"/>
                </a:lnTo>
                <a:lnTo>
                  <a:pt x="1306" y="1272"/>
                </a:lnTo>
                <a:lnTo>
                  <a:pt x="1370" y="1225"/>
                </a:lnTo>
                <a:lnTo>
                  <a:pt x="1420" y="1182"/>
                </a:lnTo>
                <a:lnTo>
                  <a:pt x="1462" y="1132"/>
                </a:lnTo>
                <a:lnTo>
                  <a:pt x="1509" y="1073"/>
                </a:lnTo>
                <a:lnTo>
                  <a:pt x="1550" y="1005"/>
                </a:lnTo>
                <a:lnTo>
                  <a:pt x="1579" y="942"/>
                </a:lnTo>
                <a:lnTo>
                  <a:pt x="1594" y="883"/>
                </a:lnTo>
                <a:lnTo>
                  <a:pt x="1608" y="810"/>
                </a:lnTo>
                <a:lnTo>
                  <a:pt x="1610" y="741"/>
                </a:lnTo>
                <a:lnTo>
                  <a:pt x="1607" y="693"/>
                </a:lnTo>
                <a:lnTo>
                  <a:pt x="1599" y="641"/>
                </a:lnTo>
                <a:lnTo>
                  <a:pt x="1579" y="581"/>
                </a:lnTo>
                <a:lnTo>
                  <a:pt x="1555" y="522"/>
                </a:lnTo>
                <a:lnTo>
                  <a:pt x="1526" y="466"/>
                </a:lnTo>
                <a:lnTo>
                  <a:pt x="1487" y="412"/>
                </a:lnTo>
                <a:lnTo>
                  <a:pt x="1417" y="333"/>
                </a:lnTo>
                <a:lnTo>
                  <a:pt x="1358" y="281"/>
                </a:lnTo>
                <a:lnTo>
                  <a:pt x="1282" y="225"/>
                </a:lnTo>
                <a:lnTo>
                  <a:pt x="1204" y="177"/>
                </a:lnTo>
                <a:lnTo>
                  <a:pt x="1146" y="145"/>
                </a:lnTo>
                <a:lnTo>
                  <a:pt x="1076" y="113"/>
                </a:lnTo>
                <a:lnTo>
                  <a:pt x="1009" y="89"/>
                </a:lnTo>
                <a:lnTo>
                  <a:pt x="956" y="71"/>
                </a:lnTo>
                <a:lnTo>
                  <a:pt x="904" y="56"/>
                </a:lnTo>
                <a:lnTo>
                  <a:pt x="836" y="42"/>
                </a:lnTo>
                <a:lnTo>
                  <a:pt x="774" y="33"/>
                </a:lnTo>
                <a:lnTo>
                  <a:pt x="690" y="20"/>
                </a:lnTo>
                <a:lnTo>
                  <a:pt x="476" y="0"/>
                </a:lnTo>
              </a:path>
            </a:pathLst>
          </a:custGeom>
          <a:solidFill>
            <a:srgbClr val="00279F"/>
          </a:solidFill>
          <a:ln w="12700" cap="rnd" cmpd="sng">
            <a:solidFill>
              <a:srgbClr val="000000"/>
            </a:solidFill>
            <a:prstDash val="solid"/>
            <a:round/>
            <a:headEnd type="none" w="med" len="med"/>
            <a:tailEnd type="none" w="med" len="med"/>
          </a:ln>
          <a:effectLst/>
        </p:spPr>
        <p:txBody>
          <a:bodyPr/>
          <a:lstStyle/>
          <a:p>
            <a:endParaRPr lang="en-US"/>
          </a:p>
        </p:txBody>
      </p:sp>
      <p:sp>
        <p:nvSpPr>
          <p:cNvPr id="138254" name="Freeform 14"/>
          <p:cNvSpPr>
            <a:spLocks/>
          </p:cNvSpPr>
          <p:nvPr/>
        </p:nvSpPr>
        <p:spPr bwMode="auto">
          <a:xfrm>
            <a:off x="762000" y="2533650"/>
            <a:ext cx="3062288" cy="3201988"/>
          </a:xfrm>
          <a:custGeom>
            <a:avLst/>
            <a:gdLst/>
            <a:ahLst/>
            <a:cxnLst>
              <a:cxn ang="0">
                <a:pos x="1224" y="5"/>
              </a:cxn>
              <a:cxn ang="0">
                <a:pos x="1050" y="27"/>
              </a:cxn>
              <a:cxn ang="0">
                <a:pos x="906" y="57"/>
              </a:cxn>
              <a:cxn ang="0">
                <a:pos x="768" y="100"/>
              </a:cxn>
              <a:cxn ang="0">
                <a:pos x="596" y="169"/>
              </a:cxn>
              <a:cxn ang="0">
                <a:pos x="451" y="249"/>
              </a:cxn>
              <a:cxn ang="0">
                <a:pos x="346" y="324"/>
              </a:cxn>
              <a:cxn ang="0">
                <a:pos x="263" y="400"/>
              </a:cxn>
              <a:cxn ang="0">
                <a:pos x="185" y="486"/>
              </a:cxn>
              <a:cxn ang="0">
                <a:pos x="118" y="573"/>
              </a:cxn>
              <a:cxn ang="0">
                <a:pos x="58" y="685"/>
              </a:cxn>
              <a:cxn ang="0">
                <a:pos x="21" y="789"/>
              </a:cxn>
              <a:cxn ang="0">
                <a:pos x="0" y="925"/>
              </a:cxn>
              <a:cxn ang="0">
                <a:pos x="15" y="1044"/>
              </a:cxn>
              <a:cxn ang="0">
                <a:pos x="47" y="1160"/>
              </a:cxn>
              <a:cxn ang="0">
                <a:pos x="93" y="1257"/>
              </a:cxn>
              <a:cxn ang="0">
                <a:pos x="180" y="1384"/>
              </a:cxn>
              <a:cxn ang="0">
                <a:pos x="273" y="1483"/>
              </a:cxn>
              <a:cxn ang="0">
                <a:pos x="378" y="1565"/>
              </a:cxn>
              <a:cxn ang="0">
                <a:pos x="514" y="1655"/>
              </a:cxn>
              <a:cxn ang="0">
                <a:pos x="670" y="1732"/>
              </a:cxn>
              <a:cxn ang="0">
                <a:pos x="980" y="1826"/>
              </a:cxn>
              <a:cxn ang="0">
                <a:pos x="1253" y="1867"/>
              </a:cxn>
              <a:cxn ang="0">
                <a:pos x="1409" y="2016"/>
              </a:cxn>
              <a:cxn ang="0">
                <a:pos x="1402" y="1370"/>
              </a:cxn>
              <a:cxn ang="0">
                <a:pos x="1248" y="1506"/>
              </a:cxn>
              <a:cxn ang="0">
                <a:pos x="1009" y="1461"/>
              </a:cxn>
              <a:cxn ang="0">
                <a:pos x="761" y="1363"/>
              </a:cxn>
              <a:cxn ang="0">
                <a:pos x="622" y="1272"/>
              </a:cxn>
              <a:cxn ang="0">
                <a:pos x="508" y="1182"/>
              </a:cxn>
              <a:cxn ang="0">
                <a:pos x="419" y="1073"/>
              </a:cxn>
              <a:cxn ang="0">
                <a:pos x="349" y="942"/>
              </a:cxn>
              <a:cxn ang="0">
                <a:pos x="320" y="810"/>
              </a:cxn>
              <a:cxn ang="0">
                <a:pos x="321" y="693"/>
              </a:cxn>
              <a:cxn ang="0">
                <a:pos x="349" y="581"/>
              </a:cxn>
              <a:cxn ang="0">
                <a:pos x="402" y="466"/>
              </a:cxn>
              <a:cxn ang="0">
                <a:pos x="511" y="333"/>
              </a:cxn>
              <a:cxn ang="0">
                <a:pos x="646" y="225"/>
              </a:cxn>
              <a:cxn ang="0">
                <a:pos x="782" y="145"/>
              </a:cxn>
              <a:cxn ang="0">
                <a:pos x="919" y="89"/>
              </a:cxn>
              <a:cxn ang="0">
                <a:pos x="1024" y="56"/>
              </a:cxn>
              <a:cxn ang="0">
                <a:pos x="1154" y="33"/>
              </a:cxn>
              <a:cxn ang="0">
                <a:pos x="1452" y="0"/>
              </a:cxn>
            </a:cxnLst>
            <a:rect l="0" t="0" r="r" b="b"/>
            <a:pathLst>
              <a:path w="1929" h="2017">
                <a:moveTo>
                  <a:pt x="1452" y="0"/>
                </a:moveTo>
                <a:lnTo>
                  <a:pt x="1224" y="5"/>
                </a:lnTo>
                <a:lnTo>
                  <a:pt x="1146" y="12"/>
                </a:lnTo>
                <a:lnTo>
                  <a:pt x="1050" y="27"/>
                </a:lnTo>
                <a:lnTo>
                  <a:pt x="977" y="39"/>
                </a:lnTo>
                <a:lnTo>
                  <a:pt x="906" y="57"/>
                </a:lnTo>
                <a:lnTo>
                  <a:pt x="833" y="77"/>
                </a:lnTo>
                <a:lnTo>
                  <a:pt x="768" y="100"/>
                </a:lnTo>
                <a:lnTo>
                  <a:pt x="690" y="128"/>
                </a:lnTo>
                <a:lnTo>
                  <a:pt x="596" y="169"/>
                </a:lnTo>
                <a:lnTo>
                  <a:pt x="523" y="207"/>
                </a:lnTo>
                <a:lnTo>
                  <a:pt x="451" y="249"/>
                </a:lnTo>
                <a:lnTo>
                  <a:pt x="402" y="284"/>
                </a:lnTo>
                <a:lnTo>
                  <a:pt x="346" y="324"/>
                </a:lnTo>
                <a:lnTo>
                  <a:pt x="307" y="356"/>
                </a:lnTo>
                <a:lnTo>
                  <a:pt x="263" y="400"/>
                </a:lnTo>
                <a:lnTo>
                  <a:pt x="224" y="441"/>
                </a:lnTo>
                <a:lnTo>
                  <a:pt x="185" y="486"/>
                </a:lnTo>
                <a:lnTo>
                  <a:pt x="156" y="522"/>
                </a:lnTo>
                <a:lnTo>
                  <a:pt x="118" y="573"/>
                </a:lnTo>
                <a:lnTo>
                  <a:pt x="83" y="631"/>
                </a:lnTo>
                <a:lnTo>
                  <a:pt x="58" y="685"/>
                </a:lnTo>
                <a:lnTo>
                  <a:pt x="39" y="733"/>
                </a:lnTo>
                <a:lnTo>
                  <a:pt x="21" y="789"/>
                </a:lnTo>
                <a:lnTo>
                  <a:pt x="6" y="848"/>
                </a:lnTo>
                <a:lnTo>
                  <a:pt x="0" y="925"/>
                </a:lnTo>
                <a:lnTo>
                  <a:pt x="5" y="990"/>
                </a:lnTo>
                <a:lnTo>
                  <a:pt x="15" y="1044"/>
                </a:lnTo>
                <a:lnTo>
                  <a:pt x="26" y="1100"/>
                </a:lnTo>
                <a:lnTo>
                  <a:pt x="47" y="1160"/>
                </a:lnTo>
                <a:lnTo>
                  <a:pt x="67" y="1210"/>
                </a:lnTo>
                <a:lnTo>
                  <a:pt x="93" y="1257"/>
                </a:lnTo>
                <a:lnTo>
                  <a:pt x="131" y="1317"/>
                </a:lnTo>
                <a:lnTo>
                  <a:pt x="180" y="1384"/>
                </a:lnTo>
                <a:lnTo>
                  <a:pt x="230" y="1438"/>
                </a:lnTo>
                <a:lnTo>
                  <a:pt x="273" y="1483"/>
                </a:lnTo>
                <a:lnTo>
                  <a:pt x="326" y="1529"/>
                </a:lnTo>
                <a:lnTo>
                  <a:pt x="378" y="1565"/>
                </a:lnTo>
                <a:lnTo>
                  <a:pt x="438" y="1606"/>
                </a:lnTo>
                <a:lnTo>
                  <a:pt x="514" y="1655"/>
                </a:lnTo>
                <a:lnTo>
                  <a:pt x="587" y="1692"/>
                </a:lnTo>
                <a:lnTo>
                  <a:pt x="670" y="1732"/>
                </a:lnTo>
                <a:lnTo>
                  <a:pt x="841" y="1790"/>
                </a:lnTo>
                <a:lnTo>
                  <a:pt x="980" y="1826"/>
                </a:lnTo>
                <a:lnTo>
                  <a:pt x="1131" y="1853"/>
                </a:lnTo>
                <a:lnTo>
                  <a:pt x="1253" y="1867"/>
                </a:lnTo>
                <a:lnTo>
                  <a:pt x="1409" y="1876"/>
                </a:lnTo>
                <a:lnTo>
                  <a:pt x="1409" y="2016"/>
                </a:lnTo>
                <a:lnTo>
                  <a:pt x="1928" y="1696"/>
                </a:lnTo>
                <a:lnTo>
                  <a:pt x="1402" y="1370"/>
                </a:lnTo>
                <a:lnTo>
                  <a:pt x="1404" y="1515"/>
                </a:lnTo>
                <a:lnTo>
                  <a:pt x="1248" y="1506"/>
                </a:lnTo>
                <a:lnTo>
                  <a:pt x="1131" y="1488"/>
                </a:lnTo>
                <a:lnTo>
                  <a:pt x="1009" y="1461"/>
                </a:lnTo>
                <a:lnTo>
                  <a:pt x="841" y="1402"/>
                </a:lnTo>
                <a:lnTo>
                  <a:pt x="761" y="1363"/>
                </a:lnTo>
                <a:lnTo>
                  <a:pt x="685" y="1320"/>
                </a:lnTo>
                <a:lnTo>
                  <a:pt x="622" y="1272"/>
                </a:lnTo>
                <a:lnTo>
                  <a:pt x="558" y="1225"/>
                </a:lnTo>
                <a:lnTo>
                  <a:pt x="508" y="1182"/>
                </a:lnTo>
                <a:lnTo>
                  <a:pt x="466" y="1132"/>
                </a:lnTo>
                <a:lnTo>
                  <a:pt x="419" y="1073"/>
                </a:lnTo>
                <a:lnTo>
                  <a:pt x="378" y="1005"/>
                </a:lnTo>
                <a:lnTo>
                  <a:pt x="349" y="942"/>
                </a:lnTo>
                <a:lnTo>
                  <a:pt x="334" y="883"/>
                </a:lnTo>
                <a:lnTo>
                  <a:pt x="320" y="810"/>
                </a:lnTo>
                <a:lnTo>
                  <a:pt x="318" y="741"/>
                </a:lnTo>
                <a:lnTo>
                  <a:pt x="321" y="693"/>
                </a:lnTo>
                <a:lnTo>
                  <a:pt x="329" y="641"/>
                </a:lnTo>
                <a:lnTo>
                  <a:pt x="349" y="581"/>
                </a:lnTo>
                <a:lnTo>
                  <a:pt x="373" y="522"/>
                </a:lnTo>
                <a:lnTo>
                  <a:pt x="402" y="466"/>
                </a:lnTo>
                <a:lnTo>
                  <a:pt x="441" y="412"/>
                </a:lnTo>
                <a:lnTo>
                  <a:pt x="511" y="333"/>
                </a:lnTo>
                <a:lnTo>
                  <a:pt x="570" y="281"/>
                </a:lnTo>
                <a:lnTo>
                  <a:pt x="646" y="225"/>
                </a:lnTo>
                <a:lnTo>
                  <a:pt x="724" y="177"/>
                </a:lnTo>
                <a:lnTo>
                  <a:pt x="782" y="145"/>
                </a:lnTo>
                <a:lnTo>
                  <a:pt x="852" y="113"/>
                </a:lnTo>
                <a:lnTo>
                  <a:pt x="919" y="89"/>
                </a:lnTo>
                <a:lnTo>
                  <a:pt x="972" y="71"/>
                </a:lnTo>
                <a:lnTo>
                  <a:pt x="1024" y="56"/>
                </a:lnTo>
                <a:lnTo>
                  <a:pt x="1092" y="42"/>
                </a:lnTo>
                <a:lnTo>
                  <a:pt x="1154" y="33"/>
                </a:lnTo>
                <a:lnTo>
                  <a:pt x="1238" y="20"/>
                </a:lnTo>
                <a:lnTo>
                  <a:pt x="1452" y="0"/>
                </a:lnTo>
              </a:path>
            </a:pathLst>
          </a:custGeom>
          <a:solidFill>
            <a:srgbClr val="00279F"/>
          </a:solidFill>
          <a:ln w="12700" cap="rnd" cmpd="sng">
            <a:solidFill>
              <a:srgbClr val="000000"/>
            </a:solidFill>
            <a:prstDash val="solid"/>
            <a:round/>
            <a:headEnd type="none" w="med" len="med"/>
            <a:tailEnd type="none" w="med" len="med"/>
          </a:ln>
          <a:effectLst/>
        </p:spPr>
        <p:txBody>
          <a:bodyPr/>
          <a:lstStyle/>
          <a:p>
            <a:endParaRPr lang="en-US"/>
          </a:p>
        </p:txBody>
      </p:sp>
      <p:sp>
        <p:nvSpPr>
          <p:cNvPr id="138255" name="Freeform 15"/>
          <p:cNvSpPr>
            <a:spLocks/>
          </p:cNvSpPr>
          <p:nvPr/>
        </p:nvSpPr>
        <p:spPr bwMode="auto">
          <a:xfrm>
            <a:off x="4972050" y="1981200"/>
            <a:ext cx="3573463" cy="3248025"/>
          </a:xfrm>
          <a:custGeom>
            <a:avLst/>
            <a:gdLst/>
            <a:ahLst/>
            <a:cxnLst>
              <a:cxn ang="0">
                <a:pos x="822" y="2040"/>
              </a:cxn>
              <a:cxn ang="0">
                <a:pos x="1025" y="2017"/>
              </a:cxn>
              <a:cxn ang="0">
                <a:pos x="1193" y="1988"/>
              </a:cxn>
              <a:cxn ang="0">
                <a:pos x="1354" y="1944"/>
              </a:cxn>
              <a:cxn ang="0">
                <a:pos x="1555" y="1874"/>
              </a:cxn>
              <a:cxn ang="0">
                <a:pos x="1723" y="1792"/>
              </a:cxn>
              <a:cxn ang="0">
                <a:pos x="1847" y="1717"/>
              </a:cxn>
              <a:cxn ang="0">
                <a:pos x="1943" y="1639"/>
              </a:cxn>
              <a:cxn ang="0">
                <a:pos x="2034" y="1552"/>
              </a:cxn>
              <a:cxn ang="0">
                <a:pos x="2112" y="1463"/>
              </a:cxn>
              <a:cxn ang="0">
                <a:pos x="2182" y="1350"/>
              </a:cxn>
              <a:cxn ang="0">
                <a:pos x="2225" y="1244"/>
              </a:cxn>
              <a:cxn ang="0">
                <a:pos x="2250" y="1107"/>
              </a:cxn>
              <a:cxn ang="0">
                <a:pos x="2233" y="986"/>
              </a:cxn>
              <a:cxn ang="0">
                <a:pos x="2195" y="868"/>
              </a:cxn>
              <a:cxn ang="0">
                <a:pos x="2142" y="770"/>
              </a:cxn>
              <a:cxn ang="0">
                <a:pos x="2040" y="641"/>
              </a:cxn>
              <a:cxn ang="0">
                <a:pos x="1932" y="540"/>
              </a:cxn>
              <a:cxn ang="0">
                <a:pos x="1809" y="458"/>
              </a:cxn>
              <a:cxn ang="0">
                <a:pos x="1650" y="366"/>
              </a:cxn>
              <a:cxn ang="0">
                <a:pos x="1468" y="288"/>
              </a:cxn>
              <a:cxn ang="0">
                <a:pos x="1106" y="193"/>
              </a:cxn>
              <a:cxn ang="0">
                <a:pos x="788" y="152"/>
              </a:cxn>
              <a:cxn ang="0">
                <a:pos x="606" y="0"/>
              </a:cxn>
              <a:cxn ang="0">
                <a:pos x="614" y="655"/>
              </a:cxn>
              <a:cxn ang="0">
                <a:pos x="794" y="517"/>
              </a:cxn>
              <a:cxn ang="0">
                <a:pos x="1072" y="563"/>
              </a:cxn>
              <a:cxn ang="0">
                <a:pos x="1362" y="663"/>
              </a:cxn>
              <a:cxn ang="0">
                <a:pos x="1525" y="755"/>
              </a:cxn>
              <a:cxn ang="0">
                <a:pos x="1657" y="848"/>
              </a:cxn>
              <a:cxn ang="0">
                <a:pos x="1761" y="957"/>
              </a:cxn>
              <a:cxn ang="0">
                <a:pos x="1843" y="1090"/>
              </a:cxn>
              <a:cxn ang="0">
                <a:pos x="1877" y="1223"/>
              </a:cxn>
              <a:cxn ang="0">
                <a:pos x="1875" y="1342"/>
              </a:cxn>
              <a:cxn ang="0">
                <a:pos x="1843" y="1456"/>
              </a:cxn>
              <a:cxn ang="0">
                <a:pos x="1780" y="1572"/>
              </a:cxn>
              <a:cxn ang="0">
                <a:pos x="1653" y="1708"/>
              </a:cxn>
              <a:cxn ang="0">
                <a:pos x="1496" y="1817"/>
              </a:cxn>
              <a:cxn ang="0">
                <a:pos x="1337" y="1898"/>
              </a:cxn>
              <a:cxn ang="0">
                <a:pos x="1178" y="1955"/>
              </a:cxn>
              <a:cxn ang="0">
                <a:pos x="1055" y="1990"/>
              </a:cxn>
              <a:cxn ang="0">
                <a:pos x="903" y="2011"/>
              </a:cxn>
              <a:cxn ang="0">
                <a:pos x="555" y="2045"/>
              </a:cxn>
            </a:cxnLst>
            <a:rect l="0" t="0" r="r" b="b"/>
            <a:pathLst>
              <a:path w="2251" h="2046">
                <a:moveTo>
                  <a:pt x="555" y="2045"/>
                </a:moveTo>
                <a:lnTo>
                  <a:pt x="822" y="2040"/>
                </a:lnTo>
                <a:lnTo>
                  <a:pt x="913" y="2033"/>
                </a:lnTo>
                <a:lnTo>
                  <a:pt x="1025" y="2017"/>
                </a:lnTo>
                <a:lnTo>
                  <a:pt x="1110" y="2005"/>
                </a:lnTo>
                <a:lnTo>
                  <a:pt x="1193" y="1988"/>
                </a:lnTo>
                <a:lnTo>
                  <a:pt x="1278" y="1967"/>
                </a:lnTo>
                <a:lnTo>
                  <a:pt x="1354" y="1944"/>
                </a:lnTo>
                <a:lnTo>
                  <a:pt x="1445" y="1915"/>
                </a:lnTo>
                <a:lnTo>
                  <a:pt x="1555" y="1874"/>
                </a:lnTo>
                <a:lnTo>
                  <a:pt x="1640" y="1835"/>
                </a:lnTo>
                <a:lnTo>
                  <a:pt x="1723" y="1792"/>
                </a:lnTo>
                <a:lnTo>
                  <a:pt x="1780" y="1757"/>
                </a:lnTo>
                <a:lnTo>
                  <a:pt x="1847" y="1717"/>
                </a:lnTo>
                <a:lnTo>
                  <a:pt x="1892" y="1685"/>
                </a:lnTo>
                <a:lnTo>
                  <a:pt x="1943" y="1639"/>
                </a:lnTo>
                <a:lnTo>
                  <a:pt x="1989" y="1598"/>
                </a:lnTo>
                <a:lnTo>
                  <a:pt x="2034" y="1552"/>
                </a:lnTo>
                <a:lnTo>
                  <a:pt x="2068" y="1515"/>
                </a:lnTo>
                <a:lnTo>
                  <a:pt x="2112" y="1463"/>
                </a:lnTo>
                <a:lnTo>
                  <a:pt x="2153" y="1407"/>
                </a:lnTo>
                <a:lnTo>
                  <a:pt x="2182" y="1350"/>
                </a:lnTo>
                <a:lnTo>
                  <a:pt x="2205" y="1301"/>
                </a:lnTo>
                <a:lnTo>
                  <a:pt x="2225" y="1244"/>
                </a:lnTo>
                <a:lnTo>
                  <a:pt x="2242" y="1185"/>
                </a:lnTo>
                <a:lnTo>
                  <a:pt x="2250" y="1107"/>
                </a:lnTo>
                <a:lnTo>
                  <a:pt x="2244" y="1041"/>
                </a:lnTo>
                <a:lnTo>
                  <a:pt x="2233" y="986"/>
                </a:lnTo>
                <a:lnTo>
                  <a:pt x="2220" y="929"/>
                </a:lnTo>
                <a:lnTo>
                  <a:pt x="2195" y="868"/>
                </a:lnTo>
                <a:lnTo>
                  <a:pt x="2172" y="817"/>
                </a:lnTo>
                <a:lnTo>
                  <a:pt x="2142" y="770"/>
                </a:lnTo>
                <a:lnTo>
                  <a:pt x="2097" y="709"/>
                </a:lnTo>
                <a:lnTo>
                  <a:pt x="2040" y="641"/>
                </a:lnTo>
                <a:lnTo>
                  <a:pt x="1981" y="586"/>
                </a:lnTo>
                <a:lnTo>
                  <a:pt x="1932" y="540"/>
                </a:lnTo>
                <a:lnTo>
                  <a:pt x="1869" y="494"/>
                </a:lnTo>
                <a:lnTo>
                  <a:pt x="1809" y="458"/>
                </a:lnTo>
                <a:lnTo>
                  <a:pt x="1739" y="416"/>
                </a:lnTo>
                <a:lnTo>
                  <a:pt x="1650" y="366"/>
                </a:lnTo>
                <a:lnTo>
                  <a:pt x="1564" y="329"/>
                </a:lnTo>
                <a:lnTo>
                  <a:pt x="1468" y="288"/>
                </a:lnTo>
                <a:lnTo>
                  <a:pt x="1269" y="230"/>
                </a:lnTo>
                <a:lnTo>
                  <a:pt x="1106" y="193"/>
                </a:lnTo>
                <a:lnTo>
                  <a:pt x="930" y="165"/>
                </a:lnTo>
                <a:lnTo>
                  <a:pt x="788" y="152"/>
                </a:lnTo>
                <a:lnTo>
                  <a:pt x="606" y="142"/>
                </a:lnTo>
                <a:lnTo>
                  <a:pt x="606" y="0"/>
                </a:lnTo>
                <a:lnTo>
                  <a:pt x="0" y="325"/>
                </a:lnTo>
                <a:lnTo>
                  <a:pt x="614" y="655"/>
                </a:lnTo>
                <a:lnTo>
                  <a:pt x="612" y="508"/>
                </a:lnTo>
                <a:lnTo>
                  <a:pt x="794" y="517"/>
                </a:lnTo>
                <a:lnTo>
                  <a:pt x="930" y="536"/>
                </a:lnTo>
                <a:lnTo>
                  <a:pt x="1072" y="563"/>
                </a:lnTo>
                <a:lnTo>
                  <a:pt x="1269" y="623"/>
                </a:lnTo>
                <a:lnTo>
                  <a:pt x="1362" y="663"/>
                </a:lnTo>
                <a:lnTo>
                  <a:pt x="1451" y="706"/>
                </a:lnTo>
                <a:lnTo>
                  <a:pt x="1525" y="755"/>
                </a:lnTo>
                <a:lnTo>
                  <a:pt x="1598" y="802"/>
                </a:lnTo>
                <a:lnTo>
                  <a:pt x="1657" y="848"/>
                </a:lnTo>
                <a:lnTo>
                  <a:pt x="1706" y="897"/>
                </a:lnTo>
                <a:lnTo>
                  <a:pt x="1761" y="957"/>
                </a:lnTo>
                <a:lnTo>
                  <a:pt x="1809" y="1026"/>
                </a:lnTo>
                <a:lnTo>
                  <a:pt x="1843" y="1090"/>
                </a:lnTo>
                <a:lnTo>
                  <a:pt x="1860" y="1150"/>
                </a:lnTo>
                <a:lnTo>
                  <a:pt x="1877" y="1223"/>
                </a:lnTo>
                <a:lnTo>
                  <a:pt x="1879" y="1293"/>
                </a:lnTo>
                <a:lnTo>
                  <a:pt x="1875" y="1342"/>
                </a:lnTo>
                <a:lnTo>
                  <a:pt x="1866" y="1394"/>
                </a:lnTo>
                <a:lnTo>
                  <a:pt x="1843" y="1456"/>
                </a:lnTo>
                <a:lnTo>
                  <a:pt x="1814" y="1515"/>
                </a:lnTo>
                <a:lnTo>
                  <a:pt x="1780" y="1572"/>
                </a:lnTo>
                <a:lnTo>
                  <a:pt x="1735" y="1627"/>
                </a:lnTo>
                <a:lnTo>
                  <a:pt x="1653" y="1708"/>
                </a:lnTo>
                <a:lnTo>
                  <a:pt x="1585" y="1760"/>
                </a:lnTo>
                <a:lnTo>
                  <a:pt x="1496" y="1817"/>
                </a:lnTo>
                <a:lnTo>
                  <a:pt x="1405" y="1866"/>
                </a:lnTo>
                <a:lnTo>
                  <a:pt x="1337" y="1898"/>
                </a:lnTo>
                <a:lnTo>
                  <a:pt x="1256" y="1930"/>
                </a:lnTo>
                <a:lnTo>
                  <a:pt x="1178" y="1955"/>
                </a:lnTo>
                <a:lnTo>
                  <a:pt x="1116" y="1973"/>
                </a:lnTo>
                <a:lnTo>
                  <a:pt x="1055" y="1990"/>
                </a:lnTo>
                <a:lnTo>
                  <a:pt x="975" y="2004"/>
                </a:lnTo>
                <a:lnTo>
                  <a:pt x="903" y="2011"/>
                </a:lnTo>
                <a:lnTo>
                  <a:pt x="805" y="2025"/>
                </a:lnTo>
                <a:lnTo>
                  <a:pt x="555" y="2045"/>
                </a:lnTo>
              </a:path>
            </a:pathLst>
          </a:custGeom>
          <a:solidFill>
            <a:srgbClr val="EAEC5E"/>
          </a:solidFill>
          <a:ln w="12700" cap="rnd" cmpd="sng">
            <a:solidFill>
              <a:srgbClr val="000000"/>
            </a:solidFill>
            <a:prstDash val="solid"/>
            <a:round/>
            <a:headEnd type="none" w="med" len="med"/>
            <a:tailEnd type="none" w="med" len="med"/>
          </a:ln>
          <a:effectLst/>
        </p:spPr>
        <p:txBody>
          <a:bodyPr/>
          <a:lstStyle/>
          <a:p>
            <a:endParaRPr lang="en-US"/>
          </a:p>
        </p:txBody>
      </p:sp>
      <p:sp>
        <p:nvSpPr>
          <p:cNvPr id="138256" name="Freeform 16"/>
          <p:cNvSpPr>
            <a:spLocks/>
          </p:cNvSpPr>
          <p:nvPr/>
        </p:nvSpPr>
        <p:spPr bwMode="auto">
          <a:xfrm>
            <a:off x="1028700" y="1981200"/>
            <a:ext cx="3573463" cy="3248025"/>
          </a:xfrm>
          <a:custGeom>
            <a:avLst/>
            <a:gdLst/>
            <a:ahLst/>
            <a:cxnLst>
              <a:cxn ang="0">
                <a:pos x="1428" y="2040"/>
              </a:cxn>
              <a:cxn ang="0">
                <a:pos x="1225" y="2017"/>
              </a:cxn>
              <a:cxn ang="0">
                <a:pos x="1057" y="1988"/>
              </a:cxn>
              <a:cxn ang="0">
                <a:pos x="896" y="1944"/>
              </a:cxn>
              <a:cxn ang="0">
                <a:pos x="695" y="1874"/>
              </a:cxn>
              <a:cxn ang="0">
                <a:pos x="527" y="1792"/>
              </a:cxn>
              <a:cxn ang="0">
                <a:pos x="403" y="1717"/>
              </a:cxn>
              <a:cxn ang="0">
                <a:pos x="307" y="1639"/>
              </a:cxn>
              <a:cxn ang="0">
                <a:pos x="216" y="1552"/>
              </a:cxn>
              <a:cxn ang="0">
                <a:pos x="138" y="1463"/>
              </a:cxn>
              <a:cxn ang="0">
                <a:pos x="68" y="1350"/>
              </a:cxn>
              <a:cxn ang="0">
                <a:pos x="25" y="1244"/>
              </a:cxn>
              <a:cxn ang="0">
                <a:pos x="0" y="1107"/>
              </a:cxn>
              <a:cxn ang="0">
                <a:pos x="17" y="986"/>
              </a:cxn>
              <a:cxn ang="0">
                <a:pos x="55" y="868"/>
              </a:cxn>
              <a:cxn ang="0">
                <a:pos x="108" y="770"/>
              </a:cxn>
              <a:cxn ang="0">
                <a:pos x="210" y="641"/>
              </a:cxn>
              <a:cxn ang="0">
                <a:pos x="318" y="540"/>
              </a:cxn>
              <a:cxn ang="0">
                <a:pos x="441" y="458"/>
              </a:cxn>
              <a:cxn ang="0">
                <a:pos x="600" y="366"/>
              </a:cxn>
              <a:cxn ang="0">
                <a:pos x="782" y="288"/>
              </a:cxn>
              <a:cxn ang="0">
                <a:pos x="1144" y="193"/>
              </a:cxn>
              <a:cxn ang="0">
                <a:pos x="1462" y="152"/>
              </a:cxn>
              <a:cxn ang="0">
                <a:pos x="1644" y="0"/>
              </a:cxn>
              <a:cxn ang="0">
                <a:pos x="1636" y="655"/>
              </a:cxn>
              <a:cxn ang="0">
                <a:pos x="1456" y="517"/>
              </a:cxn>
              <a:cxn ang="0">
                <a:pos x="1178" y="563"/>
              </a:cxn>
              <a:cxn ang="0">
                <a:pos x="888" y="663"/>
              </a:cxn>
              <a:cxn ang="0">
                <a:pos x="725" y="755"/>
              </a:cxn>
              <a:cxn ang="0">
                <a:pos x="593" y="848"/>
              </a:cxn>
              <a:cxn ang="0">
                <a:pos x="489" y="957"/>
              </a:cxn>
              <a:cxn ang="0">
                <a:pos x="407" y="1090"/>
              </a:cxn>
              <a:cxn ang="0">
                <a:pos x="373" y="1223"/>
              </a:cxn>
              <a:cxn ang="0">
                <a:pos x="375" y="1342"/>
              </a:cxn>
              <a:cxn ang="0">
                <a:pos x="407" y="1456"/>
              </a:cxn>
              <a:cxn ang="0">
                <a:pos x="470" y="1572"/>
              </a:cxn>
              <a:cxn ang="0">
                <a:pos x="597" y="1708"/>
              </a:cxn>
              <a:cxn ang="0">
                <a:pos x="754" y="1817"/>
              </a:cxn>
              <a:cxn ang="0">
                <a:pos x="913" y="1898"/>
              </a:cxn>
              <a:cxn ang="0">
                <a:pos x="1072" y="1955"/>
              </a:cxn>
              <a:cxn ang="0">
                <a:pos x="1195" y="1990"/>
              </a:cxn>
              <a:cxn ang="0">
                <a:pos x="1347" y="2011"/>
              </a:cxn>
              <a:cxn ang="0">
                <a:pos x="1695" y="2045"/>
              </a:cxn>
            </a:cxnLst>
            <a:rect l="0" t="0" r="r" b="b"/>
            <a:pathLst>
              <a:path w="2251" h="2046">
                <a:moveTo>
                  <a:pt x="1695" y="2045"/>
                </a:moveTo>
                <a:lnTo>
                  <a:pt x="1428" y="2040"/>
                </a:lnTo>
                <a:lnTo>
                  <a:pt x="1337" y="2033"/>
                </a:lnTo>
                <a:lnTo>
                  <a:pt x="1225" y="2017"/>
                </a:lnTo>
                <a:lnTo>
                  <a:pt x="1140" y="2005"/>
                </a:lnTo>
                <a:lnTo>
                  <a:pt x="1057" y="1988"/>
                </a:lnTo>
                <a:lnTo>
                  <a:pt x="972" y="1967"/>
                </a:lnTo>
                <a:lnTo>
                  <a:pt x="896" y="1944"/>
                </a:lnTo>
                <a:lnTo>
                  <a:pt x="805" y="1915"/>
                </a:lnTo>
                <a:lnTo>
                  <a:pt x="695" y="1874"/>
                </a:lnTo>
                <a:lnTo>
                  <a:pt x="610" y="1835"/>
                </a:lnTo>
                <a:lnTo>
                  <a:pt x="527" y="1792"/>
                </a:lnTo>
                <a:lnTo>
                  <a:pt x="470" y="1757"/>
                </a:lnTo>
                <a:lnTo>
                  <a:pt x="403" y="1717"/>
                </a:lnTo>
                <a:lnTo>
                  <a:pt x="358" y="1685"/>
                </a:lnTo>
                <a:lnTo>
                  <a:pt x="307" y="1639"/>
                </a:lnTo>
                <a:lnTo>
                  <a:pt x="261" y="1598"/>
                </a:lnTo>
                <a:lnTo>
                  <a:pt x="216" y="1552"/>
                </a:lnTo>
                <a:lnTo>
                  <a:pt x="182" y="1515"/>
                </a:lnTo>
                <a:lnTo>
                  <a:pt x="138" y="1463"/>
                </a:lnTo>
                <a:lnTo>
                  <a:pt x="97" y="1407"/>
                </a:lnTo>
                <a:lnTo>
                  <a:pt x="68" y="1350"/>
                </a:lnTo>
                <a:lnTo>
                  <a:pt x="45" y="1301"/>
                </a:lnTo>
                <a:lnTo>
                  <a:pt x="25" y="1244"/>
                </a:lnTo>
                <a:lnTo>
                  <a:pt x="8" y="1185"/>
                </a:lnTo>
                <a:lnTo>
                  <a:pt x="0" y="1107"/>
                </a:lnTo>
                <a:lnTo>
                  <a:pt x="6" y="1041"/>
                </a:lnTo>
                <a:lnTo>
                  <a:pt x="17" y="986"/>
                </a:lnTo>
                <a:lnTo>
                  <a:pt x="30" y="929"/>
                </a:lnTo>
                <a:lnTo>
                  <a:pt x="55" y="868"/>
                </a:lnTo>
                <a:lnTo>
                  <a:pt x="78" y="817"/>
                </a:lnTo>
                <a:lnTo>
                  <a:pt x="108" y="770"/>
                </a:lnTo>
                <a:lnTo>
                  <a:pt x="153" y="709"/>
                </a:lnTo>
                <a:lnTo>
                  <a:pt x="210" y="641"/>
                </a:lnTo>
                <a:lnTo>
                  <a:pt x="269" y="586"/>
                </a:lnTo>
                <a:lnTo>
                  <a:pt x="318" y="540"/>
                </a:lnTo>
                <a:lnTo>
                  <a:pt x="381" y="494"/>
                </a:lnTo>
                <a:lnTo>
                  <a:pt x="441" y="458"/>
                </a:lnTo>
                <a:lnTo>
                  <a:pt x="511" y="416"/>
                </a:lnTo>
                <a:lnTo>
                  <a:pt x="600" y="366"/>
                </a:lnTo>
                <a:lnTo>
                  <a:pt x="686" y="329"/>
                </a:lnTo>
                <a:lnTo>
                  <a:pt x="782" y="288"/>
                </a:lnTo>
                <a:lnTo>
                  <a:pt x="981" y="230"/>
                </a:lnTo>
                <a:lnTo>
                  <a:pt x="1144" y="193"/>
                </a:lnTo>
                <a:lnTo>
                  <a:pt x="1320" y="165"/>
                </a:lnTo>
                <a:lnTo>
                  <a:pt x="1462" y="152"/>
                </a:lnTo>
                <a:lnTo>
                  <a:pt x="1644" y="142"/>
                </a:lnTo>
                <a:lnTo>
                  <a:pt x="1644" y="0"/>
                </a:lnTo>
                <a:lnTo>
                  <a:pt x="2250" y="325"/>
                </a:lnTo>
                <a:lnTo>
                  <a:pt x="1636" y="655"/>
                </a:lnTo>
                <a:lnTo>
                  <a:pt x="1638" y="508"/>
                </a:lnTo>
                <a:lnTo>
                  <a:pt x="1456" y="517"/>
                </a:lnTo>
                <a:lnTo>
                  <a:pt x="1320" y="536"/>
                </a:lnTo>
                <a:lnTo>
                  <a:pt x="1178" y="563"/>
                </a:lnTo>
                <a:lnTo>
                  <a:pt x="981" y="623"/>
                </a:lnTo>
                <a:lnTo>
                  <a:pt x="888" y="663"/>
                </a:lnTo>
                <a:lnTo>
                  <a:pt x="799" y="706"/>
                </a:lnTo>
                <a:lnTo>
                  <a:pt x="725" y="755"/>
                </a:lnTo>
                <a:lnTo>
                  <a:pt x="652" y="802"/>
                </a:lnTo>
                <a:lnTo>
                  <a:pt x="593" y="848"/>
                </a:lnTo>
                <a:lnTo>
                  <a:pt x="544" y="897"/>
                </a:lnTo>
                <a:lnTo>
                  <a:pt x="489" y="957"/>
                </a:lnTo>
                <a:lnTo>
                  <a:pt x="441" y="1026"/>
                </a:lnTo>
                <a:lnTo>
                  <a:pt x="407" y="1090"/>
                </a:lnTo>
                <a:lnTo>
                  <a:pt x="390" y="1150"/>
                </a:lnTo>
                <a:lnTo>
                  <a:pt x="373" y="1223"/>
                </a:lnTo>
                <a:lnTo>
                  <a:pt x="371" y="1293"/>
                </a:lnTo>
                <a:lnTo>
                  <a:pt x="375" y="1342"/>
                </a:lnTo>
                <a:lnTo>
                  <a:pt x="384" y="1394"/>
                </a:lnTo>
                <a:lnTo>
                  <a:pt x="407" y="1456"/>
                </a:lnTo>
                <a:lnTo>
                  <a:pt x="436" y="1515"/>
                </a:lnTo>
                <a:lnTo>
                  <a:pt x="470" y="1572"/>
                </a:lnTo>
                <a:lnTo>
                  <a:pt x="515" y="1627"/>
                </a:lnTo>
                <a:lnTo>
                  <a:pt x="597" y="1708"/>
                </a:lnTo>
                <a:lnTo>
                  <a:pt x="665" y="1760"/>
                </a:lnTo>
                <a:lnTo>
                  <a:pt x="754" y="1817"/>
                </a:lnTo>
                <a:lnTo>
                  <a:pt x="845" y="1866"/>
                </a:lnTo>
                <a:lnTo>
                  <a:pt x="913" y="1898"/>
                </a:lnTo>
                <a:lnTo>
                  <a:pt x="994" y="1930"/>
                </a:lnTo>
                <a:lnTo>
                  <a:pt x="1072" y="1955"/>
                </a:lnTo>
                <a:lnTo>
                  <a:pt x="1134" y="1973"/>
                </a:lnTo>
                <a:lnTo>
                  <a:pt x="1195" y="1990"/>
                </a:lnTo>
                <a:lnTo>
                  <a:pt x="1275" y="2004"/>
                </a:lnTo>
                <a:lnTo>
                  <a:pt x="1347" y="2011"/>
                </a:lnTo>
                <a:lnTo>
                  <a:pt x="1445" y="2025"/>
                </a:lnTo>
                <a:lnTo>
                  <a:pt x="1695" y="2045"/>
                </a:lnTo>
              </a:path>
            </a:pathLst>
          </a:custGeom>
          <a:solidFill>
            <a:srgbClr val="EAEC5E"/>
          </a:solidFill>
          <a:ln w="12700" cap="rnd" cmpd="sng">
            <a:solidFill>
              <a:srgbClr val="000000"/>
            </a:solidFill>
            <a:prstDash val="solid"/>
            <a:round/>
            <a:headEnd type="none" w="med" len="med"/>
            <a:tailEnd type="none" w="med" len="med"/>
          </a:ln>
          <a:effectLst/>
        </p:spPr>
        <p:txBody>
          <a:bodyPr/>
          <a:lstStyle/>
          <a:p>
            <a:endParaRPr lang="en-US"/>
          </a:p>
        </p:txBody>
      </p:sp>
      <p:sp>
        <p:nvSpPr>
          <p:cNvPr id="138257" name="Rectangle 17"/>
          <p:cNvSpPr>
            <a:spLocks noChangeArrowheads="1"/>
          </p:cNvSpPr>
          <p:nvPr/>
        </p:nvSpPr>
        <p:spPr bwMode="auto">
          <a:xfrm>
            <a:off x="1203325" y="1585913"/>
            <a:ext cx="1671638" cy="819150"/>
          </a:xfrm>
          <a:prstGeom prst="rect">
            <a:avLst/>
          </a:prstGeom>
          <a:noFill/>
          <a:ln w="12700">
            <a:noFill/>
            <a:miter lim="800000"/>
            <a:headEnd/>
            <a:tailEnd/>
          </a:ln>
          <a:effectLst/>
        </p:spPr>
        <p:txBody>
          <a:bodyPr wrap="none" lIns="90488" tIns="44450" rIns="90488" bIns="44450">
            <a:spAutoFit/>
          </a:bodyPr>
          <a:lstStyle/>
          <a:p>
            <a:pPr algn="ctr" eaLnBrk="0" hangingPunct="0"/>
            <a:r>
              <a:rPr lang="en-US" sz="2400" b="1">
                <a:solidFill>
                  <a:srgbClr val="EAEC5E"/>
                </a:solidFill>
                <a:effectLst>
                  <a:outerShdw blurRad="38100" dist="38100" dir="2700000" algn="tl">
                    <a:srgbClr val="000000"/>
                  </a:outerShdw>
                </a:effectLst>
              </a:rPr>
              <a:t>generalize</a:t>
            </a:r>
          </a:p>
          <a:p>
            <a:pPr algn="ctr" eaLnBrk="0" hangingPunct="0"/>
            <a:r>
              <a:rPr lang="en-US" sz="2400" b="1">
                <a:solidFill>
                  <a:srgbClr val="EAEC5E"/>
                </a:solidFill>
                <a:effectLst>
                  <a:outerShdw blurRad="38100" dist="38100" dir="2700000" algn="tl">
                    <a:srgbClr val="000000"/>
                  </a:outerShdw>
                </a:effectLst>
              </a:rPr>
              <a:t>back</a:t>
            </a:r>
          </a:p>
        </p:txBody>
      </p:sp>
      <p:sp>
        <p:nvSpPr>
          <p:cNvPr id="138258" name="Rectangle 18"/>
          <p:cNvSpPr>
            <a:spLocks noChangeArrowheads="1"/>
          </p:cNvSpPr>
          <p:nvPr/>
        </p:nvSpPr>
        <p:spPr bwMode="auto">
          <a:xfrm>
            <a:off x="6784975" y="1643063"/>
            <a:ext cx="1671638" cy="819150"/>
          </a:xfrm>
          <a:prstGeom prst="rect">
            <a:avLst/>
          </a:prstGeom>
          <a:noFill/>
          <a:ln w="12700">
            <a:noFill/>
            <a:miter lim="800000"/>
            <a:headEnd/>
            <a:tailEnd/>
          </a:ln>
          <a:effectLst/>
        </p:spPr>
        <p:txBody>
          <a:bodyPr wrap="none" lIns="90488" tIns="44450" rIns="90488" bIns="44450">
            <a:spAutoFit/>
          </a:bodyPr>
          <a:lstStyle/>
          <a:p>
            <a:pPr algn="ctr" eaLnBrk="0" hangingPunct="0"/>
            <a:r>
              <a:rPr lang="en-US" sz="2400" b="1">
                <a:solidFill>
                  <a:srgbClr val="EAEC5E"/>
                </a:solidFill>
                <a:effectLst>
                  <a:outerShdw blurRad="38100" dist="38100" dir="2700000" algn="tl">
                    <a:srgbClr val="000000"/>
                  </a:outerShdw>
                </a:effectLst>
              </a:rPr>
              <a:t>generalize</a:t>
            </a:r>
          </a:p>
          <a:p>
            <a:pPr algn="ctr" eaLnBrk="0" hangingPunct="0"/>
            <a:r>
              <a:rPr lang="en-US" sz="2400" b="1">
                <a:solidFill>
                  <a:srgbClr val="EAEC5E"/>
                </a:solidFill>
                <a:effectLst>
                  <a:outerShdw blurRad="38100" dist="38100" dir="2700000" algn="tl">
                    <a:srgbClr val="000000"/>
                  </a:outerShdw>
                </a:effectLst>
              </a:rPr>
              <a:t>back</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rrowheads="1"/>
          </p:cNvSpPr>
          <p:nvPr>
            <p:ph type="title"/>
          </p:nvPr>
        </p:nvSpPr>
        <p:spPr>
          <a:xfrm>
            <a:off x="1109663" y="152400"/>
            <a:ext cx="7715250" cy="1143000"/>
          </a:xfrm>
          <a:noFill/>
          <a:ln/>
          <a:effectLst>
            <a:outerShdw dist="35921" dir="2700000" algn="ctr" rotWithShape="0">
              <a:srgbClr val="000000"/>
            </a:outerShdw>
          </a:effectLst>
        </p:spPr>
        <p:txBody>
          <a:bodyPr lIns="90488" tIns="44450" rIns="90488" bIns="44450"/>
          <a:lstStyle/>
          <a:p>
            <a:r>
              <a:rPr lang="en-US"/>
              <a:t>How Do We Generalize?</a:t>
            </a:r>
            <a:br>
              <a:rPr lang="en-US"/>
            </a:br>
            <a:r>
              <a:rPr lang="en-US"/>
              <a:t>Model II: Proximal Similarity</a:t>
            </a:r>
          </a:p>
        </p:txBody>
      </p:sp>
      <p:sp>
        <p:nvSpPr>
          <p:cNvPr id="139267" name="AutoShape 3"/>
          <p:cNvSpPr>
            <a:spLocks noChangeArrowheads="1"/>
          </p:cNvSpPr>
          <p:nvPr/>
        </p:nvSpPr>
        <p:spPr bwMode="auto">
          <a:xfrm>
            <a:off x="3740150" y="2673350"/>
            <a:ext cx="1968500" cy="1663700"/>
          </a:xfrm>
          <a:prstGeom prst="star16">
            <a:avLst>
              <a:gd name="adj" fmla="val 37500"/>
            </a:avLst>
          </a:prstGeom>
          <a:solidFill>
            <a:srgbClr val="EAEC5E"/>
          </a:solidFill>
          <a:ln w="12700">
            <a:solidFill>
              <a:schemeClr val="bg2"/>
            </a:solidFill>
            <a:miter lim="800000"/>
            <a:headEnd/>
            <a:tailEnd/>
          </a:ln>
          <a:effectLst/>
        </p:spPr>
        <p:txBody>
          <a:bodyPr wrap="none" lIns="90488" tIns="44450" rIns="90488" bIns="44450" anchor="ctr"/>
          <a:lstStyle/>
          <a:p>
            <a:pPr algn="ctr" eaLnBrk="0" hangingPunct="0"/>
            <a:r>
              <a:rPr lang="en-US" sz="2400" b="1">
                <a:solidFill>
                  <a:srgbClr val="005400"/>
                </a:solidFill>
                <a:effectLst>
                  <a:outerShdw blurRad="38100" dist="38100" dir="2700000" algn="tl">
                    <a:srgbClr val="000000"/>
                  </a:outerShdw>
                </a:effectLst>
              </a:rPr>
              <a:t>Our</a:t>
            </a:r>
          </a:p>
          <a:p>
            <a:pPr algn="ctr" eaLnBrk="0" hangingPunct="0"/>
            <a:r>
              <a:rPr lang="en-US" sz="2400" b="1">
                <a:solidFill>
                  <a:srgbClr val="005400"/>
                </a:solidFill>
                <a:effectLst>
                  <a:outerShdw blurRad="38100" dist="38100" dir="2700000" algn="tl">
                    <a:srgbClr val="000000"/>
                  </a:outerShdw>
                </a:effectLst>
              </a:rPr>
              <a:t>Study</a:t>
            </a:r>
          </a:p>
        </p:txBody>
      </p:sp>
    </p:spTree>
  </p:cSld>
  <p:clrMapOvr>
    <a:masterClrMapping/>
  </p:clrMapOvr>
  <p:transition>
    <p:fade thruBlk="1"/>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0290" name="Object 2">
            <a:hlinkClick r:id="" action="ppaction://ole?verb=0"/>
          </p:cNvPr>
          <p:cNvGraphicFramePr>
            <a:graphicFrameLocks/>
          </p:cNvGraphicFramePr>
          <p:nvPr/>
        </p:nvGraphicFramePr>
        <p:xfrm>
          <a:off x="1284288" y="2111375"/>
          <a:ext cx="6870700" cy="3463925"/>
        </p:xfrm>
        <a:graphic>
          <a:graphicData uri="http://schemas.openxmlformats.org/presentationml/2006/ole">
            <p:oleObj spid="_x0000_s140290" name="Microsoft ClipArt Gallery" r:id="rId3" imgW="6879960" imgH="3473280" progId="">
              <p:embed/>
            </p:oleObj>
          </a:graphicData>
        </a:graphic>
      </p:graphicFrame>
      <p:sp>
        <p:nvSpPr>
          <p:cNvPr id="140291" name="Rectangle 3"/>
          <p:cNvSpPr>
            <a:spLocks noGrp="1" noRot="1" noChangeArrowheads="1"/>
          </p:cNvSpPr>
          <p:nvPr>
            <p:ph type="title"/>
          </p:nvPr>
        </p:nvSpPr>
        <p:spPr>
          <a:xfrm>
            <a:off x="1109663" y="152400"/>
            <a:ext cx="7715250" cy="1143000"/>
          </a:xfrm>
          <a:noFill/>
          <a:ln/>
          <a:effectLst>
            <a:outerShdw dist="35921" dir="2700000" algn="ctr" rotWithShape="0">
              <a:srgbClr val="000000"/>
            </a:outerShdw>
          </a:effectLst>
        </p:spPr>
        <p:txBody>
          <a:bodyPr lIns="90488" tIns="44450" rIns="90488" bIns="44450"/>
          <a:lstStyle/>
          <a:p>
            <a:r>
              <a:rPr lang="en-US"/>
              <a:t>How Do We Generalize?</a:t>
            </a:r>
            <a:br>
              <a:rPr lang="en-US"/>
            </a:br>
            <a:r>
              <a:rPr lang="en-US"/>
              <a:t>Model II: Proximal Similarity</a:t>
            </a:r>
          </a:p>
        </p:txBody>
      </p:sp>
      <p:sp>
        <p:nvSpPr>
          <p:cNvPr id="140292" name="AutoShape 4"/>
          <p:cNvSpPr>
            <a:spLocks noChangeArrowheads="1"/>
          </p:cNvSpPr>
          <p:nvPr/>
        </p:nvSpPr>
        <p:spPr bwMode="auto">
          <a:xfrm>
            <a:off x="3740150" y="2673350"/>
            <a:ext cx="1968500" cy="1663700"/>
          </a:xfrm>
          <a:prstGeom prst="star16">
            <a:avLst>
              <a:gd name="adj" fmla="val 37500"/>
            </a:avLst>
          </a:prstGeom>
          <a:solidFill>
            <a:srgbClr val="EAEC5E"/>
          </a:solidFill>
          <a:ln w="12700">
            <a:solidFill>
              <a:schemeClr val="bg2"/>
            </a:solidFill>
            <a:miter lim="800000"/>
            <a:headEnd/>
            <a:tailEnd/>
          </a:ln>
          <a:effectLst/>
        </p:spPr>
        <p:txBody>
          <a:bodyPr wrap="none" lIns="90488" tIns="44450" rIns="90488" bIns="44450" anchor="ctr"/>
          <a:lstStyle/>
          <a:p>
            <a:pPr algn="ctr" eaLnBrk="0" hangingPunct="0"/>
            <a:r>
              <a:rPr lang="en-US" sz="2400" b="1">
                <a:solidFill>
                  <a:srgbClr val="005400"/>
                </a:solidFill>
                <a:effectLst>
                  <a:outerShdw blurRad="38100" dist="38100" dir="2700000" algn="tl">
                    <a:srgbClr val="000000"/>
                  </a:outerShdw>
                </a:effectLst>
              </a:rPr>
              <a:t>Our</a:t>
            </a:r>
          </a:p>
          <a:p>
            <a:pPr algn="ctr" eaLnBrk="0" hangingPunct="0"/>
            <a:r>
              <a:rPr lang="en-US" sz="2400" b="1">
                <a:solidFill>
                  <a:srgbClr val="005400"/>
                </a:solidFill>
                <a:effectLst>
                  <a:outerShdw blurRad="38100" dist="38100" dir="2700000" algn="tl">
                    <a:srgbClr val="000000"/>
                  </a:outerShdw>
                </a:effectLst>
              </a:rPr>
              <a:t>Study</a:t>
            </a:r>
          </a:p>
        </p:txBody>
      </p:sp>
      <p:sp>
        <p:nvSpPr>
          <p:cNvPr id="140293" name="Rectangle 5"/>
          <p:cNvSpPr>
            <a:spLocks noChangeArrowheads="1"/>
          </p:cNvSpPr>
          <p:nvPr/>
        </p:nvSpPr>
        <p:spPr bwMode="auto">
          <a:xfrm>
            <a:off x="2178050" y="3186113"/>
            <a:ext cx="977900"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sz="2400" b="1">
                <a:solidFill>
                  <a:srgbClr val="EAEC5E"/>
                </a:solidFill>
                <a:effectLst>
                  <a:outerShdw blurRad="38100" dist="38100" dir="2700000" algn="tl">
                    <a:srgbClr val="000000"/>
                  </a:outerShdw>
                </a:effectLst>
              </a:rPr>
              <a:t>times</a:t>
            </a:r>
          </a:p>
        </p:txBody>
      </p:sp>
      <p:sp>
        <p:nvSpPr>
          <p:cNvPr id="140294" name="Rectangle 6"/>
          <p:cNvSpPr>
            <a:spLocks noChangeArrowheads="1"/>
          </p:cNvSpPr>
          <p:nvPr/>
        </p:nvSpPr>
        <p:spPr bwMode="auto">
          <a:xfrm>
            <a:off x="6200775" y="3186113"/>
            <a:ext cx="1162050"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sz="2400" b="1">
                <a:solidFill>
                  <a:srgbClr val="EAEC5E"/>
                </a:solidFill>
                <a:effectLst>
                  <a:outerShdw blurRad="38100" dist="38100" dir="2700000" algn="tl">
                    <a:srgbClr val="000000"/>
                  </a:outerShdw>
                </a:effectLst>
              </a:rPr>
              <a:t>people</a:t>
            </a:r>
          </a:p>
        </p:txBody>
      </p:sp>
      <p:sp>
        <p:nvSpPr>
          <p:cNvPr id="140295" name="Rectangle 7"/>
          <p:cNvSpPr>
            <a:spLocks noChangeArrowheads="1"/>
          </p:cNvSpPr>
          <p:nvPr/>
        </p:nvSpPr>
        <p:spPr bwMode="auto">
          <a:xfrm>
            <a:off x="4079875" y="4435475"/>
            <a:ext cx="1290638" cy="515938"/>
          </a:xfrm>
          <a:prstGeom prst="rect">
            <a:avLst/>
          </a:prstGeom>
          <a:noFill/>
          <a:ln w="12700">
            <a:noFill/>
            <a:miter lim="800000"/>
            <a:headEnd/>
            <a:tailEnd/>
          </a:ln>
          <a:effectLst/>
        </p:spPr>
        <p:txBody>
          <a:bodyPr wrap="none" lIns="90488" tIns="44450" rIns="90488" bIns="44450">
            <a:spAutoFit/>
          </a:bodyPr>
          <a:lstStyle/>
          <a:p>
            <a:pPr algn="ctr" eaLnBrk="0" hangingPunct="0"/>
            <a:r>
              <a:rPr lang="en-US" sz="2800" b="1">
                <a:solidFill>
                  <a:srgbClr val="EAEC5E"/>
                </a:solidFill>
                <a:effectLst>
                  <a:outerShdw blurRad="38100" dist="38100" dir="2700000" algn="tl">
                    <a:srgbClr val="000000"/>
                  </a:outerShdw>
                </a:effectLst>
              </a:rPr>
              <a:t>places</a:t>
            </a:r>
          </a:p>
        </p:txBody>
      </p:sp>
      <p:sp>
        <p:nvSpPr>
          <p:cNvPr id="140296" name="Rectangle 8"/>
          <p:cNvSpPr>
            <a:spLocks noChangeArrowheads="1"/>
          </p:cNvSpPr>
          <p:nvPr/>
        </p:nvSpPr>
        <p:spPr bwMode="auto">
          <a:xfrm>
            <a:off x="4194175" y="2263775"/>
            <a:ext cx="1057275" cy="363538"/>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solidFill>
                  <a:srgbClr val="EAEC5E"/>
                </a:solidFill>
                <a:effectLst>
                  <a:outerShdw blurRad="38100" dist="38100" dir="2700000" algn="tl">
                    <a:srgbClr val="000000"/>
                  </a:outerShdw>
                </a:effectLst>
              </a:rPr>
              <a:t>settings</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1314" name="Object 2">
            <a:hlinkClick r:id="" action="ppaction://ole?verb=0"/>
          </p:cNvPr>
          <p:cNvGraphicFramePr>
            <a:graphicFrameLocks/>
          </p:cNvGraphicFramePr>
          <p:nvPr/>
        </p:nvGraphicFramePr>
        <p:xfrm>
          <a:off x="1284288" y="2111375"/>
          <a:ext cx="6870700" cy="3463925"/>
        </p:xfrm>
        <a:graphic>
          <a:graphicData uri="http://schemas.openxmlformats.org/presentationml/2006/ole">
            <p:oleObj spid="_x0000_s141314" name="Microsoft ClipArt Gallery" r:id="rId3" imgW="6879960" imgH="3473280" progId="">
              <p:embed/>
            </p:oleObj>
          </a:graphicData>
        </a:graphic>
      </p:graphicFrame>
      <p:sp>
        <p:nvSpPr>
          <p:cNvPr id="141315" name="Rectangle 3"/>
          <p:cNvSpPr>
            <a:spLocks noGrp="1" noRot="1" noChangeArrowheads="1"/>
          </p:cNvSpPr>
          <p:nvPr>
            <p:ph type="title"/>
          </p:nvPr>
        </p:nvSpPr>
        <p:spPr>
          <a:xfrm>
            <a:off x="1109663" y="152400"/>
            <a:ext cx="7715250" cy="1143000"/>
          </a:xfrm>
          <a:noFill/>
          <a:ln/>
          <a:effectLst>
            <a:outerShdw dist="35921" dir="2700000" algn="ctr" rotWithShape="0">
              <a:srgbClr val="000000"/>
            </a:outerShdw>
          </a:effectLst>
        </p:spPr>
        <p:txBody>
          <a:bodyPr lIns="90488" tIns="44450" rIns="90488" bIns="44450"/>
          <a:lstStyle/>
          <a:p>
            <a:r>
              <a:rPr lang="en-US"/>
              <a:t>How Do We Generalize?</a:t>
            </a:r>
            <a:br>
              <a:rPr lang="en-US"/>
            </a:br>
            <a:r>
              <a:rPr lang="en-US"/>
              <a:t>Model II: Proximal Similarity</a:t>
            </a:r>
          </a:p>
        </p:txBody>
      </p:sp>
      <p:sp>
        <p:nvSpPr>
          <p:cNvPr id="141316" name="AutoShape 4"/>
          <p:cNvSpPr>
            <a:spLocks noChangeArrowheads="1"/>
          </p:cNvSpPr>
          <p:nvPr/>
        </p:nvSpPr>
        <p:spPr bwMode="auto">
          <a:xfrm>
            <a:off x="3740150" y="2673350"/>
            <a:ext cx="1968500" cy="1663700"/>
          </a:xfrm>
          <a:prstGeom prst="star16">
            <a:avLst>
              <a:gd name="adj" fmla="val 37500"/>
            </a:avLst>
          </a:prstGeom>
          <a:solidFill>
            <a:srgbClr val="EAEC5E"/>
          </a:solidFill>
          <a:ln w="12700">
            <a:solidFill>
              <a:schemeClr val="bg2"/>
            </a:solidFill>
            <a:miter lim="800000"/>
            <a:headEnd/>
            <a:tailEnd/>
          </a:ln>
          <a:effectLst/>
        </p:spPr>
        <p:txBody>
          <a:bodyPr wrap="none" lIns="90488" tIns="44450" rIns="90488" bIns="44450" anchor="ctr"/>
          <a:lstStyle/>
          <a:p>
            <a:pPr algn="ctr" eaLnBrk="0" hangingPunct="0"/>
            <a:r>
              <a:rPr lang="en-US" sz="2400" b="1">
                <a:solidFill>
                  <a:srgbClr val="005400"/>
                </a:solidFill>
                <a:effectLst>
                  <a:outerShdw blurRad="38100" dist="38100" dir="2700000" algn="tl">
                    <a:srgbClr val="000000"/>
                  </a:outerShdw>
                </a:effectLst>
              </a:rPr>
              <a:t>Our</a:t>
            </a:r>
          </a:p>
          <a:p>
            <a:pPr algn="ctr" eaLnBrk="0" hangingPunct="0"/>
            <a:r>
              <a:rPr lang="en-US" sz="2400" b="1">
                <a:solidFill>
                  <a:srgbClr val="005400"/>
                </a:solidFill>
                <a:effectLst>
                  <a:outerShdw blurRad="38100" dist="38100" dir="2700000" algn="tl">
                    <a:srgbClr val="000000"/>
                  </a:outerShdw>
                </a:effectLst>
              </a:rPr>
              <a:t>Study</a:t>
            </a:r>
          </a:p>
        </p:txBody>
      </p:sp>
      <p:sp>
        <p:nvSpPr>
          <p:cNvPr id="141317" name="Rectangle 5"/>
          <p:cNvSpPr>
            <a:spLocks noChangeArrowheads="1"/>
          </p:cNvSpPr>
          <p:nvPr/>
        </p:nvSpPr>
        <p:spPr bwMode="auto">
          <a:xfrm>
            <a:off x="2178050" y="3186113"/>
            <a:ext cx="977900"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sz="2400" b="1">
                <a:solidFill>
                  <a:srgbClr val="EAEC5E"/>
                </a:solidFill>
                <a:effectLst>
                  <a:outerShdw blurRad="38100" dist="38100" dir="2700000" algn="tl">
                    <a:srgbClr val="000000"/>
                  </a:outerShdw>
                </a:effectLst>
              </a:rPr>
              <a:t>times</a:t>
            </a:r>
          </a:p>
        </p:txBody>
      </p:sp>
      <p:sp>
        <p:nvSpPr>
          <p:cNvPr id="141318" name="Rectangle 6"/>
          <p:cNvSpPr>
            <a:spLocks noChangeArrowheads="1"/>
          </p:cNvSpPr>
          <p:nvPr/>
        </p:nvSpPr>
        <p:spPr bwMode="auto">
          <a:xfrm>
            <a:off x="6200775" y="3186113"/>
            <a:ext cx="1162050"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sz="2400" b="1">
                <a:solidFill>
                  <a:srgbClr val="EAEC5E"/>
                </a:solidFill>
                <a:effectLst>
                  <a:outerShdw blurRad="38100" dist="38100" dir="2700000" algn="tl">
                    <a:srgbClr val="000000"/>
                  </a:outerShdw>
                </a:effectLst>
              </a:rPr>
              <a:t>people</a:t>
            </a:r>
          </a:p>
        </p:txBody>
      </p:sp>
      <p:sp>
        <p:nvSpPr>
          <p:cNvPr id="141319" name="Rectangle 7"/>
          <p:cNvSpPr>
            <a:spLocks noChangeArrowheads="1"/>
          </p:cNvSpPr>
          <p:nvPr/>
        </p:nvSpPr>
        <p:spPr bwMode="auto">
          <a:xfrm>
            <a:off x="4079875" y="4435475"/>
            <a:ext cx="1290638" cy="515938"/>
          </a:xfrm>
          <a:prstGeom prst="rect">
            <a:avLst/>
          </a:prstGeom>
          <a:noFill/>
          <a:ln w="12700">
            <a:noFill/>
            <a:miter lim="800000"/>
            <a:headEnd/>
            <a:tailEnd/>
          </a:ln>
          <a:effectLst/>
        </p:spPr>
        <p:txBody>
          <a:bodyPr wrap="none" lIns="90488" tIns="44450" rIns="90488" bIns="44450">
            <a:spAutoFit/>
          </a:bodyPr>
          <a:lstStyle/>
          <a:p>
            <a:pPr algn="ctr" eaLnBrk="0" hangingPunct="0"/>
            <a:r>
              <a:rPr lang="en-US" sz="2800" b="1">
                <a:solidFill>
                  <a:srgbClr val="EAEC5E"/>
                </a:solidFill>
                <a:effectLst>
                  <a:outerShdw blurRad="38100" dist="38100" dir="2700000" algn="tl">
                    <a:srgbClr val="000000"/>
                  </a:outerShdw>
                </a:effectLst>
              </a:rPr>
              <a:t>places</a:t>
            </a:r>
          </a:p>
        </p:txBody>
      </p:sp>
      <p:sp>
        <p:nvSpPr>
          <p:cNvPr id="141320" name="Rectangle 8"/>
          <p:cNvSpPr>
            <a:spLocks noChangeArrowheads="1"/>
          </p:cNvSpPr>
          <p:nvPr/>
        </p:nvSpPr>
        <p:spPr bwMode="auto">
          <a:xfrm>
            <a:off x="4194175" y="2263775"/>
            <a:ext cx="1057275" cy="363538"/>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solidFill>
                  <a:srgbClr val="EAEC5E"/>
                </a:solidFill>
                <a:effectLst>
                  <a:outerShdw blurRad="38100" dist="38100" dir="2700000" algn="tl">
                    <a:srgbClr val="000000"/>
                  </a:outerShdw>
                </a:effectLst>
              </a:rPr>
              <a:t>settings</a:t>
            </a:r>
          </a:p>
        </p:txBody>
      </p:sp>
      <p:sp>
        <p:nvSpPr>
          <p:cNvPr id="141321" name="Rectangle 9"/>
          <p:cNvSpPr>
            <a:spLocks noChangeArrowheads="1"/>
          </p:cNvSpPr>
          <p:nvPr/>
        </p:nvSpPr>
        <p:spPr bwMode="auto">
          <a:xfrm>
            <a:off x="180975" y="2957513"/>
            <a:ext cx="1163638" cy="819150"/>
          </a:xfrm>
          <a:prstGeom prst="rect">
            <a:avLst/>
          </a:prstGeom>
          <a:noFill/>
          <a:ln w="12700">
            <a:noFill/>
            <a:miter lim="800000"/>
            <a:headEnd/>
            <a:tailEnd/>
          </a:ln>
          <a:effectLst/>
        </p:spPr>
        <p:txBody>
          <a:bodyPr wrap="none" lIns="90488" tIns="44450" rIns="90488" bIns="44450">
            <a:spAutoFit/>
          </a:bodyPr>
          <a:lstStyle/>
          <a:p>
            <a:pPr algn="ctr" eaLnBrk="0" hangingPunct="0"/>
            <a:r>
              <a:rPr lang="en-US" sz="2400" b="1">
                <a:solidFill>
                  <a:srgbClr val="EAEC5E"/>
                </a:solidFill>
                <a:effectLst>
                  <a:outerShdw blurRad="38100" dist="38100" dir="2700000" algn="tl">
                    <a:srgbClr val="000000"/>
                  </a:outerShdw>
                </a:effectLst>
              </a:rPr>
              <a:t>less</a:t>
            </a:r>
          </a:p>
          <a:p>
            <a:pPr algn="ctr" eaLnBrk="0" hangingPunct="0"/>
            <a:r>
              <a:rPr lang="en-US" sz="2400" b="1">
                <a:solidFill>
                  <a:srgbClr val="EAEC5E"/>
                </a:solidFill>
                <a:effectLst>
                  <a:outerShdw blurRad="38100" dist="38100" dir="2700000" algn="tl">
                    <a:srgbClr val="000000"/>
                  </a:outerShdw>
                </a:effectLst>
              </a:rPr>
              <a:t>similar</a:t>
            </a:r>
          </a:p>
        </p:txBody>
      </p:sp>
      <p:sp>
        <p:nvSpPr>
          <p:cNvPr id="141322" name="Rectangle 10"/>
          <p:cNvSpPr>
            <a:spLocks noChangeArrowheads="1"/>
          </p:cNvSpPr>
          <p:nvPr/>
        </p:nvSpPr>
        <p:spPr bwMode="auto">
          <a:xfrm>
            <a:off x="4265613" y="1425575"/>
            <a:ext cx="917575" cy="63817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solidFill>
                  <a:srgbClr val="EAEC5E"/>
                </a:solidFill>
                <a:effectLst>
                  <a:outerShdw blurRad="38100" dist="38100" dir="2700000" algn="tl">
                    <a:srgbClr val="000000"/>
                  </a:outerShdw>
                </a:effectLst>
              </a:rPr>
              <a:t>less</a:t>
            </a:r>
          </a:p>
          <a:p>
            <a:pPr algn="ctr" eaLnBrk="0" hangingPunct="0"/>
            <a:r>
              <a:rPr lang="en-US" b="1">
                <a:solidFill>
                  <a:srgbClr val="EAEC5E"/>
                </a:solidFill>
                <a:effectLst>
                  <a:outerShdw blurRad="38100" dist="38100" dir="2700000" algn="tl">
                    <a:srgbClr val="000000"/>
                  </a:outerShdw>
                </a:effectLst>
              </a:rPr>
              <a:t>similar</a:t>
            </a:r>
          </a:p>
        </p:txBody>
      </p:sp>
      <p:sp>
        <p:nvSpPr>
          <p:cNvPr id="141323" name="Rectangle 11"/>
          <p:cNvSpPr>
            <a:spLocks noChangeArrowheads="1"/>
          </p:cNvSpPr>
          <p:nvPr/>
        </p:nvSpPr>
        <p:spPr bwMode="auto">
          <a:xfrm>
            <a:off x="7953375" y="3033713"/>
            <a:ext cx="1163638" cy="819150"/>
          </a:xfrm>
          <a:prstGeom prst="rect">
            <a:avLst/>
          </a:prstGeom>
          <a:noFill/>
          <a:ln w="12700">
            <a:noFill/>
            <a:miter lim="800000"/>
            <a:headEnd/>
            <a:tailEnd/>
          </a:ln>
          <a:effectLst/>
        </p:spPr>
        <p:txBody>
          <a:bodyPr wrap="none" lIns="90488" tIns="44450" rIns="90488" bIns="44450">
            <a:spAutoFit/>
          </a:bodyPr>
          <a:lstStyle/>
          <a:p>
            <a:pPr algn="ctr" eaLnBrk="0" hangingPunct="0"/>
            <a:r>
              <a:rPr lang="en-US" sz="2400" b="1">
                <a:solidFill>
                  <a:srgbClr val="EAEC5E"/>
                </a:solidFill>
                <a:effectLst>
                  <a:outerShdw blurRad="38100" dist="38100" dir="2700000" algn="tl">
                    <a:srgbClr val="000000"/>
                  </a:outerShdw>
                </a:effectLst>
              </a:rPr>
              <a:t>less</a:t>
            </a:r>
          </a:p>
          <a:p>
            <a:pPr algn="ctr" eaLnBrk="0" hangingPunct="0"/>
            <a:r>
              <a:rPr lang="en-US" sz="2400" b="1">
                <a:solidFill>
                  <a:srgbClr val="EAEC5E"/>
                </a:solidFill>
                <a:effectLst>
                  <a:outerShdw blurRad="38100" dist="38100" dir="2700000" algn="tl">
                    <a:srgbClr val="000000"/>
                  </a:outerShdw>
                </a:effectLst>
              </a:rPr>
              <a:t>similar</a:t>
            </a:r>
          </a:p>
        </p:txBody>
      </p:sp>
      <p:sp>
        <p:nvSpPr>
          <p:cNvPr id="141324" name="Rectangle 12"/>
          <p:cNvSpPr>
            <a:spLocks noChangeArrowheads="1"/>
          </p:cNvSpPr>
          <p:nvPr/>
        </p:nvSpPr>
        <p:spPr bwMode="auto">
          <a:xfrm>
            <a:off x="4062413" y="5578475"/>
            <a:ext cx="1327150" cy="942975"/>
          </a:xfrm>
          <a:prstGeom prst="rect">
            <a:avLst/>
          </a:prstGeom>
          <a:noFill/>
          <a:ln w="12700">
            <a:noFill/>
            <a:miter lim="800000"/>
            <a:headEnd/>
            <a:tailEnd/>
          </a:ln>
          <a:effectLst/>
        </p:spPr>
        <p:txBody>
          <a:bodyPr wrap="none" lIns="90488" tIns="44450" rIns="90488" bIns="44450">
            <a:spAutoFit/>
          </a:bodyPr>
          <a:lstStyle/>
          <a:p>
            <a:pPr algn="ctr" eaLnBrk="0" hangingPunct="0"/>
            <a:r>
              <a:rPr lang="en-US" sz="2800" b="1">
                <a:solidFill>
                  <a:srgbClr val="EAEC5E"/>
                </a:solidFill>
                <a:effectLst>
                  <a:outerShdw blurRad="38100" dist="38100" dir="2700000" algn="tl">
                    <a:srgbClr val="000000"/>
                  </a:outerShdw>
                </a:effectLst>
              </a:rPr>
              <a:t>less</a:t>
            </a:r>
          </a:p>
          <a:p>
            <a:pPr algn="ctr" eaLnBrk="0" hangingPunct="0"/>
            <a:r>
              <a:rPr lang="en-US" sz="2800" b="1">
                <a:solidFill>
                  <a:srgbClr val="EAEC5E"/>
                </a:solidFill>
                <a:effectLst>
                  <a:outerShdw blurRad="38100" dist="38100" dir="2700000" algn="tl">
                    <a:srgbClr val="000000"/>
                  </a:outerShdw>
                </a:effectLst>
              </a:rPr>
              <a:t>similar</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Line 2"/>
          <p:cNvSpPr>
            <a:spLocks noChangeShapeType="1"/>
          </p:cNvSpPr>
          <p:nvPr/>
        </p:nvSpPr>
        <p:spPr bwMode="auto">
          <a:xfrm flipH="1" flipV="1">
            <a:off x="5632450" y="5022850"/>
            <a:ext cx="1003300" cy="3937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42339" name="Line 3"/>
          <p:cNvSpPr>
            <a:spLocks noChangeShapeType="1"/>
          </p:cNvSpPr>
          <p:nvPr/>
        </p:nvSpPr>
        <p:spPr bwMode="auto">
          <a:xfrm flipH="1" flipV="1">
            <a:off x="3117850" y="3956050"/>
            <a:ext cx="3517900" cy="12319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42340" name="Line 4"/>
          <p:cNvSpPr>
            <a:spLocks noChangeShapeType="1"/>
          </p:cNvSpPr>
          <p:nvPr/>
        </p:nvSpPr>
        <p:spPr bwMode="auto">
          <a:xfrm flipH="1" flipV="1">
            <a:off x="6394450" y="3956050"/>
            <a:ext cx="927100" cy="9271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42341" name="Line 5"/>
          <p:cNvSpPr>
            <a:spLocks noChangeShapeType="1"/>
          </p:cNvSpPr>
          <p:nvPr/>
        </p:nvSpPr>
        <p:spPr bwMode="auto">
          <a:xfrm flipH="1" flipV="1">
            <a:off x="5403850" y="2813050"/>
            <a:ext cx="2298700" cy="2070100"/>
          </a:xfrm>
          <a:prstGeom prst="line">
            <a:avLst/>
          </a:prstGeom>
          <a:noFill/>
          <a:ln w="12700">
            <a:solidFill>
              <a:schemeClr val="tx1"/>
            </a:solidFill>
            <a:round/>
            <a:headEnd/>
            <a:tailEnd type="triangle" w="med" len="med"/>
          </a:ln>
          <a:effectLst/>
        </p:spPr>
        <p:txBody>
          <a:bodyPr wrap="none" anchor="ctr"/>
          <a:lstStyle/>
          <a:p>
            <a:endParaRPr lang="en-US"/>
          </a:p>
        </p:txBody>
      </p:sp>
      <p:graphicFrame>
        <p:nvGraphicFramePr>
          <p:cNvPr id="142342" name="Object 6">
            <a:hlinkClick r:id="" action="ppaction://ole?verb=0"/>
          </p:cNvPr>
          <p:cNvGraphicFramePr>
            <a:graphicFrameLocks/>
          </p:cNvGraphicFramePr>
          <p:nvPr/>
        </p:nvGraphicFramePr>
        <p:xfrm>
          <a:off x="1284288" y="2111375"/>
          <a:ext cx="6870700" cy="3463925"/>
        </p:xfrm>
        <a:graphic>
          <a:graphicData uri="http://schemas.openxmlformats.org/presentationml/2006/ole">
            <p:oleObj spid="_x0000_s142342" name="Microsoft ClipArt Gallery" r:id="rId3" imgW="6879960" imgH="3473280" progId="">
              <p:embed/>
            </p:oleObj>
          </a:graphicData>
        </a:graphic>
      </p:graphicFrame>
      <p:sp>
        <p:nvSpPr>
          <p:cNvPr id="142343" name="Rectangle 7"/>
          <p:cNvSpPr>
            <a:spLocks noGrp="1" noRot="1" noChangeArrowheads="1"/>
          </p:cNvSpPr>
          <p:nvPr>
            <p:ph type="title"/>
          </p:nvPr>
        </p:nvSpPr>
        <p:spPr>
          <a:xfrm>
            <a:off x="1109663" y="152400"/>
            <a:ext cx="7715250" cy="1143000"/>
          </a:xfrm>
          <a:noFill/>
          <a:ln/>
          <a:effectLst>
            <a:outerShdw dist="35921" dir="2700000" algn="ctr" rotWithShape="0">
              <a:srgbClr val="000000"/>
            </a:outerShdw>
          </a:effectLst>
        </p:spPr>
        <p:txBody>
          <a:bodyPr lIns="90488" tIns="44450" rIns="90488" bIns="44450"/>
          <a:lstStyle/>
          <a:p>
            <a:r>
              <a:rPr lang="en-US"/>
              <a:t>How Do We Generalize?</a:t>
            </a:r>
            <a:br>
              <a:rPr lang="en-US"/>
            </a:br>
            <a:r>
              <a:rPr lang="en-US"/>
              <a:t>Model II: Proximal Similarity</a:t>
            </a:r>
          </a:p>
        </p:txBody>
      </p:sp>
      <p:sp>
        <p:nvSpPr>
          <p:cNvPr id="142344" name="AutoShape 8"/>
          <p:cNvSpPr>
            <a:spLocks noChangeArrowheads="1"/>
          </p:cNvSpPr>
          <p:nvPr/>
        </p:nvSpPr>
        <p:spPr bwMode="auto">
          <a:xfrm>
            <a:off x="3740150" y="2673350"/>
            <a:ext cx="1968500" cy="1663700"/>
          </a:xfrm>
          <a:prstGeom prst="star16">
            <a:avLst>
              <a:gd name="adj" fmla="val 37500"/>
            </a:avLst>
          </a:prstGeom>
          <a:solidFill>
            <a:srgbClr val="EAEC5E"/>
          </a:solidFill>
          <a:ln w="12700">
            <a:solidFill>
              <a:schemeClr val="bg2"/>
            </a:solidFill>
            <a:miter lim="800000"/>
            <a:headEnd/>
            <a:tailEnd/>
          </a:ln>
          <a:effectLst/>
        </p:spPr>
        <p:txBody>
          <a:bodyPr wrap="none" lIns="90488" tIns="44450" rIns="90488" bIns="44450" anchor="ctr"/>
          <a:lstStyle/>
          <a:p>
            <a:pPr algn="ctr" eaLnBrk="0" hangingPunct="0"/>
            <a:r>
              <a:rPr lang="en-US" sz="2400" b="1">
                <a:solidFill>
                  <a:srgbClr val="005400"/>
                </a:solidFill>
                <a:effectLst>
                  <a:outerShdw blurRad="38100" dist="38100" dir="2700000" algn="tl">
                    <a:srgbClr val="000000"/>
                  </a:outerShdw>
                </a:effectLst>
              </a:rPr>
              <a:t>Our</a:t>
            </a:r>
          </a:p>
          <a:p>
            <a:pPr algn="ctr" eaLnBrk="0" hangingPunct="0"/>
            <a:r>
              <a:rPr lang="en-US" sz="2400" b="1">
                <a:solidFill>
                  <a:srgbClr val="005400"/>
                </a:solidFill>
                <a:effectLst>
                  <a:outerShdw blurRad="38100" dist="38100" dir="2700000" algn="tl">
                    <a:srgbClr val="000000"/>
                  </a:outerShdw>
                </a:effectLst>
              </a:rPr>
              <a:t>Study</a:t>
            </a:r>
          </a:p>
        </p:txBody>
      </p:sp>
      <p:sp>
        <p:nvSpPr>
          <p:cNvPr id="142345" name="Rectangle 9"/>
          <p:cNvSpPr>
            <a:spLocks noChangeArrowheads="1"/>
          </p:cNvSpPr>
          <p:nvPr/>
        </p:nvSpPr>
        <p:spPr bwMode="auto">
          <a:xfrm>
            <a:off x="2178050" y="3186113"/>
            <a:ext cx="977900"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sz="2400" b="1">
                <a:solidFill>
                  <a:srgbClr val="EAEC5E"/>
                </a:solidFill>
                <a:effectLst>
                  <a:outerShdw blurRad="38100" dist="38100" dir="2700000" algn="tl">
                    <a:srgbClr val="000000"/>
                  </a:outerShdw>
                </a:effectLst>
              </a:rPr>
              <a:t>times</a:t>
            </a:r>
          </a:p>
        </p:txBody>
      </p:sp>
      <p:sp>
        <p:nvSpPr>
          <p:cNvPr id="142346" name="Rectangle 10"/>
          <p:cNvSpPr>
            <a:spLocks noChangeArrowheads="1"/>
          </p:cNvSpPr>
          <p:nvPr/>
        </p:nvSpPr>
        <p:spPr bwMode="auto">
          <a:xfrm>
            <a:off x="6200775" y="3186113"/>
            <a:ext cx="1162050" cy="454025"/>
          </a:xfrm>
          <a:prstGeom prst="rect">
            <a:avLst/>
          </a:prstGeom>
          <a:noFill/>
          <a:ln w="12700">
            <a:noFill/>
            <a:miter lim="800000"/>
            <a:headEnd/>
            <a:tailEnd/>
          </a:ln>
          <a:effectLst/>
        </p:spPr>
        <p:txBody>
          <a:bodyPr wrap="none" lIns="90488" tIns="44450" rIns="90488" bIns="44450">
            <a:spAutoFit/>
          </a:bodyPr>
          <a:lstStyle/>
          <a:p>
            <a:pPr algn="ctr" eaLnBrk="0" hangingPunct="0"/>
            <a:r>
              <a:rPr lang="en-US" sz="2400" b="1">
                <a:solidFill>
                  <a:srgbClr val="EAEC5E"/>
                </a:solidFill>
                <a:effectLst>
                  <a:outerShdw blurRad="38100" dist="38100" dir="2700000" algn="tl">
                    <a:srgbClr val="000000"/>
                  </a:outerShdw>
                </a:effectLst>
              </a:rPr>
              <a:t>people</a:t>
            </a:r>
          </a:p>
        </p:txBody>
      </p:sp>
      <p:sp>
        <p:nvSpPr>
          <p:cNvPr id="142347" name="Rectangle 11"/>
          <p:cNvSpPr>
            <a:spLocks noChangeArrowheads="1"/>
          </p:cNvSpPr>
          <p:nvPr/>
        </p:nvSpPr>
        <p:spPr bwMode="auto">
          <a:xfrm>
            <a:off x="4079875" y="4435475"/>
            <a:ext cx="1290638" cy="515938"/>
          </a:xfrm>
          <a:prstGeom prst="rect">
            <a:avLst/>
          </a:prstGeom>
          <a:noFill/>
          <a:ln w="12700">
            <a:noFill/>
            <a:miter lim="800000"/>
            <a:headEnd/>
            <a:tailEnd/>
          </a:ln>
          <a:effectLst/>
        </p:spPr>
        <p:txBody>
          <a:bodyPr wrap="none" lIns="90488" tIns="44450" rIns="90488" bIns="44450">
            <a:spAutoFit/>
          </a:bodyPr>
          <a:lstStyle/>
          <a:p>
            <a:pPr algn="ctr" eaLnBrk="0" hangingPunct="0"/>
            <a:r>
              <a:rPr lang="en-US" sz="2800" b="1">
                <a:solidFill>
                  <a:srgbClr val="EAEC5E"/>
                </a:solidFill>
                <a:effectLst>
                  <a:outerShdw blurRad="38100" dist="38100" dir="2700000" algn="tl">
                    <a:srgbClr val="000000"/>
                  </a:outerShdw>
                </a:effectLst>
              </a:rPr>
              <a:t>places</a:t>
            </a:r>
          </a:p>
        </p:txBody>
      </p:sp>
      <p:sp>
        <p:nvSpPr>
          <p:cNvPr id="142348" name="Rectangle 12"/>
          <p:cNvSpPr>
            <a:spLocks noChangeArrowheads="1"/>
          </p:cNvSpPr>
          <p:nvPr/>
        </p:nvSpPr>
        <p:spPr bwMode="auto">
          <a:xfrm>
            <a:off x="4194175" y="2263775"/>
            <a:ext cx="1057275" cy="363538"/>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solidFill>
                  <a:srgbClr val="EAEC5E"/>
                </a:solidFill>
                <a:effectLst>
                  <a:outerShdw blurRad="38100" dist="38100" dir="2700000" algn="tl">
                    <a:srgbClr val="000000"/>
                  </a:outerShdw>
                </a:effectLst>
              </a:rPr>
              <a:t>settings</a:t>
            </a:r>
          </a:p>
        </p:txBody>
      </p:sp>
      <p:sp>
        <p:nvSpPr>
          <p:cNvPr id="142349" name="Rectangle 13"/>
          <p:cNvSpPr>
            <a:spLocks noChangeArrowheads="1"/>
          </p:cNvSpPr>
          <p:nvPr/>
        </p:nvSpPr>
        <p:spPr bwMode="auto">
          <a:xfrm>
            <a:off x="180975" y="2957513"/>
            <a:ext cx="1163638" cy="819150"/>
          </a:xfrm>
          <a:prstGeom prst="rect">
            <a:avLst/>
          </a:prstGeom>
          <a:noFill/>
          <a:ln w="12700">
            <a:noFill/>
            <a:miter lim="800000"/>
            <a:headEnd/>
            <a:tailEnd/>
          </a:ln>
          <a:effectLst/>
        </p:spPr>
        <p:txBody>
          <a:bodyPr wrap="none" lIns="90488" tIns="44450" rIns="90488" bIns="44450">
            <a:spAutoFit/>
          </a:bodyPr>
          <a:lstStyle/>
          <a:p>
            <a:pPr algn="ctr" eaLnBrk="0" hangingPunct="0"/>
            <a:r>
              <a:rPr lang="en-US" sz="2400" b="1">
                <a:solidFill>
                  <a:srgbClr val="EAEC5E"/>
                </a:solidFill>
                <a:effectLst>
                  <a:outerShdw blurRad="38100" dist="38100" dir="2700000" algn="tl">
                    <a:srgbClr val="000000"/>
                  </a:outerShdw>
                </a:effectLst>
              </a:rPr>
              <a:t>less</a:t>
            </a:r>
          </a:p>
          <a:p>
            <a:pPr algn="ctr" eaLnBrk="0" hangingPunct="0"/>
            <a:r>
              <a:rPr lang="en-US" sz="2400" b="1">
                <a:solidFill>
                  <a:srgbClr val="EAEC5E"/>
                </a:solidFill>
                <a:effectLst>
                  <a:outerShdw blurRad="38100" dist="38100" dir="2700000" algn="tl">
                    <a:srgbClr val="000000"/>
                  </a:outerShdw>
                </a:effectLst>
              </a:rPr>
              <a:t>similar</a:t>
            </a:r>
          </a:p>
        </p:txBody>
      </p:sp>
      <p:sp>
        <p:nvSpPr>
          <p:cNvPr id="142350" name="Rectangle 14"/>
          <p:cNvSpPr>
            <a:spLocks noChangeArrowheads="1"/>
          </p:cNvSpPr>
          <p:nvPr/>
        </p:nvSpPr>
        <p:spPr bwMode="auto">
          <a:xfrm>
            <a:off x="4265613" y="1425575"/>
            <a:ext cx="917575" cy="638175"/>
          </a:xfrm>
          <a:prstGeom prst="rect">
            <a:avLst/>
          </a:prstGeom>
          <a:noFill/>
          <a:ln w="12700">
            <a:noFill/>
            <a:miter lim="800000"/>
            <a:headEnd/>
            <a:tailEnd/>
          </a:ln>
          <a:effectLst/>
        </p:spPr>
        <p:txBody>
          <a:bodyPr wrap="none" lIns="90488" tIns="44450" rIns="90488" bIns="44450">
            <a:spAutoFit/>
          </a:bodyPr>
          <a:lstStyle/>
          <a:p>
            <a:pPr algn="ctr" eaLnBrk="0" hangingPunct="0"/>
            <a:r>
              <a:rPr lang="en-US" b="1">
                <a:solidFill>
                  <a:srgbClr val="EAEC5E"/>
                </a:solidFill>
                <a:effectLst>
                  <a:outerShdw blurRad="38100" dist="38100" dir="2700000" algn="tl">
                    <a:srgbClr val="000000"/>
                  </a:outerShdw>
                </a:effectLst>
              </a:rPr>
              <a:t>less</a:t>
            </a:r>
          </a:p>
          <a:p>
            <a:pPr algn="ctr" eaLnBrk="0" hangingPunct="0"/>
            <a:r>
              <a:rPr lang="en-US" b="1">
                <a:solidFill>
                  <a:srgbClr val="EAEC5E"/>
                </a:solidFill>
                <a:effectLst>
                  <a:outerShdw blurRad="38100" dist="38100" dir="2700000" algn="tl">
                    <a:srgbClr val="000000"/>
                  </a:outerShdw>
                </a:effectLst>
              </a:rPr>
              <a:t>similar</a:t>
            </a:r>
          </a:p>
        </p:txBody>
      </p:sp>
      <p:sp>
        <p:nvSpPr>
          <p:cNvPr id="142351" name="Rectangle 15"/>
          <p:cNvSpPr>
            <a:spLocks noChangeArrowheads="1"/>
          </p:cNvSpPr>
          <p:nvPr/>
        </p:nvSpPr>
        <p:spPr bwMode="auto">
          <a:xfrm>
            <a:off x="7953375" y="3033713"/>
            <a:ext cx="1163638" cy="819150"/>
          </a:xfrm>
          <a:prstGeom prst="rect">
            <a:avLst/>
          </a:prstGeom>
          <a:noFill/>
          <a:ln w="12700">
            <a:noFill/>
            <a:miter lim="800000"/>
            <a:headEnd/>
            <a:tailEnd/>
          </a:ln>
          <a:effectLst/>
        </p:spPr>
        <p:txBody>
          <a:bodyPr wrap="none" lIns="90488" tIns="44450" rIns="90488" bIns="44450">
            <a:spAutoFit/>
          </a:bodyPr>
          <a:lstStyle/>
          <a:p>
            <a:pPr algn="ctr" eaLnBrk="0" hangingPunct="0"/>
            <a:r>
              <a:rPr lang="en-US" sz="2400" b="1">
                <a:solidFill>
                  <a:srgbClr val="EAEC5E"/>
                </a:solidFill>
                <a:effectLst>
                  <a:outerShdw blurRad="38100" dist="38100" dir="2700000" algn="tl">
                    <a:srgbClr val="000000"/>
                  </a:outerShdw>
                </a:effectLst>
              </a:rPr>
              <a:t>less</a:t>
            </a:r>
          </a:p>
          <a:p>
            <a:pPr algn="ctr" eaLnBrk="0" hangingPunct="0"/>
            <a:r>
              <a:rPr lang="en-US" sz="2400" b="1">
                <a:solidFill>
                  <a:srgbClr val="EAEC5E"/>
                </a:solidFill>
                <a:effectLst>
                  <a:outerShdw blurRad="38100" dist="38100" dir="2700000" algn="tl">
                    <a:srgbClr val="000000"/>
                  </a:outerShdw>
                </a:effectLst>
              </a:rPr>
              <a:t>similar</a:t>
            </a:r>
          </a:p>
        </p:txBody>
      </p:sp>
      <p:sp>
        <p:nvSpPr>
          <p:cNvPr id="142352" name="Rectangle 16"/>
          <p:cNvSpPr>
            <a:spLocks noChangeArrowheads="1"/>
          </p:cNvSpPr>
          <p:nvPr/>
        </p:nvSpPr>
        <p:spPr bwMode="auto">
          <a:xfrm>
            <a:off x="4062413" y="5578475"/>
            <a:ext cx="1327150" cy="942975"/>
          </a:xfrm>
          <a:prstGeom prst="rect">
            <a:avLst/>
          </a:prstGeom>
          <a:noFill/>
          <a:ln w="12700">
            <a:noFill/>
            <a:miter lim="800000"/>
            <a:headEnd/>
            <a:tailEnd/>
          </a:ln>
          <a:effectLst/>
        </p:spPr>
        <p:txBody>
          <a:bodyPr wrap="none" lIns="90488" tIns="44450" rIns="90488" bIns="44450">
            <a:spAutoFit/>
          </a:bodyPr>
          <a:lstStyle/>
          <a:p>
            <a:pPr algn="ctr" eaLnBrk="0" hangingPunct="0"/>
            <a:r>
              <a:rPr lang="en-US" sz="2800" b="1">
                <a:solidFill>
                  <a:srgbClr val="EAEC5E"/>
                </a:solidFill>
                <a:effectLst>
                  <a:outerShdw blurRad="38100" dist="38100" dir="2700000" algn="tl">
                    <a:srgbClr val="000000"/>
                  </a:outerShdw>
                </a:effectLst>
              </a:rPr>
              <a:t>less</a:t>
            </a:r>
          </a:p>
          <a:p>
            <a:pPr algn="ctr" eaLnBrk="0" hangingPunct="0"/>
            <a:r>
              <a:rPr lang="en-US" sz="2800" b="1">
                <a:solidFill>
                  <a:srgbClr val="EAEC5E"/>
                </a:solidFill>
                <a:effectLst>
                  <a:outerShdw blurRad="38100" dist="38100" dir="2700000" algn="tl">
                    <a:srgbClr val="000000"/>
                  </a:outerShdw>
                </a:effectLst>
              </a:rPr>
              <a:t>similar</a:t>
            </a:r>
          </a:p>
        </p:txBody>
      </p:sp>
      <p:sp>
        <p:nvSpPr>
          <p:cNvPr id="142353" name="AutoShape 17"/>
          <p:cNvSpPr>
            <a:spLocks noChangeArrowheads="1"/>
          </p:cNvSpPr>
          <p:nvPr/>
        </p:nvSpPr>
        <p:spPr bwMode="auto">
          <a:xfrm>
            <a:off x="6635750" y="4883150"/>
            <a:ext cx="1968500" cy="977900"/>
          </a:xfrm>
          <a:prstGeom prst="roundRect">
            <a:avLst>
              <a:gd name="adj" fmla="val 12495"/>
            </a:avLst>
          </a:prstGeom>
          <a:solidFill>
            <a:srgbClr val="714400"/>
          </a:solidFill>
          <a:ln w="12700">
            <a:solidFill>
              <a:schemeClr val="tx1"/>
            </a:solidFill>
            <a:round/>
            <a:headEnd/>
            <a:tailEnd/>
          </a:ln>
          <a:effectLst/>
        </p:spPr>
        <p:txBody>
          <a:bodyPr wrap="none" lIns="90488" tIns="44450" rIns="90488" bIns="44450" anchor="ctr"/>
          <a:lstStyle/>
          <a:p>
            <a:pPr algn="ctr" eaLnBrk="0" hangingPunct="0"/>
            <a:r>
              <a:rPr lang="en-US" sz="2400" b="1">
                <a:solidFill>
                  <a:srgbClr val="EAEC5E"/>
                </a:solidFill>
                <a:effectLst>
                  <a:outerShdw blurRad="38100" dist="38100" dir="2700000" algn="tl">
                    <a:srgbClr val="000000"/>
                  </a:outerShdw>
                </a:effectLst>
              </a:rPr>
              <a:t>Gradients of</a:t>
            </a:r>
          </a:p>
          <a:p>
            <a:pPr algn="ctr" eaLnBrk="0" hangingPunct="0"/>
            <a:r>
              <a:rPr lang="en-US" sz="2400" b="1">
                <a:solidFill>
                  <a:srgbClr val="EAEC5E"/>
                </a:solidFill>
                <a:effectLst>
                  <a:outerShdw blurRad="38100" dist="38100" dir="2700000" algn="tl">
                    <a:srgbClr val="000000"/>
                  </a:outerShdw>
                </a:effectLst>
              </a:rPr>
              <a:t>Similarity</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62" name="Rectangle 2"/>
          <p:cNvSpPr>
            <a:spLocks noGrp="1" noRot="1" noChangeArrowheads="1"/>
          </p:cNvSpPr>
          <p:nvPr>
            <p:ph type="title"/>
          </p:nvPr>
        </p:nvSpPr>
        <p:spPr>
          <a:noFill/>
          <a:ln/>
          <a:effectLst>
            <a:outerShdw dist="35921" dir="2700000" algn="ctr" rotWithShape="0">
              <a:srgbClr val="000000"/>
            </a:outerShdw>
          </a:effectLst>
        </p:spPr>
        <p:txBody>
          <a:bodyPr lIns="90488" tIns="44450" rIns="90488" bIns="44450"/>
          <a:lstStyle/>
          <a:p>
            <a:r>
              <a:rPr lang="en-US"/>
              <a:t>Threats to External Validity</a:t>
            </a:r>
          </a:p>
        </p:txBody>
      </p:sp>
      <p:sp>
        <p:nvSpPr>
          <p:cNvPr id="143363" name="Rectangle 3"/>
          <p:cNvSpPr>
            <a:spLocks noGrp="1" noRot="1" noChangeArrowheads="1"/>
          </p:cNvSpPr>
          <p:nvPr>
            <p:ph type="body" idx="1"/>
          </p:nvPr>
        </p:nvSpPr>
        <p:spPr>
          <a:xfrm>
            <a:off x="5029200" y="1581150"/>
            <a:ext cx="3919538" cy="4572000"/>
          </a:xfrm>
          <a:noFill/>
          <a:ln/>
        </p:spPr>
        <p:txBody>
          <a:bodyPr lIns="90488" tIns="44450" rIns="90488" bIns="44450"/>
          <a:lstStyle/>
          <a:p>
            <a:pPr>
              <a:buFont typeface="Wingdings" pitchFamily="2" charset="2"/>
              <a:buNone/>
            </a:pPr>
            <a:r>
              <a:rPr lang="en-US" sz="2400" b="1"/>
              <a:t>maybe it is just </a:t>
            </a:r>
            <a:r>
              <a:rPr lang="en-US" sz="2400" b="1" i="1"/>
              <a:t>these</a:t>
            </a:r>
            <a:r>
              <a:rPr lang="en-US" sz="2400" b="1"/>
              <a:t> people</a:t>
            </a:r>
            <a:br>
              <a:rPr lang="en-US" sz="2400" b="1"/>
            </a:br>
            <a:r>
              <a:rPr lang="en-US" sz="2400" b="1"/>
              <a:t/>
            </a:r>
            <a:br>
              <a:rPr lang="en-US" sz="2400" b="1"/>
            </a:br>
            <a:r>
              <a:rPr lang="en-US" sz="2400" b="1"/>
              <a:t/>
            </a:r>
            <a:br>
              <a:rPr lang="en-US" sz="2400" b="1"/>
            </a:br>
            <a:endParaRPr lang="en-US" sz="2400" b="1"/>
          </a:p>
          <a:p>
            <a:pPr>
              <a:buFont typeface="Wingdings" pitchFamily="2" charset="2"/>
              <a:buNone/>
            </a:pPr>
            <a:r>
              <a:rPr lang="en-US" sz="2400" b="1"/>
              <a:t>maybe it is just </a:t>
            </a:r>
            <a:r>
              <a:rPr lang="en-US" sz="2400" b="1" i="1"/>
              <a:t>these</a:t>
            </a:r>
            <a:r>
              <a:rPr lang="en-US" sz="2400" b="1"/>
              <a:t> places</a:t>
            </a:r>
            <a:br>
              <a:rPr lang="en-US" sz="2400" b="1"/>
            </a:br>
            <a:r>
              <a:rPr lang="en-US" sz="2400" b="1"/>
              <a:t/>
            </a:r>
            <a:br>
              <a:rPr lang="en-US" sz="2400" b="1"/>
            </a:br>
            <a:r>
              <a:rPr lang="en-US" sz="2400" b="1"/>
              <a:t/>
            </a:r>
            <a:br>
              <a:rPr lang="en-US" sz="2400" b="1"/>
            </a:br>
            <a:endParaRPr lang="en-US" sz="2400" b="1"/>
          </a:p>
          <a:p>
            <a:pPr>
              <a:buFont typeface="Wingdings" pitchFamily="2" charset="2"/>
              <a:buNone/>
            </a:pPr>
            <a:r>
              <a:rPr lang="en-US" sz="2400" b="1"/>
              <a:t>maybe it is just </a:t>
            </a:r>
            <a:r>
              <a:rPr lang="en-US" sz="2400" b="1" i="1"/>
              <a:t>these</a:t>
            </a:r>
            <a:r>
              <a:rPr lang="en-US" sz="2400" b="1"/>
              <a:t> times</a:t>
            </a:r>
          </a:p>
        </p:txBody>
      </p:sp>
      <p:sp>
        <p:nvSpPr>
          <p:cNvPr id="143364" name="Rectangle 4"/>
          <p:cNvSpPr>
            <a:spLocks noChangeArrowheads="1"/>
          </p:cNvSpPr>
          <p:nvPr/>
        </p:nvSpPr>
        <p:spPr bwMode="auto">
          <a:xfrm>
            <a:off x="1165225" y="1579563"/>
            <a:ext cx="3716338" cy="819150"/>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lIns="90488" tIns="44450" rIns="90488" bIns="44450">
            <a:spAutoFit/>
          </a:bodyPr>
          <a:lstStyle/>
          <a:p>
            <a:pPr algn="ctr" eaLnBrk="0" hangingPunct="0"/>
            <a:r>
              <a:rPr lang="en-US" sz="2400" b="1">
                <a:solidFill>
                  <a:srgbClr val="EAEC5E"/>
                </a:solidFill>
                <a:effectLst>
                  <a:outerShdw blurRad="38100" dist="38100" dir="2700000" algn="tl">
                    <a:srgbClr val="000000"/>
                  </a:outerShdw>
                </a:effectLst>
              </a:rPr>
              <a:t>Interaction of Selection and Treatment</a:t>
            </a:r>
          </a:p>
        </p:txBody>
      </p:sp>
      <p:sp>
        <p:nvSpPr>
          <p:cNvPr id="143365" name="Rectangle 5"/>
          <p:cNvSpPr>
            <a:spLocks noChangeArrowheads="1"/>
          </p:cNvSpPr>
          <p:nvPr/>
        </p:nvSpPr>
        <p:spPr bwMode="auto">
          <a:xfrm>
            <a:off x="1165225" y="3484563"/>
            <a:ext cx="3716338" cy="819150"/>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lIns="90488" tIns="44450" rIns="90488" bIns="44450">
            <a:spAutoFit/>
          </a:bodyPr>
          <a:lstStyle/>
          <a:p>
            <a:pPr algn="ctr" eaLnBrk="0" hangingPunct="0"/>
            <a:r>
              <a:rPr lang="en-US" sz="2400" b="1">
                <a:solidFill>
                  <a:srgbClr val="EAEC5E"/>
                </a:solidFill>
                <a:effectLst>
                  <a:outerShdw blurRad="38100" dist="38100" dir="2700000" algn="tl">
                    <a:srgbClr val="000000"/>
                  </a:outerShdw>
                </a:effectLst>
              </a:rPr>
              <a:t>Interaction of Setting and Treatment</a:t>
            </a:r>
          </a:p>
        </p:txBody>
      </p:sp>
      <p:sp>
        <p:nvSpPr>
          <p:cNvPr id="143366" name="Rectangle 6"/>
          <p:cNvSpPr>
            <a:spLocks noChangeArrowheads="1"/>
          </p:cNvSpPr>
          <p:nvPr/>
        </p:nvSpPr>
        <p:spPr bwMode="auto">
          <a:xfrm>
            <a:off x="1165225" y="5351463"/>
            <a:ext cx="3716338" cy="819150"/>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lIns="90488" tIns="44450" rIns="90488" bIns="44450">
            <a:spAutoFit/>
          </a:bodyPr>
          <a:lstStyle/>
          <a:p>
            <a:pPr algn="ctr" eaLnBrk="0" hangingPunct="0"/>
            <a:r>
              <a:rPr lang="en-US" sz="2400" b="1">
                <a:solidFill>
                  <a:srgbClr val="EAEC5E"/>
                </a:solidFill>
                <a:effectLst>
                  <a:outerShdw blurRad="38100" dist="38100" dir="2700000" algn="tl">
                    <a:srgbClr val="000000"/>
                  </a:outerShdw>
                </a:effectLst>
              </a:rPr>
              <a:t>Interaction of History and Treatment</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3363">
                                            <p:txEl>
                                              <p:pRg st="0" end="0"/>
                                            </p:txEl>
                                          </p:spTgt>
                                        </p:tgtEl>
                                        <p:attrNameLst>
                                          <p:attrName>style.visibility</p:attrName>
                                        </p:attrNameLst>
                                      </p:cBhvr>
                                      <p:to>
                                        <p:strVal val="visible"/>
                                      </p:to>
                                    </p:set>
                                    <p:anim calcmode="lin" valueType="num">
                                      <p:cBhvr additive="base">
                                        <p:cTn id="7" dur="500" fill="hold"/>
                                        <p:tgtEl>
                                          <p:spTgt spid="14336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43363">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43363">
                                            <p:txEl>
                                              <p:pRg st="0" end="0"/>
                                            </p:txEl>
                                          </p:spTgt>
                                        </p:tgtEl>
                                        <p:attrNameLst>
                                          <p:attrName>ppt_c</p:attrName>
                                        </p:attrNameLst>
                                      </p:cBhvr>
                                      <p:to>
                                        <a:schemeClr val="folHlink"/>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43363">
                                            <p:txEl>
                                              <p:pRg st="1" end="1"/>
                                            </p:txEl>
                                          </p:spTgt>
                                        </p:tgtEl>
                                        <p:attrNameLst>
                                          <p:attrName>style.visibility</p:attrName>
                                        </p:attrNameLst>
                                      </p:cBhvr>
                                      <p:to>
                                        <p:strVal val="visible"/>
                                      </p:to>
                                    </p:set>
                                    <p:anim calcmode="lin" valueType="num">
                                      <p:cBhvr additive="base">
                                        <p:cTn id="13" dur="500" fill="hold"/>
                                        <p:tgtEl>
                                          <p:spTgt spid="14336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43363">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43363">
                                            <p:txEl>
                                              <p:pRg st="1" end="1"/>
                                            </p:txEl>
                                          </p:spTgt>
                                        </p:tgtEl>
                                        <p:attrNameLst>
                                          <p:attrName>ppt_c</p:attrName>
                                        </p:attrNameLst>
                                      </p:cBhvr>
                                      <p:to>
                                        <a:schemeClr val="folHlink"/>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43363">
                                            <p:txEl>
                                              <p:pRg st="2" end="2"/>
                                            </p:txEl>
                                          </p:spTgt>
                                        </p:tgtEl>
                                        <p:attrNameLst>
                                          <p:attrName>style.visibility</p:attrName>
                                        </p:attrNameLst>
                                      </p:cBhvr>
                                      <p:to>
                                        <p:strVal val="visible"/>
                                      </p:to>
                                    </p:set>
                                    <p:anim calcmode="lin" valueType="num">
                                      <p:cBhvr additive="base">
                                        <p:cTn id="19" dur="500" fill="hold"/>
                                        <p:tgtEl>
                                          <p:spTgt spid="14336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43363">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43363">
                                            <p:txEl>
                                              <p:pRg st="2" end="2"/>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rrowheads="1"/>
          </p:cNvSpPr>
          <p:nvPr>
            <p:ph type="title"/>
          </p:nvPr>
        </p:nvSpPr>
        <p:spPr>
          <a:xfrm>
            <a:off x="1071563" y="171450"/>
            <a:ext cx="7715250" cy="1143000"/>
          </a:xfrm>
          <a:noFill/>
          <a:ln/>
          <a:effectLst>
            <a:outerShdw dist="35921" dir="2700000" algn="ctr" rotWithShape="0">
              <a:srgbClr val="000000"/>
            </a:outerShdw>
          </a:effectLst>
        </p:spPr>
        <p:txBody>
          <a:bodyPr lIns="90488" tIns="44450" rIns="90488" bIns="44450"/>
          <a:lstStyle/>
          <a:p>
            <a:r>
              <a:rPr lang="en-US"/>
              <a:t>How Can We Improve External Validity?</a:t>
            </a:r>
          </a:p>
        </p:txBody>
      </p:sp>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377825" y="4108450"/>
            <a:ext cx="8531225" cy="2587625"/>
          </a:xfrm>
          <a:prstGeom prst="rect">
            <a:avLst/>
          </a:prstGeom>
          <a:solidFill>
            <a:schemeClr val="bg1"/>
          </a:solidFill>
          <a:ln w="12700">
            <a:solidFill>
              <a:schemeClr val="bg1"/>
            </a:solidFill>
            <a:miter lim="800000"/>
            <a:headEnd/>
            <a:tailEnd/>
          </a:ln>
          <a:effectLst>
            <a:prstShdw prst="shdw17" dist="17961" dir="2700000">
              <a:schemeClr val="bg1">
                <a:gamma/>
                <a:shade val="60000"/>
                <a:invGamma/>
              </a:schemeClr>
            </a:prstShdw>
          </a:effectLst>
        </p:spPr>
        <p:txBody>
          <a:bodyPr wrap="none" anchor="ctr"/>
          <a:lstStyle/>
          <a:p>
            <a:endParaRPr lang="en-US"/>
          </a:p>
        </p:txBody>
      </p:sp>
      <p:sp>
        <p:nvSpPr>
          <p:cNvPr id="10243" name="Rectangle 3"/>
          <p:cNvSpPr>
            <a:spLocks noChangeArrowheads="1"/>
          </p:cNvSpPr>
          <p:nvPr/>
        </p:nvSpPr>
        <p:spPr bwMode="auto">
          <a:xfrm>
            <a:off x="377825" y="1406525"/>
            <a:ext cx="8531225" cy="2587625"/>
          </a:xfrm>
          <a:prstGeom prst="rect">
            <a:avLst/>
          </a:prstGeom>
          <a:solidFill>
            <a:schemeClr val="bg1"/>
          </a:solidFill>
          <a:ln w="12700">
            <a:solidFill>
              <a:schemeClr val="bg1"/>
            </a:solidFill>
            <a:miter lim="800000"/>
            <a:headEnd/>
            <a:tailEnd/>
          </a:ln>
          <a:effectLst>
            <a:prstShdw prst="shdw17" dist="17961" dir="2700000">
              <a:schemeClr val="bg1">
                <a:gamma/>
                <a:shade val="60000"/>
                <a:invGamma/>
              </a:schemeClr>
            </a:prstShdw>
          </a:effectLst>
        </p:spPr>
        <p:txBody>
          <a:bodyPr wrap="none" anchor="ctr"/>
          <a:lstStyle/>
          <a:p>
            <a:endParaRPr lang="en-US"/>
          </a:p>
        </p:txBody>
      </p:sp>
      <p:sp>
        <p:nvSpPr>
          <p:cNvPr id="10244" name="Rectangle 4"/>
          <p:cNvSpPr>
            <a:spLocks noGrp="1" noRot="1" noChangeArrowheads="1"/>
          </p:cNvSpPr>
          <p:nvPr>
            <p:ph type="title"/>
          </p:nvPr>
        </p:nvSpPr>
        <p:spPr>
          <a:xfrm>
            <a:off x="1038225" y="209550"/>
            <a:ext cx="7715250" cy="1143000"/>
          </a:xfrm>
          <a:noFill/>
          <a:ln/>
          <a:effectLst>
            <a:outerShdw dist="35921" dir="2700000" algn="ctr" rotWithShape="0">
              <a:srgbClr val="000000"/>
            </a:outerShdw>
          </a:effectLst>
        </p:spPr>
        <p:txBody>
          <a:bodyPr lIns="90488" tIns="44450" rIns="90488" bIns="44450"/>
          <a:lstStyle/>
          <a:p>
            <a:r>
              <a:rPr lang="en-US"/>
              <a:t>The Causal Context</a:t>
            </a:r>
          </a:p>
        </p:txBody>
      </p:sp>
      <p:sp>
        <p:nvSpPr>
          <p:cNvPr id="10245" name="Rectangle 5"/>
          <p:cNvSpPr>
            <a:spLocks noChangeArrowheads="1"/>
          </p:cNvSpPr>
          <p:nvPr/>
        </p:nvSpPr>
        <p:spPr bwMode="auto">
          <a:xfrm>
            <a:off x="646113" y="1498600"/>
            <a:ext cx="1443037" cy="576263"/>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eaLnBrk="0" hangingPunct="0"/>
            <a:r>
              <a:rPr lang="en-US" sz="3200">
                <a:effectLst>
                  <a:outerShdw blurRad="38100" dist="38100" dir="2700000" algn="tl">
                    <a:srgbClr val="000000"/>
                  </a:outerShdw>
                </a:effectLst>
              </a:rPr>
              <a:t>Theory</a:t>
            </a:r>
          </a:p>
        </p:txBody>
      </p:sp>
      <p:sp>
        <p:nvSpPr>
          <p:cNvPr id="10246" name="Rectangle 6"/>
          <p:cNvSpPr>
            <a:spLocks noChangeArrowheads="1"/>
          </p:cNvSpPr>
          <p:nvPr/>
        </p:nvSpPr>
        <p:spPr bwMode="auto">
          <a:xfrm>
            <a:off x="588963" y="5984875"/>
            <a:ext cx="2368550" cy="576263"/>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eaLnBrk="0" hangingPunct="0"/>
            <a:r>
              <a:rPr lang="en-US" sz="3200">
                <a:effectLst>
                  <a:outerShdw blurRad="38100" dist="38100" dir="2700000" algn="tl">
                    <a:srgbClr val="000000"/>
                  </a:outerShdw>
                </a:effectLst>
              </a:rPr>
              <a:t>Observation</a:t>
            </a:r>
          </a:p>
        </p:txBody>
      </p:sp>
      <p:sp>
        <p:nvSpPr>
          <p:cNvPr id="10247" name="Rectangle 7"/>
          <p:cNvSpPr>
            <a:spLocks noChangeArrowheads="1"/>
          </p:cNvSpPr>
          <p:nvPr/>
        </p:nvSpPr>
        <p:spPr bwMode="auto">
          <a:xfrm>
            <a:off x="1539875" y="2333625"/>
            <a:ext cx="1917700" cy="1063625"/>
          </a:xfrm>
          <a:prstGeom prst="rect">
            <a:avLst/>
          </a:prstGeom>
          <a:solidFill>
            <a:srgbClr val="FC0128"/>
          </a:solidFill>
          <a:ln w="12700">
            <a:noFill/>
            <a:miter lim="800000"/>
            <a:headEnd/>
            <a:tailEnd/>
          </a:ln>
          <a:effectLst/>
        </p:spPr>
        <p:txBody>
          <a:bodyPr wrap="none" lIns="90488" tIns="44450" rIns="90488" bIns="44450">
            <a:spAutoFit/>
          </a:bodyPr>
          <a:lstStyle/>
          <a:p>
            <a:pPr algn="ctr" eaLnBrk="0" hangingPunct="0"/>
            <a:r>
              <a:rPr lang="en-US" sz="3200">
                <a:effectLst>
                  <a:outerShdw blurRad="38100" dist="38100" dir="2700000" algn="tl">
                    <a:srgbClr val="000000"/>
                  </a:outerShdw>
                </a:effectLst>
              </a:rPr>
              <a:t>Cause</a:t>
            </a:r>
          </a:p>
          <a:p>
            <a:pPr algn="ctr" eaLnBrk="0" hangingPunct="0"/>
            <a:r>
              <a:rPr lang="en-US" sz="3200">
                <a:effectLst>
                  <a:outerShdw blurRad="38100" dist="38100" dir="2700000" algn="tl">
                    <a:srgbClr val="000000"/>
                  </a:outerShdw>
                </a:effectLst>
              </a:rPr>
              <a:t>Construct</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rrowheads="1"/>
          </p:cNvSpPr>
          <p:nvPr>
            <p:ph type="title"/>
          </p:nvPr>
        </p:nvSpPr>
        <p:spPr>
          <a:xfrm>
            <a:off x="1071563" y="171450"/>
            <a:ext cx="7715250" cy="1143000"/>
          </a:xfrm>
          <a:noFill/>
          <a:ln/>
          <a:effectLst>
            <a:outerShdw dist="35921" dir="2700000" algn="ctr" rotWithShape="0">
              <a:srgbClr val="000000"/>
            </a:outerShdw>
          </a:effectLst>
        </p:spPr>
        <p:txBody>
          <a:bodyPr lIns="90488" tIns="44450" rIns="90488" bIns="44450"/>
          <a:lstStyle/>
          <a:p>
            <a:r>
              <a:rPr lang="en-US"/>
              <a:t>How Can We Improve External Validity?</a:t>
            </a:r>
          </a:p>
        </p:txBody>
      </p:sp>
      <p:grpSp>
        <p:nvGrpSpPr>
          <p:cNvPr id="145411" name="Group 3"/>
          <p:cNvGrpSpPr>
            <a:grpSpLocks/>
          </p:cNvGrpSpPr>
          <p:nvPr/>
        </p:nvGrpSpPr>
        <p:grpSpPr bwMode="auto">
          <a:xfrm>
            <a:off x="5656263" y="1693863"/>
            <a:ext cx="2019300" cy="1211262"/>
            <a:chOff x="3563" y="1067"/>
            <a:chExt cx="1272" cy="763"/>
          </a:xfrm>
        </p:grpSpPr>
        <p:sp>
          <p:nvSpPr>
            <p:cNvPr id="145412" name="Line 4"/>
            <p:cNvSpPr>
              <a:spLocks noChangeShapeType="1"/>
            </p:cNvSpPr>
            <p:nvPr/>
          </p:nvSpPr>
          <p:spPr bwMode="auto">
            <a:xfrm flipH="1">
              <a:off x="3874" y="1319"/>
              <a:ext cx="119" cy="511"/>
            </a:xfrm>
            <a:prstGeom prst="line">
              <a:avLst/>
            </a:prstGeom>
            <a:noFill/>
            <a:ln w="12700">
              <a:solidFill>
                <a:schemeClr val="tx1"/>
              </a:solidFill>
              <a:prstDash val="dash"/>
              <a:round/>
              <a:headEnd/>
              <a:tailEnd/>
            </a:ln>
            <a:effectLst/>
          </p:spPr>
          <p:txBody>
            <a:bodyPr wrap="none" anchor="ctr"/>
            <a:lstStyle/>
            <a:p>
              <a:endParaRPr lang="en-US"/>
            </a:p>
          </p:txBody>
        </p:sp>
        <p:sp>
          <p:nvSpPr>
            <p:cNvPr id="145413" name="Line 5"/>
            <p:cNvSpPr>
              <a:spLocks noChangeShapeType="1"/>
            </p:cNvSpPr>
            <p:nvPr/>
          </p:nvSpPr>
          <p:spPr bwMode="auto">
            <a:xfrm>
              <a:off x="4413" y="1319"/>
              <a:ext cx="100" cy="511"/>
            </a:xfrm>
            <a:prstGeom prst="line">
              <a:avLst/>
            </a:prstGeom>
            <a:noFill/>
            <a:ln w="12700">
              <a:solidFill>
                <a:schemeClr val="tx1"/>
              </a:solidFill>
              <a:prstDash val="dash"/>
              <a:round/>
              <a:headEnd/>
              <a:tailEnd/>
            </a:ln>
            <a:effectLst/>
          </p:spPr>
          <p:txBody>
            <a:bodyPr wrap="none" anchor="ctr"/>
            <a:lstStyle/>
            <a:p>
              <a:endParaRPr lang="en-US"/>
            </a:p>
          </p:txBody>
        </p:sp>
        <p:grpSp>
          <p:nvGrpSpPr>
            <p:cNvPr id="145414" name="Group 6"/>
            <p:cNvGrpSpPr>
              <a:grpSpLocks/>
            </p:cNvGrpSpPr>
            <p:nvPr/>
          </p:nvGrpSpPr>
          <p:grpSpPr bwMode="auto">
            <a:xfrm>
              <a:off x="3992" y="1067"/>
              <a:ext cx="412" cy="244"/>
              <a:chOff x="3992" y="1067"/>
              <a:chExt cx="412" cy="244"/>
            </a:xfrm>
          </p:grpSpPr>
          <p:sp>
            <p:nvSpPr>
              <p:cNvPr id="145415" name="Rectangle 7"/>
              <p:cNvSpPr>
                <a:spLocks noChangeArrowheads="1"/>
              </p:cNvSpPr>
              <p:nvPr/>
            </p:nvSpPr>
            <p:spPr bwMode="auto">
              <a:xfrm>
                <a:off x="3992" y="1067"/>
                <a:ext cx="412" cy="244"/>
              </a:xfrm>
              <a:prstGeom prst="rect">
                <a:avLst/>
              </a:prstGeom>
              <a:solidFill>
                <a:schemeClr val="accent1"/>
              </a:solidFill>
              <a:ln w="12700">
                <a:solidFill>
                  <a:schemeClr val="tx1"/>
                </a:solidFill>
                <a:miter lim="800000"/>
                <a:headEnd/>
                <a:tailEnd/>
              </a:ln>
              <a:effectLst/>
            </p:spPr>
            <p:txBody>
              <a:bodyPr wrap="none" anchor="ctr"/>
              <a:lstStyle/>
              <a:p>
                <a:endParaRPr lang="en-US"/>
              </a:p>
            </p:txBody>
          </p:sp>
          <p:graphicFrame>
            <p:nvGraphicFramePr>
              <p:cNvPr id="145416" name="Object 8">
                <a:hlinkClick r:id="" action="ppaction://ole?verb=0"/>
              </p:cNvPr>
              <p:cNvGraphicFramePr>
                <a:graphicFrameLocks/>
              </p:cNvGraphicFramePr>
              <p:nvPr/>
            </p:nvGraphicFramePr>
            <p:xfrm>
              <a:off x="4029" y="1084"/>
              <a:ext cx="346" cy="206"/>
            </p:xfrm>
            <a:graphic>
              <a:graphicData uri="http://schemas.openxmlformats.org/presentationml/2006/ole">
                <p:oleObj spid="_x0000_s145416" name="Microsoft ClipArt Gallery" r:id="rId3" imgW="5529240" imgH="3290760" progId="">
                  <p:embed/>
                </p:oleObj>
              </a:graphicData>
            </a:graphic>
          </p:graphicFrame>
        </p:grpSp>
        <p:graphicFrame>
          <p:nvGraphicFramePr>
            <p:cNvPr id="145417" name="Object 9">
              <a:hlinkClick r:id="" action="ppaction://ole?verb=0"/>
            </p:cNvPr>
            <p:cNvGraphicFramePr>
              <a:graphicFrameLocks/>
            </p:cNvGraphicFramePr>
            <p:nvPr/>
          </p:nvGraphicFramePr>
          <p:xfrm>
            <a:off x="3883" y="1436"/>
            <a:ext cx="631" cy="393"/>
          </p:xfrm>
          <a:graphic>
            <a:graphicData uri="http://schemas.openxmlformats.org/presentationml/2006/ole">
              <p:oleObj spid="_x0000_s145417" name="Microsoft ClipArt Gallery" r:id="rId4" imgW="4052880" imgH="2536560" progId="">
                <p:embed/>
              </p:oleObj>
            </a:graphicData>
          </a:graphic>
        </p:graphicFrame>
        <p:sp>
          <p:nvSpPr>
            <p:cNvPr id="145418" name="Line 10"/>
            <p:cNvSpPr>
              <a:spLocks noChangeShapeType="1"/>
            </p:cNvSpPr>
            <p:nvPr/>
          </p:nvSpPr>
          <p:spPr bwMode="auto">
            <a:xfrm flipH="1">
              <a:off x="3871" y="1067"/>
              <a:ext cx="116" cy="364"/>
            </a:xfrm>
            <a:prstGeom prst="line">
              <a:avLst/>
            </a:prstGeom>
            <a:noFill/>
            <a:ln w="12700">
              <a:solidFill>
                <a:schemeClr val="tx1"/>
              </a:solidFill>
              <a:prstDash val="dash"/>
              <a:round/>
              <a:headEnd/>
              <a:tailEnd/>
            </a:ln>
            <a:effectLst/>
          </p:spPr>
          <p:txBody>
            <a:bodyPr wrap="none" anchor="ctr"/>
            <a:lstStyle/>
            <a:p>
              <a:endParaRPr lang="en-US"/>
            </a:p>
          </p:txBody>
        </p:sp>
        <p:sp>
          <p:nvSpPr>
            <p:cNvPr id="145419" name="Line 11"/>
            <p:cNvSpPr>
              <a:spLocks noChangeShapeType="1"/>
            </p:cNvSpPr>
            <p:nvPr/>
          </p:nvSpPr>
          <p:spPr bwMode="auto">
            <a:xfrm>
              <a:off x="4413" y="1067"/>
              <a:ext cx="100" cy="361"/>
            </a:xfrm>
            <a:prstGeom prst="line">
              <a:avLst/>
            </a:prstGeom>
            <a:noFill/>
            <a:ln w="12700">
              <a:solidFill>
                <a:schemeClr val="tx1"/>
              </a:solidFill>
              <a:prstDash val="dash"/>
              <a:round/>
              <a:headEnd/>
              <a:tailEnd/>
            </a:ln>
            <a:effectLst/>
          </p:spPr>
          <p:txBody>
            <a:bodyPr wrap="none" anchor="ctr"/>
            <a:lstStyle/>
            <a:p>
              <a:endParaRPr lang="en-US"/>
            </a:p>
          </p:txBody>
        </p:sp>
        <p:sp>
          <p:nvSpPr>
            <p:cNvPr id="145420" name="Rectangle 12"/>
            <p:cNvSpPr>
              <a:spLocks noChangeArrowheads="1"/>
            </p:cNvSpPr>
            <p:nvPr/>
          </p:nvSpPr>
          <p:spPr bwMode="auto">
            <a:xfrm>
              <a:off x="4106" y="1237"/>
              <a:ext cx="198" cy="52"/>
            </a:xfrm>
            <a:prstGeom prst="rect">
              <a:avLst/>
            </a:prstGeom>
            <a:noFill/>
            <a:ln w="12700">
              <a:noFill/>
              <a:miter lim="800000"/>
              <a:headEnd/>
              <a:tailEnd/>
            </a:ln>
            <a:effectLst/>
          </p:spPr>
          <p:txBody>
            <a:bodyPr wrap="none" lIns="23812" tIns="11112" rIns="23812" bIns="11112">
              <a:spAutoFit/>
            </a:bodyPr>
            <a:lstStyle/>
            <a:p>
              <a:pPr algn="ctr" defTabSz="57150" eaLnBrk="0" hangingPunct="0"/>
              <a:r>
                <a:rPr lang="en-US" sz="400" b="1">
                  <a:solidFill>
                    <a:srgbClr val="EAEC5E"/>
                  </a:solidFill>
                  <a:effectLst>
                    <a:outerShdw blurRad="38100" dist="38100" dir="2700000" algn="tl">
                      <a:srgbClr val="000000"/>
                    </a:outerShdw>
                  </a:effectLst>
                </a:rPr>
                <a:t>Population</a:t>
              </a:r>
            </a:p>
          </p:txBody>
        </p:sp>
        <p:sp>
          <p:nvSpPr>
            <p:cNvPr id="145421" name="Rectangle 13"/>
            <p:cNvSpPr>
              <a:spLocks noChangeArrowheads="1"/>
            </p:cNvSpPr>
            <p:nvPr/>
          </p:nvSpPr>
          <p:spPr bwMode="auto">
            <a:xfrm>
              <a:off x="4076" y="1691"/>
              <a:ext cx="259" cy="91"/>
            </a:xfrm>
            <a:prstGeom prst="rect">
              <a:avLst/>
            </a:prstGeom>
            <a:noFill/>
            <a:ln w="12700">
              <a:noFill/>
              <a:miter lim="800000"/>
              <a:headEnd/>
              <a:tailEnd/>
            </a:ln>
            <a:effectLst/>
          </p:spPr>
          <p:txBody>
            <a:bodyPr wrap="none" lIns="23812" tIns="11112" rIns="23812" bIns="11112">
              <a:spAutoFit/>
            </a:bodyPr>
            <a:lstStyle/>
            <a:p>
              <a:pPr algn="ctr" defTabSz="57150" eaLnBrk="0" hangingPunct="0"/>
              <a:r>
                <a:rPr lang="en-US" sz="800" b="1">
                  <a:solidFill>
                    <a:srgbClr val="EAEC5E"/>
                  </a:solidFill>
                  <a:effectLst>
                    <a:outerShdw blurRad="38100" dist="38100" dir="2700000" algn="tl">
                      <a:srgbClr val="000000"/>
                    </a:outerShdw>
                  </a:effectLst>
                </a:rPr>
                <a:t>Sample</a:t>
              </a:r>
            </a:p>
          </p:txBody>
        </p:sp>
        <p:sp>
          <p:nvSpPr>
            <p:cNvPr id="145422" name="Freeform 14"/>
            <p:cNvSpPr>
              <a:spLocks/>
            </p:cNvSpPr>
            <p:nvPr/>
          </p:nvSpPr>
          <p:spPr bwMode="auto">
            <a:xfrm>
              <a:off x="4352" y="1219"/>
              <a:ext cx="483" cy="505"/>
            </a:xfrm>
            <a:custGeom>
              <a:avLst/>
              <a:gdLst/>
              <a:ahLst/>
              <a:cxnLst>
                <a:cxn ang="0">
                  <a:pos x="176" y="1"/>
                </a:cxn>
                <a:cxn ang="0">
                  <a:pos x="219" y="7"/>
                </a:cxn>
                <a:cxn ang="0">
                  <a:pos x="256" y="14"/>
                </a:cxn>
                <a:cxn ang="0">
                  <a:pos x="290" y="25"/>
                </a:cxn>
                <a:cxn ang="0">
                  <a:pos x="333" y="42"/>
                </a:cxn>
                <a:cxn ang="0">
                  <a:pos x="369" y="62"/>
                </a:cxn>
                <a:cxn ang="0">
                  <a:pos x="396" y="81"/>
                </a:cxn>
                <a:cxn ang="0">
                  <a:pos x="416" y="100"/>
                </a:cxn>
                <a:cxn ang="0">
                  <a:pos x="436" y="121"/>
                </a:cxn>
                <a:cxn ang="0">
                  <a:pos x="452" y="143"/>
                </a:cxn>
                <a:cxn ang="0">
                  <a:pos x="467" y="171"/>
                </a:cxn>
                <a:cxn ang="0">
                  <a:pos x="477" y="197"/>
                </a:cxn>
                <a:cxn ang="0">
                  <a:pos x="482" y="231"/>
                </a:cxn>
                <a:cxn ang="0">
                  <a:pos x="478" y="261"/>
                </a:cxn>
                <a:cxn ang="0">
                  <a:pos x="470" y="290"/>
                </a:cxn>
                <a:cxn ang="0">
                  <a:pos x="459" y="314"/>
                </a:cxn>
                <a:cxn ang="0">
                  <a:pos x="437" y="346"/>
                </a:cxn>
                <a:cxn ang="0">
                  <a:pos x="414" y="371"/>
                </a:cxn>
                <a:cxn ang="0">
                  <a:pos x="387" y="391"/>
                </a:cxn>
                <a:cxn ang="0">
                  <a:pos x="353" y="414"/>
                </a:cxn>
                <a:cxn ang="0">
                  <a:pos x="314" y="433"/>
                </a:cxn>
                <a:cxn ang="0">
                  <a:pos x="237" y="456"/>
                </a:cxn>
                <a:cxn ang="0">
                  <a:pos x="169" y="467"/>
                </a:cxn>
                <a:cxn ang="0">
                  <a:pos x="130" y="504"/>
                </a:cxn>
                <a:cxn ang="0">
                  <a:pos x="131" y="343"/>
                </a:cxn>
                <a:cxn ang="0">
                  <a:pos x="170" y="376"/>
                </a:cxn>
                <a:cxn ang="0">
                  <a:pos x="230" y="365"/>
                </a:cxn>
                <a:cxn ang="0">
                  <a:pos x="292" y="341"/>
                </a:cxn>
                <a:cxn ang="0">
                  <a:pos x="327" y="318"/>
                </a:cxn>
                <a:cxn ang="0">
                  <a:pos x="355" y="295"/>
                </a:cxn>
                <a:cxn ang="0">
                  <a:pos x="377" y="268"/>
                </a:cxn>
                <a:cxn ang="0">
                  <a:pos x="395" y="235"/>
                </a:cxn>
                <a:cxn ang="0">
                  <a:pos x="402" y="203"/>
                </a:cxn>
                <a:cxn ang="0">
                  <a:pos x="402" y="173"/>
                </a:cxn>
                <a:cxn ang="0">
                  <a:pos x="395" y="145"/>
                </a:cxn>
                <a:cxn ang="0">
                  <a:pos x="381" y="117"/>
                </a:cxn>
                <a:cxn ang="0">
                  <a:pos x="354" y="83"/>
                </a:cxn>
                <a:cxn ang="0">
                  <a:pos x="321" y="56"/>
                </a:cxn>
                <a:cxn ang="0">
                  <a:pos x="286" y="36"/>
                </a:cxn>
                <a:cxn ang="0">
                  <a:pos x="252" y="22"/>
                </a:cxn>
                <a:cxn ang="0">
                  <a:pos x="226" y="14"/>
                </a:cxn>
                <a:cxn ang="0">
                  <a:pos x="194" y="8"/>
                </a:cxn>
                <a:cxn ang="0">
                  <a:pos x="119" y="0"/>
                </a:cxn>
              </a:cxnLst>
              <a:rect l="0" t="0" r="r" b="b"/>
              <a:pathLst>
                <a:path w="483" h="505">
                  <a:moveTo>
                    <a:pt x="119" y="0"/>
                  </a:moveTo>
                  <a:lnTo>
                    <a:pt x="176" y="1"/>
                  </a:lnTo>
                  <a:lnTo>
                    <a:pt x="196" y="3"/>
                  </a:lnTo>
                  <a:lnTo>
                    <a:pt x="219" y="7"/>
                  </a:lnTo>
                  <a:lnTo>
                    <a:pt x="238" y="10"/>
                  </a:lnTo>
                  <a:lnTo>
                    <a:pt x="256" y="14"/>
                  </a:lnTo>
                  <a:lnTo>
                    <a:pt x="274" y="19"/>
                  </a:lnTo>
                  <a:lnTo>
                    <a:pt x="290" y="25"/>
                  </a:lnTo>
                  <a:lnTo>
                    <a:pt x="310" y="32"/>
                  </a:lnTo>
                  <a:lnTo>
                    <a:pt x="333" y="42"/>
                  </a:lnTo>
                  <a:lnTo>
                    <a:pt x="351" y="52"/>
                  </a:lnTo>
                  <a:lnTo>
                    <a:pt x="369" y="62"/>
                  </a:lnTo>
                  <a:lnTo>
                    <a:pt x="381" y="71"/>
                  </a:lnTo>
                  <a:lnTo>
                    <a:pt x="396" y="81"/>
                  </a:lnTo>
                  <a:lnTo>
                    <a:pt x="405" y="89"/>
                  </a:lnTo>
                  <a:lnTo>
                    <a:pt x="416" y="100"/>
                  </a:lnTo>
                  <a:lnTo>
                    <a:pt x="426" y="110"/>
                  </a:lnTo>
                  <a:lnTo>
                    <a:pt x="436" y="121"/>
                  </a:lnTo>
                  <a:lnTo>
                    <a:pt x="443" y="131"/>
                  </a:lnTo>
                  <a:lnTo>
                    <a:pt x="452" y="143"/>
                  </a:lnTo>
                  <a:lnTo>
                    <a:pt x="461" y="158"/>
                  </a:lnTo>
                  <a:lnTo>
                    <a:pt x="467" y="171"/>
                  </a:lnTo>
                  <a:lnTo>
                    <a:pt x="472" y="183"/>
                  </a:lnTo>
                  <a:lnTo>
                    <a:pt x="477" y="197"/>
                  </a:lnTo>
                  <a:lnTo>
                    <a:pt x="480" y="212"/>
                  </a:lnTo>
                  <a:lnTo>
                    <a:pt x="482" y="231"/>
                  </a:lnTo>
                  <a:lnTo>
                    <a:pt x="481" y="247"/>
                  </a:lnTo>
                  <a:lnTo>
                    <a:pt x="478" y="261"/>
                  </a:lnTo>
                  <a:lnTo>
                    <a:pt x="476" y="275"/>
                  </a:lnTo>
                  <a:lnTo>
                    <a:pt x="470" y="290"/>
                  </a:lnTo>
                  <a:lnTo>
                    <a:pt x="465" y="303"/>
                  </a:lnTo>
                  <a:lnTo>
                    <a:pt x="459" y="314"/>
                  </a:lnTo>
                  <a:lnTo>
                    <a:pt x="449" y="329"/>
                  </a:lnTo>
                  <a:lnTo>
                    <a:pt x="437" y="346"/>
                  </a:lnTo>
                  <a:lnTo>
                    <a:pt x="424" y="360"/>
                  </a:lnTo>
                  <a:lnTo>
                    <a:pt x="414" y="371"/>
                  </a:lnTo>
                  <a:lnTo>
                    <a:pt x="400" y="382"/>
                  </a:lnTo>
                  <a:lnTo>
                    <a:pt x="387" y="391"/>
                  </a:lnTo>
                  <a:lnTo>
                    <a:pt x="372" y="401"/>
                  </a:lnTo>
                  <a:lnTo>
                    <a:pt x="353" y="414"/>
                  </a:lnTo>
                  <a:lnTo>
                    <a:pt x="335" y="423"/>
                  </a:lnTo>
                  <a:lnTo>
                    <a:pt x="314" y="433"/>
                  </a:lnTo>
                  <a:lnTo>
                    <a:pt x="272" y="447"/>
                  </a:lnTo>
                  <a:lnTo>
                    <a:pt x="237" y="456"/>
                  </a:lnTo>
                  <a:lnTo>
                    <a:pt x="199" y="463"/>
                  </a:lnTo>
                  <a:lnTo>
                    <a:pt x="169" y="467"/>
                  </a:lnTo>
                  <a:lnTo>
                    <a:pt x="130" y="469"/>
                  </a:lnTo>
                  <a:lnTo>
                    <a:pt x="130" y="504"/>
                  </a:lnTo>
                  <a:lnTo>
                    <a:pt x="0" y="424"/>
                  </a:lnTo>
                  <a:lnTo>
                    <a:pt x="131" y="343"/>
                  </a:lnTo>
                  <a:lnTo>
                    <a:pt x="131" y="379"/>
                  </a:lnTo>
                  <a:lnTo>
                    <a:pt x="170" y="376"/>
                  </a:lnTo>
                  <a:lnTo>
                    <a:pt x="199" y="372"/>
                  </a:lnTo>
                  <a:lnTo>
                    <a:pt x="230" y="365"/>
                  </a:lnTo>
                  <a:lnTo>
                    <a:pt x="272" y="350"/>
                  </a:lnTo>
                  <a:lnTo>
                    <a:pt x="292" y="341"/>
                  </a:lnTo>
                  <a:lnTo>
                    <a:pt x="311" y="330"/>
                  </a:lnTo>
                  <a:lnTo>
                    <a:pt x="327" y="318"/>
                  </a:lnTo>
                  <a:lnTo>
                    <a:pt x="342" y="306"/>
                  </a:lnTo>
                  <a:lnTo>
                    <a:pt x="355" y="295"/>
                  </a:lnTo>
                  <a:lnTo>
                    <a:pt x="366" y="283"/>
                  </a:lnTo>
                  <a:lnTo>
                    <a:pt x="377" y="268"/>
                  </a:lnTo>
                  <a:lnTo>
                    <a:pt x="387" y="251"/>
                  </a:lnTo>
                  <a:lnTo>
                    <a:pt x="395" y="235"/>
                  </a:lnTo>
                  <a:lnTo>
                    <a:pt x="398" y="221"/>
                  </a:lnTo>
                  <a:lnTo>
                    <a:pt x="402" y="203"/>
                  </a:lnTo>
                  <a:lnTo>
                    <a:pt x="402" y="185"/>
                  </a:lnTo>
                  <a:lnTo>
                    <a:pt x="402" y="173"/>
                  </a:lnTo>
                  <a:lnTo>
                    <a:pt x="400" y="160"/>
                  </a:lnTo>
                  <a:lnTo>
                    <a:pt x="395" y="145"/>
                  </a:lnTo>
                  <a:lnTo>
                    <a:pt x="389" y="131"/>
                  </a:lnTo>
                  <a:lnTo>
                    <a:pt x="381" y="117"/>
                  </a:lnTo>
                  <a:lnTo>
                    <a:pt x="372" y="103"/>
                  </a:lnTo>
                  <a:lnTo>
                    <a:pt x="354" y="83"/>
                  </a:lnTo>
                  <a:lnTo>
                    <a:pt x="340" y="70"/>
                  </a:lnTo>
                  <a:lnTo>
                    <a:pt x="321" y="56"/>
                  </a:lnTo>
                  <a:lnTo>
                    <a:pt x="301" y="44"/>
                  </a:lnTo>
                  <a:lnTo>
                    <a:pt x="286" y="36"/>
                  </a:lnTo>
                  <a:lnTo>
                    <a:pt x="269" y="28"/>
                  </a:lnTo>
                  <a:lnTo>
                    <a:pt x="252" y="22"/>
                  </a:lnTo>
                  <a:lnTo>
                    <a:pt x="239" y="18"/>
                  </a:lnTo>
                  <a:lnTo>
                    <a:pt x="226" y="14"/>
                  </a:lnTo>
                  <a:lnTo>
                    <a:pt x="209" y="11"/>
                  </a:lnTo>
                  <a:lnTo>
                    <a:pt x="194" y="8"/>
                  </a:lnTo>
                  <a:lnTo>
                    <a:pt x="172" y="5"/>
                  </a:lnTo>
                  <a:lnTo>
                    <a:pt x="119" y="0"/>
                  </a:lnTo>
                </a:path>
              </a:pathLst>
            </a:custGeom>
            <a:solidFill>
              <a:srgbClr val="00279F"/>
            </a:solidFill>
            <a:ln w="12700" cap="rnd" cmpd="sng">
              <a:solidFill>
                <a:srgbClr val="000000"/>
              </a:solidFill>
              <a:prstDash val="solid"/>
              <a:round/>
              <a:headEnd type="none" w="med" len="med"/>
              <a:tailEnd type="none" w="med" len="med"/>
            </a:ln>
            <a:effectLst/>
          </p:spPr>
          <p:txBody>
            <a:bodyPr/>
            <a:lstStyle/>
            <a:p>
              <a:endParaRPr lang="en-US"/>
            </a:p>
          </p:txBody>
        </p:sp>
        <p:sp>
          <p:nvSpPr>
            <p:cNvPr id="145423" name="Freeform 15"/>
            <p:cNvSpPr>
              <a:spLocks/>
            </p:cNvSpPr>
            <p:nvPr/>
          </p:nvSpPr>
          <p:spPr bwMode="auto">
            <a:xfrm>
              <a:off x="3563" y="1222"/>
              <a:ext cx="483" cy="505"/>
            </a:xfrm>
            <a:custGeom>
              <a:avLst/>
              <a:gdLst/>
              <a:ahLst/>
              <a:cxnLst>
                <a:cxn ang="0">
                  <a:pos x="306" y="1"/>
                </a:cxn>
                <a:cxn ang="0">
                  <a:pos x="263" y="7"/>
                </a:cxn>
                <a:cxn ang="0">
                  <a:pos x="226" y="14"/>
                </a:cxn>
                <a:cxn ang="0">
                  <a:pos x="192" y="25"/>
                </a:cxn>
                <a:cxn ang="0">
                  <a:pos x="149" y="42"/>
                </a:cxn>
                <a:cxn ang="0">
                  <a:pos x="113" y="62"/>
                </a:cxn>
                <a:cxn ang="0">
                  <a:pos x="86" y="81"/>
                </a:cxn>
                <a:cxn ang="0">
                  <a:pos x="66" y="100"/>
                </a:cxn>
                <a:cxn ang="0">
                  <a:pos x="46" y="121"/>
                </a:cxn>
                <a:cxn ang="0">
                  <a:pos x="30" y="143"/>
                </a:cxn>
                <a:cxn ang="0">
                  <a:pos x="15" y="171"/>
                </a:cxn>
                <a:cxn ang="0">
                  <a:pos x="5" y="197"/>
                </a:cxn>
                <a:cxn ang="0">
                  <a:pos x="0" y="231"/>
                </a:cxn>
                <a:cxn ang="0">
                  <a:pos x="4" y="261"/>
                </a:cxn>
                <a:cxn ang="0">
                  <a:pos x="12" y="290"/>
                </a:cxn>
                <a:cxn ang="0">
                  <a:pos x="23" y="314"/>
                </a:cxn>
                <a:cxn ang="0">
                  <a:pos x="45" y="346"/>
                </a:cxn>
                <a:cxn ang="0">
                  <a:pos x="68" y="371"/>
                </a:cxn>
                <a:cxn ang="0">
                  <a:pos x="95" y="391"/>
                </a:cxn>
                <a:cxn ang="0">
                  <a:pos x="129" y="414"/>
                </a:cxn>
                <a:cxn ang="0">
                  <a:pos x="168" y="433"/>
                </a:cxn>
                <a:cxn ang="0">
                  <a:pos x="245" y="456"/>
                </a:cxn>
                <a:cxn ang="0">
                  <a:pos x="313" y="467"/>
                </a:cxn>
                <a:cxn ang="0">
                  <a:pos x="352" y="504"/>
                </a:cxn>
                <a:cxn ang="0">
                  <a:pos x="351" y="343"/>
                </a:cxn>
                <a:cxn ang="0">
                  <a:pos x="312" y="376"/>
                </a:cxn>
                <a:cxn ang="0">
                  <a:pos x="252" y="365"/>
                </a:cxn>
                <a:cxn ang="0">
                  <a:pos x="190" y="341"/>
                </a:cxn>
                <a:cxn ang="0">
                  <a:pos x="155" y="318"/>
                </a:cxn>
                <a:cxn ang="0">
                  <a:pos x="127" y="295"/>
                </a:cxn>
                <a:cxn ang="0">
                  <a:pos x="105" y="268"/>
                </a:cxn>
                <a:cxn ang="0">
                  <a:pos x="87" y="235"/>
                </a:cxn>
                <a:cxn ang="0">
                  <a:pos x="80" y="203"/>
                </a:cxn>
                <a:cxn ang="0">
                  <a:pos x="80" y="173"/>
                </a:cxn>
                <a:cxn ang="0">
                  <a:pos x="87" y="145"/>
                </a:cxn>
                <a:cxn ang="0">
                  <a:pos x="101" y="117"/>
                </a:cxn>
                <a:cxn ang="0">
                  <a:pos x="128" y="83"/>
                </a:cxn>
                <a:cxn ang="0">
                  <a:pos x="161" y="56"/>
                </a:cxn>
                <a:cxn ang="0">
                  <a:pos x="196" y="36"/>
                </a:cxn>
                <a:cxn ang="0">
                  <a:pos x="230" y="22"/>
                </a:cxn>
                <a:cxn ang="0">
                  <a:pos x="256" y="14"/>
                </a:cxn>
                <a:cxn ang="0">
                  <a:pos x="288" y="8"/>
                </a:cxn>
                <a:cxn ang="0">
                  <a:pos x="363" y="0"/>
                </a:cxn>
              </a:cxnLst>
              <a:rect l="0" t="0" r="r" b="b"/>
              <a:pathLst>
                <a:path w="483" h="505">
                  <a:moveTo>
                    <a:pt x="363" y="0"/>
                  </a:moveTo>
                  <a:lnTo>
                    <a:pt x="306" y="1"/>
                  </a:lnTo>
                  <a:lnTo>
                    <a:pt x="286" y="3"/>
                  </a:lnTo>
                  <a:lnTo>
                    <a:pt x="263" y="7"/>
                  </a:lnTo>
                  <a:lnTo>
                    <a:pt x="244" y="10"/>
                  </a:lnTo>
                  <a:lnTo>
                    <a:pt x="226" y="14"/>
                  </a:lnTo>
                  <a:lnTo>
                    <a:pt x="208" y="19"/>
                  </a:lnTo>
                  <a:lnTo>
                    <a:pt x="192" y="25"/>
                  </a:lnTo>
                  <a:lnTo>
                    <a:pt x="172" y="32"/>
                  </a:lnTo>
                  <a:lnTo>
                    <a:pt x="149" y="42"/>
                  </a:lnTo>
                  <a:lnTo>
                    <a:pt x="131" y="52"/>
                  </a:lnTo>
                  <a:lnTo>
                    <a:pt x="113" y="62"/>
                  </a:lnTo>
                  <a:lnTo>
                    <a:pt x="101" y="71"/>
                  </a:lnTo>
                  <a:lnTo>
                    <a:pt x="86" y="81"/>
                  </a:lnTo>
                  <a:lnTo>
                    <a:pt x="77" y="89"/>
                  </a:lnTo>
                  <a:lnTo>
                    <a:pt x="66" y="100"/>
                  </a:lnTo>
                  <a:lnTo>
                    <a:pt x="56" y="110"/>
                  </a:lnTo>
                  <a:lnTo>
                    <a:pt x="46" y="121"/>
                  </a:lnTo>
                  <a:lnTo>
                    <a:pt x="39" y="131"/>
                  </a:lnTo>
                  <a:lnTo>
                    <a:pt x="30" y="143"/>
                  </a:lnTo>
                  <a:lnTo>
                    <a:pt x="21" y="158"/>
                  </a:lnTo>
                  <a:lnTo>
                    <a:pt x="15" y="171"/>
                  </a:lnTo>
                  <a:lnTo>
                    <a:pt x="10" y="183"/>
                  </a:lnTo>
                  <a:lnTo>
                    <a:pt x="5" y="197"/>
                  </a:lnTo>
                  <a:lnTo>
                    <a:pt x="2" y="212"/>
                  </a:lnTo>
                  <a:lnTo>
                    <a:pt x="0" y="231"/>
                  </a:lnTo>
                  <a:lnTo>
                    <a:pt x="1" y="247"/>
                  </a:lnTo>
                  <a:lnTo>
                    <a:pt x="4" y="261"/>
                  </a:lnTo>
                  <a:lnTo>
                    <a:pt x="6" y="275"/>
                  </a:lnTo>
                  <a:lnTo>
                    <a:pt x="12" y="290"/>
                  </a:lnTo>
                  <a:lnTo>
                    <a:pt x="17" y="303"/>
                  </a:lnTo>
                  <a:lnTo>
                    <a:pt x="23" y="314"/>
                  </a:lnTo>
                  <a:lnTo>
                    <a:pt x="33" y="329"/>
                  </a:lnTo>
                  <a:lnTo>
                    <a:pt x="45" y="346"/>
                  </a:lnTo>
                  <a:lnTo>
                    <a:pt x="58" y="360"/>
                  </a:lnTo>
                  <a:lnTo>
                    <a:pt x="68" y="371"/>
                  </a:lnTo>
                  <a:lnTo>
                    <a:pt x="82" y="382"/>
                  </a:lnTo>
                  <a:lnTo>
                    <a:pt x="95" y="391"/>
                  </a:lnTo>
                  <a:lnTo>
                    <a:pt x="110" y="401"/>
                  </a:lnTo>
                  <a:lnTo>
                    <a:pt x="129" y="414"/>
                  </a:lnTo>
                  <a:lnTo>
                    <a:pt x="147" y="423"/>
                  </a:lnTo>
                  <a:lnTo>
                    <a:pt x="168" y="433"/>
                  </a:lnTo>
                  <a:lnTo>
                    <a:pt x="210" y="447"/>
                  </a:lnTo>
                  <a:lnTo>
                    <a:pt x="245" y="456"/>
                  </a:lnTo>
                  <a:lnTo>
                    <a:pt x="283" y="463"/>
                  </a:lnTo>
                  <a:lnTo>
                    <a:pt x="313" y="467"/>
                  </a:lnTo>
                  <a:lnTo>
                    <a:pt x="352" y="469"/>
                  </a:lnTo>
                  <a:lnTo>
                    <a:pt x="352" y="504"/>
                  </a:lnTo>
                  <a:lnTo>
                    <a:pt x="482" y="424"/>
                  </a:lnTo>
                  <a:lnTo>
                    <a:pt x="351" y="343"/>
                  </a:lnTo>
                  <a:lnTo>
                    <a:pt x="351" y="379"/>
                  </a:lnTo>
                  <a:lnTo>
                    <a:pt x="312" y="376"/>
                  </a:lnTo>
                  <a:lnTo>
                    <a:pt x="283" y="372"/>
                  </a:lnTo>
                  <a:lnTo>
                    <a:pt x="252" y="365"/>
                  </a:lnTo>
                  <a:lnTo>
                    <a:pt x="210" y="350"/>
                  </a:lnTo>
                  <a:lnTo>
                    <a:pt x="190" y="341"/>
                  </a:lnTo>
                  <a:lnTo>
                    <a:pt x="171" y="330"/>
                  </a:lnTo>
                  <a:lnTo>
                    <a:pt x="155" y="318"/>
                  </a:lnTo>
                  <a:lnTo>
                    <a:pt x="140" y="306"/>
                  </a:lnTo>
                  <a:lnTo>
                    <a:pt x="127" y="295"/>
                  </a:lnTo>
                  <a:lnTo>
                    <a:pt x="116" y="283"/>
                  </a:lnTo>
                  <a:lnTo>
                    <a:pt x="105" y="268"/>
                  </a:lnTo>
                  <a:lnTo>
                    <a:pt x="95" y="251"/>
                  </a:lnTo>
                  <a:lnTo>
                    <a:pt x="87" y="235"/>
                  </a:lnTo>
                  <a:lnTo>
                    <a:pt x="84" y="221"/>
                  </a:lnTo>
                  <a:lnTo>
                    <a:pt x="80" y="203"/>
                  </a:lnTo>
                  <a:lnTo>
                    <a:pt x="80" y="185"/>
                  </a:lnTo>
                  <a:lnTo>
                    <a:pt x="80" y="173"/>
                  </a:lnTo>
                  <a:lnTo>
                    <a:pt x="82" y="160"/>
                  </a:lnTo>
                  <a:lnTo>
                    <a:pt x="87" y="145"/>
                  </a:lnTo>
                  <a:lnTo>
                    <a:pt x="93" y="131"/>
                  </a:lnTo>
                  <a:lnTo>
                    <a:pt x="101" y="117"/>
                  </a:lnTo>
                  <a:lnTo>
                    <a:pt x="110" y="103"/>
                  </a:lnTo>
                  <a:lnTo>
                    <a:pt x="128" y="83"/>
                  </a:lnTo>
                  <a:lnTo>
                    <a:pt x="142" y="70"/>
                  </a:lnTo>
                  <a:lnTo>
                    <a:pt x="161" y="56"/>
                  </a:lnTo>
                  <a:lnTo>
                    <a:pt x="181" y="44"/>
                  </a:lnTo>
                  <a:lnTo>
                    <a:pt x="196" y="36"/>
                  </a:lnTo>
                  <a:lnTo>
                    <a:pt x="213" y="28"/>
                  </a:lnTo>
                  <a:lnTo>
                    <a:pt x="230" y="22"/>
                  </a:lnTo>
                  <a:lnTo>
                    <a:pt x="243" y="18"/>
                  </a:lnTo>
                  <a:lnTo>
                    <a:pt x="256" y="14"/>
                  </a:lnTo>
                  <a:lnTo>
                    <a:pt x="273" y="11"/>
                  </a:lnTo>
                  <a:lnTo>
                    <a:pt x="288" y="8"/>
                  </a:lnTo>
                  <a:lnTo>
                    <a:pt x="310" y="5"/>
                  </a:lnTo>
                  <a:lnTo>
                    <a:pt x="363" y="0"/>
                  </a:lnTo>
                </a:path>
              </a:pathLst>
            </a:custGeom>
            <a:solidFill>
              <a:srgbClr val="00279F"/>
            </a:solidFill>
            <a:ln w="12700" cap="rnd" cmpd="sng">
              <a:solidFill>
                <a:srgbClr val="000000"/>
              </a:solidFill>
              <a:prstDash val="solid"/>
              <a:round/>
              <a:headEnd type="none" w="med" len="med"/>
              <a:tailEnd type="none" w="med" len="med"/>
            </a:ln>
            <a:effectLst/>
          </p:spPr>
          <p:txBody>
            <a:bodyPr/>
            <a:lstStyle/>
            <a:p>
              <a:endParaRPr lang="en-US"/>
            </a:p>
          </p:txBody>
        </p:sp>
        <p:sp>
          <p:nvSpPr>
            <p:cNvPr id="145424" name="Freeform 16"/>
            <p:cNvSpPr>
              <a:spLocks/>
            </p:cNvSpPr>
            <p:nvPr/>
          </p:nvSpPr>
          <p:spPr bwMode="auto">
            <a:xfrm>
              <a:off x="4226" y="1135"/>
              <a:ext cx="564" cy="512"/>
            </a:xfrm>
            <a:custGeom>
              <a:avLst/>
              <a:gdLst/>
              <a:ahLst/>
              <a:cxnLst>
                <a:cxn ang="0">
                  <a:pos x="206" y="510"/>
                </a:cxn>
                <a:cxn ang="0">
                  <a:pos x="256" y="504"/>
                </a:cxn>
                <a:cxn ang="0">
                  <a:pos x="299" y="497"/>
                </a:cxn>
                <a:cxn ang="0">
                  <a:pos x="339" y="486"/>
                </a:cxn>
                <a:cxn ang="0">
                  <a:pos x="389" y="468"/>
                </a:cxn>
                <a:cxn ang="0">
                  <a:pos x="431" y="448"/>
                </a:cxn>
                <a:cxn ang="0">
                  <a:pos x="462" y="429"/>
                </a:cxn>
                <a:cxn ang="0">
                  <a:pos x="486" y="410"/>
                </a:cxn>
                <a:cxn ang="0">
                  <a:pos x="509" y="388"/>
                </a:cxn>
                <a:cxn ang="0">
                  <a:pos x="528" y="366"/>
                </a:cxn>
                <a:cxn ang="0">
                  <a:pos x="546" y="337"/>
                </a:cxn>
                <a:cxn ang="0">
                  <a:pos x="557" y="311"/>
                </a:cxn>
                <a:cxn ang="0">
                  <a:pos x="563" y="277"/>
                </a:cxn>
                <a:cxn ang="0">
                  <a:pos x="559" y="246"/>
                </a:cxn>
                <a:cxn ang="0">
                  <a:pos x="549" y="217"/>
                </a:cxn>
                <a:cxn ang="0">
                  <a:pos x="536" y="192"/>
                </a:cxn>
                <a:cxn ang="0">
                  <a:pos x="510" y="160"/>
                </a:cxn>
                <a:cxn ang="0">
                  <a:pos x="483" y="135"/>
                </a:cxn>
                <a:cxn ang="0">
                  <a:pos x="453" y="114"/>
                </a:cxn>
                <a:cxn ang="0">
                  <a:pos x="413" y="91"/>
                </a:cxn>
                <a:cxn ang="0">
                  <a:pos x="367" y="72"/>
                </a:cxn>
                <a:cxn ang="0">
                  <a:pos x="277" y="48"/>
                </a:cxn>
                <a:cxn ang="0">
                  <a:pos x="197" y="38"/>
                </a:cxn>
                <a:cxn ang="0">
                  <a:pos x="152" y="0"/>
                </a:cxn>
                <a:cxn ang="0">
                  <a:pos x="154" y="164"/>
                </a:cxn>
                <a:cxn ang="0">
                  <a:pos x="199" y="129"/>
                </a:cxn>
                <a:cxn ang="0">
                  <a:pos x="268" y="141"/>
                </a:cxn>
                <a:cxn ang="0">
                  <a:pos x="341" y="166"/>
                </a:cxn>
                <a:cxn ang="0">
                  <a:pos x="381" y="189"/>
                </a:cxn>
                <a:cxn ang="0">
                  <a:pos x="415" y="212"/>
                </a:cxn>
                <a:cxn ang="0">
                  <a:pos x="441" y="239"/>
                </a:cxn>
                <a:cxn ang="0">
                  <a:pos x="461" y="272"/>
                </a:cxn>
                <a:cxn ang="0">
                  <a:pos x="470" y="306"/>
                </a:cxn>
                <a:cxn ang="0">
                  <a:pos x="469" y="335"/>
                </a:cxn>
                <a:cxn ang="0">
                  <a:pos x="461" y="364"/>
                </a:cxn>
                <a:cxn ang="0">
                  <a:pos x="445" y="393"/>
                </a:cxn>
                <a:cxn ang="0">
                  <a:pos x="414" y="427"/>
                </a:cxn>
                <a:cxn ang="0">
                  <a:pos x="374" y="454"/>
                </a:cxn>
                <a:cxn ang="0">
                  <a:pos x="335" y="474"/>
                </a:cxn>
                <a:cxn ang="0">
                  <a:pos x="295" y="488"/>
                </a:cxn>
                <a:cxn ang="0">
                  <a:pos x="264" y="497"/>
                </a:cxn>
                <a:cxn ang="0">
                  <a:pos x="226" y="503"/>
                </a:cxn>
                <a:cxn ang="0">
                  <a:pos x="139" y="511"/>
                </a:cxn>
              </a:cxnLst>
              <a:rect l="0" t="0" r="r" b="b"/>
              <a:pathLst>
                <a:path w="564" h="512">
                  <a:moveTo>
                    <a:pt x="139" y="511"/>
                  </a:moveTo>
                  <a:lnTo>
                    <a:pt x="206" y="510"/>
                  </a:lnTo>
                  <a:lnTo>
                    <a:pt x="228" y="508"/>
                  </a:lnTo>
                  <a:lnTo>
                    <a:pt x="256" y="504"/>
                  </a:lnTo>
                  <a:lnTo>
                    <a:pt x="278" y="501"/>
                  </a:lnTo>
                  <a:lnTo>
                    <a:pt x="299" y="497"/>
                  </a:lnTo>
                  <a:lnTo>
                    <a:pt x="320" y="491"/>
                  </a:lnTo>
                  <a:lnTo>
                    <a:pt x="339" y="486"/>
                  </a:lnTo>
                  <a:lnTo>
                    <a:pt x="362" y="478"/>
                  </a:lnTo>
                  <a:lnTo>
                    <a:pt x="389" y="468"/>
                  </a:lnTo>
                  <a:lnTo>
                    <a:pt x="410" y="459"/>
                  </a:lnTo>
                  <a:lnTo>
                    <a:pt x="431" y="448"/>
                  </a:lnTo>
                  <a:lnTo>
                    <a:pt x="445" y="439"/>
                  </a:lnTo>
                  <a:lnTo>
                    <a:pt x="462" y="429"/>
                  </a:lnTo>
                  <a:lnTo>
                    <a:pt x="473" y="421"/>
                  </a:lnTo>
                  <a:lnTo>
                    <a:pt x="486" y="410"/>
                  </a:lnTo>
                  <a:lnTo>
                    <a:pt x="498" y="399"/>
                  </a:lnTo>
                  <a:lnTo>
                    <a:pt x="509" y="388"/>
                  </a:lnTo>
                  <a:lnTo>
                    <a:pt x="518" y="379"/>
                  </a:lnTo>
                  <a:lnTo>
                    <a:pt x="528" y="366"/>
                  </a:lnTo>
                  <a:lnTo>
                    <a:pt x="539" y="352"/>
                  </a:lnTo>
                  <a:lnTo>
                    <a:pt x="546" y="337"/>
                  </a:lnTo>
                  <a:lnTo>
                    <a:pt x="552" y="325"/>
                  </a:lnTo>
                  <a:lnTo>
                    <a:pt x="557" y="311"/>
                  </a:lnTo>
                  <a:lnTo>
                    <a:pt x="561" y="296"/>
                  </a:lnTo>
                  <a:lnTo>
                    <a:pt x="563" y="277"/>
                  </a:lnTo>
                  <a:lnTo>
                    <a:pt x="562" y="260"/>
                  </a:lnTo>
                  <a:lnTo>
                    <a:pt x="559" y="246"/>
                  </a:lnTo>
                  <a:lnTo>
                    <a:pt x="555" y="232"/>
                  </a:lnTo>
                  <a:lnTo>
                    <a:pt x="549" y="217"/>
                  </a:lnTo>
                  <a:lnTo>
                    <a:pt x="544" y="204"/>
                  </a:lnTo>
                  <a:lnTo>
                    <a:pt x="536" y="192"/>
                  </a:lnTo>
                  <a:lnTo>
                    <a:pt x="525" y="177"/>
                  </a:lnTo>
                  <a:lnTo>
                    <a:pt x="510" y="160"/>
                  </a:lnTo>
                  <a:lnTo>
                    <a:pt x="496" y="146"/>
                  </a:lnTo>
                  <a:lnTo>
                    <a:pt x="483" y="135"/>
                  </a:lnTo>
                  <a:lnTo>
                    <a:pt x="468" y="124"/>
                  </a:lnTo>
                  <a:lnTo>
                    <a:pt x="453" y="114"/>
                  </a:lnTo>
                  <a:lnTo>
                    <a:pt x="435" y="104"/>
                  </a:lnTo>
                  <a:lnTo>
                    <a:pt x="413" y="91"/>
                  </a:lnTo>
                  <a:lnTo>
                    <a:pt x="391" y="82"/>
                  </a:lnTo>
                  <a:lnTo>
                    <a:pt x="367" y="72"/>
                  </a:lnTo>
                  <a:lnTo>
                    <a:pt x="318" y="57"/>
                  </a:lnTo>
                  <a:lnTo>
                    <a:pt x="277" y="48"/>
                  </a:lnTo>
                  <a:lnTo>
                    <a:pt x="233" y="41"/>
                  </a:lnTo>
                  <a:lnTo>
                    <a:pt x="197" y="38"/>
                  </a:lnTo>
                  <a:lnTo>
                    <a:pt x="152" y="36"/>
                  </a:lnTo>
                  <a:lnTo>
                    <a:pt x="152" y="0"/>
                  </a:lnTo>
                  <a:lnTo>
                    <a:pt x="0" y="81"/>
                  </a:lnTo>
                  <a:lnTo>
                    <a:pt x="154" y="164"/>
                  </a:lnTo>
                  <a:lnTo>
                    <a:pt x="153" y="127"/>
                  </a:lnTo>
                  <a:lnTo>
                    <a:pt x="199" y="129"/>
                  </a:lnTo>
                  <a:lnTo>
                    <a:pt x="233" y="134"/>
                  </a:lnTo>
                  <a:lnTo>
                    <a:pt x="268" y="141"/>
                  </a:lnTo>
                  <a:lnTo>
                    <a:pt x="318" y="156"/>
                  </a:lnTo>
                  <a:lnTo>
                    <a:pt x="341" y="166"/>
                  </a:lnTo>
                  <a:lnTo>
                    <a:pt x="363" y="176"/>
                  </a:lnTo>
                  <a:lnTo>
                    <a:pt x="381" y="189"/>
                  </a:lnTo>
                  <a:lnTo>
                    <a:pt x="400" y="200"/>
                  </a:lnTo>
                  <a:lnTo>
                    <a:pt x="415" y="212"/>
                  </a:lnTo>
                  <a:lnTo>
                    <a:pt x="427" y="224"/>
                  </a:lnTo>
                  <a:lnTo>
                    <a:pt x="441" y="239"/>
                  </a:lnTo>
                  <a:lnTo>
                    <a:pt x="453" y="256"/>
                  </a:lnTo>
                  <a:lnTo>
                    <a:pt x="461" y="272"/>
                  </a:lnTo>
                  <a:lnTo>
                    <a:pt x="465" y="287"/>
                  </a:lnTo>
                  <a:lnTo>
                    <a:pt x="470" y="306"/>
                  </a:lnTo>
                  <a:lnTo>
                    <a:pt x="470" y="323"/>
                  </a:lnTo>
                  <a:lnTo>
                    <a:pt x="469" y="335"/>
                  </a:lnTo>
                  <a:lnTo>
                    <a:pt x="467" y="348"/>
                  </a:lnTo>
                  <a:lnTo>
                    <a:pt x="461" y="364"/>
                  </a:lnTo>
                  <a:lnTo>
                    <a:pt x="454" y="379"/>
                  </a:lnTo>
                  <a:lnTo>
                    <a:pt x="445" y="393"/>
                  </a:lnTo>
                  <a:lnTo>
                    <a:pt x="434" y="407"/>
                  </a:lnTo>
                  <a:lnTo>
                    <a:pt x="414" y="427"/>
                  </a:lnTo>
                  <a:lnTo>
                    <a:pt x="397" y="440"/>
                  </a:lnTo>
                  <a:lnTo>
                    <a:pt x="374" y="454"/>
                  </a:lnTo>
                  <a:lnTo>
                    <a:pt x="352" y="466"/>
                  </a:lnTo>
                  <a:lnTo>
                    <a:pt x="335" y="474"/>
                  </a:lnTo>
                  <a:lnTo>
                    <a:pt x="314" y="482"/>
                  </a:lnTo>
                  <a:lnTo>
                    <a:pt x="295" y="488"/>
                  </a:lnTo>
                  <a:lnTo>
                    <a:pt x="279" y="493"/>
                  </a:lnTo>
                  <a:lnTo>
                    <a:pt x="264" y="497"/>
                  </a:lnTo>
                  <a:lnTo>
                    <a:pt x="244" y="501"/>
                  </a:lnTo>
                  <a:lnTo>
                    <a:pt x="226" y="503"/>
                  </a:lnTo>
                  <a:lnTo>
                    <a:pt x="201" y="506"/>
                  </a:lnTo>
                  <a:lnTo>
                    <a:pt x="139" y="511"/>
                  </a:lnTo>
                </a:path>
              </a:pathLst>
            </a:custGeom>
            <a:solidFill>
              <a:srgbClr val="EAEC5E"/>
            </a:solidFill>
            <a:ln w="12700" cap="rnd" cmpd="sng">
              <a:solidFill>
                <a:srgbClr val="000000"/>
              </a:solidFill>
              <a:prstDash val="solid"/>
              <a:round/>
              <a:headEnd type="none" w="med" len="med"/>
              <a:tailEnd type="none" w="med" len="med"/>
            </a:ln>
            <a:effectLst/>
          </p:spPr>
          <p:txBody>
            <a:bodyPr/>
            <a:lstStyle/>
            <a:p>
              <a:endParaRPr lang="en-US"/>
            </a:p>
          </p:txBody>
        </p:sp>
        <p:sp>
          <p:nvSpPr>
            <p:cNvPr id="145425" name="Freeform 17"/>
            <p:cNvSpPr>
              <a:spLocks/>
            </p:cNvSpPr>
            <p:nvPr/>
          </p:nvSpPr>
          <p:spPr bwMode="auto">
            <a:xfrm>
              <a:off x="3605" y="1135"/>
              <a:ext cx="564" cy="512"/>
            </a:xfrm>
            <a:custGeom>
              <a:avLst/>
              <a:gdLst/>
              <a:ahLst/>
              <a:cxnLst>
                <a:cxn ang="0">
                  <a:pos x="357" y="510"/>
                </a:cxn>
                <a:cxn ang="0">
                  <a:pos x="307" y="504"/>
                </a:cxn>
                <a:cxn ang="0">
                  <a:pos x="264" y="497"/>
                </a:cxn>
                <a:cxn ang="0">
                  <a:pos x="224" y="486"/>
                </a:cxn>
                <a:cxn ang="0">
                  <a:pos x="174" y="468"/>
                </a:cxn>
                <a:cxn ang="0">
                  <a:pos x="132" y="448"/>
                </a:cxn>
                <a:cxn ang="0">
                  <a:pos x="101" y="429"/>
                </a:cxn>
                <a:cxn ang="0">
                  <a:pos x="77" y="410"/>
                </a:cxn>
                <a:cxn ang="0">
                  <a:pos x="54" y="388"/>
                </a:cxn>
                <a:cxn ang="0">
                  <a:pos x="35" y="366"/>
                </a:cxn>
                <a:cxn ang="0">
                  <a:pos x="17" y="337"/>
                </a:cxn>
                <a:cxn ang="0">
                  <a:pos x="6" y="311"/>
                </a:cxn>
                <a:cxn ang="0">
                  <a:pos x="0" y="277"/>
                </a:cxn>
                <a:cxn ang="0">
                  <a:pos x="4" y="246"/>
                </a:cxn>
                <a:cxn ang="0">
                  <a:pos x="14" y="217"/>
                </a:cxn>
                <a:cxn ang="0">
                  <a:pos x="27" y="192"/>
                </a:cxn>
                <a:cxn ang="0">
                  <a:pos x="53" y="160"/>
                </a:cxn>
                <a:cxn ang="0">
                  <a:pos x="80" y="135"/>
                </a:cxn>
                <a:cxn ang="0">
                  <a:pos x="110" y="114"/>
                </a:cxn>
                <a:cxn ang="0">
                  <a:pos x="150" y="91"/>
                </a:cxn>
                <a:cxn ang="0">
                  <a:pos x="196" y="72"/>
                </a:cxn>
                <a:cxn ang="0">
                  <a:pos x="286" y="48"/>
                </a:cxn>
                <a:cxn ang="0">
                  <a:pos x="366" y="38"/>
                </a:cxn>
                <a:cxn ang="0">
                  <a:pos x="411" y="0"/>
                </a:cxn>
                <a:cxn ang="0">
                  <a:pos x="409" y="164"/>
                </a:cxn>
                <a:cxn ang="0">
                  <a:pos x="364" y="129"/>
                </a:cxn>
                <a:cxn ang="0">
                  <a:pos x="295" y="141"/>
                </a:cxn>
                <a:cxn ang="0">
                  <a:pos x="222" y="166"/>
                </a:cxn>
                <a:cxn ang="0">
                  <a:pos x="182" y="189"/>
                </a:cxn>
                <a:cxn ang="0">
                  <a:pos x="148" y="212"/>
                </a:cxn>
                <a:cxn ang="0">
                  <a:pos x="122" y="239"/>
                </a:cxn>
                <a:cxn ang="0">
                  <a:pos x="102" y="272"/>
                </a:cxn>
                <a:cxn ang="0">
                  <a:pos x="93" y="306"/>
                </a:cxn>
                <a:cxn ang="0">
                  <a:pos x="94" y="335"/>
                </a:cxn>
                <a:cxn ang="0">
                  <a:pos x="102" y="364"/>
                </a:cxn>
                <a:cxn ang="0">
                  <a:pos x="118" y="393"/>
                </a:cxn>
                <a:cxn ang="0">
                  <a:pos x="149" y="427"/>
                </a:cxn>
                <a:cxn ang="0">
                  <a:pos x="189" y="454"/>
                </a:cxn>
                <a:cxn ang="0">
                  <a:pos x="228" y="474"/>
                </a:cxn>
                <a:cxn ang="0">
                  <a:pos x="268" y="488"/>
                </a:cxn>
                <a:cxn ang="0">
                  <a:pos x="299" y="497"/>
                </a:cxn>
                <a:cxn ang="0">
                  <a:pos x="337" y="503"/>
                </a:cxn>
                <a:cxn ang="0">
                  <a:pos x="424" y="511"/>
                </a:cxn>
              </a:cxnLst>
              <a:rect l="0" t="0" r="r" b="b"/>
              <a:pathLst>
                <a:path w="564" h="512">
                  <a:moveTo>
                    <a:pt x="424" y="511"/>
                  </a:moveTo>
                  <a:lnTo>
                    <a:pt x="357" y="510"/>
                  </a:lnTo>
                  <a:lnTo>
                    <a:pt x="335" y="508"/>
                  </a:lnTo>
                  <a:lnTo>
                    <a:pt x="307" y="504"/>
                  </a:lnTo>
                  <a:lnTo>
                    <a:pt x="285" y="501"/>
                  </a:lnTo>
                  <a:lnTo>
                    <a:pt x="264" y="497"/>
                  </a:lnTo>
                  <a:lnTo>
                    <a:pt x="243" y="491"/>
                  </a:lnTo>
                  <a:lnTo>
                    <a:pt x="224" y="486"/>
                  </a:lnTo>
                  <a:lnTo>
                    <a:pt x="201" y="478"/>
                  </a:lnTo>
                  <a:lnTo>
                    <a:pt x="174" y="468"/>
                  </a:lnTo>
                  <a:lnTo>
                    <a:pt x="153" y="459"/>
                  </a:lnTo>
                  <a:lnTo>
                    <a:pt x="132" y="448"/>
                  </a:lnTo>
                  <a:lnTo>
                    <a:pt x="118" y="439"/>
                  </a:lnTo>
                  <a:lnTo>
                    <a:pt x="101" y="429"/>
                  </a:lnTo>
                  <a:lnTo>
                    <a:pt x="90" y="421"/>
                  </a:lnTo>
                  <a:lnTo>
                    <a:pt x="77" y="410"/>
                  </a:lnTo>
                  <a:lnTo>
                    <a:pt x="65" y="399"/>
                  </a:lnTo>
                  <a:lnTo>
                    <a:pt x="54" y="388"/>
                  </a:lnTo>
                  <a:lnTo>
                    <a:pt x="45" y="379"/>
                  </a:lnTo>
                  <a:lnTo>
                    <a:pt x="35" y="366"/>
                  </a:lnTo>
                  <a:lnTo>
                    <a:pt x="24" y="352"/>
                  </a:lnTo>
                  <a:lnTo>
                    <a:pt x="17" y="337"/>
                  </a:lnTo>
                  <a:lnTo>
                    <a:pt x="11" y="325"/>
                  </a:lnTo>
                  <a:lnTo>
                    <a:pt x="6" y="311"/>
                  </a:lnTo>
                  <a:lnTo>
                    <a:pt x="2" y="296"/>
                  </a:lnTo>
                  <a:lnTo>
                    <a:pt x="0" y="277"/>
                  </a:lnTo>
                  <a:lnTo>
                    <a:pt x="1" y="260"/>
                  </a:lnTo>
                  <a:lnTo>
                    <a:pt x="4" y="246"/>
                  </a:lnTo>
                  <a:lnTo>
                    <a:pt x="8" y="232"/>
                  </a:lnTo>
                  <a:lnTo>
                    <a:pt x="14" y="217"/>
                  </a:lnTo>
                  <a:lnTo>
                    <a:pt x="19" y="204"/>
                  </a:lnTo>
                  <a:lnTo>
                    <a:pt x="27" y="192"/>
                  </a:lnTo>
                  <a:lnTo>
                    <a:pt x="38" y="177"/>
                  </a:lnTo>
                  <a:lnTo>
                    <a:pt x="53" y="160"/>
                  </a:lnTo>
                  <a:lnTo>
                    <a:pt x="67" y="146"/>
                  </a:lnTo>
                  <a:lnTo>
                    <a:pt x="80" y="135"/>
                  </a:lnTo>
                  <a:lnTo>
                    <a:pt x="95" y="124"/>
                  </a:lnTo>
                  <a:lnTo>
                    <a:pt x="110" y="114"/>
                  </a:lnTo>
                  <a:lnTo>
                    <a:pt x="128" y="104"/>
                  </a:lnTo>
                  <a:lnTo>
                    <a:pt x="150" y="91"/>
                  </a:lnTo>
                  <a:lnTo>
                    <a:pt x="172" y="82"/>
                  </a:lnTo>
                  <a:lnTo>
                    <a:pt x="196" y="72"/>
                  </a:lnTo>
                  <a:lnTo>
                    <a:pt x="245" y="57"/>
                  </a:lnTo>
                  <a:lnTo>
                    <a:pt x="286" y="48"/>
                  </a:lnTo>
                  <a:lnTo>
                    <a:pt x="330" y="41"/>
                  </a:lnTo>
                  <a:lnTo>
                    <a:pt x="366" y="38"/>
                  </a:lnTo>
                  <a:lnTo>
                    <a:pt x="411" y="36"/>
                  </a:lnTo>
                  <a:lnTo>
                    <a:pt x="411" y="0"/>
                  </a:lnTo>
                  <a:lnTo>
                    <a:pt x="563" y="81"/>
                  </a:lnTo>
                  <a:lnTo>
                    <a:pt x="409" y="164"/>
                  </a:lnTo>
                  <a:lnTo>
                    <a:pt x="410" y="127"/>
                  </a:lnTo>
                  <a:lnTo>
                    <a:pt x="364" y="129"/>
                  </a:lnTo>
                  <a:lnTo>
                    <a:pt x="330" y="134"/>
                  </a:lnTo>
                  <a:lnTo>
                    <a:pt x="295" y="141"/>
                  </a:lnTo>
                  <a:lnTo>
                    <a:pt x="245" y="156"/>
                  </a:lnTo>
                  <a:lnTo>
                    <a:pt x="222" y="166"/>
                  </a:lnTo>
                  <a:lnTo>
                    <a:pt x="200" y="176"/>
                  </a:lnTo>
                  <a:lnTo>
                    <a:pt x="182" y="189"/>
                  </a:lnTo>
                  <a:lnTo>
                    <a:pt x="163" y="200"/>
                  </a:lnTo>
                  <a:lnTo>
                    <a:pt x="148" y="212"/>
                  </a:lnTo>
                  <a:lnTo>
                    <a:pt x="136" y="224"/>
                  </a:lnTo>
                  <a:lnTo>
                    <a:pt x="122" y="239"/>
                  </a:lnTo>
                  <a:lnTo>
                    <a:pt x="110" y="256"/>
                  </a:lnTo>
                  <a:lnTo>
                    <a:pt x="102" y="272"/>
                  </a:lnTo>
                  <a:lnTo>
                    <a:pt x="98" y="287"/>
                  </a:lnTo>
                  <a:lnTo>
                    <a:pt x="93" y="306"/>
                  </a:lnTo>
                  <a:lnTo>
                    <a:pt x="93" y="323"/>
                  </a:lnTo>
                  <a:lnTo>
                    <a:pt x="94" y="335"/>
                  </a:lnTo>
                  <a:lnTo>
                    <a:pt x="96" y="348"/>
                  </a:lnTo>
                  <a:lnTo>
                    <a:pt x="102" y="364"/>
                  </a:lnTo>
                  <a:lnTo>
                    <a:pt x="109" y="379"/>
                  </a:lnTo>
                  <a:lnTo>
                    <a:pt x="118" y="393"/>
                  </a:lnTo>
                  <a:lnTo>
                    <a:pt x="129" y="407"/>
                  </a:lnTo>
                  <a:lnTo>
                    <a:pt x="149" y="427"/>
                  </a:lnTo>
                  <a:lnTo>
                    <a:pt x="166" y="440"/>
                  </a:lnTo>
                  <a:lnTo>
                    <a:pt x="189" y="454"/>
                  </a:lnTo>
                  <a:lnTo>
                    <a:pt x="211" y="466"/>
                  </a:lnTo>
                  <a:lnTo>
                    <a:pt x="228" y="474"/>
                  </a:lnTo>
                  <a:lnTo>
                    <a:pt x="249" y="482"/>
                  </a:lnTo>
                  <a:lnTo>
                    <a:pt x="268" y="488"/>
                  </a:lnTo>
                  <a:lnTo>
                    <a:pt x="284" y="493"/>
                  </a:lnTo>
                  <a:lnTo>
                    <a:pt x="299" y="497"/>
                  </a:lnTo>
                  <a:lnTo>
                    <a:pt x="319" y="501"/>
                  </a:lnTo>
                  <a:lnTo>
                    <a:pt x="337" y="503"/>
                  </a:lnTo>
                  <a:lnTo>
                    <a:pt x="362" y="506"/>
                  </a:lnTo>
                  <a:lnTo>
                    <a:pt x="424" y="511"/>
                  </a:lnTo>
                </a:path>
              </a:pathLst>
            </a:custGeom>
            <a:solidFill>
              <a:srgbClr val="EAEC5E"/>
            </a:solidFill>
            <a:ln w="12700" cap="rnd" cmpd="sng">
              <a:solidFill>
                <a:srgbClr val="000000"/>
              </a:solidFill>
              <a:prstDash val="solid"/>
              <a:round/>
              <a:headEnd type="none" w="med" len="med"/>
              <a:tailEnd type="none" w="med" len="med"/>
            </a:ln>
            <a:effectLst/>
          </p:spPr>
          <p:txBody>
            <a:bodyPr/>
            <a:lstStyle/>
            <a:p>
              <a:endParaRPr lang="en-US"/>
            </a:p>
          </p:txBody>
        </p:sp>
      </p:grpSp>
      <p:sp>
        <p:nvSpPr>
          <p:cNvPr id="145426" name="Rectangle 18"/>
          <p:cNvSpPr>
            <a:spLocks noChangeArrowheads="1"/>
          </p:cNvSpPr>
          <p:nvPr/>
        </p:nvSpPr>
        <p:spPr bwMode="auto">
          <a:xfrm>
            <a:off x="2022475" y="2227263"/>
            <a:ext cx="2719388" cy="454025"/>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algn="ctr" eaLnBrk="0" hangingPunct="0"/>
            <a:r>
              <a:rPr lang="en-US" sz="2400" b="1">
                <a:solidFill>
                  <a:srgbClr val="EAEC5E"/>
                </a:solidFill>
                <a:effectLst>
                  <a:outerShdw blurRad="38100" dist="38100" dir="2700000" algn="tl">
                    <a:srgbClr val="000000"/>
                  </a:outerShdw>
                </a:effectLst>
              </a:rPr>
              <a:t>random sampling</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Rot="1" noChangeArrowheads="1"/>
          </p:cNvSpPr>
          <p:nvPr>
            <p:ph type="title"/>
          </p:nvPr>
        </p:nvSpPr>
        <p:spPr>
          <a:xfrm>
            <a:off x="1071563" y="171450"/>
            <a:ext cx="7715250" cy="1143000"/>
          </a:xfrm>
          <a:noFill/>
          <a:ln/>
          <a:effectLst>
            <a:outerShdw dist="35921" dir="2700000" algn="ctr" rotWithShape="0">
              <a:srgbClr val="000000"/>
            </a:outerShdw>
          </a:effectLst>
        </p:spPr>
        <p:txBody>
          <a:bodyPr lIns="90488" tIns="44450" rIns="90488" bIns="44450"/>
          <a:lstStyle/>
          <a:p>
            <a:r>
              <a:rPr lang="en-US"/>
              <a:t>How Can We Improve External Validity?</a:t>
            </a:r>
          </a:p>
        </p:txBody>
      </p:sp>
      <p:grpSp>
        <p:nvGrpSpPr>
          <p:cNvPr id="146435" name="Group 3"/>
          <p:cNvGrpSpPr>
            <a:grpSpLocks/>
          </p:cNvGrpSpPr>
          <p:nvPr/>
        </p:nvGrpSpPr>
        <p:grpSpPr bwMode="auto">
          <a:xfrm>
            <a:off x="5656263" y="1693863"/>
            <a:ext cx="2019300" cy="1211262"/>
            <a:chOff x="3563" y="1067"/>
            <a:chExt cx="1272" cy="763"/>
          </a:xfrm>
        </p:grpSpPr>
        <p:sp>
          <p:nvSpPr>
            <p:cNvPr id="146436" name="Line 4"/>
            <p:cNvSpPr>
              <a:spLocks noChangeShapeType="1"/>
            </p:cNvSpPr>
            <p:nvPr/>
          </p:nvSpPr>
          <p:spPr bwMode="auto">
            <a:xfrm flipH="1">
              <a:off x="3874" y="1319"/>
              <a:ext cx="119" cy="511"/>
            </a:xfrm>
            <a:prstGeom prst="line">
              <a:avLst/>
            </a:prstGeom>
            <a:noFill/>
            <a:ln w="12700">
              <a:solidFill>
                <a:schemeClr val="tx1"/>
              </a:solidFill>
              <a:prstDash val="dash"/>
              <a:round/>
              <a:headEnd/>
              <a:tailEnd/>
            </a:ln>
            <a:effectLst/>
          </p:spPr>
          <p:txBody>
            <a:bodyPr wrap="none" anchor="ctr"/>
            <a:lstStyle/>
            <a:p>
              <a:endParaRPr lang="en-US"/>
            </a:p>
          </p:txBody>
        </p:sp>
        <p:sp>
          <p:nvSpPr>
            <p:cNvPr id="146437" name="Line 5"/>
            <p:cNvSpPr>
              <a:spLocks noChangeShapeType="1"/>
            </p:cNvSpPr>
            <p:nvPr/>
          </p:nvSpPr>
          <p:spPr bwMode="auto">
            <a:xfrm>
              <a:off x="4413" y="1319"/>
              <a:ext cx="100" cy="511"/>
            </a:xfrm>
            <a:prstGeom prst="line">
              <a:avLst/>
            </a:prstGeom>
            <a:noFill/>
            <a:ln w="12700">
              <a:solidFill>
                <a:schemeClr val="tx1"/>
              </a:solidFill>
              <a:prstDash val="dash"/>
              <a:round/>
              <a:headEnd/>
              <a:tailEnd/>
            </a:ln>
            <a:effectLst/>
          </p:spPr>
          <p:txBody>
            <a:bodyPr wrap="none" anchor="ctr"/>
            <a:lstStyle/>
            <a:p>
              <a:endParaRPr lang="en-US"/>
            </a:p>
          </p:txBody>
        </p:sp>
        <p:grpSp>
          <p:nvGrpSpPr>
            <p:cNvPr id="146438" name="Group 6"/>
            <p:cNvGrpSpPr>
              <a:grpSpLocks/>
            </p:cNvGrpSpPr>
            <p:nvPr/>
          </p:nvGrpSpPr>
          <p:grpSpPr bwMode="auto">
            <a:xfrm>
              <a:off x="3992" y="1067"/>
              <a:ext cx="412" cy="244"/>
              <a:chOff x="3992" y="1067"/>
              <a:chExt cx="412" cy="244"/>
            </a:xfrm>
          </p:grpSpPr>
          <p:sp>
            <p:nvSpPr>
              <p:cNvPr id="146439" name="Rectangle 7"/>
              <p:cNvSpPr>
                <a:spLocks noChangeArrowheads="1"/>
              </p:cNvSpPr>
              <p:nvPr/>
            </p:nvSpPr>
            <p:spPr bwMode="auto">
              <a:xfrm>
                <a:off x="3992" y="1067"/>
                <a:ext cx="412" cy="244"/>
              </a:xfrm>
              <a:prstGeom prst="rect">
                <a:avLst/>
              </a:prstGeom>
              <a:solidFill>
                <a:schemeClr val="accent1"/>
              </a:solidFill>
              <a:ln w="12700">
                <a:solidFill>
                  <a:schemeClr val="tx1"/>
                </a:solidFill>
                <a:miter lim="800000"/>
                <a:headEnd/>
                <a:tailEnd/>
              </a:ln>
              <a:effectLst/>
            </p:spPr>
            <p:txBody>
              <a:bodyPr wrap="none" anchor="ctr"/>
              <a:lstStyle/>
              <a:p>
                <a:endParaRPr lang="en-US"/>
              </a:p>
            </p:txBody>
          </p:sp>
          <p:graphicFrame>
            <p:nvGraphicFramePr>
              <p:cNvPr id="146440" name="Object 8">
                <a:hlinkClick r:id="" action="ppaction://ole?verb=0"/>
              </p:cNvPr>
              <p:cNvGraphicFramePr>
                <a:graphicFrameLocks/>
              </p:cNvGraphicFramePr>
              <p:nvPr/>
            </p:nvGraphicFramePr>
            <p:xfrm>
              <a:off x="4029" y="1084"/>
              <a:ext cx="346" cy="206"/>
            </p:xfrm>
            <a:graphic>
              <a:graphicData uri="http://schemas.openxmlformats.org/presentationml/2006/ole">
                <p:oleObj spid="_x0000_s146440" name="Microsoft ClipArt Gallery" r:id="rId3" imgW="5529240" imgH="3290760" progId="">
                  <p:embed/>
                </p:oleObj>
              </a:graphicData>
            </a:graphic>
          </p:graphicFrame>
        </p:grpSp>
        <p:graphicFrame>
          <p:nvGraphicFramePr>
            <p:cNvPr id="146441" name="Object 9">
              <a:hlinkClick r:id="" action="ppaction://ole?verb=0"/>
            </p:cNvPr>
            <p:cNvGraphicFramePr>
              <a:graphicFrameLocks/>
            </p:cNvGraphicFramePr>
            <p:nvPr/>
          </p:nvGraphicFramePr>
          <p:xfrm>
            <a:off x="3883" y="1436"/>
            <a:ext cx="631" cy="393"/>
          </p:xfrm>
          <a:graphic>
            <a:graphicData uri="http://schemas.openxmlformats.org/presentationml/2006/ole">
              <p:oleObj spid="_x0000_s146441" name="Microsoft ClipArt Gallery" r:id="rId4" imgW="4052880" imgH="2536560" progId="">
                <p:embed/>
              </p:oleObj>
            </a:graphicData>
          </a:graphic>
        </p:graphicFrame>
        <p:sp>
          <p:nvSpPr>
            <p:cNvPr id="146442" name="Line 10"/>
            <p:cNvSpPr>
              <a:spLocks noChangeShapeType="1"/>
            </p:cNvSpPr>
            <p:nvPr/>
          </p:nvSpPr>
          <p:spPr bwMode="auto">
            <a:xfrm flipH="1">
              <a:off x="3871" y="1067"/>
              <a:ext cx="116" cy="364"/>
            </a:xfrm>
            <a:prstGeom prst="line">
              <a:avLst/>
            </a:prstGeom>
            <a:noFill/>
            <a:ln w="12700">
              <a:solidFill>
                <a:schemeClr val="tx1"/>
              </a:solidFill>
              <a:prstDash val="dash"/>
              <a:round/>
              <a:headEnd/>
              <a:tailEnd/>
            </a:ln>
            <a:effectLst/>
          </p:spPr>
          <p:txBody>
            <a:bodyPr wrap="none" anchor="ctr"/>
            <a:lstStyle/>
            <a:p>
              <a:endParaRPr lang="en-US"/>
            </a:p>
          </p:txBody>
        </p:sp>
        <p:sp>
          <p:nvSpPr>
            <p:cNvPr id="146443" name="Line 11"/>
            <p:cNvSpPr>
              <a:spLocks noChangeShapeType="1"/>
            </p:cNvSpPr>
            <p:nvPr/>
          </p:nvSpPr>
          <p:spPr bwMode="auto">
            <a:xfrm>
              <a:off x="4413" y="1067"/>
              <a:ext cx="100" cy="361"/>
            </a:xfrm>
            <a:prstGeom prst="line">
              <a:avLst/>
            </a:prstGeom>
            <a:noFill/>
            <a:ln w="12700">
              <a:solidFill>
                <a:schemeClr val="tx1"/>
              </a:solidFill>
              <a:prstDash val="dash"/>
              <a:round/>
              <a:headEnd/>
              <a:tailEnd/>
            </a:ln>
            <a:effectLst/>
          </p:spPr>
          <p:txBody>
            <a:bodyPr wrap="none" anchor="ctr"/>
            <a:lstStyle/>
            <a:p>
              <a:endParaRPr lang="en-US"/>
            </a:p>
          </p:txBody>
        </p:sp>
        <p:sp>
          <p:nvSpPr>
            <p:cNvPr id="146444" name="Rectangle 12"/>
            <p:cNvSpPr>
              <a:spLocks noChangeArrowheads="1"/>
            </p:cNvSpPr>
            <p:nvPr/>
          </p:nvSpPr>
          <p:spPr bwMode="auto">
            <a:xfrm>
              <a:off x="4106" y="1237"/>
              <a:ext cx="198" cy="52"/>
            </a:xfrm>
            <a:prstGeom prst="rect">
              <a:avLst/>
            </a:prstGeom>
            <a:noFill/>
            <a:ln w="12700">
              <a:noFill/>
              <a:miter lim="800000"/>
              <a:headEnd/>
              <a:tailEnd/>
            </a:ln>
            <a:effectLst/>
          </p:spPr>
          <p:txBody>
            <a:bodyPr wrap="none" lIns="23812" tIns="11112" rIns="23812" bIns="11112">
              <a:spAutoFit/>
            </a:bodyPr>
            <a:lstStyle/>
            <a:p>
              <a:pPr algn="ctr" defTabSz="57150" eaLnBrk="0" hangingPunct="0"/>
              <a:r>
                <a:rPr lang="en-US" sz="400" b="1">
                  <a:solidFill>
                    <a:srgbClr val="EAEC5E"/>
                  </a:solidFill>
                  <a:effectLst>
                    <a:outerShdw blurRad="38100" dist="38100" dir="2700000" algn="tl">
                      <a:srgbClr val="000000"/>
                    </a:outerShdw>
                  </a:effectLst>
                </a:rPr>
                <a:t>Population</a:t>
              </a:r>
            </a:p>
          </p:txBody>
        </p:sp>
        <p:sp>
          <p:nvSpPr>
            <p:cNvPr id="146445" name="Rectangle 13"/>
            <p:cNvSpPr>
              <a:spLocks noChangeArrowheads="1"/>
            </p:cNvSpPr>
            <p:nvPr/>
          </p:nvSpPr>
          <p:spPr bwMode="auto">
            <a:xfrm>
              <a:off x="4076" y="1691"/>
              <a:ext cx="259" cy="91"/>
            </a:xfrm>
            <a:prstGeom prst="rect">
              <a:avLst/>
            </a:prstGeom>
            <a:noFill/>
            <a:ln w="12700">
              <a:noFill/>
              <a:miter lim="800000"/>
              <a:headEnd/>
              <a:tailEnd/>
            </a:ln>
            <a:effectLst/>
          </p:spPr>
          <p:txBody>
            <a:bodyPr wrap="none" lIns="23812" tIns="11112" rIns="23812" bIns="11112">
              <a:spAutoFit/>
            </a:bodyPr>
            <a:lstStyle/>
            <a:p>
              <a:pPr algn="ctr" defTabSz="57150" eaLnBrk="0" hangingPunct="0"/>
              <a:r>
                <a:rPr lang="en-US" sz="800" b="1">
                  <a:solidFill>
                    <a:srgbClr val="EAEC5E"/>
                  </a:solidFill>
                  <a:effectLst>
                    <a:outerShdw blurRad="38100" dist="38100" dir="2700000" algn="tl">
                      <a:srgbClr val="000000"/>
                    </a:outerShdw>
                  </a:effectLst>
                </a:rPr>
                <a:t>Sample</a:t>
              </a:r>
            </a:p>
          </p:txBody>
        </p:sp>
        <p:sp>
          <p:nvSpPr>
            <p:cNvPr id="146446" name="Freeform 14"/>
            <p:cNvSpPr>
              <a:spLocks/>
            </p:cNvSpPr>
            <p:nvPr/>
          </p:nvSpPr>
          <p:spPr bwMode="auto">
            <a:xfrm>
              <a:off x="4352" y="1219"/>
              <a:ext cx="483" cy="505"/>
            </a:xfrm>
            <a:custGeom>
              <a:avLst/>
              <a:gdLst/>
              <a:ahLst/>
              <a:cxnLst>
                <a:cxn ang="0">
                  <a:pos x="176" y="1"/>
                </a:cxn>
                <a:cxn ang="0">
                  <a:pos x="219" y="7"/>
                </a:cxn>
                <a:cxn ang="0">
                  <a:pos x="256" y="14"/>
                </a:cxn>
                <a:cxn ang="0">
                  <a:pos x="290" y="25"/>
                </a:cxn>
                <a:cxn ang="0">
                  <a:pos x="333" y="42"/>
                </a:cxn>
                <a:cxn ang="0">
                  <a:pos x="369" y="62"/>
                </a:cxn>
                <a:cxn ang="0">
                  <a:pos x="396" y="81"/>
                </a:cxn>
                <a:cxn ang="0">
                  <a:pos x="416" y="100"/>
                </a:cxn>
                <a:cxn ang="0">
                  <a:pos x="436" y="121"/>
                </a:cxn>
                <a:cxn ang="0">
                  <a:pos x="452" y="143"/>
                </a:cxn>
                <a:cxn ang="0">
                  <a:pos x="467" y="171"/>
                </a:cxn>
                <a:cxn ang="0">
                  <a:pos x="477" y="197"/>
                </a:cxn>
                <a:cxn ang="0">
                  <a:pos x="482" y="231"/>
                </a:cxn>
                <a:cxn ang="0">
                  <a:pos x="478" y="261"/>
                </a:cxn>
                <a:cxn ang="0">
                  <a:pos x="470" y="290"/>
                </a:cxn>
                <a:cxn ang="0">
                  <a:pos x="459" y="314"/>
                </a:cxn>
                <a:cxn ang="0">
                  <a:pos x="437" y="346"/>
                </a:cxn>
                <a:cxn ang="0">
                  <a:pos x="414" y="371"/>
                </a:cxn>
                <a:cxn ang="0">
                  <a:pos x="387" y="391"/>
                </a:cxn>
                <a:cxn ang="0">
                  <a:pos x="353" y="414"/>
                </a:cxn>
                <a:cxn ang="0">
                  <a:pos x="314" y="433"/>
                </a:cxn>
                <a:cxn ang="0">
                  <a:pos x="237" y="456"/>
                </a:cxn>
                <a:cxn ang="0">
                  <a:pos x="169" y="467"/>
                </a:cxn>
                <a:cxn ang="0">
                  <a:pos x="130" y="504"/>
                </a:cxn>
                <a:cxn ang="0">
                  <a:pos x="131" y="343"/>
                </a:cxn>
                <a:cxn ang="0">
                  <a:pos x="170" y="376"/>
                </a:cxn>
                <a:cxn ang="0">
                  <a:pos x="230" y="365"/>
                </a:cxn>
                <a:cxn ang="0">
                  <a:pos x="292" y="341"/>
                </a:cxn>
                <a:cxn ang="0">
                  <a:pos x="327" y="318"/>
                </a:cxn>
                <a:cxn ang="0">
                  <a:pos x="355" y="295"/>
                </a:cxn>
                <a:cxn ang="0">
                  <a:pos x="377" y="268"/>
                </a:cxn>
                <a:cxn ang="0">
                  <a:pos x="395" y="235"/>
                </a:cxn>
                <a:cxn ang="0">
                  <a:pos x="402" y="203"/>
                </a:cxn>
                <a:cxn ang="0">
                  <a:pos x="402" y="173"/>
                </a:cxn>
                <a:cxn ang="0">
                  <a:pos x="395" y="145"/>
                </a:cxn>
                <a:cxn ang="0">
                  <a:pos x="381" y="117"/>
                </a:cxn>
                <a:cxn ang="0">
                  <a:pos x="354" y="83"/>
                </a:cxn>
                <a:cxn ang="0">
                  <a:pos x="321" y="56"/>
                </a:cxn>
                <a:cxn ang="0">
                  <a:pos x="286" y="36"/>
                </a:cxn>
                <a:cxn ang="0">
                  <a:pos x="252" y="22"/>
                </a:cxn>
                <a:cxn ang="0">
                  <a:pos x="226" y="14"/>
                </a:cxn>
                <a:cxn ang="0">
                  <a:pos x="194" y="8"/>
                </a:cxn>
                <a:cxn ang="0">
                  <a:pos x="119" y="0"/>
                </a:cxn>
              </a:cxnLst>
              <a:rect l="0" t="0" r="r" b="b"/>
              <a:pathLst>
                <a:path w="483" h="505">
                  <a:moveTo>
                    <a:pt x="119" y="0"/>
                  </a:moveTo>
                  <a:lnTo>
                    <a:pt x="176" y="1"/>
                  </a:lnTo>
                  <a:lnTo>
                    <a:pt x="196" y="3"/>
                  </a:lnTo>
                  <a:lnTo>
                    <a:pt x="219" y="7"/>
                  </a:lnTo>
                  <a:lnTo>
                    <a:pt x="238" y="10"/>
                  </a:lnTo>
                  <a:lnTo>
                    <a:pt x="256" y="14"/>
                  </a:lnTo>
                  <a:lnTo>
                    <a:pt x="274" y="19"/>
                  </a:lnTo>
                  <a:lnTo>
                    <a:pt x="290" y="25"/>
                  </a:lnTo>
                  <a:lnTo>
                    <a:pt x="310" y="32"/>
                  </a:lnTo>
                  <a:lnTo>
                    <a:pt x="333" y="42"/>
                  </a:lnTo>
                  <a:lnTo>
                    <a:pt x="351" y="52"/>
                  </a:lnTo>
                  <a:lnTo>
                    <a:pt x="369" y="62"/>
                  </a:lnTo>
                  <a:lnTo>
                    <a:pt x="381" y="71"/>
                  </a:lnTo>
                  <a:lnTo>
                    <a:pt x="396" y="81"/>
                  </a:lnTo>
                  <a:lnTo>
                    <a:pt x="405" y="89"/>
                  </a:lnTo>
                  <a:lnTo>
                    <a:pt x="416" y="100"/>
                  </a:lnTo>
                  <a:lnTo>
                    <a:pt x="426" y="110"/>
                  </a:lnTo>
                  <a:lnTo>
                    <a:pt x="436" y="121"/>
                  </a:lnTo>
                  <a:lnTo>
                    <a:pt x="443" y="131"/>
                  </a:lnTo>
                  <a:lnTo>
                    <a:pt x="452" y="143"/>
                  </a:lnTo>
                  <a:lnTo>
                    <a:pt x="461" y="158"/>
                  </a:lnTo>
                  <a:lnTo>
                    <a:pt x="467" y="171"/>
                  </a:lnTo>
                  <a:lnTo>
                    <a:pt x="472" y="183"/>
                  </a:lnTo>
                  <a:lnTo>
                    <a:pt x="477" y="197"/>
                  </a:lnTo>
                  <a:lnTo>
                    <a:pt x="480" y="212"/>
                  </a:lnTo>
                  <a:lnTo>
                    <a:pt x="482" y="231"/>
                  </a:lnTo>
                  <a:lnTo>
                    <a:pt x="481" y="247"/>
                  </a:lnTo>
                  <a:lnTo>
                    <a:pt x="478" y="261"/>
                  </a:lnTo>
                  <a:lnTo>
                    <a:pt x="476" y="275"/>
                  </a:lnTo>
                  <a:lnTo>
                    <a:pt x="470" y="290"/>
                  </a:lnTo>
                  <a:lnTo>
                    <a:pt x="465" y="303"/>
                  </a:lnTo>
                  <a:lnTo>
                    <a:pt x="459" y="314"/>
                  </a:lnTo>
                  <a:lnTo>
                    <a:pt x="449" y="329"/>
                  </a:lnTo>
                  <a:lnTo>
                    <a:pt x="437" y="346"/>
                  </a:lnTo>
                  <a:lnTo>
                    <a:pt x="424" y="360"/>
                  </a:lnTo>
                  <a:lnTo>
                    <a:pt x="414" y="371"/>
                  </a:lnTo>
                  <a:lnTo>
                    <a:pt x="400" y="382"/>
                  </a:lnTo>
                  <a:lnTo>
                    <a:pt x="387" y="391"/>
                  </a:lnTo>
                  <a:lnTo>
                    <a:pt x="372" y="401"/>
                  </a:lnTo>
                  <a:lnTo>
                    <a:pt x="353" y="414"/>
                  </a:lnTo>
                  <a:lnTo>
                    <a:pt x="335" y="423"/>
                  </a:lnTo>
                  <a:lnTo>
                    <a:pt x="314" y="433"/>
                  </a:lnTo>
                  <a:lnTo>
                    <a:pt x="272" y="447"/>
                  </a:lnTo>
                  <a:lnTo>
                    <a:pt x="237" y="456"/>
                  </a:lnTo>
                  <a:lnTo>
                    <a:pt x="199" y="463"/>
                  </a:lnTo>
                  <a:lnTo>
                    <a:pt x="169" y="467"/>
                  </a:lnTo>
                  <a:lnTo>
                    <a:pt x="130" y="469"/>
                  </a:lnTo>
                  <a:lnTo>
                    <a:pt x="130" y="504"/>
                  </a:lnTo>
                  <a:lnTo>
                    <a:pt x="0" y="424"/>
                  </a:lnTo>
                  <a:lnTo>
                    <a:pt x="131" y="343"/>
                  </a:lnTo>
                  <a:lnTo>
                    <a:pt x="131" y="379"/>
                  </a:lnTo>
                  <a:lnTo>
                    <a:pt x="170" y="376"/>
                  </a:lnTo>
                  <a:lnTo>
                    <a:pt x="199" y="372"/>
                  </a:lnTo>
                  <a:lnTo>
                    <a:pt x="230" y="365"/>
                  </a:lnTo>
                  <a:lnTo>
                    <a:pt x="272" y="350"/>
                  </a:lnTo>
                  <a:lnTo>
                    <a:pt x="292" y="341"/>
                  </a:lnTo>
                  <a:lnTo>
                    <a:pt x="311" y="330"/>
                  </a:lnTo>
                  <a:lnTo>
                    <a:pt x="327" y="318"/>
                  </a:lnTo>
                  <a:lnTo>
                    <a:pt x="342" y="306"/>
                  </a:lnTo>
                  <a:lnTo>
                    <a:pt x="355" y="295"/>
                  </a:lnTo>
                  <a:lnTo>
                    <a:pt x="366" y="283"/>
                  </a:lnTo>
                  <a:lnTo>
                    <a:pt x="377" y="268"/>
                  </a:lnTo>
                  <a:lnTo>
                    <a:pt x="387" y="251"/>
                  </a:lnTo>
                  <a:lnTo>
                    <a:pt x="395" y="235"/>
                  </a:lnTo>
                  <a:lnTo>
                    <a:pt x="398" y="221"/>
                  </a:lnTo>
                  <a:lnTo>
                    <a:pt x="402" y="203"/>
                  </a:lnTo>
                  <a:lnTo>
                    <a:pt x="402" y="185"/>
                  </a:lnTo>
                  <a:lnTo>
                    <a:pt x="402" y="173"/>
                  </a:lnTo>
                  <a:lnTo>
                    <a:pt x="400" y="160"/>
                  </a:lnTo>
                  <a:lnTo>
                    <a:pt x="395" y="145"/>
                  </a:lnTo>
                  <a:lnTo>
                    <a:pt x="389" y="131"/>
                  </a:lnTo>
                  <a:lnTo>
                    <a:pt x="381" y="117"/>
                  </a:lnTo>
                  <a:lnTo>
                    <a:pt x="372" y="103"/>
                  </a:lnTo>
                  <a:lnTo>
                    <a:pt x="354" y="83"/>
                  </a:lnTo>
                  <a:lnTo>
                    <a:pt x="340" y="70"/>
                  </a:lnTo>
                  <a:lnTo>
                    <a:pt x="321" y="56"/>
                  </a:lnTo>
                  <a:lnTo>
                    <a:pt x="301" y="44"/>
                  </a:lnTo>
                  <a:lnTo>
                    <a:pt x="286" y="36"/>
                  </a:lnTo>
                  <a:lnTo>
                    <a:pt x="269" y="28"/>
                  </a:lnTo>
                  <a:lnTo>
                    <a:pt x="252" y="22"/>
                  </a:lnTo>
                  <a:lnTo>
                    <a:pt x="239" y="18"/>
                  </a:lnTo>
                  <a:lnTo>
                    <a:pt x="226" y="14"/>
                  </a:lnTo>
                  <a:lnTo>
                    <a:pt x="209" y="11"/>
                  </a:lnTo>
                  <a:lnTo>
                    <a:pt x="194" y="8"/>
                  </a:lnTo>
                  <a:lnTo>
                    <a:pt x="172" y="5"/>
                  </a:lnTo>
                  <a:lnTo>
                    <a:pt x="119" y="0"/>
                  </a:lnTo>
                </a:path>
              </a:pathLst>
            </a:custGeom>
            <a:solidFill>
              <a:srgbClr val="00279F"/>
            </a:solidFill>
            <a:ln w="12700" cap="rnd" cmpd="sng">
              <a:solidFill>
                <a:srgbClr val="000000"/>
              </a:solidFill>
              <a:prstDash val="solid"/>
              <a:round/>
              <a:headEnd type="none" w="med" len="med"/>
              <a:tailEnd type="none" w="med" len="med"/>
            </a:ln>
            <a:effectLst/>
          </p:spPr>
          <p:txBody>
            <a:bodyPr/>
            <a:lstStyle/>
            <a:p>
              <a:endParaRPr lang="en-US"/>
            </a:p>
          </p:txBody>
        </p:sp>
        <p:sp>
          <p:nvSpPr>
            <p:cNvPr id="146447" name="Freeform 15"/>
            <p:cNvSpPr>
              <a:spLocks/>
            </p:cNvSpPr>
            <p:nvPr/>
          </p:nvSpPr>
          <p:spPr bwMode="auto">
            <a:xfrm>
              <a:off x="3563" y="1222"/>
              <a:ext cx="483" cy="505"/>
            </a:xfrm>
            <a:custGeom>
              <a:avLst/>
              <a:gdLst/>
              <a:ahLst/>
              <a:cxnLst>
                <a:cxn ang="0">
                  <a:pos x="306" y="1"/>
                </a:cxn>
                <a:cxn ang="0">
                  <a:pos x="263" y="7"/>
                </a:cxn>
                <a:cxn ang="0">
                  <a:pos x="226" y="14"/>
                </a:cxn>
                <a:cxn ang="0">
                  <a:pos x="192" y="25"/>
                </a:cxn>
                <a:cxn ang="0">
                  <a:pos x="149" y="42"/>
                </a:cxn>
                <a:cxn ang="0">
                  <a:pos x="113" y="62"/>
                </a:cxn>
                <a:cxn ang="0">
                  <a:pos x="86" y="81"/>
                </a:cxn>
                <a:cxn ang="0">
                  <a:pos x="66" y="100"/>
                </a:cxn>
                <a:cxn ang="0">
                  <a:pos x="46" y="121"/>
                </a:cxn>
                <a:cxn ang="0">
                  <a:pos x="30" y="143"/>
                </a:cxn>
                <a:cxn ang="0">
                  <a:pos x="15" y="171"/>
                </a:cxn>
                <a:cxn ang="0">
                  <a:pos x="5" y="197"/>
                </a:cxn>
                <a:cxn ang="0">
                  <a:pos x="0" y="231"/>
                </a:cxn>
                <a:cxn ang="0">
                  <a:pos x="4" y="261"/>
                </a:cxn>
                <a:cxn ang="0">
                  <a:pos x="12" y="290"/>
                </a:cxn>
                <a:cxn ang="0">
                  <a:pos x="23" y="314"/>
                </a:cxn>
                <a:cxn ang="0">
                  <a:pos x="45" y="346"/>
                </a:cxn>
                <a:cxn ang="0">
                  <a:pos x="68" y="371"/>
                </a:cxn>
                <a:cxn ang="0">
                  <a:pos x="95" y="391"/>
                </a:cxn>
                <a:cxn ang="0">
                  <a:pos x="129" y="414"/>
                </a:cxn>
                <a:cxn ang="0">
                  <a:pos x="168" y="433"/>
                </a:cxn>
                <a:cxn ang="0">
                  <a:pos x="245" y="456"/>
                </a:cxn>
                <a:cxn ang="0">
                  <a:pos x="313" y="467"/>
                </a:cxn>
                <a:cxn ang="0">
                  <a:pos x="352" y="504"/>
                </a:cxn>
                <a:cxn ang="0">
                  <a:pos x="351" y="343"/>
                </a:cxn>
                <a:cxn ang="0">
                  <a:pos x="312" y="376"/>
                </a:cxn>
                <a:cxn ang="0">
                  <a:pos x="252" y="365"/>
                </a:cxn>
                <a:cxn ang="0">
                  <a:pos x="190" y="341"/>
                </a:cxn>
                <a:cxn ang="0">
                  <a:pos x="155" y="318"/>
                </a:cxn>
                <a:cxn ang="0">
                  <a:pos x="127" y="295"/>
                </a:cxn>
                <a:cxn ang="0">
                  <a:pos x="105" y="268"/>
                </a:cxn>
                <a:cxn ang="0">
                  <a:pos x="87" y="235"/>
                </a:cxn>
                <a:cxn ang="0">
                  <a:pos x="80" y="203"/>
                </a:cxn>
                <a:cxn ang="0">
                  <a:pos x="80" y="173"/>
                </a:cxn>
                <a:cxn ang="0">
                  <a:pos x="87" y="145"/>
                </a:cxn>
                <a:cxn ang="0">
                  <a:pos x="101" y="117"/>
                </a:cxn>
                <a:cxn ang="0">
                  <a:pos x="128" y="83"/>
                </a:cxn>
                <a:cxn ang="0">
                  <a:pos x="161" y="56"/>
                </a:cxn>
                <a:cxn ang="0">
                  <a:pos x="196" y="36"/>
                </a:cxn>
                <a:cxn ang="0">
                  <a:pos x="230" y="22"/>
                </a:cxn>
                <a:cxn ang="0">
                  <a:pos x="256" y="14"/>
                </a:cxn>
                <a:cxn ang="0">
                  <a:pos x="288" y="8"/>
                </a:cxn>
                <a:cxn ang="0">
                  <a:pos x="363" y="0"/>
                </a:cxn>
              </a:cxnLst>
              <a:rect l="0" t="0" r="r" b="b"/>
              <a:pathLst>
                <a:path w="483" h="505">
                  <a:moveTo>
                    <a:pt x="363" y="0"/>
                  </a:moveTo>
                  <a:lnTo>
                    <a:pt x="306" y="1"/>
                  </a:lnTo>
                  <a:lnTo>
                    <a:pt x="286" y="3"/>
                  </a:lnTo>
                  <a:lnTo>
                    <a:pt x="263" y="7"/>
                  </a:lnTo>
                  <a:lnTo>
                    <a:pt x="244" y="10"/>
                  </a:lnTo>
                  <a:lnTo>
                    <a:pt x="226" y="14"/>
                  </a:lnTo>
                  <a:lnTo>
                    <a:pt x="208" y="19"/>
                  </a:lnTo>
                  <a:lnTo>
                    <a:pt x="192" y="25"/>
                  </a:lnTo>
                  <a:lnTo>
                    <a:pt x="172" y="32"/>
                  </a:lnTo>
                  <a:lnTo>
                    <a:pt x="149" y="42"/>
                  </a:lnTo>
                  <a:lnTo>
                    <a:pt x="131" y="52"/>
                  </a:lnTo>
                  <a:lnTo>
                    <a:pt x="113" y="62"/>
                  </a:lnTo>
                  <a:lnTo>
                    <a:pt x="101" y="71"/>
                  </a:lnTo>
                  <a:lnTo>
                    <a:pt x="86" y="81"/>
                  </a:lnTo>
                  <a:lnTo>
                    <a:pt x="77" y="89"/>
                  </a:lnTo>
                  <a:lnTo>
                    <a:pt x="66" y="100"/>
                  </a:lnTo>
                  <a:lnTo>
                    <a:pt x="56" y="110"/>
                  </a:lnTo>
                  <a:lnTo>
                    <a:pt x="46" y="121"/>
                  </a:lnTo>
                  <a:lnTo>
                    <a:pt x="39" y="131"/>
                  </a:lnTo>
                  <a:lnTo>
                    <a:pt x="30" y="143"/>
                  </a:lnTo>
                  <a:lnTo>
                    <a:pt x="21" y="158"/>
                  </a:lnTo>
                  <a:lnTo>
                    <a:pt x="15" y="171"/>
                  </a:lnTo>
                  <a:lnTo>
                    <a:pt x="10" y="183"/>
                  </a:lnTo>
                  <a:lnTo>
                    <a:pt x="5" y="197"/>
                  </a:lnTo>
                  <a:lnTo>
                    <a:pt x="2" y="212"/>
                  </a:lnTo>
                  <a:lnTo>
                    <a:pt x="0" y="231"/>
                  </a:lnTo>
                  <a:lnTo>
                    <a:pt x="1" y="247"/>
                  </a:lnTo>
                  <a:lnTo>
                    <a:pt x="4" y="261"/>
                  </a:lnTo>
                  <a:lnTo>
                    <a:pt x="6" y="275"/>
                  </a:lnTo>
                  <a:lnTo>
                    <a:pt x="12" y="290"/>
                  </a:lnTo>
                  <a:lnTo>
                    <a:pt x="17" y="303"/>
                  </a:lnTo>
                  <a:lnTo>
                    <a:pt x="23" y="314"/>
                  </a:lnTo>
                  <a:lnTo>
                    <a:pt x="33" y="329"/>
                  </a:lnTo>
                  <a:lnTo>
                    <a:pt x="45" y="346"/>
                  </a:lnTo>
                  <a:lnTo>
                    <a:pt x="58" y="360"/>
                  </a:lnTo>
                  <a:lnTo>
                    <a:pt x="68" y="371"/>
                  </a:lnTo>
                  <a:lnTo>
                    <a:pt x="82" y="382"/>
                  </a:lnTo>
                  <a:lnTo>
                    <a:pt x="95" y="391"/>
                  </a:lnTo>
                  <a:lnTo>
                    <a:pt x="110" y="401"/>
                  </a:lnTo>
                  <a:lnTo>
                    <a:pt x="129" y="414"/>
                  </a:lnTo>
                  <a:lnTo>
                    <a:pt x="147" y="423"/>
                  </a:lnTo>
                  <a:lnTo>
                    <a:pt x="168" y="433"/>
                  </a:lnTo>
                  <a:lnTo>
                    <a:pt x="210" y="447"/>
                  </a:lnTo>
                  <a:lnTo>
                    <a:pt x="245" y="456"/>
                  </a:lnTo>
                  <a:lnTo>
                    <a:pt x="283" y="463"/>
                  </a:lnTo>
                  <a:lnTo>
                    <a:pt x="313" y="467"/>
                  </a:lnTo>
                  <a:lnTo>
                    <a:pt x="352" y="469"/>
                  </a:lnTo>
                  <a:lnTo>
                    <a:pt x="352" y="504"/>
                  </a:lnTo>
                  <a:lnTo>
                    <a:pt x="482" y="424"/>
                  </a:lnTo>
                  <a:lnTo>
                    <a:pt x="351" y="343"/>
                  </a:lnTo>
                  <a:lnTo>
                    <a:pt x="351" y="379"/>
                  </a:lnTo>
                  <a:lnTo>
                    <a:pt x="312" y="376"/>
                  </a:lnTo>
                  <a:lnTo>
                    <a:pt x="283" y="372"/>
                  </a:lnTo>
                  <a:lnTo>
                    <a:pt x="252" y="365"/>
                  </a:lnTo>
                  <a:lnTo>
                    <a:pt x="210" y="350"/>
                  </a:lnTo>
                  <a:lnTo>
                    <a:pt x="190" y="341"/>
                  </a:lnTo>
                  <a:lnTo>
                    <a:pt x="171" y="330"/>
                  </a:lnTo>
                  <a:lnTo>
                    <a:pt x="155" y="318"/>
                  </a:lnTo>
                  <a:lnTo>
                    <a:pt x="140" y="306"/>
                  </a:lnTo>
                  <a:lnTo>
                    <a:pt x="127" y="295"/>
                  </a:lnTo>
                  <a:lnTo>
                    <a:pt x="116" y="283"/>
                  </a:lnTo>
                  <a:lnTo>
                    <a:pt x="105" y="268"/>
                  </a:lnTo>
                  <a:lnTo>
                    <a:pt x="95" y="251"/>
                  </a:lnTo>
                  <a:lnTo>
                    <a:pt x="87" y="235"/>
                  </a:lnTo>
                  <a:lnTo>
                    <a:pt x="84" y="221"/>
                  </a:lnTo>
                  <a:lnTo>
                    <a:pt x="80" y="203"/>
                  </a:lnTo>
                  <a:lnTo>
                    <a:pt x="80" y="185"/>
                  </a:lnTo>
                  <a:lnTo>
                    <a:pt x="80" y="173"/>
                  </a:lnTo>
                  <a:lnTo>
                    <a:pt x="82" y="160"/>
                  </a:lnTo>
                  <a:lnTo>
                    <a:pt x="87" y="145"/>
                  </a:lnTo>
                  <a:lnTo>
                    <a:pt x="93" y="131"/>
                  </a:lnTo>
                  <a:lnTo>
                    <a:pt x="101" y="117"/>
                  </a:lnTo>
                  <a:lnTo>
                    <a:pt x="110" y="103"/>
                  </a:lnTo>
                  <a:lnTo>
                    <a:pt x="128" y="83"/>
                  </a:lnTo>
                  <a:lnTo>
                    <a:pt x="142" y="70"/>
                  </a:lnTo>
                  <a:lnTo>
                    <a:pt x="161" y="56"/>
                  </a:lnTo>
                  <a:lnTo>
                    <a:pt x="181" y="44"/>
                  </a:lnTo>
                  <a:lnTo>
                    <a:pt x="196" y="36"/>
                  </a:lnTo>
                  <a:lnTo>
                    <a:pt x="213" y="28"/>
                  </a:lnTo>
                  <a:lnTo>
                    <a:pt x="230" y="22"/>
                  </a:lnTo>
                  <a:lnTo>
                    <a:pt x="243" y="18"/>
                  </a:lnTo>
                  <a:lnTo>
                    <a:pt x="256" y="14"/>
                  </a:lnTo>
                  <a:lnTo>
                    <a:pt x="273" y="11"/>
                  </a:lnTo>
                  <a:lnTo>
                    <a:pt x="288" y="8"/>
                  </a:lnTo>
                  <a:lnTo>
                    <a:pt x="310" y="5"/>
                  </a:lnTo>
                  <a:lnTo>
                    <a:pt x="363" y="0"/>
                  </a:lnTo>
                </a:path>
              </a:pathLst>
            </a:custGeom>
            <a:solidFill>
              <a:srgbClr val="00279F"/>
            </a:solidFill>
            <a:ln w="12700" cap="rnd" cmpd="sng">
              <a:solidFill>
                <a:srgbClr val="000000"/>
              </a:solidFill>
              <a:prstDash val="solid"/>
              <a:round/>
              <a:headEnd type="none" w="med" len="med"/>
              <a:tailEnd type="none" w="med" len="med"/>
            </a:ln>
            <a:effectLst/>
          </p:spPr>
          <p:txBody>
            <a:bodyPr/>
            <a:lstStyle/>
            <a:p>
              <a:endParaRPr lang="en-US"/>
            </a:p>
          </p:txBody>
        </p:sp>
        <p:sp>
          <p:nvSpPr>
            <p:cNvPr id="146448" name="Freeform 16"/>
            <p:cNvSpPr>
              <a:spLocks/>
            </p:cNvSpPr>
            <p:nvPr/>
          </p:nvSpPr>
          <p:spPr bwMode="auto">
            <a:xfrm>
              <a:off x="4226" y="1135"/>
              <a:ext cx="564" cy="512"/>
            </a:xfrm>
            <a:custGeom>
              <a:avLst/>
              <a:gdLst/>
              <a:ahLst/>
              <a:cxnLst>
                <a:cxn ang="0">
                  <a:pos x="206" y="510"/>
                </a:cxn>
                <a:cxn ang="0">
                  <a:pos x="256" y="504"/>
                </a:cxn>
                <a:cxn ang="0">
                  <a:pos x="299" y="497"/>
                </a:cxn>
                <a:cxn ang="0">
                  <a:pos x="339" y="486"/>
                </a:cxn>
                <a:cxn ang="0">
                  <a:pos x="389" y="468"/>
                </a:cxn>
                <a:cxn ang="0">
                  <a:pos x="431" y="448"/>
                </a:cxn>
                <a:cxn ang="0">
                  <a:pos x="462" y="429"/>
                </a:cxn>
                <a:cxn ang="0">
                  <a:pos x="486" y="410"/>
                </a:cxn>
                <a:cxn ang="0">
                  <a:pos x="509" y="388"/>
                </a:cxn>
                <a:cxn ang="0">
                  <a:pos x="528" y="366"/>
                </a:cxn>
                <a:cxn ang="0">
                  <a:pos x="546" y="337"/>
                </a:cxn>
                <a:cxn ang="0">
                  <a:pos x="557" y="311"/>
                </a:cxn>
                <a:cxn ang="0">
                  <a:pos x="563" y="277"/>
                </a:cxn>
                <a:cxn ang="0">
                  <a:pos x="559" y="246"/>
                </a:cxn>
                <a:cxn ang="0">
                  <a:pos x="549" y="217"/>
                </a:cxn>
                <a:cxn ang="0">
                  <a:pos x="536" y="192"/>
                </a:cxn>
                <a:cxn ang="0">
                  <a:pos x="510" y="160"/>
                </a:cxn>
                <a:cxn ang="0">
                  <a:pos x="483" y="135"/>
                </a:cxn>
                <a:cxn ang="0">
                  <a:pos x="453" y="114"/>
                </a:cxn>
                <a:cxn ang="0">
                  <a:pos x="413" y="91"/>
                </a:cxn>
                <a:cxn ang="0">
                  <a:pos x="367" y="72"/>
                </a:cxn>
                <a:cxn ang="0">
                  <a:pos x="277" y="48"/>
                </a:cxn>
                <a:cxn ang="0">
                  <a:pos x="197" y="38"/>
                </a:cxn>
                <a:cxn ang="0">
                  <a:pos x="152" y="0"/>
                </a:cxn>
                <a:cxn ang="0">
                  <a:pos x="154" y="164"/>
                </a:cxn>
                <a:cxn ang="0">
                  <a:pos x="199" y="129"/>
                </a:cxn>
                <a:cxn ang="0">
                  <a:pos x="268" y="141"/>
                </a:cxn>
                <a:cxn ang="0">
                  <a:pos x="341" y="166"/>
                </a:cxn>
                <a:cxn ang="0">
                  <a:pos x="381" y="189"/>
                </a:cxn>
                <a:cxn ang="0">
                  <a:pos x="415" y="212"/>
                </a:cxn>
                <a:cxn ang="0">
                  <a:pos x="441" y="239"/>
                </a:cxn>
                <a:cxn ang="0">
                  <a:pos x="461" y="272"/>
                </a:cxn>
                <a:cxn ang="0">
                  <a:pos x="470" y="306"/>
                </a:cxn>
                <a:cxn ang="0">
                  <a:pos x="469" y="335"/>
                </a:cxn>
                <a:cxn ang="0">
                  <a:pos x="461" y="364"/>
                </a:cxn>
                <a:cxn ang="0">
                  <a:pos x="445" y="393"/>
                </a:cxn>
                <a:cxn ang="0">
                  <a:pos x="414" y="427"/>
                </a:cxn>
                <a:cxn ang="0">
                  <a:pos x="374" y="454"/>
                </a:cxn>
                <a:cxn ang="0">
                  <a:pos x="335" y="474"/>
                </a:cxn>
                <a:cxn ang="0">
                  <a:pos x="295" y="488"/>
                </a:cxn>
                <a:cxn ang="0">
                  <a:pos x="264" y="497"/>
                </a:cxn>
                <a:cxn ang="0">
                  <a:pos x="226" y="503"/>
                </a:cxn>
                <a:cxn ang="0">
                  <a:pos x="139" y="511"/>
                </a:cxn>
              </a:cxnLst>
              <a:rect l="0" t="0" r="r" b="b"/>
              <a:pathLst>
                <a:path w="564" h="512">
                  <a:moveTo>
                    <a:pt x="139" y="511"/>
                  </a:moveTo>
                  <a:lnTo>
                    <a:pt x="206" y="510"/>
                  </a:lnTo>
                  <a:lnTo>
                    <a:pt x="228" y="508"/>
                  </a:lnTo>
                  <a:lnTo>
                    <a:pt x="256" y="504"/>
                  </a:lnTo>
                  <a:lnTo>
                    <a:pt x="278" y="501"/>
                  </a:lnTo>
                  <a:lnTo>
                    <a:pt x="299" y="497"/>
                  </a:lnTo>
                  <a:lnTo>
                    <a:pt x="320" y="491"/>
                  </a:lnTo>
                  <a:lnTo>
                    <a:pt x="339" y="486"/>
                  </a:lnTo>
                  <a:lnTo>
                    <a:pt x="362" y="478"/>
                  </a:lnTo>
                  <a:lnTo>
                    <a:pt x="389" y="468"/>
                  </a:lnTo>
                  <a:lnTo>
                    <a:pt x="410" y="459"/>
                  </a:lnTo>
                  <a:lnTo>
                    <a:pt x="431" y="448"/>
                  </a:lnTo>
                  <a:lnTo>
                    <a:pt x="445" y="439"/>
                  </a:lnTo>
                  <a:lnTo>
                    <a:pt x="462" y="429"/>
                  </a:lnTo>
                  <a:lnTo>
                    <a:pt x="473" y="421"/>
                  </a:lnTo>
                  <a:lnTo>
                    <a:pt x="486" y="410"/>
                  </a:lnTo>
                  <a:lnTo>
                    <a:pt x="498" y="399"/>
                  </a:lnTo>
                  <a:lnTo>
                    <a:pt x="509" y="388"/>
                  </a:lnTo>
                  <a:lnTo>
                    <a:pt x="518" y="379"/>
                  </a:lnTo>
                  <a:lnTo>
                    <a:pt x="528" y="366"/>
                  </a:lnTo>
                  <a:lnTo>
                    <a:pt x="539" y="352"/>
                  </a:lnTo>
                  <a:lnTo>
                    <a:pt x="546" y="337"/>
                  </a:lnTo>
                  <a:lnTo>
                    <a:pt x="552" y="325"/>
                  </a:lnTo>
                  <a:lnTo>
                    <a:pt x="557" y="311"/>
                  </a:lnTo>
                  <a:lnTo>
                    <a:pt x="561" y="296"/>
                  </a:lnTo>
                  <a:lnTo>
                    <a:pt x="563" y="277"/>
                  </a:lnTo>
                  <a:lnTo>
                    <a:pt x="562" y="260"/>
                  </a:lnTo>
                  <a:lnTo>
                    <a:pt x="559" y="246"/>
                  </a:lnTo>
                  <a:lnTo>
                    <a:pt x="555" y="232"/>
                  </a:lnTo>
                  <a:lnTo>
                    <a:pt x="549" y="217"/>
                  </a:lnTo>
                  <a:lnTo>
                    <a:pt x="544" y="204"/>
                  </a:lnTo>
                  <a:lnTo>
                    <a:pt x="536" y="192"/>
                  </a:lnTo>
                  <a:lnTo>
                    <a:pt x="525" y="177"/>
                  </a:lnTo>
                  <a:lnTo>
                    <a:pt x="510" y="160"/>
                  </a:lnTo>
                  <a:lnTo>
                    <a:pt x="496" y="146"/>
                  </a:lnTo>
                  <a:lnTo>
                    <a:pt x="483" y="135"/>
                  </a:lnTo>
                  <a:lnTo>
                    <a:pt x="468" y="124"/>
                  </a:lnTo>
                  <a:lnTo>
                    <a:pt x="453" y="114"/>
                  </a:lnTo>
                  <a:lnTo>
                    <a:pt x="435" y="104"/>
                  </a:lnTo>
                  <a:lnTo>
                    <a:pt x="413" y="91"/>
                  </a:lnTo>
                  <a:lnTo>
                    <a:pt x="391" y="82"/>
                  </a:lnTo>
                  <a:lnTo>
                    <a:pt x="367" y="72"/>
                  </a:lnTo>
                  <a:lnTo>
                    <a:pt x="318" y="57"/>
                  </a:lnTo>
                  <a:lnTo>
                    <a:pt x="277" y="48"/>
                  </a:lnTo>
                  <a:lnTo>
                    <a:pt x="233" y="41"/>
                  </a:lnTo>
                  <a:lnTo>
                    <a:pt x="197" y="38"/>
                  </a:lnTo>
                  <a:lnTo>
                    <a:pt x="152" y="36"/>
                  </a:lnTo>
                  <a:lnTo>
                    <a:pt x="152" y="0"/>
                  </a:lnTo>
                  <a:lnTo>
                    <a:pt x="0" y="81"/>
                  </a:lnTo>
                  <a:lnTo>
                    <a:pt x="154" y="164"/>
                  </a:lnTo>
                  <a:lnTo>
                    <a:pt x="153" y="127"/>
                  </a:lnTo>
                  <a:lnTo>
                    <a:pt x="199" y="129"/>
                  </a:lnTo>
                  <a:lnTo>
                    <a:pt x="233" y="134"/>
                  </a:lnTo>
                  <a:lnTo>
                    <a:pt x="268" y="141"/>
                  </a:lnTo>
                  <a:lnTo>
                    <a:pt x="318" y="156"/>
                  </a:lnTo>
                  <a:lnTo>
                    <a:pt x="341" y="166"/>
                  </a:lnTo>
                  <a:lnTo>
                    <a:pt x="363" y="176"/>
                  </a:lnTo>
                  <a:lnTo>
                    <a:pt x="381" y="189"/>
                  </a:lnTo>
                  <a:lnTo>
                    <a:pt x="400" y="200"/>
                  </a:lnTo>
                  <a:lnTo>
                    <a:pt x="415" y="212"/>
                  </a:lnTo>
                  <a:lnTo>
                    <a:pt x="427" y="224"/>
                  </a:lnTo>
                  <a:lnTo>
                    <a:pt x="441" y="239"/>
                  </a:lnTo>
                  <a:lnTo>
                    <a:pt x="453" y="256"/>
                  </a:lnTo>
                  <a:lnTo>
                    <a:pt x="461" y="272"/>
                  </a:lnTo>
                  <a:lnTo>
                    <a:pt x="465" y="287"/>
                  </a:lnTo>
                  <a:lnTo>
                    <a:pt x="470" y="306"/>
                  </a:lnTo>
                  <a:lnTo>
                    <a:pt x="470" y="323"/>
                  </a:lnTo>
                  <a:lnTo>
                    <a:pt x="469" y="335"/>
                  </a:lnTo>
                  <a:lnTo>
                    <a:pt x="467" y="348"/>
                  </a:lnTo>
                  <a:lnTo>
                    <a:pt x="461" y="364"/>
                  </a:lnTo>
                  <a:lnTo>
                    <a:pt x="454" y="379"/>
                  </a:lnTo>
                  <a:lnTo>
                    <a:pt x="445" y="393"/>
                  </a:lnTo>
                  <a:lnTo>
                    <a:pt x="434" y="407"/>
                  </a:lnTo>
                  <a:lnTo>
                    <a:pt x="414" y="427"/>
                  </a:lnTo>
                  <a:lnTo>
                    <a:pt x="397" y="440"/>
                  </a:lnTo>
                  <a:lnTo>
                    <a:pt x="374" y="454"/>
                  </a:lnTo>
                  <a:lnTo>
                    <a:pt x="352" y="466"/>
                  </a:lnTo>
                  <a:lnTo>
                    <a:pt x="335" y="474"/>
                  </a:lnTo>
                  <a:lnTo>
                    <a:pt x="314" y="482"/>
                  </a:lnTo>
                  <a:lnTo>
                    <a:pt x="295" y="488"/>
                  </a:lnTo>
                  <a:lnTo>
                    <a:pt x="279" y="493"/>
                  </a:lnTo>
                  <a:lnTo>
                    <a:pt x="264" y="497"/>
                  </a:lnTo>
                  <a:lnTo>
                    <a:pt x="244" y="501"/>
                  </a:lnTo>
                  <a:lnTo>
                    <a:pt x="226" y="503"/>
                  </a:lnTo>
                  <a:lnTo>
                    <a:pt x="201" y="506"/>
                  </a:lnTo>
                  <a:lnTo>
                    <a:pt x="139" y="511"/>
                  </a:lnTo>
                </a:path>
              </a:pathLst>
            </a:custGeom>
            <a:solidFill>
              <a:srgbClr val="EAEC5E"/>
            </a:solidFill>
            <a:ln w="12700" cap="rnd" cmpd="sng">
              <a:solidFill>
                <a:srgbClr val="000000"/>
              </a:solidFill>
              <a:prstDash val="solid"/>
              <a:round/>
              <a:headEnd type="none" w="med" len="med"/>
              <a:tailEnd type="none" w="med" len="med"/>
            </a:ln>
            <a:effectLst/>
          </p:spPr>
          <p:txBody>
            <a:bodyPr/>
            <a:lstStyle/>
            <a:p>
              <a:endParaRPr lang="en-US"/>
            </a:p>
          </p:txBody>
        </p:sp>
        <p:sp>
          <p:nvSpPr>
            <p:cNvPr id="146449" name="Freeform 17"/>
            <p:cNvSpPr>
              <a:spLocks/>
            </p:cNvSpPr>
            <p:nvPr/>
          </p:nvSpPr>
          <p:spPr bwMode="auto">
            <a:xfrm>
              <a:off x="3605" y="1135"/>
              <a:ext cx="564" cy="512"/>
            </a:xfrm>
            <a:custGeom>
              <a:avLst/>
              <a:gdLst/>
              <a:ahLst/>
              <a:cxnLst>
                <a:cxn ang="0">
                  <a:pos x="357" y="510"/>
                </a:cxn>
                <a:cxn ang="0">
                  <a:pos x="307" y="504"/>
                </a:cxn>
                <a:cxn ang="0">
                  <a:pos x="264" y="497"/>
                </a:cxn>
                <a:cxn ang="0">
                  <a:pos x="224" y="486"/>
                </a:cxn>
                <a:cxn ang="0">
                  <a:pos x="174" y="468"/>
                </a:cxn>
                <a:cxn ang="0">
                  <a:pos x="132" y="448"/>
                </a:cxn>
                <a:cxn ang="0">
                  <a:pos x="101" y="429"/>
                </a:cxn>
                <a:cxn ang="0">
                  <a:pos x="77" y="410"/>
                </a:cxn>
                <a:cxn ang="0">
                  <a:pos x="54" y="388"/>
                </a:cxn>
                <a:cxn ang="0">
                  <a:pos x="35" y="366"/>
                </a:cxn>
                <a:cxn ang="0">
                  <a:pos x="17" y="337"/>
                </a:cxn>
                <a:cxn ang="0">
                  <a:pos x="6" y="311"/>
                </a:cxn>
                <a:cxn ang="0">
                  <a:pos x="0" y="277"/>
                </a:cxn>
                <a:cxn ang="0">
                  <a:pos x="4" y="246"/>
                </a:cxn>
                <a:cxn ang="0">
                  <a:pos x="14" y="217"/>
                </a:cxn>
                <a:cxn ang="0">
                  <a:pos x="27" y="192"/>
                </a:cxn>
                <a:cxn ang="0">
                  <a:pos x="53" y="160"/>
                </a:cxn>
                <a:cxn ang="0">
                  <a:pos x="80" y="135"/>
                </a:cxn>
                <a:cxn ang="0">
                  <a:pos x="110" y="114"/>
                </a:cxn>
                <a:cxn ang="0">
                  <a:pos x="150" y="91"/>
                </a:cxn>
                <a:cxn ang="0">
                  <a:pos x="196" y="72"/>
                </a:cxn>
                <a:cxn ang="0">
                  <a:pos x="286" y="48"/>
                </a:cxn>
                <a:cxn ang="0">
                  <a:pos x="366" y="38"/>
                </a:cxn>
                <a:cxn ang="0">
                  <a:pos x="411" y="0"/>
                </a:cxn>
                <a:cxn ang="0">
                  <a:pos x="409" y="164"/>
                </a:cxn>
                <a:cxn ang="0">
                  <a:pos x="364" y="129"/>
                </a:cxn>
                <a:cxn ang="0">
                  <a:pos x="295" y="141"/>
                </a:cxn>
                <a:cxn ang="0">
                  <a:pos x="222" y="166"/>
                </a:cxn>
                <a:cxn ang="0">
                  <a:pos x="182" y="189"/>
                </a:cxn>
                <a:cxn ang="0">
                  <a:pos x="148" y="212"/>
                </a:cxn>
                <a:cxn ang="0">
                  <a:pos x="122" y="239"/>
                </a:cxn>
                <a:cxn ang="0">
                  <a:pos x="102" y="272"/>
                </a:cxn>
                <a:cxn ang="0">
                  <a:pos x="93" y="306"/>
                </a:cxn>
                <a:cxn ang="0">
                  <a:pos x="94" y="335"/>
                </a:cxn>
                <a:cxn ang="0">
                  <a:pos x="102" y="364"/>
                </a:cxn>
                <a:cxn ang="0">
                  <a:pos x="118" y="393"/>
                </a:cxn>
                <a:cxn ang="0">
                  <a:pos x="149" y="427"/>
                </a:cxn>
                <a:cxn ang="0">
                  <a:pos x="189" y="454"/>
                </a:cxn>
                <a:cxn ang="0">
                  <a:pos x="228" y="474"/>
                </a:cxn>
                <a:cxn ang="0">
                  <a:pos x="268" y="488"/>
                </a:cxn>
                <a:cxn ang="0">
                  <a:pos x="299" y="497"/>
                </a:cxn>
                <a:cxn ang="0">
                  <a:pos x="337" y="503"/>
                </a:cxn>
                <a:cxn ang="0">
                  <a:pos x="424" y="511"/>
                </a:cxn>
              </a:cxnLst>
              <a:rect l="0" t="0" r="r" b="b"/>
              <a:pathLst>
                <a:path w="564" h="512">
                  <a:moveTo>
                    <a:pt x="424" y="511"/>
                  </a:moveTo>
                  <a:lnTo>
                    <a:pt x="357" y="510"/>
                  </a:lnTo>
                  <a:lnTo>
                    <a:pt x="335" y="508"/>
                  </a:lnTo>
                  <a:lnTo>
                    <a:pt x="307" y="504"/>
                  </a:lnTo>
                  <a:lnTo>
                    <a:pt x="285" y="501"/>
                  </a:lnTo>
                  <a:lnTo>
                    <a:pt x="264" y="497"/>
                  </a:lnTo>
                  <a:lnTo>
                    <a:pt x="243" y="491"/>
                  </a:lnTo>
                  <a:lnTo>
                    <a:pt x="224" y="486"/>
                  </a:lnTo>
                  <a:lnTo>
                    <a:pt x="201" y="478"/>
                  </a:lnTo>
                  <a:lnTo>
                    <a:pt x="174" y="468"/>
                  </a:lnTo>
                  <a:lnTo>
                    <a:pt x="153" y="459"/>
                  </a:lnTo>
                  <a:lnTo>
                    <a:pt x="132" y="448"/>
                  </a:lnTo>
                  <a:lnTo>
                    <a:pt x="118" y="439"/>
                  </a:lnTo>
                  <a:lnTo>
                    <a:pt x="101" y="429"/>
                  </a:lnTo>
                  <a:lnTo>
                    <a:pt x="90" y="421"/>
                  </a:lnTo>
                  <a:lnTo>
                    <a:pt x="77" y="410"/>
                  </a:lnTo>
                  <a:lnTo>
                    <a:pt x="65" y="399"/>
                  </a:lnTo>
                  <a:lnTo>
                    <a:pt x="54" y="388"/>
                  </a:lnTo>
                  <a:lnTo>
                    <a:pt x="45" y="379"/>
                  </a:lnTo>
                  <a:lnTo>
                    <a:pt x="35" y="366"/>
                  </a:lnTo>
                  <a:lnTo>
                    <a:pt x="24" y="352"/>
                  </a:lnTo>
                  <a:lnTo>
                    <a:pt x="17" y="337"/>
                  </a:lnTo>
                  <a:lnTo>
                    <a:pt x="11" y="325"/>
                  </a:lnTo>
                  <a:lnTo>
                    <a:pt x="6" y="311"/>
                  </a:lnTo>
                  <a:lnTo>
                    <a:pt x="2" y="296"/>
                  </a:lnTo>
                  <a:lnTo>
                    <a:pt x="0" y="277"/>
                  </a:lnTo>
                  <a:lnTo>
                    <a:pt x="1" y="260"/>
                  </a:lnTo>
                  <a:lnTo>
                    <a:pt x="4" y="246"/>
                  </a:lnTo>
                  <a:lnTo>
                    <a:pt x="8" y="232"/>
                  </a:lnTo>
                  <a:lnTo>
                    <a:pt x="14" y="217"/>
                  </a:lnTo>
                  <a:lnTo>
                    <a:pt x="19" y="204"/>
                  </a:lnTo>
                  <a:lnTo>
                    <a:pt x="27" y="192"/>
                  </a:lnTo>
                  <a:lnTo>
                    <a:pt x="38" y="177"/>
                  </a:lnTo>
                  <a:lnTo>
                    <a:pt x="53" y="160"/>
                  </a:lnTo>
                  <a:lnTo>
                    <a:pt x="67" y="146"/>
                  </a:lnTo>
                  <a:lnTo>
                    <a:pt x="80" y="135"/>
                  </a:lnTo>
                  <a:lnTo>
                    <a:pt x="95" y="124"/>
                  </a:lnTo>
                  <a:lnTo>
                    <a:pt x="110" y="114"/>
                  </a:lnTo>
                  <a:lnTo>
                    <a:pt x="128" y="104"/>
                  </a:lnTo>
                  <a:lnTo>
                    <a:pt x="150" y="91"/>
                  </a:lnTo>
                  <a:lnTo>
                    <a:pt x="172" y="82"/>
                  </a:lnTo>
                  <a:lnTo>
                    <a:pt x="196" y="72"/>
                  </a:lnTo>
                  <a:lnTo>
                    <a:pt x="245" y="57"/>
                  </a:lnTo>
                  <a:lnTo>
                    <a:pt x="286" y="48"/>
                  </a:lnTo>
                  <a:lnTo>
                    <a:pt x="330" y="41"/>
                  </a:lnTo>
                  <a:lnTo>
                    <a:pt x="366" y="38"/>
                  </a:lnTo>
                  <a:lnTo>
                    <a:pt x="411" y="36"/>
                  </a:lnTo>
                  <a:lnTo>
                    <a:pt x="411" y="0"/>
                  </a:lnTo>
                  <a:lnTo>
                    <a:pt x="563" y="81"/>
                  </a:lnTo>
                  <a:lnTo>
                    <a:pt x="409" y="164"/>
                  </a:lnTo>
                  <a:lnTo>
                    <a:pt x="410" y="127"/>
                  </a:lnTo>
                  <a:lnTo>
                    <a:pt x="364" y="129"/>
                  </a:lnTo>
                  <a:lnTo>
                    <a:pt x="330" y="134"/>
                  </a:lnTo>
                  <a:lnTo>
                    <a:pt x="295" y="141"/>
                  </a:lnTo>
                  <a:lnTo>
                    <a:pt x="245" y="156"/>
                  </a:lnTo>
                  <a:lnTo>
                    <a:pt x="222" y="166"/>
                  </a:lnTo>
                  <a:lnTo>
                    <a:pt x="200" y="176"/>
                  </a:lnTo>
                  <a:lnTo>
                    <a:pt x="182" y="189"/>
                  </a:lnTo>
                  <a:lnTo>
                    <a:pt x="163" y="200"/>
                  </a:lnTo>
                  <a:lnTo>
                    <a:pt x="148" y="212"/>
                  </a:lnTo>
                  <a:lnTo>
                    <a:pt x="136" y="224"/>
                  </a:lnTo>
                  <a:lnTo>
                    <a:pt x="122" y="239"/>
                  </a:lnTo>
                  <a:lnTo>
                    <a:pt x="110" y="256"/>
                  </a:lnTo>
                  <a:lnTo>
                    <a:pt x="102" y="272"/>
                  </a:lnTo>
                  <a:lnTo>
                    <a:pt x="98" y="287"/>
                  </a:lnTo>
                  <a:lnTo>
                    <a:pt x="93" y="306"/>
                  </a:lnTo>
                  <a:lnTo>
                    <a:pt x="93" y="323"/>
                  </a:lnTo>
                  <a:lnTo>
                    <a:pt x="94" y="335"/>
                  </a:lnTo>
                  <a:lnTo>
                    <a:pt x="96" y="348"/>
                  </a:lnTo>
                  <a:lnTo>
                    <a:pt x="102" y="364"/>
                  </a:lnTo>
                  <a:lnTo>
                    <a:pt x="109" y="379"/>
                  </a:lnTo>
                  <a:lnTo>
                    <a:pt x="118" y="393"/>
                  </a:lnTo>
                  <a:lnTo>
                    <a:pt x="129" y="407"/>
                  </a:lnTo>
                  <a:lnTo>
                    <a:pt x="149" y="427"/>
                  </a:lnTo>
                  <a:lnTo>
                    <a:pt x="166" y="440"/>
                  </a:lnTo>
                  <a:lnTo>
                    <a:pt x="189" y="454"/>
                  </a:lnTo>
                  <a:lnTo>
                    <a:pt x="211" y="466"/>
                  </a:lnTo>
                  <a:lnTo>
                    <a:pt x="228" y="474"/>
                  </a:lnTo>
                  <a:lnTo>
                    <a:pt x="249" y="482"/>
                  </a:lnTo>
                  <a:lnTo>
                    <a:pt x="268" y="488"/>
                  </a:lnTo>
                  <a:lnTo>
                    <a:pt x="284" y="493"/>
                  </a:lnTo>
                  <a:lnTo>
                    <a:pt x="299" y="497"/>
                  </a:lnTo>
                  <a:lnTo>
                    <a:pt x="319" y="501"/>
                  </a:lnTo>
                  <a:lnTo>
                    <a:pt x="337" y="503"/>
                  </a:lnTo>
                  <a:lnTo>
                    <a:pt x="362" y="506"/>
                  </a:lnTo>
                  <a:lnTo>
                    <a:pt x="424" y="511"/>
                  </a:lnTo>
                </a:path>
              </a:pathLst>
            </a:custGeom>
            <a:solidFill>
              <a:srgbClr val="EAEC5E"/>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146450" name="Group 18"/>
          <p:cNvGrpSpPr>
            <a:grpSpLocks/>
          </p:cNvGrpSpPr>
          <p:nvPr/>
        </p:nvGrpSpPr>
        <p:grpSpPr bwMode="auto">
          <a:xfrm>
            <a:off x="5208588" y="3143250"/>
            <a:ext cx="2747962" cy="2139950"/>
            <a:chOff x="3281" y="1980"/>
            <a:chExt cx="1731" cy="1348"/>
          </a:xfrm>
        </p:grpSpPr>
        <p:sp>
          <p:nvSpPr>
            <p:cNvPr id="146451" name="Rectangle 19"/>
            <p:cNvSpPr>
              <a:spLocks noChangeArrowheads="1"/>
            </p:cNvSpPr>
            <p:nvPr/>
          </p:nvSpPr>
          <p:spPr bwMode="auto">
            <a:xfrm>
              <a:off x="4114" y="1980"/>
              <a:ext cx="826" cy="640"/>
            </a:xfrm>
            <a:prstGeom prst="rect">
              <a:avLst/>
            </a:prstGeom>
            <a:noFill/>
            <a:ln w="12700">
              <a:solidFill>
                <a:schemeClr val="tx1"/>
              </a:solidFill>
              <a:miter lim="800000"/>
              <a:headEnd/>
              <a:tailEnd/>
            </a:ln>
            <a:effectLst/>
          </p:spPr>
          <p:txBody>
            <a:bodyPr wrap="none" anchor="ctr"/>
            <a:lstStyle/>
            <a:p>
              <a:endParaRPr lang="en-US"/>
            </a:p>
          </p:txBody>
        </p:sp>
        <p:sp>
          <p:nvSpPr>
            <p:cNvPr id="146452" name="Rectangle 20"/>
            <p:cNvSpPr>
              <a:spLocks noChangeArrowheads="1"/>
            </p:cNvSpPr>
            <p:nvPr/>
          </p:nvSpPr>
          <p:spPr bwMode="auto">
            <a:xfrm>
              <a:off x="3511" y="2214"/>
              <a:ext cx="1127" cy="874"/>
            </a:xfrm>
            <a:prstGeom prst="rect">
              <a:avLst/>
            </a:prstGeom>
            <a:noFill/>
            <a:ln w="12700">
              <a:solidFill>
                <a:schemeClr val="tx1"/>
              </a:solidFill>
              <a:miter lim="800000"/>
              <a:headEnd/>
              <a:tailEnd/>
            </a:ln>
            <a:effectLst/>
          </p:spPr>
          <p:txBody>
            <a:bodyPr wrap="none" anchor="ctr"/>
            <a:lstStyle/>
            <a:p>
              <a:endParaRPr lang="en-US"/>
            </a:p>
          </p:txBody>
        </p:sp>
        <p:sp>
          <p:nvSpPr>
            <p:cNvPr id="146453" name="Line 21"/>
            <p:cNvSpPr>
              <a:spLocks noChangeShapeType="1"/>
            </p:cNvSpPr>
            <p:nvPr/>
          </p:nvSpPr>
          <p:spPr bwMode="auto">
            <a:xfrm flipH="1">
              <a:off x="3503" y="1980"/>
              <a:ext cx="611" cy="235"/>
            </a:xfrm>
            <a:prstGeom prst="line">
              <a:avLst/>
            </a:prstGeom>
            <a:noFill/>
            <a:ln w="12700">
              <a:solidFill>
                <a:schemeClr val="tx1"/>
              </a:solidFill>
              <a:round/>
              <a:headEnd/>
              <a:tailEnd/>
            </a:ln>
            <a:effectLst/>
          </p:spPr>
          <p:txBody>
            <a:bodyPr wrap="none" anchor="ctr"/>
            <a:lstStyle/>
            <a:p>
              <a:endParaRPr lang="en-US"/>
            </a:p>
          </p:txBody>
        </p:sp>
        <p:sp>
          <p:nvSpPr>
            <p:cNvPr id="146454" name="Line 22"/>
            <p:cNvSpPr>
              <a:spLocks noChangeShapeType="1"/>
            </p:cNvSpPr>
            <p:nvPr/>
          </p:nvSpPr>
          <p:spPr bwMode="auto">
            <a:xfrm flipH="1">
              <a:off x="3503" y="2628"/>
              <a:ext cx="611" cy="460"/>
            </a:xfrm>
            <a:prstGeom prst="line">
              <a:avLst/>
            </a:prstGeom>
            <a:noFill/>
            <a:ln w="12700">
              <a:solidFill>
                <a:schemeClr val="tx1"/>
              </a:solidFill>
              <a:round/>
              <a:headEnd/>
              <a:tailEnd/>
            </a:ln>
            <a:effectLst/>
          </p:spPr>
          <p:txBody>
            <a:bodyPr wrap="none" anchor="ctr"/>
            <a:lstStyle/>
            <a:p>
              <a:endParaRPr lang="en-US"/>
            </a:p>
          </p:txBody>
        </p:sp>
        <p:sp>
          <p:nvSpPr>
            <p:cNvPr id="146455" name="Line 23"/>
            <p:cNvSpPr>
              <a:spLocks noChangeShapeType="1"/>
            </p:cNvSpPr>
            <p:nvPr/>
          </p:nvSpPr>
          <p:spPr bwMode="auto">
            <a:xfrm flipH="1">
              <a:off x="4638" y="1980"/>
              <a:ext cx="314" cy="226"/>
            </a:xfrm>
            <a:prstGeom prst="line">
              <a:avLst/>
            </a:prstGeom>
            <a:noFill/>
            <a:ln w="12700">
              <a:solidFill>
                <a:schemeClr val="tx1"/>
              </a:solidFill>
              <a:round/>
              <a:headEnd/>
              <a:tailEnd/>
            </a:ln>
            <a:effectLst/>
          </p:spPr>
          <p:txBody>
            <a:bodyPr wrap="none" anchor="ctr"/>
            <a:lstStyle/>
            <a:p>
              <a:endParaRPr lang="en-US"/>
            </a:p>
          </p:txBody>
        </p:sp>
        <p:sp>
          <p:nvSpPr>
            <p:cNvPr id="146456" name="Line 24"/>
            <p:cNvSpPr>
              <a:spLocks noChangeShapeType="1"/>
            </p:cNvSpPr>
            <p:nvPr/>
          </p:nvSpPr>
          <p:spPr bwMode="auto">
            <a:xfrm flipH="1">
              <a:off x="4638" y="2628"/>
              <a:ext cx="314" cy="460"/>
            </a:xfrm>
            <a:prstGeom prst="line">
              <a:avLst/>
            </a:prstGeom>
            <a:noFill/>
            <a:ln w="12700">
              <a:solidFill>
                <a:schemeClr val="tx1"/>
              </a:solidFill>
              <a:round/>
              <a:headEnd/>
              <a:tailEnd/>
            </a:ln>
            <a:effectLst/>
          </p:spPr>
          <p:txBody>
            <a:bodyPr wrap="none" anchor="ctr"/>
            <a:lstStyle/>
            <a:p>
              <a:endParaRPr lang="en-US"/>
            </a:p>
          </p:txBody>
        </p:sp>
        <p:sp>
          <p:nvSpPr>
            <p:cNvPr id="146457" name="AutoShape 25"/>
            <p:cNvSpPr>
              <a:spLocks noChangeArrowheads="1"/>
            </p:cNvSpPr>
            <p:nvPr/>
          </p:nvSpPr>
          <p:spPr bwMode="auto">
            <a:xfrm>
              <a:off x="4051" y="2376"/>
              <a:ext cx="419" cy="352"/>
            </a:xfrm>
            <a:prstGeom prst="star16">
              <a:avLst>
                <a:gd name="adj" fmla="val 37500"/>
              </a:avLst>
            </a:prstGeom>
            <a:solidFill>
              <a:srgbClr val="EAEC5E"/>
            </a:solidFill>
            <a:ln w="12700">
              <a:solidFill>
                <a:schemeClr val="bg2"/>
              </a:solidFill>
              <a:miter lim="800000"/>
              <a:headEnd/>
              <a:tailEnd/>
            </a:ln>
            <a:effectLst/>
          </p:spPr>
          <p:txBody>
            <a:bodyPr wrap="none" lIns="69850" tIns="34925" rIns="69850" bIns="34925" anchor="ctr"/>
            <a:lstStyle/>
            <a:p>
              <a:pPr algn="ctr" defTabSz="514350" eaLnBrk="0" hangingPunct="0"/>
              <a:r>
                <a:rPr lang="en-US" sz="900" b="1">
                  <a:solidFill>
                    <a:srgbClr val="005400"/>
                  </a:solidFill>
                  <a:effectLst>
                    <a:outerShdw blurRad="38100" dist="38100" dir="2700000" algn="tl">
                      <a:srgbClr val="000000"/>
                    </a:outerShdw>
                  </a:effectLst>
                </a:rPr>
                <a:t>Our</a:t>
              </a:r>
            </a:p>
            <a:p>
              <a:pPr algn="ctr" defTabSz="514350" eaLnBrk="0" hangingPunct="0"/>
              <a:r>
                <a:rPr lang="en-US" sz="900" b="1">
                  <a:solidFill>
                    <a:srgbClr val="005400"/>
                  </a:solidFill>
                  <a:effectLst>
                    <a:outerShdw blurRad="38100" dist="38100" dir="2700000" algn="tl">
                      <a:srgbClr val="000000"/>
                    </a:outerShdw>
                  </a:effectLst>
                </a:rPr>
                <a:t>Study</a:t>
              </a:r>
            </a:p>
          </p:txBody>
        </p:sp>
        <p:sp>
          <p:nvSpPr>
            <p:cNvPr id="146458" name="AutoShape 26"/>
            <p:cNvSpPr>
              <a:spLocks noChangeArrowheads="1"/>
            </p:cNvSpPr>
            <p:nvPr/>
          </p:nvSpPr>
          <p:spPr bwMode="auto">
            <a:xfrm>
              <a:off x="3601" y="2619"/>
              <a:ext cx="503" cy="424"/>
            </a:xfrm>
            <a:prstGeom prst="star16">
              <a:avLst>
                <a:gd name="adj" fmla="val 37500"/>
              </a:avLst>
            </a:prstGeom>
            <a:solidFill>
              <a:schemeClr val="tx2"/>
            </a:solidFill>
            <a:ln w="12700">
              <a:solidFill>
                <a:schemeClr val="bg2"/>
              </a:solidFill>
              <a:miter lim="800000"/>
              <a:headEnd/>
              <a:tailEnd/>
            </a:ln>
            <a:effectLst/>
          </p:spPr>
          <p:txBody>
            <a:bodyPr wrap="none" anchor="ctr"/>
            <a:lstStyle/>
            <a:p>
              <a:endParaRPr lang="en-US"/>
            </a:p>
          </p:txBody>
        </p:sp>
        <p:sp>
          <p:nvSpPr>
            <p:cNvPr id="146459" name="AutoShape 27"/>
            <p:cNvSpPr>
              <a:spLocks noChangeArrowheads="1"/>
            </p:cNvSpPr>
            <p:nvPr/>
          </p:nvSpPr>
          <p:spPr bwMode="auto">
            <a:xfrm>
              <a:off x="4673" y="2349"/>
              <a:ext cx="258" cy="217"/>
            </a:xfrm>
            <a:prstGeom prst="star16">
              <a:avLst>
                <a:gd name="adj" fmla="val 37500"/>
              </a:avLst>
            </a:prstGeom>
            <a:solidFill>
              <a:schemeClr val="tx2"/>
            </a:solidFill>
            <a:ln w="12700">
              <a:solidFill>
                <a:schemeClr val="bg2"/>
              </a:solidFill>
              <a:miter lim="800000"/>
              <a:headEnd/>
              <a:tailEnd/>
            </a:ln>
            <a:effectLst/>
          </p:spPr>
          <p:txBody>
            <a:bodyPr wrap="none" anchor="ctr"/>
            <a:lstStyle/>
            <a:p>
              <a:endParaRPr lang="en-US"/>
            </a:p>
          </p:txBody>
        </p:sp>
        <p:sp>
          <p:nvSpPr>
            <p:cNvPr id="146460" name="AutoShape 28"/>
            <p:cNvSpPr>
              <a:spLocks noChangeArrowheads="1"/>
            </p:cNvSpPr>
            <p:nvPr/>
          </p:nvSpPr>
          <p:spPr bwMode="auto">
            <a:xfrm>
              <a:off x="4151" y="2043"/>
              <a:ext cx="161" cy="136"/>
            </a:xfrm>
            <a:prstGeom prst="star16">
              <a:avLst>
                <a:gd name="adj" fmla="val 37500"/>
              </a:avLst>
            </a:prstGeom>
            <a:solidFill>
              <a:schemeClr val="tx2"/>
            </a:solidFill>
            <a:ln w="12700">
              <a:solidFill>
                <a:schemeClr val="bg2"/>
              </a:solidFill>
              <a:miter lim="800000"/>
              <a:headEnd/>
              <a:tailEnd/>
            </a:ln>
            <a:effectLst/>
          </p:spPr>
          <p:txBody>
            <a:bodyPr wrap="none" anchor="ctr"/>
            <a:lstStyle/>
            <a:p>
              <a:endParaRPr lang="en-US"/>
            </a:p>
          </p:txBody>
        </p:sp>
        <p:sp>
          <p:nvSpPr>
            <p:cNvPr id="146461" name="AutoShape 29"/>
            <p:cNvSpPr>
              <a:spLocks noChangeArrowheads="1"/>
            </p:cNvSpPr>
            <p:nvPr/>
          </p:nvSpPr>
          <p:spPr bwMode="auto">
            <a:xfrm>
              <a:off x="4241" y="2655"/>
              <a:ext cx="374" cy="316"/>
            </a:xfrm>
            <a:prstGeom prst="star16">
              <a:avLst>
                <a:gd name="adj" fmla="val 37500"/>
              </a:avLst>
            </a:prstGeom>
            <a:solidFill>
              <a:schemeClr val="tx2"/>
            </a:solidFill>
            <a:ln w="12700">
              <a:solidFill>
                <a:schemeClr val="bg2"/>
              </a:solidFill>
              <a:miter lim="800000"/>
              <a:headEnd/>
              <a:tailEnd/>
            </a:ln>
            <a:effectLst/>
          </p:spPr>
          <p:txBody>
            <a:bodyPr wrap="none" anchor="ctr"/>
            <a:lstStyle/>
            <a:p>
              <a:endParaRPr lang="en-US"/>
            </a:p>
          </p:txBody>
        </p:sp>
        <p:sp>
          <p:nvSpPr>
            <p:cNvPr id="146462" name="Rectangle 30"/>
            <p:cNvSpPr>
              <a:spLocks noChangeArrowheads="1"/>
            </p:cNvSpPr>
            <p:nvPr/>
          </p:nvSpPr>
          <p:spPr bwMode="auto">
            <a:xfrm>
              <a:off x="3798" y="3111"/>
              <a:ext cx="552" cy="217"/>
            </a:xfrm>
            <a:prstGeom prst="rect">
              <a:avLst/>
            </a:prstGeom>
            <a:noFill/>
            <a:ln w="12700">
              <a:noFill/>
              <a:miter lim="800000"/>
              <a:headEnd/>
              <a:tailEnd/>
            </a:ln>
            <a:effectLst/>
          </p:spPr>
          <p:txBody>
            <a:bodyPr wrap="none" lIns="69850" tIns="34925" rIns="69850" bIns="34925">
              <a:spAutoFit/>
            </a:bodyPr>
            <a:lstStyle/>
            <a:p>
              <a:pPr algn="ctr" defTabSz="514350" eaLnBrk="0" hangingPunct="0"/>
              <a:r>
                <a:rPr lang="en-US" b="1">
                  <a:solidFill>
                    <a:srgbClr val="EAEC5E"/>
                  </a:solidFill>
                  <a:effectLst>
                    <a:outerShdw blurRad="38100" dist="38100" dir="2700000" algn="tl">
                      <a:srgbClr val="000000"/>
                    </a:outerShdw>
                  </a:effectLst>
                </a:rPr>
                <a:t>people</a:t>
              </a:r>
            </a:p>
          </p:txBody>
        </p:sp>
        <p:sp>
          <p:nvSpPr>
            <p:cNvPr id="146463" name="Rectangle 31"/>
            <p:cNvSpPr>
              <a:spLocks noChangeArrowheads="1"/>
            </p:cNvSpPr>
            <p:nvPr/>
          </p:nvSpPr>
          <p:spPr bwMode="auto">
            <a:xfrm rot="16200000">
              <a:off x="3122" y="2561"/>
              <a:ext cx="536" cy="217"/>
            </a:xfrm>
            <a:prstGeom prst="rect">
              <a:avLst/>
            </a:prstGeom>
            <a:noFill/>
            <a:ln w="12700">
              <a:noFill/>
              <a:miter lim="800000"/>
              <a:headEnd/>
              <a:tailEnd/>
            </a:ln>
            <a:effectLst/>
          </p:spPr>
          <p:txBody>
            <a:bodyPr wrap="none" lIns="69850" tIns="34925" rIns="69850" bIns="34925">
              <a:spAutoFit/>
            </a:bodyPr>
            <a:lstStyle/>
            <a:p>
              <a:pPr algn="ctr" defTabSz="514350" eaLnBrk="0" hangingPunct="0"/>
              <a:r>
                <a:rPr lang="en-US" b="1">
                  <a:solidFill>
                    <a:srgbClr val="EAEC5E"/>
                  </a:solidFill>
                  <a:effectLst>
                    <a:outerShdw blurRad="38100" dist="38100" dir="2700000" algn="tl">
                      <a:srgbClr val="000000"/>
                    </a:outerShdw>
                  </a:effectLst>
                </a:rPr>
                <a:t>places</a:t>
              </a:r>
            </a:p>
          </p:txBody>
        </p:sp>
        <p:sp>
          <p:nvSpPr>
            <p:cNvPr id="146464" name="Rectangle 32"/>
            <p:cNvSpPr>
              <a:spLocks noChangeArrowheads="1"/>
            </p:cNvSpPr>
            <p:nvPr/>
          </p:nvSpPr>
          <p:spPr bwMode="auto">
            <a:xfrm rot="18060000">
              <a:off x="4672" y="2822"/>
              <a:ext cx="464" cy="217"/>
            </a:xfrm>
            <a:prstGeom prst="rect">
              <a:avLst/>
            </a:prstGeom>
            <a:noFill/>
            <a:ln w="12700">
              <a:noFill/>
              <a:miter lim="800000"/>
              <a:headEnd/>
              <a:tailEnd/>
            </a:ln>
            <a:effectLst/>
          </p:spPr>
          <p:txBody>
            <a:bodyPr wrap="none" lIns="69850" tIns="34925" rIns="69850" bIns="34925">
              <a:spAutoFit/>
            </a:bodyPr>
            <a:lstStyle/>
            <a:p>
              <a:pPr algn="ctr" defTabSz="514350" eaLnBrk="0" hangingPunct="0"/>
              <a:r>
                <a:rPr lang="en-US" b="1">
                  <a:solidFill>
                    <a:srgbClr val="EAEC5E"/>
                  </a:solidFill>
                  <a:effectLst>
                    <a:outerShdw blurRad="38100" dist="38100" dir="2700000" algn="tl">
                      <a:srgbClr val="000000"/>
                    </a:outerShdw>
                  </a:effectLst>
                </a:rPr>
                <a:t>times</a:t>
              </a:r>
            </a:p>
          </p:txBody>
        </p:sp>
      </p:grpSp>
      <p:sp>
        <p:nvSpPr>
          <p:cNvPr id="146465" name="Rectangle 33"/>
          <p:cNvSpPr>
            <a:spLocks noChangeArrowheads="1"/>
          </p:cNvSpPr>
          <p:nvPr/>
        </p:nvSpPr>
        <p:spPr bwMode="auto">
          <a:xfrm>
            <a:off x="2022475" y="2227263"/>
            <a:ext cx="2719388" cy="454025"/>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algn="ctr" eaLnBrk="0" hangingPunct="0"/>
            <a:r>
              <a:rPr lang="en-US" sz="2400" b="1">
                <a:solidFill>
                  <a:srgbClr val="EAEC5E"/>
                </a:solidFill>
                <a:effectLst>
                  <a:outerShdw blurRad="38100" dist="38100" dir="2700000" algn="tl">
                    <a:srgbClr val="000000"/>
                  </a:outerShdw>
                </a:effectLst>
              </a:rPr>
              <a:t>random sampling</a:t>
            </a:r>
          </a:p>
        </p:txBody>
      </p:sp>
      <p:sp>
        <p:nvSpPr>
          <p:cNvPr id="146466" name="Rectangle 34"/>
          <p:cNvSpPr>
            <a:spLocks noChangeArrowheads="1"/>
          </p:cNvSpPr>
          <p:nvPr/>
        </p:nvSpPr>
        <p:spPr bwMode="auto">
          <a:xfrm>
            <a:off x="2420938" y="3656013"/>
            <a:ext cx="1922462" cy="1184275"/>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lIns="90488" tIns="44450" rIns="90488" bIns="44450">
            <a:spAutoFit/>
          </a:bodyPr>
          <a:lstStyle/>
          <a:p>
            <a:pPr algn="ctr" eaLnBrk="0" hangingPunct="0"/>
            <a:r>
              <a:rPr lang="en-US" sz="2400" b="1">
                <a:solidFill>
                  <a:srgbClr val="EAEC5E"/>
                </a:solidFill>
                <a:effectLst>
                  <a:outerShdw blurRad="38100" dist="38100" dir="2700000" algn="tl">
                    <a:srgbClr val="000000"/>
                  </a:outerShdw>
                </a:effectLst>
              </a:rPr>
              <a:t>replicate, replicate, replicate</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rrowheads="1"/>
          </p:cNvSpPr>
          <p:nvPr>
            <p:ph type="title"/>
          </p:nvPr>
        </p:nvSpPr>
        <p:spPr>
          <a:xfrm>
            <a:off x="1071563" y="171450"/>
            <a:ext cx="7715250" cy="1143000"/>
          </a:xfrm>
          <a:noFill/>
          <a:ln/>
          <a:effectLst>
            <a:outerShdw dist="35921" dir="2700000" algn="ctr" rotWithShape="0">
              <a:srgbClr val="000000"/>
            </a:outerShdw>
          </a:effectLst>
        </p:spPr>
        <p:txBody>
          <a:bodyPr lIns="90488" tIns="44450" rIns="90488" bIns="44450"/>
          <a:lstStyle/>
          <a:p>
            <a:r>
              <a:rPr lang="en-US"/>
              <a:t>How Can We Improve External Validity?</a:t>
            </a:r>
          </a:p>
        </p:txBody>
      </p:sp>
      <p:grpSp>
        <p:nvGrpSpPr>
          <p:cNvPr id="147459" name="Group 3"/>
          <p:cNvGrpSpPr>
            <a:grpSpLocks/>
          </p:cNvGrpSpPr>
          <p:nvPr/>
        </p:nvGrpSpPr>
        <p:grpSpPr bwMode="auto">
          <a:xfrm>
            <a:off x="5656263" y="1693863"/>
            <a:ext cx="2019300" cy="1211262"/>
            <a:chOff x="3563" y="1067"/>
            <a:chExt cx="1272" cy="763"/>
          </a:xfrm>
        </p:grpSpPr>
        <p:sp>
          <p:nvSpPr>
            <p:cNvPr id="147460" name="Line 4"/>
            <p:cNvSpPr>
              <a:spLocks noChangeShapeType="1"/>
            </p:cNvSpPr>
            <p:nvPr/>
          </p:nvSpPr>
          <p:spPr bwMode="auto">
            <a:xfrm flipH="1">
              <a:off x="3874" y="1319"/>
              <a:ext cx="119" cy="511"/>
            </a:xfrm>
            <a:prstGeom prst="line">
              <a:avLst/>
            </a:prstGeom>
            <a:noFill/>
            <a:ln w="12700">
              <a:solidFill>
                <a:schemeClr val="tx1"/>
              </a:solidFill>
              <a:prstDash val="dash"/>
              <a:round/>
              <a:headEnd/>
              <a:tailEnd/>
            </a:ln>
            <a:effectLst/>
          </p:spPr>
          <p:txBody>
            <a:bodyPr wrap="none" anchor="ctr"/>
            <a:lstStyle/>
            <a:p>
              <a:endParaRPr lang="en-US"/>
            </a:p>
          </p:txBody>
        </p:sp>
        <p:sp>
          <p:nvSpPr>
            <p:cNvPr id="147461" name="Line 5"/>
            <p:cNvSpPr>
              <a:spLocks noChangeShapeType="1"/>
            </p:cNvSpPr>
            <p:nvPr/>
          </p:nvSpPr>
          <p:spPr bwMode="auto">
            <a:xfrm>
              <a:off x="4413" y="1319"/>
              <a:ext cx="100" cy="511"/>
            </a:xfrm>
            <a:prstGeom prst="line">
              <a:avLst/>
            </a:prstGeom>
            <a:noFill/>
            <a:ln w="12700">
              <a:solidFill>
                <a:schemeClr val="tx1"/>
              </a:solidFill>
              <a:prstDash val="dash"/>
              <a:round/>
              <a:headEnd/>
              <a:tailEnd/>
            </a:ln>
            <a:effectLst/>
          </p:spPr>
          <p:txBody>
            <a:bodyPr wrap="none" anchor="ctr"/>
            <a:lstStyle/>
            <a:p>
              <a:endParaRPr lang="en-US"/>
            </a:p>
          </p:txBody>
        </p:sp>
        <p:grpSp>
          <p:nvGrpSpPr>
            <p:cNvPr id="147462" name="Group 6"/>
            <p:cNvGrpSpPr>
              <a:grpSpLocks/>
            </p:cNvGrpSpPr>
            <p:nvPr/>
          </p:nvGrpSpPr>
          <p:grpSpPr bwMode="auto">
            <a:xfrm>
              <a:off x="3992" y="1067"/>
              <a:ext cx="412" cy="244"/>
              <a:chOff x="3992" y="1067"/>
              <a:chExt cx="412" cy="244"/>
            </a:xfrm>
          </p:grpSpPr>
          <p:sp>
            <p:nvSpPr>
              <p:cNvPr id="147463" name="Rectangle 7"/>
              <p:cNvSpPr>
                <a:spLocks noChangeArrowheads="1"/>
              </p:cNvSpPr>
              <p:nvPr/>
            </p:nvSpPr>
            <p:spPr bwMode="auto">
              <a:xfrm>
                <a:off x="3992" y="1067"/>
                <a:ext cx="412" cy="244"/>
              </a:xfrm>
              <a:prstGeom prst="rect">
                <a:avLst/>
              </a:prstGeom>
              <a:solidFill>
                <a:schemeClr val="accent1"/>
              </a:solidFill>
              <a:ln w="12700">
                <a:solidFill>
                  <a:schemeClr val="tx1"/>
                </a:solidFill>
                <a:miter lim="800000"/>
                <a:headEnd/>
                <a:tailEnd/>
              </a:ln>
              <a:effectLst/>
            </p:spPr>
            <p:txBody>
              <a:bodyPr wrap="none" anchor="ctr"/>
              <a:lstStyle/>
              <a:p>
                <a:endParaRPr lang="en-US"/>
              </a:p>
            </p:txBody>
          </p:sp>
          <p:graphicFrame>
            <p:nvGraphicFramePr>
              <p:cNvPr id="147464" name="Object 8">
                <a:hlinkClick r:id="" action="ppaction://ole?verb=0"/>
              </p:cNvPr>
              <p:cNvGraphicFramePr>
                <a:graphicFrameLocks/>
              </p:cNvGraphicFramePr>
              <p:nvPr/>
            </p:nvGraphicFramePr>
            <p:xfrm>
              <a:off x="4029" y="1084"/>
              <a:ext cx="346" cy="206"/>
            </p:xfrm>
            <a:graphic>
              <a:graphicData uri="http://schemas.openxmlformats.org/presentationml/2006/ole">
                <p:oleObj spid="_x0000_s147464" name="Microsoft ClipArt Gallery" r:id="rId3" imgW="5529240" imgH="3290760" progId="">
                  <p:embed/>
                </p:oleObj>
              </a:graphicData>
            </a:graphic>
          </p:graphicFrame>
        </p:grpSp>
        <p:graphicFrame>
          <p:nvGraphicFramePr>
            <p:cNvPr id="147465" name="Object 9">
              <a:hlinkClick r:id="" action="ppaction://ole?verb=0"/>
            </p:cNvPr>
            <p:cNvGraphicFramePr>
              <a:graphicFrameLocks/>
            </p:cNvGraphicFramePr>
            <p:nvPr/>
          </p:nvGraphicFramePr>
          <p:xfrm>
            <a:off x="3883" y="1436"/>
            <a:ext cx="631" cy="393"/>
          </p:xfrm>
          <a:graphic>
            <a:graphicData uri="http://schemas.openxmlformats.org/presentationml/2006/ole">
              <p:oleObj spid="_x0000_s147465" name="Microsoft ClipArt Gallery" r:id="rId4" imgW="4052880" imgH="2536560" progId="">
                <p:embed/>
              </p:oleObj>
            </a:graphicData>
          </a:graphic>
        </p:graphicFrame>
        <p:sp>
          <p:nvSpPr>
            <p:cNvPr id="147466" name="Line 10"/>
            <p:cNvSpPr>
              <a:spLocks noChangeShapeType="1"/>
            </p:cNvSpPr>
            <p:nvPr/>
          </p:nvSpPr>
          <p:spPr bwMode="auto">
            <a:xfrm flipH="1">
              <a:off x="3871" y="1067"/>
              <a:ext cx="116" cy="364"/>
            </a:xfrm>
            <a:prstGeom prst="line">
              <a:avLst/>
            </a:prstGeom>
            <a:noFill/>
            <a:ln w="12700">
              <a:solidFill>
                <a:schemeClr val="tx1"/>
              </a:solidFill>
              <a:prstDash val="dash"/>
              <a:round/>
              <a:headEnd/>
              <a:tailEnd/>
            </a:ln>
            <a:effectLst/>
          </p:spPr>
          <p:txBody>
            <a:bodyPr wrap="none" anchor="ctr"/>
            <a:lstStyle/>
            <a:p>
              <a:endParaRPr lang="en-US"/>
            </a:p>
          </p:txBody>
        </p:sp>
        <p:sp>
          <p:nvSpPr>
            <p:cNvPr id="147467" name="Line 11"/>
            <p:cNvSpPr>
              <a:spLocks noChangeShapeType="1"/>
            </p:cNvSpPr>
            <p:nvPr/>
          </p:nvSpPr>
          <p:spPr bwMode="auto">
            <a:xfrm>
              <a:off x="4413" y="1067"/>
              <a:ext cx="100" cy="361"/>
            </a:xfrm>
            <a:prstGeom prst="line">
              <a:avLst/>
            </a:prstGeom>
            <a:noFill/>
            <a:ln w="12700">
              <a:solidFill>
                <a:schemeClr val="tx1"/>
              </a:solidFill>
              <a:prstDash val="dash"/>
              <a:round/>
              <a:headEnd/>
              <a:tailEnd/>
            </a:ln>
            <a:effectLst/>
          </p:spPr>
          <p:txBody>
            <a:bodyPr wrap="none" anchor="ctr"/>
            <a:lstStyle/>
            <a:p>
              <a:endParaRPr lang="en-US"/>
            </a:p>
          </p:txBody>
        </p:sp>
        <p:sp>
          <p:nvSpPr>
            <p:cNvPr id="147468" name="Rectangle 12"/>
            <p:cNvSpPr>
              <a:spLocks noChangeArrowheads="1"/>
            </p:cNvSpPr>
            <p:nvPr/>
          </p:nvSpPr>
          <p:spPr bwMode="auto">
            <a:xfrm>
              <a:off x="4106" y="1237"/>
              <a:ext cx="198" cy="52"/>
            </a:xfrm>
            <a:prstGeom prst="rect">
              <a:avLst/>
            </a:prstGeom>
            <a:noFill/>
            <a:ln w="12700">
              <a:noFill/>
              <a:miter lim="800000"/>
              <a:headEnd/>
              <a:tailEnd/>
            </a:ln>
            <a:effectLst/>
          </p:spPr>
          <p:txBody>
            <a:bodyPr wrap="none" lIns="23812" tIns="11112" rIns="23812" bIns="11112">
              <a:spAutoFit/>
            </a:bodyPr>
            <a:lstStyle/>
            <a:p>
              <a:pPr algn="ctr" defTabSz="57150" eaLnBrk="0" hangingPunct="0"/>
              <a:r>
                <a:rPr lang="en-US" sz="400" b="1">
                  <a:solidFill>
                    <a:srgbClr val="EAEC5E"/>
                  </a:solidFill>
                  <a:effectLst>
                    <a:outerShdw blurRad="38100" dist="38100" dir="2700000" algn="tl">
                      <a:srgbClr val="000000"/>
                    </a:outerShdw>
                  </a:effectLst>
                </a:rPr>
                <a:t>Population</a:t>
              </a:r>
            </a:p>
          </p:txBody>
        </p:sp>
        <p:sp>
          <p:nvSpPr>
            <p:cNvPr id="147469" name="Rectangle 13"/>
            <p:cNvSpPr>
              <a:spLocks noChangeArrowheads="1"/>
            </p:cNvSpPr>
            <p:nvPr/>
          </p:nvSpPr>
          <p:spPr bwMode="auto">
            <a:xfrm>
              <a:off x="4076" y="1691"/>
              <a:ext cx="259" cy="91"/>
            </a:xfrm>
            <a:prstGeom prst="rect">
              <a:avLst/>
            </a:prstGeom>
            <a:noFill/>
            <a:ln w="12700">
              <a:noFill/>
              <a:miter lim="800000"/>
              <a:headEnd/>
              <a:tailEnd/>
            </a:ln>
            <a:effectLst/>
          </p:spPr>
          <p:txBody>
            <a:bodyPr wrap="none" lIns="23812" tIns="11112" rIns="23812" bIns="11112">
              <a:spAutoFit/>
            </a:bodyPr>
            <a:lstStyle/>
            <a:p>
              <a:pPr algn="ctr" defTabSz="57150" eaLnBrk="0" hangingPunct="0"/>
              <a:r>
                <a:rPr lang="en-US" sz="800" b="1">
                  <a:solidFill>
                    <a:srgbClr val="EAEC5E"/>
                  </a:solidFill>
                  <a:effectLst>
                    <a:outerShdw blurRad="38100" dist="38100" dir="2700000" algn="tl">
                      <a:srgbClr val="000000"/>
                    </a:outerShdw>
                  </a:effectLst>
                </a:rPr>
                <a:t>Sample</a:t>
              </a:r>
            </a:p>
          </p:txBody>
        </p:sp>
        <p:sp>
          <p:nvSpPr>
            <p:cNvPr id="147470" name="Freeform 14"/>
            <p:cNvSpPr>
              <a:spLocks/>
            </p:cNvSpPr>
            <p:nvPr/>
          </p:nvSpPr>
          <p:spPr bwMode="auto">
            <a:xfrm>
              <a:off x="4352" y="1219"/>
              <a:ext cx="483" cy="505"/>
            </a:xfrm>
            <a:custGeom>
              <a:avLst/>
              <a:gdLst/>
              <a:ahLst/>
              <a:cxnLst>
                <a:cxn ang="0">
                  <a:pos x="176" y="1"/>
                </a:cxn>
                <a:cxn ang="0">
                  <a:pos x="219" y="7"/>
                </a:cxn>
                <a:cxn ang="0">
                  <a:pos x="256" y="14"/>
                </a:cxn>
                <a:cxn ang="0">
                  <a:pos x="290" y="25"/>
                </a:cxn>
                <a:cxn ang="0">
                  <a:pos x="333" y="42"/>
                </a:cxn>
                <a:cxn ang="0">
                  <a:pos x="369" y="62"/>
                </a:cxn>
                <a:cxn ang="0">
                  <a:pos x="396" y="81"/>
                </a:cxn>
                <a:cxn ang="0">
                  <a:pos x="416" y="100"/>
                </a:cxn>
                <a:cxn ang="0">
                  <a:pos x="436" y="121"/>
                </a:cxn>
                <a:cxn ang="0">
                  <a:pos x="452" y="143"/>
                </a:cxn>
                <a:cxn ang="0">
                  <a:pos x="467" y="171"/>
                </a:cxn>
                <a:cxn ang="0">
                  <a:pos x="477" y="197"/>
                </a:cxn>
                <a:cxn ang="0">
                  <a:pos x="482" y="231"/>
                </a:cxn>
                <a:cxn ang="0">
                  <a:pos x="478" y="261"/>
                </a:cxn>
                <a:cxn ang="0">
                  <a:pos x="470" y="290"/>
                </a:cxn>
                <a:cxn ang="0">
                  <a:pos x="459" y="314"/>
                </a:cxn>
                <a:cxn ang="0">
                  <a:pos x="437" y="346"/>
                </a:cxn>
                <a:cxn ang="0">
                  <a:pos x="414" y="371"/>
                </a:cxn>
                <a:cxn ang="0">
                  <a:pos x="387" y="391"/>
                </a:cxn>
                <a:cxn ang="0">
                  <a:pos x="353" y="414"/>
                </a:cxn>
                <a:cxn ang="0">
                  <a:pos x="314" y="433"/>
                </a:cxn>
                <a:cxn ang="0">
                  <a:pos x="237" y="456"/>
                </a:cxn>
                <a:cxn ang="0">
                  <a:pos x="169" y="467"/>
                </a:cxn>
                <a:cxn ang="0">
                  <a:pos x="130" y="504"/>
                </a:cxn>
                <a:cxn ang="0">
                  <a:pos x="131" y="343"/>
                </a:cxn>
                <a:cxn ang="0">
                  <a:pos x="170" y="376"/>
                </a:cxn>
                <a:cxn ang="0">
                  <a:pos x="230" y="365"/>
                </a:cxn>
                <a:cxn ang="0">
                  <a:pos x="292" y="341"/>
                </a:cxn>
                <a:cxn ang="0">
                  <a:pos x="327" y="318"/>
                </a:cxn>
                <a:cxn ang="0">
                  <a:pos x="355" y="295"/>
                </a:cxn>
                <a:cxn ang="0">
                  <a:pos x="377" y="268"/>
                </a:cxn>
                <a:cxn ang="0">
                  <a:pos x="395" y="235"/>
                </a:cxn>
                <a:cxn ang="0">
                  <a:pos x="402" y="203"/>
                </a:cxn>
                <a:cxn ang="0">
                  <a:pos x="402" y="173"/>
                </a:cxn>
                <a:cxn ang="0">
                  <a:pos x="395" y="145"/>
                </a:cxn>
                <a:cxn ang="0">
                  <a:pos x="381" y="117"/>
                </a:cxn>
                <a:cxn ang="0">
                  <a:pos x="354" y="83"/>
                </a:cxn>
                <a:cxn ang="0">
                  <a:pos x="321" y="56"/>
                </a:cxn>
                <a:cxn ang="0">
                  <a:pos x="286" y="36"/>
                </a:cxn>
                <a:cxn ang="0">
                  <a:pos x="252" y="22"/>
                </a:cxn>
                <a:cxn ang="0">
                  <a:pos x="226" y="14"/>
                </a:cxn>
                <a:cxn ang="0">
                  <a:pos x="194" y="8"/>
                </a:cxn>
                <a:cxn ang="0">
                  <a:pos x="119" y="0"/>
                </a:cxn>
              </a:cxnLst>
              <a:rect l="0" t="0" r="r" b="b"/>
              <a:pathLst>
                <a:path w="483" h="505">
                  <a:moveTo>
                    <a:pt x="119" y="0"/>
                  </a:moveTo>
                  <a:lnTo>
                    <a:pt x="176" y="1"/>
                  </a:lnTo>
                  <a:lnTo>
                    <a:pt x="196" y="3"/>
                  </a:lnTo>
                  <a:lnTo>
                    <a:pt x="219" y="7"/>
                  </a:lnTo>
                  <a:lnTo>
                    <a:pt x="238" y="10"/>
                  </a:lnTo>
                  <a:lnTo>
                    <a:pt x="256" y="14"/>
                  </a:lnTo>
                  <a:lnTo>
                    <a:pt x="274" y="19"/>
                  </a:lnTo>
                  <a:lnTo>
                    <a:pt x="290" y="25"/>
                  </a:lnTo>
                  <a:lnTo>
                    <a:pt x="310" y="32"/>
                  </a:lnTo>
                  <a:lnTo>
                    <a:pt x="333" y="42"/>
                  </a:lnTo>
                  <a:lnTo>
                    <a:pt x="351" y="52"/>
                  </a:lnTo>
                  <a:lnTo>
                    <a:pt x="369" y="62"/>
                  </a:lnTo>
                  <a:lnTo>
                    <a:pt x="381" y="71"/>
                  </a:lnTo>
                  <a:lnTo>
                    <a:pt x="396" y="81"/>
                  </a:lnTo>
                  <a:lnTo>
                    <a:pt x="405" y="89"/>
                  </a:lnTo>
                  <a:lnTo>
                    <a:pt x="416" y="100"/>
                  </a:lnTo>
                  <a:lnTo>
                    <a:pt x="426" y="110"/>
                  </a:lnTo>
                  <a:lnTo>
                    <a:pt x="436" y="121"/>
                  </a:lnTo>
                  <a:lnTo>
                    <a:pt x="443" y="131"/>
                  </a:lnTo>
                  <a:lnTo>
                    <a:pt x="452" y="143"/>
                  </a:lnTo>
                  <a:lnTo>
                    <a:pt x="461" y="158"/>
                  </a:lnTo>
                  <a:lnTo>
                    <a:pt x="467" y="171"/>
                  </a:lnTo>
                  <a:lnTo>
                    <a:pt x="472" y="183"/>
                  </a:lnTo>
                  <a:lnTo>
                    <a:pt x="477" y="197"/>
                  </a:lnTo>
                  <a:lnTo>
                    <a:pt x="480" y="212"/>
                  </a:lnTo>
                  <a:lnTo>
                    <a:pt x="482" y="231"/>
                  </a:lnTo>
                  <a:lnTo>
                    <a:pt x="481" y="247"/>
                  </a:lnTo>
                  <a:lnTo>
                    <a:pt x="478" y="261"/>
                  </a:lnTo>
                  <a:lnTo>
                    <a:pt x="476" y="275"/>
                  </a:lnTo>
                  <a:lnTo>
                    <a:pt x="470" y="290"/>
                  </a:lnTo>
                  <a:lnTo>
                    <a:pt x="465" y="303"/>
                  </a:lnTo>
                  <a:lnTo>
                    <a:pt x="459" y="314"/>
                  </a:lnTo>
                  <a:lnTo>
                    <a:pt x="449" y="329"/>
                  </a:lnTo>
                  <a:lnTo>
                    <a:pt x="437" y="346"/>
                  </a:lnTo>
                  <a:lnTo>
                    <a:pt x="424" y="360"/>
                  </a:lnTo>
                  <a:lnTo>
                    <a:pt x="414" y="371"/>
                  </a:lnTo>
                  <a:lnTo>
                    <a:pt x="400" y="382"/>
                  </a:lnTo>
                  <a:lnTo>
                    <a:pt x="387" y="391"/>
                  </a:lnTo>
                  <a:lnTo>
                    <a:pt x="372" y="401"/>
                  </a:lnTo>
                  <a:lnTo>
                    <a:pt x="353" y="414"/>
                  </a:lnTo>
                  <a:lnTo>
                    <a:pt x="335" y="423"/>
                  </a:lnTo>
                  <a:lnTo>
                    <a:pt x="314" y="433"/>
                  </a:lnTo>
                  <a:lnTo>
                    <a:pt x="272" y="447"/>
                  </a:lnTo>
                  <a:lnTo>
                    <a:pt x="237" y="456"/>
                  </a:lnTo>
                  <a:lnTo>
                    <a:pt x="199" y="463"/>
                  </a:lnTo>
                  <a:lnTo>
                    <a:pt x="169" y="467"/>
                  </a:lnTo>
                  <a:lnTo>
                    <a:pt x="130" y="469"/>
                  </a:lnTo>
                  <a:lnTo>
                    <a:pt x="130" y="504"/>
                  </a:lnTo>
                  <a:lnTo>
                    <a:pt x="0" y="424"/>
                  </a:lnTo>
                  <a:lnTo>
                    <a:pt x="131" y="343"/>
                  </a:lnTo>
                  <a:lnTo>
                    <a:pt x="131" y="379"/>
                  </a:lnTo>
                  <a:lnTo>
                    <a:pt x="170" y="376"/>
                  </a:lnTo>
                  <a:lnTo>
                    <a:pt x="199" y="372"/>
                  </a:lnTo>
                  <a:lnTo>
                    <a:pt x="230" y="365"/>
                  </a:lnTo>
                  <a:lnTo>
                    <a:pt x="272" y="350"/>
                  </a:lnTo>
                  <a:lnTo>
                    <a:pt x="292" y="341"/>
                  </a:lnTo>
                  <a:lnTo>
                    <a:pt x="311" y="330"/>
                  </a:lnTo>
                  <a:lnTo>
                    <a:pt x="327" y="318"/>
                  </a:lnTo>
                  <a:lnTo>
                    <a:pt x="342" y="306"/>
                  </a:lnTo>
                  <a:lnTo>
                    <a:pt x="355" y="295"/>
                  </a:lnTo>
                  <a:lnTo>
                    <a:pt x="366" y="283"/>
                  </a:lnTo>
                  <a:lnTo>
                    <a:pt x="377" y="268"/>
                  </a:lnTo>
                  <a:lnTo>
                    <a:pt x="387" y="251"/>
                  </a:lnTo>
                  <a:lnTo>
                    <a:pt x="395" y="235"/>
                  </a:lnTo>
                  <a:lnTo>
                    <a:pt x="398" y="221"/>
                  </a:lnTo>
                  <a:lnTo>
                    <a:pt x="402" y="203"/>
                  </a:lnTo>
                  <a:lnTo>
                    <a:pt x="402" y="185"/>
                  </a:lnTo>
                  <a:lnTo>
                    <a:pt x="402" y="173"/>
                  </a:lnTo>
                  <a:lnTo>
                    <a:pt x="400" y="160"/>
                  </a:lnTo>
                  <a:lnTo>
                    <a:pt x="395" y="145"/>
                  </a:lnTo>
                  <a:lnTo>
                    <a:pt x="389" y="131"/>
                  </a:lnTo>
                  <a:lnTo>
                    <a:pt x="381" y="117"/>
                  </a:lnTo>
                  <a:lnTo>
                    <a:pt x="372" y="103"/>
                  </a:lnTo>
                  <a:lnTo>
                    <a:pt x="354" y="83"/>
                  </a:lnTo>
                  <a:lnTo>
                    <a:pt x="340" y="70"/>
                  </a:lnTo>
                  <a:lnTo>
                    <a:pt x="321" y="56"/>
                  </a:lnTo>
                  <a:lnTo>
                    <a:pt x="301" y="44"/>
                  </a:lnTo>
                  <a:lnTo>
                    <a:pt x="286" y="36"/>
                  </a:lnTo>
                  <a:lnTo>
                    <a:pt x="269" y="28"/>
                  </a:lnTo>
                  <a:lnTo>
                    <a:pt x="252" y="22"/>
                  </a:lnTo>
                  <a:lnTo>
                    <a:pt x="239" y="18"/>
                  </a:lnTo>
                  <a:lnTo>
                    <a:pt x="226" y="14"/>
                  </a:lnTo>
                  <a:lnTo>
                    <a:pt x="209" y="11"/>
                  </a:lnTo>
                  <a:lnTo>
                    <a:pt x="194" y="8"/>
                  </a:lnTo>
                  <a:lnTo>
                    <a:pt x="172" y="5"/>
                  </a:lnTo>
                  <a:lnTo>
                    <a:pt x="119" y="0"/>
                  </a:lnTo>
                </a:path>
              </a:pathLst>
            </a:custGeom>
            <a:solidFill>
              <a:srgbClr val="00279F"/>
            </a:solidFill>
            <a:ln w="12700" cap="rnd" cmpd="sng">
              <a:solidFill>
                <a:srgbClr val="000000"/>
              </a:solidFill>
              <a:prstDash val="solid"/>
              <a:round/>
              <a:headEnd type="none" w="med" len="med"/>
              <a:tailEnd type="none" w="med" len="med"/>
            </a:ln>
            <a:effectLst/>
          </p:spPr>
          <p:txBody>
            <a:bodyPr/>
            <a:lstStyle/>
            <a:p>
              <a:endParaRPr lang="en-US"/>
            </a:p>
          </p:txBody>
        </p:sp>
        <p:sp>
          <p:nvSpPr>
            <p:cNvPr id="147471" name="Freeform 15"/>
            <p:cNvSpPr>
              <a:spLocks/>
            </p:cNvSpPr>
            <p:nvPr/>
          </p:nvSpPr>
          <p:spPr bwMode="auto">
            <a:xfrm>
              <a:off x="3563" y="1222"/>
              <a:ext cx="483" cy="505"/>
            </a:xfrm>
            <a:custGeom>
              <a:avLst/>
              <a:gdLst/>
              <a:ahLst/>
              <a:cxnLst>
                <a:cxn ang="0">
                  <a:pos x="306" y="1"/>
                </a:cxn>
                <a:cxn ang="0">
                  <a:pos x="263" y="7"/>
                </a:cxn>
                <a:cxn ang="0">
                  <a:pos x="226" y="14"/>
                </a:cxn>
                <a:cxn ang="0">
                  <a:pos x="192" y="25"/>
                </a:cxn>
                <a:cxn ang="0">
                  <a:pos x="149" y="42"/>
                </a:cxn>
                <a:cxn ang="0">
                  <a:pos x="113" y="62"/>
                </a:cxn>
                <a:cxn ang="0">
                  <a:pos x="86" y="81"/>
                </a:cxn>
                <a:cxn ang="0">
                  <a:pos x="66" y="100"/>
                </a:cxn>
                <a:cxn ang="0">
                  <a:pos x="46" y="121"/>
                </a:cxn>
                <a:cxn ang="0">
                  <a:pos x="30" y="143"/>
                </a:cxn>
                <a:cxn ang="0">
                  <a:pos x="15" y="171"/>
                </a:cxn>
                <a:cxn ang="0">
                  <a:pos x="5" y="197"/>
                </a:cxn>
                <a:cxn ang="0">
                  <a:pos x="0" y="231"/>
                </a:cxn>
                <a:cxn ang="0">
                  <a:pos x="4" y="261"/>
                </a:cxn>
                <a:cxn ang="0">
                  <a:pos x="12" y="290"/>
                </a:cxn>
                <a:cxn ang="0">
                  <a:pos x="23" y="314"/>
                </a:cxn>
                <a:cxn ang="0">
                  <a:pos x="45" y="346"/>
                </a:cxn>
                <a:cxn ang="0">
                  <a:pos x="68" y="371"/>
                </a:cxn>
                <a:cxn ang="0">
                  <a:pos x="95" y="391"/>
                </a:cxn>
                <a:cxn ang="0">
                  <a:pos x="129" y="414"/>
                </a:cxn>
                <a:cxn ang="0">
                  <a:pos x="168" y="433"/>
                </a:cxn>
                <a:cxn ang="0">
                  <a:pos x="245" y="456"/>
                </a:cxn>
                <a:cxn ang="0">
                  <a:pos x="313" y="467"/>
                </a:cxn>
                <a:cxn ang="0">
                  <a:pos x="352" y="504"/>
                </a:cxn>
                <a:cxn ang="0">
                  <a:pos x="351" y="343"/>
                </a:cxn>
                <a:cxn ang="0">
                  <a:pos x="312" y="376"/>
                </a:cxn>
                <a:cxn ang="0">
                  <a:pos x="252" y="365"/>
                </a:cxn>
                <a:cxn ang="0">
                  <a:pos x="190" y="341"/>
                </a:cxn>
                <a:cxn ang="0">
                  <a:pos x="155" y="318"/>
                </a:cxn>
                <a:cxn ang="0">
                  <a:pos x="127" y="295"/>
                </a:cxn>
                <a:cxn ang="0">
                  <a:pos x="105" y="268"/>
                </a:cxn>
                <a:cxn ang="0">
                  <a:pos x="87" y="235"/>
                </a:cxn>
                <a:cxn ang="0">
                  <a:pos x="80" y="203"/>
                </a:cxn>
                <a:cxn ang="0">
                  <a:pos x="80" y="173"/>
                </a:cxn>
                <a:cxn ang="0">
                  <a:pos x="87" y="145"/>
                </a:cxn>
                <a:cxn ang="0">
                  <a:pos x="101" y="117"/>
                </a:cxn>
                <a:cxn ang="0">
                  <a:pos x="128" y="83"/>
                </a:cxn>
                <a:cxn ang="0">
                  <a:pos x="161" y="56"/>
                </a:cxn>
                <a:cxn ang="0">
                  <a:pos x="196" y="36"/>
                </a:cxn>
                <a:cxn ang="0">
                  <a:pos x="230" y="22"/>
                </a:cxn>
                <a:cxn ang="0">
                  <a:pos x="256" y="14"/>
                </a:cxn>
                <a:cxn ang="0">
                  <a:pos x="288" y="8"/>
                </a:cxn>
                <a:cxn ang="0">
                  <a:pos x="363" y="0"/>
                </a:cxn>
              </a:cxnLst>
              <a:rect l="0" t="0" r="r" b="b"/>
              <a:pathLst>
                <a:path w="483" h="505">
                  <a:moveTo>
                    <a:pt x="363" y="0"/>
                  </a:moveTo>
                  <a:lnTo>
                    <a:pt x="306" y="1"/>
                  </a:lnTo>
                  <a:lnTo>
                    <a:pt x="286" y="3"/>
                  </a:lnTo>
                  <a:lnTo>
                    <a:pt x="263" y="7"/>
                  </a:lnTo>
                  <a:lnTo>
                    <a:pt x="244" y="10"/>
                  </a:lnTo>
                  <a:lnTo>
                    <a:pt x="226" y="14"/>
                  </a:lnTo>
                  <a:lnTo>
                    <a:pt x="208" y="19"/>
                  </a:lnTo>
                  <a:lnTo>
                    <a:pt x="192" y="25"/>
                  </a:lnTo>
                  <a:lnTo>
                    <a:pt x="172" y="32"/>
                  </a:lnTo>
                  <a:lnTo>
                    <a:pt x="149" y="42"/>
                  </a:lnTo>
                  <a:lnTo>
                    <a:pt x="131" y="52"/>
                  </a:lnTo>
                  <a:lnTo>
                    <a:pt x="113" y="62"/>
                  </a:lnTo>
                  <a:lnTo>
                    <a:pt x="101" y="71"/>
                  </a:lnTo>
                  <a:lnTo>
                    <a:pt x="86" y="81"/>
                  </a:lnTo>
                  <a:lnTo>
                    <a:pt x="77" y="89"/>
                  </a:lnTo>
                  <a:lnTo>
                    <a:pt x="66" y="100"/>
                  </a:lnTo>
                  <a:lnTo>
                    <a:pt x="56" y="110"/>
                  </a:lnTo>
                  <a:lnTo>
                    <a:pt x="46" y="121"/>
                  </a:lnTo>
                  <a:lnTo>
                    <a:pt x="39" y="131"/>
                  </a:lnTo>
                  <a:lnTo>
                    <a:pt x="30" y="143"/>
                  </a:lnTo>
                  <a:lnTo>
                    <a:pt x="21" y="158"/>
                  </a:lnTo>
                  <a:lnTo>
                    <a:pt x="15" y="171"/>
                  </a:lnTo>
                  <a:lnTo>
                    <a:pt x="10" y="183"/>
                  </a:lnTo>
                  <a:lnTo>
                    <a:pt x="5" y="197"/>
                  </a:lnTo>
                  <a:lnTo>
                    <a:pt x="2" y="212"/>
                  </a:lnTo>
                  <a:lnTo>
                    <a:pt x="0" y="231"/>
                  </a:lnTo>
                  <a:lnTo>
                    <a:pt x="1" y="247"/>
                  </a:lnTo>
                  <a:lnTo>
                    <a:pt x="4" y="261"/>
                  </a:lnTo>
                  <a:lnTo>
                    <a:pt x="6" y="275"/>
                  </a:lnTo>
                  <a:lnTo>
                    <a:pt x="12" y="290"/>
                  </a:lnTo>
                  <a:lnTo>
                    <a:pt x="17" y="303"/>
                  </a:lnTo>
                  <a:lnTo>
                    <a:pt x="23" y="314"/>
                  </a:lnTo>
                  <a:lnTo>
                    <a:pt x="33" y="329"/>
                  </a:lnTo>
                  <a:lnTo>
                    <a:pt x="45" y="346"/>
                  </a:lnTo>
                  <a:lnTo>
                    <a:pt x="58" y="360"/>
                  </a:lnTo>
                  <a:lnTo>
                    <a:pt x="68" y="371"/>
                  </a:lnTo>
                  <a:lnTo>
                    <a:pt x="82" y="382"/>
                  </a:lnTo>
                  <a:lnTo>
                    <a:pt x="95" y="391"/>
                  </a:lnTo>
                  <a:lnTo>
                    <a:pt x="110" y="401"/>
                  </a:lnTo>
                  <a:lnTo>
                    <a:pt x="129" y="414"/>
                  </a:lnTo>
                  <a:lnTo>
                    <a:pt x="147" y="423"/>
                  </a:lnTo>
                  <a:lnTo>
                    <a:pt x="168" y="433"/>
                  </a:lnTo>
                  <a:lnTo>
                    <a:pt x="210" y="447"/>
                  </a:lnTo>
                  <a:lnTo>
                    <a:pt x="245" y="456"/>
                  </a:lnTo>
                  <a:lnTo>
                    <a:pt x="283" y="463"/>
                  </a:lnTo>
                  <a:lnTo>
                    <a:pt x="313" y="467"/>
                  </a:lnTo>
                  <a:lnTo>
                    <a:pt x="352" y="469"/>
                  </a:lnTo>
                  <a:lnTo>
                    <a:pt x="352" y="504"/>
                  </a:lnTo>
                  <a:lnTo>
                    <a:pt x="482" y="424"/>
                  </a:lnTo>
                  <a:lnTo>
                    <a:pt x="351" y="343"/>
                  </a:lnTo>
                  <a:lnTo>
                    <a:pt x="351" y="379"/>
                  </a:lnTo>
                  <a:lnTo>
                    <a:pt x="312" y="376"/>
                  </a:lnTo>
                  <a:lnTo>
                    <a:pt x="283" y="372"/>
                  </a:lnTo>
                  <a:lnTo>
                    <a:pt x="252" y="365"/>
                  </a:lnTo>
                  <a:lnTo>
                    <a:pt x="210" y="350"/>
                  </a:lnTo>
                  <a:lnTo>
                    <a:pt x="190" y="341"/>
                  </a:lnTo>
                  <a:lnTo>
                    <a:pt x="171" y="330"/>
                  </a:lnTo>
                  <a:lnTo>
                    <a:pt x="155" y="318"/>
                  </a:lnTo>
                  <a:lnTo>
                    <a:pt x="140" y="306"/>
                  </a:lnTo>
                  <a:lnTo>
                    <a:pt x="127" y="295"/>
                  </a:lnTo>
                  <a:lnTo>
                    <a:pt x="116" y="283"/>
                  </a:lnTo>
                  <a:lnTo>
                    <a:pt x="105" y="268"/>
                  </a:lnTo>
                  <a:lnTo>
                    <a:pt x="95" y="251"/>
                  </a:lnTo>
                  <a:lnTo>
                    <a:pt x="87" y="235"/>
                  </a:lnTo>
                  <a:lnTo>
                    <a:pt x="84" y="221"/>
                  </a:lnTo>
                  <a:lnTo>
                    <a:pt x="80" y="203"/>
                  </a:lnTo>
                  <a:lnTo>
                    <a:pt x="80" y="185"/>
                  </a:lnTo>
                  <a:lnTo>
                    <a:pt x="80" y="173"/>
                  </a:lnTo>
                  <a:lnTo>
                    <a:pt x="82" y="160"/>
                  </a:lnTo>
                  <a:lnTo>
                    <a:pt x="87" y="145"/>
                  </a:lnTo>
                  <a:lnTo>
                    <a:pt x="93" y="131"/>
                  </a:lnTo>
                  <a:lnTo>
                    <a:pt x="101" y="117"/>
                  </a:lnTo>
                  <a:lnTo>
                    <a:pt x="110" y="103"/>
                  </a:lnTo>
                  <a:lnTo>
                    <a:pt x="128" y="83"/>
                  </a:lnTo>
                  <a:lnTo>
                    <a:pt x="142" y="70"/>
                  </a:lnTo>
                  <a:lnTo>
                    <a:pt x="161" y="56"/>
                  </a:lnTo>
                  <a:lnTo>
                    <a:pt x="181" y="44"/>
                  </a:lnTo>
                  <a:lnTo>
                    <a:pt x="196" y="36"/>
                  </a:lnTo>
                  <a:lnTo>
                    <a:pt x="213" y="28"/>
                  </a:lnTo>
                  <a:lnTo>
                    <a:pt x="230" y="22"/>
                  </a:lnTo>
                  <a:lnTo>
                    <a:pt x="243" y="18"/>
                  </a:lnTo>
                  <a:lnTo>
                    <a:pt x="256" y="14"/>
                  </a:lnTo>
                  <a:lnTo>
                    <a:pt x="273" y="11"/>
                  </a:lnTo>
                  <a:lnTo>
                    <a:pt x="288" y="8"/>
                  </a:lnTo>
                  <a:lnTo>
                    <a:pt x="310" y="5"/>
                  </a:lnTo>
                  <a:lnTo>
                    <a:pt x="363" y="0"/>
                  </a:lnTo>
                </a:path>
              </a:pathLst>
            </a:custGeom>
            <a:solidFill>
              <a:srgbClr val="00279F"/>
            </a:solidFill>
            <a:ln w="12700" cap="rnd" cmpd="sng">
              <a:solidFill>
                <a:srgbClr val="000000"/>
              </a:solidFill>
              <a:prstDash val="solid"/>
              <a:round/>
              <a:headEnd type="none" w="med" len="med"/>
              <a:tailEnd type="none" w="med" len="med"/>
            </a:ln>
            <a:effectLst/>
          </p:spPr>
          <p:txBody>
            <a:bodyPr/>
            <a:lstStyle/>
            <a:p>
              <a:endParaRPr lang="en-US"/>
            </a:p>
          </p:txBody>
        </p:sp>
        <p:sp>
          <p:nvSpPr>
            <p:cNvPr id="147472" name="Freeform 16"/>
            <p:cNvSpPr>
              <a:spLocks/>
            </p:cNvSpPr>
            <p:nvPr/>
          </p:nvSpPr>
          <p:spPr bwMode="auto">
            <a:xfrm>
              <a:off x="4226" y="1135"/>
              <a:ext cx="564" cy="512"/>
            </a:xfrm>
            <a:custGeom>
              <a:avLst/>
              <a:gdLst/>
              <a:ahLst/>
              <a:cxnLst>
                <a:cxn ang="0">
                  <a:pos x="206" y="510"/>
                </a:cxn>
                <a:cxn ang="0">
                  <a:pos x="256" y="504"/>
                </a:cxn>
                <a:cxn ang="0">
                  <a:pos x="299" y="497"/>
                </a:cxn>
                <a:cxn ang="0">
                  <a:pos x="339" y="486"/>
                </a:cxn>
                <a:cxn ang="0">
                  <a:pos x="389" y="468"/>
                </a:cxn>
                <a:cxn ang="0">
                  <a:pos x="431" y="448"/>
                </a:cxn>
                <a:cxn ang="0">
                  <a:pos x="462" y="429"/>
                </a:cxn>
                <a:cxn ang="0">
                  <a:pos x="486" y="410"/>
                </a:cxn>
                <a:cxn ang="0">
                  <a:pos x="509" y="388"/>
                </a:cxn>
                <a:cxn ang="0">
                  <a:pos x="528" y="366"/>
                </a:cxn>
                <a:cxn ang="0">
                  <a:pos x="546" y="337"/>
                </a:cxn>
                <a:cxn ang="0">
                  <a:pos x="557" y="311"/>
                </a:cxn>
                <a:cxn ang="0">
                  <a:pos x="563" y="277"/>
                </a:cxn>
                <a:cxn ang="0">
                  <a:pos x="559" y="246"/>
                </a:cxn>
                <a:cxn ang="0">
                  <a:pos x="549" y="217"/>
                </a:cxn>
                <a:cxn ang="0">
                  <a:pos x="536" y="192"/>
                </a:cxn>
                <a:cxn ang="0">
                  <a:pos x="510" y="160"/>
                </a:cxn>
                <a:cxn ang="0">
                  <a:pos x="483" y="135"/>
                </a:cxn>
                <a:cxn ang="0">
                  <a:pos x="453" y="114"/>
                </a:cxn>
                <a:cxn ang="0">
                  <a:pos x="413" y="91"/>
                </a:cxn>
                <a:cxn ang="0">
                  <a:pos x="367" y="72"/>
                </a:cxn>
                <a:cxn ang="0">
                  <a:pos x="277" y="48"/>
                </a:cxn>
                <a:cxn ang="0">
                  <a:pos x="197" y="38"/>
                </a:cxn>
                <a:cxn ang="0">
                  <a:pos x="152" y="0"/>
                </a:cxn>
                <a:cxn ang="0">
                  <a:pos x="154" y="164"/>
                </a:cxn>
                <a:cxn ang="0">
                  <a:pos x="199" y="129"/>
                </a:cxn>
                <a:cxn ang="0">
                  <a:pos x="268" y="141"/>
                </a:cxn>
                <a:cxn ang="0">
                  <a:pos x="341" y="166"/>
                </a:cxn>
                <a:cxn ang="0">
                  <a:pos x="381" y="189"/>
                </a:cxn>
                <a:cxn ang="0">
                  <a:pos x="415" y="212"/>
                </a:cxn>
                <a:cxn ang="0">
                  <a:pos x="441" y="239"/>
                </a:cxn>
                <a:cxn ang="0">
                  <a:pos x="461" y="272"/>
                </a:cxn>
                <a:cxn ang="0">
                  <a:pos x="470" y="306"/>
                </a:cxn>
                <a:cxn ang="0">
                  <a:pos x="469" y="335"/>
                </a:cxn>
                <a:cxn ang="0">
                  <a:pos x="461" y="364"/>
                </a:cxn>
                <a:cxn ang="0">
                  <a:pos x="445" y="393"/>
                </a:cxn>
                <a:cxn ang="0">
                  <a:pos x="414" y="427"/>
                </a:cxn>
                <a:cxn ang="0">
                  <a:pos x="374" y="454"/>
                </a:cxn>
                <a:cxn ang="0">
                  <a:pos x="335" y="474"/>
                </a:cxn>
                <a:cxn ang="0">
                  <a:pos x="295" y="488"/>
                </a:cxn>
                <a:cxn ang="0">
                  <a:pos x="264" y="497"/>
                </a:cxn>
                <a:cxn ang="0">
                  <a:pos x="226" y="503"/>
                </a:cxn>
                <a:cxn ang="0">
                  <a:pos x="139" y="511"/>
                </a:cxn>
              </a:cxnLst>
              <a:rect l="0" t="0" r="r" b="b"/>
              <a:pathLst>
                <a:path w="564" h="512">
                  <a:moveTo>
                    <a:pt x="139" y="511"/>
                  </a:moveTo>
                  <a:lnTo>
                    <a:pt x="206" y="510"/>
                  </a:lnTo>
                  <a:lnTo>
                    <a:pt x="228" y="508"/>
                  </a:lnTo>
                  <a:lnTo>
                    <a:pt x="256" y="504"/>
                  </a:lnTo>
                  <a:lnTo>
                    <a:pt x="278" y="501"/>
                  </a:lnTo>
                  <a:lnTo>
                    <a:pt x="299" y="497"/>
                  </a:lnTo>
                  <a:lnTo>
                    <a:pt x="320" y="491"/>
                  </a:lnTo>
                  <a:lnTo>
                    <a:pt x="339" y="486"/>
                  </a:lnTo>
                  <a:lnTo>
                    <a:pt x="362" y="478"/>
                  </a:lnTo>
                  <a:lnTo>
                    <a:pt x="389" y="468"/>
                  </a:lnTo>
                  <a:lnTo>
                    <a:pt x="410" y="459"/>
                  </a:lnTo>
                  <a:lnTo>
                    <a:pt x="431" y="448"/>
                  </a:lnTo>
                  <a:lnTo>
                    <a:pt x="445" y="439"/>
                  </a:lnTo>
                  <a:lnTo>
                    <a:pt x="462" y="429"/>
                  </a:lnTo>
                  <a:lnTo>
                    <a:pt x="473" y="421"/>
                  </a:lnTo>
                  <a:lnTo>
                    <a:pt x="486" y="410"/>
                  </a:lnTo>
                  <a:lnTo>
                    <a:pt x="498" y="399"/>
                  </a:lnTo>
                  <a:lnTo>
                    <a:pt x="509" y="388"/>
                  </a:lnTo>
                  <a:lnTo>
                    <a:pt x="518" y="379"/>
                  </a:lnTo>
                  <a:lnTo>
                    <a:pt x="528" y="366"/>
                  </a:lnTo>
                  <a:lnTo>
                    <a:pt x="539" y="352"/>
                  </a:lnTo>
                  <a:lnTo>
                    <a:pt x="546" y="337"/>
                  </a:lnTo>
                  <a:lnTo>
                    <a:pt x="552" y="325"/>
                  </a:lnTo>
                  <a:lnTo>
                    <a:pt x="557" y="311"/>
                  </a:lnTo>
                  <a:lnTo>
                    <a:pt x="561" y="296"/>
                  </a:lnTo>
                  <a:lnTo>
                    <a:pt x="563" y="277"/>
                  </a:lnTo>
                  <a:lnTo>
                    <a:pt x="562" y="260"/>
                  </a:lnTo>
                  <a:lnTo>
                    <a:pt x="559" y="246"/>
                  </a:lnTo>
                  <a:lnTo>
                    <a:pt x="555" y="232"/>
                  </a:lnTo>
                  <a:lnTo>
                    <a:pt x="549" y="217"/>
                  </a:lnTo>
                  <a:lnTo>
                    <a:pt x="544" y="204"/>
                  </a:lnTo>
                  <a:lnTo>
                    <a:pt x="536" y="192"/>
                  </a:lnTo>
                  <a:lnTo>
                    <a:pt x="525" y="177"/>
                  </a:lnTo>
                  <a:lnTo>
                    <a:pt x="510" y="160"/>
                  </a:lnTo>
                  <a:lnTo>
                    <a:pt x="496" y="146"/>
                  </a:lnTo>
                  <a:lnTo>
                    <a:pt x="483" y="135"/>
                  </a:lnTo>
                  <a:lnTo>
                    <a:pt x="468" y="124"/>
                  </a:lnTo>
                  <a:lnTo>
                    <a:pt x="453" y="114"/>
                  </a:lnTo>
                  <a:lnTo>
                    <a:pt x="435" y="104"/>
                  </a:lnTo>
                  <a:lnTo>
                    <a:pt x="413" y="91"/>
                  </a:lnTo>
                  <a:lnTo>
                    <a:pt x="391" y="82"/>
                  </a:lnTo>
                  <a:lnTo>
                    <a:pt x="367" y="72"/>
                  </a:lnTo>
                  <a:lnTo>
                    <a:pt x="318" y="57"/>
                  </a:lnTo>
                  <a:lnTo>
                    <a:pt x="277" y="48"/>
                  </a:lnTo>
                  <a:lnTo>
                    <a:pt x="233" y="41"/>
                  </a:lnTo>
                  <a:lnTo>
                    <a:pt x="197" y="38"/>
                  </a:lnTo>
                  <a:lnTo>
                    <a:pt x="152" y="36"/>
                  </a:lnTo>
                  <a:lnTo>
                    <a:pt x="152" y="0"/>
                  </a:lnTo>
                  <a:lnTo>
                    <a:pt x="0" y="81"/>
                  </a:lnTo>
                  <a:lnTo>
                    <a:pt x="154" y="164"/>
                  </a:lnTo>
                  <a:lnTo>
                    <a:pt x="153" y="127"/>
                  </a:lnTo>
                  <a:lnTo>
                    <a:pt x="199" y="129"/>
                  </a:lnTo>
                  <a:lnTo>
                    <a:pt x="233" y="134"/>
                  </a:lnTo>
                  <a:lnTo>
                    <a:pt x="268" y="141"/>
                  </a:lnTo>
                  <a:lnTo>
                    <a:pt x="318" y="156"/>
                  </a:lnTo>
                  <a:lnTo>
                    <a:pt x="341" y="166"/>
                  </a:lnTo>
                  <a:lnTo>
                    <a:pt x="363" y="176"/>
                  </a:lnTo>
                  <a:lnTo>
                    <a:pt x="381" y="189"/>
                  </a:lnTo>
                  <a:lnTo>
                    <a:pt x="400" y="200"/>
                  </a:lnTo>
                  <a:lnTo>
                    <a:pt x="415" y="212"/>
                  </a:lnTo>
                  <a:lnTo>
                    <a:pt x="427" y="224"/>
                  </a:lnTo>
                  <a:lnTo>
                    <a:pt x="441" y="239"/>
                  </a:lnTo>
                  <a:lnTo>
                    <a:pt x="453" y="256"/>
                  </a:lnTo>
                  <a:lnTo>
                    <a:pt x="461" y="272"/>
                  </a:lnTo>
                  <a:lnTo>
                    <a:pt x="465" y="287"/>
                  </a:lnTo>
                  <a:lnTo>
                    <a:pt x="470" y="306"/>
                  </a:lnTo>
                  <a:lnTo>
                    <a:pt x="470" y="323"/>
                  </a:lnTo>
                  <a:lnTo>
                    <a:pt x="469" y="335"/>
                  </a:lnTo>
                  <a:lnTo>
                    <a:pt x="467" y="348"/>
                  </a:lnTo>
                  <a:lnTo>
                    <a:pt x="461" y="364"/>
                  </a:lnTo>
                  <a:lnTo>
                    <a:pt x="454" y="379"/>
                  </a:lnTo>
                  <a:lnTo>
                    <a:pt x="445" y="393"/>
                  </a:lnTo>
                  <a:lnTo>
                    <a:pt x="434" y="407"/>
                  </a:lnTo>
                  <a:lnTo>
                    <a:pt x="414" y="427"/>
                  </a:lnTo>
                  <a:lnTo>
                    <a:pt x="397" y="440"/>
                  </a:lnTo>
                  <a:lnTo>
                    <a:pt x="374" y="454"/>
                  </a:lnTo>
                  <a:lnTo>
                    <a:pt x="352" y="466"/>
                  </a:lnTo>
                  <a:lnTo>
                    <a:pt x="335" y="474"/>
                  </a:lnTo>
                  <a:lnTo>
                    <a:pt x="314" y="482"/>
                  </a:lnTo>
                  <a:lnTo>
                    <a:pt x="295" y="488"/>
                  </a:lnTo>
                  <a:lnTo>
                    <a:pt x="279" y="493"/>
                  </a:lnTo>
                  <a:lnTo>
                    <a:pt x="264" y="497"/>
                  </a:lnTo>
                  <a:lnTo>
                    <a:pt x="244" y="501"/>
                  </a:lnTo>
                  <a:lnTo>
                    <a:pt x="226" y="503"/>
                  </a:lnTo>
                  <a:lnTo>
                    <a:pt x="201" y="506"/>
                  </a:lnTo>
                  <a:lnTo>
                    <a:pt x="139" y="511"/>
                  </a:lnTo>
                </a:path>
              </a:pathLst>
            </a:custGeom>
            <a:solidFill>
              <a:srgbClr val="EAEC5E"/>
            </a:solidFill>
            <a:ln w="12700" cap="rnd" cmpd="sng">
              <a:solidFill>
                <a:srgbClr val="000000"/>
              </a:solidFill>
              <a:prstDash val="solid"/>
              <a:round/>
              <a:headEnd type="none" w="med" len="med"/>
              <a:tailEnd type="none" w="med" len="med"/>
            </a:ln>
            <a:effectLst/>
          </p:spPr>
          <p:txBody>
            <a:bodyPr/>
            <a:lstStyle/>
            <a:p>
              <a:endParaRPr lang="en-US"/>
            </a:p>
          </p:txBody>
        </p:sp>
        <p:sp>
          <p:nvSpPr>
            <p:cNvPr id="147473" name="Freeform 17"/>
            <p:cNvSpPr>
              <a:spLocks/>
            </p:cNvSpPr>
            <p:nvPr/>
          </p:nvSpPr>
          <p:spPr bwMode="auto">
            <a:xfrm>
              <a:off x="3605" y="1135"/>
              <a:ext cx="564" cy="512"/>
            </a:xfrm>
            <a:custGeom>
              <a:avLst/>
              <a:gdLst/>
              <a:ahLst/>
              <a:cxnLst>
                <a:cxn ang="0">
                  <a:pos x="357" y="510"/>
                </a:cxn>
                <a:cxn ang="0">
                  <a:pos x="307" y="504"/>
                </a:cxn>
                <a:cxn ang="0">
                  <a:pos x="264" y="497"/>
                </a:cxn>
                <a:cxn ang="0">
                  <a:pos x="224" y="486"/>
                </a:cxn>
                <a:cxn ang="0">
                  <a:pos x="174" y="468"/>
                </a:cxn>
                <a:cxn ang="0">
                  <a:pos x="132" y="448"/>
                </a:cxn>
                <a:cxn ang="0">
                  <a:pos x="101" y="429"/>
                </a:cxn>
                <a:cxn ang="0">
                  <a:pos x="77" y="410"/>
                </a:cxn>
                <a:cxn ang="0">
                  <a:pos x="54" y="388"/>
                </a:cxn>
                <a:cxn ang="0">
                  <a:pos x="35" y="366"/>
                </a:cxn>
                <a:cxn ang="0">
                  <a:pos x="17" y="337"/>
                </a:cxn>
                <a:cxn ang="0">
                  <a:pos x="6" y="311"/>
                </a:cxn>
                <a:cxn ang="0">
                  <a:pos x="0" y="277"/>
                </a:cxn>
                <a:cxn ang="0">
                  <a:pos x="4" y="246"/>
                </a:cxn>
                <a:cxn ang="0">
                  <a:pos x="14" y="217"/>
                </a:cxn>
                <a:cxn ang="0">
                  <a:pos x="27" y="192"/>
                </a:cxn>
                <a:cxn ang="0">
                  <a:pos x="53" y="160"/>
                </a:cxn>
                <a:cxn ang="0">
                  <a:pos x="80" y="135"/>
                </a:cxn>
                <a:cxn ang="0">
                  <a:pos x="110" y="114"/>
                </a:cxn>
                <a:cxn ang="0">
                  <a:pos x="150" y="91"/>
                </a:cxn>
                <a:cxn ang="0">
                  <a:pos x="196" y="72"/>
                </a:cxn>
                <a:cxn ang="0">
                  <a:pos x="286" y="48"/>
                </a:cxn>
                <a:cxn ang="0">
                  <a:pos x="366" y="38"/>
                </a:cxn>
                <a:cxn ang="0">
                  <a:pos x="411" y="0"/>
                </a:cxn>
                <a:cxn ang="0">
                  <a:pos x="409" y="164"/>
                </a:cxn>
                <a:cxn ang="0">
                  <a:pos x="364" y="129"/>
                </a:cxn>
                <a:cxn ang="0">
                  <a:pos x="295" y="141"/>
                </a:cxn>
                <a:cxn ang="0">
                  <a:pos x="222" y="166"/>
                </a:cxn>
                <a:cxn ang="0">
                  <a:pos x="182" y="189"/>
                </a:cxn>
                <a:cxn ang="0">
                  <a:pos x="148" y="212"/>
                </a:cxn>
                <a:cxn ang="0">
                  <a:pos x="122" y="239"/>
                </a:cxn>
                <a:cxn ang="0">
                  <a:pos x="102" y="272"/>
                </a:cxn>
                <a:cxn ang="0">
                  <a:pos x="93" y="306"/>
                </a:cxn>
                <a:cxn ang="0">
                  <a:pos x="94" y="335"/>
                </a:cxn>
                <a:cxn ang="0">
                  <a:pos x="102" y="364"/>
                </a:cxn>
                <a:cxn ang="0">
                  <a:pos x="118" y="393"/>
                </a:cxn>
                <a:cxn ang="0">
                  <a:pos x="149" y="427"/>
                </a:cxn>
                <a:cxn ang="0">
                  <a:pos x="189" y="454"/>
                </a:cxn>
                <a:cxn ang="0">
                  <a:pos x="228" y="474"/>
                </a:cxn>
                <a:cxn ang="0">
                  <a:pos x="268" y="488"/>
                </a:cxn>
                <a:cxn ang="0">
                  <a:pos x="299" y="497"/>
                </a:cxn>
                <a:cxn ang="0">
                  <a:pos x="337" y="503"/>
                </a:cxn>
                <a:cxn ang="0">
                  <a:pos x="424" y="511"/>
                </a:cxn>
              </a:cxnLst>
              <a:rect l="0" t="0" r="r" b="b"/>
              <a:pathLst>
                <a:path w="564" h="512">
                  <a:moveTo>
                    <a:pt x="424" y="511"/>
                  </a:moveTo>
                  <a:lnTo>
                    <a:pt x="357" y="510"/>
                  </a:lnTo>
                  <a:lnTo>
                    <a:pt x="335" y="508"/>
                  </a:lnTo>
                  <a:lnTo>
                    <a:pt x="307" y="504"/>
                  </a:lnTo>
                  <a:lnTo>
                    <a:pt x="285" y="501"/>
                  </a:lnTo>
                  <a:lnTo>
                    <a:pt x="264" y="497"/>
                  </a:lnTo>
                  <a:lnTo>
                    <a:pt x="243" y="491"/>
                  </a:lnTo>
                  <a:lnTo>
                    <a:pt x="224" y="486"/>
                  </a:lnTo>
                  <a:lnTo>
                    <a:pt x="201" y="478"/>
                  </a:lnTo>
                  <a:lnTo>
                    <a:pt x="174" y="468"/>
                  </a:lnTo>
                  <a:lnTo>
                    <a:pt x="153" y="459"/>
                  </a:lnTo>
                  <a:lnTo>
                    <a:pt x="132" y="448"/>
                  </a:lnTo>
                  <a:lnTo>
                    <a:pt x="118" y="439"/>
                  </a:lnTo>
                  <a:lnTo>
                    <a:pt x="101" y="429"/>
                  </a:lnTo>
                  <a:lnTo>
                    <a:pt x="90" y="421"/>
                  </a:lnTo>
                  <a:lnTo>
                    <a:pt x="77" y="410"/>
                  </a:lnTo>
                  <a:lnTo>
                    <a:pt x="65" y="399"/>
                  </a:lnTo>
                  <a:lnTo>
                    <a:pt x="54" y="388"/>
                  </a:lnTo>
                  <a:lnTo>
                    <a:pt x="45" y="379"/>
                  </a:lnTo>
                  <a:lnTo>
                    <a:pt x="35" y="366"/>
                  </a:lnTo>
                  <a:lnTo>
                    <a:pt x="24" y="352"/>
                  </a:lnTo>
                  <a:lnTo>
                    <a:pt x="17" y="337"/>
                  </a:lnTo>
                  <a:lnTo>
                    <a:pt x="11" y="325"/>
                  </a:lnTo>
                  <a:lnTo>
                    <a:pt x="6" y="311"/>
                  </a:lnTo>
                  <a:lnTo>
                    <a:pt x="2" y="296"/>
                  </a:lnTo>
                  <a:lnTo>
                    <a:pt x="0" y="277"/>
                  </a:lnTo>
                  <a:lnTo>
                    <a:pt x="1" y="260"/>
                  </a:lnTo>
                  <a:lnTo>
                    <a:pt x="4" y="246"/>
                  </a:lnTo>
                  <a:lnTo>
                    <a:pt x="8" y="232"/>
                  </a:lnTo>
                  <a:lnTo>
                    <a:pt x="14" y="217"/>
                  </a:lnTo>
                  <a:lnTo>
                    <a:pt x="19" y="204"/>
                  </a:lnTo>
                  <a:lnTo>
                    <a:pt x="27" y="192"/>
                  </a:lnTo>
                  <a:lnTo>
                    <a:pt x="38" y="177"/>
                  </a:lnTo>
                  <a:lnTo>
                    <a:pt x="53" y="160"/>
                  </a:lnTo>
                  <a:lnTo>
                    <a:pt x="67" y="146"/>
                  </a:lnTo>
                  <a:lnTo>
                    <a:pt x="80" y="135"/>
                  </a:lnTo>
                  <a:lnTo>
                    <a:pt x="95" y="124"/>
                  </a:lnTo>
                  <a:lnTo>
                    <a:pt x="110" y="114"/>
                  </a:lnTo>
                  <a:lnTo>
                    <a:pt x="128" y="104"/>
                  </a:lnTo>
                  <a:lnTo>
                    <a:pt x="150" y="91"/>
                  </a:lnTo>
                  <a:lnTo>
                    <a:pt x="172" y="82"/>
                  </a:lnTo>
                  <a:lnTo>
                    <a:pt x="196" y="72"/>
                  </a:lnTo>
                  <a:lnTo>
                    <a:pt x="245" y="57"/>
                  </a:lnTo>
                  <a:lnTo>
                    <a:pt x="286" y="48"/>
                  </a:lnTo>
                  <a:lnTo>
                    <a:pt x="330" y="41"/>
                  </a:lnTo>
                  <a:lnTo>
                    <a:pt x="366" y="38"/>
                  </a:lnTo>
                  <a:lnTo>
                    <a:pt x="411" y="36"/>
                  </a:lnTo>
                  <a:lnTo>
                    <a:pt x="411" y="0"/>
                  </a:lnTo>
                  <a:lnTo>
                    <a:pt x="563" y="81"/>
                  </a:lnTo>
                  <a:lnTo>
                    <a:pt x="409" y="164"/>
                  </a:lnTo>
                  <a:lnTo>
                    <a:pt x="410" y="127"/>
                  </a:lnTo>
                  <a:lnTo>
                    <a:pt x="364" y="129"/>
                  </a:lnTo>
                  <a:lnTo>
                    <a:pt x="330" y="134"/>
                  </a:lnTo>
                  <a:lnTo>
                    <a:pt x="295" y="141"/>
                  </a:lnTo>
                  <a:lnTo>
                    <a:pt x="245" y="156"/>
                  </a:lnTo>
                  <a:lnTo>
                    <a:pt x="222" y="166"/>
                  </a:lnTo>
                  <a:lnTo>
                    <a:pt x="200" y="176"/>
                  </a:lnTo>
                  <a:lnTo>
                    <a:pt x="182" y="189"/>
                  </a:lnTo>
                  <a:lnTo>
                    <a:pt x="163" y="200"/>
                  </a:lnTo>
                  <a:lnTo>
                    <a:pt x="148" y="212"/>
                  </a:lnTo>
                  <a:lnTo>
                    <a:pt x="136" y="224"/>
                  </a:lnTo>
                  <a:lnTo>
                    <a:pt x="122" y="239"/>
                  </a:lnTo>
                  <a:lnTo>
                    <a:pt x="110" y="256"/>
                  </a:lnTo>
                  <a:lnTo>
                    <a:pt x="102" y="272"/>
                  </a:lnTo>
                  <a:lnTo>
                    <a:pt x="98" y="287"/>
                  </a:lnTo>
                  <a:lnTo>
                    <a:pt x="93" y="306"/>
                  </a:lnTo>
                  <a:lnTo>
                    <a:pt x="93" y="323"/>
                  </a:lnTo>
                  <a:lnTo>
                    <a:pt x="94" y="335"/>
                  </a:lnTo>
                  <a:lnTo>
                    <a:pt x="96" y="348"/>
                  </a:lnTo>
                  <a:lnTo>
                    <a:pt x="102" y="364"/>
                  </a:lnTo>
                  <a:lnTo>
                    <a:pt x="109" y="379"/>
                  </a:lnTo>
                  <a:lnTo>
                    <a:pt x="118" y="393"/>
                  </a:lnTo>
                  <a:lnTo>
                    <a:pt x="129" y="407"/>
                  </a:lnTo>
                  <a:lnTo>
                    <a:pt x="149" y="427"/>
                  </a:lnTo>
                  <a:lnTo>
                    <a:pt x="166" y="440"/>
                  </a:lnTo>
                  <a:lnTo>
                    <a:pt x="189" y="454"/>
                  </a:lnTo>
                  <a:lnTo>
                    <a:pt x="211" y="466"/>
                  </a:lnTo>
                  <a:lnTo>
                    <a:pt x="228" y="474"/>
                  </a:lnTo>
                  <a:lnTo>
                    <a:pt x="249" y="482"/>
                  </a:lnTo>
                  <a:lnTo>
                    <a:pt x="268" y="488"/>
                  </a:lnTo>
                  <a:lnTo>
                    <a:pt x="284" y="493"/>
                  </a:lnTo>
                  <a:lnTo>
                    <a:pt x="299" y="497"/>
                  </a:lnTo>
                  <a:lnTo>
                    <a:pt x="319" y="501"/>
                  </a:lnTo>
                  <a:lnTo>
                    <a:pt x="337" y="503"/>
                  </a:lnTo>
                  <a:lnTo>
                    <a:pt x="362" y="506"/>
                  </a:lnTo>
                  <a:lnTo>
                    <a:pt x="424" y="511"/>
                  </a:lnTo>
                </a:path>
              </a:pathLst>
            </a:custGeom>
            <a:solidFill>
              <a:srgbClr val="EAEC5E"/>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147474" name="Group 18"/>
          <p:cNvGrpSpPr>
            <a:grpSpLocks/>
          </p:cNvGrpSpPr>
          <p:nvPr/>
        </p:nvGrpSpPr>
        <p:grpSpPr bwMode="auto">
          <a:xfrm>
            <a:off x="5208588" y="3143250"/>
            <a:ext cx="2747962" cy="2139950"/>
            <a:chOff x="3281" y="1980"/>
            <a:chExt cx="1731" cy="1348"/>
          </a:xfrm>
        </p:grpSpPr>
        <p:sp>
          <p:nvSpPr>
            <p:cNvPr id="147475" name="Rectangle 19"/>
            <p:cNvSpPr>
              <a:spLocks noChangeArrowheads="1"/>
            </p:cNvSpPr>
            <p:nvPr/>
          </p:nvSpPr>
          <p:spPr bwMode="auto">
            <a:xfrm>
              <a:off x="4114" y="1980"/>
              <a:ext cx="826" cy="640"/>
            </a:xfrm>
            <a:prstGeom prst="rect">
              <a:avLst/>
            </a:prstGeom>
            <a:noFill/>
            <a:ln w="12700">
              <a:solidFill>
                <a:schemeClr val="tx1"/>
              </a:solidFill>
              <a:miter lim="800000"/>
              <a:headEnd/>
              <a:tailEnd/>
            </a:ln>
            <a:effectLst/>
          </p:spPr>
          <p:txBody>
            <a:bodyPr wrap="none" anchor="ctr"/>
            <a:lstStyle/>
            <a:p>
              <a:endParaRPr lang="en-US"/>
            </a:p>
          </p:txBody>
        </p:sp>
        <p:sp>
          <p:nvSpPr>
            <p:cNvPr id="147476" name="Rectangle 20"/>
            <p:cNvSpPr>
              <a:spLocks noChangeArrowheads="1"/>
            </p:cNvSpPr>
            <p:nvPr/>
          </p:nvSpPr>
          <p:spPr bwMode="auto">
            <a:xfrm>
              <a:off x="3511" y="2214"/>
              <a:ext cx="1127" cy="874"/>
            </a:xfrm>
            <a:prstGeom prst="rect">
              <a:avLst/>
            </a:prstGeom>
            <a:noFill/>
            <a:ln w="12700">
              <a:solidFill>
                <a:schemeClr val="tx1"/>
              </a:solidFill>
              <a:miter lim="800000"/>
              <a:headEnd/>
              <a:tailEnd/>
            </a:ln>
            <a:effectLst/>
          </p:spPr>
          <p:txBody>
            <a:bodyPr wrap="none" anchor="ctr"/>
            <a:lstStyle/>
            <a:p>
              <a:endParaRPr lang="en-US"/>
            </a:p>
          </p:txBody>
        </p:sp>
        <p:sp>
          <p:nvSpPr>
            <p:cNvPr id="147477" name="Line 21"/>
            <p:cNvSpPr>
              <a:spLocks noChangeShapeType="1"/>
            </p:cNvSpPr>
            <p:nvPr/>
          </p:nvSpPr>
          <p:spPr bwMode="auto">
            <a:xfrm flipH="1">
              <a:off x="3503" y="1980"/>
              <a:ext cx="611" cy="235"/>
            </a:xfrm>
            <a:prstGeom prst="line">
              <a:avLst/>
            </a:prstGeom>
            <a:noFill/>
            <a:ln w="12700">
              <a:solidFill>
                <a:schemeClr val="tx1"/>
              </a:solidFill>
              <a:round/>
              <a:headEnd/>
              <a:tailEnd/>
            </a:ln>
            <a:effectLst/>
          </p:spPr>
          <p:txBody>
            <a:bodyPr wrap="none" anchor="ctr"/>
            <a:lstStyle/>
            <a:p>
              <a:endParaRPr lang="en-US"/>
            </a:p>
          </p:txBody>
        </p:sp>
        <p:sp>
          <p:nvSpPr>
            <p:cNvPr id="147478" name="Line 22"/>
            <p:cNvSpPr>
              <a:spLocks noChangeShapeType="1"/>
            </p:cNvSpPr>
            <p:nvPr/>
          </p:nvSpPr>
          <p:spPr bwMode="auto">
            <a:xfrm flipH="1">
              <a:off x="3503" y="2628"/>
              <a:ext cx="611" cy="460"/>
            </a:xfrm>
            <a:prstGeom prst="line">
              <a:avLst/>
            </a:prstGeom>
            <a:noFill/>
            <a:ln w="12700">
              <a:solidFill>
                <a:schemeClr val="tx1"/>
              </a:solidFill>
              <a:round/>
              <a:headEnd/>
              <a:tailEnd/>
            </a:ln>
            <a:effectLst/>
          </p:spPr>
          <p:txBody>
            <a:bodyPr wrap="none" anchor="ctr"/>
            <a:lstStyle/>
            <a:p>
              <a:endParaRPr lang="en-US"/>
            </a:p>
          </p:txBody>
        </p:sp>
        <p:sp>
          <p:nvSpPr>
            <p:cNvPr id="147479" name="Line 23"/>
            <p:cNvSpPr>
              <a:spLocks noChangeShapeType="1"/>
            </p:cNvSpPr>
            <p:nvPr/>
          </p:nvSpPr>
          <p:spPr bwMode="auto">
            <a:xfrm flipH="1">
              <a:off x="4638" y="1980"/>
              <a:ext cx="314" cy="226"/>
            </a:xfrm>
            <a:prstGeom prst="line">
              <a:avLst/>
            </a:prstGeom>
            <a:noFill/>
            <a:ln w="12700">
              <a:solidFill>
                <a:schemeClr val="tx1"/>
              </a:solidFill>
              <a:round/>
              <a:headEnd/>
              <a:tailEnd/>
            </a:ln>
            <a:effectLst/>
          </p:spPr>
          <p:txBody>
            <a:bodyPr wrap="none" anchor="ctr"/>
            <a:lstStyle/>
            <a:p>
              <a:endParaRPr lang="en-US"/>
            </a:p>
          </p:txBody>
        </p:sp>
        <p:sp>
          <p:nvSpPr>
            <p:cNvPr id="147480" name="Line 24"/>
            <p:cNvSpPr>
              <a:spLocks noChangeShapeType="1"/>
            </p:cNvSpPr>
            <p:nvPr/>
          </p:nvSpPr>
          <p:spPr bwMode="auto">
            <a:xfrm flipH="1">
              <a:off x="4638" y="2628"/>
              <a:ext cx="314" cy="460"/>
            </a:xfrm>
            <a:prstGeom prst="line">
              <a:avLst/>
            </a:prstGeom>
            <a:noFill/>
            <a:ln w="12700">
              <a:solidFill>
                <a:schemeClr val="tx1"/>
              </a:solidFill>
              <a:round/>
              <a:headEnd/>
              <a:tailEnd/>
            </a:ln>
            <a:effectLst/>
          </p:spPr>
          <p:txBody>
            <a:bodyPr wrap="none" anchor="ctr"/>
            <a:lstStyle/>
            <a:p>
              <a:endParaRPr lang="en-US"/>
            </a:p>
          </p:txBody>
        </p:sp>
        <p:sp>
          <p:nvSpPr>
            <p:cNvPr id="147481" name="AutoShape 25"/>
            <p:cNvSpPr>
              <a:spLocks noChangeArrowheads="1"/>
            </p:cNvSpPr>
            <p:nvPr/>
          </p:nvSpPr>
          <p:spPr bwMode="auto">
            <a:xfrm>
              <a:off x="4051" y="2376"/>
              <a:ext cx="419" cy="352"/>
            </a:xfrm>
            <a:prstGeom prst="star16">
              <a:avLst>
                <a:gd name="adj" fmla="val 37500"/>
              </a:avLst>
            </a:prstGeom>
            <a:solidFill>
              <a:srgbClr val="EAEC5E"/>
            </a:solidFill>
            <a:ln w="12700">
              <a:solidFill>
                <a:schemeClr val="bg2"/>
              </a:solidFill>
              <a:miter lim="800000"/>
              <a:headEnd/>
              <a:tailEnd/>
            </a:ln>
            <a:effectLst/>
          </p:spPr>
          <p:txBody>
            <a:bodyPr wrap="none" lIns="69850" tIns="34925" rIns="69850" bIns="34925" anchor="ctr"/>
            <a:lstStyle/>
            <a:p>
              <a:pPr algn="ctr" defTabSz="514350" eaLnBrk="0" hangingPunct="0"/>
              <a:r>
                <a:rPr lang="en-US" sz="900" b="1">
                  <a:solidFill>
                    <a:srgbClr val="005400"/>
                  </a:solidFill>
                  <a:effectLst>
                    <a:outerShdw blurRad="38100" dist="38100" dir="2700000" algn="tl">
                      <a:srgbClr val="000000"/>
                    </a:outerShdw>
                  </a:effectLst>
                </a:rPr>
                <a:t>Our</a:t>
              </a:r>
            </a:p>
            <a:p>
              <a:pPr algn="ctr" defTabSz="514350" eaLnBrk="0" hangingPunct="0"/>
              <a:r>
                <a:rPr lang="en-US" sz="900" b="1">
                  <a:solidFill>
                    <a:srgbClr val="005400"/>
                  </a:solidFill>
                  <a:effectLst>
                    <a:outerShdw blurRad="38100" dist="38100" dir="2700000" algn="tl">
                      <a:srgbClr val="000000"/>
                    </a:outerShdw>
                  </a:effectLst>
                </a:rPr>
                <a:t>Study</a:t>
              </a:r>
            </a:p>
          </p:txBody>
        </p:sp>
        <p:sp>
          <p:nvSpPr>
            <p:cNvPr id="147482" name="AutoShape 26"/>
            <p:cNvSpPr>
              <a:spLocks noChangeArrowheads="1"/>
            </p:cNvSpPr>
            <p:nvPr/>
          </p:nvSpPr>
          <p:spPr bwMode="auto">
            <a:xfrm>
              <a:off x="3601" y="2619"/>
              <a:ext cx="503" cy="424"/>
            </a:xfrm>
            <a:prstGeom prst="star16">
              <a:avLst>
                <a:gd name="adj" fmla="val 37500"/>
              </a:avLst>
            </a:prstGeom>
            <a:solidFill>
              <a:schemeClr val="tx2"/>
            </a:solidFill>
            <a:ln w="12700">
              <a:solidFill>
                <a:schemeClr val="bg2"/>
              </a:solidFill>
              <a:miter lim="800000"/>
              <a:headEnd/>
              <a:tailEnd/>
            </a:ln>
            <a:effectLst/>
          </p:spPr>
          <p:txBody>
            <a:bodyPr wrap="none" anchor="ctr"/>
            <a:lstStyle/>
            <a:p>
              <a:endParaRPr lang="en-US"/>
            </a:p>
          </p:txBody>
        </p:sp>
        <p:sp>
          <p:nvSpPr>
            <p:cNvPr id="147483" name="AutoShape 27"/>
            <p:cNvSpPr>
              <a:spLocks noChangeArrowheads="1"/>
            </p:cNvSpPr>
            <p:nvPr/>
          </p:nvSpPr>
          <p:spPr bwMode="auto">
            <a:xfrm>
              <a:off x="4673" y="2349"/>
              <a:ext cx="258" cy="217"/>
            </a:xfrm>
            <a:prstGeom prst="star16">
              <a:avLst>
                <a:gd name="adj" fmla="val 37500"/>
              </a:avLst>
            </a:prstGeom>
            <a:solidFill>
              <a:schemeClr val="tx2"/>
            </a:solidFill>
            <a:ln w="12700">
              <a:solidFill>
                <a:schemeClr val="bg2"/>
              </a:solidFill>
              <a:miter lim="800000"/>
              <a:headEnd/>
              <a:tailEnd/>
            </a:ln>
            <a:effectLst/>
          </p:spPr>
          <p:txBody>
            <a:bodyPr wrap="none" anchor="ctr"/>
            <a:lstStyle/>
            <a:p>
              <a:endParaRPr lang="en-US"/>
            </a:p>
          </p:txBody>
        </p:sp>
        <p:sp>
          <p:nvSpPr>
            <p:cNvPr id="147484" name="AutoShape 28"/>
            <p:cNvSpPr>
              <a:spLocks noChangeArrowheads="1"/>
            </p:cNvSpPr>
            <p:nvPr/>
          </p:nvSpPr>
          <p:spPr bwMode="auto">
            <a:xfrm>
              <a:off x="4151" y="2043"/>
              <a:ext cx="161" cy="136"/>
            </a:xfrm>
            <a:prstGeom prst="star16">
              <a:avLst>
                <a:gd name="adj" fmla="val 37500"/>
              </a:avLst>
            </a:prstGeom>
            <a:solidFill>
              <a:schemeClr val="tx2"/>
            </a:solidFill>
            <a:ln w="12700">
              <a:solidFill>
                <a:schemeClr val="bg2"/>
              </a:solidFill>
              <a:miter lim="800000"/>
              <a:headEnd/>
              <a:tailEnd/>
            </a:ln>
            <a:effectLst/>
          </p:spPr>
          <p:txBody>
            <a:bodyPr wrap="none" anchor="ctr"/>
            <a:lstStyle/>
            <a:p>
              <a:endParaRPr lang="en-US"/>
            </a:p>
          </p:txBody>
        </p:sp>
        <p:sp>
          <p:nvSpPr>
            <p:cNvPr id="147485" name="AutoShape 29"/>
            <p:cNvSpPr>
              <a:spLocks noChangeArrowheads="1"/>
            </p:cNvSpPr>
            <p:nvPr/>
          </p:nvSpPr>
          <p:spPr bwMode="auto">
            <a:xfrm>
              <a:off x="4241" y="2655"/>
              <a:ext cx="374" cy="316"/>
            </a:xfrm>
            <a:prstGeom prst="star16">
              <a:avLst>
                <a:gd name="adj" fmla="val 37500"/>
              </a:avLst>
            </a:prstGeom>
            <a:solidFill>
              <a:schemeClr val="tx2"/>
            </a:solidFill>
            <a:ln w="12700">
              <a:solidFill>
                <a:schemeClr val="bg2"/>
              </a:solidFill>
              <a:miter lim="800000"/>
              <a:headEnd/>
              <a:tailEnd/>
            </a:ln>
            <a:effectLst/>
          </p:spPr>
          <p:txBody>
            <a:bodyPr wrap="none" anchor="ctr"/>
            <a:lstStyle/>
            <a:p>
              <a:endParaRPr lang="en-US"/>
            </a:p>
          </p:txBody>
        </p:sp>
        <p:sp>
          <p:nvSpPr>
            <p:cNvPr id="147486" name="Rectangle 30"/>
            <p:cNvSpPr>
              <a:spLocks noChangeArrowheads="1"/>
            </p:cNvSpPr>
            <p:nvPr/>
          </p:nvSpPr>
          <p:spPr bwMode="auto">
            <a:xfrm>
              <a:off x="3798" y="3111"/>
              <a:ext cx="552" cy="217"/>
            </a:xfrm>
            <a:prstGeom prst="rect">
              <a:avLst/>
            </a:prstGeom>
            <a:noFill/>
            <a:ln w="12700">
              <a:noFill/>
              <a:miter lim="800000"/>
              <a:headEnd/>
              <a:tailEnd/>
            </a:ln>
            <a:effectLst/>
          </p:spPr>
          <p:txBody>
            <a:bodyPr wrap="none" lIns="69850" tIns="34925" rIns="69850" bIns="34925">
              <a:spAutoFit/>
            </a:bodyPr>
            <a:lstStyle/>
            <a:p>
              <a:pPr algn="ctr" defTabSz="514350" eaLnBrk="0" hangingPunct="0"/>
              <a:r>
                <a:rPr lang="en-US" b="1">
                  <a:solidFill>
                    <a:srgbClr val="EAEC5E"/>
                  </a:solidFill>
                  <a:effectLst>
                    <a:outerShdw blurRad="38100" dist="38100" dir="2700000" algn="tl">
                      <a:srgbClr val="000000"/>
                    </a:outerShdw>
                  </a:effectLst>
                </a:rPr>
                <a:t>people</a:t>
              </a:r>
            </a:p>
          </p:txBody>
        </p:sp>
        <p:sp>
          <p:nvSpPr>
            <p:cNvPr id="147487" name="Rectangle 31"/>
            <p:cNvSpPr>
              <a:spLocks noChangeArrowheads="1"/>
            </p:cNvSpPr>
            <p:nvPr/>
          </p:nvSpPr>
          <p:spPr bwMode="auto">
            <a:xfrm rot="16200000">
              <a:off x="3122" y="2561"/>
              <a:ext cx="536" cy="217"/>
            </a:xfrm>
            <a:prstGeom prst="rect">
              <a:avLst/>
            </a:prstGeom>
            <a:noFill/>
            <a:ln w="12700">
              <a:noFill/>
              <a:miter lim="800000"/>
              <a:headEnd/>
              <a:tailEnd/>
            </a:ln>
            <a:effectLst/>
          </p:spPr>
          <p:txBody>
            <a:bodyPr wrap="none" lIns="69850" tIns="34925" rIns="69850" bIns="34925">
              <a:spAutoFit/>
            </a:bodyPr>
            <a:lstStyle/>
            <a:p>
              <a:pPr algn="ctr" defTabSz="514350" eaLnBrk="0" hangingPunct="0"/>
              <a:r>
                <a:rPr lang="en-US" b="1">
                  <a:solidFill>
                    <a:srgbClr val="EAEC5E"/>
                  </a:solidFill>
                  <a:effectLst>
                    <a:outerShdw blurRad="38100" dist="38100" dir="2700000" algn="tl">
                      <a:srgbClr val="000000"/>
                    </a:outerShdw>
                  </a:effectLst>
                </a:rPr>
                <a:t>places</a:t>
              </a:r>
            </a:p>
          </p:txBody>
        </p:sp>
        <p:sp>
          <p:nvSpPr>
            <p:cNvPr id="147488" name="Rectangle 32"/>
            <p:cNvSpPr>
              <a:spLocks noChangeArrowheads="1"/>
            </p:cNvSpPr>
            <p:nvPr/>
          </p:nvSpPr>
          <p:spPr bwMode="auto">
            <a:xfrm rot="18060000">
              <a:off x="4672" y="2822"/>
              <a:ext cx="464" cy="217"/>
            </a:xfrm>
            <a:prstGeom prst="rect">
              <a:avLst/>
            </a:prstGeom>
            <a:noFill/>
            <a:ln w="12700">
              <a:noFill/>
              <a:miter lim="800000"/>
              <a:headEnd/>
              <a:tailEnd/>
            </a:ln>
            <a:effectLst/>
          </p:spPr>
          <p:txBody>
            <a:bodyPr wrap="none" lIns="69850" tIns="34925" rIns="69850" bIns="34925">
              <a:spAutoFit/>
            </a:bodyPr>
            <a:lstStyle/>
            <a:p>
              <a:pPr algn="ctr" defTabSz="514350" eaLnBrk="0" hangingPunct="0"/>
              <a:r>
                <a:rPr lang="en-US" b="1">
                  <a:solidFill>
                    <a:srgbClr val="EAEC5E"/>
                  </a:solidFill>
                  <a:effectLst>
                    <a:outerShdw blurRad="38100" dist="38100" dir="2700000" algn="tl">
                      <a:srgbClr val="000000"/>
                    </a:outerShdw>
                  </a:effectLst>
                </a:rPr>
                <a:t>times</a:t>
              </a:r>
            </a:p>
          </p:txBody>
        </p:sp>
      </p:grpSp>
      <p:grpSp>
        <p:nvGrpSpPr>
          <p:cNvPr id="147489" name="Group 33"/>
          <p:cNvGrpSpPr>
            <a:grpSpLocks/>
          </p:cNvGrpSpPr>
          <p:nvPr/>
        </p:nvGrpSpPr>
        <p:grpSpPr bwMode="auto">
          <a:xfrm>
            <a:off x="5291138" y="5459413"/>
            <a:ext cx="2747962" cy="1385887"/>
            <a:chOff x="3333" y="3439"/>
            <a:chExt cx="1731" cy="873"/>
          </a:xfrm>
        </p:grpSpPr>
        <p:graphicFrame>
          <p:nvGraphicFramePr>
            <p:cNvPr id="147490" name="Object 34">
              <a:hlinkClick r:id="" action="ppaction://ole?verb=0"/>
            </p:cNvPr>
            <p:cNvGraphicFramePr>
              <a:graphicFrameLocks/>
            </p:cNvGraphicFramePr>
            <p:nvPr/>
          </p:nvGraphicFramePr>
          <p:xfrm>
            <a:off x="3333" y="3439"/>
            <a:ext cx="1731" cy="873"/>
          </p:xfrm>
          <a:graphic>
            <a:graphicData uri="http://schemas.openxmlformats.org/presentationml/2006/ole">
              <p:oleObj spid="_x0000_s147490" name="Microsoft ClipArt Gallery" r:id="rId5" imgW="6879960" imgH="3473280" progId="">
                <p:embed/>
              </p:oleObj>
            </a:graphicData>
          </a:graphic>
        </p:graphicFrame>
        <p:sp>
          <p:nvSpPr>
            <p:cNvPr id="147491" name="AutoShape 35"/>
            <p:cNvSpPr>
              <a:spLocks noChangeArrowheads="1"/>
            </p:cNvSpPr>
            <p:nvPr/>
          </p:nvSpPr>
          <p:spPr bwMode="auto">
            <a:xfrm>
              <a:off x="3954" y="3583"/>
              <a:ext cx="491" cy="415"/>
            </a:xfrm>
            <a:prstGeom prst="star16">
              <a:avLst>
                <a:gd name="adj" fmla="val 37500"/>
              </a:avLst>
            </a:prstGeom>
            <a:solidFill>
              <a:srgbClr val="EAEC5E"/>
            </a:solidFill>
            <a:ln w="12700">
              <a:solidFill>
                <a:schemeClr val="bg2"/>
              </a:solidFill>
              <a:miter lim="800000"/>
              <a:headEnd/>
              <a:tailEnd/>
            </a:ln>
            <a:effectLst/>
          </p:spPr>
          <p:txBody>
            <a:bodyPr wrap="none" lIns="36512" tIns="19050" rIns="36512" bIns="19050" anchor="ctr"/>
            <a:lstStyle/>
            <a:p>
              <a:pPr algn="ctr" defTabSz="146050" eaLnBrk="0" hangingPunct="0"/>
              <a:r>
                <a:rPr lang="en-US" sz="1000" b="1">
                  <a:solidFill>
                    <a:srgbClr val="005400"/>
                  </a:solidFill>
                  <a:effectLst>
                    <a:outerShdw blurRad="38100" dist="38100" dir="2700000" algn="tl">
                      <a:srgbClr val="000000"/>
                    </a:outerShdw>
                  </a:effectLst>
                </a:rPr>
                <a:t>Our</a:t>
              </a:r>
            </a:p>
            <a:p>
              <a:pPr algn="ctr" defTabSz="146050" eaLnBrk="0" hangingPunct="0"/>
              <a:r>
                <a:rPr lang="en-US" sz="1000" b="1">
                  <a:solidFill>
                    <a:srgbClr val="005400"/>
                  </a:solidFill>
                  <a:effectLst>
                    <a:outerShdw blurRad="38100" dist="38100" dir="2700000" algn="tl">
                      <a:srgbClr val="000000"/>
                    </a:outerShdw>
                  </a:effectLst>
                </a:rPr>
                <a:t>Study</a:t>
              </a:r>
            </a:p>
          </p:txBody>
        </p:sp>
        <p:sp>
          <p:nvSpPr>
            <p:cNvPr id="147492" name="Rectangle 36"/>
            <p:cNvSpPr>
              <a:spLocks noChangeArrowheads="1"/>
            </p:cNvSpPr>
            <p:nvPr/>
          </p:nvSpPr>
          <p:spPr bwMode="auto">
            <a:xfrm>
              <a:off x="3554" y="3706"/>
              <a:ext cx="254" cy="120"/>
            </a:xfrm>
            <a:prstGeom prst="rect">
              <a:avLst/>
            </a:prstGeom>
            <a:noFill/>
            <a:ln w="12700">
              <a:noFill/>
              <a:miter lim="800000"/>
              <a:headEnd/>
              <a:tailEnd/>
            </a:ln>
            <a:effectLst/>
          </p:spPr>
          <p:txBody>
            <a:bodyPr wrap="none" lIns="36512" tIns="19050" rIns="36512" bIns="19050">
              <a:spAutoFit/>
            </a:bodyPr>
            <a:lstStyle/>
            <a:p>
              <a:pPr algn="ctr" defTabSz="146050" eaLnBrk="0" hangingPunct="0"/>
              <a:r>
                <a:rPr lang="en-US" sz="1000" b="1">
                  <a:solidFill>
                    <a:srgbClr val="EAEC5E"/>
                  </a:solidFill>
                  <a:effectLst>
                    <a:outerShdw blurRad="38100" dist="38100" dir="2700000" algn="tl">
                      <a:srgbClr val="000000"/>
                    </a:outerShdw>
                  </a:effectLst>
                </a:rPr>
                <a:t>times</a:t>
              </a:r>
            </a:p>
          </p:txBody>
        </p:sp>
        <p:sp>
          <p:nvSpPr>
            <p:cNvPr id="147493" name="Rectangle 37"/>
            <p:cNvSpPr>
              <a:spLocks noChangeArrowheads="1"/>
            </p:cNvSpPr>
            <p:nvPr/>
          </p:nvSpPr>
          <p:spPr bwMode="auto">
            <a:xfrm>
              <a:off x="4567" y="3706"/>
              <a:ext cx="303" cy="120"/>
            </a:xfrm>
            <a:prstGeom prst="rect">
              <a:avLst/>
            </a:prstGeom>
            <a:noFill/>
            <a:ln w="12700">
              <a:noFill/>
              <a:miter lim="800000"/>
              <a:headEnd/>
              <a:tailEnd/>
            </a:ln>
            <a:effectLst/>
          </p:spPr>
          <p:txBody>
            <a:bodyPr wrap="none" lIns="36512" tIns="19050" rIns="36512" bIns="19050">
              <a:spAutoFit/>
            </a:bodyPr>
            <a:lstStyle/>
            <a:p>
              <a:pPr algn="ctr" defTabSz="146050" eaLnBrk="0" hangingPunct="0"/>
              <a:r>
                <a:rPr lang="en-US" sz="1000" b="1">
                  <a:solidFill>
                    <a:srgbClr val="EAEC5E"/>
                  </a:solidFill>
                  <a:effectLst>
                    <a:outerShdw blurRad="38100" dist="38100" dir="2700000" algn="tl">
                      <a:srgbClr val="000000"/>
                    </a:outerShdw>
                  </a:effectLst>
                </a:rPr>
                <a:t>people</a:t>
              </a:r>
            </a:p>
          </p:txBody>
        </p:sp>
        <p:sp>
          <p:nvSpPr>
            <p:cNvPr id="147494" name="Rectangle 38"/>
            <p:cNvSpPr>
              <a:spLocks noChangeArrowheads="1"/>
            </p:cNvSpPr>
            <p:nvPr/>
          </p:nvSpPr>
          <p:spPr bwMode="auto">
            <a:xfrm>
              <a:off x="4040" y="4025"/>
              <a:ext cx="320" cy="130"/>
            </a:xfrm>
            <a:prstGeom prst="rect">
              <a:avLst/>
            </a:prstGeom>
            <a:noFill/>
            <a:ln w="12700">
              <a:noFill/>
              <a:miter lim="800000"/>
              <a:headEnd/>
              <a:tailEnd/>
            </a:ln>
            <a:effectLst/>
          </p:spPr>
          <p:txBody>
            <a:bodyPr wrap="none" lIns="36512" tIns="19050" rIns="36512" bIns="19050">
              <a:spAutoFit/>
            </a:bodyPr>
            <a:lstStyle/>
            <a:p>
              <a:pPr algn="ctr" defTabSz="146050" eaLnBrk="0" hangingPunct="0"/>
              <a:r>
                <a:rPr lang="en-US" sz="1100" b="1">
                  <a:solidFill>
                    <a:srgbClr val="EAEC5E"/>
                  </a:solidFill>
                  <a:effectLst>
                    <a:outerShdw blurRad="38100" dist="38100" dir="2700000" algn="tl">
                      <a:srgbClr val="000000"/>
                    </a:outerShdw>
                  </a:effectLst>
                </a:rPr>
                <a:t>places</a:t>
              </a:r>
            </a:p>
          </p:txBody>
        </p:sp>
        <p:sp>
          <p:nvSpPr>
            <p:cNvPr id="147495" name="Rectangle 39"/>
            <p:cNvSpPr>
              <a:spLocks noChangeArrowheads="1"/>
            </p:cNvSpPr>
            <p:nvPr/>
          </p:nvSpPr>
          <p:spPr bwMode="auto">
            <a:xfrm>
              <a:off x="4069" y="3479"/>
              <a:ext cx="261" cy="91"/>
            </a:xfrm>
            <a:prstGeom prst="rect">
              <a:avLst/>
            </a:prstGeom>
            <a:noFill/>
            <a:ln w="12700">
              <a:noFill/>
              <a:miter lim="800000"/>
              <a:headEnd/>
              <a:tailEnd/>
            </a:ln>
            <a:effectLst/>
          </p:spPr>
          <p:txBody>
            <a:bodyPr wrap="none" lIns="36512" tIns="19050" rIns="36512" bIns="19050">
              <a:spAutoFit/>
            </a:bodyPr>
            <a:lstStyle/>
            <a:p>
              <a:pPr algn="ctr" defTabSz="146050" eaLnBrk="0" hangingPunct="0"/>
              <a:r>
                <a:rPr lang="en-US" sz="700" b="1">
                  <a:solidFill>
                    <a:srgbClr val="EAEC5E"/>
                  </a:solidFill>
                  <a:effectLst>
                    <a:outerShdw blurRad="38100" dist="38100" dir="2700000" algn="tl">
                      <a:srgbClr val="000000"/>
                    </a:outerShdw>
                  </a:effectLst>
                </a:rPr>
                <a:t>settings</a:t>
              </a:r>
            </a:p>
          </p:txBody>
        </p:sp>
      </p:grpSp>
      <p:sp>
        <p:nvSpPr>
          <p:cNvPr id="147496" name="Rectangle 40"/>
          <p:cNvSpPr>
            <a:spLocks noChangeArrowheads="1"/>
          </p:cNvSpPr>
          <p:nvPr/>
        </p:nvSpPr>
        <p:spPr bwMode="auto">
          <a:xfrm>
            <a:off x="2022475" y="2227263"/>
            <a:ext cx="2719388" cy="454025"/>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algn="ctr" eaLnBrk="0" hangingPunct="0"/>
            <a:r>
              <a:rPr lang="en-US" sz="2400" b="1">
                <a:solidFill>
                  <a:srgbClr val="EAEC5E"/>
                </a:solidFill>
                <a:effectLst>
                  <a:outerShdw blurRad="38100" dist="38100" dir="2700000" algn="tl">
                    <a:srgbClr val="000000"/>
                  </a:outerShdw>
                </a:effectLst>
              </a:rPr>
              <a:t>random sampling</a:t>
            </a:r>
          </a:p>
        </p:txBody>
      </p:sp>
      <p:sp>
        <p:nvSpPr>
          <p:cNvPr id="147497" name="Rectangle 41"/>
          <p:cNvSpPr>
            <a:spLocks noChangeArrowheads="1"/>
          </p:cNvSpPr>
          <p:nvPr/>
        </p:nvSpPr>
        <p:spPr bwMode="auto">
          <a:xfrm>
            <a:off x="2420938" y="3656013"/>
            <a:ext cx="1922462" cy="1184275"/>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lIns="90488" tIns="44450" rIns="90488" bIns="44450">
            <a:spAutoFit/>
          </a:bodyPr>
          <a:lstStyle/>
          <a:p>
            <a:pPr algn="ctr" eaLnBrk="0" hangingPunct="0"/>
            <a:r>
              <a:rPr lang="en-US" sz="2400" b="1">
                <a:solidFill>
                  <a:srgbClr val="EAEC5E"/>
                </a:solidFill>
                <a:effectLst>
                  <a:outerShdw blurRad="38100" dist="38100" dir="2700000" algn="tl">
                    <a:srgbClr val="000000"/>
                  </a:outerShdw>
                </a:effectLst>
              </a:rPr>
              <a:t>replicate, replicate, replicate</a:t>
            </a:r>
          </a:p>
        </p:txBody>
      </p:sp>
      <p:sp>
        <p:nvSpPr>
          <p:cNvPr id="147498" name="Rectangle 42"/>
          <p:cNvSpPr>
            <a:spLocks noChangeArrowheads="1"/>
          </p:cNvSpPr>
          <p:nvPr/>
        </p:nvSpPr>
        <p:spPr bwMode="auto">
          <a:xfrm>
            <a:off x="2520950" y="5732463"/>
            <a:ext cx="1722438" cy="454025"/>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algn="ctr" eaLnBrk="0" hangingPunct="0"/>
            <a:r>
              <a:rPr lang="en-US" sz="2400" b="1">
                <a:solidFill>
                  <a:srgbClr val="EAEC5E"/>
                </a:solidFill>
                <a:effectLst>
                  <a:outerShdw blurRad="38100" dist="38100" dir="2700000" algn="tl">
                    <a:srgbClr val="000000"/>
                  </a:outerShdw>
                </a:effectLst>
              </a:rPr>
              <a:t>use theory</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Rot="1" noChangeArrowheads="1"/>
          </p:cNvSpPr>
          <p:nvPr>
            <p:ph type="title"/>
          </p:nvPr>
        </p:nvSpPr>
        <p:spPr>
          <a:xfrm>
            <a:off x="1109663" y="152400"/>
            <a:ext cx="7715250" cy="1143000"/>
          </a:xfrm>
          <a:noFill/>
          <a:ln/>
          <a:effectLst>
            <a:outerShdw dist="35921" dir="2700000" algn="ctr" rotWithShape="0">
              <a:srgbClr val="000000"/>
            </a:outerShdw>
          </a:effectLst>
        </p:spPr>
        <p:txBody>
          <a:bodyPr lIns="90488" tIns="44450" rIns="90488" bIns="44450"/>
          <a:lstStyle/>
          <a:p>
            <a:r>
              <a:rPr lang="en-US"/>
              <a:t>Two Major Types of Sampling Methods</a:t>
            </a:r>
          </a:p>
        </p:txBody>
      </p:sp>
      <p:sp>
        <p:nvSpPr>
          <p:cNvPr id="35843" name="Rectangle 3"/>
          <p:cNvSpPr>
            <a:spLocks noGrp="1" noRot="1" noChangeArrowheads="1"/>
          </p:cNvSpPr>
          <p:nvPr>
            <p:ph type="body" idx="1"/>
          </p:nvPr>
        </p:nvSpPr>
        <p:spPr>
          <a:xfrm>
            <a:off x="4419600" y="2114550"/>
            <a:ext cx="4529138" cy="4191000"/>
          </a:xfrm>
          <a:noFill/>
          <a:ln/>
        </p:spPr>
        <p:txBody>
          <a:bodyPr lIns="90488" tIns="44450" rIns="90488" bIns="44450"/>
          <a:lstStyle/>
          <a:p>
            <a:pPr>
              <a:buFont typeface="Wingdings" pitchFamily="2" charset="2"/>
              <a:buNone/>
            </a:pPr>
            <a:r>
              <a:rPr lang="en-US" sz="2400" b="1"/>
              <a:t>uses some form of random selection</a:t>
            </a:r>
          </a:p>
          <a:p>
            <a:pPr>
              <a:buFont typeface="Wingdings" pitchFamily="2" charset="2"/>
              <a:buNone/>
            </a:pPr>
            <a:r>
              <a:rPr lang="en-US" sz="2400" b="1"/>
              <a:t>requires that each unit have a known (often equal) probability of being selected</a:t>
            </a:r>
            <a:br>
              <a:rPr lang="en-US" sz="2400" b="1"/>
            </a:br>
            <a:endParaRPr lang="en-US" sz="2400" b="1"/>
          </a:p>
          <a:p>
            <a:pPr>
              <a:buFont typeface="Wingdings" pitchFamily="2" charset="2"/>
              <a:buNone/>
            </a:pPr>
            <a:r>
              <a:rPr lang="en-US" sz="2400" b="1"/>
              <a:t>selection is systematic or haphazard, but not random</a:t>
            </a:r>
          </a:p>
        </p:txBody>
      </p:sp>
      <p:sp>
        <p:nvSpPr>
          <p:cNvPr id="35844" name="Rectangle 4"/>
          <p:cNvSpPr>
            <a:spLocks noChangeArrowheads="1"/>
          </p:cNvSpPr>
          <p:nvPr/>
        </p:nvSpPr>
        <p:spPr bwMode="auto">
          <a:xfrm>
            <a:off x="1139825" y="2112963"/>
            <a:ext cx="3208338" cy="454025"/>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algn="ctr" eaLnBrk="0" hangingPunct="0"/>
            <a:r>
              <a:rPr lang="en-US" sz="2400" b="1">
                <a:solidFill>
                  <a:srgbClr val="EAEC5E"/>
                </a:solidFill>
                <a:effectLst>
                  <a:outerShdw blurRad="38100" dist="38100" dir="2700000" algn="tl">
                    <a:srgbClr val="000000"/>
                  </a:outerShdw>
                </a:effectLst>
              </a:rPr>
              <a:t>Probability Sampling</a:t>
            </a:r>
          </a:p>
        </p:txBody>
      </p:sp>
      <p:sp>
        <p:nvSpPr>
          <p:cNvPr id="35845" name="Rectangle 5"/>
          <p:cNvSpPr>
            <a:spLocks noChangeArrowheads="1"/>
          </p:cNvSpPr>
          <p:nvPr/>
        </p:nvSpPr>
        <p:spPr bwMode="auto">
          <a:xfrm>
            <a:off x="1138238" y="4814888"/>
            <a:ext cx="3209925" cy="819150"/>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lIns="90488" tIns="44450" rIns="90488" bIns="44450">
            <a:spAutoFit/>
          </a:bodyPr>
          <a:lstStyle/>
          <a:p>
            <a:pPr algn="ctr" eaLnBrk="0" hangingPunct="0">
              <a:spcBef>
                <a:spcPct val="50000"/>
              </a:spcBef>
            </a:pPr>
            <a:r>
              <a:rPr lang="en-US" sz="2400" b="1">
                <a:solidFill>
                  <a:srgbClr val="EAEC5E"/>
                </a:solidFill>
                <a:effectLst>
                  <a:outerShdw blurRad="38100" dist="38100" dir="2700000" algn="tl">
                    <a:srgbClr val="000000"/>
                  </a:outerShdw>
                </a:effectLst>
              </a:rPr>
              <a:t>Non-Probability Sampling</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 calcmode="lin" valueType="num">
                                      <p:cBhvr additive="base">
                                        <p:cTn id="7" dur="500" fill="hold"/>
                                        <p:tgtEl>
                                          <p:spTgt spid="3584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5843">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35843">
                                            <p:txEl>
                                              <p:pRg st="0" end="0"/>
                                            </p:txEl>
                                          </p:spTgt>
                                        </p:tgtEl>
                                        <p:attrNameLst>
                                          <p:attrName>ppt_c</p:attrName>
                                        </p:attrNameLst>
                                      </p:cBhvr>
                                      <p:to>
                                        <a:schemeClr val="folHlink"/>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5843">
                                            <p:txEl>
                                              <p:pRg st="1" end="1"/>
                                            </p:txEl>
                                          </p:spTgt>
                                        </p:tgtEl>
                                        <p:attrNameLst>
                                          <p:attrName>style.visibility</p:attrName>
                                        </p:attrNameLst>
                                      </p:cBhvr>
                                      <p:to>
                                        <p:strVal val="visible"/>
                                      </p:to>
                                    </p:set>
                                    <p:anim calcmode="lin" valueType="num">
                                      <p:cBhvr additive="base">
                                        <p:cTn id="13" dur="500" fill="hold"/>
                                        <p:tgtEl>
                                          <p:spTgt spid="3584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5843">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35843">
                                            <p:txEl>
                                              <p:pRg st="1" end="1"/>
                                            </p:txEl>
                                          </p:spTgt>
                                        </p:tgtEl>
                                        <p:attrNameLst>
                                          <p:attrName>ppt_c</p:attrName>
                                        </p:attrNameLst>
                                      </p:cBhvr>
                                      <p:to>
                                        <a:schemeClr val="folHlink"/>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5843">
                                            <p:txEl>
                                              <p:pRg st="2" end="2"/>
                                            </p:txEl>
                                          </p:spTgt>
                                        </p:tgtEl>
                                        <p:attrNameLst>
                                          <p:attrName>style.visibility</p:attrName>
                                        </p:attrNameLst>
                                      </p:cBhvr>
                                      <p:to>
                                        <p:strVal val="visible"/>
                                      </p:to>
                                    </p:set>
                                    <p:anim calcmode="lin" valueType="num">
                                      <p:cBhvr additive="base">
                                        <p:cTn id="19" dur="500" fill="hold"/>
                                        <p:tgtEl>
                                          <p:spTgt spid="3584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5843">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35843">
                                            <p:txEl>
                                              <p:pRg st="2" end="2"/>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1366838" y="1443038"/>
            <a:ext cx="3057525" cy="819150"/>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lIns="90488" tIns="44450" rIns="90488" bIns="44450">
            <a:spAutoFit/>
          </a:bodyPr>
          <a:lstStyle/>
          <a:p>
            <a:pPr algn="ctr" eaLnBrk="0" hangingPunct="0">
              <a:spcBef>
                <a:spcPct val="50000"/>
              </a:spcBef>
            </a:pPr>
            <a:r>
              <a:rPr lang="en-US" sz="2400" b="1">
                <a:solidFill>
                  <a:srgbClr val="EAEC5E"/>
                </a:solidFill>
                <a:effectLst>
                  <a:outerShdw blurRad="38100" dist="38100" dir="2700000" algn="tl">
                    <a:srgbClr val="000000"/>
                  </a:outerShdw>
                </a:effectLst>
              </a:rPr>
              <a:t>Who do you want to generalize to?</a:t>
            </a:r>
          </a:p>
        </p:txBody>
      </p:sp>
      <p:pic>
        <p:nvPicPr>
          <p:cNvPr id="36867" name="Picture 3"/>
          <p:cNvPicPr>
            <a:picLocks noChangeArrowheads="1"/>
          </p:cNvPicPr>
          <p:nvPr/>
        </p:nvPicPr>
        <p:blipFill>
          <a:blip r:embed="rId2"/>
          <a:srcRect/>
          <a:stretch>
            <a:fillRect/>
          </a:stretch>
        </p:blipFill>
        <p:spPr bwMode="auto">
          <a:xfrm>
            <a:off x="5029200" y="885825"/>
            <a:ext cx="3344863" cy="2024063"/>
          </a:xfrm>
          <a:prstGeom prst="rect">
            <a:avLst/>
          </a:prstGeom>
          <a:noFill/>
          <a:ln w="12700">
            <a:noFill/>
            <a:miter lim="800000"/>
            <a:headEnd/>
            <a:tailEnd/>
          </a:ln>
          <a:effectLst/>
        </p:spPr>
      </p:pic>
      <p:sp>
        <p:nvSpPr>
          <p:cNvPr id="36868" name="Rectangle 4"/>
          <p:cNvSpPr>
            <a:spLocks noGrp="1" noRot="1" noChangeArrowheads="1"/>
          </p:cNvSpPr>
          <p:nvPr>
            <p:ph type="title"/>
          </p:nvPr>
        </p:nvSpPr>
        <p:spPr>
          <a:noFill/>
          <a:ln/>
          <a:effectLst>
            <a:outerShdw dist="35921" dir="2700000" algn="ctr" rotWithShape="0">
              <a:srgbClr val="000000"/>
            </a:outerShdw>
          </a:effectLst>
        </p:spPr>
        <p:txBody>
          <a:bodyPr lIns="90488" tIns="44450" rIns="90488" bIns="44450"/>
          <a:lstStyle/>
          <a:p>
            <a:r>
              <a:rPr lang="en-US"/>
              <a:t>Basic Terms of Sampling</a:t>
            </a:r>
          </a:p>
        </p:txBody>
      </p:sp>
    </p:spTree>
  </p:cSld>
  <p:clrMapOvr>
    <a:masterClrMapping/>
  </p:clrMapOvr>
  <p:transition>
    <p:fade thruBlk="1"/>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rrowheads="1"/>
          </p:cNvPicPr>
          <p:nvPr/>
        </p:nvPicPr>
        <p:blipFill>
          <a:blip r:embed="rId2"/>
          <a:srcRect/>
          <a:stretch>
            <a:fillRect/>
          </a:stretch>
        </p:blipFill>
        <p:spPr bwMode="auto">
          <a:xfrm>
            <a:off x="5029200" y="885825"/>
            <a:ext cx="3344863" cy="2024063"/>
          </a:xfrm>
          <a:prstGeom prst="rect">
            <a:avLst/>
          </a:prstGeom>
          <a:noFill/>
          <a:ln w="12700">
            <a:noFill/>
            <a:miter lim="800000"/>
            <a:headEnd/>
            <a:tailEnd/>
          </a:ln>
          <a:effectLst/>
        </p:spPr>
      </p:pic>
      <p:sp>
        <p:nvSpPr>
          <p:cNvPr id="37891" name="Rectangle 3"/>
          <p:cNvSpPr>
            <a:spLocks noGrp="1" noRot="1" noChangeArrowheads="1"/>
          </p:cNvSpPr>
          <p:nvPr>
            <p:ph type="title"/>
          </p:nvPr>
        </p:nvSpPr>
        <p:spPr>
          <a:noFill/>
          <a:ln/>
          <a:effectLst>
            <a:outerShdw dist="35921" dir="2700000" algn="ctr" rotWithShape="0">
              <a:srgbClr val="000000"/>
            </a:outerShdw>
          </a:effectLst>
        </p:spPr>
        <p:txBody>
          <a:bodyPr lIns="90488" tIns="44450" rIns="90488" bIns="44450"/>
          <a:lstStyle/>
          <a:p>
            <a:r>
              <a:rPr lang="en-US"/>
              <a:t>Basic Terms of Sampling</a:t>
            </a:r>
          </a:p>
        </p:txBody>
      </p:sp>
      <p:sp>
        <p:nvSpPr>
          <p:cNvPr id="37892" name="Rectangle 4"/>
          <p:cNvSpPr>
            <a:spLocks noChangeArrowheads="1"/>
          </p:cNvSpPr>
          <p:nvPr/>
        </p:nvSpPr>
        <p:spPr bwMode="auto">
          <a:xfrm>
            <a:off x="1366838" y="1443038"/>
            <a:ext cx="3057525" cy="819150"/>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lIns="90488" tIns="44450" rIns="90488" bIns="44450">
            <a:spAutoFit/>
          </a:bodyPr>
          <a:lstStyle/>
          <a:p>
            <a:pPr algn="ctr" eaLnBrk="0" hangingPunct="0">
              <a:spcBef>
                <a:spcPct val="50000"/>
              </a:spcBef>
            </a:pPr>
            <a:r>
              <a:rPr lang="en-US" sz="2400" b="1">
                <a:solidFill>
                  <a:srgbClr val="EAEC5E"/>
                </a:solidFill>
                <a:effectLst>
                  <a:outerShdw blurRad="38100" dist="38100" dir="2700000" algn="tl">
                    <a:srgbClr val="000000"/>
                  </a:outerShdw>
                </a:effectLst>
              </a:rPr>
              <a:t>The Theoretical Population</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1100138" y="2814638"/>
            <a:ext cx="3590925" cy="819150"/>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lIns="90488" tIns="44450" rIns="90488" bIns="44450">
            <a:spAutoFit/>
          </a:bodyPr>
          <a:lstStyle/>
          <a:p>
            <a:pPr algn="ctr" eaLnBrk="0" hangingPunct="0">
              <a:spcBef>
                <a:spcPct val="50000"/>
              </a:spcBef>
            </a:pPr>
            <a:r>
              <a:rPr lang="en-US" sz="2400" b="1">
                <a:solidFill>
                  <a:srgbClr val="EAEC5E"/>
                </a:solidFill>
                <a:effectLst>
                  <a:outerShdw blurRad="38100" dist="38100" dir="2700000" algn="tl">
                    <a:srgbClr val="000000"/>
                  </a:outerShdw>
                </a:effectLst>
              </a:rPr>
              <a:t>What population can you get access to?</a:t>
            </a:r>
          </a:p>
        </p:txBody>
      </p:sp>
      <p:pic>
        <p:nvPicPr>
          <p:cNvPr id="38915" name="Picture 3"/>
          <p:cNvPicPr>
            <a:picLocks noChangeArrowheads="1"/>
          </p:cNvPicPr>
          <p:nvPr/>
        </p:nvPicPr>
        <p:blipFill>
          <a:blip r:embed="rId3"/>
          <a:srcRect/>
          <a:stretch>
            <a:fillRect/>
          </a:stretch>
        </p:blipFill>
        <p:spPr bwMode="auto">
          <a:xfrm>
            <a:off x="5029200" y="885825"/>
            <a:ext cx="3344863" cy="2024063"/>
          </a:xfrm>
          <a:prstGeom prst="rect">
            <a:avLst/>
          </a:prstGeom>
          <a:noFill/>
          <a:ln w="12700">
            <a:noFill/>
            <a:miter lim="800000"/>
            <a:headEnd/>
            <a:tailEnd/>
          </a:ln>
          <a:effectLst/>
        </p:spPr>
      </p:pic>
      <p:sp>
        <p:nvSpPr>
          <p:cNvPr id="38916" name="Oval 4"/>
          <p:cNvSpPr>
            <a:spLocks noChangeArrowheads="1"/>
          </p:cNvSpPr>
          <p:nvPr/>
        </p:nvSpPr>
        <p:spPr bwMode="auto">
          <a:xfrm>
            <a:off x="5340350" y="2597150"/>
            <a:ext cx="2654300" cy="1511300"/>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38917" name="Rectangle 5"/>
          <p:cNvSpPr>
            <a:spLocks noGrp="1" noRot="1" noChangeArrowheads="1"/>
          </p:cNvSpPr>
          <p:nvPr>
            <p:ph type="title"/>
          </p:nvPr>
        </p:nvSpPr>
        <p:spPr>
          <a:noFill/>
          <a:ln/>
          <a:effectLst>
            <a:outerShdw dist="35921" dir="2700000" algn="ctr" rotWithShape="0">
              <a:srgbClr val="000000"/>
            </a:outerShdw>
          </a:effectLst>
        </p:spPr>
        <p:txBody>
          <a:bodyPr lIns="90488" tIns="44450" rIns="90488" bIns="44450"/>
          <a:lstStyle/>
          <a:p>
            <a:r>
              <a:rPr lang="en-US"/>
              <a:t>Basic Terms of Sampling</a:t>
            </a:r>
          </a:p>
        </p:txBody>
      </p:sp>
      <p:sp>
        <p:nvSpPr>
          <p:cNvPr id="38918" name="Rectangle 6"/>
          <p:cNvSpPr>
            <a:spLocks noChangeArrowheads="1"/>
          </p:cNvSpPr>
          <p:nvPr/>
        </p:nvSpPr>
        <p:spPr bwMode="auto">
          <a:xfrm>
            <a:off x="1366838" y="1443038"/>
            <a:ext cx="3057525" cy="819150"/>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lIns="90488" tIns="44450" rIns="90488" bIns="44450">
            <a:spAutoFit/>
          </a:bodyPr>
          <a:lstStyle/>
          <a:p>
            <a:pPr algn="ctr" eaLnBrk="0" hangingPunct="0">
              <a:spcBef>
                <a:spcPct val="50000"/>
              </a:spcBef>
            </a:pPr>
            <a:r>
              <a:rPr lang="en-US" sz="2400" b="1">
                <a:solidFill>
                  <a:srgbClr val="EAEC5E"/>
                </a:solidFill>
                <a:effectLst>
                  <a:outerShdw blurRad="38100" dist="38100" dir="2700000" algn="tl">
                    <a:srgbClr val="000000"/>
                  </a:outerShdw>
                </a:effectLst>
              </a:rPr>
              <a:t>The Theoretical Population</a:t>
            </a:r>
          </a:p>
        </p:txBody>
      </p:sp>
      <p:graphicFrame>
        <p:nvGraphicFramePr>
          <p:cNvPr id="38919" name="Object 7">
            <a:hlinkClick r:id="" action="ppaction://ole?verb=0"/>
          </p:cNvPr>
          <p:cNvGraphicFramePr>
            <a:graphicFrameLocks/>
          </p:cNvGraphicFramePr>
          <p:nvPr/>
        </p:nvGraphicFramePr>
        <p:xfrm>
          <a:off x="5810250" y="2809875"/>
          <a:ext cx="1925638" cy="1143000"/>
        </p:xfrm>
        <a:graphic>
          <a:graphicData uri="http://schemas.openxmlformats.org/presentationml/2006/ole">
            <p:oleObj spid="_x0000_s38919" name="Microsoft ClipArt Gallery" r:id="rId4" imgW="5529240" imgH="3290760" progId="">
              <p:embed/>
            </p:oleObj>
          </a:graphicData>
        </a:graphic>
      </p:graphicFrame>
      <p:sp>
        <p:nvSpPr>
          <p:cNvPr id="38920" name="Oval 8"/>
          <p:cNvSpPr>
            <a:spLocks noChangeArrowheads="1"/>
          </p:cNvSpPr>
          <p:nvPr/>
        </p:nvSpPr>
        <p:spPr bwMode="auto">
          <a:xfrm>
            <a:off x="7416800" y="1377950"/>
            <a:ext cx="787400" cy="444500"/>
          </a:xfrm>
          <a:prstGeom prst="ellipse">
            <a:avLst/>
          </a:prstGeom>
          <a:noFill/>
          <a:ln w="12700">
            <a:solidFill>
              <a:schemeClr val="tx1"/>
            </a:solidFill>
            <a:round/>
            <a:headEnd/>
            <a:tailEnd/>
          </a:ln>
          <a:effectLst/>
        </p:spPr>
        <p:txBody>
          <a:bodyPr wrap="none" anchor="ctr"/>
          <a:lstStyle/>
          <a:p>
            <a:endParaRPr lang="en-US"/>
          </a:p>
        </p:txBody>
      </p:sp>
      <p:sp>
        <p:nvSpPr>
          <p:cNvPr id="38921" name="Line 9"/>
          <p:cNvSpPr>
            <a:spLocks noChangeShapeType="1"/>
          </p:cNvSpPr>
          <p:nvPr/>
        </p:nvSpPr>
        <p:spPr bwMode="auto">
          <a:xfrm flipH="1">
            <a:off x="5327650" y="1606550"/>
            <a:ext cx="2070100" cy="1739900"/>
          </a:xfrm>
          <a:prstGeom prst="line">
            <a:avLst/>
          </a:prstGeom>
          <a:noFill/>
          <a:ln w="12700">
            <a:solidFill>
              <a:schemeClr val="tx1"/>
            </a:solidFill>
            <a:prstDash val="dash"/>
            <a:round/>
            <a:headEnd/>
            <a:tailEnd/>
          </a:ln>
          <a:effectLst/>
        </p:spPr>
        <p:txBody>
          <a:bodyPr wrap="none" anchor="ctr"/>
          <a:lstStyle/>
          <a:p>
            <a:endParaRPr lang="en-US"/>
          </a:p>
        </p:txBody>
      </p:sp>
      <p:sp>
        <p:nvSpPr>
          <p:cNvPr id="38922" name="Line 10"/>
          <p:cNvSpPr>
            <a:spLocks noChangeShapeType="1"/>
          </p:cNvSpPr>
          <p:nvPr/>
        </p:nvSpPr>
        <p:spPr bwMode="auto">
          <a:xfrm flipH="1">
            <a:off x="7994650" y="1606550"/>
            <a:ext cx="241300" cy="1739900"/>
          </a:xfrm>
          <a:prstGeom prst="line">
            <a:avLst/>
          </a:prstGeom>
          <a:noFill/>
          <a:ln w="12700">
            <a:solidFill>
              <a:schemeClr val="tx1"/>
            </a:solidFill>
            <a:prstDash val="dash"/>
            <a:round/>
            <a:headEnd/>
            <a:tailEnd/>
          </a:ln>
          <a:effec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p:cNvPicPr>
            <a:picLocks noChangeArrowheads="1"/>
          </p:cNvPicPr>
          <p:nvPr/>
        </p:nvPicPr>
        <p:blipFill>
          <a:blip r:embed="rId3"/>
          <a:srcRect/>
          <a:stretch>
            <a:fillRect/>
          </a:stretch>
        </p:blipFill>
        <p:spPr bwMode="auto">
          <a:xfrm>
            <a:off x="5029200" y="885825"/>
            <a:ext cx="3344863" cy="2024063"/>
          </a:xfrm>
          <a:prstGeom prst="rect">
            <a:avLst/>
          </a:prstGeom>
          <a:noFill/>
          <a:ln w="12700">
            <a:noFill/>
            <a:miter lim="800000"/>
            <a:headEnd/>
            <a:tailEnd/>
          </a:ln>
          <a:effectLst/>
        </p:spPr>
      </p:pic>
      <p:sp>
        <p:nvSpPr>
          <p:cNvPr id="39939" name="Oval 3"/>
          <p:cNvSpPr>
            <a:spLocks noChangeArrowheads="1"/>
          </p:cNvSpPr>
          <p:nvPr/>
        </p:nvSpPr>
        <p:spPr bwMode="auto">
          <a:xfrm>
            <a:off x="5340350" y="2597150"/>
            <a:ext cx="2654300" cy="1511300"/>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39940" name="Rectangle 4"/>
          <p:cNvSpPr>
            <a:spLocks noGrp="1" noRot="1" noChangeArrowheads="1"/>
          </p:cNvSpPr>
          <p:nvPr>
            <p:ph type="title"/>
          </p:nvPr>
        </p:nvSpPr>
        <p:spPr>
          <a:noFill/>
          <a:ln/>
          <a:effectLst>
            <a:outerShdw dist="35921" dir="2700000" algn="ctr" rotWithShape="0">
              <a:srgbClr val="000000"/>
            </a:outerShdw>
          </a:effectLst>
        </p:spPr>
        <p:txBody>
          <a:bodyPr lIns="90488" tIns="44450" rIns="90488" bIns="44450"/>
          <a:lstStyle/>
          <a:p>
            <a:r>
              <a:rPr lang="en-US"/>
              <a:t>Basic Terms of Sampling</a:t>
            </a:r>
          </a:p>
        </p:txBody>
      </p:sp>
      <p:sp>
        <p:nvSpPr>
          <p:cNvPr id="39941" name="Rectangle 5"/>
          <p:cNvSpPr>
            <a:spLocks noChangeArrowheads="1"/>
          </p:cNvSpPr>
          <p:nvPr/>
        </p:nvSpPr>
        <p:spPr bwMode="auto">
          <a:xfrm>
            <a:off x="1366838" y="1443038"/>
            <a:ext cx="3057525" cy="819150"/>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lIns="90488" tIns="44450" rIns="90488" bIns="44450">
            <a:spAutoFit/>
          </a:bodyPr>
          <a:lstStyle/>
          <a:p>
            <a:pPr algn="ctr" eaLnBrk="0" hangingPunct="0">
              <a:spcBef>
                <a:spcPct val="50000"/>
              </a:spcBef>
            </a:pPr>
            <a:r>
              <a:rPr lang="en-US" sz="2400" b="1">
                <a:solidFill>
                  <a:srgbClr val="EAEC5E"/>
                </a:solidFill>
                <a:effectLst>
                  <a:outerShdw blurRad="38100" dist="38100" dir="2700000" algn="tl">
                    <a:srgbClr val="000000"/>
                  </a:outerShdw>
                </a:effectLst>
              </a:rPr>
              <a:t>The Theoretical Population</a:t>
            </a:r>
          </a:p>
        </p:txBody>
      </p:sp>
      <p:sp>
        <p:nvSpPr>
          <p:cNvPr id="39942" name="Rectangle 6"/>
          <p:cNvSpPr>
            <a:spLocks noChangeArrowheads="1"/>
          </p:cNvSpPr>
          <p:nvPr/>
        </p:nvSpPr>
        <p:spPr bwMode="auto">
          <a:xfrm>
            <a:off x="1709738" y="2814638"/>
            <a:ext cx="2371725" cy="819150"/>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lIns="90488" tIns="44450" rIns="90488" bIns="44450">
            <a:spAutoFit/>
          </a:bodyPr>
          <a:lstStyle/>
          <a:p>
            <a:pPr algn="ctr" eaLnBrk="0" hangingPunct="0">
              <a:spcBef>
                <a:spcPct val="50000"/>
              </a:spcBef>
            </a:pPr>
            <a:r>
              <a:rPr lang="en-US" sz="2400" b="1">
                <a:solidFill>
                  <a:srgbClr val="EAEC5E"/>
                </a:solidFill>
                <a:effectLst>
                  <a:outerShdw blurRad="38100" dist="38100" dir="2700000" algn="tl">
                    <a:srgbClr val="000000"/>
                  </a:outerShdw>
                </a:effectLst>
              </a:rPr>
              <a:t>The Study Population</a:t>
            </a:r>
          </a:p>
        </p:txBody>
      </p:sp>
      <p:graphicFrame>
        <p:nvGraphicFramePr>
          <p:cNvPr id="39943" name="Object 7">
            <a:hlinkClick r:id="" action="ppaction://ole?verb=0"/>
          </p:cNvPr>
          <p:cNvGraphicFramePr>
            <a:graphicFrameLocks/>
          </p:cNvGraphicFramePr>
          <p:nvPr/>
        </p:nvGraphicFramePr>
        <p:xfrm>
          <a:off x="5810250" y="2809875"/>
          <a:ext cx="1925638" cy="1143000"/>
        </p:xfrm>
        <a:graphic>
          <a:graphicData uri="http://schemas.openxmlformats.org/presentationml/2006/ole">
            <p:oleObj spid="_x0000_s39943" name="Microsoft ClipArt Gallery" r:id="rId4" imgW="5529240" imgH="3290760" progId="">
              <p:embed/>
            </p:oleObj>
          </a:graphicData>
        </a:graphic>
      </p:graphicFrame>
      <p:sp>
        <p:nvSpPr>
          <p:cNvPr id="39944" name="Oval 8"/>
          <p:cNvSpPr>
            <a:spLocks noChangeArrowheads="1"/>
          </p:cNvSpPr>
          <p:nvPr/>
        </p:nvSpPr>
        <p:spPr bwMode="auto">
          <a:xfrm>
            <a:off x="7416800" y="1377950"/>
            <a:ext cx="787400" cy="444500"/>
          </a:xfrm>
          <a:prstGeom prst="ellipse">
            <a:avLst/>
          </a:prstGeom>
          <a:noFill/>
          <a:ln w="12700">
            <a:solidFill>
              <a:schemeClr val="tx1"/>
            </a:solidFill>
            <a:round/>
            <a:headEnd/>
            <a:tailEnd/>
          </a:ln>
          <a:effectLst/>
        </p:spPr>
        <p:txBody>
          <a:bodyPr wrap="none" anchor="ctr"/>
          <a:lstStyle/>
          <a:p>
            <a:endParaRPr lang="en-US"/>
          </a:p>
        </p:txBody>
      </p:sp>
      <p:sp>
        <p:nvSpPr>
          <p:cNvPr id="39945" name="Line 9"/>
          <p:cNvSpPr>
            <a:spLocks noChangeShapeType="1"/>
          </p:cNvSpPr>
          <p:nvPr/>
        </p:nvSpPr>
        <p:spPr bwMode="auto">
          <a:xfrm flipH="1">
            <a:off x="5327650" y="1606550"/>
            <a:ext cx="2070100" cy="1739900"/>
          </a:xfrm>
          <a:prstGeom prst="line">
            <a:avLst/>
          </a:prstGeom>
          <a:noFill/>
          <a:ln w="12700">
            <a:solidFill>
              <a:schemeClr val="tx1"/>
            </a:solidFill>
            <a:prstDash val="dash"/>
            <a:round/>
            <a:headEnd/>
            <a:tailEnd/>
          </a:ln>
          <a:effectLst/>
        </p:spPr>
        <p:txBody>
          <a:bodyPr wrap="none" anchor="ctr"/>
          <a:lstStyle/>
          <a:p>
            <a:endParaRPr lang="en-US"/>
          </a:p>
        </p:txBody>
      </p:sp>
      <p:sp>
        <p:nvSpPr>
          <p:cNvPr id="39946" name="Line 10"/>
          <p:cNvSpPr>
            <a:spLocks noChangeShapeType="1"/>
          </p:cNvSpPr>
          <p:nvPr/>
        </p:nvSpPr>
        <p:spPr bwMode="auto">
          <a:xfrm flipH="1">
            <a:off x="7994650" y="1606550"/>
            <a:ext cx="241300" cy="1739900"/>
          </a:xfrm>
          <a:prstGeom prst="line">
            <a:avLst/>
          </a:prstGeom>
          <a:noFill/>
          <a:ln w="12700">
            <a:solidFill>
              <a:schemeClr val="tx1"/>
            </a:solidFill>
            <a:prstDash val="dash"/>
            <a:round/>
            <a:headEnd/>
            <a:tailEnd/>
          </a:ln>
          <a:effec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1557338" y="4262438"/>
            <a:ext cx="2676525" cy="819150"/>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lIns="90488" tIns="44450" rIns="90488" bIns="44450">
            <a:spAutoFit/>
          </a:bodyPr>
          <a:lstStyle/>
          <a:p>
            <a:pPr algn="ctr" eaLnBrk="0" hangingPunct="0">
              <a:spcBef>
                <a:spcPct val="50000"/>
              </a:spcBef>
            </a:pPr>
            <a:r>
              <a:rPr lang="en-US" sz="2400" b="1">
                <a:solidFill>
                  <a:srgbClr val="EAEC5E"/>
                </a:solidFill>
                <a:effectLst>
                  <a:outerShdw blurRad="38100" dist="38100" dir="2700000" algn="tl">
                    <a:srgbClr val="000000"/>
                  </a:outerShdw>
                </a:effectLst>
              </a:rPr>
              <a:t>How can you get access to them?</a:t>
            </a:r>
          </a:p>
        </p:txBody>
      </p:sp>
      <p:pic>
        <p:nvPicPr>
          <p:cNvPr id="40963" name="Picture 3"/>
          <p:cNvPicPr>
            <a:picLocks noChangeArrowheads="1"/>
          </p:cNvPicPr>
          <p:nvPr/>
        </p:nvPicPr>
        <p:blipFill>
          <a:blip r:embed="rId3"/>
          <a:srcRect/>
          <a:stretch>
            <a:fillRect/>
          </a:stretch>
        </p:blipFill>
        <p:spPr bwMode="auto">
          <a:xfrm>
            <a:off x="5029200" y="885825"/>
            <a:ext cx="3344863" cy="2024063"/>
          </a:xfrm>
          <a:prstGeom prst="rect">
            <a:avLst/>
          </a:prstGeom>
          <a:noFill/>
          <a:ln w="12700">
            <a:noFill/>
            <a:miter lim="800000"/>
            <a:headEnd/>
            <a:tailEnd/>
          </a:ln>
          <a:effectLst/>
        </p:spPr>
      </p:pic>
      <p:sp>
        <p:nvSpPr>
          <p:cNvPr id="40964" name="Oval 4"/>
          <p:cNvSpPr>
            <a:spLocks noChangeArrowheads="1"/>
          </p:cNvSpPr>
          <p:nvPr/>
        </p:nvSpPr>
        <p:spPr bwMode="auto">
          <a:xfrm>
            <a:off x="5340350" y="2597150"/>
            <a:ext cx="2654300" cy="1511300"/>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40965" name="Rectangle 5"/>
          <p:cNvSpPr>
            <a:spLocks noGrp="1" noRot="1" noChangeArrowheads="1"/>
          </p:cNvSpPr>
          <p:nvPr>
            <p:ph type="title"/>
          </p:nvPr>
        </p:nvSpPr>
        <p:spPr>
          <a:noFill/>
          <a:ln/>
          <a:effectLst>
            <a:outerShdw dist="35921" dir="2700000" algn="ctr" rotWithShape="0">
              <a:srgbClr val="000000"/>
            </a:outerShdw>
          </a:effectLst>
        </p:spPr>
        <p:txBody>
          <a:bodyPr lIns="90488" tIns="44450" rIns="90488" bIns="44450"/>
          <a:lstStyle/>
          <a:p>
            <a:r>
              <a:rPr lang="en-US"/>
              <a:t>Basic Terms of Sampling</a:t>
            </a:r>
          </a:p>
        </p:txBody>
      </p:sp>
      <p:sp>
        <p:nvSpPr>
          <p:cNvPr id="40966" name="Rectangle 6"/>
          <p:cNvSpPr>
            <a:spLocks noChangeArrowheads="1"/>
          </p:cNvSpPr>
          <p:nvPr/>
        </p:nvSpPr>
        <p:spPr bwMode="auto">
          <a:xfrm>
            <a:off x="1366838" y="1443038"/>
            <a:ext cx="3057525" cy="819150"/>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lIns="90488" tIns="44450" rIns="90488" bIns="44450">
            <a:spAutoFit/>
          </a:bodyPr>
          <a:lstStyle/>
          <a:p>
            <a:pPr algn="ctr" eaLnBrk="0" hangingPunct="0">
              <a:spcBef>
                <a:spcPct val="50000"/>
              </a:spcBef>
            </a:pPr>
            <a:r>
              <a:rPr lang="en-US" sz="2400" b="1">
                <a:solidFill>
                  <a:srgbClr val="EAEC5E"/>
                </a:solidFill>
                <a:effectLst>
                  <a:outerShdw blurRad="38100" dist="38100" dir="2700000" algn="tl">
                    <a:srgbClr val="000000"/>
                  </a:outerShdw>
                </a:effectLst>
              </a:rPr>
              <a:t>The Theoretical Population</a:t>
            </a:r>
          </a:p>
        </p:txBody>
      </p:sp>
      <p:sp>
        <p:nvSpPr>
          <p:cNvPr id="40967" name="Rectangle 7"/>
          <p:cNvSpPr>
            <a:spLocks noChangeArrowheads="1"/>
          </p:cNvSpPr>
          <p:nvPr/>
        </p:nvSpPr>
        <p:spPr bwMode="auto">
          <a:xfrm>
            <a:off x="1709738" y="2814638"/>
            <a:ext cx="2371725" cy="819150"/>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lIns="90488" tIns="44450" rIns="90488" bIns="44450">
            <a:spAutoFit/>
          </a:bodyPr>
          <a:lstStyle/>
          <a:p>
            <a:pPr algn="ctr" eaLnBrk="0" hangingPunct="0">
              <a:spcBef>
                <a:spcPct val="50000"/>
              </a:spcBef>
            </a:pPr>
            <a:r>
              <a:rPr lang="en-US" sz="2400" b="1">
                <a:solidFill>
                  <a:srgbClr val="EAEC5E"/>
                </a:solidFill>
                <a:effectLst>
                  <a:outerShdw blurRad="38100" dist="38100" dir="2700000" algn="tl">
                    <a:srgbClr val="000000"/>
                  </a:outerShdw>
                </a:effectLst>
              </a:rPr>
              <a:t>The Study Population</a:t>
            </a:r>
          </a:p>
        </p:txBody>
      </p:sp>
      <p:graphicFrame>
        <p:nvGraphicFramePr>
          <p:cNvPr id="40968" name="Object 8">
            <a:hlinkClick r:id="" action="ppaction://ole?verb=0"/>
          </p:cNvPr>
          <p:cNvGraphicFramePr>
            <a:graphicFrameLocks/>
          </p:cNvGraphicFramePr>
          <p:nvPr/>
        </p:nvGraphicFramePr>
        <p:xfrm>
          <a:off x="5810250" y="2809875"/>
          <a:ext cx="1925638" cy="1143000"/>
        </p:xfrm>
        <a:graphic>
          <a:graphicData uri="http://schemas.openxmlformats.org/presentationml/2006/ole">
            <p:oleObj spid="_x0000_s40968" name="Microsoft ClipArt Gallery" r:id="rId4" imgW="5529240" imgH="3290760" progId="">
              <p:embed/>
            </p:oleObj>
          </a:graphicData>
        </a:graphic>
      </p:graphicFrame>
      <p:sp>
        <p:nvSpPr>
          <p:cNvPr id="40969" name="Oval 9"/>
          <p:cNvSpPr>
            <a:spLocks noChangeArrowheads="1"/>
          </p:cNvSpPr>
          <p:nvPr/>
        </p:nvSpPr>
        <p:spPr bwMode="auto">
          <a:xfrm>
            <a:off x="7416800" y="1377950"/>
            <a:ext cx="787400" cy="444500"/>
          </a:xfrm>
          <a:prstGeom prst="ellipse">
            <a:avLst/>
          </a:prstGeom>
          <a:noFill/>
          <a:ln w="12700">
            <a:solidFill>
              <a:schemeClr val="tx1"/>
            </a:solidFill>
            <a:round/>
            <a:headEnd/>
            <a:tailEnd/>
          </a:ln>
          <a:effectLst/>
        </p:spPr>
        <p:txBody>
          <a:bodyPr wrap="none" anchor="ctr"/>
          <a:lstStyle/>
          <a:p>
            <a:endParaRPr lang="en-US"/>
          </a:p>
        </p:txBody>
      </p:sp>
      <p:sp>
        <p:nvSpPr>
          <p:cNvPr id="40970" name="Line 10"/>
          <p:cNvSpPr>
            <a:spLocks noChangeShapeType="1"/>
          </p:cNvSpPr>
          <p:nvPr/>
        </p:nvSpPr>
        <p:spPr bwMode="auto">
          <a:xfrm flipH="1">
            <a:off x="5327650" y="1606550"/>
            <a:ext cx="2070100" cy="1739900"/>
          </a:xfrm>
          <a:prstGeom prst="line">
            <a:avLst/>
          </a:prstGeom>
          <a:noFill/>
          <a:ln w="12700">
            <a:solidFill>
              <a:schemeClr val="tx1"/>
            </a:solidFill>
            <a:prstDash val="dash"/>
            <a:round/>
            <a:headEnd/>
            <a:tailEnd/>
          </a:ln>
          <a:effectLst/>
        </p:spPr>
        <p:txBody>
          <a:bodyPr wrap="none" anchor="ctr"/>
          <a:lstStyle/>
          <a:p>
            <a:endParaRPr lang="en-US"/>
          </a:p>
        </p:txBody>
      </p:sp>
      <p:sp>
        <p:nvSpPr>
          <p:cNvPr id="40971" name="Line 11"/>
          <p:cNvSpPr>
            <a:spLocks noChangeShapeType="1"/>
          </p:cNvSpPr>
          <p:nvPr/>
        </p:nvSpPr>
        <p:spPr bwMode="auto">
          <a:xfrm flipH="1">
            <a:off x="7994650" y="1606550"/>
            <a:ext cx="241300" cy="1739900"/>
          </a:xfrm>
          <a:prstGeom prst="line">
            <a:avLst/>
          </a:prstGeom>
          <a:noFill/>
          <a:ln w="12700">
            <a:solidFill>
              <a:schemeClr val="tx1"/>
            </a:solidFill>
            <a:prstDash val="dash"/>
            <a:round/>
            <a:headEnd/>
            <a:tailEnd/>
          </a:ln>
          <a:effectLst/>
        </p:spPr>
        <p:txBody>
          <a:bodyPr wrap="none" anchor="ctr"/>
          <a:lstStyle/>
          <a:p>
            <a:endParaRPr lang="en-US"/>
          </a:p>
        </p:txBody>
      </p:sp>
      <p:pic>
        <p:nvPicPr>
          <p:cNvPr id="40972" name="Picture 12"/>
          <p:cNvPicPr>
            <a:picLocks noChangeArrowheads="1"/>
          </p:cNvPicPr>
          <p:nvPr/>
        </p:nvPicPr>
        <p:blipFill>
          <a:blip r:embed="rId5"/>
          <a:srcRect/>
          <a:stretch>
            <a:fillRect/>
          </a:stretch>
        </p:blipFill>
        <p:spPr bwMode="auto">
          <a:xfrm>
            <a:off x="6249988" y="4075113"/>
            <a:ext cx="1041400" cy="1127125"/>
          </a:xfrm>
          <a:prstGeom prst="rect">
            <a:avLst/>
          </a:prstGeom>
          <a:noFill/>
          <a:ln w="12700">
            <a:noFill/>
            <a:miter lim="800000"/>
            <a:headEnd/>
            <a:tailEnd/>
          </a:ln>
          <a:effectLst/>
        </p:spPr>
      </p:pic>
      <p:sp>
        <p:nvSpPr>
          <p:cNvPr id="40973" name="Line 13"/>
          <p:cNvSpPr>
            <a:spLocks noChangeShapeType="1"/>
          </p:cNvSpPr>
          <p:nvPr/>
        </p:nvSpPr>
        <p:spPr bwMode="auto">
          <a:xfrm>
            <a:off x="5340350" y="3359150"/>
            <a:ext cx="977900" cy="901700"/>
          </a:xfrm>
          <a:prstGeom prst="line">
            <a:avLst/>
          </a:prstGeom>
          <a:noFill/>
          <a:ln w="12700">
            <a:solidFill>
              <a:schemeClr val="tx1"/>
            </a:solidFill>
            <a:prstDash val="dash"/>
            <a:round/>
            <a:headEnd/>
            <a:tailEnd/>
          </a:ln>
          <a:effectLst/>
        </p:spPr>
        <p:txBody>
          <a:bodyPr wrap="none" anchor="ctr"/>
          <a:lstStyle/>
          <a:p>
            <a:endParaRPr lang="en-US"/>
          </a:p>
        </p:txBody>
      </p:sp>
      <p:sp>
        <p:nvSpPr>
          <p:cNvPr id="40974" name="Line 14"/>
          <p:cNvSpPr>
            <a:spLocks noChangeShapeType="1"/>
          </p:cNvSpPr>
          <p:nvPr/>
        </p:nvSpPr>
        <p:spPr bwMode="auto">
          <a:xfrm flipH="1">
            <a:off x="7156450" y="3359150"/>
            <a:ext cx="927100" cy="901700"/>
          </a:xfrm>
          <a:prstGeom prst="line">
            <a:avLst/>
          </a:prstGeom>
          <a:noFill/>
          <a:ln w="12700">
            <a:solidFill>
              <a:schemeClr val="tx1"/>
            </a:solidFill>
            <a:prstDash val="dash"/>
            <a:round/>
            <a:headEnd/>
            <a:tailEnd/>
          </a:ln>
          <a:effec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p:cNvPicPr>
            <a:picLocks noChangeArrowheads="1"/>
          </p:cNvPicPr>
          <p:nvPr/>
        </p:nvPicPr>
        <p:blipFill>
          <a:blip r:embed="rId3"/>
          <a:srcRect/>
          <a:stretch>
            <a:fillRect/>
          </a:stretch>
        </p:blipFill>
        <p:spPr bwMode="auto">
          <a:xfrm>
            <a:off x="5029200" y="885825"/>
            <a:ext cx="3344863" cy="2024063"/>
          </a:xfrm>
          <a:prstGeom prst="rect">
            <a:avLst/>
          </a:prstGeom>
          <a:noFill/>
          <a:ln w="12700">
            <a:noFill/>
            <a:miter lim="800000"/>
            <a:headEnd/>
            <a:tailEnd/>
          </a:ln>
          <a:effectLst/>
        </p:spPr>
      </p:pic>
      <p:sp>
        <p:nvSpPr>
          <p:cNvPr id="41987" name="Oval 3"/>
          <p:cNvSpPr>
            <a:spLocks noChangeArrowheads="1"/>
          </p:cNvSpPr>
          <p:nvPr/>
        </p:nvSpPr>
        <p:spPr bwMode="auto">
          <a:xfrm>
            <a:off x="5340350" y="2597150"/>
            <a:ext cx="2654300" cy="1511300"/>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41988" name="Rectangle 4"/>
          <p:cNvSpPr>
            <a:spLocks noGrp="1" noRot="1" noChangeArrowheads="1"/>
          </p:cNvSpPr>
          <p:nvPr>
            <p:ph type="title"/>
          </p:nvPr>
        </p:nvSpPr>
        <p:spPr>
          <a:noFill/>
          <a:ln/>
          <a:effectLst>
            <a:outerShdw dist="35921" dir="2700000" algn="ctr" rotWithShape="0">
              <a:srgbClr val="000000"/>
            </a:outerShdw>
          </a:effectLst>
        </p:spPr>
        <p:txBody>
          <a:bodyPr lIns="90488" tIns="44450" rIns="90488" bIns="44450"/>
          <a:lstStyle/>
          <a:p>
            <a:r>
              <a:rPr lang="en-US"/>
              <a:t>Basic Terms of Sampling</a:t>
            </a:r>
          </a:p>
        </p:txBody>
      </p:sp>
      <p:sp>
        <p:nvSpPr>
          <p:cNvPr id="41989" name="Rectangle 5"/>
          <p:cNvSpPr>
            <a:spLocks noChangeArrowheads="1"/>
          </p:cNvSpPr>
          <p:nvPr/>
        </p:nvSpPr>
        <p:spPr bwMode="auto">
          <a:xfrm>
            <a:off x="1366838" y="1443038"/>
            <a:ext cx="3057525" cy="819150"/>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lIns="90488" tIns="44450" rIns="90488" bIns="44450">
            <a:spAutoFit/>
          </a:bodyPr>
          <a:lstStyle/>
          <a:p>
            <a:pPr algn="ctr" eaLnBrk="0" hangingPunct="0">
              <a:spcBef>
                <a:spcPct val="50000"/>
              </a:spcBef>
            </a:pPr>
            <a:r>
              <a:rPr lang="en-US" sz="2400" b="1">
                <a:solidFill>
                  <a:srgbClr val="EAEC5E"/>
                </a:solidFill>
                <a:effectLst>
                  <a:outerShdw blurRad="38100" dist="38100" dir="2700000" algn="tl">
                    <a:srgbClr val="000000"/>
                  </a:outerShdw>
                </a:effectLst>
              </a:rPr>
              <a:t>The Theoretical Population</a:t>
            </a:r>
          </a:p>
        </p:txBody>
      </p:sp>
      <p:sp>
        <p:nvSpPr>
          <p:cNvPr id="41990" name="Rectangle 6"/>
          <p:cNvSpPr>
            <a:spLocks noChangeArrowheads="1"/>
          </p:cNvSpPr>
          <p:nvPr/>
        </p:nvSpPr>
        <p:spPr bwMode="auto">
          <a:xfrm>
            <a:off x="1709738" y="2814638"/>
            <a:ext cx="2371725" cy="819150"/>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lIns="90488" tIns="44450" rIns="90488" bIns="44450">
            <a:spAutoFit/>
          </a:bodyPr>
          <a:lstStyle/>
          <a:p>
            <a:pPr algn="ctr" eaLnBrk="0" hangingPunct="0">
              <a:spcBef>
                <a:spcPct val="50000"/>
              </a:spcBef>
            </a:pPr>
            <a:r>
              <a:rPr lang="en-US" sz="2400" b="1">
                <a:solidFill>
                  <a:srgbClr val="EAEC5E"/>
                </a:solidFill>
                <a:effectLst>
                  <a:outerShdw blurRad="38100" dist="38100" dir="2700000" algn="tl">
                    <a:srgbClr val="000000"/>
                  </a:outerShdw>
                </a:effectLst>
              </a:rPr>
              <a:t>The Study Population</a:t>
            </a:r>
          </a:p>
        </p:txBody>
      </p:sp>
      <p:sp>
        <p:nvSpPr>
          <p:cNvPr id="41991" name="Rectangle 7"/>
          <p:cNvSpPr>
            <a:spLocks noChangeArrowheads="1"/>
          </p:cNvSpPr>
          <p:nvPr/>
        </p:nvSpPr>
        <p:spPr bwMode="auto">
          <a:xfrm>
            <a:off x="1557338" y="4262438"/>
            <a:ext cx="2676525" cy="819150"/>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lIns="90488" tIns="44450" rIns="90488" bIns="44450">
            <a:spAutoFit/>
          </a:bodyPr>
          <a:lstStyle/>
          <a:p>
            <a:pPr algn="ctr" eaLnBrk="0" hangingPunct="0">
              <a:spcBef>
                <a:spcPct val="50000"/>
              </a:spcBef>
            </a:pPr>
            <a:r>
              <a:rPr lang="en-US" sz="2400" b="1">
                <a:solidFill>
                  <a:srgbClr val="EAEC5E"/>
                </a:solidFill>
                <a:effectLst>
                  <a:outerShdw blurRad="38100" dist="38100" dir="2700000" algn="tl">
                    <a:srgbClr val="000000"/>
                  </a:outerShdw>
                </a:effectLst>
              </a:rPr>
              <a:t>The Sampling Frame</a:t>
            </a:r>
          </a:p>
        </p:txBody>
      </p:sp>
      <p:graphicFrame>
        <p:nvGraphicFramePr>
          <p:cNvPr id="41992" name="Object 8">
            <a:hlinkClick r:id="" action="ppaction://ole?verb=0"/>
          </p:cNvPr>
          <p:cNvGraphicFramePr>
            <a:graphicFrameLocks/>
          </p:cNvGraphicFramePr>
          <p:nvPr/>
        </p:nvGraphicFramePr>
        <p:xfrm>
          <a:off x="5810250" y="2809875"/>
          <a:ext cx="1925638" cy="1143000"/>
        </p:xfrm>
        <a:graphic>
          <a:graphicData uri="http://schemas.openxmlformats.org/presentationml/2006/ole">
            <p:oleObj spid="_x0000_s41992" name="Microsoft ClipArt Gallery" r:id="rId4" imgW="5529240" imgH="3290760" progId="">
              <p:embed/>
            </p:oleObj>
          </a:graphicData>
        </a:graphic>
      </p:graphicFrame>
      <p:sp>
        <p:nvSpPr>
          <p:cNvPr id="41993" name="Oval 9"/>
          <p:cNvSpPr>
            <a:spLocks noChangeArrowheads="1"/>
          </p:cNvSpPr>
          <p:nvPr/>
        </p:nvSpPr>
        <p:spPr bwMode="auto">
          <a:xfrm>
            <a:off x="7416800" y="1377950"/>
            <a:ext cx="787400" cy="444500"/>
          </a:xfrm>
          <a:prstGeom prst="ellipse">
            <a:avLst/>
          </a:prstGeom>
          <a:noFill/>
          <a:ln w="12700">
            <a:solidFill>
              <a:schemeClr val="tx1"/>
            </a:solidFill>
            <a:round/>
            <a:headEnd/>
            <a:tailEnd/>
          </a:ln>
          <a:effectLst/>
        </p:spPr>
        <p:txBody>
          <a:bodyPr wrap="none" anchor="ctr"/>
          <a:lstStyle/>
          <a:p>
            <a:endParaRPr lang="en-US"/>
          </a:p>
        </p:txBody>
      </p:sp>
      <p:sp>
        <p:nvSpPr>
          <p:cNvPr id="41994" name="Line 10"/>
          <p:cNvSpPr>
            <a:spLocks noChangeShapeType="1"/>
          </p:cNvSpPr>
          <p:nvPr/>
        </p:nvSpPr>
        <p:spPr bwMode="auto">
          <a:xfrm flipH="1">
            <a:off x="5327650" y="1606550"/>
            <a:ext cx="2070100" cy="1739900"/>
          </a:xfrm>
          <a:prstGeom prst="line">
            <a:avLst/>
          </a:prstGeom>
          <a:noFill/>
          <a:ln w="12700">
            <a:solidFill>
              <a:schemeClr val="tx1"/>
            </a:solidFill>
            <a:prstDash val="dash"/>
            <a:round/>
            <a:headEnd/>
            <a:tailEnd/>
          </a:ln>
          <a:effectLst/>
        </p:spPr>
        <p:txBody>
          <a:bodyPr wrap="none" anchor="ctr"/>
          <a:lstStyle/>
          <a:p>
            <a:endParaRPr lang="en-US"/>
          </a:p>
        </p:txBody>
      </p:sp>
      <p:sp>
        <p:nvSpPr>
          <p:cNvPr id="41995" name="Line 11"/>
          <p:cNvSpPr>
            <a:spLocks noChangeShapeType="1"/>
          </p:cNvSpPr>
          <p:nvPr/>
        </p:nvSpPr>
        <p:spPr bwMode="auto">
          <a:xfrm flipH="1">
            <a:off x="7994650" y="1606550"/>
            <a:ext cx="241300" cy="1739900"/>
          </a:xfrm>
          <a:prstGeom prst="line">
            <a:avLst/>
          </a:prstGeom>
          <a:noFill/>
          <a:ln w="12700">
            <a:solidFill>
              <a:schemeClr val="tx1"/>
            </a:solidFill>
            <a:prstDash val="dash"/>
            <a:round/>
            <a:headEnd/>
            <a:tailEnd/>
          </a:ln>
          <a:effectLst/>
        </p:spPr>
        <p:txBody>
          <a:bodyPr wrap="none" anchor="ctr"/>
          <a:lstStyle/>
          <a:p>
            <a:endParaRPr lang="en-US"/>
          </a:p>
        </p:txBody>
      </p:sp>
      <p:pic>
        <p:nvPicPr>
          <p:cNvPr id="41996" name="Picture 12"/>
          <p:cNvPicPr>
            <a:picLocks noChangeArrowheads="1"/>
          </p:cNvPicPr>
          <p:nvPr/>
        </p:nvPicPr>
        <p:blipFill>
          <a:blip r:embed="rId5"/>
          <a:srcRect/>
          <a:stretch>
            <a:fillRect/>
          </a:stretch>
        </p:blipFill>
        <p:spPr bwMode="auto">
          <a:xfrm>
            <a:off x="6249988" y="4075113"/>
            <a:ext cx="1041400" cy="1127125"/>
          </a:xfrm>
          <a:prstGeom prst="rect">
            <a:avLst/>
          </a:prstGeom>
          <a:noFill/>
          <a:ln w="12700">
            <a:noFill/>
            <a:miter lim="800000"/>
            <a:headEnd/>
            <a:tailEnd/>
          </a:ln>
          <a:effectLst/>
        </p:spPr>
      </p:pic>
      <p:sp>
        <p:nvSpPr>
          <p:cNvPr id="41997" name="Line 13"/>
          <p:cNvSpPr>
            <a:spLocks noChangeShapeType="1"/>
          </p:cNvSpPr>
          <p:nvPr/>
        </p:nvSpPr>
        <p:spPr bwMode="auto">
          <a:xfrm>
            <a:off x="5340350" y="3359150"/>
            <a:ext cx="977900" cy="901700"/>
          </a:xfrm>
          <a:prstGeom prst="line">
            <a:avLst/>
          </a:prstGeom>
          <a:noFill/>
          <a:ln w="12700">
            <a:solidFill>
              <a:schemeClr val="tx1"/>
            </a:solidFill>
            <a:prstDash val="dash"/>
            <a:round/>
            <a:headEnd/>
            <a:tailEnd/>
          </a:ln>
          <a:effectLst/>
        </p:spPr>
        <p:txBody>
          <a:bodyPr wrap="none" anchor="ctr"/>
          <a:lstStyle/>
          <a:p>
            <a:endParaRPr lang="en-US"/>
          </a:p>
        </p:txBody>
      </p:sp>
      <p:sp>
        <p:nvSpPr>
          <p:cNvPr id="41998" name="Line 14"/>
          <p:cNvSpPr>
            <a:spLocks noChangeShapeType="1"/>
          </p:cNvSpPr>
          <p:nvPr/>
        </p:nvSpPr>
        <p:spPr bwMode="auto">
          <a:xfrm flipH="1">
            <a:off x="7156450" y="3359150"/>
            <a:ext cx="927100" cy="901700"/>
          </a:xfrm>
          <a:prstGeom prst="line">
            <a:avLst/>
          </a:prstGeom>
          <a:noFill/>
          <a:ln w="12700">
            <a:solidFill>
              <a:schemeClr val="tx1"/>
            </a:solidFill>
            <a:prstDash val="dash"/>
            <a:round/>
            <a:headEnd/>
            <a:tailEnd/>
          </a:ln>
          <a:effec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377825" y="4108450"/>
            <a:ext cx="8531225" cy="2587625"/>
          </a:xfrm>
          <a:prstGeom prst="rect">
            <a:avLst/>
          </a:prstGeom>
          <a:solidFill>
            <a:schemeClr val="bg1"/>
          </a:solidFill>
          <a:ln w="12700">
            <a:solidFill>
              <a:schemeClr val="bg1"/>
            </a:solidFill>
            <a:miter lim="800000"/>
            <a:headEnd/>
            <a:tailEnd/>
          </a:ln>
          <a:effectLst>
            <a:prstShdw prst="shdw17" dist="17961" dir="2700000">
              <a:schemeClr val="bg1">
                <a:gamma/>
                <a:shade val="60000"/>
                <a:invGamma/>
              </a:schemeClr>
            </a:prstShdw>
          </a:effectLst>
        </p:spPr>
        <p:txBody>
          <a:bodyPr wrap="none" anchor="ctr"/>
          <a:lstStyle/>
          <a:p>
            <a:endParaRPr lang="en-US"/>
          </a:p>
        </p:txBody>
      </p:sp>
      <p:sp>
        <p:nvSpPr>
          <p:cNvPr id="11267" name="Rectangle 3"/>
          <p:cNvSpPr>
            <a:spLocks noChangeArrowheads="1"/>
          </p:cNvSpPr>
          <p:nvPr/>
        </p:nvSpPr>
        <p:spPr bwMode="auto">
          <a:xfrm>
            <a:off x="377825" y="1406525"/>
            <a:ext cx="8531225" cy="2587625"/>
          </a:xfrm>
          <a:prstGeom prst="rect">
            <a:avLst/>
          </a:prstGeom>
          <a:solidFill>
            <a:schemeClr val="bg1"/>
          </a:solidFill>
          <a:ln w="12700">
            <a:solidFill>
              <a:schemeClr val="bg1"/>
            </a:solidFill>
            <a:miter lim="800000"/>
            <a:headEnd/>
            <a:tailEnd/>
          </a:ln>
          <a:effectLst>
            <a:prstShdw prst="shdw17" dist="17961" dir="2700000">
              <a:schemeClr val="bg1">
                <a:gamma/>
                <a:shade val="60000"/>
                <a:invGamma/>
              </a:schemeClr>
            </a:prstShdw>
          </a:effectLst>
        </p:spPr>
        <p:txBody>
          <a:bodyPr wrap="none" anchor="ctr"/>
          <a:lstStyle/>
          <a:p>
            <a:endParaRPr lang="en-US"/>
          </a:p>
        </p:txBody>
      </p:sp>
      <p:sp>
        <p:nvSpPr>
          <p:cNvPr id="11268" name="Rectangle 4"/>
          <p:cNvSpPr>
            <a:spLocks noGrp="1" noRot="1" noChangeArrowheads="1"/>
          </p:cNvSpPr>
          <p:nvPr>
            <p:ph type="title"/>
          </p:nvPr>
        </p:nvSpPr>
        <p:spPr>
          <a:xfrm>
            <a:off x="1038225" y="209550"/>
            <a:ext cx="7715250" cy="1143000"/>
          </a:xfrm>
          <a:noFill/>
          <a:ln/>
          <a:effectLst>
            <a:outerShdw dist="35921" dir="2700000" algn="ctr" rotWithShape="0">
              <a:srgbClr val="000000"/>
            </a:outerShdw>
          </a:effectLst>
        </p:spPr>
        <p:txBody>
          <a:bodyPr lIns="90488" tIns="44450" rIns="90488" bIns="44450"/>
          <a:lstStyle/>
          <a:p>
            <a:r>
              <a:rPr lang="en-US"/>
              <a:t>The Causal Context</a:t>
            </a:r>
          </a:p>
        </p:txBody>
      </p:sp>
      <p:sp>
        <p:nvSpPr>
          <p:cNvPr id="11269" name="Rectangle 5"/>
          <p:cNvSpPr>
            <a:spLocks noChangeArrowheads="1"/>
          </p:cNvSpPr>
          <p:nvPr/>
        </p:nvSpPr>
        <p:spPr bwMode="auto">
          <a:xfrm>
            <a:off x="646113" y="1498600"/>
            <a:ext cx="1443037" cy="576263"/>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eaLnBrk="0" hangingPunct="0"/>
            <a:r>
              <a:rPr lang="en-US" sz="3200">
                <a:effectLst>
                  <a:outerShdw blurRad="38100" dist="38100" dir="2700000" algn="tl">
                    <a:srgbClr val="000000"/>
                  </a:outerShdw>
                </a:effectLst>
              </a:rPr>
              <a:t>Theory</a:t>
            </a:r>
          </a:p>
        </p:txBody>
      </p:sp>
      <p:sp>
        <p:nvSpPr>
          <p:cNvPr id="11270" name="Rectangle 6"/>
          <p:cNvSpPr>
            <a:spLocks noChangeArrowheads="1"/>
          </p:cNvSpPr>
          <p:nvPr/>
        </p:nvSpPr>
        <p:spPr bwMode="auto">
          <a:xfrm>
            <a:off x="588963" y="5984875"/>
            <a:ext cx="2368550" cy="576263"/>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eaLnBrk="0" hangingPunct="0"/>
            <a:r>
              <a:rPr lang="en-US" sz="3200">
                <a:effectLst>
                  <a:outerShdw blurRad="38100" dist="38100" dir="2700000" algn="tl">
                    <a:srgbClr val="000000"/>
                  </a:outerShdw>
                </a:effectLst>
              </a:rPr>
              <a:t>Observation</a:t>
            </a:r>
          </a:p>
        </p:txBody>
      </p:sp>
      <p:sp>
        <p:nvSpPr>
          <p:cNvPr id="11271" name="Rectangle 7"/>
          <p:cNvSpPr>
            <a:spLocks noChangeArrowheads="1"/>
          </p:cNvSpPr>
          <p:nvPr/>
        </p:nvSpPr>
        <p:spPr bwMode="auto">
          <a:xfrm>
            <a:off x="1539875" y="2333625"/>
            <a:ext cx="1917700" cy="1063625"/>
          </a:xfrm>
          <a:prstGeom prst="rect">
            <a:avLst/>
          </a:prstGeom>
          <a:solidFill>
            <a:srgbClr val="FC0128"/>
          </a:solidFill>
          <a:ln w="12700">
            <a:noFill/>
            <a:miter lim="800000"/>
            <a:headEnd/>
            <a:tailEnd/>
          </a:ln>
          <a:effectLst/>
        </p:spPr>
        <p:txBody>
          <a:bodyPr wrap="none" lIns="90488" tIns="44450" rIns="90488" bIns="44450">
            <a:spAutoFit/>
          </a:bodyPr>
          <a:lstStyle/>
          <a:p>
            <a:pPr algn="ctr" eaLnBrk="0" hangingPunct="0"/>
            <a:r>
              <a:rPr lang="en-US" sz="3200">
                <a:effectLst>
                  <a:outerShdw blurRad="38100" dist="38100" dir="2700000" algn="tl">
                    <a:srgbClr val="000000"/>
                  </a:outerShdw>
                </a:effectLst>
              </a:rPr>
              <a:t>Cause</a:t>
            </a:r>
          </a:p>
          <a:p>
            <a:pPr algn="ctr" eaLnBrk="0" hangingPunct="0"/>
            <a:r>
              <a:rPr lang="en-US" sz="3200">
                <a:effectLst>
                  <a:outerShdw blurRad="38100" dist="38100" dir="2700000" algn="tl">
                    <a:srgbClr val="000000"/>
                  </a:outerShdw>
                </a:effectLst>
              </a:rPr>
              <a:t>Construct</a:t>
            </a:r>
          </a:p>
        </p:txBody>
      </p:sp>
      <p:sp>
        <p:nvSpPr>
          <p:cNvPr id="11272" name="AutoShape 8"/>
          <p:cNvSpPr>
            <a:spLocks noChangeArrowheads="1"/>
          </p:cNvSpPr>
          <p:nvPr/>
        </p:nvSpPr>
        <p:spPr bwMode="auto">
          <a:xfrm>
            <a:off x="3683000" y="2635250"/>
            <a:ext cx="2130425" cy="558800"/>
          </a:xfrm>
          <a:prstGeom prst="rightArrow">
            <a:avLst>
              <a:gd name="adj1" fmla="val 50000"/>
              <a:gd name="adj2" fmla="val 190643"/>
            </a:avLst>
          </a:prstGeom>
          <a:solidFill>
            <a:schemeClr val="accent1"/>
          </a:solidFill>
          <a:ln w="12700">
            <a:solidFill>
              <a:schemeClr val="tx1"/>
            </a:solidFill>
            <a:miter lim="800000"/>
            <a:headEnd/>
            <a:tailEnd/>
          </a:ln>
          <a:effec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1062038" y="5862638"/>
            <a:ext cx="3667125" cy="454025"/>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lIns="90488" tIns="44450" rIns="90488" bIns="44450">
            <a:spAutoFit/>
          </a:bodyPr>
          <a:lstStyle/>
          <a:p>
            <a:pPr algn="ctr" eaLnBrk="0" hangingPunct="0">
              <a:spcBef>
                <a:spcPct val="50000"/>
              </a:spcBef>
            </a:pPr>
            <a:r>
              <a:rPr lang="en-US" sz="2400" b="1">
                <a:solidFill>
                  <a:srgbClr val="EAEC5E"/>
                </a:solidFill>
                <a:effectLst>
                  <a:outerShdw blurRad="38100" dist="38100" dir="2700000" algn="tl">
                    <a:srgbClr val="000000"/>
                  </a:outerShdw>
                </a:effectLst>
              </a:rPr>
              <a:t>Who is in your study?</a:t>
            </a:r>
          </a:p>
        </p:txBody>
      </p:sp>
      <p:pic>
        <p:nvPicPr>
          <p:cNvPr id="43011" name="Picture 3"/>
          <p:cNvPicPr>
            <a:picLocks noChangeArrowheads="1"/>
          </p:cNvPicPr>
          <p:nvPr/>
        </p:nvPicPr>
        <p:blipFill>
          <a:blip r:embed="rId3"/>
          <a:srcRect/>
          <a:stretch>
            <a:fillRect/>
          </a:stretch>
        </p:blipFill>
        <p:spPr bwMode="auto">
          <a:xfrm>
            <a:off x="5029200" y="885825"/>
            <a:ext cx="3344863" cy="2024063"/>
          </a:xfrm>
          <a:prstGeom prst="rect">
            <a:avLst/>
          </a:prstGeom>
          <a:noFill/>
          <a:ln w="12700">
            <a:noFill/>
            <a:miter lim="800000"/>
            <a:headEnd/>
            <a:tailEnd/>
          </a:ln>
          <a:effectLst/>
        </p:spPr>
      </p:pic>
      <p:sp>
        <p:nvSpPr>
          <p:cNvPr id="43012" name="Oval 4"/>
          <p:cNvSpPr>
            <a:spLocks noChangeArrowheads="1"/>
          </p:cNvSpPr>
          <p:nvPr/>
        </p:nvSpPr>
        <p:spPr bwMode="auto">
          <a:xfrm>
            <a:off x="5340350" y="2597150"/>
            <a:ext cx="2654300" cy="1511300"/>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43013" name="Rectangle 5"/>
          <p:cNvSpPr>
            <a:spLocks noGrp="1" noRot="1" noChangeArrowheads="1"/>
          </p:cNvSpPr>
          <p:nvPr>
            <p:ph type="title"/>
          </p:nvPr>
        </p:nvSpPr>
        <p:spPr>
          <a:noFill/>
          <a:ln/>
          <a:effectLst>
            <a:outerShdw dist="35921" dir="2700000" algn="ctr" rotWithShape="0">
              <a:srgbClr val="000000"/>
            </a:outerShdw>
          </a:effectLst>
        </p:spPr>
        <p:txBody>
          <a:bodyPr lIns="90488" tIns="44450" rIns="90488" bIns="44450"/>
          <a:lstStyle/>
          <a:p>
            <a:r>
              <a:rPr lang="en-US"/>
              <a:t>Basic Terms of Sampling</a:t>
            </a:r>
          </a:p>
        </p:txBody>
      </p:sp>
      <p:sp>
        <p:nvSpPr>
          <p:cNvPr id="43014" name="Rectangle 6"/>
          <p:cNvSpPr>
            <a:spLocks noChangeArrowheads="1"/>
          </p:cNvSpPr>
          <p:nvPr/>
        </p:nvSpPr>
        <p:spPr bwMode="auto">
          <a:xfrm>
            <a:off x="1366838" y="1443038"/>
            <a:ext cx="3057525" cy="819150"/>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lIns="90488" tIns="44450" rIns="90488" bIns="44450">
            <a:spAutoFit/>
          </a:bodyPr>
          <a:lstStyle/>
          <a:p>
            <a:pPr algn="ctr" eaLnBrk="0" hangingPunct="0">
              <a:spcBef>
                <a:spcPct val="50000"/>
              </a:spcBef>
            </a:pPr>
            <a:r>
              <a:rPr lang="en-US" sz="2400" b="1">
                <a:solidFill>
                  <a:srgbClr val="EAEC5E"/>
                </a:solidFill>
                <a:effectLst>
                  <a:outerShdw blurRad="38100" dist="38100" dir="2700000" algn="tl">
                    <a:srgbClr val="000000"/>
                  </a:outerShdw>
                </a:effectLst>
              </a:rPr>
              <a:t>The Theoretical Population</a:t>
            </a:r>
          </a:p>
        </p:txBody>
      </p:sp>
      <p:sp>
        <p:nvSpPr>
          <p:cNvPr id="43015" name="Rectangle 7"/>
          <p:cNvSpPr>
            <a:spLocks noChangeArrowheads="1"/>
          </p:cNvSpPr>
          <p:nvPr/>
        </p:nvSpPr>
        <p:spPr bwMode="auto">
          <a:xfrm>
            <a:off x="1709738" y="2814638"/>
            <a:ext cx="2371725" cy="819150"/>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lIns="90488" tIns="44450" rIns="90488" bIns="44450">
            <a:spAutoFit/>
          </a:bodyPr>
          <a:lstStyle/>
          <a:p>
            <a:pPr algn="ctr" eaLnBrk="0" hangingPunct="0">
              <a:spcBef>
                <a:spcPct val="50000"/>
              </a:spcBef>
            </a:pPr>
            <a:r>
              <a:rPr lang="en-US" sz="2400" b="1">
                <a:solidFill>
                  <a:srgbClr val="EAEC5E"/>
                </a:solidFill>
                <a:effectLst>
                  <a:outerShdw blurRad="38100" dist="38100" dir="2700000" algn="tl">
                    <a:srgbClr val="000000"/>
                  </a:outerShdw>
                </a:effectLst>
              </a:rPr>
              <a:t>The Study Population</a:t>
            </a:r>
          </a:p>
        </p:txBody>
      </p:sp>
      <p:sp>
        <p:nvSpPr>
          <p:cNvPr id="43016" name="Rectangle 8"/>
          <p:cNvSpPr>
            <a:spLocks noChangeArrowheads="1"/>
          </p:cNvSpPr>
          <p:nvPr/>
        </p:nvSpPr>
        <p:spPr bwMode="auto">
          <a:xfrm>
            <a:off x="1557338" y="4262438"/>
            <a:ext cx="2676525" cy="819150"/>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lIns="90488" tIns="44450" rIns="90488" bIns="44450">
            <a:spAutoFit/>
          </a:bodyPr>
          <a:lstStyle/>
          <a:p>
            <a:pPr algn="ctr" eaLnBrk="0" hangingPunct="0">
              <a:spcBef>
                <a:spcPct val="50000"/>
              </a:spcBef>
            </a:pPr>
            <a:r>
              <a:rPr lang="en-US" sz="2400" b="1">
                <a:solidFill>
                  <a:srgbClr val="EAEC5E"/>
                </a:solidFill>
                <a:effectLst>
                  <a:outerShdw blurRad="38100" dist="38100" dir="2700000" algn="tl">
                    <a:srgbClr val="000000"/>
                  </a:outerShdw>
                </a:effectLst>
              </a:rPr>
              <a:t>The Sampling Frame</a:t>
            </a:r>
          </a:p>
        </p:txBody>
      </p:sp>
      <p:graphicFrame>
        <p:nvGraphicFramePr>
          <p:cNvPr id="43017" name="Object 9">
            <a:hlinkClick r:id="" action="ppaction://ole?verb=0"/>
          </p:cNvPr>
          <p:cNvGraphicFramePr>
            <a:graphicFrameLocks/>
          </p:cNvGraphicFramePr>
          <p:nvPr/>
        </p:nvGraphicFramePr>
        <p:xfrm>
          <a:off x="5810250" y="2809875"/>
          <a:ext cx="1925638" cy="1143000"/>
        </p:xfrm>
        <a:graphic>
          <a:graphicData uri="http://schemas.openxmlformats.org/presentationml/2006/ole">
            <p:oleObj spid="_x0000_s43017" name="Microsoft ClipArt Gallery" r:id="rId4" imgW="5529240" imgH="3290760" progId="">
              <p:embed/>
            </p:oleObj>
          </a:graphicData>
        </a:graphic>
      </p:graphicFrame>
      <p:sp>
        <p:nvSpPr>
          <p:cNvPr id="43018" name="Oval 10"/>
          <p:cNvSpPr>
            <a:spLocks noChangeArrowheads="1"/>
          </p:cNvSpPr>
          <p:nvPr/>
        </p:nvSpPr>
        <p:spPr bwMode="auto">
          <a:xfrm>
            <a:off x="7416800" y="1377950"/>
            <a:ext cx="787400" cy="444500"/>
          </a:xfrm>
          <a:prstGeom prst="ellipse">
            <a:avLst/>
          </a:prstGeom>
          <a:noFill/>
          <a:ln w="12700">
            <a:solidFill>
              <a:schemeClr val="tx1"/>
            </a:solidFill>
            <a:round/>
            <a:headEnd/>
            <a:tailEnd/>
          </a:ln>
          <a:effectLst/>
        </p:spPr>
        <p:txBody>
          <a:bodyPr wrap="none" anchor="ctr"/>
          <a:lstStyle/>
          <a:p>
            <a:endParaRPr lang="en-US"/>
          </a:p>
        </p:txBody>
      </p:sp>
      <p:sp>
        <p:nvSpPr>
          <p:cNvPr id="43019" name="Line 11"/>
          <p:cNvSpPr>
            <a:spLocks noChangeShapeType="1"/>
          </p:cNvSpPr>
          <p:nvPr/>
        </p:nvSpPr>
        <p:spPr bwMode="auto">
          <a:xfrm flipH="1">
            <a:off x="5327650" y="1606550"/>
            <a:ext cx="2070100" cy="1739900"/>
          </a:xfrm>
          <a:prstGeom prst="line">
            <a:avLst/>
          </a:prstGeom>
          <a:noFill/>
          <a:ln w="12700">
            <a:solidFill>
              <a:schemeClr val="tx1"/>
            </a:solidFill>
            <a:prstDash val="dash"/>
            <a:round/>
            <a:headEnd/>
            <a:tailEnd/>
          </a:ln>
          <a:effectLst/>
        </p:spPr>
        <p:txBody>
          <a:bodyPr wrap="none" anchor="ctr"/>
          <a:lstStyle/>
          <a:p>
            <a:endParaRPr lang="en-US"/>
          </a:p>
        </p:txBody>
      </p:sp>
      <p:sp>
        <p:nvSpPr>
          <p:cNvPr id="43020" name="Line 12"/>
          <p:cNvSpPr>
            <a:spLocks noChangeShapeType="1"/>
          </p:cNvSpPr>
          <p:nvPr/>
        </p:nvSpPr>
        <p:spPr bwMode="auto">
          <a:xfrm flipH="1">
            <a:off x="7994650" y="1606550"/>
            <a:ext cx="241300" cy="1739900"/>
          </a:xfrm>
          <a:prstGeom prst="line">
            <a:avLst/>
          </a:prstGeom>
          <a:noFill/>
          <a:ln w="12700">
            <a:solidFill>
              <a:schemeClr val="tx1"/>
            </a:solidFill>
            <a:prstDash val="dash"/>
            <a:round/>
            <a:headEnd/>
            <a:tailEnd/>
          </a:ln>
          <a:effectLst/>
        </p:spPr>
        <p:txBody>
          <a:bodyPr wrap="none" anchor="ctr"/>
          <a:lstStyle/>
          <a:p>
            <a:endParaRPr lang="en-US"/>
          </a:p>
        </p:txBody>
      </p:sp>
      <p:pic>
        <p:nvPicPr>
          <p:cNvPr id="43021" name="Picture 13"/>
          <p:cNvPicPr>
            <a:picLocks noChangeArrowheads="1"/>
          </p:cNvPicPr>
          <p:nvPr/>
        </p:nvPicPr>
        <p:blipFill>
          <a:blip r:embed="rId5"/>
          <a:srcRect/>
          <a:stretch>
            <a:fillRect/>
          </a:stretch>
        </p:blipFill>
        <p:spPr bwMode="auto">
          <a:xfrm>
            <a:off x="6249988" y="4075113"/>
            <a:ext cx="1041400" cy="1127125"/>
          </a:xfrm>
          <a:prstGeom prst="rect">
            <a:avLst/>
          </a:prstGeom>
          <a:noFill/>
          <a:ln w="12700">
            <a:noFill/>
            <a:miter lim="800000"/>
            <a:headEnd/>
            <a:tailEnd/>
          </a:ln>
          <a:effectLst/>
        </p:spPr>
      </p:pic>
      <p:sp>
        <p:nvSpPr>
          <p:cNvPr id="43022" name="Line 14"/>
          <p:cNvSpPr>
            <a:spLocks noChangeShapeType="1"/>
          </p:cNvSpPr>
          <p:nvPr/>
        </p:nvSpPr>
        <p:spPr bwMode="auto">
          <a:xfrm>
            <a:off x="5340350" y="3359150"/>
            <a:ext cx="977900" cy="901700"/>
          </a:xfrm>
          <a:prstGeom prst="line">
            <a:avLst/>
          </a:prstGeom>
          <a:noFill/>
          <a:ln w="12700">
            <a:solidFill>
              <a:schemeClr val="tx1"/>
            </a:solidFill>
            <a:prstDash val="dash"/>
            <a:round/>
            <a:headEnd/>
            <a:tailEnd/>
          </a:ln>
          <a:effectLst/>
        </p:spPr>
        <p:txBody>
          <a:bodyPr wrap="none" anchor="ctr"/>
          <a:lstStyle/>
          <a:p>
            <a:endParaRPr lang="en-US"/>
          </a:p>
        </p:txBody>
      </p:sp>
      <p:sp>
        <p:nvSpPr>
          <p:cNvPr id="43023" name="Line 15"/>
          <p:cNvSpPr>
            <a:spLocks noChangeShapeType="1"/>
          </p:cNvSpPr>
          <p:nvPr/>
        </p:nvSpPr>
        <p:spPr bwMode="auto">
          <a:xfrm flipH="1">
            <a:off x="7156450" y="3359150"/>
            <a:ext cx="927100" cy="901700"/>
          </a:xfrm>
          <a:prstGeom prst="line">
            <a:avLst/>
          </a:prstGeom>
          <a:noFill/>
          <a:ln w="12700">
            <a:solidFill>
              <a:schemeClr val="tx1"/>
            </a:solidFill>
            <a:prstDash val="dash"/>
            <a:round/>
            <a:headEnd/>
            <a:tailEnd/>
          </a:ln>
          <a:effectLst/>
        </p:spPr>
        <p:txBody>
          <a:bodyPr wrap="none" anchor="ctr"/>
          <a:lstStyle/>
          <a:p>
            <a:endParaRPr lang="en-US"/>
          </a:p>
        </p:txBody>
      </p:sp>
      <p:sp>
        <p:nvSpPr>
          <p:cNvPr id="43024" name="Line 16"/>
          <p:cNvSpPr>
            <a:spLocks noChangeShapeType="1"/>
          </p:cNvSpPr>
          <p:nvPr/>
        </p:nvSpPr>
        <p:spPr bwMode="auto">
          <a:xfrm flipH="1">
            <a:off x="5937250" y="4273550"/>
            <a:ext cx="393700" cy="1282700"/>
          </a:xfrm>
          <a:prstGeom prst="line">
            <a:avLst/>
          </a:prstGeom>
          <a:noFill/>
          <a:ln w="12700">
            <a:solidFill>
              <a:schemeClr val="tx1"/>
            </a:solidFill>
            <a:prstDash val="dash"/>
            <a:round/>
            <a:headEnd/>
            <a:tailEnd/>
          </a:ln>
          <a:effectLst/>
        </p:spPr>
        <p:txBody>
          <a:bodyPr wrap="none" anchor="ctr"/>
          <a:lstStyle/>
          <a:p>
            <a:endParaRPr lang="en-US"/>
          </a:p>
        </p:txBody>
      </p:sp>
      <p:sp>
        <p:nvSpPr>
          <p:cNvPr id="43025" name="Line 17"/>
          <p:cNvSpPr>
            <a:spLocks noChangeShapeType="1"/>
          </p:cNvSpPr>
          <p:nvPr/>
        </p:nvSpPr>
        <p:spPr bwMode="auto">
          <a:xfrm flipH="1">
            <a:off x="5937250" y="5187950"/>
            <a:ext cx="393700" cy="1358900"/>
          </a:xfrm>
          <a:prstGeom prst="line">
            <a:avLst/>
          </a:prstGeom>
          <a:noFill/>
          <a:ln w="12700">
            <a:solidFill>
              <a:schemeClr val="tx1"/>
            </a:solidFill>
            <a:prstDash val="dash"/>
            <a:round/>
            <a:headEnd/>
            <a:tailEnd/>
          </a:ln>
          <a:effectLst/>
        </p:spPr>
        <p:txBody>
          <a:bodyPr wrap="none" anchor="ctr"/>
          <a:lstStyle/>
          <a:p>
            <a:endParaRPr lang="en-US"/>
          </a:p>
        </p:txBody>
      </p:sp>
      <p:sp>
        <p:nvSpPr>
          <p:cNvPr id="43026" name="Line 18"/>
          <p:cNvSpPr>
            <a:spLocks noChangeShapeType="1"/>
          </p:cNvSpPr>
          <p:nvPr/>
        </p:nvSpPr>
        <p:spPr bwMode="auto">
          <a:xfrm>
            <a:off x="7169150" y="4273550"/>
            <a:ext cx="444500" cy="1282700"/>
          </a:xfrm>
          <a:prstGeom prst="line">
            <a:avLst/>
          </a:prstGeom>
          <a:noFill/>
          <a:ln w="12700">
            <a:solidFill>
              <a:schemeClr val="tx1"/>
            </a:solidFill>
            <a:prstDash val="dash"/>
            <a:round/>
            <a:headEnd/>
            <a:tailEnd/>
          </a:ln>
          <a:effectLst/>
        </p:spPr>
        <p:txBody>
          <a:bodyPr wrap="none" anchor="ctr"/>
          <a:lstStyle/>
          <a:p>
            <a:endParaRPr lang="en-US"/>
          </a:p>
        </p:txBody>
      </p:sp>
      <p:sp>
        <p:nvSpPr>
          <p:cNvPr id="43027" name="Line 19"/>
          <p:cNvSpPr>
            <a:spLocks noChangeShapeType="1"/>
          </p:cNvSpPr>
          <p:nvPr/>
        </p:nvSpPr>
        <p:spPr bwMode="auto">
          <a:xfrm>
            <a:off x="7169150" y="5187950"/>
            <a:ext cx="444500" cy="1358900"/>
          </a:xfrm>
          <a:prstGeom prst="line">
            <a:avLst/>
          </a:prstGeom>
          <a:noFill/>
          <a:ln w="12700">
            <a:solidFill>
              <a:schemeClr val="tx1"/>
            </a:solidFill>
            <a:prstDash val="dash"/>
            <a:round/>
            <a:headEnd/>
            <a:tailEnd/>
          </a:ln>
          <a:effectLst/>
        </p:spPr>
        <p:txBody>
          <a:bodyPr wrap="none" anchor="ctr"/>
          <a:lstStyle/>
          <a:p>
            <a:endParaRPr lang="en-US"/>
          </a:p>
        </p:txBody>
      </p:sp>
      <p:graphicFrame>
        <p:nvGraphicFramePr>
          <p:cNvPr id="43028" name="Object 20">
            <a:hlinkClick r:id="" action="ppaction://ole?verb=0"/>
          </p:cNvPr>
          <p:cNvGraphicFramePr>
            <a:graphicFrameLocks/>
          </p:cNvGraphicFramePr>
          <p:nvPr/>
        </p:nvGraphicFramePr>
        <p:xfrm>
          <a:off x="5964238" y="5541963"/>
          <a:ext cx="1617662" cy="1011237"/>
        </p:xfrm>
        <a:graphic>
          <a:graphicData uri="http://schemas.openxmlformats.org/presentationml/2006/ole">
            <p:oleObj spid="_x0000_s43028" name="Microsoft ClipArt Gallery" r:id="rId6" imgW="4052880" imgH="2536560" progId="">
              <p:embed/>
            </p:oleObj>
          </a:graphicData>
        </a:graphic>
      </p:graphicFrame>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p:cNvPicPr>
            <a:picLocks noChangeArrowheads="1"/>
          </p:cNvPicPr>
          <p:nvPr/>
        </p:nvPicPr>
        <p:blipFill>
          <a:blip r:embed="rId3"/>
          <a:srcRect/>
          <a:stretch>
            <a:fillRect/>
          </a:stretch>
        </p:blipFill>
        <p:spPr bwMode="auto">
          <a:xfrm>
            <a:off x="5029200" y="885825"/>
            <a:ext cx="3344863" cy="2024063"/>
          </a:xfrm>
          <a:prstGeom prst="rect">
            <a:avLst/>
          </a:prstGeom>
          <a:noFill/>
          <a:ln w="12700">
            <a:noFill/>
            <a:miter lim="800000"/>
            <a:headEnd/>
            <a:tailEnd/>
          </a:ln>
          <a:effectLst/>
        </p:spPr>
      </p:pic>
      <p:sp>
        <p:nvSpPr>
          <p:cNvPr id="44035" name="Oval 3"/>
          <p:cNvSpPr>
            <a:spLocks noChangeArrowheads="1"/>
          </p:cNvSpPr>
          <p:nvPr/>
        </p:nvSpPr>
        <p:spPr bwMode="auto">
          <a:xfrm>
            <a:off x="5340350" y="2597150"/>
            <a:ext cx="2654300" cy="1511300"/>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44036" name="Rectangle 4"/>
          <p:cNvSpPr>
            <a:spLocks noGrp="1" noRot="1" noChangeArrowheads="1"/>
          </p:cNvSpPr>
          <p:nvPr>
            <p:ph type="title"/>
          </p:nvPr>
        </p:nvSpPr>
        <p:spPr>
          <a:noFill/>
          <a:ln/>
          <a:effectLst>
            <a:outerShdw dist="35921" dir="2700000" algn="ctr" rotWithShape="0">
              <a:srgbClr val="000000"/>
            </a:outerShdw>
          </a:effectLst>
        </p:spPr>
        <p:txBody>
          <a:bodyPr lIns="90488" tIns="44450" rIns="90488" bIns="44450"/>
          <a:lstStyle/>
          <a:p>
            <a:r>
              <a:rPr lang="en-US"/>
              <a:t>Basic Terms of Sampling</a:t>
            </a:r>
          </a:p>
        </p:txBody>
      </p:sp>
      <p:sp>
        <p:nvSpPr>
          <p:cNvPr id="44037" name="Rectangle 5"/>
          <p:cNvSpPr>
            <a:spLocks noChangeArrowheads="1"/>
          </p:cNvSpPr>
          <p:nvPr/>
        </p:nvSpPr>
        <p:spPr bwMode="auto">
          <a:xfrm>
            <a:off x="1366838" y="1443038"/>
            <a:ext cx="3057525" cy="819150"/>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lIns="90488" tIns="44450" rIns="90488" bIns="44450">
            <a:spAutoFit/>
          </a:bodyPr>
          <a:lstStyle/>
          <a:p>
            <a:pPr algn="ctr" eaLnBrk="0" hangingPunct="0">
              <a:spcBef>
                <a:spcPct val="50000"/>
              </a:spcBef>
            </a:pPr>
            <a:r>
              <a:rPr lang="en-US" sz="2400" b="1">
                <a:solidFill>
                  <a:srgbClr val="EAEC5E"/>
                </a:solidFill>
                <a:effectLst>
                  <a:outerShdw blurRad="38100" dist="38100" dir="2700000" algn="tl">
                    <a:srgbClr val="000000"/>
                  </a:outerShdw>
                </a:effectLst>
              </a:rPr>
              <a:t>The Theoretical Population</a:t>
            </a:r>
          </a:p>
        </p:txBody>
      </p:sp>
      <p:sp>
        <p:nvSpPr>
          <p:cNvPr id="44038" name="Rectangle 6"/>
          <p:cNvSpPr>
            <a:spLocks noChangeArrowheads="1"/>
          </p:cNvSpPr>
          <p:nvPr/>
        </p:nvSpPr>
        <p:spPr bwMode="auto">
          <a:xfrm>
            <a:off x="1709738" y="2814638"/>
            <a:ext cx="2371725" cy="819150"/>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lIns="90488" tIns="44450" rIns="90488" bIns="44450">
            <a:spAutoFit/>
          </a:bodyPr>
          <a:lstStyle/>
          <a:p>
            <a:pPr algn="ctr" eaLnBrk="0" hangingPunct="0">
              <a:spcBef>
                <a:spcPct val="50000"/>
              </a:spcBef>
            </a:pPr>
            <a:r>
              <a:rPr lang="en-US" sz="2400" b="1">
                <a:solidFill>
                  <a:srgbClr val="EAEC5E"/>
                </a:solidFill>
                <a:effectLst>
                  <a:outerShdw blurRad="38100" dist="38100" dir="2700000" algn="tl">
                    <a:srgbClr val="000000"/>
                  </a:outerShdw>
                </a:effectLst>
              </a:rPr>
              <a:t>The Study Population</a:t>
            </a:r>
          </a:p>
        </p:txBody>
      </p:sp>
      <p:sp>
        <p:nvSpPr>
          <p:cNvPr id="44039" name="Rectangle 7"/>
          <p:cNvSpPr>
            <a:spLocks noChangeArrowheads="1"/>
          </p:cNvSpPr>
          <p:nvPr/>
        </p:nvSpPr>
        <p:spPr bwMode="auto">
          <a:xfrm>
            <a:off x="1557338" y="4262438"/>
            <a:ext cx="2676525" cy="819150"/>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lIns="90488" tIns="44450" rIns="90488" bIns="44450">
            <a:spAutoFit/>
          </a:bodyPr>
          <a:lstStyle/>
          <a:p>
            <a:pPr algn="ctr" eaLnBrk="0" hangingPunct="0">
              <a:spcBef>
                <a:spcPct val="50000"/>
              </a:spcBef>
            </a:pPr>
            <a:r>
              <a:rPr lang="en-US" sz="2400" b="1">
                <a:solidFill>
                  <a:srgbClr val="EAEC5E"/>
                </a:solidFill>
                <a:effectLst>
                  <a:outerShdw blurRad="38100" dist="38100" dir="2700000" algn="tl">
                    <a:srgbClr val="000000"/>
                  </a:outerShdw>
                </a:effectLst>
              </a:rPr>
              <a:t>The Sampling Frame</a:t>
            </a:r>
          </a:p>
        </p:txBody>
      </p:sp>
      <p:sp>
        <p:nvSpPr>
          <p:cNvPr id="44040" name="Rectangle 8"/>
          <p:cNvSpPr>
            <a:spLocks noChangeArrowheads="1"/>
          </p:cNvSpPr>
          <p:nvPr/>
        </p:nvSpPr>
        <p:spPr bwMode="auto">
          <a:xfrm>
            <a:off x="1862138" y="5862638"/>
            <a:ext cx="2066925" cy="454025"/>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lIns="90488" tIns="44450" rIns="90488" bIns="44450">
            <a:spAutoFit/>
          </a:bodyPr>
          <a:lstStyle/>
          <a:p>
            <a:pPr algn="ctr" eaLnBrk="0" hangingPunct="0">
              <a:spcBef>
                <a:spcPct val="50000"/>
              </a:spcBef>
            </a:pPr>
            <a:r>
              <a:rPr lang="en-US" sz="2400" b="1">
                <a:solidFill>
                  <a:srgbClr val="EAEC5E"/>
                </a:solidFill>
                <a:effectLst>
                  <a:outerShdw blurRad="38100" dist="38100" dir="2700000" algn="tl">
                    <a:srgbClr val="000000"/>
                  </a:outerShdw>
                </a:effectLst>
              </a:rPr>
              <a:t>The Sample</a:t>
            </a:r>
          </a:p>
        </p:txBody>
      </p:sp>
      <p:graphicFrame>
        <p:nvGraphicFramePr>
          <p:cNvPr id="44041" name="Object 9">
            <a:hlinkClick r:id="" action="ppaction://ole?verb=0"/>
          </p:cNvPr>
          <p:cNvGraphicFramePr>
            <a:graphicFrameLocks/>
          </p:cNvGraphicFramePr>
          <p:nvPr/>
        </p:nvGraphicFramePr>
        <p:xfrm>
          <a:off x="5810250" y="2809875"/>
          <a:ext cx="1925638" cy="1143000"/>
        </p:xfrm>
        <a:graphic>
          <a:graphicData uri="http://schemas.openxmlformats.org/presentationml/2006/ole">
            <p:oleObj spid="_x0000_s44041" name="Microsoft ClipArt Gallery" r:id="rId4" imgW="5529240" imgH="3290760" progId="">
              <p:embed/>
            </p:oleObj>
          </a:graphicData>
        </a:graphic>
      </p:graphicFrame>
      <p:sp>
        <p:nvSpPr>
          <p:cNvPr id="44042" name="Oval 10"/>
          <p:cNvSpPr>
            <a:spLocks noChangeArrowheads="1"/>
          </p:cNvSpPr>
          <p:nvPr/>
        </p:nvSpPr>
        <p:spPr bwMode="auto">
          <a:xfrm>
            <a:off x="7416800" y="1377950"/>
            <a:ext cx="787400" cy="444500"/>
          </a:xfrm>
          <a:prstGeom prst="ellipse">
            <a:avLst/>
          </a:prstGeom>
          <a:noFill/>
          <a:ln w="12700">
            <a:solidFill>
              <a:schemeClr val="tx1"/>
            </a:solidFill>
            <a:round/>
            <a:headEnd/>
            <a:tailEnd/>
          </a:ln>
          <a:effectLst/>
        </p:spPr>
        <p:txBody>
          <a:bodyPr wrap="none" anchor="ctr"/>
          <a:lstStyle/>
          <a:p>
            <a:endParaRPr lang="en-US"/>
          </a:p>
        </p:txBody>
      </p:sp>
      <p:sp>
        <p:nvSpPr>
          <p:cNvPr id="44043" name="Line 11"/>
          <p:cNvSpPr>
            <a:spLocks noChangeShapeType="1"/>
          </p:cNvSpPr>
          <p:nvPr/>
        </p:nvSpPr>
        <p:spPr bwMode="auto">
          <a:xfrm flipH="1">
            <a:off x="5327650" y="1606550"/>
            <a:ext cx="2070100" cy="1739900"/>
          </a:xfrm>
          <a:prstGeom prst="line">
            <a:avLst/>
          </a:prstGeom>
          <a:noFill/>
          <a:ln w="12700">
            <a:solidFill>
              <a:schemeClr val="tx1"/>
            </a:solidFill>
            <a:prstDash val="dash"/>
            <a:round/>
            <a:headEnd/>
            <a:tailEnd/>
          </a:ln>
          <a:effectLst/>
        </p:spPr>
        <p:txBody>
          <a:bodyPr wrap="none" anchor="ctr"/>
          <a:lstStyle/>
          <a:p>
            <a:endParaRPr lang="en-US"/>
          </a:p>
        </p:txBody>
      </p:sp>
      <p:sp>
        <p:nvSpPr>
          <p:cNvPr id="44044" name="Line 12"/>
          <p:cNvSpPr>
            <a:spLocks noChangeShapeType="1"/>
          </p:cNvSpPr>
          <p:nvPr/>
        </p:nvSpPr>
        <p:spPr bwMode="auto">
          <a:xfrm flipH="1">
            <a:off x="7994650" y="1606550"/>
            <a:ext cx="241300" cy="1739900"/>
          </a:xfrm>
          <a:prstGeom prst="line">
            <a:avLst/>
          </a:prstGeom>
          <a:noFill/>
          <a:ln w="12700">
            <a:solidFill>
              <a:schemeClr val="tx1"/>
            </a:solidFill>
            <a:prstDash val="dash"/>
            <a:round/>
            <a:headEnd/>
            <a:tailEnd/>
          </a:ln>
          <a:effectLst/>
        </p:spPr>
        <p:txBody>
          <a:bodyPr wrap="none" anchor="ctr"/>
          <a:lstStyle/>
          <a:p>
            <a:endParaRPr lang="en-US"/>
          </a:p>
        </p:txBody>
      </p:sp>
      <p:pic>
        <p:nvPicPr>
          <p:cNvPr id="44045" name="Picture 13"/>
          <p:cNvPicPr>
            <a:picLocks noChangeArrowheads="1"/>
          </p:cNvPicPr>
          <p:nvPr/>
        </p:nvPicPr>
        <p:blipFill>
          <a:blip r:embed="rId5"/>
          <a:srcRect/>
          <a:stretch>
            <a:fillRect/>
          </a:stretch>
        </p:blipFill>
        <p:spPr bwMode="auto">
          <a:xfrm>
            <a:off x="6249988" y="4075113"/>
            <a:ext cx="1041400" cy="1127125"/>
          </a:xfrm>
          <a:prstGeom prst="rect">
            <a:avLst/>
          </a:prstGeom>
          <a:noFill/>
          <a:ln w="12700">
            <a:noFill/>
            <a:miter lim="800000"/>
            <a:headEnd/>
            <a:tailEnd/>
          </a:ln>
          <a:effectLst/>
        </p:spPr>
      </p:pic>
      <p:sp>
        <p:nvSpPr>
          <p:cNvPr id="44046" name="Line 14"/>
          <p:cNvSpPr>
            <a:spLocks noChangeShapeType="1"/>
          </p:cNvSpPr>
          <p:nvPr/>
        </p:nvSpPr>
        <p:spPr bwMode="auto">
          <a:xfrm>
            <a:off x="5340350" y="3359150"/>
            <a:ext cx="977900" cy="901700"/>
          </a:xfrm>
          <a:prstGeom prst="line">
            <a:avLst/>
          </a:prstGeom>
          <a:noFill/>
          <a:ln w="12700">
            <a:solidFill>
              <a:schemeClr val="tx1"/>
            </a:solidFill>
            <a:prstDash val="dash"/>
            <a:round/>
            <a:headEnd/>
            <a:tailEnd/>
          </a:ln>
          <a:effectLst/>
        </p:spPr>
        <p:txBody>
          <a:bodyPr wrap="none" anchor="ctr"/>
          <a:lstStyle/>
          <a:p>
            <a:endParaRPr lang="en-US"/>
          </a:p>
        </p:txBody>
      </p:sp>
      <p:sp>
        <p:nvSpPr>
          <p:cNvPr id="44047" name="Line 15"/>
          <p:cNvSpPr>
            <a:spLocks noChangeShapeType="1"/>
          </p:cNvSpPr>
          <p:nvPr/>
        </p:nvSpPr>
        <p:spPr bwMode="auto">
          <a:xfrm flipH="1">
            <a:off x="7156450" y="3359150"/>
            <a:ext cx="927100" cy="901700"/>
          </a:xfrm>
          <a:prstGeom prst="line">
            <a:avLst/>
          </a:prstGeom>
          <a:noFill/>
          <a:ln w="12700">
            <a:solidFill>
              <a:schemeClr val="tx1"/>
            </a:solidFill>
            <a:prstDash val="dash"/>
            <a:round/>
            <a:headEnd/>
            <a:tailEnd/>
          </a:ln>
          <a:effectLst/>
        </p:spPr>
        <p:txBody>
          <a:bodyPr wrap="none" anchor="ctr"/>
          <a:lstStyle/>
          <a:p>
            <a:endParaRPr lang="en-US"/>
          </a:p>
        </p:txBody>
      </p:sp>
      <p:sp>
        <p:nvSpPr>
          <p:cNvPr id="44048" name="Line 16"/>
          <p:cNvSpPr>
            <a:spLocks noChangeShapeType="1"/>
          </p:cNvSpPr>
          <p:nvPr/>
        </p:nvSpPr>
        <p:spPr bwMode="auto">
          <a:xfrm flipH="1">
            <a:off x="5937250" y="4273550"/>
            <a:ext cx="393700" cy="1282700"/>
          </a:xfrm>
          <a:prstGeom prst="line">
            <a:avLst/>
          </a:prstGeom>
          <a:noFill/>
          <a:ln w="12700">
            <a:solidFill>
              <a:schemeClr val="tx1"/>
            </a:solidFill>
            <a:prstDash val="dash"/>
            <a:round/>
            <a:headEnd/>
            <a:tailEnd/>
          </a:ln>
          <a:effectLst/>
        </p:spPr>
        <p:txBody>
          <a:bodyPr wrap="none" anchor="ctr"/>
          <a:lstStyle/>
          <a:p>
            <a:endParaRPr lang="en-US"/>
          </a:p>
        </p:txBody>
      </p:sp>
      <p:sp>
        <p:nvSpPr>
          <p:cNvPr id="44049" name="Line 17"/>
          <p:cNvSpPr>
            <a:spLocks noChangeShapeType="1"/>
          </p:cNvSpPr>
          <p:nvPr/>
        </p:nvSpPr>
        <p:spPr bwMode="auto">
          <a:xfrm flipH="1">
            <a:off x="5937250" y="5187950"/>
            <a:ext cx="393700" cy="1358900"/>
          </a:xfrm>
          <a:prstGeom prst="line">
            <a:avLst/>
          </a:prstGeom>
          <a:noFill/>
          <a:ln w="12700">
            <a:solidFill>
              <a:schemeClr val="tx1"/>
            </a:solidFill>
            <a:prstDash val="dash"/>
            <a:round/>
            <a:headEnd/>
            <a:tailEnd/>
          </a:ln>
          <a:effectLst/>
        </p:spPr>
        <p:txBody>
          <a:bodyPr wrap="none" anchor="ctr"/>
          <a:lstStyle/>
          <a:p>
            <a:endParaRPr lang="en-US"/>
          </a:p>
        </p:txBody>
      </p:sp>
      <p:sp>
        <p:nvSpPr>
          <p:cNvPr id="44050" name="Line 18"/>
          <p:cNvSpPr>
            <a:spLocks noChangeShapeType="1"/>
          </p:cNvSpPr>
          <p:nvPr/>
        </p:nvSpPr>
        <p:spPr bwMode="auto">
          <a:xfrm>
            <a:off x="7169150" y="4273550"/>
            <a:ext cx="444500" cy="1282700"/>
          </a:xfrm>
          <a:prstGeom prst="line">
            <a:avLst/>
          </a:prstGeom>
          <a:noFill/>
          <a:ln w="12700">
            <a:solidFill>
              <a:schemeClr val="tx1"/>
            </a:solidFill>
            <a:prstDash val="dash"/>
            <a:round/>
            <a:headEnd/>
            <a:tailEnd/>
          </a:ln>
          <a:effectLst/>
        </p:spPr>
        <p:txBody>
          <a:bodyPr wrap="none" anchor="ctr"/>
          <a:lstStyle/>
          <a:p>
            <a:endParaRPr lang="en-US"/>
          </a:p>
        </p:txBody>
      </p:sp>
      <p:sp>
        <p:nvSpPr>
          <p:cNvPr id="44051" name="Line 19"/>
          <p:cNvSpPr>
            <a:spLocks noChangeShapeType="1"/>
          </p:cNvSpPr>
          <p:nvPr/>
        </p:nvSpPr>
        <p:spPr bwMode="auto">
          <a:xfrm>
            <a:off x="7169150" y="5187950"/>
            <a:ext cx="444500" cy="1358900"/>
          </a:xfrm>
          <a:prstGeom prst="line">
            <a:avLst/>
          </a:prstGeom>
          <a:noFill/>
          <a:ln w="12700">
            <a:solidFill>
              <a:schemeClr val="tx1"/>
            </a:solidFill>
            <a:prstDash val="dash"/>
            <a:round/>
            <a:headEnd/>
            <a:tailEnd/>
          </a:ln>
          <a:effectLst/>
        </p:spPr>
        <p:txBody>
          <a:bodyPr wrap="none" anchor="ctr"/>
          <a:lstStyle/>
          <a:p>
            <a:endParaRPr lang="en-US"/>
          </a:p>
        </p:txBody>
      </p:sp>
      <p:graphicFrame>
        <p:nvGraphicFramePr>
          <p:cNvPr id="44052" name="Object 20">
            <a:hlinkClick r:id="" action="ppaction://ole?verb=0"/>
          </p:cNvPr>
          <p:cNvGraphicFramePr>
            <a:graphicFrameLocks/>
          </p:cNvGraphicFramePr>
          <p:nvPr/>
        </p:nvGraphicFramePr>
        <p:xfrm>
          <a:off x="5964238" y="5541963"/>
          <a:ext cx="1617662" cy="1011237"/>
        </p:xfrm>
        <a:graphic>
          <a:graphicData uri="http://schemas.openxmlformats.org/presentationml/2006/ole">
            <p:oleObj spid="_x0000_s44052" name="Microsoft ClipArt Gallery" r:id="rId6" imgW="4052880" imgH="2536560" progId="">
              <p:embed/>
            </p:oleObj>
          </a:graphicData>
        </a:graphic>
      </p:graphicFrame>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Rot="1" noChangeArrowheads="1"/>
          </p:cNvSpPr>
          <p:nvPr>
            <p:ph type="title"/>
          </p:nvPr>
        </p:nvSpPr>
        <p:spPr/>
        <p:txBody>
          <a:bodyPr/>
          <a:lstStyle/>
          <a:p>
            <a:r>
              <a:rPr lang="en-US" sz="2800"/>
              <a:t>What are the Theoretical Population, Sample Population and Sampling Frame? Seem like a good sample?</a:t>
            </a:r>
          </a:p>
        </p:txBody>
      </p:sp>
      <p:sp>
        <p:nvSpPr>
          <p:cNvPr id="199683" name="Rectangle 3"/>
          <p:cNvSpPr>
            <a:spLocks noGrp="1" noRot="1" noChangeArrowheads="1"/>
          </p:cNvSpPr>
          <p:nvPr>
            <p:ph type="body" idx="1"/>
          </p:nvPr>
        </p:nvSpPr>
        <p:spPr/>
        <p:txBody>
          <a:bodyPr/>
          <a:lstStyle/>
          <a:p>
            <a:r>
              <a:rPr lang="en-US" dirty="0"/>
              <a:t>To study medical factors related to falls by elderly individuals you sample all 178 residents who fell in 1990 while in a particular geriatric facility and 339 patients randomly selected from the 850 residents in the same facility who did not fall during that year.</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Rot="1" noChangeArrowheads="1"/>
          </p:cNvSpPr>
          <p:nvPr>
            <p:ph type="title"/>
          </p:nvPr>
        </p:nvSpPr>
        <p:spPr/>
        <p:txBody>
          <a:bodyPr/>
          <a:lstStyle/>
          <a:p>
            <a:r>
              <a:rPr lang="en-US" sz="2800"/>
              <a:t>What are the Theoretical Population, Sample Population and Sampling Frame? Seem like a good sample?</a:t>
            </a:r>
          </a:p>
        </p:txBody>
      </p:sp>
      <p:sp>
        <p:nvSpPr>
          <p:cNvPr id="200707" name="Rectangle 3"/>
          <p:cNvSpPr>
            <a:spLocks noGrp="1" noRot="1" noChangeArrowheads="1"/>
          </p:cNvSpPr>
          <p:nvPr>
            <p:ph type="body" idx="1"/>
          </p:nvPr>
        </p:nvSpPr>
        <p:spPr/>
        <p:txBody>
          <a:bodyPr/>
          <a:lstStyle/>
          <a:p>
            <a:r>
              <a:rPr lang="en-US"/>
              <a:t>To study intra-city travel patterns the city council has commissioned a computerized dataset of 110,000 trips made in one year</a:t>
            </a:r>
          </a:p>
          <a:p>
            <a:r>
              <a:rPr lang="en-US"/>
              <a:t>You randomly sample 10% of the trips for intensive analysis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ctrTitle"/>
          </p:nvPr>
        </p:nvSpPr>
        <p:spPr>
          <a:xfrm>
            <a:off x="990600" y="2089150"/>
            <a:ext cx="7772400" cy="1349375"/>
          </a:xfrm>
          <a:noFill/>
          <a:ln/>
          <a:effectLst>
            <a:outerShdw dist="35921" dir="2700000" algn="ctr" rotWithShape="0">
              <a:srgbClr val="000000"/>
            </a:outerShdw>
          </a:effectLst>
        </p:spPr>
        <p:txBody>
          <a:bodyPr lIns="90488" tIns="44450" rIns="90488" bIns="44450" anchor="ctr"/>
          <a:lstStyle/>
          <a:p>
            <a:r>
              <a:rPr lang="en-US"/>
              <a:t>Probability in Sampling</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1554" name="Rectangle 2"/>
          <p:cNvSpPr>
            <a:spLocks noGrp="1" noRot="1" noChangeArrowheads="1"/>
          </p:cNvSpPr>
          <p:nvPr>
            <p:ph type="title"/>
          </p:nvPr>
        </p:nvSpPr>
        <p:spPr>
          <a:noFill/>
          <a:ln/>
          <a:effectLst>
            <a:outerShdw dist="35921" dir="2700000" algn="ctr" rotWithShape="0">
              <a:srgbClr val="000000"/>
            </a:outerShdw>
          </a:effectLst>
        </p:spPr>
        <p:txBody>
          <a:bodyPr lIns="90488" tIns="44450" rIns="90488" bIns="44450"/>
          <a:lstStyle/>
          <a:p>
            <a:r>
              <a:rPr lang="en-US"/>
              <a:t>Key Concepts</a:t>
            </a:r>
          </a:p>
        </p:txBody>
      </p:sp>
      <p:sp>
        <p:nvSpPr>
          <p:cNvPr id="151555" name="Rectangle 3"/>
          <p:cNvSpPr>
            <a:spLocks noGrp="1" noRot="1" noChangeArrowheads="1"/>
          </p:cNvSpPr>
          <p:nvPr>
            <p:ph type="body" idx="1"/>
          </p:nvPr>
        </p:nvSpPr>
        <p:spPr>
          <a:noFill/>
          <a:ln/>
        </p:spPr>
        <p:txBody>
          <a:bodyPr lIns="90488" tIns="44450" rIns="90488" bIns="44450"/>
          <a:lstStyle/>
          <a:p>
            <a:r>
              <a:rPr lang="en-US"/>
              <a:t>Statistical terms in sampling</a:t>
            </a:r>
          </a:p>
          <a:p>
            <a:r>
              <a:rPr lang="en-US"/>
              <a:t>Sampling error</a:t>
            </a:r>
          </a:p>
          <a:p>
            <a:r>
              <a:rPr lang="en-US"/>
              <a:t>The sampling distribution</a:t>
            </a:r>
          </a:p>
        </p:txBody>
      </p:sp>
      <p:graphicFrame>
        <p:nvGraphicFramePr>
          <p:cNvPr id="151556" name="Object 4">
            <a:hlinkClick r:id="" action="ppaction://ole?verb=0"/>
          </p:cNvPr>
          <p:cNvGraphicFramePr>
            <a:graphicFrameLocks/>
          </p:cNvGraphicFramePr>
          <p:nvPr/>
        </p:nvGraphicFramePr>
        <p:xfrm>
          <a:off x="4648200" y="3581400"/>
          <a:ext cx="3333750" cy="2465388"/>
        </p:xfrm>
        <a:graphic>
          <a:graphicData uri="http://schemas.openxmlformats.org/presentationml/2006/ole">
            <p:oleObj spid="_x0000_s151556" name="Microsoft ClipArt Gallery" r:id="rId4" imgW="3342960" imgH="2474640" progId="">
              <p:embed/>
            </p:oleObj>
          </a:graphicData>
        </a:graphic>
      </p:graphicFrame>
    </p:spTree>
  </p:cSld>
  <p:clrMapOvr>
    <a:masterClrMapping/>
  </p:clrMapOvr>
  <p:transition>
    <p:cut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1555">
                                            <p:txEl>
                                              <p:pRg st="0" end="0"/>
                                            </p:txEl>
                                          </p:spTgt>
                                        </p:tgtEl>
                                        <p:attrNameLst>
                                          <p:attrName>style.visibility</p:attrName>
                                        </p:attrNameLst>
                                      </p:cBhvr>
                                      <p:to>
                                        <p:strVal val="visible"/>
                                      </p:to>
                                    </p:set>
                                    <p:anim calcmode="lin" valueType="num">
                                      <p:cBhvr additive="base">
                                        <p:cTn id="7" dur="500" fill="hold"/>
                                        <p:tgtEl>
                                          <p:spTgt spid="15155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51555">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51555">
                                            <p:txEl>
                                              <p:pRg st="0" end="0"/>
                                            </p:txEl>
                                          </p:spTgt>
                                        </p:tgtEl>
                                        <p:attrNameLst>
                                          <p:attrName>ppt_c</p:attrName>
                                        </p:attrNameLst>
                                      </p:cBhvr>
                                      <p:to>
                                        <a:schemeClr val="folHlink"/>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51555">
                                            <p:txEl>
                                              <p:pRg st="1" end="1"/>
                                            </p:txEl>
                                          </p:spTgt>
                                        </p:tgtEl>
                                        <p:attrNameLst>
                                          <p:attrName>style.visibility</p:attrName>
                                        </p:attrNameLst>
                                      </p:cBhvr>
                                      <p:to>
                                        <p:strVal val="visible"/>
                                      </p:to>
                                    </p:set>
                                    <p:anim calcmode="lin" valueType="num">
                                      <p:cBhvr additive="base">
                                        <p:cTn id="13" dur="500" fill="hold"/>
                                        <p:tgtEl>
                                          <p:spTgt spid="15155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51555">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51555">
                                            <p:txEl>
                                              <p:pRg st="1" end="1"/>
                                            </p:txEl>
                                          </p:spTgt>
                                        </p:tgtEl>
                                        <p:attrNameLst>
                                          <p:attrName>ppt_c</p:attrName>
                                        </p:attrNameLst>
                                      </p:cBhvr>
                                      <p:to>
                                        <a:schemeClr val="folHlink"/>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51555">
                                            <p:txEl>
                                              <p:pRg st="2" end="2"/>
                                            </p:txEl>
                                          </p:spTgt>
                                        </p:tgtEl>
                                        <p:attrNameLst>
                                          <p:attrName>style.visibility</p:attrName>
                                        </p:attrNameLst>
                                      </p:cBhvr>
                                      <p:to>
                                        <p:strVal val="visible"/>
                                      </p:to>
                                    </p:set>
                                    <p:anim calcmode="lin" valueType="num">
                                      <p:cBhvr additive="base">
                                        <p:cTn id="19" dur="500" fill="hold"/>
                                        <p:tgtEl>
                                          <p:spTgt spid="15155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51555">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51555">
                                            <p:txEl>
                                              <p:pRg st="2" end="2"/>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rrowheads="1"/>
          </p:cNvSpPr>
          <p:nvPr>
            <p:ph type="title"/>
          </p:nvPr>
        </p:nvSpPr>
        <p:spPr>
          <a:noFill/>
          <a:ln/>
          <a:effectLst>
            <a:outerShdw dist="35921" dir="2700000" algn="ctr" rotWithShape="0">
              <a:srgbClr val="000000"/>
            </a:outerShdw>
          </a:effectLst>
        </p:spPr>
        <p:txBody>
          <a:bodyPr lIns="90488" tIns="44450" rIns="90488" bIns="44450"/>
          <a:lstStyle/>
          <a:p>
            <a:r>
              <a:rPr lang="en-US" sz="3600"/>
              <a:t>Statistical Terms in Sampling</a:t>
            </a:r>
          </a:p>
        </p:txBody>
      </p:sp>
      <p:sp>
        <p:nvSpPr>
          <p:cNvPr id="153603" name="Rectangle 3"/>
          <p:cNvSpPr>
            <a:spLocks noChangeArrowheads="1"/>
          </p:cNvSpPr>
          <p:nvPr/>
        </p:nvSpPr>
        <p:spPr bwMode="auto">
          <a:xfrm>
            <a:off x="1527175" y="1503363"/>
            <a:ext cx="1366838" cy="454025"/>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algn="ctr" eaLnBrk="0" hangingPunct="0"/>
            <a:r>
              <a:rPr lang="en-US" sz="2400" b="1">
                <a:solidFill>
                  <a:srgbClr val="EAEC5E"/>
                </a:solidFill>
                <a:effectLst>
                  <a:outerShdw blurRad="38100" dist="38100" dir="2700000" algn="tl">
                    <a:srgbClr val="000000"/>
                  </a:outerShdw>
                </a:effectLst>
              </a:rPr>
              <a:t>Variable</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ChangeArrowheads="1"/>
          </p:cNvSpPr>
          <p:nvPr/>
        </p:nvSpPr>
        <p:spPr bwMode="auto">
          <a:xfrm>
            <a:off x="6053138" y="1600200"/>
            <a:ext cx="2066925" cy="333375"/>
          </a:xfrm>
          <a:prstGeom prst="rect">
            <a:avLst/>
          </a:prstGeom>
          <a:noFill/>
          <a:ln w="12700">
            <a:noFill/>
            <a:miter lim="800000"/>
            <a:headEnd/>
            <a:tailEnd/>
          </a:ln>
          <a:effectLst/>
        </p:spPr>
        <p:txBody>
          <a:bodyPr wrap="none" lIns="90488" tIns="44450" rIns="90488" bIns="44450">
            <a:spAutoFit/>
          </a:bodyPr>
          <a:lstStyle/>
          <a:p>
            <a:pPr algn="ctr" eaLnBrk="0" hangingPunct="0">
              <a:tabLst>
                <a:tab pos="457200" algn="ctr"/>
                <a:tab pos="914400" algn="ctr"/>
                <a:tab pos="1371600" algn="ctr"/>
                <a:tab pos="1828800" algn="ctr"/>
              </a:tabLst>
            </a:pPr>
            <a:r>
              <a:rPr lang="en-US" sz="1600" b="1">
                <a:effectLst>
                  <a:outerShdw blurRad="38100" dist="38100" dir="2700000" algn="tl">
                    <a:srgbClr val="000000"/>
                  </a:outerShdw>
                </a:effectLst>
              </a:rPr>
              <a:t>1	2	3	4	5</a:t>
            </a:r>
          </a:p>
        </p:txBody>
      </p:sp>
      <p:sp>
        <p:nvSpPr>
          <p:cNvPr id="155651" name="Oval 3"/>
          <p:cNvSpPr>
            <a:spLocks noChangeArrowheads="1"/>
          </p:cNvSpPr>
          <p:nvPr/>
        </p:nvSpPr>
        <p:spPr bwMode="auto">
          <a:xfrm>
            <a:off x="7759700" y="1549400"/>
            <a:ext cx="368300" cy="368300"/>
          </a:xfrm>
          <a:prstGeom prst="ellipse">
            <a:avLst/>
          </a:prstGeom>
          <a:noFill/>
          <a:ln w="12700">
            <a:solidFill>
              <a:schemeClr val="tx1"/>
            </a:solidFill>
            <a:round/>
            <a:headEnd/>
            <a:tailEnd/>
          </a:ln>
          <a:effectLst/>
        </p:spPr>
        <p:txBody>
          <a:bodyPr wrap="none" anchor="ctr"/>
          <a:lstStyle/>
          <a:p>
            <a:endParaRPr lang="en-US"/>
          </a:p>
        </p:txBody>
      </p:sp>
      <p:sp>
        <p:nvSpPr>
          <p:cNvPr id="155652" name="Rectangle 4"/>
          <p:cNvSpPr>
            <a:spLocks noGrp="1" noRot="1" noChangeArrowheads="1"/>
          </p:cNvSpPr>
          <p:nvPr>
            <p:ph type="title"/>
          </p:nvPr>
        </p:nvSpPr>
        <p:spPr>
          <a:noFill/>
          <a:ln/>
          <a:effectLst>
            <a:outerShdw dist="35921" dir="2700000" algn="ctr" rotWithShape="0">
              <a:srgbClr val="000000"/>
            </a:outerShdw>
          </a:effectLst>
        </p:spPr>
        <p:txBody>
          <a:bodyPr lIns="90488" tIns="44450" rIns="90488" bIns="44450"/>
          <a:lstStyle/>
          <a:p>
            <a:r>
              <a:rPr lang="en-US" sz="3600"/>
              <a:t>Statistical Terms in Sampling</a:t>
            </a:r>
          </a:p>
        </p:txBody>
      </p:sp>
      <p:sp>
        <p:nvSpPr>
          <p:cNvPr id="155653" name="Rectangle 5"/>
          <p:cNvSpPr>
            <a:spLocks noChangeArrowheads="1"/>
          </p:cNvSpPr>
          <p:nvPr/>
        </p:nvSpPr>
        <p:spPr bwMode="auto">
          <a:xfrm>
            <a:off x="1527175" y="1503363"/>
            <a:ext cx="1366838" cy="454025"/>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algn="ctr" eaLnBrk="0" hangingPunct="0"/>
            <a:r>
              <a:rPr lang="en-US" sz="2400" b="1">
                <a:solidFill>
                  <a:srgbClr val="EAEC5E"/>
                </a:solidFill>
                <a:effectLst>
                  <a:outerShdw blurRad="38100" dist="38100" dir="2700000" algn="tl">
                    <a:srgbClr val="000000"/>
                  </a:outerShdw>
                </a:effectLst>
              </a:rPr>
              <a:t>Variable</a:t>
            </a:r>
          </a:p>
        </p:txBody>
      </p:sp>
      <p:graphicFrame>
        <p:nvGraphicFramePr>
          <p:cNvPr id="155654" name="Object 6">
            <a:hlinkClick r:id="" action="ppaction://ole?verb=0"/>
          </p:cNvPr>
          <p:cNvGraphicFramePr>
            <a:graphicFrameLocks/>
          </p:cNvGraphicFramePr>
          <p:nvPr/>
        </p:nvGraphicFramePr>
        <p:xfrm>
          <a:off x="4286250" y="930275"/>
          <a:ext cx="857250" cy="1398588"/>
        </p:xfrm>
        <a:graphic>
          <a:graphicData uri="http://schemas.openxmlformats.org/presentationml/2006/ole">
            <p:oleObj spid="_x0000_s155654" name="Microsoft ClipArt Gallery" r:id="rId4" imgW="3465360" imgH="5630760" progId="">
              <p:embed/>
            </p:oleObj>
          </a:graphicData>
        </a:graphic>
      </p:graphicFrame>
      <p:sp>
        <p:nvSpPr>
          <p:cNvPr id="155655" name="Rectangle 7"/>
          <p:cNvSpPr>
            <a:spLocks noChangeArrowheads="1"/>
          </p:cNvSpPr>
          <p:nvPr/>
        </p:nvSpPr>
        <p:spPr bwMode="auto">
          <a:xfrm>
            <a:off x="4054475" y="2057400"/>
            <a:ext cx="1322388" cy="333375"/>
          </a:xfrm>
          <a:prstGeom prst="rect">
            <a:avLst/>
          </a:prstGeom>
          <a:noFill/>
          <a:ln w="12700">
            <a:noFill/>
            <a:miter lim="800000"/>
            <a:headEnd/>
            <a:tailEnd/>
          </a:ln>
          <a:effectLst/>
        </p:spPr>
        <p:txBody>
          <a:bodyPr wrap="none" lIns="90488" tIns="44450" rIns="90488" bIns="44450">
            <a:spAutoFit/>
          </a:bodyPr>
          <a:lstStyle/>
          <a:p>
            <a:pPr algn="ctr" eaLnBrk="0" hangingPunct="0"/>
            <a:r>
              <a:rPr lang="en-US" sz="1600" b="1">
                <a:solidFill>
                  <a:srgbClr val="EAEC5E"/>
                </a:solidFill>
                <a:effectLst>
                  <a:outerShdw blurRad="38100" dist="38100" dir="2700000" algn="tl">
                    <a:srgbClr val="000000"/>
                  </a:outerShdw>
                </a:effectLst>
              </a:rPr>
              <a:t>Self-esteem</a:t>
            </a:r>
          </a:p>
        </p:txBody>
      </p:sp>
      <p:grpSp>
        <p:nvGrpSpPr>
          <p:cNvPr id="155656" name="Group 8"/>
          <p:cNvGrpSpPr>
            <a:grpSpLocks/>
          </p:cNvGrpSpPr>
          <p:nvPr/>
        </p:nvGrpSpPr>
        <p:grpSpPr bwMode="auto">
          <a:xfrm>
            <a:off x="8054975" y="1711325"/>
            <a:ext cx="777875" cy="836613"/>
            <a:chOff x="5074" y="1078"/>
            <a:chExt cx="490" cy="527"/>
          </a:xfrm>
        </p:grpSpPr>
        <p:grpSp>
          <p:nvGrpSpPr>
            <p:cNvPr id="155657" name="Group 9"/>
            <p:cNvGrpSpPr>
              <a:grpSpLocks/>
            </p:cNvGrpSpPr>
            <p:nvPr/>
          </p:nvGrpSpPr>
          <p:grpSpPr bwMode="auto">
            <a:xfrm>
              <a:off x="5130" y="1078"/>
              <a:ext cx="434" cy="527"/>
              <a:chOff x="5130" y="1078"/>
              <a:chExt cx="434" cy="527"/>
            </a:xfrm>
          </p:grpSpPr>
          <p:sp>
            <p:nvSpPr>
              <p:cNvPr id="155658" name="Freeform 10"/>
              <p:cNvSpPr>
                <a:spLocks/>
              </p:cNvSpPr>
              <p:nvPr/>
            </p:nvSpPr>
            <p:spPr bwMode="auto">
              <a:xfrm>
                <a:off x="5162" y="1127"/>
                <a:ext cx="200" cy="89"/>
              </a:xfrm>
              <a:custGeom>
                <a:avLst/>
                <a:gdLst/>
                <a:ahLst/>
                <a:cxnLst>
                  <a:cxn ang="0">
                    <a:pos x="10" y="43"/>
                  </a:cxn>
                  <a:cxn ang="0">
                    <a:pos x="0" y="64"/>
                  </a:cxn>
                  <a:cxn ang="0">
                    <a:pos x="5" y="81"/>
                  </a:cxn>
                  <a:cxn ang="0">
                    <a:pos x="22" y="88"/>
                  </a:cxn>
                  <a:cxn ang="0">
                    <a:pos x="40" y="88"/>
                  </a:cxn>
                  <a:cxn ang="0">
                    <a:pos x="50" y="86"/>
                  </a:cxn>
                  <a:cxn ang="0">
                    <a:pos x="60" y="84"/>
                  </a:cxn>
                  <a:cxn ang="0">
                    <a:pos x="72" y="81"/>
                  </a:cxn>
                  <a:cxn ang="0">
                    <a:pos x="83" y="82"/>
                  </a:cxn>
                  <a:cxn ang="0">
                    <a:pos x="96" y="83"/>
                  </a:cxn>
                  <a:cxn ang="0">
                    <a:pos x="110" y="85"/>
                  </a:cxn>
                  <a:cxn ang="0">
                    <a:pos x="122" y="82"/>
                  </a:cxn>
                  <a:cxn ang="0">
                    <a:pos x="133" y="79"/>
                  </a:cxn>
                  <a:cxn ang="0">
                    <a:pos x="141" y="76"/>
                  </a:cxn>
                  <a:cxn ang="0">
                    <a:pos x="149" y="76"/>
                  </a:cxn>
                  <a:cxn ang="0">
                    <a:pos x="158" y="78"/>
                  </a:cxn>
                  <a:cxn ang="0">
                    <a:pos x="167" y="81"/>
                  </a:cxn>
                  <a:cxn ang="0">
                    <a:pos x="173" y="82"/>
                  </a:cxn>
                  <a:cxn ang="0">
                    <a:pos x="182" y="83"/>
                  </a:cxn>
                  <a:cxn ang="0">
                    <a:pos x="199" y="81"/>
                  </a:cxn>
                  <a:cxn ang="0">
                    <a:pos x="192" y="0"/>
                  </a:cxn>
                  <a:cxn ang="0">
                    <a:pos x="10" y="43"/>
                  </a:cxn>
                </a:cxnLst>
                <a:rect l="0" t="0" r="r" b="b"/>
                <a:pathLst>
                  <a:path w="200" h="89">
                    <a:moveTo>
                      <a:pt x="10" y="43"/>
                    </a:moveTo>
                    <a:lnTo>
                      <a:pt x="0" y="64"/>
                    </a:lnTo>
                    <a:lnTo>
                      <a:pt x="5" y="81"/>
                    </a:lnTo>
                    <a:lnTo>
                      <a:pt x="22" y="88"/>
                    </a:lnTo>
                    <a:lnTo>
                      <a:pt x="40" y="88"/>
                    </a:lnTo>
                    <a:lnTo>
                      <a:pt x="50" y="86"/>
                    </a:lnTo>
                    <a:lnTo>
                      <a:pt x="60" y="84"/>
                    </a:lnTo>
                    <a:lnTo>
                      <a:pt x="72" y="81"/>
                    </a:lnTo>
                    <a:lnTo>
                      <a:pt x="83" y="82"/>
                    </a:lnTo>
                    <a:lnTo>
                      <a:pt x="96" y="83"/>
                    </a:lnTo>
                    <a:lnTo>
                      <a:pt x="110" y="85"/>
                    </a:lnTo>
                    <a:lnTo>
                      <a:pt x="122" y="82"/>
                    </a:lnTo>
                    <a:lnTo>
                      <a:pt x="133" y="79"/>
                    </a:lnTo>
                    <a:lnTo>
                      <a:pt x="141" y="76"/>
                    </a:lnTo>
                    <a:lnTo>
                      <a:pt x="149" y="76"/>
                    </a:lnTo>
                    <a:lnTo>
                      <a:pt x="158" y="78"/>
                    </a:lnTo>
                    <a:lnTo>
                      <a:pt x="167" y="81"/>
                    </a:lnTo>
                    <a:lnTo>
                      <a:pt x="173" y="82"/>
                    </a:lnTo>
                    <a:lnTo>
                      <a:pt x="182" y="83"/>
                    </a:lnTo>
                    <a:lnTo>
                      <a:pt x="199" y="81"/>
                    </a:lnTo>
                    <a:lnTo>
                      <a:pt x="192" y="0"/>
                    </a:lnTo>
                    <a:lnTo>
                      <a:pt x="10" y="43"/>
                    </a:lnTo>
                  </a:path>
                </a:pathLst>
              </a:custGeom>
              <a:solidFill>
                <a:srgbClr val="FFBFBF"/>
              </a:solidFill>
              <a:ln w="12700" cap="rnd" cmpd="sng">
                <a:solidFill>
                  <a:srgbClr val="000000"/>
                </a:solidFill>
                <a:prstDash val="solid"/>
                <a:round/>
                <a:headEnd type="none" w="med" len="med"/>
                <a:tailEnd type="none" w="med" len="med"/>
              </a:ln>
              <a:effectLst/>
            </p:spPr>
            <p:txBody>
              <a:bodyPr/>
              <a:lstStyle/>
              <a:p>
                <a:endParaRPr lang="en-US"/>
              </a:p>
            </p:txBody>
          </p:sp>
          <p:grpSp>
            <p:nvGrpSpPr>
              <p:cNvPr id="155659" name="Group 11"/>
              <p:cNvGrpSpPr>
                <a:grpSpLocks/>
              </p:cNvGrpSpPr>
              <p:nvPr/>
            </p:nvGrpSpPr>
            <p:grpSpPr bwMode="auto">
              <a:xfrm>
                <a:off x="5130" y="1078"/>
                <a:ext cx="434" cy="527"/>
                <a:chOff x="5130" y="1078"/>
                <a:chExt cx="434" cy="527"/>
              </a:xfrm>
            </p:grpSpPr>
            <p:sp>
              <p:nvSpPr>
                <p:cNvPr id="155660" name="Freeform 12"/>
                <p:cNvSpPr>
                  <a:spLocks/>
                </p:cNvSpPr>
                <p:nvPr/>
              </p:nvSpPr>
              <p:spPr bwMode="auto">
                <a:xfrm>
                  <a:off x="5130" y="1078"/>
                  <a:ext cx="434" cy="527"/>
                </a:xfrm>
                <a:custGeom>
                  <a:avLst/>
                  <a:gdLst/>
                  <a:ahLst/>
                  <a:cxnLst>
                    <a:cxn ang="0">
                      <a:pos x="85" y="164"/>
                    </a:cxn>
                    <a:cxn ang="0">
                      <a:pos x="66" y="106"/>
                    </a:cxn>
                    <a:cxn ang="0">
                      <a:pos x="34" y="82"/>
                    </a:cxn>
                    <a:cxn ang="0">
                      <a:pos x="17" y="81"/>
                    </a:cxn>
                    <a:cxn ang="0">
                      <a:pos x="3" y="88"/>
                    </a:cxn>
                    <a:cxn ang="0">
                      <a:pos x="1" y="101"/>
                    </a:cxn>
                    <a:cxn ang="0">
                      <a:pos x="13" y="164"/>
                    </a:cxn>
                    <a:cxn ang="0">
                      <a:pos x="13" y="190"/>
                    </a:cxn>
                    <a:cxn ang="0">
                      <a:pos x="37" y="221"/>
                    </a:cxn>
                    <a:cxn ang="0">
                      <a:pos x="63" y="278"/>
                    </a:cxn>
                    <a:cxn ang="0">
                      <a:pos x="82" y="341"/>
                    </a:cxn>
                    <a:cxn ang="0">
                      <a:pos x="121" y="392"/>
                    </a:cxn>
                    <a:cxn ang="0">
                      <a:pos x="176" y="440"/>
                    </a:cxn>
                    <a:cxn ang="0">
                      <a:pos x="201" y="467"/>
                    </a:cxn>
                    <a:cxn ang="0">
                      <a:pos x="212" y="495"/>
                    </a:cxn>
                    <a:cxn ang="0">
                      <a:pos x="231" y="519"/>
                    </a:cxn>
                    <a:cxn ang="0">
                      <a:pos x="248" y="516"/>
                    </a:cxn>
                    <a:cxn ang="0">
                      <a:pos x="279" y="492"/>
                    </a:cxn>
                    <a:cxn ang="0">
                      <a:pos x="326" y="462"/>
                    </a:cxn>
                    <a:cxn ang="0">
                      <a:pos x="375" y="440"/>
                    </a:cxn>
                    <a:cxn ang="0">
                      <a:pos x="417" y="437"/>
                    </a:cxn>
                    <a:cxn ang="0">
                      <a:pos x="409" y="413"/>
                    </a:cxn>
                    <a:cxn ang="0">
                      <a:pos x="387" y="392"/>
                    </a:cxn>
                    <a:cxn ang="0">
                      <a:pos x="378" y="375"/>
                    </a:cxn>
                    <a:cxn ang="0">
                      <a:pos x="385" y="295"/>
                    </a:cxn>
                    <a:cxn ang="0">
                      <a:pos x="378" y="185"/>
                    </a:cxn>
                    <a:cxn ang="0">
                      <a:pos x="385" y="133"/>
                    </a:cxn>
                    <a:cxn ang="0">
                      <a:pos x="380" y="118"/>
                    </a:cxn>
                    <a:cxn ang="0">
                      <a:pos x="369" y="109"/>
                    </a:cxn>
                    <a:cxn ang="0">
                      <a:pos x="349" y="99"/>
                    </a:cxn>
                    <a:cxn ang="0">
                      <a:pos x="325" y="72"/>
                    </a:cxn>
                    <a:cxn ang="0">
                      <a:pos x="270" y="46"/>
                    </a:cxn>
                    <a:cxn ang="0">
                      <a:pos x="220" y="12"/>
                    </a:cxn>
                    <a:cxn ang="0">
                      <a:pos x="198" y="0"/>
                    </a:cxn>
                    <a:cxn ang="0">
                      <a:pos x="166" y="10"/>
                    </a:cxn>
                    <a:cxn ang="0">
                      <a:pos x="143" y="19"/>
                    </a:cxn>
                    <a:cxn ang="0">
                      <a:pos x="120" y="21"/>
                    </a:cxn>
                    <a:cxn ang="0">
                      <a:pos x="91" y="30"/>
                    </a:cxn>
                    <a:cxn ang="0">
                      <a:pos x="42" y="46"/>
                    </a:cxn>
                    <a:cxn ang="0">
                      <a:pos x="26" y="51"/>
                    </a:cxn>
                    <a:cxn ang="0">
                      <a:pos x="22" y="63"/>
                    </a:cxn>
                    <a:cxn ang="0">
                      <a:pos x="28" y="77"/>
                    </a:cxn>
                    <a:cxn ang="0">
                      <a:pos x="47" y="89"/>
                    </a:cxn>
                    <a:cxn ang="0">
                      <a:pos x="113" y="90"/>
                    </a:cxn>
                    <a:cxn ang="0">
                      <a:pos x="145" y="90"/>
                    </a:cxn>
                    <a:cxn ang="0">
                      <a:pos x="176" y="80"/>
                    </a:cxn>
                    <a:cxn ang="0">
                      <a:pos x="188" y="86"/>
                    </a:cxn>
                    <a:cxn ang="0">
                      <a:pos x="192" y="104"/>
                    </a:cxn>
                    <a:cxn ang="0">
                      <a:pos x="176" y="168"/>
                    </a:cxn>
                    <a:cxn ang="0">
                      <a:pos x="114" y="187"/>
                    </a:cxn>
                  </a:cxnLst>
                  <a:rect l="0" t="0" r="r" b="b"/>
                  <a:pathLst>
                    <a:path w="434" h="527">
                      <a:moveTo>
                        <a:pt x="114" y="187"/>
                      </a:moveTo>
                      <a:lnTo>
                        <a:pt x="85" y="164"/>
                      </a:lnTo>
                      <a:lnTo>
                        <a:pt x="82" y="132"/>
                      </a:lnTo>
                      <a:lnTo>
                        <a:pt x="66" y="106"/>
                      </a:lnTo>
                      <a:lnTo>
                        <a:pt x="47" y="89"/>
                      </a:lnTo>
                      <a:lnTo>
                        <a:pt x="34" y="82"/>
                      </a:lnTo>
                      <a:lnTo>
                        <a:pt x="25" y="80"/>
                      </a:lnTo>
                      <a:lnTo>
                        <a:pt x="17" y="81"/>
                      </a:lnTo>
                      <a:lnTo>
                        <a:pt x="9" y="84"/>
                      </a:lnTo>
                      <a:lnTo>
                        <a:pt x="3" y="88"/>
                      </a:lnTo>
                      <a:lnTo>
                        <a:pt x="0" y="94"/>
                      </a:lnTo>
                      <a:lnTo>
                        <a:pt x="1" y="101"/>
                      </a:lnTo>
                      <a:lnTo>
                        <a:pt x="8" y="130"/>
                      </a:lnTo>
                      <a:lnTo>
                        <a:pt x="13" y="164"/>
                      </a:lnTo>
                      <a:lnTo>
                        <a:pt x="13" y="176"/>
                      </a:lnTo>
                      <a:lnTo>
                        <a:pt x="13" y="190"/>
                      </a:lnTo>
                      <a:lnTo>
                        <a:pt x="20" y="202"/>
                      </a:lnTo>
                      <a:lnTo>
                        <a:pt x="37" y="221"/>
                      </a:lnTo>
                      <a:lnTo>
                        <a:pt x="54" y="247"/>
                      </a:lnTo>
                      <a:lnTo>
                        <a:pt x="63" y="278"/>
                      </a:lnTo>
                      <a:lnTo>
                        <a:pt x="70" y="322"/>
                      </a:lnTo>
                      <a:lnTo>
                        <a:pt x="82" y="341"/>
                      </a:lnTo>
                      <a:lnTo>
                        <a:pt x="102" y="363"/>
                      </a:lnTo>
                      <a:lnTo>
                        <a:pt x="121" y="392"/>
                      </a:lnTo>
                      <a:lnTo>
                        <a:pt x="159" y="428"/>
                      </a:lnTo>
                      <a:lnTo>
                        <a:pt x="176" y="440"/>
                      </a:lnTo>
                      <a:lnTo>
                        <a:pt x="193" y="447"/>
                      </a:lnTo>
                      <a:lnTo>
                        <a:pt x="201" y="467"/>
                      </a:lnTo>
                      <a:lnTo>
                        <a:pt x="207" y="481"/>
                      </a:lnTo>
                      <a:lnTo>
                        <a:pt x="212" y="495"/>
                      </a:lnTo>
                      <a:lnTo>
                        <a:pt x="220" y="507"/>
                      </a:lnTo>
                      <a:lnTo>
                        <a:pt x="231" y="519"/>
                      </a:lnTo>
                      <a:lnTo>
                        <a:pt x="238" y="526"/>
                      </a:lnTo>
                      <a:lnTo>
                        <a:pt x="248" y="516"/>
                      </a:lnTo>
                      <a:lnTo>
                        <a:pt x="258" y="507"/>
                      </a:lnTo>
                      <a:lnTo>
                        <a:pt x="279" y="492"/>
                      </a:lnTo>
                      <a:lnTo>
                        <a:pt x="308" y="473"/>
                      </a:lnTo>
                      <a:lnTo>
                        <a:pt x="326" y="462"/>
                      </a:lnTo>
                      <a:lnTo>
                        <a:pt x="349" y="449"/>
                      </a:lnTo>
                      <a:lnTo>
                        <a:pt x="375" y="440"/>
                      </a:lnTo>
                      <a:lnTo>
                        <a:pt x="397" y="435"/>
                      </a:lnTo>
                      <a:lnTo>
                        <a:pt x="417" y="437"/>
                      </a:lnTo>
                      <a:lnTo>
                        <a:pt x="433" y="440"/>
                      </a:lnTo>
                      <a:lnTo>
                        <a:pt x="409" y="413"/>
                      </a:lnTo>
                      <a:lnTo>
                        <a:pt x="402" y="404"/>
                      </a:lnTo>
                      <a:lnTo>
                        <a:pt x="387" y="392"/>
                      </a:lnTo>
                      <a:lnTo>
                        <a:pt x="381" y="383"/>
                      </a:lnTo>
                      <a:lnTo>
                        <a:pt x="378" y="375"/>
                      </a:lnTo>
                      <a:lnTo>
                        <a:pt x="380" y="356"/>
                      </a:lnTo>
                      <a:lnTo>
                        <a:pt x="385" y="295"/>
                      </a:lnTo>
                      <a:lnTo>
                        <a:pt x="378" y="228"/>
                      </a:lnTo>
                      <a:lnTo>
                        <a:pt x="378" y="185"/>
                      </a:lnTo>
                      <a:lnTo>
                        <a:pt x="383" y="150"/>
                      </a:lnTo>
                      <a:lnTo>
                        <a:pt x="385" y="133"/>
                      </a:lnTo>
                      <a:lnTo>
                        <a:pt x="383" y="124"/>
                      </a:lnTo>
                      <a:lnTo>
                        <a:pt x="380" y="118"/>
                      </a:lnTo>
                      <a:lnTo>
                        <a:pt x="375" y="112"/>
                      </a:lnTo>
                      <a:lnTo>
                        <a:pt x="369" y="109"/>
                      </a:lnTo>
                      <a:lnTo>
                        <a:pt x="361" y="105"/>
                      </a:lnTo>
                      <a:lnTo>
                        <a:pt x="349" y="99"/>
                      </a:lnTo>
                      <a:lnTo>
                        <a:pt x="342" y="89"/>
                      </a:lnTo>
                      <a:lnTo>
                        <a:pt x="325" y="72"/>
                      </a:lnTo>
                      <a:lnTo>
                        <a:pt x="301" y="60"/>
                      </a:lnTo>
                      <a:lnTo>
                        <a:pt x="270" y="46"/>
                      </a:lnTo>
                      <a:lnTo>
                        <a:pt x="229" y="20"/>
                      </a:lnTo>
                      <a:lnTo>
                        <a:pt x="220" y="12"/>
                      </a:lnTo>
                      <a:lnTo>
                        <a:pt x="210" y="4"/>
                      </a:lnTo>
                      <a:lnTo>
                        <a:pt x="198" y="0"/>
                      </a:lnTo>
                      <a:lnTo>
                        <a:pt x="178" y="3"/>
                      </a:lnTo>
                      <a:lnTo>
                        <a:pt x="166" y="10"/>
                      </a:lnTo>
                      <a:lnTo>
                        <a:pt x="154" y="16"/>
                      </a:lnTo>
                      <a:lnTo>
                        <a:pt x="143" y="19"/>
                      </a:lnTo>
                      <a:lnTo>
                        <a:pt x="130" y="20"/>
                      </a:lnTo>
                      <a:lnTo>
                        <a:pt x="120" y="21"/>
                      </a:lnTo>
                      <a:lnTo>
                        <a:pt x="104" y="24"/>
                      </a:lnTo>
                      <a:lnTo>
                        <a:pt x="91" y="30"/>
                      </a:lnTo>
                      <a:lnTo>
                        <a:pt x="75" y="39"/>
                      </a:lnTo>
                      <a:lnTo>
                        <a:pt x="42" y="46"/>
                      </a:lnTo>
                      <a:lnTo>
                        <a:pt x="30" y="48"/>
                      </a:lnTo>
                      <a:lnTo>
                        <a:pt x="26" y="51"/>
                      </a:lnTo>
                      <a:lnTo>
                        <a:pt x="23" y="55"/>
                      </a:lnTo>
                      <a:lnTo>
                        <a:pt x="22" y="63"/>
                      </a:lnTo>
                      <a:lnTo>
                        <a:pt x="23" y="72"/>
                      </a:lnTo>
                      <a:lnTo>
                        <a:pt x="28" y="77"/>
                      </a:lnTo>
                      <a:lnTo>
                        <a:pt x="34" y="81"/>
                      </a:lnTo>
                      <a:lnTo>
                        <a:pt x="47" y="89"/>
                      </a:lnTo>
                      <a:lnTo>
                        <a:pt x="82" y="94"/>
                      </a:lnTo>
                      <a:lnTo>
                        <a:pt x="113" y="90"/>
                      </a:lnTo>
                      <a:lnTo>
                        <a:pt x="123" y="92"/>
                      </a:lnTo>
                      <a:lnTo>
                        <a:pt x="145" y="90"/>
                      </a:lnTo>
                      <a:lnTo>
                        <a:pt x="159" y="86"/>
                      </a:lnTo>
                      <a:lnTo>
                        <a:pt x="176" y="80"/>
                      </a:lnTo>
                      <a:lnTo>
                        <a:pt x="186" y="76"/>
                      </a:lnTo>
                      <a:lnTo>
                        <a:pt x="188" y="86"/>
                      </a:lnTo>
                      <a:lnTo>
                        <a:pt x="189" y="94"/>
                      </a:lnTo>
                      <a:lnTo>
                        <a:pt x="192" y="104"/>
                      </a:lnTo>
                      <a:lnTo>
                        <a:pt x="188" y="135"/>
                      </a:lnTo>
                      <a:lnTo>
                        <a:pt x="176" y="168"/>
                      </a:lnTo>
                      <a:lnTo>
                        <a:pt x="159" y="180"/>
                      </a:lnTo>
                      <a:lnTo>
                        <a:pt x="114" y="187"/>
                      </a:lnTo>
                    </a:path>
                  </a:pathLst>
                </a:custGeom>
                <a:solidFill>
                  <a:srgbClr val="FFBFBF"/>
                </a:solidFill>
                <a:ln w="12700" cap="rnd" cmpd="sng">
                  <a:solidFill>
                    <a:srgbClr val="000000"/>
                  </a:solidFill>
                  <a:prstDash val="solid"/>
                  <a:round/>
                  <a:headEnd type="none" w="med" len="med"/>
                  <a:tailEnd type="none" w="med" len="med"/>
                </a:ln>
                <a:effectLst/>
              </p:spPr>
              <p:txBody>
                <a:bodyPr/>
                <a:lstStyle/>
                <a:p>
                  <a:endParaRPr lang="en-US"/>
                </a:p>
              </p:txBody>
            </p:sp>
            <p:sp>
              <p:nvSpPr>
                <p:cNvPr id="155661" name="Freeform 13"/>
                <p:cNvSpPr>
                  <a:spLocks/>
                </p:cNvSpPr>
                <p:nvPr/>
              </p:nvSpPr>
              <p:spPr bwMode="auto">
                <a:xfrm>
                  <a:off x="5224" y="1198"/>
                  <a:ext cx="14" cy="9"/>
                </a:xfrm>
                <a:custGeom>
                  <a:avLst/>
                  <a:gdLst/>
                  <a:ahLst/>
                  <a:cxnLst>
                    <a:cxn ang="0">
                      <a:pos x="13" y="8"/>
                    </a:cxn>
                    <a:cxn ang="0">
                      <a:pos x="6" y="5"/>
                    </a:cxn>
                    <a:cxn ang="0">
                      <a:pos x="1" y="2"/>
                    </a:cxn>
                    <a:cxn ang="0">
                      <a:pos x="0" y="0"/>
                    </a:cxn>
                  </a:cxnLst>
                  <a:rect l="0" t="0" r="r" b="b"/>
                  <a:pathLst>
                    <a:path w="14" h="9">
                      <a:moveTo>
                        <a:pt x="13" y="8"/>
                      </a:moveTo>
                      <a:lnTo>
                        <a:pt x="6" y="5"/>
                      </a:lnTo>
                      <a:lnTo>
                        <a:pt x="1" y="2"/>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55662" name="Freeform 14"/>
                <p:cNvSpPr>
                  <a:spLocks/>
                </p:cNvSpPr>
                <p:nvPr/>
              </p:nvSpPr>
              <p:spPr bwMode="auto">
                <a:xfrm>
                  <a:off x="5477" y="1176"/>
                  <a:ext cx="6" cy="87"/>
                </a:xfrm>
                <a:custGeom>
                  <a:avLst/>
                  <a:gdLst/>
                  <a:ahLst/>
                  <a:cxnLst>
                    <a:cxn ang="0">
                      <a:pos x="2" y="0"/>
                    </a:cxn>
                    <a:cxn ang="0">
                      <a:pos x="5" y="13"/>
                    </a:cxn>
                    <a:cxn ang="0">
                      <a:pos x="0" y="62"/>
                    </a:cxn>
                    <a:cxn ang="0">
                      <a:pos x="0" y="86"/>
                    </a:cxn>
                  </a:cxnLst>
                  <a:rect l="0" t="0" r="r" b="b"/>
                  <a:pathLst>
                    <a:path w="6" h="87">
                      <a:moveTo>
                        <a:pt x="2" y="0"/>
                      </a:moveTo>
                      <a:lnTo>
                        <a:pt x="5" y="13"/>
                      </a:lnTo>
                      <a:lnTo>
                        <a:pt x="0" y="62"/>
                      </a:lnTo>
                      <a:lnTo>
                        <a:pt x="0" y="86"/>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55663" name="Freeform 15"/>
                <p:cNvSpPr>
                  <a:spLocks/>
                </p:cNvSpPr>
                <p:nvPr/>
              </p:nvSpPr>
              <p:spPr bwMode="auto">
                <a:xfrm>
                  <a:off x="5146" y="1167"/>
                  <a:ext cx="19" cy="44"/>
                </a:xfrm>
                <a:custGeom>
                  <a:avLst/>
                  <a:gdLst/>
                  <a:ahLst/>
                  <a:cxnLst>
                    <a:cxn ang="0">
                      <a:pos x="6" y="0"/>
                    </a:cxn>
                    <a:cxn ang="0">
                      <a:pos x="14" y="13"/>
                    </a:cxn>
                    <a:cxn ang="0">
                      <a:pos x="18" y="21"/>
                    </a:cxn>
                    <a:cxn ang="0">
                      <a:pos x="18" y="29"/>
                    </a:cxn>
                    <a:cxn ang="0">
                      <a:pos x="15" y="35"/>
                    </a:cxn>
                    <a:cxn ang="0">
                      <a:pos x="7" y="40"/>
                    </a:cxn>
                    <a:cxn ang="0">
                      <a:pos x="0" y="43"/>
                    </a:cxn>
                  </a:cxnLst>
                  <a:rect l="0" t="0" r="r" b="b"/>
                  <a:pathLst>
                    <a:path w="19" h="44">
                      <a:moveTo>
                        <a:pt x="6" y="0"/>
                      </a:moveTo>
                      <a:lnTo>
                        <a:pt x="14" y="13"/>
                      </a:lnTo>
                      <a:lnTo>
                        <a:pt x="18" y="21"/>
                      </a:lnTo>
                      <a:lnTo>
                        <a:pt x="18" y="29"/>
                      </a:lnTo>
                      <a:lnTo>
                        <a:pt x="15" y="35"/>
                      </a:lnTo>
                      <a:lnTo>
                        <a:pt x="7" y="40"/>
                      </a:lnTo>
                      <a:lnTo>
                        <a:pt x="0" y="43"/>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55664" name="Freeform 16"/>
                <p:cNvSpPr>
                  <a:spLocks/>
                </p:cNvSpPr>
                <p:nvPr/>
              </p:nvSpPr>
              <p:spPr bwMode="auto">
                <a:xfrm>
                  <a:off x="5303" y="1129"/>
                  <a:ext cx="14" cy="24"/>
                </a:xfrm>
                <a:custGeom>
                  <a:avLst/>
                  <a:gdLst/>
                  <a:ahLst/>
                  <a:cxnLst>
                    <a:cxn ang="0">
                      <a:pos x="0" y="0"/>
                    </a:cxn>
                    <a:cxn ang="0">
                      <a:pos x="0" y="8"/>
                    </a:cxn>
                    <a:cxn ang="0">
                      <a:pos x="2" y="14"/>
                    </a:cxn>
                    <a:cxn ang="0">
                      <a:pos x="7" y="20"/>
                    </a:cxn>
                    <a:cxn ang="0">
                      <a:pos x="13" y="23"/>
                    </a:cxn>
                  </a:cxnLst>
                  <a:rect l="0" t="0" r="r" b="b"/>
                  <a:pathLst>
                    <a:path w="14" h="24">
                      <a:moveTo>
                        <a:pt x="0" y="0"/>
                      </a:moveTo>
                      <a:lnTo>
                        <a:pt x="0" y="8"/>
                      </a:lnTo>
                      <a:lnTo>
                        <a:pt x="2" y="14"/>
                      </a:lnTo>
                      <a:lnTo>
                        <a:pt x="7" y="20"/>
                      </a:lnTo>
                      <a:lnTo>
                        <a:pt x="13" y="23"/>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55665" name="Freeform 17"/>
                <p:cNvSpPr>
                  <a:spLocks/>
                </p:cNvSpPr>
                <p:nvPr/>
              </p:nvSpPr>
              <p:spPr bwMode="auto">
                <a:xfrm>
                  <a:off x="5220" y="1148"/>
                  <a:ext cx="28" cy="22"/>
                </a:xfrm>
                <a:custGeom>
                  <a:avLst/>
                  <a:gdLst/>
                  <a:ahLst/>
                  <a:cxnLst>
                    <a:cxn ang="0">
                      <a:pos x="0" y="0"/>
                    </a:cxn>
                    <a:cxn ang="0">
                      <a:pos x="0" y="6"/>
                    </a:cxn>
                    <a:cxn ang="0">
                      <a:pos x="2" y="11"/>
                    </a:cxn>
                    <a:cxn ang="0">
                      <a:pos x="9" y="17"/>
                    </a:cxn>
                    <a:cxn ang="0">
                      <a:pos x="14" y="20"/>
                    </a:cxn>
                    <a:cxn ang="0">
                      <a:pos x="21" y="21"/>
                    </a:cxn>
                    <a:cxn ang="0">
                      <a:pos x="27" y="21"/>
                    </a:cxn>
                  </a:cxnLst>
                  <a:rect l="0" t="0" r="r" b="b"/>
                  <a:pathLst>
                    <a:path w="28" h="22">
                      <a:moveTo>
                        <a:pt x="0" y="0"/>
                      </a:moveTo>
                      <a:lnTo>
                        <a:pt x="0" y="6"/>
                      </a:lnTo>
                      <a:lnTo>
                        <a:pt x="2" y="11"/>
                      </a:lnTo>
                      <a:lnTo>
                        <a:pt x="9" y="17"/>
                      </a:lnTo>
                      <a:lnTo>
                        <a:pt x="14" y="20"/>
                      </a:lnTo>
                      <a:lnTo>
                        <a:pt x="21" y="21"/>
                      </a:lnTo>
                      <a:lnTo>
                        <a:pt x="27" y="21"/>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55666" name="Line 18"/>
                <p:cNvSpPr>
                  <a:spLocks noChangeShapeType="1"/>
                </p:cNvSpPr>
                <p:nvPr/>
              </p:nvSpPr>
              <p:spPr bwMode="auto">
                <a:xfrm>
                  <a:off x="5247" y="1269"/>
                  <a:ext cx="1" cy="2"/>
                </a:xfrm>
                <a:prstGeom prst="line">
                  <a:avLst/>
                </a:prstGeom>
                <a:noFill/>
                <a:ln w="12700">
                  <a:solidFill>
                    <a:srgbClr val="000000"/>
                  </a:solidFill>
                  <a:round/>
                  <a:headEnd/>
                  <a:tailEnd/>
                </a:ln>
                <a:effectLst/>
              </p:spPr>
              <p:txBody>
                <a:bodyPr wrap="none" anchor="ctr"/>
                <a:lstStyle/>
                <a:p>
                  <a:endParaRPr lang="en-US"/>
                </a:p>
              </p:txBody>
            </p:sp>
          </p:grpSp>
        </p:grpSp>
        <p:grpSp>
          <p:nvGrpSpPr>
            <p:cNvPr id="155667" name="Group 19"/>
            <p:cNvGrpSpPr>
              <a:grpSpLocks/>
            </p:cNvGrpSpPr>
            <p:nvPr/>
          </p:nvGrpSpPr>
          <p:grpSpPr bwMode="auto">
            <a:xfrm>
              <a:off x="5074" y="1140"/>
              <a:ext cx="450" cy="57"/>
              <a:chOff x="5074" y="1140"/>
              <a:chExt cx="450" cy="57"/>
            </a:xfrm>
          </p:grpSpPr>
          <p:grpSp>
            <p:nvGrpSpPr>
              <p:cNvPr id="155668" name="Group 20"/>
              <p:cNvGrpSpPr>
                <a:grpSpLocks/>
              </p:cNvGrpSpPr>
              <p:nvPr/>
            </p:nvGrpSpPr>
            <p:grpSpPr bwMode="auto">
              <a:xfrm>
                <a:off x="5074" y="1171"/>
                <a:ext cx="64" cy="26"/>
                <a:chOff x="5074" y="1171"/>
                <a:chExt cx="64" cy="26"/>
              </a:xfrm>
            </p:grpSpPr>
            <p:sp>
              <p:nvSpPr>
                <p:cNvPr id="155669" name="Line 21"/>
                <p:cNvSpPr>
                  <a:spLocks noChangeShapeType="1"/>
                </p:cNvSpPr>
                <p:nvPr/>
              </p:nvSpPr>
              <p:spPr bwMode="auto">
                <a:xfrm flipH="1">
                  <a:off x="5074" y="1187"/>
                  <a:ext cx="27" cy="1"/>
                </a:xfrm>
                <a:prstGeom prst="line">
                  <a:avLst/>
                </a:prstGeom>
                <a:noFill/>
                <a:ln w="25400">
                  <a:solidFill>
                    <a:srgbClr val="000000"/>
                  </a:solidFill>
                  <a:round/>
                  <a:headEnd/>
                  <a:tailEnd/>
                </a:ln>
                <a:effectLst/>
              </p:spPr>
              <p:txBody>
                <a:bodyPr wrap="none" anchor="ctr"/>
                <a:lstStyle/>
                <a:p>
                  <a:endParaRPr lang="en-US"/>
                </a:p>
              </p:txBody>
            </p:sp>
            <p:sp>
              <p:nvSpPr>
                <p:cNvPr id="155670" name="Freeform 22"/>
                <p:cNvSpPr>
                  <a:spLocks/>
                </p:cNvSpPr>
                <p:nvPr/>
              </p:nvSpPr>
              <p:spPr bwMode="auto">
                <a:xfrm>
                  <a:off x="5085" y="1172"/>
                  <a:ext cx="53" cy="25"/>
                </a:xfrm>
                <a:custGeom>
                  <a:avLst/>
                  <a:gdLst/>
                  <a:ahLst/>
                  <a:cxnLst>
                    <a:cxn ang="0">
                      <a:pos x="45" y="0"/>
                    </a:cxn>
                    <a:cxn ang="0">
                      <a:pos x="39" y="0"/>
                    </a:cxn>
                    <a:cxn ang="0">
                      <a:pos x="30" y="2"/>
                    </a:cxn>
                    <a:cxn ang="0">
                      <a:pos x="26" y="2"/>
                    </a:cxn>
                    <a:cxn ang="0">
                      <a:pos x="17" y="5"/>
                    </a:cxn>
                    <a:cxn ang="0">
                      <a:pos x="11" y="7"/>
                    </a:cxn>
                    <a:cxn ang="0">
                      <a:pos x="8" y="9"/>
                    </a:cxn>
                    <a:cxn ang="0">
                      <a:pos x="4" y="11"/>
                    </a:cxn>
                    <a:cxn ang="0">
                      <a:pos x="0" y="14"/>
                    </a:cxn>
                    <a:cxn ang="0">
                      <a:pos x="3" y="17"/>
                    </a:cxn>
                    <a:cxn ang="0">
                      <a:pos x="7" y="20"/>
                    </a:cxn>
                    <a:cxn ang="0">
                      <a:pos x="14" y="22"/>
                    </a:cxn>
                    <a:cxn ang="0">
                      <a:pos x="20" y="23"/>
                    </a:cxn>
                    <a:cxn ang="0">
                      <a:pos x="26" y="23"/>
                    </a:cxn>
                    <a:cxn ang="0">
                      <a:pos x="34" y="24"/>
                    </a:cxn>
                    <a:cxn ang="0">
                      <a:pos x="44" y="24"/>
                    </a:cxn>
                    <a:cxn ang="0">
                      <a:pos x="52" y="23"/>
                    </a:cxn>
                    <a:cxn ang="0">
                      <a:pos x="46" y="13"/>
                    </a:cxn>
                    <a:cxn ang="0">
                      <a:pos x="45" y="0"/>
                    </a:cxn>
                  </a:cxnLst>
                  <a:rect l="0" t="0" r="r" b="b"/>
                  <a:pathLst>
                    <a:path w="53" h="25">
                      <a:moveTo>
                        <a:pt x="45" y="0"/>
                      </a:moveTo>
                      <a:lnTo>
                        <a:pt x="39" y="0"/>
                      </a:lnTo>
                      <a:lnTo>
                        <a:pt x="30" y="2"/>
                      </a:lnTo>
                      <a:lnTo>
                        <a:pt x="26" y="2"/>
                      </a:lnTo>
                      <a:lnTo>
                        <a:pt x="17" y="5"/>
                      </a:lnTo>
                      <a:lnTo>
                        <a:pt x="11" y="7"/>
                      </a:lnTo>
                      <a:lnTo>
                        <a:pt x="8" y="9"/>
                      </a:lnTo>
                      <a:lnTo>
                        <a:pt x="4" y="11"/>
                      </a:lnTo>
                      <a:lnTo>
                        <a:pt x="0" y="14"/>
                      </a:lnTo>
                      <a:lnTo>
                        <a:pt x="3" y="17"/>
                      </a:lnTo>
                      <a:lnTo>
                        <a:pt x="7" y="20"/>
                      </a:lnTo>
                      <a:lnTo>
                        <a:pt x="14" y="22"/>
                      </a:lnTo>
                      <a:lnTo>
                        <a:pt x="20" y="23"/>
                      </a:lnTo>
                      <a:lnTo>
                        <a:pt x="26" y="23"/>
                      </a:lnTo>
                      <a:lnTo>
                        <a:pt x="34" y="24"/>
                      </a:lnTo>
                      <a:lnTo>
                        <a:pt x="44" y="24"/>
                      </a:lnTo>
                      <a:lnTo>
                        <a:pt x="52" y="23"/>
                      </a:lnTo>
                      <a:lnTo>
                        <a:pt x="46" y="13"/>
                      </a:lnTo>
                      <a:lnTo>
                        <a:pt x="45" y="0"/>
                      </a:lnTo>
                    </a:path>
                  </a:pathLst>
                </a:custGeom>
                <a:solidFill>
                  <a:srgbClr val="BFBFBF"/>
                </a:solidFill>
                <a:ln w="12700" cap="rnd" cmpd="sng">
                  <a:solidFill>
                    <a:srgbClr val="000000"/>
                  </a:solidFill>
                  <a:prstDash val="solid"/>
                  <a:round/>
                  <a:headEnd type="none" w="med" len="med"/>
                  <a:tailEnd type="none" w="med" len="med"/>
                </a:ln>
                <a:effectLst/>
              </p:spPr>
              <p:txBody>
                <a:bodyPr/>
                <a:lstStyle/>
                <a:p>
                  <a:endParaRPr lang="en-US"/>
                </a:p>
              </p:txBody>
            </p:sp>
            <p:sp>
              <p:nvSpPr>
                <p:cNvPr id="155671" name="Freeform 23"/>
                <p:cNvSpPr>
                  <a:spLocks/>
                </p:cNvSpPr>
                <p:nvPr/>
              </p:nvSpPr>
              <p:spPr bwMode="auto">
                <a:xfrm>
                  <a:off x="5116" y="1171"/>
                  <a:ext cx="19" cy="26"/>
                </a:xfrm>
                <a:custGeom>
                  <a:avLst/>
                  <a:gdLst/>
                  <a:ahLst/>
                  <a:cxnLst>
                    <a:cxn ang="0">
                      <a:pos x="0" y="3"/>
                    </a:cxn>
                    <a:cxn ang="0">
                      <a:pos x="14" y="0"/>
                    </a:cxn>
                    <a:cxn ang="0">
                      <a:pos x="13" y="6"/>
                    </a:cxn>
                    <a:cxn ang="0">
                      <a:pos x="16" y="13"/>
                    </a:cxn>
                    <a:cxn ang="0">
                      <a:pos x="18" y="22"/>
                    </a:cxn>
                    <a:cxn ang="0">
                      <a:pos x="18" y="25"/>
                    </a:cxn>
                    <a:cxn ang="0">
                      <a:pos x="12" y="25"/>
                    </a:cxn>
                    <a:cxn ang="0">
                      <a:pos x="0" y="25"/>
                    </a:cxn>
                    <a:cxn ang="0">
                      <a:pos x="3" y="19"/>
                    </a:cxn>
                    <a:cxn ang="0">
                      <a:pos x="4" y="13"/>
                    </a:cxn>
                    <a:cxn ang="0">
                      <a:pos x="2" y="7"/>
                    </a:cxn>
                    <a:cxn ang="0">
                      <a:pos x="0" y="3"/>
                    </a:cxn>
                  </a:cxnLst>
                  <a:rect l="0" t="0" r="r" b="b"/>
                  <a:pathLst>
                    <a:path w="19" h="26">
                      <a:moveTo>
                        <a:pt x="0" y="3"/>
                      </a:moveTo>
                      <a:lnTo>
                        <a:pt x="14" y="0"/>
                      </a:lnTo>
                      <a:lnTo>
                        <a:pt x="13" y="6"/>
                      </a:lnTo>
                      <a:lnTo>
                        <a:pt x="16" y="13"/>
                      </a:lnTo>
                      <a:lnTo>
                        <a:pt x="18" y="22"/>
                      </a:lnTo>
                      <a:lnTo>
                        <a:pt x="18" y="25"/>
                      </a:lnTo>
                      <a:lnTo>
                        <a:pt x="12" y="25"/>
                      </a:lnTo>
                      <a:lnTo>
                        <a:pt x="0" y="25"/>
                      </a:lnTo>
                      <a:lnTo>
                        <a:pt x="3" y="19"/>
                      </a:lnTo>
                      <a:lnTo>
                        <a:pt x="4" y="13"/>
                      </a:lnTo>
                      <a:lnTo>
                        <a:pt x="2" y="7"/>
                      </a:lnTo>
                      <a:lnTo>
                        <a:pt x="0" y="3"/>
                      </a:lnTo>
                    </a:path>
                  </a:pathLst>
                </a:custGeom>
                <a:solidFill>
                  <a:srgbClr val="00007F"/>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155672" name="Group 24"/>
              <p:cNvGrpSpPr>
                <a:grpSpLocks/>
              </p:cNvGrpSpPr>
              <p:nvPr/>
            </p:nvGrpSpPr>
            <p:grpSpPr bwMode="auto">
              <a:xfrm>
                <a:off x="5115" y="1140"/>
                <a:ext cx="409" cy="57"/>
                <a:chOff x="5115" y="1140"/>
                <a:chExt cx="409" cy="57"/>
              </a:xfrm>
            </p:grpSpPr>
            <p:grpSp>
              <p:nvGrpSpPr>
                <p:cNvPr id="155673" name="Group 25"/>
                <p:cNvGrpSpPr>
                  <a:grpSpLocks/>
                </p:cNvGrpSpPr>
                <p:nvPr/>
              </p:nvGrpSpPr>
              <p:grpSpPr bwMode="auto">
                <a:xfrm>
                  <a:off x="5174" y="1140"/>
                  <a:ext cx="350" cy="55"/>
                  <a:chOff x="5174" y="1140"/>
                  <a:chExt cx="350" cy="55"/>
                </a:xfrm>
              </p:grpSpPr>
              <p:sp>
                <p:nvSpPr>
                  <p:cNvPr id="155674" name="Freeform 26"/>
                  <p:cNvSpPr>
                    <a:spLocks/>
                  </p:cNvSpPr>
                  <p:nvPr/>
                </p:nvSpPr>
                <p:spPr bwMode="auto">
                  <a:xfrm>
                    <a:off x="5327" y="1140"/>
                    <a:ext cx="148" cy="14"/>
                  </a:xfrm>
                  <a:custGeom>
                    <a:avLst/>
                    <a:gdLst/>
                    <a:ahLst/>
                    <a:cxnLst>
                      <a:cxn ang="0">
                        <a:pos x="147" y="9"/>
                      </a:cxn>
                      <a:cxn ang="0">
                        <a:pos x="147" y="4"/>
                      </a:cxn>
                      <a:cxn ang="0">
                        <a:pos x="144" y="1"/>
                      </a:cxn>
                      <a:cxn ang="0">
                        <a:pos x="139" y="0"/>
                      </a:cxn>
                      <a:cxn ang="0">
                        <a:pos x="132" y="0"/>
                      </a:cxn>
                      <a:cxn ang="0">
                        <a:pos x="117" y="0"/>
                      </a:cxn>
                      <a:cxn ang="0">
                        <a:pos x="94" y="1"/>
                      </a:cxn>
                      <a:cxn ang="0">
                        <a:pos x="71" y="2"/>
                      </a:cxn>
                      <a:cxn ang="0">
                        <a:pos x="55" y="2"/>
                      </a:cxn>
                      <a:cxn ang="0">
                        <a:pos x="34" y="3"/>
                      </a:cxn>
                      <a:cxn ang="0">
                        <a:pos x="19" y="4"/>
                      </a:cxn>
                      <a:cxn ang="0">
                        <a:pos x="4" y="6"/>
                      </a:cxn>
                      <a:cxn ang="0">
                        <a:pos x="10" y="4"/>
                      </a:cxn>
                      <a:cxn ang="0">
                        <a:pos x="2" y="7"/>
                      </a:cxn>
                      <a:cxn ang="0">
                        <a:pos x="0" y="13"/>
                      </a:cxn>
                      <a:cxn ang="0">
                        <a:pos x="147" y="9"/>
                      </a:cxn>
                    </a:cxnLst>
                    <a:rect l="0" t="0" r="r" b="b"/>
                    <a:pathLst>
                      <a:path w="148" h="14">
                        <a:moveTo>
                          <a:pt x="147" y="9"/>
                        </a:moveTo>
                        <a:lnTo>
                          <a:pt x="147" y="4"/>
                        </a:lnTo>
                        <a:lnTo>
                          <a:pt x="144" y="1"/>
                        </a:lnTo>
                        <a:lnTo>
                          <a:pt x="139" y="0"/>
                        </a:lnTo>
                        <a:lnTo>
                          <a:pt x="132" y="0"/>
                        </a:lnTo>
                        <a:lnTo>
                          <a:pt x="117" y="0"/>
                        </a:lnTo>
                        <a:lnTo>
                          <a:pt x="94" y="1"/>
                        </a:lnTo>
                        <a:lnTo>
                          <a:pt x="71" y="2"/>
                        </a:lnTo>
                        <a:lnTo>
                          <a:pt x="55" y="2"/>
                        </a:lnTo>
                        <a:lnTo>
                          <a:pt x="34" y="3"/>
                        </a:lnTo>
                        <a:lnTo>
                          <a:pt x="19" y="4"/>
                        </a:lnTo>
                        <a:lnTo>
                          <a:pt x="4" y="6"/>
                        </a:lnTo>
                        <a:lnTo>
                          <a:pt x="10" y="4"/>
                        </a:lnTo>
                        <a:lnTo>
                          <a:pt x="2" y="7"/>
                        </a:lnTo>
                        <a:lnTo>
                          <a:pt x="0" y="13"/>
                        </a:lnTo>
                        <a:lnTo>
                          <a:pt x="147" y="9"/>
                        </a:lnTo>
                      </a:path>
                    </a:pathLst>
                  </a:custGeom>
                  <a:solidFill>
                    <a:srgbClr val="000000"/>
                  </a:solidFill>
                  <a:ln w="12700" cap="rnd" cmpd="sng">
                    <a:solidFill>
                      <a:srgbClr val="BFBFBF"/>
                    </a:solidFill>
                    <a:prstDash val="solid"/>
                    <a:round/>
                    <a:headEnd type="none" w="med" len="med"/>
                    <a:tailEnd type="none" w="med" len="med"/>
                  </a:ln>
                  <a:effectLst/>
                </p:spPr>
                <p:txBody>
                  <a:bodyPr/>
                  <a:lstStyle/>
                  <a:p>
                    <a:endParaRPr lang="en-US"/>
                  </a:p>
                </p:txBody>
              </p:sp>
              <p:sp>
                <p:nvSpPr>
                  <p:cNvPr id="155675" name="Freeform 27"/>
                  <p:cNvSpPr>
                    <a:spLocks/>
                  </p:cNvSpPr>
                  <p:nvPr/>
                </p:nvSpPr>
                <p:spPr bwMode="auto">
                  <a:xfrm>
                    <a:off x="5512" y="1145"/>
                    <a:ext cx="12" cy="12"/>
                  </a:xfrm>
                  <a:custGeom>
                    <a:avLst/>
                    <a:gdLst/>
                    <a:ahLst/>
                    <a:cxnLst>
                      <a:cxn ang="0">
                        <a:pos x="0" y="1"/>
                      </a:cxn>
                      <a:cxn ang="0">
                        <a:pos x="10" y="0"/>
                      </a:cxn>
                      <a:cxn ang="0">
                        <a:pos x="11" y="8"/>
                      </a:cxn>
                      <a:cxn ang="0">
                        <a:pos x="0" y="11"/>
                      </a:cxn>
                      <a:cxn ang="0">
                        <a:pos x="0" y="1"/>
                      </a:cxn>
                    </a:cxnLst>
                    <a:rect l="0" t="0" r="r" b="b"/>
                    <a:pathLst>
                      <a:path w="12" h="12">
                        <a:moveTo>
                          <a:pt x="0" y="1"/>
                        </a:moveTo>
                        <a:lnTo>
                          <a:pt x="10" y="0"/>
                        </a:lnTo>
                        <a:lnTo>
                          <a:pt x="11" y="8"/>
                        </a:lnTo>
                        <a:lnTo>
                          <a:pt x="0" y="11"/>
                        </a:lnTo>
                        <a:lnTo>
                          <a:pt x="0" y="1"/>
                        </a:lnTo>
                      </a:path>
                    </a:pathLst>
                  </a:custGeom>
                  <a:solidFill>
                    <a:srgbClr val="BFBFBF"/>
                  </a:solidFill>
                  <a:ln w="12700" cap="rnd" cmpd="sng">
                    <a:solidFill>
                      <a:srgbClr val="000000"/>
                    </a:solidFill>
                    <a:prstDash val="solid"/>
                    <a:round/>
                    <a:headEnd type="none" w="med" len="med"/>
                    <a:tailEnd type="none" w="med" len="med"/>
                  </a:ln>
                  <a:effectLst/>
                </p:spPr>
                <p:txBody>
                  <a:bodyPr/>
                  <a:lstStyle/>
                  <a:p>
                    <a:endParaRPr lang="en-US"/>
                  </a:p>
                </p:txBody>
              </p:sp>
              <p:sp>
                <p:nvSpPr>
                  <p:cNvPr id="155676" name="Freeform 28"/>
                  <p:cNvSpPr>
                    <a:spLocks/>
                  </p:cNvSpPr>
                  <p:nvPr/>
                </p:nvSpPr>
                <p:spPr bwMode="auto">
                  <a:xfrm>
                    <a:off x="5174" y="1146"/>
                    <a:ext cx="320" cy="49"/>
                  </a:xfrm>
                  <a:custGeom>
                    <a:avLst/>
                    <a:gdLst/>
                    <a:ahLst/>
                    <a:cxnLst>
                      <a:cxn ang="0">
                        <a:pos x="20" y="18"/>
                      </a:cxn>
                      <a:cxn ang="0">
                        <a:pos x="49" y="15"/>
                      </a:cxn>
                      <a:cxn ang="0">
                        <a:pos x="91" y="11"/>
                      </a:cxn>
                      <a:cxn ang="0">
                        <a:pos x="124" y="8"/>
                      </a:cxn>
                      <a:cxn ang="0">
                        <a:pos x="159" y="5"/>
                      </a:cxn>
                      <a:cxn ang="0">
                        <a:pos x="187" y="4"/>
                      </a:cxn>
                      <a:cxn ang="0">
                        <a:pos x="209" y="4"/>
                      </a:cxn>
                      <a:cxn ang="0">
                        <a:pos x="231" y="3"/>
                      </a:cxn>
                      <a:cxn ang="0">
                        <a:pos x="264" y="0"/>
                      </a:cxn>
                      <a:cxn ang="0">
                        <a:pos x="292" y="0"/>
                      </a:cxn>
                      <a:cxn ang="0">
                        <a:pos x="309" y="0"/>
                      </a:cxn>
                      <a:cxn ang="0">
                        <a:pos x="314" y="2"/>
                      </a:cxn>
                      <a:cxn ang="0">
                        <a:pos x="317" y="6"/>
                      </a:cxn>
                      <a:cxn ang="0">
                        <a:pos x="319" y="10"/>
                      </a:cxn>
                      <a:cxn ang="0">
                        <a:pos x="318" y="18"/>
                      </a:cxn>
                      <a:cxn ang="0">
                        <a:pos x="309" y="21"/>
                      </a:cxn>
                      <a:cxn ang="0">
                        <a:pos x="295" y="23"/>
                      </a:cxn>
                      <a:cxn ang="0">
                        <a:pos x="274" y="27"/>
                      </a:cxn>
                      <a:cxn ang="0">
                        <a:pos x="245" y="31"/>
                      </a:cxn>
                      <a:cxn ang="0">
                        <a:pos x="219" y="34"/>
                      </a:cxn>
                      <a:cxn ang="0">
                        <a:pos x="190" y="38"/>
                      </a:cxn>
                      <a:cxn ang="0">
                        <a:pos x="160" y="40"/>
                      </a:cxn>
                      <a:cxn ang="0">
                        <a:pos x="146" y="42"/>
                      </a:cxn>
                      <a:cxn ang="0">
                        <a:pos x="132" y="42"/>
                      </a:cxn>
                      <a:cxn ang="0">
                        <a:pos x="117" y="43"/>
                      </a:cxn>
                      <a:cxn ang="0">
                        <a:pos x="99" y="44"/>
                      </a:cxn>
                      <a:cxn ang="0">
                        <a:pos x="83" y="46"/>
                      </a:cxn>
                      <a:cxn ang="0">
                        <a:pos x="66" y="47"/>
                      </a:cxn>
                      <a:cxn ang="0">
                        <a:pos x="41" y="48"/>
                      </a:cxn>
                      <a:cxn ang="0">
                        <a:pos x="29" y="48"/>
                      </a:cxn>
                      <a:cxn ang="0">
                        <a:pos x="24" y="42"/>
                      </a:cxn>
                      <a:cxn ang="0">
                        <a:pos x="19" y="35"/>
                      </a:cxn>
                      <a:cxn ang="0">
                        <a:pos x="13" y="30"/>
                      </a:cxn>
                      <a:cxn ang="0">
                        <a:pos x="0" y="19"/>
                      </a:cxn>
                      <a:cxn ang="0">
                        <a:pos x="20" y="18"/>
                      </a:cxn>
                    </a:cxnLst>
                    <a:rect l="0" t="0" r="r" b="b"/>
                    <a:pathLst>
                      <a:path w="320" h="49">
                        <a:moveTo>
                          <a:pt x="20" y="18"/>
                        </a:moveTo>
                        <a:lnTo>
                          <a:pt x="49" y="15"/>
                        </a:lnTo>
                        <a:lnTo>
                          <a:pt x="91" y="11"/>
                        </a:lnTo>
                        <a:lnTo>
                          <a:pt x="124" y="8"/>
                        </a:lnTo>
                        <a:lnTo>
                          <a:pt x="159" y="5"/>
                        </a:lnTo>
                        <a:lnTo>
                          <a:pt x="187" y="4"/>
                        </a:lnTo>
                        <a:lnTo>
                          <a:pt x="209" y="4"/>
                        </a:lnTo>
                        <a:lnTo>
                          <a:pt x="231" y="3"/>
                        </a:lnTo>
                        <a:lnTo>
                          <a:pt x="264" y="0"/>
                        </a:lnTo>
                        <a:lnTo>
                          <a:pt x="292" y="0"/>
                        </a:lnTo>
                        <a:lnTo>
                          <a:pt x="309" y="0"/>
                        </a:lnTo>
                        <a:lnTo>
                          <a:pt x="314" y="2"/>
                        </a:lnTo>
                        <a:lnTo>
                          <a:pt x="317" y="6"/>
                        </a:lnTo>
                        <a:lnTo>
                          <a:pt x="319" y="10"/>
                        </a:lnTo>
                        <a:lnTo>
                          <a:pt x="318" y="18"/>
                        </a:lnTo>
                        <a:lnTo>
                          <a:pt x="309" y="21"/>
                        </a:lnTo>
                        <a:lnTo>
                          <a:pt x="295" y="23"/>
                        </a:lnTo>
                        <a:lnTo>
                          <a:pt x="274" y="27"/>
                        </a:lnTo>
                        <a:lnTo>
                          <a:pt x="245" y="31"/>
                        </a:lnTo>
                        <a:lnTo>
                          <a:pt x="219" y="34"/>
                        </a:lnTo>
                        <a:lnTo>
                          <a:pt x="190" y="38"/>
                        </a:lnTo>
                        <a:lnTo>
                          <a:pt x="160" y="40"/>
                        </a:lnTo>
                        <a:lnTo>
                          <a:pt x="146" y="42"/>
                        </a:lnTo>
                        <a:lnTo>
                          <a:pt x="132" y="42"/>
                        </a:lnTo>
                        <a:lnTo>
                          <a:pt x="117" y="43"/>
                        </a:lnTo>
                        <a:lnTo>
                          <a:pt x="99" y="44"/>
                        </a:lnTo>
                        <a:lnTo>
                          <a:pt x="83" y="46"/>
                        </a:lnTo>
                        <a:lnTo>
                          <a:pt x="66" y="47"/>
                        </a:lnTo>
                        <a:lnTo>
                          <a:pt x="41" y="48"/>
                        </a:lnTo>
                        <a:lnTo>
                          <a:pt x="29" y="48"/>
                        </a:lnTo>
                        <a:lnTo>
                          <a:pt x="24" y="42"/>
                        </a:lnTo>
                        <a:lnTo>
                          <a:pt x="19" y="35"/>
                        </a:lnTo>
                        <a:lnTo>
                          <a:pt x="13" y="30"/>
                        </a:lnTo>
                        <a:lnTo>
                          <a:pt x="0" y="19"/>
                        </a:lnTo>
                        <a:lnTo>
                          <a:pt x="20" y="18"/>
                        </a:lnTo>
                      </a:path>
                    </a:pathLst>
                  </a:custGeom>
                  <a:solidFill>
                    <a:srgbClr val="00007F"/>
                  </a:solidFill>
                  <a:ln w="12700" cap="rnd" cmpd="sng">
                    <a:solidFill>
                      <a:srgbClr val="000000"/>
                    </a:solidFill>
                    <a:prstDash val="solid"/>
                    <a:round/>
                    <a:headEnd type="none" w="med" len="med"/>
                    <a:tailEnd type="none" w="med" len="med"/>
                  </a:ln>
                  <a:effectLst/>
                </p:spPr>
                <p:txBody>
                  <a:bodyPr/>
                  <a:lstStyle/>
                  <a:p>
                    <a:endParaRPr lang="en-US"/>
                  </a:p>
                </p:txBody>
              </p:sp>
              <p:sp>
                <p:nvSpPr>
                  <p:cNvPr id="155677" name="Freeform 29"/>
                  <p:cNvSpPr>
                    <a:spLocks/>
                  </p:cNvSpPr>
                  <p:nvPr/>
                </p:nvSpPr>
                <p:spPr bwMode="auto">
                  <a:xfrm>
                    <a:off x="5479" y="1144"/>
                    <a:ext cx="37" cy="22"/>
                  </a:xfrm>
                  <a:custGeom>
                    <a:avLst/>
                    <a:gdLst/>
                    <a:ahLst/>
                    <a:cxnLst>
                      <a:cxn ang="0">
                        <a:pos x="3" y="1"/>
                      </a:cxn>
                      <a:cxn ang="0">
                        <a:pos x="0" y="8"/>
                      </a:cxn>
                      <a:cxn ang="0">
                        <a:pos x="0" y="14"/>
                      </a:cxn>
                      <a:cxn ang="0">
                        <a:pos x="2" y="17"/>
                      </a:cxn>
                      <a:cxn ang="0">
                        <a:pos x="4" y="21"/>
                      </a:cxn>
                      <a:cxn ang="0">
                        <a:pos x="13" y="20"/>
                      </a:cxn>
                      <a:cxn ang="0">
                        <a:pos x="22" y="17"/>
                      </a:cxn>
                      <a:cxn ang="0">
                        <a:pos x="28" y="15"/>
                      </a:cxn>
                      <a:cxn ang="0">
                        <a:pos x="33" y="13"/>
                      </a:cxn>
                      <a:cxn ang="0">
                        <a:pos x="36" y="10"/>
                      </a:cxn>
                      <a:cxn ang="0">
                        <a:pos x="34" y="8"/>
                      </a:cxn>
                      <a:cxn ang="0">
                        <a:pos x="33" y="4"/>
                      </a:cxn>
                      <a:cxn ang="0">
                        <a:pos x="35" y="1"/>
                      </a:cxn>
                      <a:cxn ang="0">
                        <a:pos x="30" y="0"/>
                      </a:cxn>
                      <a:cxn ang="0">
                        <a:pos x="20" y="0"/>
                      </a:cxn>
                      <a:cxn ang="0">
                        <a:pos x="3" y="1"/>
                      </a:cxn>
                    </a:cxnLst>
                    <a:rect l="0" t="0" r="r" b="b"/>
                    <a:pathLst>
                      <a:path w="37" h="22">
                        <a:moveTo>
                          <a:pt x="3" y="1"/>
                        </a:moveTo>
                        <a:lnTo>
                          <a:pt x="0" y="8"/>
                        </a:lnTo>
                        <a:lnTo>
                          <a:pt x="0" y="14"/>
                        </a:lnTo>
                        <a:lnTo>
                          <a:pt x="2" y="17"/>
                        </a:lnTo>
                        <a:lnTo>
                          <a:pt x="4" y="21"/>
                        </a:lnTo>
                        <a:lnTo>
                          <a:pt x="13" y="20"/>
                        </a:lnTo>
                        <a:lnTo>
                          <a:pt x="22" y="17"/>
                        </a:lnTo>
                        <a:lnTo>
                          <a:pt x="28" y="15"/>
                        </a:lnTo>
                        <a:lnTo>
                          <a:pt x="33" y="13"/>
                        </a:lnTo>
                        <a:lnTo>
                          <a:pt x="36" y="10"/>
                        </a:lnTo>
                        <a:lnTo>
                          <a:pt x="34" y="8"/>
                        </a:lnTo>
                        <a:lnTo>
                          <a:pt x="33" y="4"/>
                        </a:lnTo>
                        <a:lnTo>
                          <a:pt x="35" y="1"/>
                        </a:lnTo>
                        <a:lnTo>
                          <a:pt x="30" y="0"/>
                        </a:lnTo>
                        <a:lnTo>
                          <a:pt x="20" y="0"/>
                        </a:lnTo>
                        <a:lnTo>
                          <a:pt x="3" y="1"/>
                        </a:lnTo>
                      </a:path>
                    </a:pathLst>
                  </a:custGeom>
                  <a:solidFill>
                    <a:srgbClr val="BFBFBF"/>
                  </a:solidFill>
                  <a:ln w="12700" cap="rnd" cmpd="sng">
                    <a:solidFill>
                      <a:srgbClr val="000000"/>
                    </a:solidFill>
                    <a:prstDash val="solid"/>
                    <a:round/>
                    <a:headEnd type="none" w="med" len="med"/>
                    <a:tailEnd type="none" w="med" len="med"/>
                  </a:ln>
                  <a:effectLst/>
                </p:spPr>
                <p:txBody>
                  <a:bodyPr/>
                  <a:lstStyle/>
                  <a:p>
                    <a:endParaRPr lang="en-US"/>
                  </a:p>
                </p:txBody>
              </p:sp>
              <p:sp>
                <p:nvSpPr>
                  <p:cNvPr id="155678" name="Freeform 30"/>
                  <p:cNvSpPr>
                    <a:spLocks/>
                  </p:cNvSpPr>
                  <p:nvPr/>
                </p:nvSpPr>
                <p:spPr bwMode="auto">
                  <a:xfrm>
                    <a:off x="5471" y="1147"/>
                    <a:ext cx="5" cy="22"/>
                  </a:xfrm>
                  <a:custGeom>
                    <a:avLst/>
                    <a:gdLst/>
                    <a:ahLst/>
                    <a:cxnLst>
                      <a:cxn ang="0">
                        <a:pos x="3" y="0"/>
                      </a:cxn>
                      <a:cxn ang="0">
                        <a:pos x="0" y="6"/>
                      </a:cxn>
                      <a:cxn ang="0">
                        <a:pos x="0" y="11"/>
                      </a:cxn>
                      <a:cxn ang="0">
                        <a:pos x="2" y="17"/>
                      </a:cxn>
                      <a:cxn ang="0">
                        <a:pos x="4" y="21"/>
                      </a:cxn>
                    </a:cxnLst>
                    <a:rect l="0" t="0" r="r" b="b"/>
                    <a:pathLst>
                      <a:path w="5" h="22">
                        <a:moveTo>
                          <a:pt x="3" y="0"/>
                        </a:moveTo>
                        <a:lnTo>
                          <a:pt x="0" y="6"/>
                        </a:lnTo>
                        <a:lnTo>
                          <a:pt x="0" y="11"/>
                        </a:lnTo>
                        <a:lnTo>
                          <a:pt x="2" y="17"/>
                        </a:lnTo>
                        <a:lnTo>
                          <a:pt x="4" y="21"/>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grpSp>
            <p:sp>
              <p:nvSpPr>
                <p:cNvPr id="155679" name="Freeform 31"/>
                <p:cNvSpPr>
                  <a:spLocks/>
                </p:cNvSpPr>
                <p:nvPr/>
              </p:nvSpPr>
              <p:spPr bwMode="auto">
                <a:xfrm>
                  <a:off x="5115" y="1174"/>
                  <a:ext cx="6" cy="23"/>
                </a:xfrm>
                <a:custGeom>
                  <a:avLst/>
                  <a:gdLst/>
                  <a:ahLst/>
                  <a:cxnLst>
                    <a:cxn ang="0">
                      <a:pos x="0" y="0"/>
                    </a:cxn>
                    <a:cxn ang="0">
                      <a:pos x="3" y="4"/>
                    </a:cxn>
                    <a:cxn ang="0">
                      <a:pos x="5" y="9"/>
                    </a:cxn>
                    <a:cxn ang="0">
                      <a:pos x="5" y="13"/>
                    </a:cxn>
                    <a:cxn ang="0">
                      <a:pos x="4" y="19"/>
                    </a:cxn>
                    <a:cxn ang="0">
                      <a:pos x="2" y="22"/>
                    </a:cxn>
                    <a:cxn ang="0">
                      <a:pos x="3" y="20"/>
                    </a:cxn>
                  </a:cxnLst>
                  <a:rect l="0" t="0" r="r" b="b"/>
                  <a:pathLst>
                    <a:path w="6" h="23">
                      <a:moveTo>
                        <a:pt x="0" y="0"/>
                      </a:moveTo>
                      <a:lnTo>
                        <a:pt x="3" y="4"/>
                      </a:lnTo>
                      <a:lnTo>
                        <a:pt x="5" y="9"/>
                      </a:lnTo>
                      <a:lnTo>
                        <a:pt x="5" y="13"/>
                      </a:lnTo>
                      <a:lnTo>
                        <a:pt x="4" y="19"/>
                      </a:lnTo>
                      <a:lnTo>
                        <a:pt x="2" y="22"/>
                      </a:lnTo>
                      <a:lnTo>
                        <a:pt x="3" y="2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grpSp>
        </p:grpSp>
      </p:gr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ChangeArrowheads="1"/>
          </p:cNvSpPr>
          <p:nvPr/>
        </p:nvSpPr>
        <p:spPr bwMode="auto">
          <a:xfrm>
            <a:off x="6053138" y="1600200"/>
            <a:ext cx="2066925" cy="333375"/>
          </a:xfrm>
          <a:prstGeom prst="rect">
            <a:avLst/>
          </a:prstGeom>
          <a:noFill/>
          <a:ln w="12700">
            <a:noFill/>
            <a:miter lim="800000"/>
            <a:headEnd/>
            <a:tailEnd/>
          </a:ln>
          <a:effectLst/>
        </p:spPr>
        <p:txBody>
          <a:bodyPr wrap="none" lIns="90488" tIns="44450" rIns="90488" bIns="44450">
            <a:spAutoFit/>
          </a:bodyPr>
          <a:lstStyle/>
          <a:p>
            <a:pPr algn="ctr" eaLnBrk="0" hangingPunct="0">
              <a:tabLst>
                <a:tab pos="457200" algn="ctr"/>
                <a:tab pos="914400" algn="ctr"/>
                <a:tab pos="1371600" algn="ctr"/>
                <a:tab pos="1828800" algn="ctr"/>
              </a:tabLst>
            </a:pPr>
            <a:r>
              <a:rPr lang="en-US" sz="1600" b="1">
                <a:effectLst>
                  <a:outerShdw blurRad="38100" dist="38100" dir="2700000" algn="tl">
                    <a:srgbClr val="000000"/>
                  </a:outerShdw>
                </a:effectLst>
              </a:rPr>
              <a:t>1	2	3	4	5</a:t>
            </a:r>
          </a:p>
        </p:txBody>
      </p:sp>
      <p:sp>
        <p:nvSpPr>
          <p:cNvPr id="157699" name="Oval 3"/>
          <p:cNvSpPr>
            <a:spLocks noChangeArrowheads="1"/>
          </p:cNvSpPr>
          <p:nvPr/>
        </p:nvSpPr>
        <p:spPr bwMode="auto">
          <a:xfrm>
            <a:off x="7759700" y="1549400"/>
            <a:ext cx="368300" cy="368300"/>
          </a:xfrm>
          <a:prstGeom prst="ellipse">
            <a:avLst/>
          </a:prstGeom>
          <a:noFill/>
          <a:ln w="12700">
            <a:solidFill>
              <a:schemeClr val="tx1"/>
            </a:solidFill>
            <a:round/>
            <a:headEnd/>
            <a:tailEnd/>
          </a:ln>
          <a:effectLst/>
        </p:spPr>
        <p:txBody>
          <a:bodyPr wrap="none" anchor="ctr"/>
          <a:lstStyle/>
          <a:p>
            <a:endParaRPr lang="en-US"/>
          </a:p>
        </p:txBody>
      </p:sp>
      <p:sp>
        <p:nvSpPr>
          <p:cNvPr id="157700" name="Rectangle 4"/>
          <p:cNvSpPr>
            <a:spLocks noGrp="1" noRot="1" noChangeArrowheads="1"/>
          </p:cNvSpPr>
          <p:nvPr>
            <p:ph type="title"/>
          </p:nvPr>
        </p:nvSpPr>
        <p:spPr>
          <a:noFill/>
          <a:ln/>
          <a:effectLst>
            <a:outerShdw dist="35921" dir="2700000" algn="ctr" rotWithShape="0">
              <a:srgbClr val="000000"/>
            </a:outerShdw>
          </a:effectLst>
        </p:spPr>
        <p:txBody>
          <a:bodyPr lIns="90488" tIns="44450" rIns="90488" bIns="44450"/>
          <a:lstStyle/>
          <a:p>
            <a:r>
              <a:rPr lang="en-US" sz="3600"/>
              <a:t>Statistical Terms in Sampling</a:t>
            </a:r>
          </a:p>
        </p:txBody>
      </p:sp>
      <p:sp>
        <p:nvSpPr>
          <p:cNvPr id="157701" name="Rectangle 5"/>
          <p:cNvSpPr>
            <a:spLocks noChangeArrowheads="1"/>
          </p:cNvSpPr>
          <p:nvPr/>
        </p:nvSpPr>
        <p:spPr bwMode="auto">
          <a:xfrm>
            <a:off x="1527175" y="1503363"/>
            <a:ext cx="1366838" cy="454025"/>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algn="ctr" eaLnBrk="0" hangingPunct="0"/>
            <a:r>
              <a:rPr lang="en-US" sz="2400" b="1">
                <a:solidFill>
                  <a:srgbClr val="EAEC5E"/>
                </a:solidFill>
                <a:effectLst>
                  <a:outerShdw blurRad="38100" dist="38100" dir="2700000" algn="tl">
                    <a:srgbClr val="000000"/>
                  </a:outerShdw>
                </a:effectLst>
              </a:rPr>
              <a:t>Variable</a:t>
            </a:r>
          </a:p>
        </p:txBody>
      </p:sp>
      <p:sp>
        <p:nvSpPr>
          <p:cNvPr id="157702" name="Rectangle 6"/>
          <p:cNvSpPr>
            <a:spLocks noChangeArrowheads="1"/>
          </p:cNvSpPr>
          <p:nvPr/>
        </p:nvSpPr>
        <p:spPr bwMode="auto">
          <a:xfrm>
            <a:off x="1252538" y="3348038"/>
            <a:ext cx="1914525" cy="454025"/>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lIns="90488" tIns="44450" rIns="90488" bIns="44450">
            <a:spAutoFit/>
          </a:bodyPr>
          <a:lstStyle/>
          <a:p>
            <a:pPr algn="ctr" eaLnBrk="0" hangingPunct="0">
              <a:spcBef>
                <a:spcPct val="50000"/>
              </a:spcBef>
            </a:pPr>
            <a:r>
              <a:rPr lang="en-US" sz="2400" b="1">
                <a:solidFill>
                  <a:srgbClr val="EAEC5E"/>
                </a:solidFill>
                <a:effectLst>
                  <a:outerShdw blurRad="38100" dist="38100" dir="2700000" algn="tl">
                    <a:srgbClr val="000000"/>
                  </a:outerShdw>
                </a:effectLst>
              </a:rPr>
              <a:t>Statistic</a:t>
            </a:r>
          </a:p>
        </p:txBody>
      </p:sp>
      <p:graphicFrame>
        <p:nvGraphicFramePr>
          <p:cNvPr id="157703" name="Object 7">
            <a:hlinkClick r:id="" action="ppaction://ole?verb=0"/>
          </p:cNvPr>
          <p:cNvGraphicFramePr>
            <a:graphicFrameLocks/>
          </p:cNvGraphicFramePr>
          <p:nvPr/>
        </p:nvGraphicFramePr>
        <p:xfrm>
          <a:off x="4286250" y="930275"/>
          <a:ext cx="857250" cy="1398588"/>
        </p:xfrm>
        <a:graphic>
          <a:graphicData uri="http://schemas.openxmlformats.org/presentationml/2006/ole">
            <p:oleObj spid="_x0000_s157703" name="Microsoft ClipArt Gallery" r:id="rId4" imgW="3465360" imgH="5630760" progId="">
              <p:embed/>
            </p:oleObj>
          </a:graphicData>
        </a:graphic>
      </p:graphicFrame>
      <p:sp>
        <p:nvSpPr>
          <p:cNvPr id="157704" name="Rectangle 8"/>
          <p:cNvSpPr>
            <a:spLocks noChangeArrowheads="1"/>
          </p:cNvSpPr>
          <p:nvPr/>
        </p:nvSpPr>
        <p:spPr bwMode="auto">
          <a:xfrm>
            <a:off x="4054475" y="2057400"/>
            <a:ext cx="1322388" cy="333375"/>
          </a:xfrm>
          <a:prstGeom prst="rect">
            <a:avLst/>
          </a:prstGeom>
          <a:noFill/>
          <a:ln w="12700">
            <a:noFill/>
            <a:miter lim="800000"/>
            <a:headEnd/>
            <a:tailEnd/>
          </a:ln>
          <a:effectLst/>
        </p:spPr>
        <p:txBody>
          <a:bodyPr wrap="none" lIns="90488" tIns="44450" rIns="90488" bIns="44450">
            <a:spAutoFit/>
          </a:bodyPr>
          <a:lstStyle/>
          <a:p>
            <a:pPr algn="ctr" eaLnBrk="0" hangingPunct="0"/>
            <a:r>
              <a:rPr lang="en-US" sz="1600" b="1">
                <a:solidFill>
                  <a:srgbClr val="EAEC5E"/>
                </a:solidFill>
                <a:effectLst>
                  <a:outerShdw blurRad="38100" dist="38100" dir="2700000" algn="tl">
                    <a:srgbClr val="000000"/>
                  </a:outerShdw>
                </a:effectLst>
              </a:rPr>
              <a:t>Self-esteem</a:t>
            </a:r>
          </a:p>
        </p:txBody>
      </p:sp>
      <p:grpSp>
        <p:nvGrpSpPr>
          <p:cNvPr id="157705" name="Group 9"/>
          <p:cNvGrpSpPr>
            <a:grpSpLocks/>
          </p:cNvGrpSpPr>
          <p:nvPr/>
        </p:nvGrpSpPr>
        <p:grpSpPr bwMode="auto">
          <a:xfrm>
            <a:off x="8054975" y="1711325"/>
            <a:ext cx="777875" cy="836613"/>
            <a:chOff x="5074" y="1078"/>
            <a:chExt cx="490" cy="527"/>
          </a:xfrm>
        </p:grpSpPr>
        <p:grpSp>
          <p:nvGrpSpPr>
            <p:cNvPr id="157706" name="Group 10"/>
            <p:cNvGrpSpPr>
              <a:grpSpLocks/>
            </p:cNvGrpSpPr>
            <p:nvPr/>
          </p:nvGrpSpPr>
          <p:grpSpPr bwMode="auto">
            <a:xfrm>
              <a:off x="5130" y="1078"/>
              <a:ext cx="434" cy="527"/>
              <a:chOff x="5130" y="1078"/>
              <a:chExt cx="434" cy="527"/>
            </a:xfrm>
          </p:grpSpPr>
          <p:sp>
            <p:nvSpPr>
              <p:cNvPr id="157707" name="Freeform 11"/>
              <p:cNvSpPr>
                <a:spLocks/>
              </p:cNvSpPr>
              <p:nvPr/>
            </p:nvSpPr>
            <p:spPr bwMode="auto">
              <a:xfrm>
                <a:off x="5162" y="1127"/>
                <a:ext cx="200" cy="89"/>
              </a:xfrm>
              <a:custGeom>
                <a:avLst/>
                <a:gdLst/>
                <a:ahLst/>
                <a:cxnLst>
                  <a:cxn ang="0">
                    <a:pos x="10" y="43"/>
                  </a:cxn>
                  <a:cxn ang="0">
                    <a:pos x="0" y="64"/>
                  </a:cxn>
                  <a:cxn ang="0">
                    <a:pos x="5" y="81"/>
                  </a:cxn>
                  <a:cxn ang="0">
                    <a:pos x="22" y="88"/>
                  </a:cxn>
                  <a:cxn ang="0">
                    <a:pos x="40" y="88"/>
                  </a:cxn>
                  <a:cxn ang="0">
                    <a:pos x="50" y="86"/>
                  </a:cxn>
                  <a:cxn ang="0">
                    <a:pos x="60" y="84"/>
                  </a:cxn>
                  <a:cxn ang="0">
                    <a:pos x="72" y="81"/>
                  </a:cxn>
                  <a:cxn ang="0">
                    <a:pos x="83" y="82"/>
                  </a:cxn>
                  <a:cxn ang="0">
                    <a:pos x="96" y="83"/>
                  </a:cxn>
                  <a:cxn ang="0">
                    <a:pos x="110" y="85"/>
                  </a:cxn>
                  <a:cxn ang="0">
                    <a:pos x="122" y="82"/>
                  </a:cxn>
                  <a:cxn ang="0">
                    <a:pos x="133" y="79"/>
                  </a:cxn>
                  <a:cxn ang="0">
                    <a:pos x="141" y="76"/>
                  </a:cxn>
                  <a:cxn ang="0">
                    <a:pos x="149" y="76"/>
                  </a:cxn>
                  <a:cxn ang="0">
                    <a:pos x="158" y="78"/>
                  </a:cxn>
                  <a:cxn ang="0">
                    <a:pos x="167" y="81"/>
                  </a:cxn>
                  <a:cxn ang="0">
                    <a:pos x="173" y="82"/>
                  </a:cxn>
                  <a:cxn ang="0">
                    <a:pos x="182" y="83"/>
                  </a:cxn>
                  <a:cxn ang="0">
                    <a:pos x="199" y="81"/>
                  </a:cxn>
                  <a:cxn ang="0">
                    <a:pos x="192" y="0"/>
                  </a:cxn>
                  <a:cxn ang="0">
                    <a:pos x="10" y="43"/>
                  </a:cxn>
                </a:cxnLst>
                <a:rect l="0" t="0" r="r" b="b"/>
                <a:pathLst>
                  <a:path w="200" h="89">
                    <a:moveTo>
                      <a:pt x="10" y="43"/>
                    </a:moveTo>
                    <a:lnTo>
                      <a:pt x="0" y="64"/>
                    </a:lnTo>
                    <a:lnTo>
                      <a:pt x="5" y="81"/>
                    </a:lnTo>
                    <a:lnTo>
                      <a:pt x="22" y="88"/>
                    </a:lnTo>
                    <a:lnTo>
                      <a:pt x="40" y="88"/>
                    </a:lnTo>
                    <a:lnTo>
                      <a:pt x="50" y="86"/>
                    </a:lnTo>
                    <a:lnTo>
                      <a:pt x="60" y="84"/>
                    </a:lnTo>
                    <a:lnTo>
                      <a:pt x="72" y="81"/>
                    </a:lnTo>
                    <a:lnTo>
                      <a:pt x="83" y="82"/>
                    </a:lnTo>
                    <a:lnTo>
                      <a:pt x="96" y="83"/>
                    </a:lnTo>
                    <a:lnTo>
                      <a:pt x="110" y="85"/>
                    </a:lnTo>
                    <a:lnTo>
                      <a:pt x="122" y="82"/>
                    </a:lnTo>
                    <a:lnTo>
                      <a:pt x="133" y="79"/>
                    </a:lnTo>
                    <a:lnTo>
                      <a:pt x="141" y="76"/>
                    </a:lnTo>
                    <a:lnTo>
                      <a:pt x="149" y="76"/>
                    </a:lnTo>
                    <a:lnTo>
                      <a:pt x="158" y="78"/>
                    </a:lnTo>
                    <a:lnTo>
                      <a:pt x="167" y="81"/>
                    </a:lnTo>
                    <a:lnTo>
                      <a:pt x="173" y="82"/>
                    </a:lnTo>
                    <a:lnTo>
                      <a:pt x="182" y="83"/>
                    </a:lnTo>
                    <a:lnTo>
                      <a:pt x="199" y="81"/>
                    </a:lnTo>
                    <a:lnTo>
                      <a:pt x="192" y="0"/>
                    </a:lnTo>
                    <a:lnTo>
                      <a:pt x="10" y="43"/>
                    </a:lnTo>
                  </a:path>
                </a:pathLst>
              </a:custGeom>
              <a:solidFill>
                <a:srgbClr val="FFBFBF"/>
              </a:solidFill>
              <a:ln w="12700" cap="rnd" cmpd="sng">
                <a:solidFill>
                  <a:srgbClr val="000000"/>
                </a:solidFill>
                <a:prstDash val="solid"/>
                <a:round/>
                <a:headEnd type="none" w="med" len="med"/>
                <a:tailEnd type="none" w="med" len="med"/>
              </a:ln>
              <a:effectLst/>
            </p:spPr>
            <p:txBody>
              <a:bodyPr/>
              <a:lstStyle/>
              <a:p>
                <a:endParaRPr lang="en-US"/>
              </a:p>
            </p:txBody>
          </p:sp>
          <p:grpSp>
            <p:nvGrpSpPr>
              <p:cNvPr id="157708" name="Group 12"/>
              <p:cNvGrpSpPr>
                <a:grpSpLocks/>
              </p:cNvGrpSpPr>
              <p:nvPr/>
            </p:nvGrpSpPr>
            <p:grpSpPr bwMode="auto">
              <a:xfrm>
                <a:off x="5130" y="1078"/>
                <a:ext cx="434" cy="527"/>
                <a:chOff x="5130" y="1078"/>
                <a:chExt cx="434" cy="527"/>
              </a:xfrm>
            </p:grpSpPr>
            <p:sp>
              <p:nvSpPr>
                <p:cNvPr id="157709" name="Freeform 13"/>
                <p:cNvSpPr>
                  <a:spLocks/>
                </p:cNvSpPr>
                <p:nvPr/>
              </p:nvSpPr>
              <p:spPr bwMode="auto">
                <a:xfrm>
                  <a:off x="5130" y="1078"/>
                  <a:ext cx="434" cy="527"/>
                </a:xfrm>
                <a:custGeom>
                  <a:avLst/>
                  <a:gdLst/>
                  <a:ahLst/>
                  <a:cxnLst>
                    <a:cxn ang="0">
                      <a:pos x="85" y="164"/>
                    </a:cxn>
                    <a:cxn ang="0">
                      <a:pos x="66" y="106"/>
                    </a:cxn>
                    <a:cxn ang="0">
                      <a:pos x="34" y="82"/>
                    </a:cxn>
                    <a:cxn ang="0">
                      <a:pos x="17" y="81"/>
                    </a:cxn>
                    <a:cxn ang="0">
                      <a:pos x="3" y="88"/>
                    </a:cxn>
                    <a:cxn ang="0">
                      <a:pos x="1" y="101"/>
                    </a:cxn>
                    <a:cxn ang="0">
                      <a:pos x="13" y="164"/>
                    </a:cxn>
                    <a:cxn ang="0">
                      <a:pos x="13" y="190"/>
                    </a:cxn>
                    <a:cxn ang="0">
                      <a:pos x="37" y="221"/>
                    </a:cxn>
                    <a:cxn ang="0">
                      <a:pos x="63" y="278"/>
                    </a:cxn>
                    <a:cxn ang="0">
                      <a:pos x="82" y="341"/>
                    </a:cxn>
                    <a:cxn ang="0">
                      <a:pos x="121" y="392"/>
                    </a:cxn>
                    <a:cxn ang="0">
                      <a:pos x="176" y="440"/>
                    </a:cxn>
                    <a:cxn ang="0">
                      <a:pos x="201" y="467"/>
                    </a:cxn>
                    <a:cxn ang="0">
                      <a:pos x="212" y="495"/>
                    </a:cxn>
                    <a:cxn ang="0">
                      <a:pos x="231" y="519"/>
                    </a:cxn>
                    <a:cxn ang="0">
                      <a:pos x="248" y="516"/>
                    </a:cxn>
                    <a:cxn ang="0">
                      <a:pos x="279" y="492"/>
                    </a:cxn>
                    <a:cxn ang="0">
                      <a:pos x="326" y="462"/>
                    </a:cxn>
                    <a:cxn ang="0">
                      <a:pos x="375" y="440"/>
                    </a:cxn>
                    <a:cxn ang="0">
                      <a:pos x="417" y="437"/>
                    </a:cxn>
                    <a:cxn ang="0">
                      <a:pos x="409" y="413"/>
                    </a:cxn>
                    <a:cxn ang="0">
                      <a:pos x="387" y="392"/>
                    </a:cxn>
                    <a:cxn ang="0">
                      <a:pos x="378" y="375"/>
                    </a:cxn>
                    <a:cxn ang="0">
                      <a:pos x="385" y="295"/>
                    </a:cxn>
                    <a:cxn ang="0">
                      <a:pos x="378" y="185"/>
                    </a:cxn>
                    <a:cxn ang="0">
                      <a:pos x="385" y="133"/>
                    </a:cxn>
                    <a:cxn ang="0">
                      <a:pos x="380" y="118"/>
                    </a:cxn>
                    <a:cxn ang="0">
                      <a:pos x="369" y="109"/>
                    </a:cxn>
                    <a:cxn ang="0">
                      <a:pos x="349" y="99"/>
                    </a:cxn>
                    <a:cxn ang="0">
                      <a:pos x="325" y="72"/>
                    </a:cxn>
                    <a:cxn ang="0">
                      <a:pos x="270" y="46"/>
                    </a:cxn>
                    <a:cxn ang="0">
                      <a:pos x="220" y="12"/>
                    </a:cxn>
                    <a:cxn ang="0">
                      <a:pos x="198" y="0"/>
                    </a:cxn>
                    <a:cxn ang="0">
                      <a:pos x="166" y="10"/>
                    </a:cxn>
                    <a:cxn ang="0">
                      <a:pos x="143" y="19"/>
                    </a:cxn>
                    <a:cxn ang="0">
                      <a:pos x="120" y="21"/>
                    </a:cxn>
                    <a:cxn ang="0">
                      <a:pos x="91" y="30"/>
                    </a:cxn>
                    <a:cxn ang="0">
                      <a:pos x="42" y="46"/>
                    </a:cxn>
                    <a:cxn ang="0">
                      <a:pos x="26" y="51"/>
                    </a:cxn>
                    <a:cxn ang="0">
                      <a:pos x="22" y="63"/>
                    </a:cxn>
                    <a:cxn ang="0">
                      <a:pos x="28" y="77"/>
                    </a:cxn>
                    <a:cxn ang="0">
                      <a:pos x="47" y="89"/>
                    </a:cxn>
                    <a:cxn ang="0">
                      <a:pos x="113" y="90"/>
                    </a:cxn>
                    <a:cxn ang="0">
                      <a:pos x="145" y="90"/>
                    </a:cxn>
                    <a:cxn ang="0">
                      <a:pos x="176" y="80"/>
                    </a:cxn>
                    <a:cxn ang="0">
                      <a:pos x="188" y="86"/>
                    </a:cxn>
                    <a:cxn ang="0">
                      <a:pos x="192" y="104"/>
                    </a:cxn>
                    <a:cxn ang="0">
                      <a:pos x="176" y="168"/>
                    </a:cxn>
                    <a:cxn ang="0">
                      <a:pos x="114" y="187"/>
                    </a:cxn>
                  </a:cxnLst>
                  <a:rect l="0" t="0" r="r" b="b"/>
                  <a:pathLst>
                    <a:path w="434" h="527">
                      <a:moveTo>
                        <a:pt x="114" y="187"/>
                      </a:moveTo>
                      <a:lnTo>
                        <a:pt x="85" y="164"/>
                      </a:lnTo>
                      <a:lnTo>
                        <a:pt x="82" y="132"/>
                      </a:lnTo>
                      <a:lnTo>
                        <a:pt x="66" y="106"/>
                      </a:lnTo>
                      <a:lnTo>
                        <a:pt x="47" y="89"/>
                      </a:lnTo>
                      <a:lnTo>
                        <a:pt x="34" y="82"/>
                      </a:lnTo>
                      <a:lnTo>
                        <a:pt x="25" y="80"/>
                      </a:lnTo>
                      <a:lnTo>
                        <a:pt x="17" y="81"/>
                      </a:lnTo>
                      <a:lnTo>
                        <a:pt x="9" y="84"/>
                      </a:lnTo>
                      <a:lnTo>
                        <a:pt x="3" y="88"/>
                      </a:lnTo>
                      <a:lnTo>
                        <a:pt x="0" y="94"/>
                      </a:lnTo>
                      <a:lnTo>
                        <a:pt x="1" y="101"/>
                      </a:lnTo>
                      <a:lnTo>
                        <a:pt x="8" y="130"/>
                      </a:lnTo>
                      <a:lnTo>
                        <a:pt x="13" y="164"/>
                      </a:lnTo>
                      <a:lnTo>
                        <a:pt x="13" y="176"/>
                      </a:lnTo>
                      <a:lnTo>
                        <a:pt x="13" y="190"/>
                      </a:lnTo>
                      <a:lnTo>
                        <a:pt x="20" y="202"/>
                      </a:lnTo>
                      <a:lnTo>
                        <a:pt x="37" y="221"/>
                      </a:lnTo>
                      <a:lnTo>
                        <a:pt x="54" y="247"/>
                      </a:lnTo>
                      <a:lnTo>
                        <a:pt x="63" y="278"/>
                      </a:lnTo>
                      <a:lnTo>
                        <a:pt x="70" y="322"/>
                      </a:lnTo>
                      <a:lnTo>
                        <a:pt x="82" y="341"/>
                      </a:lnTo>
                      <a:lnTo>
                        <a:pt x="102" y="363"/>
                      </a:lnTo>
                      <a:lnTo>
                        <a:pt x="121" y="392"/>
                      </a:lnTo>
                      <a:lnTo>
                        <a:pt x="159" y="428"/>
                      </a:lnTo>
                      <a:lnTo>
                        <a:pt x="176" y="440"/>
                      </a:lnTo>
                      <a:lnTo>
                        <a:pt x="193" y="447"/>
                      </a:lnTo>
                      <a:lnTo>
                        <a:pt x="201" y="467"/>
                      </a:lnTo>
                      <a:lnTo>
                        <a:pt x="207" y="481"/>
                      </a:lnTo>
                      <a:lnTo>
                        <a:pt x="212" y="495"/>
                      </a:lnTo>
                      <a:lnTo>
                        <a:pt x="220" y="507"/>
                      </a:lnTo>
                      <a:lnTo>
                        <a:pt x="231" y="519"/>
                      </a:lnTo>
                      <a:lnTo>
                        <a:pt x="238" y="526"/>
                      </a:lnTo>
                      <a:lnTo>
                        <a:pt x="248" y="516"/>
                      </a:lnTo>
                      <a:lnTo>
                        <a:pt x="258" y="507"/>
                      </a:lnTo>
                      <a:lnTo>
                        <a:pt x="279" y="492"/>
                      </a:lnTo>
                      <a:lnTo>
                        <a:pt x="308" y="473"/>
                      </a:lnTo>
                      <a:lnTo>
                        <a:pt x="326" y="462"/>
                      </a:lnTo>
                      <a:lnTo>
                        <a:pt x="349" y="449"/>
                      </a:lnTo>
                      <a:lnTo>
                        <a:pt x="375" y="440"/>
                      </a:lnTo>
                      <a:lnTo>
                        <a:pt x="397" y="435"/>
                      </a:lnTo>
                      <a:lnTo>
                        <a:pt x="417" y="437"/>
                      </a:lnTo>
                      <a:lnTo>
                        <a:pt x="433" y="440"/>
                      </a:lnTo>
                      <a:lnTo>
                        <a:pt x="409" y="413"/>
                      </a:lnTo>
                      <a:lnTo>
                        <a:pt x="402" y="404"/>
                      </a:lnTo>
                      <a:lnTo>
                        <a:pt x="387" y="392"/>
                      </a:lnTo>
                      <a:lnTo>
                        <a:pt x="381" y="383"/>
                      </a:lnTo>
                      <a:lnTo>
                        <a:pt x="378" y="375"/>
                      </a:lnTo>
                      <a:lnTo>
                        <a:pt x="380" y="356"/>
                      </a:lnTo>
                      <a:lnTo>
                        <a:pt x="385" y="295"/>
                      </a:lnTo>
                      <a:lnTo>
                        <a:pt x="378" y="228"/>
                      </a:lnTo>
                      <a:lnTo>
                        <a:pt x="378" y="185"/>
                      </a:lnTo>
                      <a:lnTo>
                        <a:pt x="383" y="150"/>
                      </a:lnTo>
                      <a:lnTo>
                        <a:pt x="385" y="133"/>
                      </a:lnTo>
                      <a:lnTo>
                        <a:pt x="383" y="124"/>
                      </a:lnTo>
                      <a:lnTo>
                        <a:pt x="380" y="118"/>
                      </a:lnTo>
                      <a:lnTo>
                        <a:pt x="375" y="112"/>
                      </a:lnTo>
                      <a:lnTo>
                        <a:pt x="369" y="109"/>
                      </a:lnTo>
                      <a:lnTo>
                        <a:pt x="361" y="105"/>
                      </a:lnTo>
                      <a:lnTo>
                        <a:pt x="349" y="99"/>
                      </a:lnTo>
                      <a:lnTo>
                        <a:pt x="342" y="89"/>
                      </a:lnTo>
                      <a:lnTo>
                        <a:pt x="325" y="72"/>
                      </a:lnTo>
                      <a:lnTo>
                        <a:pt x="301" y="60"/>
                      </a:lnTo>
                      <a:lnTo>
                        <a:pt x="270" y="46"/>
                      </a:lnTo>
                      <a:lnTo>
                        <a:pt x="229" y="20"/>
                      </a:lnTo>
                      <a:lnTo>
                        <a:pt x="220" y="12"/>
                      </a:lnTo>
                      <a:lnTo>
                        <a:pt x="210" y="4"/>
                      </a:lnTo>
                      <a:lnTo>
                        <a:pt x="198" y="0"/>
                      </a:lnTo>
                      <a:lnTo>
                        <a:pt x="178" y="3"/>
                      </a:lnTo>
                      <a:lnTo>
                        <a:pt x="166" y="10"/>
                      </a:lnTo>
                      <a:lnTo>
                        <a:pt x="154" y="16"/>
                      </a:lnTo>
                      <a:lnTo>
                        <a:pt x="143" y="19"/>
                      </a:lnTo>
                      <a:lnTo>
                        <a:pt x="130" y="20"/>
                      </a:lnTo>
                      <a:lnTo>
                        <a:pt x="120" y="21"/>
                      </a:lnTo>
                      <a:lnTo>
                        <a:pt x="104" y="24"/>
                      </a:lnTo>
                      <a:lnTo>
                        <a:pt x="91" y="30"/>
                      </a:lnTo>
                      <a:lnTo>
                        <a:pt x="75" y="39"/>
                      </a:lnTo>
                      <a:lnTo>
                        <a:pt x="42" y="46"/>
                      </a:lnTo>
                      <a:lnTo>
                        <a:pt x="30" y="48"/>
                      </a:lnTo>
                      <a:lnTo>
                        <a:pt x="26" y="51"/>
                      </a:lnTo>
                      <a:lnTo>
                        <a:pt x="23" y="55"/>
                      </a:lnTo>
                      <a:lnTo>
                        <a:pt x="22" y="63"/>
                      </a:lnTo>
                      <a:lnTo>
                        <a:pt x="23" y="72"/>
                      </a:lnTo>
                      <a:lnTo>
                        <a:pt x="28" y="77"/>
                      </a:lnTo>
                      <a:lnTo>
                        <a:pt x="34" y="81"/>
                      </a:lnTo>
                      <a:lnTo>
                        <a:pt x="47" y="89"/>
                      </a:lnTo>
                      <a:lnTo>
                        <a:pt x="82" y="94"/>
                      </a:lnTo>
                      <a:lnTo>
                        <a:pt x="113" y="90"/>
                      </a:lnTo>
                      <a:lnTo>
                        <a:pt x="123" y="92"/>
                      </a:lnTo>
                      <a:lnTo>
                        <a:pt x="145" y="90"/>
                      </a:lnTo>
                      <a:lnTo>
                        <a:pt x="159" y="86"/>
                      </a:lnTo>
                      <a:lnTo>
                        <a:pt x="176" y="80"/>
                      </a:lnTo>
                      <a:lnTo>
                        <a:pt x="186" y="76"/>
                      </a:lnTo>
                      <a:lnTo>
                        <a:pt x="188" y="86"/>
                      </a:lnTo>
                      <a:lnTo>
                        <a:pt x="189" y="94"/>
                      </a:lnTo>
                      <a:lnTo>
                        <a:pt x="192" y="104"/>
                      </a:lnTo>
                      <a:lnTo>
                        <a:pt x="188" y="135"/>
                      </a:lnTo>
                      <a:lnTo>
                        <a:pt x="176" y="168"/>
                      </a:lnTo>
                      <a:lnTo>
                        <a:pt x="159" y="180"/>
                      </a:lnTo>
                      <a:lnTo>
                        <a:pt x="114" y="187"/>
                      </a:lnTo>
                    </a:path>
                  </a:pathLst>
                </a:custGeom>
                <a:solidFill>
                  <a:srgbClr val="FFBFBF"/>
                </a:solidFill>
                <a:ln w="12700" cap="rnd" cmpd="sng">
                  <a:solidFill>
                    <a:srgbClr val="000000"/>
                  </a:solidFill>
                  <a:prstDash val="solid"/>
                  <a:round/>
                  <a:headEnd type="none" w="med" len="med"/>
                  <a:tailEnd type="none" w="med" len="med"/>
                </a:ln>
                <a:effectLst/>
              </p:spPr>
              <p:txBody>
                <a:bodyPr/>
                <a:lstStyle/>
                <a:p>
                  <a:endParaRPr lang="en-US"/>
                </a:p>
              </p:txBody>
            </p:sp>
            <p:sp>
              <p:nvSpPr>
                <p:cNvPr id="157710" name="Freeform 14"/>
                <p:cNvSpPr>
                  <a:spLocks/>
                </p:cNvSpPr>
                <p:nvPr/>
              </p:nvSpPr>
              <p:spPr bwMode="auto">
                <a:xfrm>
                  <a:off x="5224" y="1198"/>
                  <a:ext cx="14" cy="9"/>
                </a:xfrm>
                <a:custGeom>
                  <a:avLst/>
                  <a:gdLst/>
                  <a:ahLst/>
                  <a:cxnLst>
                    <a:cxn ang="0">
                      <a:pos x="13" y="8"/>
                    </a:cxn>
                    <a:cxn ang="0">
                      <a:pos x="6" y="5"/>
                    </a:cxn>
                    <a:cxn ang="0">
                      <a:pos x="1" y="2"/>
                    </a:cxn>
                    <a:cxn ang="0">
                      <a:pos x="0" y="0"/>
                    </a:cxn>
                  </a:cxnLst>
                  <a:rect l="0" t="0" r="r" b="b"/>
                  <a:pathLst>
                    <a:path w="14" h="9">
                      <a:moveTo>
                        <a:pt x="13" y="8"/>
                      </a:moveTo>
                      <a:lnTo>
                        <a:pt x="6" y="5"/>
                      </a:lnTo>
                      <a:lnTo>
                        <a:pt x="1" y="2"/>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57711" name="Freeform 15"/>
                <p:cNvSpPr>
                  <a:spLocks/>
                </p:cNvSpPr>
                <p:nvPr/>
              </p:nvSpPr>
              <p:spPr bwMode="auto">
                <a:xfrm>
                  <a:off x="5477" y="1176"/>
                  <a:ext cx="6" cy="87"/>
                </a:xfrm>
                <a:custGeom>
                  <a:avLst/>
                  <a:gdLst/>
                  <a:ahLst/>
                  <a:cxnLst>
                    <a:cxn ang="0">
                      <a:pos x="2" y="0"/>
                    </a:cxn>
                    <a:cxn ang="0">
                      <a:pos x="5" y="13"/>
                    </a:cxn>
                    <a:cxn ang="0">
                      <a:pos x="0" y="62"/>
                    </a:cxn>
                    <a:cxn ang="0">
                      <a:pos x="0" y="86"/>
                    </a:cxn>
                  </a:cxnLst>
                  <a:rect l="0" t="0" r="r" b="b"/>
                  <a:pathLst>
                    <a:path w="6" h="87">
                      <a:moveTo>
                        <a:pt x="2" y="0"/>
                      </a:moveTo>
                      <a:lnTo>
                        <a:pt x="5" y="13"/>
                      </a:lnTo>
                      <a:lnTo>
                        <a:pt x="0" y="62"/>
                      </a:lnTo>
                      <a:lnTo>
                        <a:pt x="0" y="86"/>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57712" name="Freeform 16"/>
                <p:cNvSpPr>
                  <a:spLocks/>
                </p:cNvSpPr>
                <p:nvPr/>
              </p:nvSpPr>
              <p:spPr bwMode="auto">
                <a:xfrm>
                  <a:off x="5146" y="1167"/>
                  <a:ext cx="19" cy="44"/>
                </a:xfrm>
                <a:custGeom>
                  <a:avLst/>
                  <a:gdLst/>
                  <a:ahLst/>
                  <a:cxnLst>
                    <a:cxn ang="0">
                      <a:pos x="6" y="0"/>
                    </a:cxn>
                    <a:cxn ang="0">
                      <a:pos x="14" y="13"/>
                    </a:cxn>
                    <a:cxn ang="0">
                      <a:pos x="18" y="21"/>
                    </a:cxn>
                    <a:cxn ang="0">
                      <a:pos x="18" y="29"/>
                    </a:cxn>
                    <a:cxn ang="0">
                      <a:pos x="15" y="35"/>
                    </a:cxn>
                    <a:cxn ang="0">
                      <a:pos x="7" y="40"/>
                    </a:cxn>
                    <a:cxn ang="0">
                      <a:pos x="0" y="43"/>
                    </a:cxn>
                  </a:cxnLst>
                  <a:rect l="0" t="0" r="r" b="b"/>
                  <a:pathLst>
                    <a:path w="19" h="44">
                      <a:moveTo>
                        <a:pt x="6" y="0"/>
                      </a:moveTo>
                      <a:lnTo>
                        <a:pt x="14" y="13"/>
                      </a:lnTo>
                      <a:lnTo>
                        <a:pt x="18" y="21"/>
                      </a:lnTo>
                      <a:lnTo>
                        <a:pt x="18" y="29"/>
                      </a:lnTo>
                      <a:lnTo>
                        <a:pt x="15" y="35"/>
                      </a:lnTo>
                      <a:lnTo>
                        <a:pt x="7" y="40"/>
                      </a:lnTo>
                      <a:lnTo>
                        <a:pt x="0" y="43"/>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57713" name="Freeform 17"/>
                <p:cNvSpPr>
                  <a:spLocks/>
                </p:cNvSpPr>
                <p:nvPr/>
              </p:nvSpPr>
              <p:spPr bwMode="auto">
                <a:xfrm>
                  <a:off x="5303" y="1129"/>
                  <a:ext cx="14" cy="24"/>
                </a:xfrm>
                <a:custGeom>
                  <a:avLst/>
                  <a:gdLst/>
                  <a:ahLst/>
                  <a:cxnLst>
                    <a:cxn ang="0">
                      <a:pos x="0" y="0"/>
                    </a:cxn>
                    <a:cxn ang="0">
                      <a:pos x="0" y="8"/>
                    </a:cxn>
                    <a:cxn ang="0">
                      <a:pos x="2" y="14"/>
                    </a:cxn>
                    <a:cxn ang="0">
                      <a:pos x="7" y="20"/>
                    </a:cxn>
                    <a:cxn ang="0">
                      <a:pos x="13" y="23"/>
                    </a:cxn>
                  </a:cxnLst>
                  <a:rect l="0" t="0" r="r" b="b"/>
                  <a:pathLst>
                    <a:path w="14" h="24">
                      <a:moveTo>
                        <a:pt x="0" y="0"/>
                      </a:moveTo>
                      <a:lnTo>
                        <a:pt x="0" y="8"/>
                      </a:lnTo>
                      <a:lnTo>
                        <a:pt x="2" y="14"/>
                      </a:lnTo>
                      <a:lnTo>
                        <a:pt x="7" y="20"/>
                      </a:lnTo>
                      <a:lnTo>
                        <a:pt x="13" y="23"/>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57714" name="Freeform 18"/>
                <p:cNvSpPr>
                  <a:spLocks/>
                </p:cNvSpPr>
                <p:nvPr/>
              </p:nvSpPr>
              <p:spPr bwMode="auto">
                <a:xfrm>
                  <a:off x="5220" y="1148"/>
                  <a:ext cx="28" cy="22"/>
                </a:xfrm>
                <a:custGeom>
                  <a:avLst/>
                  <a:gdLst/>
                  <a:ahLst/>
                  <a:cxnLst>
                    <a:cxn ang="0">
                      <a:pos x="0" y="0"/>
                    </a:cxn>
                    <a:cxn ang="0">
                      <a:pos x="0" y="6"/>
                    </a:cxn>
                    <a:cxn ang="0">
                      <a:pos x="2" y="11"/>
                    </a:cxn>
                    <a:cxn ang="0">
                      <a:pos x="9" y="17"/>
                    </a:cxn>
                    <a:cxn ang="0">
                      <a:pos x="14" y="20"/>
                    </a:cxn>
                    <a:cxn ang="0">
                      <a:pos x="21" y="21"/>
                    </a:cxn>
                    <a:cxn ang="0">
                      <a:pos x="27" y="21"/>
                    </a:cxn>
                  </a:cxnLst>
                  <a:rect l="0" t="0" r="r" b="b"/>
                  <a:pathLst>
                    <a:path w="28" h="22">
                      <a:moveTo>
                        <a:pt x="0" y="0"/>
                      </a:moveTo>
                      <a:lnTo>
                        <a:pt x="0" y="6"/>
                      </a:lnTo>
                      <a:lnTo>
                        <a:pt x="2" y="11"/>
                      </a:lnTo>
                      <a:lnTo>
                        <a:pt x="9" y="17"/>
                      </a:lnTo>
                      <a:lnTo>
                        <a:pt x="14" y="20"/>
                      </a:lnTo>
                      <a:lnTo>
                        <a:pt x="21" y="21"/>
                      </a:lnTo>
                      <a:lnTo>
                        <a:pt x="27" y="21"/>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57715" name="Line 19"/>
                <p:cNvSpPr>
                  <a:spLocks noChangeShapeType="1"/>
                </p:cNvSpPr>
                <p:nvPr/>
              </p:nvSpPr>
              <p:spPr bwMode="auto">
                <a:xfrm>
                  <a:off x="5247" y="1269"/>
                  <a:ext cx="1" cy="2"/>
                </a:xfrm>
                <a:prstGeom prst="line">
                  <a:avLst/>
                </a:prstGeom>
                <a:noFill/>
                <a:ln w="12700">
                  <a:solidFill>
                    <a:srgbClr val="000000"/>
                  </a:solidFill>
                  <a:round/>
                  <a:headEnd/>
                  <a:tailEnd/>
                </a:ln>
                <a:effectLst/>
              </p:spPr>
              <p:txBody>
                <a:bodyPr wrap="none" anchor="ctr"/>
                <a:lstStyle/>
                <a:p>
                  <a:endParaRPr lang="en-US"/>
                </a:p>
              </p:txBody>
            </p:sp>
          </p:grpSp>
        </p:grpSp>
        <p:grpSp>
          <p:nvGrpSpPr>
            <p:cNvPr id="157716" name="Group 20"/>
            <p:cNvGrpSpPr>
              <a:grpSpLocks/>
            </p:cNvGrpSpPr>
            <p:nvPr/>
          </p:nvGrpSpPr>
          <p:grpSpPr bwMode="auto">
            <a:xfrm>
              <a:off x="5074" y="1140"/>
              <a:ext cx="450" cy="57"/>
              <a:chOff x="5074" y="1140"/>
              <a:chExt cx="450" cy="57"/>
            </a:xfrm>
          </p:grpSpPr>
          <p:grpSp>
            <p:nvGrpSpPr>
              <p:cNvPr id="157717" name="Group 21"/>
              <p:cNvGrpSpPr>
                <a:grpSpLocks/>
              </p:cNvGrpSpPr>
              <p:nvPr/>
            </p:nvGrpSpPr>
            <p:grpSpPr bwMode="auto">
              <a:xfrm>
                <a:off x="5074" y="1171"/>
                <a:ext cx="64" cy="26"/>
                <a:chOff x="5074" y="1171"/>
                <a:chExt cx="64" cy="26"/>
              </a:xfrm>
            </p:grpSpPr>
            <p:sp>
              <p:nvSpPr>
                <p:cNvPr id="157718" name="Line 22"/>
                <p:cNvSpPr>
                  <a:spLocks noChangeShapeType="1"/>
                </p:cNvSpPr>
                <p:nvPr/>
              </p:nvSpPr>
              <p:spPr bwMode="auto">
                <a:xfrm flipH="1">
                  <a:off x="5074" y="1187"/>
                  <a:ext cx="27" cy="1"/>
                </a:xfrm>
                <a:prstGeom prst="line">
                  <a:avLst/>
                </a:prstGeom>
                <a:noFill/>
                <a:ln w="25400">
                  <a:solidFill>
                    <a:srgbClr val="000000"/>
                  </a:solidFill>
                  <a:round/>
                  <a:headEnd/>
                  <a:tailEnd/>
                </a:ln>
                <a:effectLst/>
              </p:spPr>
              <p:txBody>
                <a:bodyPr wrap="none" anchor="ctr"/>
                <a:lstStyle/>
                <a:p>
                  <a:endParaRPr lang="en-US"/>
                </a:p>
              </p:txBody>
            </p:sp>
            <p:sp>
              <p:nvSpPr>
                <p:cNvPr id="157719" name="Freeform 23"/>
                <p:cNvSpPr>
                  <a:spLocks/>
                </p:cNvSpPr>
                <p:nvPr/>
              </p:nvSpPr>
              <p:spPr bwMode="auto">
                <a:xfrm>
                  <a:off x="5085" y="1172"/>
                  <a:ext cx="53" cy="25"/>
                </a:xfrm>
                <a:custGeom>
                  <a:avLst/>
                  <a:gdLst/>
                  <a:ahLst/>
                  <a:cxnLst>
                    <a:cxn ang="0">
                      <a:pos x="45" y="0"/>
                    </a:cxn>
                    <a:cxn ang="0">
                      <a:pos x="39" y="0"/>
                    </a:cxn>
                    <a:cxn ang="0">
                      <a:pos x="30" y="2"/>
                    </a:cxn>
                    <a:cxn ang="0">
                      <a:pos x="26" y="2"/>
                    </a:cxn>
                    <a:cxn ang="0">
                      <a:pos x="17" y="5"/>
                    </a:cxn>
                    <a:cxn ang="0">
                      <a:pos x="11" y="7"/>
                    </a:cxn>
                    <a:cxn ang="0">
                      <a:pos x="8" y="9"/>
                    </a:cxn>
                    <a:cxn ang="0">
                      <a:pos x="4" y="11"/>
                    </a:cxn>
                    <a:cxn ang="0">
                      <a:pos x="0" y="14"/>
                    </a:cxn>
                    <a:cxn ang="0">
                      <a:pos x="3" y="17"/>
                    </a:cxn>
                    <a:cxn ang="0">
                      <a:pos x="7" y="20"/>
                    </a:cxn>
                    <a:cxn ang="0">
                      <a:pos x="14" y="22"/>
                    </a:cxn>
                    <a:cxn ang="0">
                      <a:pos x="20" y="23"/>
                    </a:cxn>
                    <a:cxn ang="0">
                      <a:pos x="26" y="23"/>
                    </a:cxn>
                    <a:cxn ang="0">
                      <a:pos x="34" y="24"/>
                    </a:cxn>
                    <a:cxn ang="0">
                      <a:pos x="44" y="24"/>
                    </a:cxn>
                    <a:cxn ang="0">
                      <a:pos x="52" y="23"/>
                    </a:cxn>
                    <a:cxn ang="0">
                      <a:pos x="46" y="13"/>
                    </a:cxn>
                    <a:cxn ang="0">
                      <a:pos x="45" y="0"/>
                    </a:cxn>
                  </a:cxnLst>
                  <a:rect l="0" t="0" r="r" b="b"/>
                  <a:pathLst>
                    <a:path w="53" h="25">
                      <a:moveTo>
                        <a:pt x="45" y="0"/>
                      </a:moveTo>
                      <a:lnTo>
                        <a:pt x="39" y="0"/>
                      </a:lnTo>
                      <a:lnTo>
                        <a:pt x="30" y="2"/>
                      </a:lnTo>
                      <a:lnTo>
                        <a:pt x="26" y="2"/>
                      </a:lnTo>
                      <a:lnTo>
                        <a:pt x="17" y="5"/>
                      </a:lnTo>
                      <a:lnTo>
                        <a:pt x="11" y="7"/>
                      </a:lnTo>
                      <a:lnTo>
                        <a:pt x="8" y="9"/>
                      </a:lnTo>
                      <a:lnTo>
                        <a:pt x="4" y="11"/>
                      </a:lnTo>
                      <a:lnTo>
                        <a:pt x="0" y="14"/>
                      </a:lnTo>
                      <a:lnTo>
                        <a:pt x="3" y="17"/>
                      </a:lnTo>
                      <a:lnTo>
                        <a:pt x="7" y="20"/>
                      </a:lnTo>
                      <a:lnTo>
                        <a:pt x="14" y="22"/>
                      </a:lnTo>
                      <a:lnTo>
                        <a:pt x="20" y="23"/>
                      </a:lnTo>
                      <a:lnTo>
                        <a:pt x="26" y="23"/>
                      </a:lnTo>
                      <a:lnTo>
                        <a:pt x="34" y="24"/>
                      </a:lnTo>
                      <a:lnTo>
                        <a:pt x="44" y="24"/>
                      </a:lnTo>
                      <a:lnTo>
                        <a:pt x="52" y="23"/>
                      </a:lnTo>
                      <a:lnTo>
                        <a:pt x="46" y="13"/>
                      </a:lnTo>
                      <a:lnTo>
                        <a:pt x="45" y="0"/>
                      </a:lnTo>
                    </a:path>
                  </a:pathLst>
                </a:custGeom>
                <a:solidFill>
                  <a:srgbClr val="BFBFBF"/>
                </a:solidFill>
                <a:ln w="12700" cap="rnd" cmpd="sng">
                  <a:solidFill>
                    <a:srgbClr val="000000"/>
                  </a:solidFill>
                  <a:prstDash val="solid"/>
                  <a:round/>
                  <a:headEnd type="none" w="med" len="med"/>
                  <a:tailEnd type="none" w="med" len="med"/>
                </a:ln>
                <a:effectLst/>
              </p:spPr>
              <p:txBody>
                <a:bodyPr/>
                <a:lstStyle/>
                <a:p>
                  <a:endParaRPr lang="en-US"/>
                </a:p>
              </p:txBody>
            </p:sp>
            <p:sp>
              <p:nvSpPr>
                <p:cNvPr id="157720" name="Freeform 24"/>
                <p:cNvSpPr>
                  <a:spLocks/>
                </p:cNvSpPr>
                <p:nvPr/>
              </p:nvSpPr>
              <p:spPr bwMode="auto">
                <a:xfrm>
                  <a:off x="5116" y="1171"/>
                  <a:ext cx="19" cy="26"/>
                </a:xfrm>
                <a:custGeom>
                  <a:avLst/>
                  <a:gdLst/>
                  <a:ahLst/>
                  <a:cxnLst>
                    <a:cxn ang="0">
                      <a:pos x="0" y="3"/>
                    </a:cxn>
                    <a:cxn ang="0">
                      <a:pos x="14" y="0"/>
                    </a:cxn>
                    <a:cxn ang="0">
                      <a:pos x="13" y="6"/>
                    </a:cxn>
                    <a:cxn ang="0">
                      <a:pos x="16" y="13"/>
                    </a:cxn>
                    <a:cxn ang="0">
                      <a:pos x="18" y="22"/>
                    </a:cxn>
                    <a:cxn ang="0">
                      <a:pos x="18" y="25"/>
                    </a:cxn>
                    <a:cxn ang="0">
                      <a:pos x="12" y="25"/>
                    </a:cxn>
                    <a:cxn ang="0">
                      <a:pos x="0" y="25"/>
                    </a:cxn>
                    <a:cxn ang="0">
                      <a:pos x="3" y="19"/>
                    </a:cxn>
                    <a:cxn ang="0">
                      <a:pos x="4" y="13"/>
                    </a:cxn>
                    <a:cxn ang="0">
                      <a:pos x="2" y="7"/>
                    </a:cxn>
                    <a:cxn ang="0">
                      <a:pos x="0" y="3"/>
                    </a:cxn>
                  </a:cxnLst>
                  <a:rect l="0" t="0" r="r" b="b"/>
                  <a:pathLst>
                    <a:path w="19" h="26">
                      <a:moveTo>
                        <a:pt x="0" y="3"/>
                      </a:moveTo>
                      <a:lnTo>
                        <a:pt x="14" y="0"/>
                      </a:lnTo>
                      <a:lnTo>
                        <a:pt x="13" y="6"/>
                      </a:lnTo>
                      <a:lnTo>
                        <a:pt x="16" y="13"/>
                      </a:lnTo>
                      <a:lnTo>
                        <a:pt x="18" y="22"/>
                      </a:lnTo>
                      <a:lnTo>
                        <a:pt x="18" y="25"/>
                      </a:lnTo>
                      <a:lnTo>
                        <a:pt x="12" y="25"/>
                      </a:lnTo>
                      <a:lnTo>
                        <a:pt x="0" y="25"/>
                      </a:lnTo>
                      <a:lnTo>
                        <a:pt x="3" y="19"/>
                      </a:lnTo>
                      <a:lnTo>
                        <a:pt x="4" y="13"/>
                      </a:lnTo>
                      <a:lnTo>
                        <a:pt x="2" y="7"/>
                      </a:lnTo>
                      <a:lnTo>
                        <a:pt x="0" y="3"/>
                      </a:lnTo>
                    </a:path>
                  </a:pathLst>
                </a:custGeom>
                <a:solidFill>
                  <a:srgbClr val="00007F"/>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157721" name="Group 25"/>
              <p:cNvGrpSpPr>
                <a:grpSpLocks/>
              </p:cNvGrpSpPr>
              <p:nvPr/>
            </p:nvGrpSpPr>
            <p:grpSpPr bwMode="auto">
              <a:xfrm>
                <a:off x="5115" y="1140"/>
                <a:ext cx="409" cy="57"/>
                <a:chOff x="5115" y="1140"/>
                <a:chExt cx="409" cy="57"/>
              </a:xfrm>
            </p:grpSpPr>
            <p:grpSp>
              <p:nvGrpSpPr>
                <p:cNvPr id="157722" name="Group 26"/>
                <p:cNvGrpSpPr>
                  <a:grpSpLocks/>
                </p:cNvGrpSpPr>
                <p:nvPr/>
              </p:nvGrpSpPr>
              <p:grpSpPr bwMode="auto">
                <a:xfrm>
                  <a:off x="5174" y="1140"/>
                  <a:ext cx="350" cy="55"/>
                  <a:chOff x="5174" y="1140"/>
                  <a:chExt cx="350" cy="55"/>
                </a:xfrm>
              </p:grpSpPr>
              <p:sp>
                <p:nvSpPr>
                  <p:cNvPr id="157723" name="Freeform 27"/>
                  <p:cNvSpPr>
                    <a:spLocks/>
                  </p:cNvSpPr>
                  <p:nvPr/>
                </p:nvSpPr>
                <p:spPr bwMode="auto">
                  <a:xfrm>
                    <a:off x="5327" y="1140"/>
                    <a:ext cx="148" cy="14"/>
                  </a:xfrm>
                  <a:custGeom>
                    <a:avLst/>
                    <a:gdLst/>
                    <a:ahLst/>
                    <a:cxnLst>
                      <a:cxn ang="0">
                        <a:pos x="147" y="9"/>
                      </a:cxn>
                      <a:cxn ang="0">
                        <a:pos x="147" y="4"/>
                      </a:cxn>
                      <a:cxn ang="0">
                        <a:pos x="144" y="1"/>
                      </a:cxn>
                      <a:cxn ang="0">
                        <a:pos x="139" y="0"/>
                      </a:cxn>
                      <a:cxn ang="0">
                        <a:pos x="132" y="0"/>
                      </a:cxn>
                      <a:cxn ang="0">
                        <a:pos x="117" y="0"/>
                      </a:cxn>
                      <a:cxn ang="0">
                        <a:pos x="94" y="1"/>
                      </a:cxn>
                      <a:cxn ang="0">
                        <a:pos x="71" y="2"/>
                      </a:cxn>
                      <a:cxn ang="0">
                        <a:pos x="55" y="2"/>
                      </a:cxn>
                      <a:cxn ang="0">
                        <a:pos x="34" y="3"/>
                      </a:cxn>
                      <a:cxn ang="0">
                        <a:pos x="19" y="4"/>
                      </a:cxn>
                      <a:cxn ang="0">
                        <a:pos x="4" y="6"/>
                      </a:cxn>
                      <a:cxn ang="0">
                        <a:pos x="10" y="4"/>
                      </a:cxn>
                      <a:cxn ang="0">
                        <a:pos x="2" y="7"/>
                      </a:cxn>
                      <a:cxn ang="0">
                        <a:pos x="0" y="13"/>
                      </a:cxn>
                      <a:cxn ang="0">
                        <a:pos x="147" y="9"/>
                      </a:cxn>
                    </a:cxnLst>
                    <a:rect l="0" t="0" r="r" b="b"/>
                    <a:pathLst>
                      <a:path w="148" h="14">
                        <a:moveTo>
                          <a:pt x="147" y="9"/>
                        </a:moveTo>
                        <a:lnTo>
                          <a:pt x="147" y="4"/>
                        </a:lnTo>
                        <a:lnTo>
                          <a:pt x="144" y="1"/>
                        </a:lnTo>
                        <a:lnTo>
                          <a:pt x="139" y="0"/>
                        </a:lnTo>
                        <a:lnTo>
                          <a:pt x="132" y="0"/>
                        </a:lnTo>
                        <a:lnTo>
                          <a:pt x="117" y="0"/>
                        </a:lnTo>
                        <a:lnTo>
                          <a:pt x="94" y="1"/>
                        </a:lnTo>
                        <a:lnTo>
                          <a:pt x="71" y="2"/>
                        </a:lnTo>
                        <a:lnTo>
                          <a:pt x="55" y="2"/>
                        </a:lnTo>
                        <a:lnTo>
                          <a:pt x="34" y="3"/>
                        </a:lnTo>
                        <a:lnTo>
                          <a:pt x="19" y="4"/>
                        </a:lnTo>
                        <a:lnTo>
                          <a:pt x="4" y="6"/>
                        </a:lnTo>
                        <a:lnTo>
                          <a:pt x="10" y="4"/>
                        </a:lnTo>
                        <a:lnTo>
                          <a:pt x="2" y="7"/>
                        </a:lnTo>
                        <a:lnTo>
                          <a:pt x="0" y="13"/>
                        </a:lnTo>
                        <a:lnTo>
                          <a:pt x="147" y="9"/>
                        </a:lnTo>
                      </a:path>
                    </a:pathLst>
                  </a:custGeom>
                  <a:solidFill>
                    <a:srgbClr val="000000"/>
                  </a:solidFill>
                  <a:ln w="12700" cap="rnd" cmpd="sng">
                    <a:solidFill>
                      <a:srgbClr val="BFBFBF"/>
                    </a:solidFill>
                    <a:prstDash val="solid"/>
                    <a:round/>
                    <a:headEnd type="none" w="med" len="med"/>
                    <a:tailEnd type="none" w="med" len="med"/>
                  </a:ln>
                  <a:effectLst/>
                </p:spPr>
                <p:txBody>
                  <a:bodyPr/>
                  <a:lstStyle/>
                  <a:p>
                    <a:endParaRPr lang="en-US"/>
                  </a:p>
                </p:txBody>
              </p:sp>
              <p:sp>
                <p:nvSpPr>
                  <p:cNvPr id="157724" name="Freeform 28"/>
                  <p:cNvSpPr>
                    <a:spLocks/>
                  </p:cNvSpPr>
                  <p:nvPr/>
                </p:nvSpPr>
                <p:spPr bwMode="auto">
                  <a:xfrm>
                    <a:off x="5512" y="1145"/>
                    <a:ext cx="12" cy="12"/>
                  </a:xfrm>
                  <a:custGeom>
                    <a:avLst/>
                    <a:gdLst/>
                    <a:ahLst/>
                    <a:cxnLst>
                      <a:cxn ang="0">
                        <a:pos x="0" y="1"/>
                      </a:cxn>
                      <a:cxn ang="0">
                        <a:pos x="10" y="0"/>
                      </a:cxn>
                      <a:cxn ang="0">
                        <a:pos x="11" y="8"/>
                      </a:cxn>
                      <a:cxn ang="0">
                        <a:pos x="0" y="11"/>
                      </a:cxn>
                      <a:cxn ang="0">
                        <a:pos x="0" y="1"/>
                      </a:cxn>
                    </a:cxnLst>
                    <a:rect l="0" t="0" r="r" b="b"/>
                    <a:pathLst>
                      <a:path w="12" h="12">
                        <a:moveTo>
                          <a:pt x="0" y="1"/>
                        </a:moveTo>
                        <a:lnTo>
                          <a:pt x="10" y="0"/>
                        </a:lnTo>
                        <a:lnTo>
                          <a:pt x="11" y="8"/>
                        </a:lnTo>
                        <a:lnTo>
                          <a:pt x="0" y="11"/>
                        </a:lnTo>
                        <a:lnTo>
                          <a:pt x="0" y="1"/>
                        </a:lnTo>
                      </a:path>
                    </a:pathLst>
                  </a:custGeom>
                  <a:solidFill>
                    <a:srgbClr val="BFBFBF"/>
                  </a:solidFill>
                  <a:ln w="12700" cap="rnd" cmpd="sng">
                    <a:solidFill>
                      <a:srgbClr val="000000"/>
                    </a:solidFill>
                    <a:prstDash val="solid"/>
                    <a:round/>
                    <a:headEnd type="none" w="med" len="med"/>
                    <a:tailEnd type="none" w="med" len="med"/>
                  </a:ln>
                  <a:effectLst/>
                </p:spPr>
                <p:txBody>
                  <a:bodyPr/>
                  <a:lstStyle/>
                  <a:p>
                    <a:endParaRPr lang="en-US"/>
                  </a:p>
                </p:txBody>
              </p:sp>
              <p:sp>
                <p:nvSpPr>
                  <p:cNvPr id="157725" name="Freeform 29"/>
                  <p:cNvSpPr>
                    <a:spLocks/>
                  </p:cNvSpPr>
                  <p:nvPr/>
                </p:nvSpPr>
                <p:spPr bwMode="auto">
                  <a:xfrm>
                    <a:off x="5174" y="1146"/>
                    <a:ext cx="320" cy="49"/>
                  </a:xfrm>
                  <a:custGeom>
                    <a:avLst/>
                    <a:gdLst/>
                    <a:ahLst/>
                    <a:cxnLst>
                      <a:cxn ang="0">
                        <a:pos x="20" y="18"/>
                      </a:cxn>
                      <a:cxn ang="0">
                        <a:pos x="49" y="15"/>
                      </a:cxn>
                      <a:cxn ang="0">
                        <a:pos x="91" y="11"/>
                      </a:cxn>
                      <a:cxn ang="0">
                        <a:pos x="124" y="8"/>
                      </a:cxn>
                      <a:cxn ang="0">
                        <a:pos x="159" y="5"/>
                      </a:cxn>
                      <a:cxn ang="0">
                        <a:pos x="187" y="4"/>
                      </a:cxn>
                      <a:cxn ang="0">
                        <a:pos x="209" y="4"/>
                      </a:cxn>
                      <a:cxn ang="0">
                        <a:pos x="231" y="3"/>
                      </a:cxn>
                      <a:cxn ang="0">
                        <a:pos x="264" y="0"/>
                      </a:cxn>
                      <a:cxn ang="0">
                        <a:pos x="292" y="0"/>
                      </a:cxn>
                      <a:cxn ang="0">
                        <a:pos x="309" y="0"/>
                      </a:cxn>
                      <a:cxn ang="0">
                        <a:pos x="314" y="2"/>
                      </a:cxn>
                      <a:cxn ang="0">
                        <a:pos x="317" y="6"/>
                      </a:cxn>
                      <a:cxn ang="0">
                        <a:pos x="319" y="10"/>
                      </a:cxn>
                      <a:cxn ang="0">
                        <a:pos x="318" y="18"/>
                      </a:cxn>
                      <a:cxn ang="0">
                        <a:pos x="309" y="21"/>
                      </a:cxn>
                      <a:cxn ang="0">
                        <a:pos x="295" y="23"/>
                      </a:cxn>
                      <a:cxn ang="0">
                        <a:pos x="274" y="27"/>
                      </a:cxn>
                      <a:cxn ang="0">
                        <a:pos x="245" y="31"/>
                      </a:cxn>
                      <a:cxn ang="0">
                        <a:pos x="219" y="34"/>
                      </a:cxn>
                      <a:cxn ang="0">
                        <a:pos x="190" y="38"/>
                      </a:cxn>
                      <a:cxn ang="0">
                        <a:pos x="160" y="40"/>
                      </a:cxn>
                      <a:cxn ang="0">
                        <a:pos x="146" y="42"/>
                      </a:cxn>
                      <a:cxn ang="0">
                        <a:pos x="132" y="42"/>
                      </a:cxn>
                      <a:cxn ang="0">
                        <a:pos x="117" y="43"/>
                      </a:cxn>
                      <a:cxn ang="0">
                        <a:pos x="99" y="44"/>
                      </a:cxn>
                      <a:cxn ang="0">
                        <a:pos x="83" y="46"/>
                      </a:cxn>
                      <a:cxn ang="0">
                        <a:pos x="66" y="47"/>
                      </a:cxn>
                      <a:cxn ang="0">
                        <a:pos x="41" y="48"/>
                      </a:cxn>
                      <a:cxn ang="0">
                        <a:pos x="29" y="48"/>
                      </a:cxn>
                      <a:cxn ang="0">
                        <a:pos x="24" y="42"/>
                      </a:cxn>
                      <a:cxn ang="0">
                        <a:pos x="19" y="35"/>
                      </a:cxn>
                      <a:cxn ang="0">
                        <a:pos x="13" y="30"/>
                      </a:cxn>
                      <a:cxn ang="0">
                        <a:pos x="0" y="19"/>
                      </a:cxn>
                      <a:cxn ang="0">
                        <a:pos x="20" y="18"/>
                      </a:cxn>
                    </a:cxnLst>
                    <a:rect l="0" t="0" r="r" b="b"/>
                    <a:pathLst>
                      <a:path w="320" h="49">
                        <a:moveTo>
                          <a:pt x="20" y="18"/>
                        </a:moveTo>
                        <a:lnTo>
                          <a:pt x="49" y="15"/>
                        </a:lnTo>
                        <a:lnTo>
                          <a:pt x="91" y="11"/>
                        </a:lnTo>
                        <a:lnTo>
                          <a:pt x="124" y="8"/>
                        </a:lnTo>
                        <a:lnTo>
                          <a:pt x="159" y="5"/>
                        </a:lnTo>
                        <a:lnTo>
                          <a:pt x="187" y="4"/>
                        </a:lnTo>
                        <a:lnTo>
                          <a:pt x="209" y="4"/>
                        </a:lnTo>
                        <a:lnTo>
                          <a:pt x="231" y="3"/>
                        </a:lnTo>
                        <a:lnTo>
                          <a:pt x="264" y="0"/>
                        </a:lnTo>
                        <a:lnTo>
                          <a:pt x="292" y="0"/>
                        </a:lnTo>
                        <a:lnTo>
                          <a:pt x="309" y="0"/>
                        </a:lnTo>
                        <a:lnTo>
                          <a:pt x="314" y="2"/>
                        </a:lnTo>
                        <a:lnTo>
                          <a:pt x="317" y="6"/>
                        </a:lnTo>
                        <a:lnTo>
                          <a:pt x="319" y="10"/>
                        </a:lnTo>
                        <a:lnTo>
                          <a:pt x="318" y="18"/>
                        </a:lnTo>
                        <a:lnTo>
                          <a:pt x="309" y="21"/>
                        </a:lnTo>
                        <a:lnTo>
                          <a:pt x="295" y="23"/>
                        </a:lnTo>
                        <a:lnTo>
                          <a:pt x="274" y="27"/>
                        </a:lnTo>
                        <a:lnTo>
                          <a:pt x="245" y="31"/>
                        </a:lnTo>
                        <a:lnTo>
                          <a:pt x="219" y="34"/>
                        </a:lnTo>
                        <a:lnTo>
                          <a:pt x="190" y="38"/>
                        </a:lnTo>
                        <a:lnTo>
                          <a:pt x="160" y="40"/>
                        </a:lnTo>
                        <a:lnTo>
                          <a:pt x="146" y="42"/>
                        </a:lnTo>
                        <a:lnTo>
                          <a:pt x="132" y="42"/>
                        </a:lnTo>
                        <a:lnTo>
                          <a:pt x="117" y="43"/>
                        </a:lnTo>
                        <a:lnTo>
                          <a:pt x="99" y="44"/>
                        </a:lnTo>
                        <a:lnTo>
                          <a:pt x="83" y="46"/>
                        </a:lnTo>
                        <a:lnTo>
                          <a:pt x="66" y="47"/>
                        </a:lnTo>
                        <a:lnTo>
                          <a:pt x="41" y="48"/>
                        </a:lnTo>
                        <a:lnTo>
                          <a:pt x="29" y="48"/>
                        </a:lnTo>
                        <a:lnTo>
                          <a:pt x="24" y="42"/>
                        </a:lnTo>
                        <a:lnTo>
                          <a:pt x="19" y="35"/>
                        </a:lnTo>
                        <a:lnTo>
                          <a:pt x="13" y="30"/>
                        </a:lnTo>
                        <a:lnTo>
                          <a:pt x="0" y="19"/>
                        </a:lnTo>
                        <a:lnTo>
                          <a:pt x="20" y="18"/>
                        </a:lnTo>
                      </a:path>
                    </a:pathLst>
                  </a:custGeom>
                  <a:solidFill>
                    <a:srgbClr val="00007F"/>
                  </a:solidFill>
                  <a:ln w="12700" cap="rnd" cmpd="sng">
                    <a:solidFill>
                      <a:srgbClr val="000000"/>
                    </a:solidFill>
                    <a:prstDash val="solid"/>
                    <a:round/>
                    <a:headEnd type="none" w="med" len="med"/>
                    <a:tailEnd type="none" w="med" len="med"/>
                  </a:ln>
                  <a:effectLst/>
                </p:spPr>
                <p:txBody>
                  <a:bodyPr/>
                  <a:lstStyle/>
                  <a:p>
                    <a:endParaRPr lang="en-US"/>
                  </a:p>
                </p:txBody>
              </p:sp>
              <p:sp>
                <p:nvSpPr>
                  <p:cNvPr id="157726" name="Freeform 30"/>
                  <p:cNvSpPr>
                    <a:spLocks/>
                  </p:cNvSpPr>
                  <p:nvPr/>
                </p:nvSpPr>
                <p:spPr bwMode="auto">
                  <a:xfrm>
                    <a:off x="5479" y="1144"/>
                    <a:ext cx="37" cy="22"/>
                  </a:xfrm>
                  <a:custGeom>
                    <a:avLst/>
                    <a:gdLst/>
                    <a:ahLst/>
                    <a:cxnLst>
                      <a:cxn ang="0">
                        <a:pos x="3" y="1"/>
                      </a:cxn>
                      <a:cxn ang="0">
                        <a:pos x="0" y="8"/>
                      </a:cxn>
                      <a:cxn ang="0">
                        <a:pos x="0" y="14"/>
                      </a:cxn>
                      <a:cxn ang="0">
                        <a:pos x="2" y="17"/>
                      </a:cxn>
                      <a:cxn ang="0">
                        <a:pos x="4" y="21"/>
                      </a:cxn>
                      <a:cxn ang="0">
                        <a:pos x="13" y="20"/>
                      </a:cxn>
                      <a:cxn ang="0">
                        <a:pos x="22" y="17"/>
                      </a:cxn>
                      <a:cxn ang="0">
                        <a:pos x="28" y="15"/>
                      </a:cxn>
                      <a:cxn ang="0">
                        <a:pos x="33" y="13"/>
                      </a:cxn>
                      <a:cxn ang="0">
                        <a:pos x="36" y="10"/>
                      </a:cxn>
                      <a:cxn ang="0">
                        <a:pos x="34" y="8"/>
                      </a:cxn>
                      <a:cxn ang="0">
                        <a:pos x="33" y="4"/>
                      </a:cxn>
                      <a:cxn ang="0">
                        <a:pos x="35" y="1"/>
                      </a:cxn>
                      <a:cxn ang="0">
                        <a:pos x="30" y="0"/>
                      </a:cxn>
                      <a:cxn ang="0">
                        <a:pos x="20" y="0"/>
                      </a:cxn>
                      <a:cxn ang="0">
                        <a:pos x="3" y="1"/>
                      </a:cxn>
                    </a:cxnLst>
                    <a:rect l="0" t="0" r="r" b="b"/>
                    <a:pathLst>
                      <a:path w="37" h="22">
                        <a:moveTo>
                          <a:pt x="3" y="1"/>
                        </a:moveTo>
                        <a:lnTo>
                          <a:pt x="0" y="8"/>
                        </a:lnTo>
                        <a:lnTo>
                          <a:pt x="0" y="14"/>
                        </a:lnTo>
                        <a:lnTo>
                          <a:pt x="2" y="17"/>
                        </a:lnTo>
                        <a:lnTo>
                          <a:pt x="4" y="21"/>
                        </a:lnTo>
                        <a:lnTo>
                          <a:pt x="13" y="20"/>
                        </a:lnTo>
                        <a:lnTo>
                          <a:pt x="22" y="17"/>
                        </a:lnTo>
                        <a:lnTo>
                          <a:pt x="28" y="15"/>
                        </a:lnTo>
                        <a:lnTo>
                          <a:pt x="33" y="13"/>
                        </a:lnTo>
                        <a:lnTo>
                          <a:pt x="36" y="10"/>
                        </a:lnTo>
                        <a:lnTo>
                          <a:pt x="34" y="8"/>
                        </a:lnTo>
                        <a:lnTo>
                          <a:pt x="33" y="4"/>
                        </a:lnTo>
                        <a:lnTo>
                          <a:pt x="35" y="1"/>
                        </a:lnTo>
                        <a:lnTo>
                          <a:pt x="30" y="0"/>
                        </a:lnTo>
                        <a:lnTo>
                          <a:pt x="20" y="0"/>
                        </a:lnTo>
                        <a:lnTo>
                          <a:pt x="3" y="1"/>
                        </a:lnTo>
                      </a:path>
                    </a:pathLst>
                  </a:custGeom>
                  <a:solidFill>
                    <a:srgbClr val="BFBFBF"/>
                  </a:solidFill>
                  <a:ln w="12700" cap="rnd" cmpd="sng">
                    <a:solidFill>
                      <a:srgbClr val="000000"/>
                    </a:solidFill>
                    <a:prstDash val="solid"/>
                    <a:round/>
                    <a:headEnd type="none" w="med" len="med"/>
                    <a:tailEnd type="none" w="med" len="med"/>
                  </a:ln>
                  <a:effectLst/>
                </p:spPr>
                <p:txBody>
                  <a:bodyPr/>
                  <a:lstStyle/>
                  <a:p>
                    <a:endParaRPr lang="en-US"/>
                  </a:p>
                </p:txBody>
              </p:sp>
              <p:sp>
                <p:nvSpPr>
                  <p:cNvPr id="157727" name="Freeform 31"/>
                  <p:cNvSpPr>
                    <a:spLocks/>
                  </p:cNvSpPr>
                  <p:nvPr/>
                </p:nvSpPr>
                <p:spPr bwMode="auto">
                  <a:xfrm>
                    <a:off x="5471" y="1147"/>
                    <a:ext cx="5" cy="22"/>
                  </a:xfrm>
                  <a:custGeom>
                    <a:avLst/>
                    <a:gdLst/>
                    <a:ahLst/>
                    <a:cxnLst>
                      <a:cxn ang="0">
                        <a:pos x="3" y="0"/>
                      </a:cxn>
                      <a:cxn ang="0">
                        <a:pos x="0" y="6"/>
                      </a:cxn>
                      <a:cxn ang="0">
                        <a:pos x="0" y="11"/>
                      </a:cxn>
                      <a:cxn ang="0">
                        <a:pos x="2" y="17"/>
                      </a:cxn>
                      <a:cxn ang="0">
                        <a:pos x="4" y="21"/>
                      </a:cxn>
                    </a:cxnLst>
                    <a:rect l="0" t="0" r="r" b="b"/>
                    <a:pathLst>
                      <a:path w="5" h="22">
                        <a:moveTo>
                          <a:pt x="3" y="0"/>
                        </a:moveTo>
                        <a:lnTo>
                          <a:pt x="0" y="6"/>
                        </a:lnTo>
                        <a:lnTo>
                          <a:pt x="0" y="11"/>
                        </a:lnTo>
                        <a:lnTo>
                          <a:pt x="2" y="17"/>
                        </a:lnTo>
                        <a:lnTo>
                          <a:pt x="4" y="21"/>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grpSp>
            <p:sp>
              <p:nvSpPr>
                <p:cNvPr id="157728" name="Freeform 32"/>
                <p:cNvSpPr>
                  <a:spLocks/>
                </p:cNvSpPr>
                <p:nvPr/>
              </p:nvSpPr>
              <p:spPr bwMode="auto">
                <a:xfrm>
                  <a:off x="5115" y="1174"/>
                  <a:ext cx="6" cy="23"/>
                </a:xfrm>
                <a:custGeom>
                  <a:avLst/>
                  <a:gdLst/>
                  <a:ahLst/>
                  <a:cxnLst>
                    <a:cxn ang="0">
                      <a:pos x="0" y="0"/>
                    </a:cxn>
                    <a:cxn ang="0">
                      <a:pos x="3" y="4"/>
                    </a:cxn>
                    <a:cxn ang="0">
                      <a:pos x="5" y="9"/>
                    </a:cxn>
                    <a:cxn ang="0">
                      <a:pos x="5" y="13"/>
                    </a:cxn>
                    <a:cxn ang="0">
                      <a:pos x="4" y="19"/>
                    </a:cxn>
                    <a:cxn ang="0">
                      <a:pos x="2" y="22"/>
                    </a:cxn>
                    <a:cxn ang="0">
                      <a:pos x="3" y="20"/>
                    </a:cxn>
                  </a:cxnLst>
                  <a:rect l="0" t="0" r="r" b="b"/>
                  <a:pathLst>
                    <a:path w="6" h="23">
                      <a:moveTo>
                        <a:pt x="0" y="0"/>
                      </a:moveTo>
                      <a:lnTo>
                        <a:pt x="3" y="4"/>
                      </a:lnTo>
                      <a:lnTo>
                        <a:pt x="5" y="9"/>
                      </a:lnTo>
                      <a:lnTo>
                        <a:pt x="5" y="13"/>
                      </a:lnTo>
                      <a:lnTo>
                        <a:pt x="4" y="19"/>
                      </a:lnTo>
                      <a:lnTo>
                        <a:pt x="2" y="22"/>
                      </a:lnTo>
                      <a:lnTo>
                        <a:pt x="3" y="2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grpSp>
        </p:grpSp>
      </p:gr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ChangeArrowheads="1"/>
          </p:cNvSpPr>
          <p:nvPr/>
        </p:nvSpPr>
        <p:spPr bwMode="auto">
          <a:xfrm>
            <a:off x="6053138" y="1600200"/>
            <a:ext cx="2066925" cy="333375"/>
          </a:xfrm>
          <a:prstGeom prst="rect">
            <a:avLst/>
          </a:prstGeom>
          <a:noFill/>
          <a:ln w="12700">
            <a:noFill/>
            <a:miter lim="800000"/>
            <a:headEnd/>
            <a:tailEnd/>
          </a:ln>
          <a:effectLst/>
        </p:spPr>
        <p:txBody>
          <a:bodyPr wrap="none" lIns="90488" tIns="44450" rIns="90488" bIns="44450">
            <a:spAutoFit/>
          </a:bodyPr>
          <a:lstStyle/>
          <a:p>
            <a:pPr algn="ctr" eaLnBrk="0" hangingPunct="0">
              <a:tabLst>
                <a:tab pos="457200" algn="ctr"/>
                <a:tab pos="914400" algn="ctr"/>
                <a:tab pos="1371600" algn="ctr"/>
                <a:tab pos="1828800" algn="ctr"/>
              </a:tabLst>
            </a:pPr>
            <a:r>
              <a:rPr lang="en-US" sz="1600" b="1">
                <a:effectLst>
                  <a:outerShdw blurRad="38100" dist="38100" dir="2700000" algn="tl">
                    <a:srgbClr val="000000"/>
                  </a:outerShdw>
                </a:effectLst>
              </a:rPr>
              <a:t>1	2	3	4	5</a:t>
            </a:r>
          </a:p>
        </p:txBody>
      </p:sp>
      <p:sp>
        <p:nvSpPr>
          <p:cNvPr id="159747" name="Oval 3"/>
          <p:cNvSpPr>
            <a:spLocks noChangeArrowheads="1"/>
          </p:cNvSpPr>
          <p:nvPr/>
        </p:nvSpPr>
        <p:spPr bwMode="auto">
          <a:xfrm>
            <a:off x="7759700" y="1549400"/>
            <a:ext cx="368300" cy="368300"/>
          </a:xfrm>
          <a:prstGeom prst="ellipse">
            <a:avLst/>
          </a:prstGeom>
          <a:noFill/>
          <a:ln w="12700">
            <a:solidFill>
              <a:schemeClr val="tx1"/>
            </a:solidFill>
            <a:round/>
            <a:headEnd/>
            <a:tailEnd/>
          </a:ln>
          <a:effectLst/>
        </p:spPr>
        <p:txBody>
          <a:bodyPr wrap="none" anchor="ctr"/>
          <a:lstStyle/>
          <a:p>
            <a:endParaRPr lang="en-US"/>
          </a:p>
        </p:txBody>
      </p:sp>
      <p:sp>
        <p:nvSpPr>
          <p:cNvPr id="159748" name="Rectangle 4"/>
          <p:cNvSpPr>
            <a:spLocks noGrp="1" noRot="1" noChangeArrowheads="1"/>
          </p:cNvSpPr>
          <p:nvPr>
            <p:ph type="title"/>
          </p:nvPr>
        </p:nvSpPr>
        <p:spPr>
          <a:noFill/>
          <a:ln/>
          <a:effectLst>
            <a:outerShdw dist="35921" dir="2700000" algn="ctr" rotWithShape="0">
              <a:srgbClr val="000000"/>
            </a:outerShdw>
          </a:effectLst>
        </p:spPr>
        <p:txBody>
          <a:bodyPr lIns="90488" tIns="44450" rIns="90488" bIns="44450"/>
          <a:lstStyle/>
          <a:p>
            <a:r>
              <a:rPr lang="en-US" sz="3600"/>
              <a:t>Statistical Terms in Sampling</a:t>
            </a:r>
          </a:p>
        </p:txBody>
      </p:sp>
      <p:sp>
        <p:nvSpPr>
          <p:cNvPr id="159749" name="Rectangle 5"/>
          <p:cNvSpPr>
            <a:spLocks noChangeArrowheads="1"/>
          </p:cNvSpPr>
          <p:nvPr/>
        </p:nvSpPr>
        <p:spPr bwMode="auto">
          <a:xfrm>
            <a:off x="1527175" y="1503363"/>
            <a:ext cx="1366838" cy="454025"/>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algn="ctr" eaLnBrk="0" hangingPunct="0"/>
            <a:r>
              <a:rPr lang="en-US" sz="2400" b="1">
                <a:solidFill>
                  <a:srgbClr val="EAEC5E"/>
                </a:solidFill>
                <a:effectLst>
                  <a:outerShdw blurRad="38100" dist="38100" dir="2700000" algn="tl">
                    <a:srgbClr val="000000"/>
                  </a:outerShdw>
                </a:effectLst>
              </a:rPr>
              <a:t>Variable</a:t>
            </a:r>
          </a:p>
        </p:txBody>
      </p:sp>
      <p:sp>
        <p:nvSpPr>
          <p:cNvPr id="159750" name="Rectangle 6"/>
          <p:cNvSpPr>
            <a:spLocks noChangeArrowheads="1"/>
          </p:cNvSpPr>
          <p:nvPr/>
        </p:nvSpPr>
        <p:spPr bwMode="auto">
          <a:xfrm>
            <a:off x="1252538" y="3348038"/>
            <a:ext cx="1914525" cy="454025"/>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lIns="90488" tIns="44450" rIns="90488" bIns="44450">
            <a:spAutoFit/>
          </a:bodyPr>
          <a:lstStyle/>
          <a:p>
            <a:pPr algn="ctr" eaLnBrk="0" hangingPunct="0">
              <a:spcBef>
                <a:spcPct val="50000"/>
              </a:spcBef>
            </a:pPr>
            <a:r>
              <a:rPr lang="en-US" sz="2400" b="1">
                <a:solidFill>
                  <a:srgbClr val="EAEC5E"/>
                </a:solidFill>
                <a:effectLst>
                  <a:outerShdw blurRad="38100" dist="38100" dir="2700000" algn="tl">
                    <a:srgbClr val="000000"/>
                  </a:outerShdw>
                </a:effectLst>
              </a:rPr>
              <a:t>Statistic</a:t>
            </a:r>
          </a:p>
        </p:txBody>
      </p:sp>
      <p:graphicFrame>
        <p:nvGraphicFramePr>
          <p:cNvPr id="159751" name="Object 7">
            <a:hlinkClick r:id="" action="ppaction://ole?verb=0"/>
          </p:cNvPr>
          <p:cNvGraphicFramePr>
            <a:graphicFrameLocks/>
          </p:cNvGraphicFramePr>
          <p:nvPr/>
        </p:nvGraphicFramePr>
        <p:xfrm>
          <a:off x="4286250" y="930275"/>
          <a:ext cx="857250" cy="1398588"/>
        </p:xfrm>
        <a:graphic>
          <a:graphicData uri="http://schemas.openxmlformats.org/presentationml/2006/ole">
            <p:oleObj spid="_x0000_s159751" name="Microsoft ClipArt Gallery" r:id="rId4" imgW="3465360" imgH="5630760" progId="">
              <p:embed/>
            </p:oleObj>
          </a:graphicData>
        </a:graphic>
      </p:graphicFrame>
      <p:sp>
        <p:nvSpPr>
          <p:cNvPr id="159752" name="Rectangle 8"/>
          <p:cNvSpPr>
            <a:spLocks noChangeArrowheads="1"/>
          </p:cNvSpPr>
          <p:nvPr/>
        </p:nvSpPr>
        <p:spPr bwMode="auto">
          <a:xfrm>
            <a:off x="4054475" y="2057400"/>
            <a:ext cx="1322388" cy="333375"/>
          </a:xfrm>
          <a:prstGeom prst="rect">
            <a:avLst/>
          </a:prstGeom>
          <a:noFill/>
          <a:ln w="12700">
            <a:noFill/>
            <a:miter lim="800000"/>
            <a:headEnd/>
            <a:tailEnd/>
          </a:ln>
          <a:effectLst/>
        </p:spPr>
        <p:txBody>
          <a:bodyPr wrap="none" lIns="90488" tIns="44450" rIns="90488" bIns="44450">
            <a:spAutoFit/>
          </a:bodyPr>
          <a:lstStyle/>
          <a:p>
            <a:pPr algn="ctr" eaLnBrk="0" hangingPunct="0"/>
            <a:r>
              <a:rPr lang="en-US" sz="1600" b="1">
                <a:solidFill>
                  <a:srgbClr val="EAEC5E"/>
                </a:solidFill>
                <a:effectLst>
                  <a:outerShdw blurRad="38100" dist="38100" dir="2700000" algn="tl">
                    <a:srgbClr val="000000"/>
                  </a:outerShdw>
                </a:effectLst>
              </a:rPr>
              <a:t>Self-esteem</a:t>
            </a:r>
          </a:p>
        </p:txBody>
      </p:sp>
      <p:grpSp>
        <p:nvGrpSpPr>
          <p:cNvPr id="159753" name="Group 9"/>
          <p:cNvGrpSpPr>
            <a:grpSpLocks/>
          </p:cNvGrpSpPr>
          <p:nvPr/>
        </p:nvGrpSpPr>
        <p:grpSpPr bwMode="auto">
          <a:xfrm>
            <a:off x="8054975" y="1711325"/>
            <a:ext cx="777875" cy="836613"/>
            <a:chOff x="5074" y="1078"/>
            <a:chExt cx="490" cy="527"/>
          </a:xfrm>
        </p:grpSpPr>
        <p:grpSp>
          <p:nvGrpSpPr>
            <p:cNvPr id="159754" name="Group 10"/>
            <p:cNvGrpSpPr>
              <a:grpSpLocks/>
            </p:cNvGrpSpPr>
            <p:nvPr/>
          </p:nvGrpSpPr>
          <p:grpSpPr bwMode="auto">
            <a:xfrm>
              <a:off x="5130" y="1078"/>
              <a:ext cx="434" cy="527"/>
              <a:chOff x="5130" y="1078"/>
              <a:chExt cx="434" cy="527"/>
            </a:xfrm>
          </p:grpSpPr>
          <p:sp>
            <p:nvSpPr>
              <p:cNvPr id="159755" name="Freeform 11"/>
              <p:cNvSpPr>
                <a:spLocks/>
              </p:cNvSpPr>
              <p:nvPr/>
            </p:nvSpPr>
            <p:spPr bwMode="auto">
              <a:xfrm>
                <a:off x="5162" y="1127"/>
                <a:ext cx="200" cy="89"/>
              </a:xfrm>
              <a:custGeom>
                <a:avLst/>
                <a:gdLst/>
                <a:ahLst/>
                <a:cxnLst>
                  <a:cxn ang="0">
                    <a:pos x="10" y="43"/>
                  </a:cxn>
                  <a:cxn ang="0">
                    <a:pos x="0" y="64"/>
                  </a:cxn>
                  <a:cxn ang="0">
                    <a:pos x="5" y="81"/>
                  </a:cxn>
                  <a:cxn ang="0">
                    <a:pos x="22" y="88"/>
                  </a:cxn>
                  <a:cxn ang="0">
                    <a:pos x="40" y="88"/>
                  </a:cxn>
                  <a:cxn ang="0">
                    <a:pos x="50" y="86"/>
                  </a:cxn>
                  <a:cxn ang="0">
                    <a:pos x="60" y="84"/>
                  </a:cxn>
                  <a:cxn ang="0">
                    <a:pos x="72" y="81"/>
                  </a:cxn>
                  <a:cxn ang="0">
                    <a:pos x="83" y="82"/>
                  </a:cxn>
                  <a:cxn ang="0">
                    <a:pos x="96" y="83"/>
                  </a:cxn>
                  <a:cxn ang="0">
                    <a:pos x="110" y="85"/>
                  </a:cxn>
                  <a:cxn ang="0">
                    <a:pos x="122" y="82"/>
                  </a:cxn>
                  <a:cxn ang="0">
                    <a:pos x="133" y="79"/>
                  </a:cxn>
                  <a:cxn ang="0">
                    <a:pos x="141" y="76"/>
                  </a:cxn>
                  <a:cxn ang="0">
                    <a:pos x="149" y="76"/>
                  </a:cxn>
                  <a:cxn ang="0">
                    <a:pos x="158" y="78"/>
                  </a:cxn>
                  <a:cxn ang="0">
                    <a:pos x="167" y="81"/>
                  </a:cxn>
                  <a:cxn ang="0">
                    <a:pos x="173" y="82"/>
                  </a:cxn>
                  <a:cxn ang="0">
                    <a:pos x="182" y="83"/>
                  </a:cxn>
                  <a:cxn ang="0">
                    <a:pos x="199" y="81"/>
                  </a:cxn>
                  <a:cxn ang="0">
                    <a:pos x="192" y="0"/>
                  </a:cxn>
                  <a:cxn ang="0">
                    <a:pos x="10" y="43"/>
                  </a:cxn>
                </a:cxnLst>
                <a:rect l="0" t="0" r="r" b="b"/>
                <a:pathLst>
                  <a:path w="200" h="89">
                    <a:moveTo>
                      <a:pt x="10" y="43"/>
                    </a:moveTo>
                    <a:lnTo>
                      <a:pt x="0" y="64"/>
                    </a:lnTo>
                    <a:lnTo>
                      <a:pt x="5" y="81"/>
                    </a:lnTo>
                    <a:lnTo>
                      <a:pt x="22" y="88"/>
                    </a:lnTo>
                    <a:lnTo>
                      <a:pt x="40" y="88"/>
                    </a:lnTo>
                    <a:lnTo>
                      <a:pt x="50" y="86"/>
                    </a:lnTo>
                    <a:lnTo>
                      <a:pt x="60" y="84"/>
                    </a:lnTo>
                    <a:lnTo>
                      <a:pt x="72" y="81"/>
                    </a:lnTo>
                    <a:lnTo>
                      <a:pt x="83" y="82"/>
                    </a:lnTo>
                    <a:lnTo>
                      <a:pt x="96" y="83"/>
                    </a:lnTo>
                    <a:lnTo>
                      <a:pt x="110" y="85"/>
                    </a:lnTo>
                    <a:lnTo>
                      <a:pt x="122" y="82"/>
                    </a:lnTo>
                    <a:lnTo>
                      <a:pt x="133" y="79"/>
                    </a:lnTo>
                    <a:lnTo>
                      <a:pt x="141" y="76"/>
                    </a:lnTo>
                    <a:lnTo>
                      <a:pt x="149" y="76"/>
                    </a:lnTo>
                    <a:lnTo>
                      <a:pt x="158" y="78"/>
                    </a:lnTo>
                    <a:lnTo>
                      <a:pt x="167" y="81"/>
                    </a:lnTo>
                    <a:lnTo>
                      <a:pt x="173" y="82"/>
                    </a:lnTo>
                    <a:lnTo>
                      <a:pt x="182" y="83"/>
                    </a:lnTo>
                    <a:lnTo>
                      <a:pt x="199" y="81"/>
                    </a:lnTo>
                    <a:lnTo>
                      <a:pt x="192" y="0"/>
                    </a:lnTo>
                    <a:lnTo>
                      <a:pt x="10" y="43"/>
                    </a:lnTo>
                  </a:path>
                </a:pathLst>
              </a:custGeom>
              <a:solidFill>
                <a:srgbClr val="FFBFBF"/>
              </a:solidFill>
              <a:ln w="12700" cap="rnd" cmpd="sng">
                <a:solidFill>
                  <a:srgbClr val="000000"/>
                </a:solidFill>
                <a:prstDash val="solid"/>
                <a:round/>
                <a:headEnd type="none" w="med" len="med"/>
                <a:tailEnd type="none" w="med" len="med"/>
              </a:ln>
              <a:effectLst/>
            </p:spPr>
            <p:txBody>
              <a:bodyPr/>
              <a:lstStyle/>
              <a:p>
                <a:endParaRPr lang="en-US"/>
              </a:p>
            </p:txBody>
          </p:sp>
          <p:grpSp>
            <p:nvGrpSpPr>
              <p:cNvPr id="159756" name="Group 12"/>
              <p:cNvGrpSpPr>
                <a:grpSpLocks/>
              </p:cNvGrpSpPr>
              <p:nvPr/>
            </p:nvGrpSpPr>
            <p:grpSpPr bwMode="auto">
              <a:xfrm>
                <a:off x="5130" y="1078"/>
                <a:ext cx="434" cy="527"/>
                <a:chOff x="5130" y="1078"/>
                <a:chExt cx="434" cy="527"/>
              </a:xfrm>
            </p:grpSpPr>
            <p:sp>
              <p:nvSpPr>
                <p:cNvPr id="159757" name="Freeform 13"/>
                <p:cNvSpPr>
                  <a:spLocks/>
                </p:cNvSpPr>
                <p:nvPr/>
              </p:nvSpPr>
              <p:spPr bwMode="auto">
                <a:xfrm>
                  <a:off x="5130" y="1078"/>
                  <a:ext cx="434" cy="527"/>
                </a:xfrm>
                <a:custGeom>
                  <a:avLst/>
                  <a:gdLst/>
                  <a:ahLst/>
                  <a:cxnLst>
                    <a:cxn ang="0">
                      <a:pos x="85" y="164"/>
                    </a:cxn>
                    <a:cxn ang="0">
                      <a:pos x="66" y="106"/>
                    </a:cxn>
                    <a:cxn ang="0">
                      <a:pos x="34" y="82"/>
                    </a:cxn>
                    <a:cxn ang="0">
                      <a:pos x="17" y="81"/>
                    </a:cxn>
                    <a:cxn ang="0">
                      <a:pos x="3" y="88"/>
                    </a:cxn>
                    <a:cxn ang="0">
                      <a:pos x="1" y="101"/>
                    </a:cxn>
                    <a:cxn ang="0">
                      <a:pos x="13" y="164"/>
                    </a:cxn>
                    <a:cxn ang="0">
                      <a:pos x="13" y="190"/>
                    </a:cxn>
                    <a:cxn ang="0">
                      <a:pos x="37" y="221"/>
                    </a:cxn>
                    <a:cxn ang="0">
                      <a:pos x="63" y="278"/>
                    </a:cxn>
                    <a:cxn ang="0">
                      <a:pos x="82" y="341"/>
                    </a:cxn>
                    <a:cxn ang="0">
                      <a:pos x="121" y="392"/>
                    </a:cxn>
                    <a:cxn ang="0">
                      <a:pos x="176" y="440"/>
                    </a:cxn>
                    <a:cxn ang="0">
                      <a:pos x="201" y="467"/>
                    </a:cxn>
                    <a:cxn ang="0">
                      <a:pos x="212" y="495"/>
                    </a:cxn>
                    <a:cxn ang="0">
                      <a:pos x="231" y="519"/>
                    </a:cxn>
                    <a:cxn ang="0">
                      <a:pos x="248" y="516"/>
                    </a:cxn>
                    <a:cxn ang="0">
                      <a:pos x="279" y="492"/>
                    </a:cxn>
                    <a:cxn ang="0">
                      <a:pos x="326" y="462"/>
                    </a:cxn>
                    <a:cxn ang="0">
                      <a:pos x="375" y="440"/>
                    </a:cxn>
                    <a:cxn ang="0">
                      <a:pos x="417" y="437"/>
                    </a:cxn>
                    <a:cxn ang="0">
                      <a:pos x="409" y="413"/>
                    </a:cxn>
                    <a:cxn ang="0">
                      <a:pos x="387" y="392"/>
                    </a:cxn>
                    <a:cxn ang="0">
                      <a:pos x="378" y="375"/>
                    </a:cxn>
                    <a:cxn ang="0">
                      <a:pos x="385" y="295"/>
                    </a:cxn>
                    <a:cxn ang="0">
                      <a:pos x="378" y="185"/>
                    </a:cxn>
                    <a:cxn ang="0">
                      <a:pos x="385" y="133"/>
                    </a:cxn>
                    <a:cxn ang="0">
                      <a:pos x="380" y="118"/>
                    </a:cxn>
                    <a:cxn ang="0">
                      <a:pos x="369" y="109"/>
                    </a:cxn>
                    <a:cxn ang="0">
                      <a:pos x="349" y="99"/>
                    </a:cxn>
                    <a:cxn ang="0">
                      <a:pos x="325" y="72"/>
                    </a:cxn>
                    <a:cxn ang="0">
                      <a:pos x="270" y="46"/>
                    </a:cxn>
                    <a:cxn ang="0">
                      <a:pos x="220" y="12"/>
                    </a:cxn>
                    <a:cxn ang="0">
                      <a:pos x="198" y="0"/>
                    </a:cxn>
                    <a:cxn ang="0">
                      <a:pos x="166" y="10"/>
                    </a:cxn>
                    <a:cxn ang="0">
                      <a:pos x="143" y="19"/>
                    </a:cxn>
                    <a:cxn ang="0">
                      <a:pos x="120" y="21"/>
                    </a:cxn>
                    <a:cxn ang="0">
                      <a:pos x="91" y="30"/>
                    </a:cxn>
                    <a:cxn ang="0">
                      <a:pos x="42" y="46"/>
                    </a:cxn>
                    <a:cxn ang="0">
                      <a:pos x="26" y="51"/>
                    </a:cxn>
                    <a:cxn ang="0">
                      <a:pos x="22" y="63"/>
                    </a:cxn>
                    <a:cxn ang="0">
                      <a:pos x="28" y="77"/>
                    </a:cxn>
                    <a:cxn ang="0">
                      <a:pos x="47" y="89"/>
                    </a:cxn>
                    <a:cxn ang="0">
                      <a:pos x="113" y="90"/>
                    </a:cxn>
                    <a:cxn ang="0">
                      <a:pos x="145" y="90"/>
                    </a:cxn>
                    <a:cxn ang="0">
                      <a:pos x="176" y="80"/>
                    </a:cxn>
                    <a:cxn ang="0">
                      <a:pos x="188" y="86"/>
                    </a:cxn>
                    <a:cxn ang="0">
                      <a:pos x="192" y="104"/>
                    </a:cxn>
                    <a:cxn ang="0">
                      <a:pos x="176" y="168"/>
                    </a:cxn>
                    <a:cxn ang="0">
                      <a:pos x="114" y="187"/>
                    </a:cxn>
                  </a:cxnLst>
                  <a:rect l="0" t="0" r="r" b="b"/>
                  <a:pathLst>
                    <a:path w="434" h="527">
                      <a:moveTo>
                        <a:pt x="114" y="187"/>
                      </a:moveTo>
                      <a:lnTo>
                        <a:pt x="85" y="164"/>
                      </a:lnTo>
                      <a:lnTo>
                        <a:pt x="82" y="132"/>
                      </a:lnTo>
                      <a:lnTo>
                        <a:pt x="66" y="106"/>
                      </a:lnTo>
                      <a:lnTo>
                        <a:pt x="47" y="89"/>
                      </a:lnTo>
                      <a:lnTo>
                        <a:pt x="34" y="82"/>
                      </a:lnTo>
                      <a:lnTo>
                        <a:pt x="25" y="80"/>
                      </a:lnTo>
                      <a:lnTo>
                        <a:pt x="17" y="81"/>
                      </a:lnTo>
                      <a:lnTo>
                        <a:pt x="9" y="84"/>
                      </a:lnTo>
                      <a:lnTo>
                        <a:pt x="3" y="88"/>
                      </a:lnTo>
                      <a:lnTo>
                        <a:pt x="0" y="94"/>
                      </a:lnTo>
                      <a:lnTo>
                        <a:pt x="1" y="101"/>
                      </a:lnTo>
                      <a:lnTo>
                        <a:pt x="8" y="130"/>
                      </a:lnTo>
                      <a:lnTo>
                        <a:pt x="13" y="164"/>
                      </a:lnTo>
                      <a:lnTo>
                        <a:pt x="13" y="176"/>
                      </a:lnTo>
                      <a:lnTo>
                        <a:pt x="13" y="190"/>
                      </a:lnTo>
                      <a:lnTo>
                        <a:pt x="20" y="202"/>
                      </a:lnTo>
                      <a:lnTo>
                        <a:pt x="37" y="221"/>
                      </a:lnTo>
                      <a:lnTo>
                        <a:pt x="54" y="247"/>
                      </a:lnTo>
                      <a:lnTo>
                        <a:pt x="63" y="278"/>
                      </a:lnTo>
                      <a:lnTo>
                        <a:pt x="70" y="322"/>
                      </a:lnTo>
                      <a:lnTo>
                        <a:pt x="82" y="341"/>
                      </a:lnTo>
                      <a:lnTo>
                        <a:pt x="102" y="363"/>
                      </a:lnTo>
                      <a:lnTo>
                        <a:pt x="121" y="392"/>
                      </a:lnTo>
                      <a:lnTo>
                        <a:pt x="159" y="428"/>
                      </a:lnTo>
                      <a:lnTo>
                        <a:pt x="176" y="440"/>
                      </a:lnTo>
                      <a:lnTo>
                        <a:pt x="193" y="447"/>
                      </a:lnTo>
                      <a:lnTo>
                        <a:pt x="201" y="467"/>
                      </a:lnTo>
                      <a:lnTo>
                        <a:pt x="207" y="481"/>
                      </a:lnTo>
                      <a:lnTo>
                        <a:pt x="212" y="495"/>
                      </a:lnTo>
                      <a:lnTo>
                        <a:pt x="220" y="507"/>
                      </a:lnTo>
                      <a:lnTo>
                        <a:pt x="231" y="519"/>
                      </a:lnTo>
                      <a:lnTo>
                        <a:pt x="238" y="526"/>
                      </a:lnTo>
                      <a:lnTo>
                        <a:pt x="248" y="516"/>
                      </a:lnTo>
                      <a:lnTo>
                        <a:pt x="258" y="507"/>
                      </a:lnTo>
                      <a:lnTo>
                        <a:pt x="279" y="492"/>
                      </a:lnTo>
                      <a:lnTo>
                        <a:pt x="308" y="473"/>
                      </a:lnTo>
                      <a:lnTo>
                        <a:pt x="326" y="462"/>
                      </a:lnTo>
                      <a:lnTo>
                        <a:pt x="349" y="449"/>
                      </a:lnTo>
                      <a:lnTo>
                        <a:pt x="375" y="440"/>
                      </a:lnTo>
                      <a:lnTo>
                        <a:pt x="397" y="435"/>
                      </a:lnTo>
                      <a:lnTo>
                        <a:pt x="417" y="437"/>
                      </a:lnTo>
                      <a:lnTo>
                        <a:pt x="433" y="440"/>
                      </a:lnTo>
                      <a:lnTo>
                        <a:pt x="409" y="413"/>
                      </a:lnTo>
                      <a:lnTo>
                        <a:pt x="402" y="404"/>
                      </a:lnTo>
                      <a:lnTo>
                        <a:pt x="387" y="392"/>
                      </a:lnTo>
                      <a:lnTo>
                        <a:pt x="381" y="383"/>
                      </a:lnTo>
                      <a:lnTo>
                        <a:pt x="378" y="375"/>
                      </a:lnTo>
                      <a:lnTo>
                        <a:pt x="380" y="356"/>
                      </a:lnTo>
                      <a:lnTo>
                        <a:pt x="385" y="295"/>
                      </a:lnTo>
                      <a:lnTo>
                        <a:pt x="378" y="228"/>
                      </a:lnTo>
                      <a:lnTo>
                        <a:pt x="378" y="185"/>
                      </a:lnTo>
                      <a:lnTo>
                        <a:pt x="383" y="150"/>
                      </a:lnTo>
                      <a:lnTo>
                        <a:pt x="385" y="133"/>
                      </a:lnTo>
                      <a:lnTo>
                        <a:pt x="383" y="124"/>
                      </a:lnTo>
                      <a:lnTo>
                        <a:pt x="380" y="118"/>
                      </a:lnTo>
                      <a:lnTo>
                        <a:pt x="375" y="112"/>
                      </a:lnTo>
                      <a:lnTo>
                        <a:pt x="369" y="109"/>
                      </a:lnTo>
                      <a:lnTo>
                        <a:pt x="361" y="105"/>
                      </a:lnTo>
                      <a:lnTo>
                        <a:pt x="349" y="99"/>
                      </a:lnTo>
                      <a:lnTo>
                        <a:pt x="342" y="89"/>
                      </a:lnTo>
                      <a:lnTo>
                        <a:pt x="325" y="72"/>
                      </a:lnTo>
                      <a:lnTo>
                        <a:pt x="301" y="60"/>
                      </a:lnTo>
                      <a:lnTo>
                        <a:pt x="270" y="46"/>
                      </a:lnTo>
                      <a:lnTo>
                        <a:pt x="229" y="20"/>
                      </a:lnTo>
                      <a:lnTo>
                        <a:pt x="220" y="12"/>
                      </a:lnTo>
                      <a:lnTo>
                        <a:pt x="210" y="4"/>
                      </a:lnTo>
                      <a:lnTo>
                        <a:pt x="198" y="0"/>
                      </a:lnTo>
                      <a:lnTo>
                        <a:pt x="178" y="3"/>
                      </a:lnTo>
                      <a:lnTo>
                        <a:pt x="166" y="10"/>
                      </a:lnTo>
                      <a:lnTo>
                        <a:pt x="154" y="16"/>
                      </a:lnTo>
                      <a:lnTo>
                        <a:pt x="143" y="19"/>
                      </a:lnTo>
                      <a:lnTo>
                        <a:pt x="130" y="20"/>
                      </a:lnTo>
                      <a:lnTo>
                        <a:pt x="120" y="21"/>
                      </a:lnTo>
                      <a:lnTo>
                        <a:pt x="104" y="24"/>
                      </a:lnTo>
                      <a:lnTo>
                        <a:pt x="91" y="30"/>
                      </a:lnTo>
                      <a:lnTo>
                        <a:pt x="75" y="39"/>
                      </a:lnTo>
                      <a:lnTo>
                        <a:pt x="42" y="46"/>
                      </a:lnTo>
                      <a:lnTo>
                        <a:pt x="30" y="48"/>
                      </a:lnTo>
                      <a:lnTo>
                        <a:pt x="26" y="51"/>
                      </a:lnTo>
                      <a:lnTo>
                        <a:pt x="23" y="55"/>
                      </a:lnTo>
                      <a:lnTo>
                        <a:pt x="22" y="63"/>
                      </a:lnTo>
                      <a:lnTo>
                        <a:pt x="23" y="72"/>
                      </a:lnTo>
                      <a:lnTo>
                        <a:pt x="28" y="77"/>
                      </a:lnTo>
                      <a:lnTo>
                        <a:pt x="34" y="81"/>
                      </a:lnTo>
                      <a:lnTo>
                        <a:pt x="47" y="89"/>
                      </a:lnTo>
                      <a:lnTo>
                        <a:pt x="82" y="94"/>
                      </a:lnTo>
                      <a:lnTo>
                        <a:pt x="113" y="90"/>
                      </a:lnTo>
                      <a:lnTo>
                        <a:pt x="123" y="92"/>
                      </a:lnTo>
                      <a:lnTo>
                        <a:pt x="145" y="90"/>
                      </a:lnTo>
                      <a:lnTo>
                        <a:pt x="159" y="86"/>
                      </a:lnTo>
                      <a:lnTo>
                        <a:pt x="176" y="80"/>
                      </a:lnTo>
                      <a:lnTo>
                        <a:pt x="186" y="76"/>
                      </a:lnTo>
                      <a:lnTo>
                        <a:pt x="188" y="86"/>
                      </a:lnTo>
                      <a:lnTo>
                        <a:pt x="189" y="94"/>
                      </a:lnTo>
                      <a:lnTo>
                        <a:pt x="192" y="104"/>
                      </a:lnTo>
                      <a:lnTo>
                        <a:pt x="188" y="135"/>
                      </a:lnTo>
                      <a:lnTo>
                        <a:pt x="176" y="168"/>
                      </a:lnTo>
                      <a:lnTo>
                        <a:pt x="159" y="180"/>
                      </a:lnTo>
                      <a:lnTo>
                        <a:pt x="114" y="187"/>
                      </a:lnTo>
                    </a:path>
                  </a:pathLst>
                </a:custGeom>
                <a:solidFill>
                  <a:srgbClr val="FFBFBF"/>
                </a:solidFill>
                <a:ln w="12700" cap="rnd" cmpd="sng">
                  <a:solidFill>
                    <a:srgbClr val="000000"/>
                  </a:solidFill>
                  <a:prstDash val="solid"/>
                  <a:round/>
                  <a:headEnd type="none" w="med" len="med"/>
                  <a:tailEnd type="none" w="med" len="med"/>
                </a:ln>
                <a:effectLst/>
              </p:spPr>
              <p:txBody>
                <a:bodyPr/>
                <a:lstStyle/>
                <a:p>
                  <a:endParaRPr lang="en-US"/>
                </a:p>
              </p:txBody>
            </p:sp>
            <p:sp>
              <p:nvSpPr>
                <p:cNvPr id="159758" name="Freeform 14"/>
                <p:cNvSpPr>
                  <a:spLocks/>
                </p:cNvSpPr>
                <p:nvPr/>
              </p:nvSpPr>
              <p:spPr bwMode="auto">
                <a:xfrm>
                  <a:off x="5224" y="1198"/>
                  <a:ext cx="14" cy="9"/>
                </a:xfrm>
                <a:custGeom>
                  <a:avLst/>
                  <a:gdLst/>
                  <a:ahLst/>
                  <a:cxnLst>
                    <a:cxn ang="0">
                      <a:pos x="13" y="8"/>
                    </a:cxn>
                    <a:cxn ang="0">
                      <a:pos x="6" y="5"/>
                    </a:cxn>
                    <a:cxn ang="0">
                      <a:pos x="1" y="2"/>
                    </a:cxn>
                    <a:cxn ang="0">
                      <a:pos x="0" y="0"/>
                    </a:cxn>
                  </a:cxnLst>
                  <a:rect l="0" t="0" r="r" b="b"/>
                  <a:pathLst>
                    <a:path w="14" h="9">
                      <a:moveTo>
                        <a:pt x="13" y="8"/>
                      </a:moveTo>
                      <a:lnTo>
                        <a:pt x="6" y="5"/>
                      </a:lnTo>
                      <a:lnTo>
                        <a:pt x="1" y="2"/>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59759" name="Freeform 15"/>
                <p:cNvSpPr>
                  <a:spLocks/>
                </p:cNvSpPr>
                <p:nvPr/>
              </p:nvSpPr>
              <p:spPr bwMode="auto">
                <a:xfrm>
                  <a:off x="5477" y="1176"/>
                  <a:ext cx="6" cy="87"/>
                </a:xfrm>
                <a:custGeom>
                  <a:avLst/>
                  <a:gdLst/>
                  <a:ahLst/>
                  <a:cxnLst>
                    <a:cxn ang="0">
                      <a:pos x="2" y="0"/>
                    </a:cxn>
                    <a:cxn ang="0">
                      <a:pos x="5" y="13"/>
                    </a:cxn>
                    <a:cxn ang="0">
                      <a:pos x="0" y="62"/>
                    </a:cxn>
                    <a:cxn ang="0">
                      <a:pos x="0" y="86"/>
                    </a:cxn>
                  </a:cxnLst>
                  <a:rect l="0" t="0" r="r" b="b"/>
                  <a:pathLst>
                    <a:path w="6" h="87">
                      <a:moveTo>
                        <a:pt x="2" y="0"/>
                      </a:moveTo>
                      <a:lnTo>
                        <a:pt x="5" y="13"/>
                      </a:lnTo>
                      <a:lnTo>
                        <a:pt x="0" y="62"/>
                      </a:lnTo>
                      <a:lnTo>
                        <a:pt x="0" y="86"/>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59760" name="Freeform 16"/>
                <p:cNvSpPr>
                  <a:spLocks/>
                </p:cNvSpPr>
                <p:nvPr/>
              </p:nvSpPr>
              <p:spPr bwMode="auto">
                <a:xfrm>
                  <a:off x="5146" y="1167"/>
                  <a:ext cx="19" cy="44"/>
                </a:xfrm>
                <a:custGeom>
                  <a:avLst/>
                  <a:gdLst/>
                  <a:ahLst/>
                  <a:cxnLst>
                    <a:cxn ang="0">
                      <a:pos x="6" y="0"/>
                    </a:cxn>
                    <a:cxn ang="0">
                      <a:pos x="14" y="13"/>
                    </a:cxn>
                    <a:cxn ang="0">
                      <a:pos x="18" y="21"/>
                    </a:cxn>
                    <a:cxn ang="0">
                      <a:pos x="18" y="29"/>
                    </a:cxn>
                    <a:cxn ang="0">
                      <a:pos x="15" y="35"/>
                    </a:cxn>
                    <a:cxn ang="0">
                      <a:pos x="7" y="40"/>
                    </a:cxn>
                    <a:cxn ang="0">
                      <a:pos x="0" y="43"/>
                    </a:cxn>
                  </a:cxnLst>
                  <a:rect l="0" t="0" r="r" b="b"/>
                  <a:pathLst>
                    <a:path w="19" h="44">
                      <a:moveTo>
                        <a:pt x="6" y="0"/>
                      </a:moveTo>
                      <a:lnTo>
                        <a:pt x="14" y="13"/>
                      </a:lnTo>
                      <a:lnTo>
                        <a:pt x="18" y="21"/>
                      </a:lnTo>
                      <a:lnTo>
                        <a:pt x="18" y="29"/>
                      </a:lnTo>
                      <a:lnTo>
                        <a:pt x="15" y="35"/>
                      </a:lnTo>
                      <a:lnTo>
                        <a:pt x="7" y="40"/>
                      </a:lnTo>
                      <a:lnTo>
                        <a:pt x="0" y="43"/>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59761" name="Freeform 17"/>
                <p:cNvSpPr>
                  <a:spLocks/>
                </p:cNvSpPr>
                <p:nvPr/>
              </p:nvSpPr>
              <p:spPr bwMode="auto">
                <a:xfrm>
                  <a:off x="5303" y="1129"/>
                  <a:ext cx="14" cy="24"/>
                </a:xfrm>
                <a:custGeom>
                  <a:avLst/>
                  <a:gdLst/>
                  <a:ahLst/>
                  <a:cxnLst>
                    <a:cxn ang="0">
                      <a:pos x="0" y="0"/>
                    </a:cxn>
                    <a:cxn ang="0">
                      <a:pos x="0" y="8"/>
                    </a:cxn>
                    <a:cxn ang="0">
                      <a:pos x="2" y="14"/>
                    </a:cxn>
                    <a:cxn ang="0">
                      <a:pos x="7" y="20"/>
                    </a:cxn>
                    <a:cxn ang="0">
                      <a:pos x="13" y="23"/>
                    </a:cxn>
                  </a:cxnLst>
                  <a:rect l="0" t="0" r="r" b="b"/>
                  <a:pathLst>
                    <a:path w="14" h="24">
                      <a:moveTo>
                        <a:pt x="0" y="0"/>
                      </a:moveTo>
                      <a:lnTo>
                        <a:pt x="0" y="8"/>
                      </a:lnTo>
                      <a:lnTo>
                        <a:pt x="2" y="14"/>
                      </a:lnTo>
                      <a:lnTo>
                        <a:pt x="7" y="20"/>
                      </a:lnTo>
                      <a:lnTo>
                        <a:pt x="13" y="23"/>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59762" name="Freeform 18"/>
                <p:cNvSpPr>
                  <a:spLocks/>
                </p:cNvSpPr>
                <p:nvPr/>
              </p:nvSpPr>
              <p:spPr bwMode="auto">
                <a:xfrm>
                  <a:off x="5220" y="1148"/>
                  <a:ext cx="28" cy="22"/>
                </a:xfrm>
                <a:custGeom>
                  <a:avLst/>
                  <a:gdLst/>
                  <a:ahLst/>
                  <a:cxnLst>
                    <a:cxn ang="0">
                      <a:pos x="0" y="0"/>
                    </a:cxn>
                    <a:cxn ang="0">
                      <a:pos x="0" y="6"/>
                    </a:cxn>
                    <a:cxn ang="0">
                      <a:pos x="2" y="11"/>
                    </a:cxn>
                    <a:cxn ang="0">
                      <a:pos x="9" y="17"/>
                    </a:cxn>
                    <a:cxn ang="0">
                      <a:pos x="14" y="20"/>
                    </a:cxn>
                    <a:cxn ang="0">
                      <a:pos x="21" y="21"/>
                    </a:cxn>
                    <a:cxn ang="0">
                      <a:pos x="27" y="21"/>
                    </a:cxn>
                  </a:cxnLst>
                  <a:rect l="0" t="0" r="r" b="b"/>
                  <a:pathLst>
                    <a:path w="28" h="22">
                      <a:moveTo>
                        <a:pt x="0" y="0"/>
                      </a:moveTo>
                      <a:lnTo>
                        <a:pt x="0" y="6"/>
                      </a:lnTo>
                      <a:lnTo>
                        <a:pt x="2" y="11"/>
                      </a:lnTo>
                      <a:lnTo>
                        <a:pt x="9" y="17"/>
                      </a:lnTo>
                      <a:lnTo>
                        <a:pt x="14" y="20"/>
                      </a:lnTo>
                      <a:lnTo>
                        <a:pt x="21" y="21"/>
                      </a:lnTo>
                      <a:lnTo>
                        <a:pt x="27" y="21"/>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59763" name="Line 19"/>
                <p:cNvSpPr>
                  <a:spLocks noChangeShapeType="1"/>
                </p:cNvSpPr>
                <p:nvPr/>
              </p:nvSpPr>
              <p:spPr bwMode="auto">
                <a:xfrm>
                  <a:off x="5247" y="1269"/>
                  <a:ext cx="1" cy="2"/>
                </a:xfrm>
                <a:prstGeom prst="line">
                  <a:avLst/>
                </a:prstGeom>
                <a:noFill/>
                <a:ln w="12700">
                  <a:solidFill>
                    <a:srgbClr val="000000"/>
                  </a:solidFill>
                  <a:round/>
                  <a:headEnd/>
                  <a:tailEnd/>
                </a:ln>
                <a:effectLst/>
              </p:spPr>
              <p:txBody>
                <a:bodyPr wrap="none" anchor="ctr"/>
                <a:lstStyle/>
                <a:p>
                  <a:endParaRPr lang="en-US"/>
                </a:p>
              </p:txBody>
            </p:sp>
          </p:grpSp>
        </p:grpSp>
        <p:grpSp>
          <p:nvGrpSpPr>
            <p:cNvPr id="159764" name="Group 20"/>
            <p:cNvGrpSpPr>
              <a:grpSpLocks/>
            </p:cNvGrpSpPr>
            <p:nvPr/>
          </p:nvGrpSpPr>
          <p:grpSpPr bwMode="auto">
            <a:xfrm>
              <a:off x="5074" y="1140"/>
              <a:ext cx="450" cy="57"/>
              <a:chOff x="5074" y="1140"/>
              <a:chExt cx="450" cy="57"/>
            </a:xfrm>
          </p:grpSpPr>
          <p:grpSp>
            <p:nvGrpSpPr>
              <p:cNvPr id="159765" name="Group 21"/>
              <p:cNvGrpSpPr>
                <a:grpSpLocks/>
              </p:cNvGrpSpPr>
              <p:nvPr/>
            </p:nvGrpSpPr>
            <p:grpSpPr bwMode="auto">
              <a:xfrm>
                <a:off x="5074" y="1171"/>
                <a:ext cx="64" cy="26"/>
                <a:chOff x="5074" y="1171"/>
                <a:chExt cx="64" cy="26"/>
              </a:xfrm>
            </p:grpSpPr>
            <p:sp>
              <p:nvSpPr>
                <p:cNvPr id="159766" name="Line 22"/>
                <p:cNvSpPr>
                  <a:spLocks noChangeShapeType="1"/>
                </p:cNvSpPr>
                <p:nvPr/>
              </p:nvSpPr>
              <p:spPr bwMode="auto">
                <a:xfrm flipH="1">
                  <a:off x="5074" y="1187"/>
                  <a:ext cx="27" cy="1"/>
                </a:xfrm>
                <a:prstGeom prst="line">
                  <a:avLst/>
                </a:prstGeom>
                <a:noFill/>
                <a:ln w="25400">
                  <a:solidFill>
                    <a:srgbClr val="000000"/>
                  </a:solidFill>
                  <a:round/>
                  <a:headEnd/>
                  <a:tailEnd/>
                </a:ln>
                <a:effectLst/>
              </p:spPr>
              <p:txBody>
                <a:bodyPr wrap="none" anchor="ctr"/>
                <a:lstStyle/>
                <a:p>
                  <a:endParaRPr lang="en-US"/>
                </a:p>
              </p:txBody>
            </p:sp>
            <p:sp>
              <p:nvSpPr>
                <p:cNvPr id="159767" name="Freeform 23"/>
                <p:cNvSpPr>
                  <a:spLocks/>
                </p:cNvSpPr>
                <p:nvPr/>
              </p:nvSpPr>
              <p:spPr bwMode="auto">
                <a:xfrm>
                  <a:off x="5085" y="1172"/>
                  <a:ext cx="53" cy="25"/>
                </a:xfrm>
                <a:custGeom>
                  <a:avLst/>
                  <a:gdLst/>
                  <a:ahLst/>
                  <a:cxnLst>
                    <a:cxn ang="0">
                      <a:pos x="45" y="0"/>
                    </a:cxn>
                    <a:cxn ang="0">
                      <a:pos x="39" y="0"/>
                    </a:cxn>
                    <a:cxn ang="0">
                      <a:pos x="30" y="2"/>
                    </a:cxn>
                    <a:cxn ang="0">
                      <a:pos x="26" y="2"/>
                    </a:cxn>
                    <a:cxn ang="0">
                      <a:pos x="17" y="5"/>
                    </a:cxn>
                    <a:cxn ang="0">
                      <a:pos x="11" y="7"/>
                    </a:cxn>
                    <a:cxn ang="0">
                      <a:pos x="8" y="9"/>
                    </a:cxn>
                    <a:cxn ang="0">
                      <a:pos x="4" y="11"/>
                    </a:cxn>
                    <a:cxn ang="0">
                      <a:pos x="0" y="14"/>
                    </a:cxn>
                    <a:cxn ang="0">
                      <a:pos x="3" y="17"/>
                    </a:cxn>
                    <a:cxn ang="0">
                      <a:pos x="7" y="20"/>
                    </a:cxn>
                    <a:cxn ang="0">
                      <a:pos x="14" y="22"/>
                    </a:cxn>
                    <a:cxn ang="0">
                      <a:pos x="20" y="23"/>
                    </a:cxn>
                    <a:cxn ang="0">
                      <a:pos x="26" y="23"/>
                    </a:cxn>
                    <a:cxn ang="0">
                      <a:pos x="34" y="24"/>
                    </a:cxn>
                    <a:cxn ang="0">
                      <a:pos x="44" y="24"/>
                    </a:cxn>
                    <a:cxn ang="0">
                      <a:pos x="52" y="23"/>
                    </a:cxn>
                    <a:cxn ang="0">
                      <a:pos x="46" y="13"/>
                    </a:cxn>
                    <a:cxn ang="0">
                      <a:pos x="45" y="0"/>
                    </a:cxn>
                  </a:cxnLst>
                  <a:rect l="0" t="0" r="r" b="b"/>
                  <a:pathLst>
                    <a:path w="53" h="25">
                      <a:moveTo>
                        <a:pt x="45" y="0"/>
                      </a:moveTo>
                      <a:lnTo>
                        <a:pt x="39" y="0"/>
                      </a:lnTo>
                      <a:lnTo>
                        <a:pt x="30" y="2"/>
                      </a:lnTo>
                      <a:lnTo>
                        <a:pt x="26" y="2"/>
                      </a:lnTo>
                      <a:lnTo>
                        <a:pt x="17" y="5"/>
                      </a:lnTo>
                      <a:lnTo>
                        <a:pt x="11" y="7"/>
                      </a:lnTo>
                      <a:lnTo>
                        <a:pt x="8" y="9"/>
                      </a:lnTo>
                      <a:lnTo>
                        <a:pt x="4" y="11"/>
                      </a:lnTo>
                      <a:lnTo>
                        <a:pt x="0" y="14"/>
                      </a:lnTo>
                      <a:lnTo>
                        <a:pt x="3" y="17"/>
                      </a:lnTo>
                      <a:lnTo>
                        <a:pt x="7" y="20"/>
                      </a:lnTo>
                      <a:lnTo>
                        <a:pt x="14" y="22"/>
                      </a:lnTo>
                      <a:lnTo>
                        <a:pt x="20" y="23"/>
                      </a:lnTo>
                      <a:lnTo>
                        <a:pt x="26" y="23"/>
                      </a:lnTo>
                      <a:lnTo>
                        <a:pt x="34" y="24"/>
                      </a:lnTo>
                      <a:lnTo>
                        <a:pt x="44" y="24"/>
                      </a:lnTo>
                      <a:lnTo>
                        <a:pt x="52" y="23"/>
                      </a:lnTo>
                      <a:lnTo>
                        <a:pt x="46" y="13"/>
                      </a:lnTo>
                      <a:lnTo>
                        <a:pt x="45" y="0"/>
                      </a:lnTo>
                    </a:path>
                  </a:pathLst>
                </a:custGeom>
                <a:solidFill>
                  <a:srgbClr val="BFBFBF"/>
                </a:solidFill>
                <a:ln w="12700" cap="rnd" cmpd="sng">
                  <a:solidFill>
                    <a:srgbClr val="000000"/>
                  </a:solidFill>
                  <a:prstDash val="solid"/>
                  <a:round/>
                  <a:headEnd type="none" w="med" len="med"/>
                  <a:tailEnd type="none" w="med" len="med"/>
                </a:ln>
                <a:effectLst/>
              </p:spPr>
              <p:txBody>
                <a:bodyPr/>
                <a:lstStyle/>
                <a:p>
                  <a:endParaRPr lang="en-US"/>
                </a:p>
              </p:txBody>
            </p:sp>
            <p:sp>
              <p:nvSpPr>
                <p:cNvPr id="159768" name="Freeform 24"/>
                <p:cNvSpPr>
                  <a:spLocks/>
                </p:cNvSpPr>
                <p:nvPr/>
              </p:nvSpPr>
              <p:spPr bwMode="auto">
                <a:xfrm>
                  <a:off x="5116" y="1171"/>
                  <a:ext cx="19" cy="26"/>
                </a:xfrm>
                <a:custGeom>
                  <a:avLst/>
                  <a:gdLst/>
                  <a:ahLst/>
                  <a:cxnLst>
                    <a:cxn ang="0">
                      <a:pos x="0" y="3"/>
                    </a:cxn>
                    <a:cxn ang="0">
                      <a:pos x="14" y="0"/>
                    </a:cxn>
                    <a:cxn ang="0">
                      <a:pos x="13" y="6"/>
                    </a:cxn>
                    <a:cxn ang="0">
                      <a:pos x="16" y="13"/>
                    </a:cxn>
                    <a:cxn ang="0">
                      <a:pos x="18" y="22"/>
                    </a:cxn>
                    <a:cxn ang="0">
                      <a:pos x="18" y="25"/>
                    </a:cxn>
                    <a:cxn ang="0">
                      <a:pos x="12" y="25"/>
                    </a:cxn>
                    <a:cxn ang="0">
                      <a:pos x="0" y="25"/>
                    </a:cxn>
                    <a:cxn ang="0">
                      <a:pos x="3" y="19"/>
                    </a:cxn>
                    <a:cxn ang="0">
                      <a:pos x="4" y="13"/>
                    </a:cxn>
                    <a:cxn ang="0">
                      <a:pos x="2" y="7"/>
                    </a:cxn>
                    <a:cxn ang="0">
                      <a:pos x="0" y="3"/>
                    </a:cxn>
                  </a:cxnLst>
                  <a:rect l="0" t="0" r="r" b="b"/>
                  <a:pathLst>
                    <a:path w="19" h="26">
                      <a:moveTo>
                        <a:pt x="0" y="3"/>
                      </a:moveTo>
                      <a:lnTo>
                        <a:pt x="14" y="0"/>
                      </a:lnTo>
                      <a:lnTo>
                        <a:pt x="13" y="6"/>
                      </a:lnTo>
                      <a:lnTo>
                        <a:pt x="16" y="13"/>
                      </a:lnTo>
                      <a:lnTo>
                        <a:pt x="18" y="22"/>
                      </a:lnTo>
                      <a:lnTo>
                        <a:pt x="18" y="25"/>
                      </a:lnTo>
                      <a:lnTo>
                        <a:pt x="12" y="25"/>
                      </a:lnTo>
                      <a:lnTo>
                        <a:pt x="0" y="25"/>
                      </a:lnTo>
                      <a:lnTo>
                        <a:pt x="3" y="19"/>
                      </a:lnTo>
                      <a:lnTo>
                        <a:pt x="4" y="13"/>
                      </a:lnTo>
                      <a:lnTo>
                        <a:pt x="2" y="7"/>
                      </a:lnTo>
                      <a:lnTo>
                        <a:pt x="0" y="3"/>
                      </a:lnTo>
                    </a:path>
                  </a:pathLst>
                </a:custGeom>
                <a:solidFill>
                  <a:srgbClr val="00007F"/>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159769" name="Group 25"/>
              <p:cNvGrpSpPr>
                <a:grpSpLocks/>
              </p:cNvGrpSpPr>
              <p:nvPr/>
            </p:nvGrpSpPr>
            <p:grpSpPr bwMode="auto">
              <a:xfrm>
                <a:off x="5115" y="1140"/>
                <a:ext cx="409" cy="57"/>
                <a:chOff x="5115" y="1140"/>
                <a:chExt cx="409" cy="57"/>
              </a:xfrm>
            </p:grpSpPr>
            <p:grpSp>
              <p:nvGrpSpPr>
                <p:cNvPr id="159770" name="Group 26"/>
                <p:cNvGrpSpPr>
                  <a:grpSpLocks/>
                </p:cNvGrpSpPr>
                <p:nvPr/>
              </p:nvGrpSpPr>
              <p:grpSpPr bwMode="auto">
                <a:xfrm>
                  <a:off x="5174" y="1140"/>
                  <a:ext cx="350" cy="55"/>
                  <a:chOff x="5174" y="1140"/>
                  <a:chExt cx="350" cy="55"/>
                </a:xfrm>
              </p:grpSpPr>
              <p:sp>
                <p:nvSpPr>
                  <p:cNvPr id="159771" name="Freeform 27"/>
                  <p:cNvSpPr>
                    <a:spLocks/>
                  </p:cNvSpPr>
                  <p:nvPr/>
                </p:nvSpPr>
                <p:spPr bwMode="auto">
                  <a:xfrm>
                    <a:off x="5327" y="1140"/>
                    <a:ext cx="148" cy="14"/>
                  </a:xfrm>
                  <a:custGeom>
                    <a:avLst/>
                    <a:gdLst/>
                    <a:ahLst/>
                    <a:cxnLst>
                      <a:cxn ang="0">
                        <a:pos x="147" y="9"/>
                      </a:cxn>
                      <a:cxn ang="0">
                        <a:pos x="147" y="4"/>
                      </a:cxn>
                      <a:cxn ang="0">
                        <a:pos x="144" y="1"/>
                      </a:cxn>
                      <a:cxn ang="0">
                        <a:pos x="139" y="0"/>
                      </a:cxn>
                      <a:cxn ang="0">
                        <a:pos x="132" y="0"/>
                      </a:cxn>
                      <a:cxn ang="0">
                        <a:pos x="117" y="0"/>
                      </a:cxn>
                      <a:cxn ang="0">
                        <a:pos x="94" y="1"/>
                      </a:cxn>
                      <a:cxn ang="0">
                        <a:pos x="71" y="2"/>
                      </a:cxn>
                      <a:cxn ang="0">
                        <a:pos x="55" y="2"/>
                      </a:cxn>
                      <a:cxn ang="0">
                        <a:pos x="34" y="3"/>
                      </a:cxn>
                      <a:cxn ang="0">
                        <a:pos x="19" y="4"/>
                      </a:cxn>
                      <a:cxn ang="0">
                        <a:pos x="4" y="6"/>
                      </a:cxn>
                      <a:cxn ang="0">
                        <a:pos x="10" y="4"/>
                      </a:cxn>
                      <a:cxn ang="0">
                        <a:pos x="2" y="7"/>
                      </a:cxn>
                      <a:cxn ang="0">
                        <a:pos x="0" y="13"/>
                      </a:cxn>
                      <a:cxn ang="0">
                        <a:pos x="147" y="9"/>
                      </a:cxn>
                    </a:cxnLst>
                    <a:rect l="0" t="0" r="r" b="b"/>
                    <a:pathLst>
                      <a:path w="148" h="14">
                        <a:moveTo>
                          <a:pt x="147" y="9"/>
                        </a:moveTo>
                        <a:lnTo>
                          <a:pt x="147" y="4"/>
                        </a:lnTo>
                        <a:lnTo>
                          <a:pt x="144" y="1"/>
                        </a:lnTo>
                        <a:lnTo>
                          <a:pt x="139" y="0"/>
                        </a:lnTo>
                        <a:lnTo>
                          <a:pt x="132" y="0"/>
                        </a:lnTo>
                        <a:lnTo>
                          <a:pt x="117" y="0"/>
                        </a:lnTo>
                        <a:lnTo>
                          <a:pt x="94" y="1"/>
                        </a:lnTo>
                        <a:lnTo>
                          <a:pt x="71" y="2"/>
                        </a:lnTo>
                        <a:lnTo>
                          <a:pt x="55" y="2"/>
                        </a:lnTo>
                        <a:lnTo>
                          <a:pt x="34" y="3"/>
                        </a:lnTo>
                        <a:lnTo>
                          <a:pt x="19" y="4"/>
                        </a:lnTo>
                        <a:lnTo>
                          <a:pt x="4" y="6"/>
                        </a:lnTo>
                        <a:lnTo>
                          <a:pt x="10" y="4"/>
                        </a:lnTo>
                        <a:lnTo>
                          <a:pt x="2" y="7"/>
                        </a:lnTo>
                        <a:lnTo>
                          <a:pt x="0" y="13"/>
                        </a:lnTo>
                        <a:lnTo>
                          <a:pt x="147" y="9"/>
                        </a:lnTo>
                      </a:path>
                    </a:pathLst>
                  </a:custGeom>
                  <a:solidFill>
                    <a:srgbClr val="000000"/>
                  </a:solidFill>
                  <a:ln w="12700" cap="rnd" cmpd="sng">
                    <a:solidFill>
                      <a:srgbClr val="BFBFBF"/>
                    </a:solidFill>
                    <a:prstDash val="solid"/>
                    <a:round/>
                    <a:headEnd type="none" w="med" len="med"/>
                    <a:tailEnd type="none" w="med" len="med"/>
                  </a:ln>
                  <a:effectLst/>
                </p:spPr>
                <p:txBody>
                  <a:bodyPr/>
                  <a:lstStyle/>
                  <a:p>
                    <a:endParaRPr lang="en-US"/>
                  </a:p>
                </p:txBody>
              </p:sp>
              <p:sp>
                <p:nvSpPr>
                  <p:cNvPr id="159772" name="Freeform 28"/>
                  <p:cNvSpPr>
                    <a:spLocks/>
                  </p:cNvSpPr>
                  <p:nvPr/>
                </p:nvSpPr>
                <p:spPr bwMode="auto">
                  <a:xfrm>
                    <a:off x="5512" y="1145"/>
                    <a:ext cx="12" cy="12"/>
                  </a:xfrm>
                  <a:custGeom>
                    <a:avLst/>
                    <a:gdLst/>
                    <a:ahLst/>
                    <a:cxnLst>
                      <a:cxn ang="0">
                        <a:pos x="0" y="1"/>
                      </a:cxn>
                      <a:cxn ang="0">
                        <a:pos x="10" y="0"/>
                      </a:cxn>
                      <a:cxn ang="0">
                        <a:pos x="11" y="8"/>
                      </a:cxn>
                      <a:cxn ang="0">
                        <a:pos x="0" y="11"/>
                      </a:cxn>
                      <a:cxn ang="0">
                        <a:pos x="0" y="1"/>
                      </a:cxn>
                    </a:cxnLst>
                    <a:rect l="0" t="0" r="r" b="b"/>
                    <a:pathLst>
                      <a:path w="12" h="12">
                        <a:moveTo>
                          <a:pt x="0" y="1"/>
                        </a:moveTo>
                        <a:lnTo>
                          <a:pt x="10" y="0"/>
                        </a:lnTo>
                        <a:lnTo>
                          <a:pt x="11" y="8"/>
                        </a:lnTo>
                        <a:lnTo>
                          <a:pt x="0" y="11"/>
                        </a:lnTo>
                        <a:lnTo>
                          <a:pt x="0" y="1"/>
                        </a:lnTo>
                      </a:path>
                    </a:pathLst>
                  </a:custGeom>
                  <a:solidFill>
                    <a:srgbClr val="BFBFBF"/>
                  </a:solidFill>
                  <a:ln w="12700" cap="rnd" cmpd="sng">
                    <a:solidFill>
                      <a:srgbClr val="000000"/>
                    </a:solidFill>
                    <a:prstDash val="solid"/>
                    <a:round/>
                    <a:headEnd type="none" w="med" len="med"/>
                    <a:tailEnd type="none" w="med" len="med"/>
                  </a:ln>
                  <a:effectLst/>
                </p:spPr>
                <p:txBody>
                  <a:bodyPr/>
                  <a:lstStyle/>
                  <a:p>
                    <a:endParaRPr lang="en-US"/>
                  </a:p>
                </p:txBody>
              </p:sp>
              <p:sp>
                <p:nvSpPr>
                  <p:cNvPr id="159773" name="Freeform 29"/>
                  <p:cNvSpPr>
                    <a:spLocks/>
                  </p:cNvSpPr>
                  <p:nvPr/>
                </p:nvSpPr>
                <p:spPr bwMode="auto">
                  <a:xfrm>
                    <a:off x="5174" y="1146"/>
                    <a:ext cx="320" cy="49"/>
                  </a:xfrm>
                  <a:custGeom>
                    <a:avLst/>
                    <a:gdLst/>
                    <a:ahLst/>
                    <a:cxnLst>
                      <a:cxn ang="0">
                        <a:pos x="20" y="18"/>
                      </a:cxn>
                      <a:cxn ang="0">
                        <a:pos x="49" y="15"/>
                      </a:cxn>
                      <a:cxn ang="0">
                        <a:pos x="91" y="11"/>
                      </a:cxn>
                      <a:cxn ang="0">
                        <a:pos x="124" y="8"/>
                      </a:cxn>
                      <a:cxn ang="0">
                        <a:pos x="159" y="5"/>
                      </a:cxn>
                      <a:cxn ang="0">
                        <a:pos x="187" y="4"/>
                      </a:cxn>
                      <a:cxn ang="0">
                        <a:pos x="209" y="4"/>
                      </a:cxn>
                      <a:cxn ang="0">
                        <a:pos x="231" y="3"/>
                      </a:cxn>
                      <a:cxn ang="0">
                        <a:pos x="264" y="0"/>
                      </a:cxn>
                      <a:cxn ang="0">
                        <a:pos x="292" y="0"/>
                      </a:cxn>
                      <a:cxn ang="0">
                        <a:pos x="309" y="0"/>
                      </a:cxn>
                      <a:cxn ang="0">
                        <a:pos x="314" y="2"/>
                      </a:cxn>
                      <a:cxn ang="0">
                        <a:pos x="317" y="6"/>
                      </a:cxn>
                      <a:cxn ang="0">
                        <a:pos x="319" y="10"/>
                      </a:cxn>
                      <a:cxn ang="0">
                        <a:pos x="318" y="18"/>
                      </a:cxn>
                      <a:cxn ang="0">
                        <a:pos x="309" y="21"/>
                      </a:cxn>
                      <a:cxn ang="0">
                        <a:pos x="295" y="23"/>
                      </a:cxn>
                      <a:cxn ang="0">
                        <a:pos x="274" y="27"/>
                      </a:cxn>
                      <a:cxn ang="0">
                        <a:pos x="245" y="31"/>
                      </a:cxn>
                      <a:cxn ang="0">
                        <a:pos x="219" y="34"/>
                      </a:cxn>
                      <a:cxn ang="0">
                        <a:pos x="190" y="38"/>
                      </a:cxn>
                      <a:cxn ang="0">
                        <a:pos x="160" y="40"/>
                      </a:cxn>
                      <a:cxn ang="0">
                        <a:pos x="146" y="42"/>
                      </a:cxn>
                      <a:cxn ang="0">
                        <a:pos x="132" y="42"/>
                      </a:cxn>
                      <a:cxn ang="0">
                        <a:pos x="117" y="43"/>
                      </a:cxn>
                      <a:cxn ang="0">
                        <a:pos x="99" y="44"/>
                      </a:cxn>
                      <a:cxn ang="0">
                        <a:pos x="83" y="46"/>
                      </a:cxn>
                      <a:cxn ang="0">
                        <a:pos x="66" y="47"/>
                      </a:cxn>
                      <a:cxn ang="0">
                        <a:pos x="41" y="48"/>
                      </a:cxn>
                      <a:cxn ang="0">
                        <a:pos x="29" y="48"/>
                      </a:cxn>
                      <a:cxn ang="0">
                        <a:pos x="24" y="42"/>
                      </a:cxn>
                      <a:cxn ang="0">
                        <a:pos x="19" y="35"/>
                      </a:cxn>
                      <a:cxn ang="0">
                        <a:pos x="13" y="30"/>
                      </a:cxn>
                      <a:cxn ang="0">
                        <a:pos x="0" y="19"/>
                      </a:cxn>
                      <a:cxn ang="0">
                        <a:pos x="20" y="18"/>
                      </a:cxn>
                    </a:cxnLst>
                    <a:rect l="0" t="0" r="r" b="b"/>
                    <a:pathLst>
                      <a:path w="320" h="49">
                        <a:moveTo>
                          <a:pt x="20" y="18"/>
                        </a:moveTo>
                        <a:lnTo>
                          <a:pt x="49" y="15"/>
                        </a:lnTo>
                        <a:lnTo>
                          <a:pt x="91" y="11"/>
                        </a:lnTo>
                        <a:lnTo>
                          <a:pt x="124" y="8"/>
                        </a:lnTo>
                        <a:lnTo>
                          <a:pt x="159" y="5"/>
                        </a:lnTo>
                        <a:lnTo>
                          <a:pt x="187" y="4"/>
                        </a:lnTo>
                        <a:lnTo>
                          <a:pt x="209" y="4"/>
                        </a:lnTo>
                        <a:lnTo>
                          <a:pt x="231" y="3"/>
                        </a:lnTo>
                        <a:lnTo>
                          <a:pt x="264" y="0"/>
                        </a:lnTo>
                        <a:lnTo>
                          <a:pt x="292" y="0"/>
                        </a:lnTo>
                        <a:lnTo>
                          <a:pt x="309" y="0"/>
                        </a:lnTo>
                        <a:lnTo>
                          <a:pt x="314" y="2"/>
                        </a:lnTo>
                        <a:lnTo>
                          <a:pt x="317" y="6"/>
                        </a:lnTo>
                        <a:lnTo>
                          <a:pt x="319" y="10"/>
                        </a:lnTo>
                        <a:lnTo>
                          <a:pt x="318" y="18"/>
                        </a:lnTo>
                        <a:lnTo>
                          <a:pt x="309" y="21"/>
                        </a:lnTo>
                        <a:lnTo>
                          <a:pt x="295" y="23"/>
                        </a:lnTo>
                        <a:lnTo>
                          <a:pt x="274" y="27"/>
                        </a:lnTo>
                        <a:lnTo>
                          <a:pt x="245" y="31"/>
                        </a:lnTo>
                        <a:lnTo>
                          <a:pt x="219" y="34"/>
                        </a:lnTo>
                        <a:lnTo>
                          <a:pt x="190" y="38"/>
                        </a:lnTo>
                        <a:lnTo>
                          <a:pt x="160" y="40"/>
                        </a:lnTo>
                        <a:lnTo>
                          <a:pt x="146" y="42"/>
                        </a:lnTo>
                        <a:lnTo>
                          <a:pt x="132" y="42"/>
                        </a:lnTo>
                        <a:lnTo>
                          <a:pt x="117" y="43"/>
                        </a:lnTo>
                        <a:lnTo>
                          <a:pt x="99" y="44"/>
                        </a:lnTo>
                        <a:lnTo>
                          <a:pt x="83" y="46"/>
                        </a:lnTo>
                        <a:lnTo>
                          <a:pt x="66" y="47"/>
                        </a:lnTo>
                        <a:lnTo>
                          <a:pt x="41" y="48"/>
                        </a:lnTo>
                        <a:lnTo>
                          <a:pt x="29" y="48"/>
                        </a:lnTo>
                        <a:lnTo>
                          <a:pt x="24" y="42"/>
                        </a:lnTo>
                        <a:lnTo>
                          <a:pt x="19" y="35"/>
                        </a:lnTo>
                        <a:lnTo>
                          <a:pt x="13" y="30"/>
                        </a:lnTo>
                        <a:lnTo>
                          <a:pt x="0" y="19"/>
                        </a:lnTo>
                        <a:lnTo>
                          <a:pt x="20" y="18"/>
                        </a:lnTo>
                      </a:path>
                    </a:pathLst>
                  </a:custGeom>
                  <a:solidFill>
                    <a:srgbClr val="00007F"/>
                  </a:solidFill>
                  <a:ln w="12700" cap="rnd" cmpd="sng">
                    <a:solidFill>
                      <a:srgbClr val="000000"/>
                    </a:solidFill>
                    <a:prstDash val="solid"/>
                    <a:round/>
                    <a:headEnd type="none" w="med" len="med"/>
                    <a:tailEnd type="none" w="med" len="med"/>
                  </a:ln>
                  <a:effectLst/>
                </p:spPr>
                <p:txBody>
                  <a:bodyPr/>
                  <a:lstStyle/>
                  <a:p>
                    <a:endParaRPr lang="en-US"/>
                  </a:p>
                </p:txBody>
              </p:sp>
              <p:sp>
                <p:nvSpPr>
                  <p:cNvPr id="159774" name="Freeform 30"/>
                  <p:cNvSpPr>
                    <a:spLocks/>
                  </p:cNvSpPr>
                  <p:nvPr/>
                </p:nvSpPr>
                <p:spPr bwMode="auto">
                  <a:xfrm>
                    <a:off x="5479" y="1144"/>
                    <a:ext cx="37" cy="22"/>
                  </a:xfrm>
                  <a:custGeom>
                    <a:avLst/>
                    <a:gdLst/>
                    <a:ahLst/>
                    <a:cxnLst>
                      <a:cxn ang="0">
                        <a:pos x="3" y="1"/>
                      </a:cxn>
                      <a:cxn ang="0">
                        <a:pos x="0" y="8"/>
                      </a:cxn>
                      <a:cxn ang="0">
                        <a:pos x="0" y="14"/>
                      </a:cxn>
                      <a:cxn ang="0">
                        <a:pos x="2" y="17"/>
                      </a:cxn>
                      <a:cxn ang="0">
                        <a:pos x="4" y="21"/>
                      </a:cxn>
                      <a:cxn ang="0">
                        <a:pos x="13" y="20"/>
                      </a:cxn>
                      <a:cxn ang="0">
                        <a:pos x="22" y="17"/>
                      </a:cxn>
                      <a:cxn ang="0">
                        <a:pos x="28" y="15"/>
                      </a:cxn>
                      <a:cxn ang="0">
                        <a:pos x="33" y="13"/>
                      </a:cxn>
                      <a:cxn ang="0">
                        <a:pos x="36" y="10"/>
                      </a:cxn>
                      <a:cxn ang="0">
                        <a:pos x="34" y="8"/>
                      </a:cxn>
                      <a:cxn ang="0">
                        <a:pos x="33" y="4"/>
                      </a:cxn>
                      <a:cxn ang="0">
                        <a:pos x="35" y="1"/>
                      </a:cxn>
                      <a:cxn ang="0">
                        <a:pos x="30" y="0"/>
                      </a:cxn>
                      <a:cxn ang="0">
                        <a:pos x="20" y="0"/>
                      </a:cxn>
                      <a:cxn ang="0">
                        <a:pos x="3" y="1"/>
                      </a:cxn>
                    </a:cxnLst>
                    <a:rect l="0" t="0" r="r" b="b"/>
                    <a:pathLst>
                      <a:path w="37" h="22">
                        <a:moveTo>
                          <a:pt x="3" y="1"/>
                        </a:moveTo>
                        <a:lnTo>
                          <a:pt x="0" y="8"/>
                        </a:lnTo>
                        <a:lnTo>
                          <a:pt x="0" y="14"/>
                        </a:lnTo>
                        <a:lnTo>
                          <a:pt x="2" y="17"/>
                        </a:lnTo>
                        <a:lnTo>
                          <a:pt x="4" y="21"/>
                        </a:lnTo>
                        <a:lnTo>
                          <a:pt x="13" y="20"/>
                        </a:lnTo>
                        <a:lnTo>
                          <a:pt x="22" y="17"/>
                        </a:lnTo>
                        <a:lnTo>
                          <a:pt x="28" y="15"/>
                        </a:lnTo>
                        <a:lnTo>
                          <a:pt x="33" y="13"/>
                        </a:lnTo>
                        <a:lnTo>
                          <a:pt x="36" y="10"/>
                        </a:lnTo>
                        <a:lnTo>
                          <a:pt x="34" y="8"/>
                        </a:lnTo>
                        <a:lnTo>
                          <a:pt x="33" y="4"/>
                        </a:lnTo>
                        <a:lnTo>
                          <a:pt x="35" y="1"/>
                        </a:lnTo>
                        <a:lnTo>
                          <a:pt x="30" y="0"/>
                        </a:lnTo>
                        <a:lnTo>
                          <a:pt x="20" y="0"/>
                        </a:lnTo>
                        <a:lnTo>
                          <a:pt x="3" y="1"/>
                        </a:lnTo>
                      </a:path>
                    </a:pathLst>
                  </a:custGeom>
                  <a:solidFill>
                    <a:srgbClr val="BFBFBF"/>
                  </a:solidFill>
                  <a:ln w="12700" cap="rnd" cmpd="sng">
                    <a:solidFill>
                      <a:srgbClr val="000000"/>
                    </a:solidFill>
                    <a:prstDash val="solid"/>
                    <a:round/>
                    <a:headEnd type="none" w="med" len="med"/>
                    <a:tailEnd type="none" w="med" len="med"/>
                  </a:ln>
                  <a:effectLst/>
                </p:spPr>
                <p:txBody>
                  <a:bodyPr/>
                  <a:lstStyle/>
                  <a:p>
                    <a:endParaRPr lang="en-US"/>
                  </a:p>
                </p:txBody>
              </p:sp>
              <p:sp>
                <p:nvSpPr>
                  <p:cNvPr id="159775" name="Freeform 31"/>
                  <p:cNvSpPr>
                    <a:spLocks/>
                  </p:cNvSpPr>
                  <p:nvPr/>
                </p:nvSpPr>
                <p:spPr bwMode="auto">
                  <a:xfrm>
                    <a:off x="5471" y="1147"/>
                    <a:ext cx="5" cy="22"/>
                  </a:xfrm>
                  <a:custGeom>
                    <a:avLst/>
                    <a:gdLst/>
                    <a:ahLst/>
                    <a:cxnLst>
                      <a:cxn ang="0">
                        <a:pos x="3" y="0"/>
                      </a:cxn>
                      <a:cxn ang="0">
                        <a:pos x="0" y="6"/>
                      </a:cxn>
                      <a:cxn ang="0">
                        <a:pos x="0" y="11"/>
                      </a:cxn>
                      <a:cxn ang="0">
                        <a:pos x="2" y="17"/>
                      </a:cxn>
                      <a:cxn ang="0">
                        <a:pos x="4" y="21"/>
                      </a:cxn>
                    </a:cxnLst>
                    <a:rect l="0" t="0" r="r" b="b"/>
                    <a:pathLst>
                      <a:path w="5" h="22">
                        <a:moveTo>
                          <a:pt x="3" y="0"/>
                        </a:moveTo>
                        <a:lnTo>
                          <a:pt x="0" y="6"/>
                        </a:lnTo>
                        <a:lnTo>
                          <a:pt x="0" y="11"/>
                        </a:lnTo>
                        <a:lnTo>
                          <a:pt x="2" y="17"/>
                        </a:lnTo>
                        <a:lnTo>
                          <a:pt x="4" y="21"/>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grpSp>
            <p:sp>
              <p:nvSpPr>
                <p:cNvPr id="159776" name="Freeform 32"/>
                <p:cNvSpPr>
                  <a:spLocks/>
                </p:cNvSpPr>
                <p:nvPr/>
              </p:nvSpPr>
              <p:spPr bwMode="auto">
                <a:xfrm>
                  <a:off x="5115" y="1174"/>
                  <a:ext cx="6" cy="23"/>
                </a:xfrm>
                <a:custGeom>
                  <a:avLst/>
                  <a:gdLst/>
                  <a:ahLst/>
                  <a:cxnLst>
                    <a:cxn ang="0">
                      <a:pos x="0" y="0"/>
                    </a:cxn>
                    <a:cxn ang="0">
                      <a:pos x="3" y="4"/>
                    </a:cxn>
                    <a:cxn ang="0">
                      <a:pos x="5" y="9"/>
                    </a:cxn>
                    <a:cxn ang="0">
                      <a:pos x="5" y="13"/>
                    </a:cxn>
                    <a:cxn ang="0">
                      <a:pos x="4" y="19"/>
                    </a:cxn>
                    <a:cxn ang="0">
                      <a:pos x="2" y="22"/>
                    </a:cxn>
                    <a:cxn ang="0">
                      <a:pos x="3" y="20"/>
                    </a:cxn>
                  </a:cxnLst>
                  <a:rect l="0" t="0" r="r" b="b"/>
                  <a:pathLst>
                    <a:path w="6" h="23">
                      <a:moveTo>
                        <a:pt x="0" y="0"/>
                      </a:moveTo>
                      <a:lnTo>
                        <a:pt x="3" y="4"/>
                      </a:lnTo>
                      <a:lnTo>
                        <a:pt x="5" y="9"/>
                      </a:lnTo>
                      <a:lnTo>
                        <a:pt x="5" y="13"/>
                      </a:lnTo>
                      <a:lnTo>
                        <a:pt x="4" y="19"/>
                      </a:lnTo>
                      <a:lnTo>
                        <a:pt x="2" y="22"/>
                      </a:lnTo>
                      <a:lnTo>
                        <a:pt x="3" y="2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grpSp>
        </p:grpSp>
      </p:grpSp>
      <p:graphicFrame>
        <p:nvGraphicFramePr>
          <p:cNvPr id="159777" name="Object 33">
            <a:hlinkClick r:id="" action="ppaction://ole?verb=0"/>
          </p:cNvPr>
          <p:cNvGraphicFramePr>
            <a:graphicFrameLocks/>
          </p:cNvGraphicFramePr>
          <p:nvPr/>
        </p:nvGraphicFramePr>
        <p:xfrm>
          <a:off x="3910013" y="3030538"/>
          <a:ext cx="1611312" cy="1004887"/>
        </p:xfrm>
        <a:graphic>
          <a:graphicData uri="http://schemas.openxmlformats.org/presentationml/2006/ole">
            <p:oleObj spid="_x0000_s159777" name="Microsoft ClipArt Gallery" r:id="rId5" imgW="4052880" imgH="2536560" progId="">
              <p:embed/>
            </p:oleObj>
          </a:graphicData>
        </a:graphic>
      </p:graphicFrame>
      <p:sp>
        <p:nvSpPr>
          <p:cNvPr id="159778" name="Rectangle 34"/>
          <p:cNvSpPr>
            <a:spLocks noChangeArrowheads="1"/>
          </p:cNvSpPr>
          <p:nvPr/>
        </p:nvSpPr>
        <p:spPr bwMode="auto">
          <a:xfrm>
            <a:off x="5907088" y="3354388"/>
            <a:ext cx="2359025" cy="454025"/>
          </a:xfrm>
          <a:prstGeom prst="rect">
            <a:avLst/>
          </a:prstGeom>
          <a:noFill/>
          <a:ln w="12700">
            <a:noFill/>
            <a:miter lim="800000"/>
            <a:headEnd/>
            <a:tailEnd/>
          </a:ln>
          <a:effectLst/>
        </p:spPr>
        <p:txBody>
          <a:bodyPr lIns="90488" tIns="44450" rIns="90488" bIns="44450">
            <a:spAutoFit/>
          </a:bodyPr>
          <a:lstStyle/>
          <a:p>
            <a:pPr algn="ctr" eaLnBrk="0" hangingPunct="0">
              <a:spcBef>
                <a:spcPct val="50000"/>
              </a:spcBef>
            </a:pPr>
            <a:r>
              <a:rPr lang="en-US" sz="2400" b="1">
                <a:solidFill>
                  <a:srgbClr val="EAEC5E"/>
                </a:solidFill>
                <a:effectLst>
                  <a:outerShdw blurRad="38100" dist="38100" dir="2700000" algn="tl">
                    <a:srgbClr val="000000"/>
                  </a:outerShdw>
                </a:effectLst>
              </a:rPr>
              <a:t>Average = 3.72</a:t>
            </a:r>
          </a:p>
        </p:txBody>
      </p:sp>
      <p:sp>
        <p:nvSpPr>
          <p:cNvPr id="159779" name="Rectangle 35"/>
          <p:cNvSpPr>
            <a:spLocks noChangeArrowheads="1"/>
          </p:cNvSpPr>
          <p:nvPr/>
        </p:nvSpPr>
        <p:spPr bwMode="auto">
          <a:xfrm>
            <a:off x="4264025" y="3733800"/>
            <a:ext cx="903288" cy="333375"/>
          </a:xfrm>
          <a:prstGeom prst="rect">
            <a:avLst/>
          </a:prstGeom>
          <a:noFill/>
          <a:ln w="12700">
            <a:noFill/>
            <a:miter lim="800000"/>
            <a:headEnd/>
            <a:tailEnd/>
          </a:ln>
          <a:effectLst/>
        </p:spPr>
        <p:txBody>
          <a:bodyPr wrap="none" lIns="90488" tIns="44450" rIns="90488" bIns="44450">
            <a:spAutoFit/>
          </a:bodyPr>
          <a:lstStyle/>
          <a:p>
            <a:pPr algn="ctr" eaLnBrk="0" hangingPunct="0"/>
            <a:r>
              <a:rPr lang="en-US" sz="1600" b="1">
                <a:solidFill>
                  <a:srgbClr val="EAEC5E"/>
                </a:solidFill>
                <a:effectLst>
                  <a:outerShdw blurRad="38100" dist="38100" dir="2700000" algn="tl">
                    <a:srgbClr val="000000"/>
                  </a:outerShdw>
                </a:effectLst>
              </a:rPr>
              <a:t>Sample</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377825" y="4108450"/>
            <a:ext cx="8531225" cy="2587625"/>
          </a:xfrm>
          <a:prstGeom prst="rect">
            <a:avLst/>
          </a:prstGeom>
          <a:solidFill>
            <a:schemeClr val="bg1"/>
          </a:solidFill>
          <a:ln w="12700">
            <a:solidFill>
              <a:schemeClr val="bg1"/>
            </a:solidFill>
            <a:miter lim="800000"/>
            <a:headEnd/>
            <a:tailEnd/>
          </a:ln>
          <a:effectLst>
            <a:prstShdw prst="shdw17" dist="17961" dir="2700000">
              <a:schemeClr val="bg1">
                <a:gamma/>
                <a:shade val="60000"/>
                <a:invGamma/>
              </a:schemeClr>
            </a:prstShdw>
          </a:effectLst>
        </p:spPr>
        <p:txBody>
          <a:bodyPr wrap="none" anchor="ctr"/>
          <a:lstStyle/>
          <a:p>
            <a:endParaRPr lang="en-US"/>
          </a:p>
        </p:txBody>
      </p:sp>
      <p:sp>
        <p:nvSpPr>
          <p:cNvPr id="12291" name="Rectangle 3"/>
          <p:cNvSpPr>
            <a:spLocks noChangeArrowheads="1"/>
          </p:cNvSpPr>
          <p:nvPr/>
        </p:nvSpPr>
        <p:spPr bwMode="auto">
          <a:xfrm>
            <a:off x="377825" y="1406525"/>
            <a:ext cx="8531225" cy="2587625"/>
          </a:xfrm>
          <a:prstGeom prst="rect">
            <a:avLst/>
          </a:prstGeom>
          <a:solidFill>
            <a:schemeClr val="bg1"/>
          </a:solidFill>
          <a:ln w="12700">
            <a:solidFill>
              <a:schemeClr val="bg1"/>
            </a:solidFill>
            <a:miter lim="800000"/>
            <a:headEnd/>
            <a:tailEnd/>
          </a:ln>
          <a:effectLst>
            <a:prstShdw prst="shdw17" dist="17961" dir="2700000">
              <a:schemeClr val="bg1">
                <a:gamma/>
                <a:shade val="60000"/>
                <a:invGamma/>
              </a:schemeClr>
            </a:prstShdw>
          </a:effectLst>
        </p:spPr>
        <p:txBody>
          <a:bodyPr wrap="none" anchor="ctr"/>
          <a:lstStyle/>
          <a:p>
            <a:endParaRPr lang="en-US"/>
          </a:p>
        </p:txBody>
      </p:sp>
      <p:sp>
        <p:nvSpPr>
          <p:cNvPr id="12292" name="Rectangle 4"/>
          <p:cNvSpPr>
            <a:spLocks noGrp="1" noRot="1" noChangeArrowheads="1"/>
          </p:cNvSpPr>
          <p:nvPr>
            <p:ph type="title"/>
          </p:nvPr>
        </p:nvSpPr>
        <p:spPr>
          <a:xfrm>
            <a:off x="1038225" y="209550"/>
            <a:ext cx="7715250" cy="1143000"/>
          </a:xfrm>
          <a:noFill/>
          <a:ln/>
          <a:effectLst>
            <a:outerShdw dist="35921" dir="2700000" algn="ctr" rotWithShape="0">
              <a:srgbClr val="000000"/>
            </a:outerShdw>
          </a:effectLst>
        </p:spPr>
        <p:txBody>
          <a:bodyPr lIns="90488" tIns="44450" rIns="90488" bIns="44450"/>
          <a:lstStyle/>
          <a:p>
            <a:r>
              <a:rPr lang="en-US"/>
              <a:t>The Causal Context</a:t>
            </a:r>
          </a:p>
        </p:txBody>
      </p:sp>
      <p:sp>
        <p:nvSpPr>
          <p:cNvPr id="12293" name="Rectangle 5"/>
          <p:cNvSpPr>
            <a:spLocks noChangeArrowheads="1"/>
          </p:cNvSpPr>
          <p:nvPr/>
        </p:nvSpPr>
        <p:spPr bwMode="auto">
          <a:xfrm>
            <a:off x="646113" y="1498600"/>
            <a:ext cx="1443037" cy="576263"/>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eaLnBrk="0" hangingPunct="0"/>
            <a:r>
              <a:rPr lang="en-US" sz="3200">
                <a:effectLst>
                  <a:outerShdw blurRad="38100" dist="38100" dir="2700000" algn="tl">
                    <a:srgbClr val="000000"/>
                  </a:outerShdw>
                </a:effectLst>
              </a:rPr>
              <a:t>Theory</a:t>
            </a:r>
          </a:p>
        </p:txBody>
      </p:sp>
      <p:sp>
        <p:nvSpPr>
          <p:cNvPr id="12294" name="Rectangle 6"/>
          <p:cNvSpPr>
            <a:spLocks noChangeArrowheads="1"/>
          </p:cNvSpPr>
          <p:nvPr/>
        </p:nvSpPr>
        <p:spPr bwMode="auto">
          <a:xfrm>
            <a:off x="588963" y="5984875"/>
            <a:ext cx="2368550" cy="576263"/>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eaLnBrk="0" hangingPunct="0"/>
            <a:r>
              <a:rPr lang="en-US" sz="3200">
                <a:effectLst>
                  <a:outerShdw blurRad="38100" dist="38100" dir="2700000" algn="tl">
                    <a:srgbClr val="000000"/>
                  </a:outerShdw>
                </a:effectLst>
              </a:rPr>
              <a:t>Observation</a:t>
            </a:r>
          </a:p>
        </p:txBody>
      </p:sp>
      <p:sp>
        <p:nvSpPr>
          <p:cNvPr id="12295" name="Rectangle 7"/>
          <p:cNvSpPr>
            <a:spLocks noChangeArrowheads="1"/>
          </p:cNvSpPr>
          <p:nvPr/>
        </p:nvSpPr>
        <p:spPr bwMode="auto">
          <a:xfrm>
            <a:off x="1539875" y="2333625"/>
            <a:ext cx="1917700" cy="1063625"/>
          </a:xfrm>
          <a:prstGeom prst="rect">
            <a:avLst/>
          </a:prstGeom>
          <a:solidFill>
            <a:srgbClr val="FC0128"/>
          </a:solidFill>
          <a:ln w="12700">
            <a:noFill/>
            <a:miter lim="800000"/>
            <a:headEnd/>
            <a:tailEnd/>
          </a:ln>
          <a:effectLst/>
        </p:spPr>
        <p:txBody>
          <a:bodyPr wrap="none" lIns="90488" tIns="44450" rIns="90488" bIns="44450">
            <a:spAutoFit/>
          </a:bodyPr>
          <a:lstStyle/>
          <a:p>
            <a:pPr algn="ctr" eaLnBrk="0" hangingPunct="0"/>
            <a:r>
              <a:rPr lang="en-US" sz="3200">
                <a:effectLst>
                  <a:outerShdw blurRad="38100" dist="38100" dir="2700000" algn="tl">
                    <a:srgbClr val="000000"/>
                  </a:outerShdw>
                </a:effectLst>
              </a:rPr>
              <a:t>Cause</a:t>
            </a:r>
          </a:p>
          <a:p>
            <a:pPr algn="ctr" eaLnBrk="0" hangingPunct="0"/>
            <a:r>
              <a:rPr lang="en-US" sz="3200">
                <a:effectLst>
                  <a:outerShdw blurRad="38100" dist="38100" dir="2700000" algn="tl">
                    <a:srgbClr val="000000"/>
                  </a:outerShdw>
                </a:effectLst>
              </a:rPr>
              <a:t>Construct</a:t>
            </a:r>
          </a:p>
        </p:txBody>
      </p:sp>
      <p:sp>
        <p:nvSpPr>
          <p:cNvPr id="12296" name="Rectangle 8"/>
          <p:cNvSpPr>
            <a:spLocks noChangeArrowheads="1"/>
          </p:cNvSpPr>
          <p:nvPr/>
        </p:nvSpPr>
        <p:spPr bwMode="auto">
          <a:xfrm>
            <a:off x="6253163" y="2333625"/>
            <a:ext cx="1917700" cy="1063625"/>
          </a:xfrm>
          <a:prstGeom prst="rect">
            <a:avLst/>
          </a:prstGeom>
          <a:solidFill>
            <a:srgbClr val="FC0128"/>
          </a:solidFill>
          <a:ln w="12700">
            <a:noFill/>
            <a:miter lim="800000"/>
            <a:headEnd/>
            <a:tailEnd/>
          </a:ln>
          <a:effectLst/>
        </p:spPr>
        <p:txBody>
          <a:bodyPr wrap="none" lIns="90488" tIns="44450" rIns="90488" bIns="44450">
            <a:spAutoFit/>
          </a:bodyPr>
          <a:lstStyle/>
          <a:p>
            <a:pPr algn="ctr" eaLnBrk="0" hangingPunct="0"/>
            <a:r>
              <a:rPr lang="en-US" sz="3200">
                <a:effectLst>
                  <a:outerShdw blurRad="38100" dist="38100" dir="2700000" algn="tl">
                    <a:srgbClr val="000000"/>
                  </a:outerShdw>
                </a:effectLst>
              </a:rPr>
              <a:t>Effect</a:t>
            </a:r>
          </a:p>
          <a:p>
            <a:pPr algn="ctr" eaLnBrk="0" hangingPunct="0"/>
            <a:r>
              <a:rPr lang="en-US" sz="3200">
                <a:effectLst>
                  <a:outerShdw blurRad="38100" dist="38100" dir="2700000" algn="tl">
                    <a:srgbClr val="000000"/>
                  </a:outerShdw>
                </a:effectLst>
              </a:rPr>
              <a:t>Construct</a:t>
            </a:r>
          </a:p>
        </p:txBody>
      </p:sp>
      <p:sp>
        <p:nvSpPr>
          <p:cNvPr id="12297" name="AutoShape 9"/>
          <p:cNvSpPr>
            <a:spLocks noChangeArrowheads="1"/>
          </p:cNvSpPr>
          <p:nvPr/>
        </p:nvSpPr>
        <p:spPr bwMode="auto">
          <a:xfrm>
            <a:off x="3683000" y="2635250"/>
            <a:ext cx="2130425" cy="558800"/>
          </a:xfrm>
          <a:prstGeom prst="rightArrow">
            <a:avLst>
              <a:gd name="adj1" fmla="val 50000"/>
              <a:gd name="adj2" fmla="val 190643"/>
            </a:avLst>
          </a:prstGeom>
          <a:solidFill>
            <a:schemeClr val="accent1"/>
          </a:solidFill>
          <a:ln w="12700">
            <a:solidFill>
              <a:schemeClr val="tx1"/>
            </a:solidFill>
            <a:miter lim="800000"/>
            <a:headEnd/>
            <a:tailEnd/>
          </a:ln>
          <a:effectLst/>
        </p:spPr>
        <p:txBody>
          <a:bodyPr wrap="none" anchor="ctr"/>
          <a:lstStyle/>
          <a:p>
            <a:endParaRPr lang="en-US"/>
          </a:p>
        </p:txBody>
      </p:sp>
      <p:sp>
        <p:nvSpPr>
          <p:cNvPr id="12298" name="Rectangle 10"/>
          <p:cNvSpPr>
            <a:spLocks noChangeArrowheads="1"/>
          </p:cNvSpPr>
          <p:nvPr/>
        </p:nvSpPr>
        <p:spPr bwMode="auto">
          <a:xfrm>
            <a:off x="3814763" y="2794000"/>
            <a:ext cx="1416050" cy="241300"/>
          </a:xfrm>
          <a:prstGeom prst="rect">
            <a:avLst/>
          </a:prstGeom>
          <a:noFill/>
          <a:ln w="12700">
            <a:noFill/>
            <a:miter lim="800000"/>
            <a:headEnd/>
            <a:tailEnd/>
          </a:ln>
          <a:effectLst/>
        </p:spPr>
        <p:txBody>
          <a:bodyPr wrap="none" lIns="90488" tIns="44450" rIns="90488" bIns="44450">
            <a:spAutoFit/>
          </a:bodyPr>
          <a:lstStyle/>
          <a:p>
            <a:pPr eaLnBrk="0" hangingPunct="0"/>
            <a:r>
              <a:rPr lang="en-US" sz="1000">
                <a:effectLst>
                  <a:outerShdw blurRad="38100" dist="38100" dir="2700000" algn="tl">
                    <a:srgbClr val="000000"/>
                  </a:outerShdw>
                </a:effectLst>
              </a:rPr>
              <a:t>cause-effect construct</a:t>
            </a: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ChangeArrowheads="1"/>
          </p:cNvSpPr>
          <p:nvPr/>
        </p:nvSpPr>
        <p:spPr bwMode="auto">
          <a:xfrm>
            <a:off x="6053138" y="1600200"/>
            <a:ext cx="2066925" cy="333375"/>
          </a:xfrm>
          <a:prstGeom prst="rect">
            <a:avLst/>
          </a:prstGeom>
          <a:noFill/>
          <a:ln w="12700">
            <a:noFill/>
            <a:miter lim="800000"/>
            <a:headEnd/>
            <a:tailEnd/>
          </a:ln>
          <a:effectLst/>
        </p:spPr>
        <p:txBody>
          <a:bodyPr wrap="none" lIns="90488" tIns="44450" rIns="90488" bIns="44450">
            <a:spAutoFit/>
          </a:bodyPr>
          <a:lstStyle/>
          <a:p>
            <a:pPr algn="ctr" eaLnBrk="0" hangingPunct="0">
              <a:tabLst>
                <a:tab pos="457200" algn="ctr"/>
                <a:tab pos="914400" algn="ctr"/>
                <a:tab pos="1371600" algn="ctr"/>
                <a:tab pos="1828800" algn="ctr"/>
              </a:tabLst>
            </a:pPr>
            <a:r>
              <a:rPr lang="en-US" sz="1600" b="1">
                <a:effectLst>
                  <a:outerShdw blurRad="38100" dist="38100" dir="2700000" algn="tl">
                    <a:srgbClr val="000000"/>
                  </a:outerShdw>
                </a:effectLst>
              </a:rPr>
              <a:t>1	2	3	4	5</a:t>
            </a:r>
          </a:p>
        </p:txBody>
      </p:sp>
      <p:sp>
        <p:nvSpPr>
          <p:cNvPr id="161795" name="Oval 3"/>
          <p:cNvSpPr>
            <a:spLocks noChangeArrowheads="1"/>
          </p:cNvSpPr>
          <p:nvPr/>
        </p:nvSpPr>
        <p:spPr bwMode="auto">
          <a:xfrm>
            <a:off x="7759700" y="1549400"/>
            <a:ext cx="368300" cy="368300"/>
          </a:xfrm>
          <a:prstGeom prst="ellipse">
            <a:avLst/>
          </a:prstGeom>
          <a:noFill/>
          <a:ln w="12700">
            <a:solidFill>
              <a:schemeClr val="tx1"/>
            </a:solidFill>
            <a:round/>
            <a:headEnd/>
            <a:tailEnd/>
          </a:ln>
          <a:effectLst/>
        </p:spPr>
        <p:txBody>
          <a:bodyPr wrap="none" anchor="ctr"/>
          <a:lstStyle/>
          <a:p>
            <a:endParaRPr lang="en-US"/>
          </a:p>
        </p:txBody>
      </p:sp>
      <p:sp>
        <p:nvSpPr>
          <p:cNvPr id="161796" name="Rectangle 4"/>
          <p:cNvSpPr>
            <a:spLocks noGrp="1" noRot="1" noChangeArrowheads="1"/>
          </p:cNvSpPr>
          <p:nvPr>
            <p:ph type="title"/>
          </p:nvPr>
        </p:nvSpPr>
        <p:spPr>
          <a:noFill/>
          <a:ln/>
          <a:effectLst>
            <a:outerShdw dist="35921" dir="2700000" algn="ctr" rotWithShape="0">
              <a:srgbClr val="000000"/>
            </a:outerShdw>
          </a:effectLst>
        </p:spPr>
        <p:txBody>
          <a:bodyPr lIns="90488" tIns="44450" rIns="90488" bIns="44450"/>
          <a:lstStyle/>
          <a:p>
            <a:r>
              <a:rPr lang="en-US" sz="3600"/>
              <a:t>Statistical Terms in Sampling</a:t>
            </a:r>
          </a:p>
        </p:txBody>
      </p:sp>
      <p:sp>
        <p:nvSpPr>
          <p:cNvPr id="161797" name="Rectangle 5"/>
          <p:cNvSpPr>
            <a:spLocks noChangeArrowheads="1"/>
          </p:cNvSpPr>
          <p:nvPr/>
        </p:nvSpPr>
        <p:spPr bwMode="auto">
          <a:xfrm>
            <a:off x="1527175" y="1503363"/>
            <a:ext cx="1366838" cy="454025"/>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algn="ctr" eaLnBrk="0" hangingPunct="0"/>
            <a:r>
              <a:rPr lang="en-US" sz="2400" b="1">
                <a:solidFill>
                  <a:srgbClr val="EAEC5E"/>
                </a:solidFill>
                <a:effectLst>
                  <a:outerShdw blurRad="38100" dist="38100" dir="2700000" algn="tl">
                    <a:srgbClr val="000000"/>
                  </a:outerShdw>
                </a:effectLst>
              </a:rPr>
              <a:t>Variable</a:t>
            </a:r>
          </a:p>
        </p:txBody>
      </p:sp>
      <p:sp>
        <p:nvSpPr>
          <p:cNvPr id="161798" name="Rectangle 6"/>
          <p:cNvSpPr>
            <a:spLocks noChangeArrowheads="1"/>
          </p:cNvSpPr>
          <p:nvPr/>
        </p:nvSpPr>
        <p:spPr bwMode="auto">
          <a:xfrm>
            <a:off x="1252538" y="3348038"/>
            <a:ext cx="1914525" cy="454025"/>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lIns="90488" tIns="44450" rIns="90488" bIns="44450">
            <a:spAutoFit/>
          </a:bodyPr>
          <a:lstStyle/>
          <a:p>
            <a:pPr algn="ctr" eaLnBrk="0" hangingPunct="0">
              <a:spcBef>
                <a:spcPct val="50000"/>
              </a:spcBef>
            </a:pPr>
            <a:r>
              <a:rPr lang="en-US" sz="2400" b="1">
                <a:solidFill>
                  <a:srgbClr val="EAEC5E"/>
                </a:solidFill>
                <a:effectLst>
                  <a:outerShdw blurRad="38100" dist="38100" dir="2700000" algn="tl">
                    <a:srgbClr val="000000"/>
                  </a:outerShdw>
                </a:effectLst>
              </a:rPr>
              <a:t>Statistic</a:t>
            </a:r>
          </a:p>
        </p:txBody>
      </p:sp>
      <p:sp>
        <p:nvSpPr>
          <p:cNvPr id="161799" name="Rectangle 7"/>
          <p:cNvSpPr>
            <a:spLocks noChangeArrowheads="1"/>
          </p:cNvSpPr>
          <p:nvPr/>
        </p:nvSpPr>
        <p:spPr bwMode="auto">
          <a:xfrm>
            <a:off x="1252538" y="5405438"/>
            <a:ext cx="1914525" cy="454025"/>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lIns="90488" tIns="44450" rIns="90488" bIns="44450">
            <a:spAutoFit/>
          </a:bodyPr>
          <a:lstStyle/>
          <a:p>
            <a:pPr algn="ctr" eaLnBrk="0" hangingPunct="0">
              <a:spcBef>
                <a:spcPct val="50000"/>
              </a:spcBef>
            </a:pPr>
            <a:r>
              <a:rPr lang="en-US" sz="2400" b="1">
                <a:solidFill>
                  <a:srgbClr val="EAEC5E"/>
                </a:solidFill>
                <a:effectLst>
                  <a:outerShdw blurRad="38100" dist="38100" dir="2700000" algn="tl">
                    <a:srgbClr val="000000"/>
                  </a:outerShdw>
                </a:effectLst>
              </a:rPr>
              <a:t>Parameter</a:t>
            </a:r>
          </a:p>
        </p:txBody>
      </p:sp>
      <p:graphicFrame>
        <p:nvGraphicFramePr>
          <p:cNvPr id="161800" name="Object 8">
            <a:hlinkClick r:id="" action="ppaction://ole?verb=0"/>
          </p:cNvPr>
          <p:cNvGraphicFramePr>
            <a:graphicFrameLocks/>
          </p:cNvGraphicFramePr>
          <p:nvPr/>
        </p:nvGraphicFramePr>
        <p:xfrm>
          <a:off x="4286250" y="930275"/>
          <a:ext cx="857250" cy="1398588"/>
        </p:xfrm>
        <a:graphic>
          <a:graphicData uri="http://schemas.openxmlformats.org/presentationml/2006/ole">
            <p:oleObj spid="_x0000_s161800" name="Microsoft ClipArt Gallery" r:id="rId4" imgW="3465360" imgH="5630760" progId="">
              <p:embed/>
            </p:oleObj>
          </a:graphicData>
        </a:graphic>
      </p:graphicFrame>
      <p:sp>
        <p:nvSpPr>
          <p:cNvPr id="161801" name="Rectangle 9"/>
          <p:cNvSpPr>
            <a:spLocks noChangeArrowheads="1"/>
          </p:cNvSpPr>
          <p:nvPr/>
        </p:nvSpPr>
        <p:spPr bwMode="auto">
          <a:xfrm>
            <a:off x="4054475" y="2057400"/>
            <a:ext cx="1322388" cy="333375"/>
          </a:xfrm>
          <a:prstGeom prst="rect">
            <a:avLst/>
          </a:prstGeom>
          <a:noFill/>
          <a:ln w="12700">
            <a:noFill/>
            <a:miter lim="800000"/>
            <a:headEnd/>
            <a:tailEnd/>
          </a:ln>
          <a:effectLst/>
        </p:spPr>
        <p:txBody>
          <a:bodyPr wrap="none" lIns="90488" tIns="44450" rIns="90488" bIns="44450">
            <a:spAutoFit/>
          </a:bodyPr>
          <a:lstStyle/>
          <a:p>
            <a:pPr algn="ctr" eaLnBrk="0" hangingPunct="0"/>
            <a:r>
              <a:rPr lang="en-US" sz="1600" b="1">
                <a:solidFill>
                  <a:srgbClr val="EAEC5E"/>
                </a:solidFill>
                <a:effectLst>
                  <a:outerShdw blurRad="38100" dist="38100" dir="2700000" algn="tl">
                    <a:srgbClr val="000000"/>
                  </a:outerShdw>
                </a:effectLst>
              </a:rPr>
              <a:t>Self-esteem</a:t>
            </a:r>
          </a:p>
        </p:txBody>
      </p:sp>
      <p:grpSp>
        <p:nvGrpSpPr>
          <p:cNvPr id="161802" name="Group 10"/>
          <p:cNvGrpSpPr>
            <a:grpSpLocks/>
          </p:cNvGrpSpPr>
          <p:nvPr/>
        </p:nvGrpSpPr>
        <p:grpSpPr bwMode="auto">
          <a:xfrm>
            <a:off x="8054975" y="1711325"/>
            <a:ext cx="777875" cy="836613"/>
            <a:chOff x="5074" y="1078"/>
            <a:chExt cx="490" cy="527"/>
          </a:xfrm>
        </p:grpSpPr>
        <p:grpSp>
          <p:nvGrpSpPr>
            <p:cNvPr id="161803" name="Group 11"/>
            <p:cNvGrpSpPr>
              <a:grpSpLocks/>
            </p:cNvGrpSpPr>
            <p:nvPr/>
          </p:nvGrpSpPr>
          <p:grpSpPr bwMode="auto">
            <a:xfrm>
              <a:off x="5130" y="1078"/>
              <a:ext cx="434" cy="527"/>
              <a:chOff x="5130" y="1078"/>
              <a:chExt cx="434" cy="527"/>
            </a:xfrm>
          </p:grpSpPr>
          <p:sp>
            <p:nvSpPr>
              <p:cNvPr id="161804" name="Freeform 12"/>
              <p:cNvSpPr>
                <a:spLocks/>
              </p:cNvSpPr>
              <p:nvPr/>
            </p:nvSpPr>
            <p:spPr bwMode="auto">
              <a:xfrm>
                <a:off x="5162" y="1127"/>
                <a:ext cx="200" cy="89"/>
              </a:xfrm>
              <a:custGeom>
                <a:avLst/>
                <a:gdLst/>
                <a:ahLst/>
                <a:cxnLst>
                  <a:cxn ang="0">
                    <a:pos x="10" y="43"/>
                  </a:cxn>
                  <a:cxn ang="0">
                    <a:pos x="0" y="64"/>
                  </a:cxn>
                  <a:cxn ang="0">
                    <a:pos x="5" y="81"/>
                  </a:cxn>
                  <a:cxn ang="0">
                    <a:pos x="22" y="88"/>
                  </a:cxn>
                  <a:cxn ang="0">
                    <a:pos x="40" y="88"/>
                  </a:cxn>
                  <a:cxn ang="0">
                    <a:pos x="50" y="86"/>
                  </a:cxn>
                  <a:cxn ang="0">
                    <a:pos x="60" y="84"/>
                  </a:cxn>
                  <a:cxn ang="0">
                    <a:pos x="72" y="81"/>
                  </a:cxn>
                  <a:cxn ang="0">
                    <a:pos x="83" y="82"/>
                  </a:cxn>
                  <a:cxn ang="0">
                    <a:pos x="96" y="83"/>
                  </a:cxn>
                  <a:cxn ang="0">
                    <a:pos x="110" y="85"/>
                  </a:cxn>
                  <a:cxn ang="0">
                    <a:pos x="122" y="82"/>
                  </a:cxn>
                  <a:cxn ang="0">
                    <a:pos x="133" y="79"/>
                  </a:cxn>
                  <a:cxn ang="0">
                    <a:pos x="141" y="76"/>
                  </a:cxn>
                  <a:cxn ang="0">
                    <a:pos x="149" y="76"/>
                  </a:cxn>
                  <a:cxn ang="0">
                    <a:pos x="158" y="78"/>
                  </a:cxn>
                  <a:cxn ang="0">
                    <a:pos x="167" y="81"/>
                  </a:cxn>
                  <a:cxn ang="0">
                    <a:pos x="173" y="82"/>
                  </a:cxn>
                  <a:cxn ang="0">
                    <a:pos x="182" y="83"/>
                  </a:cxn>
                  <a:cxn ang="0">
                    <a:pos x="199" y="81"/>
                  </a:cxn>
                  <a:cxn ang="0">
                    <a:pos x="192" y="0"/>
                  </a:cxn>
                  <a:cxn ang="0">
                    <a:pos x="10" y="43"/>
                  </a:cxn>
                </a:cxnLst>
                <a:rect l="0" t="0" r="r" b="b"/>
                <a:pathLst>
                  <a:path w="200" h="89">
                    <a:moveTo>
                      <a:pt x="10" y="43"/>
                    </a:moveTo>
                    <a:lnTo>
                      <a:pt x="0" y="64"/>
                    </a:lnTo>
                    <a:lnTo>
                      <a:pt x="5" y="81"/>
                    </a:lnTo>
                    <a:lnTo>
                      <a:pt x="22" y="88"/>
                    </a:lnTo>
                    <a:lnTo>
                      <a:pt x="40" y="88"/>
                    </a:lnTo>
                    <a:lnTo>
                      <a:pt x="50" y="86"/>
                    </a:lnTo>
                    <a:lnTo>
                      <a:pt x="60" y="84"/>
                    </a:lnTo>
                    <a:lnTo>
                      <a:pt x="72" y="81"/>
                    </a:lnTo>
                    <a:lnTo>
                      <a:pt x="83" y="82"/>
                    </a:lnTo>
                    <a:lnTo>
                      <a:pt x="96" y="83"/>
                    </a:lnTo>
                    <a:lnTo>
                      <a:pt x="110" y="85"/>
                    </a:lnTo>
                    <a:lnTo>
                      <a:pt x="122" y="82"/>
                    </a:lnTo>
                    <a:lnTo>
                      <a:pt x="133" y="79"/>
                    </a:lnTo>
                    <a:lnTo>
                      <a:pt x="141" y="76"/>
                    </a:lnTo>
                    <a:lnTo>
                      <a:pt x="149" y="76"/>
                    </a:lnTo>
                    <a:lnTo>
                      <a:pt x="158" y="78"/>
                    </a:lnTo>
                    <a:lnTo>
                      <a:pt x="167" y="81"/>
                    </a:lnTo>
                    <a:lnTo>
                      <a:pt x="173" y="82"/>
                    </a:lnTo>
                    <a:lnTo>
                      <a:pt x="182" y="83"/>
                    </a:lnTo>
                    <a:lnTo>
                      <a:pt x="199" y="81"/>
                    </a:lnTo>
                    <a:lnTo>
                      <a:pt x="192" y="0"/>
                    </a:lnTo>
                    <a:lnTo>
                      <a:pt x="10" y="43"/>
                    </a:lnTo>
                  </a:path>
                </a:pathLst>
              </a:custGeom>
              <a:solidFill>
                <a:srgbClr val="FFBFBF"/>
              </a:solidFill>
              <a:ln w="12700" cap="rnd" cmpd="sng">
                <a:solidFill>
                  <a:srgbClr val="000000"/>
                </a:solidFill>
                <a:prstDash val="solid"/>
                <a:round/>
                <a:headEnd type="none" w="med" len="med"/>
                <a:tailEnd type="none" w="med" len="med"/>
              </a:ln>
              <a:effectLst/>
            </p:spPr>
            <p:txBody>
              <a:bodyPr/>
              <a:lstStyle/>
              <a:p>
                <a:endParaRPr lang="en-US"/>
              </a:p>
            </p:txBody>
          </p:sp>
          <p:grpSp>
            <p:nvGrpSpPr>
              <p:cNvPr id="161805" name="Group 13"/>
              <p:cNvGrpSpPr>
                <a:grpSpLocks/>
              </p:cNvGrpSpPr>
              <p:nvPr/>
            </p:nvGrpSpPr>
            <p:grpSpPr bwMode="auto">
              <a:xfrm>
                <a:off x="5130" y="1078"/>
                <a:ext cx="434" cy="527"/>
                <a:chOff x="5130" y="1078"/>
                <a:chExt cx="434" cy="527"/>
              </a:xfrm>
            </p:grpSpPr>
            <p:sp>
              <p:nvSpPr>
                <p:cNvPr id="161806" name="Freeform 14"/>
                <p:cNvSpPr>
                  <a:spLocks/>
                </p:cNvSpPr>
                <p:nvPr/>
              </p:nvSpPr>
              <p:spPr bwMode="auto">
                <a:xfrm>
                  <a:off x="5130" y="1078"/>
                  <a:ext cx="434" cy="527"/>
                </a:xfrm>
                <a:custGeom>
                  <a:avLst/>
                  <a:gdLst/>
                  <a:ahLst/>
                  <a:cxnLst>
                    <a:cxn ang="0">
                      <a:pos x="85" y="164"/>
                    </a:cxn>
                    <a:cxn ang="0">
                      <a:pos x="66" y="106"/>
                    </a:cxn>
                    <a:cxn ang="0">
                      <a:pos x="34" y="82"/>
                    </a:cxn>
                    <a:cxn ang="0">
                      <a:pos x="17" y="81"/>
                    </a:cxn>
                    <a:cxn ang="0">
                      <a:pos x="3" y="88"/>
                    </a:cxn>
                    <a:cxn ang="0">
                      <a:pos x="1" y="101"/>
                    </a:cxn>
                    <a:cxn ang="0">
                      <a:pos x="13" y="164"/>
                    </a:cxn>
                    <a:cxn ang="0">
                      <a:pos x="13" y="190"/>
                    </a:cxn>
                    <a:cxn ang="0">
                      <a:pos x="37" y="221"/>
                    </a:cxn>
                    <a:cxn ang="0">
                      <a:pos x="63" y="278"/>
                    </a:cxn>
                    <a:cxn ang="0">
                      <a:pos x="82" y="341"/>
                    </a:cxn>
                    <a:cxn ang="0">
                      <a:pos x="121" y="392"/>
                    </a:cxn>
                    <a:cxn ang="0">
                      <a:pos x="176" y="440"/>
                    </a:cxn>
                    <a:cxn ang="0">
                      <a:pos x="201" y="467"/>
                    </a:cxn>
                    <a:cxn ang="0">
                      <a:pos x="212" y="495"/>
                    </a:cxn>
                    <a:cxn ang="0">
                      <a:pos x="231" y="519"/>
                    </a:cxn>
                    <a:cxn ang="0">
                      <a:pos x="248" y="516"/>
                    </a:cxn>
                    <a:cxn ang="0">
                      <a:pos x="279" y="492"/>
                    </a:cxn>
                    <a:cxn ang="0">
                      <a:pos x="326" y="462"/>
                    </a:cxn>
                    <a:cxn ang="0">
                      <a:pos x="375" y="440"/>
                    </a:cxn>
                    <a:cxn ang="0">
                      <a:pos x="417" y="437"/>
                    </a:cxn>
                    <a:cxn ang="0">
                      <a:pos x="409" y="413"/>
                    </a:cxn>
                    <a:cxn ang="0">
                      <a:pos x="387" y="392"/>
                    </a:cxn>
                    <a:cxn ang="0">
                      <a:pos x="378" y="375"/>
                    </a:cxn>
                    <a:cxn ang="0">
                      <a:pos x="385" y="295"/>
                    </a:cxn>
                    <a:cxn ang="0">
                      <a:pos x="378" y="185"/>
                    </a:cxn>
                    <a:cxn ang="0">
                      <a:pos x="385" y="133"/>
                    </a:cxn>
                    <a:cxn ang="0">
                      <a:pos x="380" y="118"/>
                    </a:cxn>
                    <a:cxn ang="0">
                      <a:pos x="369" y="109"/>
                    </a:cxn>
                    <a:cxn ang="0">
                      <a:pos x="349" y="99"/>
                    </a:cxn>
                    <a:cxn ang="0">
                      <a:pos x="325" y="72"/>
                    </a:cxn>
                    <a:cxn ang="0">
                      <a:pos x="270" y="46"/>
                    </a:cxn>
                    <a:cxn ang="0">
                      <a:pos x="220" y="12"/>
                    </a:cxn>
                    <a:cxn ang="0">
                      <a:pos x="198" y="0"/>
                    </a:cxn>
                    <a:cxn ang="0">
                      <a:pos x="166" y="10"/>
                    </a:cxn>
                    <a:cxn ang="0">
                      <a:pos x="143" y="19"/>
                    </a:cxn>
                    <a:cxn ang="0">
                      <a:pos x="120" y="21"/>
                    </a:cxn>
                    <a:cxn ang="0">
                      <a:pos x="91" y="30"/>
                    </a:cxn>
                    <a:cxn ang="0">
                      <a:pos x="42" y="46"/>
                    </a:cxn>
                    <a:cxn ang="0">
                      <a:pos x="26" y="51"/>
                    </a:cxn>
                    <a:cxn ang="0">
                      <a:pos x="22" y="63"/>
                    </a:cxn>
                    <a:cxn ang="0">
                      <a:pos x="28" y="77"/>
                    </a:cxn>
                    <a:cxn ang="0">
                      <a:pos x="47" y="89"/>
                    </a:cxn>
                    <a:cxn ang="0">
                      <a:pos x="113" y="90"/>
                    </a:cxn>
                    <a:cxn ang="0">
                      <a:pos x="145" y="90"/>
                    </a:cxn>
                    <a:cxn ang="0">
                      <a:pos x="176" y="80"/>
                    </a:cxn>
                    <a:cxn ang="0">
                      <a:pos x="188" y="86"/>
                    </a:cxn>
                    <a:cxn ang="0">
                      <a:pos x="192" y="104"/>
                    </a:cxn>
                    <a:cxn ang="0">
                      <a:pos x="176" y="168"/>
                    </a:cxn>
                    <a:cxn ang="0">
                      <a:pos x="114" y="187"/>
                    </a:cxn>
                  </a:cxnLst>
                  <a:rect l="0" t="0" r="r" b="b"/>
                  <a:pathLst>
                    <a:path w="434" h="527">
                      <a:moveTo>
                        <a:pt x="114" y="187"/>
                      </a:moveTo>
                      <a:lnTo>
                        <a:pt x="85" y="164"/>
                      </a:lnTo>
                      <a:lnTo>
                        <a:pt x="82" y="132"/>
                      </a:lnTo>
                      <a:lnTo>
                        <a:pt x="66" y="106"/>
                      </a:lnTo>
                      <a:lnTo>
                        <a:pt x="47" y="89"/>
                      </a:lnTo>
                      <a:lnTo>
                        <a:pt x="34" y="82"/>
                      </a:lnTo>
                      <a:lnTo>
                        <a:pt x="25" y="80"/>
                      </a:lnTo>
                      <a:lnTo>
                        <a:pt x="17" y="81"/>
                      </a:lnTo>
                      <a:lnTo>
                        <a:pt x="9" y="84"/>
                      </a:lnTo>
                      <a:lnTo>
                        <a:pt x="3" y="88"/>
                      </a:lnTo>
                      <a:lnTo>
                        <a:pt x="0" y="94"/>
                      </a:lnTo>
                      <a:lnTo>
                        <a:pt x="1" y="101"/>
                      </a:lnTo>
                      <a:lnTo>
                        <a:pt x="8" y="130"/>
                      </a:lnTo>
                      <a:lnTo>
                        <a:pt x="13" y="164"/>
                      </a:lnTo>
                      <a:lnTo>
                        <a:pt x="13" y="176"/>
                      </a:lnTo>
                      <a:lnTo>
                        <a:pt x="13" y="190"/>
                      </a:lnTo>
                      <a:lnTo>
                        <a:pt x="20" y="202"/>
                      </a:lnTo>
                      <a:lnTo>
                        <a:pt x="37" y="221"/>
                      </a:lnTo>
                      <a:lnTo>
                        <a:pt x="54" y="247"/>
                      </a:lnTo>
                      <a:lnTo>
                        <a:pt x="63" y="278"/>
                      </a:lnTo>
                      <a:lnTo>
                        <a:pt x="70" y="322"/>
                      </a:lnTo>
                      <a:lnTo>
                        <a:pt x="82" y="341"/>
                      </a:lnTo>
                      <a:lnTo>
                        <a:pt x="102" y="363"/>
                      </a:lnTo>
                      <a:lnTo>
                        <a:pt x="121" y="392"/>
                      </a:lnTo>
                      <a:lnTo>
                        <a:pt x="159" y="428"/>
                      </a:lnTo>
                      <a:lnTo>
                        <a:pt x="176" y="440"/>
                      </a:lnTo>
                      <a:lnTo>
                        <a:pt x="193" y="447"/>
                      </a:lnTo>
                      <a:lnTo>
                        <a:pt x="201" y="467"/>
                      </a:lnTo>
                      <a:lnTo>
                        <a:pt x="207" y="481"/>
                      </a:lnTo>
                      <a:lnTo>
                        <a:pt x="212" y="495"/>
                      </a:lnTo>
                      <a:lnTo>
                        <a:pt x="220" y="507"/>
                      </a:lnTo>
                      <a:lnTo>
                        <a:pt x="231" y="519"/>
                      </a:lnTo>
                      <a:lnTo>
                        <a:pt x="238" y="526"/>
                      </a:lnTo>
                      <a:lnTo>
                        <a:pt x="248" y="516"/>
                      </a:lnTo>
                      <a:lnTo>
                        <a:pt x="258" y="507"/>
                      </a:lnTo>
                      <a:lnTo>
                        <a:pt x="279" y="492"/>
                      </a:lnTo>
                      <a:lnTo>
                        <a:pt x="308" y="473"/>
                      </a:lnTo>
                      <a:lnTo>
                        <a:pt x="326" y="462"/>
                      </a:lnTo>
                      <a:lnTo>
                        <a:pt x="349" y="449"/>
                      </a:lnTo>
                      <a:lnTo>
                        <a:pt x="375" y="440"/>
                      </a:lnTo>
                      <a:lnTo>
                        <a:pt x="397" y="435"/>
                      </a:lnTo>
                      <a:lnTo>
                        <a:pt x="417" y="437"/>
                      </a:lnTo>
                      <a:lnTo>
                        <a:pt x="433" y="440"/>
                      </a:lnTo>
                      <a:lnTo>
                        <a:pt x="409" y="413"/>
                      </a:lnTo>
                      <a:lnTo>
                        <a:pt x="402" y="404"/>
                      </a:lnTo>
                      <a:lnTo>
                        <a:pt x="387" y="392"/>
                      </a:lnTo>
                      <a:lnTo>
                        <a:pt x="381" y="383"/>
                      </a:lnTo>
                      <a:lnTo>
                        <a:pt x="378" y="375"/>
                      </a:lnTo>
                      <a:lnTo>
                        <a:pt x="380" y="356"/>
                      </a:lnTo>
                      <a:lnTo>
                        <a:pt x="385" y="295"/>
                      </a:lnTo>
                      <a:lnTo>
                        <a:pt x="378" y="228"/>
                      </a:lnTo>
                      <a:lnTo>
                        <a:pt x="378" y="185"/>
                      </a:lnTo>
                      <a:lnTo>
                        <a:pt x="383" y="150"/>
                      </a:lnTo>
                      <a:lnTo>
                        <a:pt x="385" y="133"/>
                      </a:lnTo>
                      <a:lnTo>
                        <a:pt x="383" y="124"/>
                      </a:lnTo>
                      <a:lnTo>
                        <a:pt x="380" y="118"/>
                      </a:lnTo>
                      <a:lnTo>
                        <a:pt x="375" y="112"/>
                      </a:lnTo>
                      <a:lnTo>
                        <a:pt x="369" y="109"/>
                      </a:lnTo>
                      <a:lnTo>
                        <a:pt x="361" y="105"/>
                      </a:lnTo>
                      <a:lnTo>
                        <a:pt x="349" y="99"/>
                      </a:lnTo>
                      <a:lnTo>
                        <a:pt x="342" y="89"/>
                      </a:lnTo>
                      <a:lnTo>
                        <a:pt x="325" y="72"/>
                      </a:lnTo>
                      <a:lnTo>
                        <a:pt x="301" y="60"/>
                      </a:lnTo>
                      <a:lnTo>
                        <a:pt x="270" y="46"/>
                      </a:lnTo>
                      <a:lnTo>
                        <a:pt x="229" y="20"/>
                      </a:lnTo>
                      <a:lnTo>
                        <a:pt x="220" y="12"/>
                      </a:lnTo>
                      <a:lnTo>
                        <a:pt x="210" y="4"/>
                      </a:lnTo>
                      <a:lnTo>
                        <a:pt x="198" y="0"/>
                      </a:lnTo>
                      <a:lnTo>
                        <a:pt x="178" y="3"/>
                      </a:lnTo>
                      <a:lnTo>
                        <a:pt x="166" y="10"/>
                      </a:lnTo>
                      <a:lnTo>
                        <a:pt x="154" y="16"/>
                      </a:lnTo>
                      <a:lnTo>
                        <a:pt x="143" y="19"/>
                      </a:lnTo>
                      <a:lnTo>
                        <a:pt x="130" y="20"/>
                      </a:lnTo>
                      <a:lnTo>
                        <a:pt x="120" y="21"/>
                      </a:lnTo>
                      <a:lnTo>
                        <a:pt x="104" y="24"/>
                      </a:lnTo>
                      <a:lnTo>
                        <a:pt x="91" y="30"/>
                      </a:lnTo>
                      <a:lnTo>
                        <a:pt x="75" y="39"/>
                      </a:lnTo>
                      <a:lnTo>
                        <a:pt x="42" y="46"/>
                      </a:lnTo>
                      <a:lnTo>
                        <a:pt x="30" y="48"/>
                      </a:lnTo>
                      <a:lnTo>
                        <a:pt x="26" y="51"/>
                      </a:lnTo>
                      <a:lnTo>
                        <a:pt x="23" y="55"/>
                      </a:lnTo>
                      <a:lnTo>
                        <a:pt x="22" y="63"/>
                      </a:lnTo>
                      <a:lnTo>
                        <a:pt x="23" y="72"/>
                      </a:lnTo>
                      <a:lnTo>
                        <a:pt x="28" y="77"/>
                      </a:lnTo>
                      <a:lnTo>
                        <a:pt x="34" y="81"/>
                      </a:lnTo>
                      <a:lnTo>
                        <a:pt x="47" y="89"/>
                      </a:lnTo>
                      <a:lnTo>
                        <a:pt x="82" y="94"/>
                      </a:lnTo>
                      <a:lnTo>
                        <a:pt x="113" y="90"/>
                      </a:lnTo>
                      <a:lnTo>
                        <a:pt x="123" y="92"/>
                      </a:lnTo>
                      <a:lnTo>
                        <a:pt x="145" y="90"/>
                      </a:lnTo>
                      <a:lnTo>
                        <a:pt x="159" y="86"/>
                      </a:lnTo>
                      <a:lnTo>
                        <a:pt x="176" y="80"/>
                      </a:lnTo>
                      <a:lnTo>
                        <a:pt x="186" y="76"/>
                      </a:lnTo>
                      <a:lnTo>
                        <a:pt x="188" y="86"/>
                      </a:lnTo>
                      <a:lnTo>
                        <a:pt x="189" y="94"/>
                      </a:lnTo>
                      <a:lnTo>
                        <a:pt x="192" y="104"/>
                      </a:lnTo>
                      <a:lnTo>
                        <a:pt x="188" y="135"/>
                      </a:lnTo>
                      <a:lnTo>
                        <a:pt x="176" y="168"/>
                      </a:lnTo>
                      <a:lnTo>
                        <a:pt x="159" y="180"/>
                      </a:lnTo>
                      <a:lnTo>
                        <a:pt x="114" y="187"/>
                      </a:lnTo>
                    </a:path>
                  </a:pathLst>
                </a:custGeom>
                <a:solidFill>
                  <a:srgbClr val="FFBFBF"/>
                </a:solidFill>
                <a:ln w="12700" cap="rnd" cmpd="sng">
                  <a:solidFill>
                    <a:srgbClr val="000000"/>
                  </a:solidFill>
                  <a:prstDash val="solid"/>
                  <a:round/>
                  <a:headEnd type="none" w="med" len="med"/>
                  <a:tailEnd type="none" w="med" len="med"/>
                </a:ln>
                <a:effectLst/>
              </p:spPr>
              <p:txBody>
                <a:bodyPr/>
                <a:lstStyle/>
                <a:p>
                  <a:endParaRPr lang="en-US"/>
                </a:p>
              </p:txBody>
            </p:sp>
            <p:sp>
              <p:nvSpPr>
                <p:cNvPr id="161807" name="Freeform 15"/>
                <p:cNvSpPr>
                  <a:spLocks/>
                </p:cNvSpPr>
                <p:nvPr/>
              </p:nvSpPr>
              <p:spPr bwMode="auto">
                <a:xfrm>
                  <a:off x="5224" y="1198"/>
                  <a:ext cx="14" cy="9"/>
                </a:xfrm>
                <a:custGeom>
                  <a:avLst/>
                  <a:gdLst/>
                  <a:ahLst/>
                  <a:cxnLst>
                    <a:cxn ang="0">
                      <a:pos x="13" y="8"/>
                    </a:cxn>
                    <a:cxn ang="0">
                      <a:pos x="6" y="5"/>
                    </a:cxn>
                    <a:cxn ang="0">
                      <a:pos x="1" y="2"/>
                    </a:cxn>
                    <a:cxn ang="0">
                      <a:pos x="0" y="0"/>
                    </a:cxn>
                  </a:cxnLst>
                  <a:rect l="0" t="0" r="r" b="b"/>
                  <a:pathLst>
                    <a:path w="14" h="9">
                      <a:moveTo>
                        <a:pt x="13" y="8"/>
                      </a:moveTo>
                      <a:lnTo>
                        <a:pt x="6" y="5"/>
                      </a:lnTo>
                      <a:lnTo>
                        <a:pt x="1" y="2"/>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61808" name="Freeform 16"/>
                <p:cNvSpPr>
                  <a:spLocks/>
                </p:cNvSpPr>
                <p:nvPr/>
              </p:nvSpPr>
              <p:spPr bwMode="auto">
                <a:xfrm>
                  <a:off x="5477" y="1176"/>
                  <a:ext cx="6" cy="87"/>
                </a:xfrm>
                <a:custGeom>
                  <a:avLst/>
                  <a:gdLst/>
                  <a:ahLst/>
                  <a:cxnLst>
                    <a:cxn ang="0">
                      <a:pos x="2" y="0"/>
                    </a:cxn>
                    <a:cxn ang="0">
                      <a:pos x="5" y="13"/>
                    </a:cxn>
                    <a:cxn ang="0">
                      <a:pos x="0" y="62"/>
                    </a:cxn>
                    <a:cxn ang="0">
                      <a:pos x="0" y="86"/>
                    </a:cxn>
                  </a:cxnLst>
                  <a:rect l="0" t="0" r="r" b="b"/>
                  <a:pathLst>
                    <a:path w="6" h="87">
                      <a:moveTo>
                        <a:pt x="2" y="0"/>
                      </a:moveTo>
                      <a:lnTo>
                        <a:pt x="5" y="13"/>
                      </a:lnTo>
                      <a:lnTo>
                        <a:pt x="0" y="62"/>
                      </a:lnTo>
                      <a:lnTo>
                        <a:pt x="0" y="86"/>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61809" name="Freeform 17"/>
                <p:cNvSpPr>
                  <a:spLocks/>
                </p:cNvSpPr>
                <p:nvPr/>
              </p:nvSpPr>
              <p:spPr bwMode="auto">
                <a:xfrm>
                  <a:off x="5146" y="1167"/>
                  <a:ext cx="19" cy="44"/>
                </a:xfrm>
                <a:custGeom>
                  <a:avLst/>
                  <a:gdLst/>
                  <a:ahLst/>
                  <a:cxnLst>
                    <a:cxn ang="0">
                      <a:pos x="6" y="0"/>
                    </a:cxn>
                    <a:cxn ang="0">
                      <a:pos x="14" y="13"/>
                    </a:cxn>
                    <a:cxn ang="0">
                      <a:pos x="18" y="21"/>
                    </a:cxn>
                    <a:cxn ang="0">
                      <a:pos x="18" y="29"/>
                    </a:cxn>
                    <a:cxn ang="0">
                      <a:pos x="15" y="35"/>
                    </a:cxn>
                    <a:cxn ang="0">
                      <a:pos x="7" y="40"/>
                    </a:cxn>
                    <a:cxn ang="0">
                      <a:pos x="0" y="43"/>
                    </a:cxn>
                  </a:cxnLst>
                  <a:rect l="0" t="0" r="r" b="b"/>
                  <a:pathLst>
                    <a:path w="19" h="44">
                      <a:moveTo>
                        <a:pt x="6" y="0"/>
                      </a:moveTo>
                      <a:lnTo>
                        <a:pt x="14" y="13"/>
                      </a:lnTo>
                      <a:lnTo>
                        <a:pt x="18" y="21"/>
                      </a:lnTo>
                      <a:lnTo>
                        <a:pt x="18" y="29"/>
                      </a:lnTo>
                      <a:lnTo>
                        <a:pt x="15" y="35"/>
                      </a:lnTo>
                      <a:lnTo>
                        <a:pt x="7" y="40"/>
                      </a:lnTo>
                      <a:lnTo>
                        <a:pt x="0" y="43"/>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61810" name="Freeform 18"/>
                <p:cNvSpPr>
                  <a:spLocks/>
                </p:cNvSpPr>
                <p:nvPr/>
              </p:nvSpPr>
              <p:spPr bwMode="auto">
                <a:xfrm>
                  <a:off x="5303" y="1129"/>
                  <a:ext cx="14" cy="24"/>
                </a:xfrm>
                <a:custGeom>
                  <a:avLst/>
                  <a:gdLst/>
                  <a:ahLst/>
                  <a:cxnLst>
                    <a:cxn ang="0">
                      <a:pos x="0" y="0"/>
                    </a:cxn>
                    <a:cxn ang="0">
                      <a:pos x="0" y="8"/>
                    </a:cxn>
                    <a:cxn ang="0">
                      <a:pos x="2" y="14"/>
                    </a:cxn>
                    <a:cxn ang="0">
                      <a:pos x="7" y="20"/>
                    </a:cxn>
                    <a:cxn ang="0">
                      <a:pos x="13" y="23"/>
                    </a:cxn>
                  </a:cxnLst>
                  <a:rect l="0" t="0" r="r" b="b"/>
                  <a:pathLst>
                    <a:path w="14" h="24">
                      <a:moveTo>
                        <a:pt x="0" y="0"/>
                      </a:moveTo>
                      <a:lnTo>
                        <a:pt x="0" y="8"/>
                      </a:lnTo>
                      <a:lnTo>
                        <a:pt x="2" y="14"/>
                      </a:lnTo>
                      <a:lnTo>
                        <a:pt x="7" y="20"/>
                      </a:lnTo>
                      <a:lnTo>
                        <a:pt x="13" y="23"/>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61811" name="Freeform 19"/>
                <p:cNvSpPr>
                  <a:spLocks/>
                </p:cNvSpPr>
                <p:nvPr/>
              </p:nvSpPr>
              <p:spPr bwMode="auto">
                <a:xfrm>
                  <a:off x="5220" y="1148"/>
                  <a:ext cx="28" cy="22"/>
                </a:xfrm>
                <a:custGeom>
                  <a:avLst/>
                  <a:gdLst/>
                  <a:ahLst/>
                  <a:cxnLst>
                    <a:cxn ang="0">
                      <a:pos x="0" y="0"/>
                    </a:cxn>
                    <a:cxn ang="0">
                      <a:pos x="0" y="6"/>
                    </a:cxn>
                    <a:cxn ang="0">
                      <a:pos x="2" y="11"/>
                    </a:cxn>
                    <a:cxn ang="0">
                      <a:pos x="9" y="17"/>
                    </a:cxn>
                    <a:cxn ang="0">
                      <a:pos x="14" y="20"/>
                    </a:cxn>
                    <a:cxn ang="0">
                      <a:pos x="21" y="21"/>
                    </a:cxn>
                    <a:cxn ang="0">
                      <a:pos x="27" y="21"/>
                    </a:cxn>
                  </a:cxnLst>
                  <a:rect l="0" t="0" r="r" b="b"/>
                  <a:pathLst>
                    <a:path w="28" h="22">
                      <a:moveTo>
                        <a:pt x="0" y="0"/>
                      </a:moveTo>
                      <a:lnTo>
                        <a:pt x="0" y="6"/>
                      </a:lnTo>
                      <a:lnTo>
                        <a:pt x="2" y="11"/>
                      </a:lnTo>
                      <a:lnTo>
                        <a:pt x="9" y="17"/>
                      </a:lnTo>
                      <a:lnTo>
                        <a:pt x="14" y="20"/>
                      </a:lnTo>
                      <a:lnTo>
                        <a:pt x="21" y="21"/>
                      </a:lnTo>
                      <a:lnTo>
                        <a:pt x="27" y="21"/>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61812" name="Line 20"/>
                <p:cNvSpPr>
                  <a:spLocks noChangeShapeType="1"/>
                </p:cNvSpPr>
                <p:nvPr/>
              </p:nvSpPr>
              <p:spPr bwMode="auto">
                <a:xfrm>
                  <a:off x="5247" y="1269"/>
                  <a:ext cx="1" cy="2"/>
                </a:xfrm>
                <a:prstGeom prst="line">
                  <a:avLst/>
                </a:prstGeom>
                <a:noFill/>
                <a:ln w="12700">
                  <a:solidFill>
                    <a:srgbClr val="000000"/>
                  </a:solidFill>
                  <a:round/>
                  <a:headEnd/>
                  <a:tailEnd/>
                </a:ln>
                <a:effectLst/>
              </p:spPr>
              <p:txBody>
                <a:bodyPr wrap="none" anchor="ctr"/>
                <a:lstStyle/>
                <a:p>
                  <a:endParaRPr lang="en-US"/>
                </a:p>
              </p:txBody>
            </p:sp>
          </p:grpSp>
        </p:grpSp>
        <p:grpSp>
          <p:nvGrpSpPr>
            <p:cNvPr id="161813" name="Group 21"/>
            <p:cNvGrpSpPr>
              <a:grpSpLocks/>
            </p:cNvGrpSpPr>
            <p:nvPr/>
          </p:nvGrpSpPr>
          <p:grpSpPr bwMode="auto">
            <a:xfrm>
              <a:off x="5074" y="1140"/>
              <a:ext cx="450" cy="57"/>
              <a:chOff x="5074" y="1140"/>
              <a:chExt cx="450" cy="57"/>
            </a:xfrm>
          </p:grpSpPr>
          <p:grpSp>
            <p:nvGrpSpPr>
              <p:cNvPr id="161814" name="Group 22"/>
              <p:cNvGrpSpPr>
                <a:grpSpLocks/>
              </p:cNvGrpSpPr>
              <p:nvPr/>
            </p:nvGrpSpPr>
            <p:grpSpPr bwMode="auto">
              <a:xfrm>
                <a:off x="5074" y="1171"/>
                <a:ext cx="64" cy="26"/>
                <a:chOff x="5074" y="1171"/>
                <a:chExt cx="64" cy="26"/>
              </a:xfrm>
            </p:grpSpPr>
            <p:sp>
              <p:nvSpPr>
                <p:cNvPr id="161815" name="Line 23"/>
                <p:cNvSpPr>
                  <a:spLocks noChangeShapeType="1"/>
                </p:cNvSpPr>
                <p:nvPr/>
              </p:nvSpPr>
              <p:spPr bwMode="auto">
                <a:xfrm flipH="1">
                  <a:off x="5074" y="1187"/>
                  <a:ext cx="27" cy="1"/>
                </a:xfrm>
                <a:prstGeom prst="line">
                  <a:avLst/>
                </a:prstGeom>
                <a:noFill/>
                <a:ln w="25400">
                  <a:solidFill>
                    <a:srgbClr val="000000"/>
                  </a:solidFill>
                  <a:round/>
                  <a:headEnd/>
                  <a:tailEnd/>
                </a:ln>
                <a:effectLst/>
              </p:spPr>
              <p:txBody>
                <a:bodyPr wrap="none" anchor="ctr"/>
                <a:lstStyle/>
                <a:p>
                  <a:endParaRPr lang="en-US"/>
                </a:p>
              </p:txBody>
            </p:sp>
            <p:sp>
              <p:nvSpPr>
                <p:cNvPr id="161816" name="Freeform 24"/>
                <p:cNvSpPr>
                  <a:spLocks/>
                </p:cNvSpPr>
                <p:nvPr/>
              </p:nvSpPr>
              <p:spPr bwMode="auto">
                <a:xfrm>
                  <a:off x="5085" y="1172"/>
                  <a:ext cx="53" cy="25"/>
                </a:xfrm>
                <a:custGeom>
                  <a:avLst/>
                  <a:gdLst/>
                  <a:ahLst/>
                  <a:cxnLst>
                    <a:cxn ang="0">
                      <a:pos x="45" y="0"/>
                    </a:cxn>
                    <a:cxn ang="0">
                      <a:pos x="39" y="0"/>
                    </a:cxn>
                    <a:cxn ang="0">
                      <a:pos x="30" y="2"/>
                    </a:cxn>
                    <a:cxn ang="0">
                      <a:pos x="26" y="2"/>
                    </a:cxn>
                    <a:cxn ang="0">
                      <a:pos x="17" y="5"/>
                    </a:cxn>
                    <a:cxn ang="0">
                      <a:pos x="11" y="7"/>
                    </a:cxn>
                    <a:cxn ang="0">
                      <a:pos x="8" y="9"/>
                    </a:cxn>
                    <a:cxn ang="0">
                      <a:pos x="4" y="11"/>
                    </a:cxn>
                    <a:cxn ang="0">
                      <a:pos x="0" y="14"/>
                    </a:cxn>
                    <a:cxn ang="0">
                      <a:pos x="3" y="17"/>
                    </a:cxn>
                    <a:cxn ang="0">
                      <a:pos x="7" y="20"/>
                    </a:cxn>
                    <a:cxn ang="0">
                      <a:pos x="14" y="22"/>
                    </a:cxn>
                    <a:cxn ang="0">
                      <a:pos x="20" y="23"/>
                    </a:cxn>
                    <a:cxn ang="0">
                      <a:pos x="26" y="23"/>
                    </a:cxn>
                    <a:cxn ang="0">
                      <a:pos x="34" y="24"/>
                    </a:cxn>
                    <a:cxn ang="0">
                      <a:pos x="44" y="24"/>
                    </a:cxn>
                    <a:cxn ang="0">
                      <a:pos x="52" y="23"/>
                    </a:cxn>
                    <a:cxn ang="0">
                      <a:pos x="46" y="13"/>
                    </a:cxn>
                    <a:cxn ang="0">
                      <a:pos x="45" y="0"/>
                    </a:cxn>
                  </a:cxnLst>
                  <a:rect l="0" t="0" r="r" b="b"/>
                  <a:pathLst>
                    <a:path w="53" h="25">
                      <a:moveTo>
                        <a:pt x="45" y="0"/>
                      </a:moveTo>
                      <a:lnTo>
                        <a:pt x="39" y="0"/>
                      </a:lnTo>
                      <a:lnTo>
                        <a:pt x="30" y="2"/>
                      </a:lnTo>
                      <a:lnTo>
                        <a:pt x="26" y="2"/>
                      </a:lnTo>
                      <a:lnTo>
                        <a:pt x="17" y="5"/>
                      </a:lnTo>
                      <a:lnTo>
                        <a:pt x="11" y="7"/>
                      </a:lnTo>
                      <a:lnTo>
                        <a:pt x="8" y="9"/>
                      </a:lnTo>
                      <a:lnTo>
                        <a:pt x="4" y="11"/>
                      </a:lnTo>
                      <a:lnTo>
                        <a:pt x="0" y="14"/>
                      </a:lnTo>
                      <a:lnTo>
                        <a:pt x="3" y="17"/>
                      </a:lnTo>
                      <a:lnTo>
                        <a:pt x="7" y="20"/>
                      </a:lnTo>
                      <a:lnTo>
                        <a:pt x="14" y="22"/>
                      </a:lnTo>
                      <a:lnTo>
                        <a:pt x="20" y="23"/>
                      </a:lnTo>
                      <a:lnTo>
                        <a:pt x="26" y="23"/>
                      </a:lnTo>
                      <a:lnTo>
                        <a:pt x="34" y="24"/>
                      </a:lnTo>
                      <a:lnTo>
                        <a:pt x="44" y="24"/>
                      </a:lnTo>
                      <a:lnTo>
                        <a:pt x="52" y="23"/>
                      </a:lnTo>
                      <a:lnTo>
                        <a:pt x="46" y="13"/>
                      </a:lnTo>
                      <a:lnTo>
                        <a:pt x="45" y="0"/>
                      </a:lnTo>
                    </a:path>
                  </a:pathLst>
                </a:custGeom>
                <a:solidFill>
                  <a:srgbClr val="BFBFBF"/>
                </a:solidFill>
                <a:ln w="12700" cap="rnd" cmpd="sng">
                  <a:solidFill>
                    <a:srgbClr val="000000"/>
                  </a:solidFill>
                  <a:prstDash val="solid"/>
                  <a:round/>
                  <a:headEnd type="none" w="med" len="med"/>
                  <a:tailEnd type="none" w="med" len="med"/>
                </a:ln>
                <a:effectLst/>
              </p:spPr>
              <p:txBody>
                <a:bodyPr/>
                <a:lstStyle/>
                <a:p>
                  <a:endParaRPr lang="en-US"/>
                </a:p>
              </p:txBody>
            </p:sp>
            <p:sp>
              <p:nvSpPr>
                <p:cNvPr id="161817" name="Freeform 25"/>
                <p:cNvSpPr>
                  <a:spLocks/>
                </p:cNvSpPr>
                <p:nvPr/>
              </p:nvSpPr>
              <p:spPr bwMode="auto">
                <a:xfrm>
                  <a:off x="5116" y="1171"/>
                  <a:ext cx="19" cy="26"/>
                </a:xfrm>
                <a:custGeom>
                  <a:avLst/>
                  <a:gdLst/>
                  <a:ahLst/>
                  <a:cxnLst>
                    <a:cxn ang="0">
                      <a:pos x="0" y="3"/>
                    </a:cxn>
                    <a:cxn ang="0">
                      <a:pos x="14" y="0"/>
                    </a:cxn>
                    <a:cxn ang="0">
                      <a:pos x="13" y="6"/>
                    </a:cxn>
                    <a:cxn ang="0">
                      <a:pos x="16" y="13"/>
                    </a:cxn>
                    <a:cxn ang="0">
                      <a:pos x="18" y="22"/>
                    </a:cxn>
                    <a:cxn ang="0">
                      <a:pos x="18" y="25"/>
                    </a:cxn>
                    <a:cxn ang="0">
                      <a:pos x="12" y="25"/>
                    </a:cxn>
                    <a:cxn ang="0">
                      <a:pos x="0" y="25"/>
                    </a:cxn>
                    <a:cxn ang="0">
                      <a:pos x="3" y="19"/>
                    </a:cxn>
                    <a:cxn ang="0">
                      <a:pos x="4" y="13"/>
                    </a:cxn>
                    <a:cxn ang="0">
                      <a:pos x="2" y="7"/>
                    </a:cxn>
                    <a:cxn ang="0">
                      <a:pos x="0" y="3"/>
                    </a:cxn>
                  </a:cxnLst>
                  <a:rect l="0" t="0" r="r" b="b"/>
                  <a:pathLst>
                    <a:path w="19" h="26">
                      <a:moveTo>
                        <a:pt x="0" y="3"/>
                      </a:moveTo>
                      <a:lnTo>
                        <a:pt x="14" y="0"/>
                      </a:lnTo>
                      <a:lnTo>
                        <a:pt x="13" y="6"/>
                      </a:lnTo>
                      <a:lnTo>
                        <a:pt x="16" y="13"/>
                      </a:lnTo>
                      <a:lnTo>
                        <a:pt x="18" y="22"/>
                      </a:lnTo>
                      <a:lnTo>
                        <a:pt x="18" y="25"/>
                      </a:lnTo>
                      <a:lnTo>
                        <a:pt x="12" y="25"/>
                      </a:lnTo>
                      <a:lnTo>
                        <a:pt x="0" y="25"/>
                      </a:lnTo>
                      <a:lnTo>
                        <a:pt x="3" y="19"/>
                      </a:lnTo>
                      <a:lnTo>
                        <a:pt x="4" y="13"/>
                      </a:lnTo>
                      <a:lnTo>
                        <a:pt x="2" y="7"/>
                      </a:lnTo>
                      <a:lnTo>
                        <a:pt x="0" y="3"/>
                      </a:lnTo>
                    </a:path>
                  </a:pathLst>
                </a:custGeom>
                <a:solidFill>
                  <a:srgbClr val="00007F"/>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161818" name="Group 26"/>
              <p:cNvGrpSpPr>
                <a:grpSpLocks/>
              </p:cNvGrpSpPr>
              <p:nvPr/>
            </p:nvGrpSpPr>
            <p:grpSpPr bwMode="auto">
              <a:xfrm>
                <a:off x="5115" y="1140"/>
                <a:ext cx="409" cy="57"/>
                <a:chOff x="5115" y="1140"/>
                <a:chExt cx="409" cy="57"/>
              </a:xfrm>
            </p:grpSpPr>
            <p:grpSp>
              <p:nvGrpSpPr>
                <p:cNvPr id="161819" name="Group 27"/>
                <p:cNvGrpSpPr>
                  <a:grpSpLocks/>
                </p:cNvGrpSpPr>
                <p:nvPr/>
              </p:nvGrpSpPr>
              <p:grpSpPr bwMode="auto">
                <a:xfrm>
                  <a:off x="5174" y="1140"/>
                  <a:ext cx="350" cy="55"/>
                  <a:chOff x="5174" y="1140"/>
                  <a:chExt cx="350" cy="55"/>
                </a:xfrm>
              </p:grpSpPr>
              <p:sp>
                <p:nvSpPr>
                  <p:cNvPr id="161820" name="Freeform 28"/>
                  <p:cNvSpPr>
                    <a:spLocks/>
                  </p:cNvSpPr>
                  <p:nvPr/>
                </p:nvSpPr>
                <p:spPr bwMode="auto">
                  <a:xfrm>
                    <a:off x="5327" y="1140"/>
                    <a:ext cx="148" cy="14"/>
                  </a:xfrm>
                  <a:custGeom>
                    <a:avLst/>
                    <a:gdLst/>
                    <a:ahLst/>
                    <a:cxnLst>
                      <a:cxn ang="0">
                        <a:pos x="147" y="9"/>
                      </a:cxn>
                      <a:cxn ang="0">
                        <a:pos x="147" y="4"/>
                      </a:cxn>
                      <a:cxn ang="0">
                        <a:pos x="144" y="1"/>
                      </a:cxn>
                      <a:cxn ang="0">
                        <a:pos x="139" y="0"/>
                      </a:cxn>
                      <a:cxn ang="0">
                        <a:pos x="132" y="0"/>
                      </a:cxn>
                      <a:cxn ang="0">
                        <a:pos x="117" y="0"/>
                      </a:cxn>
                      <a:cxn ang="0">
                        <a:pos x="94" y="1"/>
                      </a:cxn>
                      <a:cxn ang="0">
                        <a:pos x="71" y="2"/>
                      </a:cxn>
                      <a:cxn ang="0">
                        <a:pos x="55" y="2"/>
                      </a:cxn>
                      <a:cxn ang="0">
                        <a:pos x="34" y="3"/>
                      </a:cxn>
                      <a:cxn ang="0">
                        <a:pos x="19" y="4"/>
                      </a:cxn>
                      <a:cxn ang="0">
                        <a:pos x="4" y="6"/>
                      </a:cxn>
                      <a:cxn ang="0">
                        <a:pos x="10" y="4"/>
                      </a:cxn>
                      <a:cxn ang="0">
                        <a:pos x="2" y="7"/>
                      </a:cxn>
                      <a:cxn ang="0">
                        <a:pos x="0" y="13"/>
                      </a:cxn>
                      <a:cxn ang="0">
                        <a:pos x="147" y="9"/>
                      </a:cxn>
                    </a:cxnLst>
                    <a:rect l="0" t="0" r="r" b="b"/>
                    <a:pathLst>
                      <a:path w="148" h="14">
                        <a:moveTo>
                          <a:pt x="147" y="9"/>
                        </a:moveTo>
                        <a:lnTo>
                          <a:pt x="147" y="4"/>
                        </a:lnTo>
                        <a:lnTo>
                          <a:pt x="144" y="1"/>
                        </a:lnTo>
                        <a:lnTo>
                          <a:pt x="139" y="0"/>
                        </a:lnTo>
                        <a:lnTo>
                          <a:pt x="132" y="0"/>
                        </a:lnTo>
                        <a:lnTo>
                          <a:pt x="117" y="0"/>
                        </a:lnTo>
                        <a:lnTo>
                          <a:pt x="94" y="1"/>
                        </a:lnTo>
                        <a:lnTo>
                          <a:pt x="71" y="2"/>
                        </a:lnTo>
                        <a:lnTo>
                          <a:pt x="55" y="2"/>
                        </a:lnTo>
                        <a:lnTo>
                          <a:pt x="34" y="3"/>
                        </a:lnTo>
                        <a:lnTo>
                          <a:pt x="19" y="4"/>
                        </a:lnTo>
                        <a:lnTo>
                          <a:pt x="4" y="6"/>
                        </a:lnTo>
                        <a:lnTo>
                          <a:pt x="10" y="4"/>
                        </a:lnTo>
                        <a:lnTo>
                          <a:pt x="2" y="7"/>
                        </a:lnTo>
                        <a:lnTo>
                          <a:pt x="0" y="13"/>
                        </a:lnTo>
                        <a:lnTo>
                          <a:pt x="147" y="9"/>
                        </a:lnTo>
                      </a:path>
                    </a:pathLst>
                  </a:custGeom>
                  <a:solidFill>
                    <a:srgbClr val="000000"/>
                  </a:solidFill>
                  <a:ln w="12700" cap="rnd" cmpd="sng">
                    <a:solidFill>
                      <a:srgbClr val="BFBFBF"/>
                    </a:solidFill>
                    <a:prstDash val="solid"/>
                    <a:round/>
                    <a:headEnd type="none" w="med" len="med"/>
                    <a:tailEnd type="none" w="med" len="med"/>
                  </a:ln>
                  <a:effectLst/>
                </p:spPr>
                <p:txBody>
                  <a:bodyPr/>
                  <a:lstStyle/>
                  <a:p>
                    <a:endParaRPr lang="en-US"/>
                  </a:p>
                </p:txBody>
              </p:sp>
              <p:sp>
                <p:nvSpPr>
                  <p:cNvPr id="161821" name="Freeform 29"/>
                  <p:cNvSpPr>
                    <a:spLocks/>
                  </p:cNvSpPr>
                  <p:nvPr/>
                </p:nvSpPr>
                <p:spPr bwMode="auto">
                  <a:xfrm>
                    <a:off x="5512" y="1145"/>
                    <a:ext cx="12" cy="12"/>
                  </a:xfrm>
                  <a:custGeom>
                    <a:avLst/>
                    <a:gdLst/>
                    <a:ahLst/>
                    <a:cxnLst>
                      <a:cxn ang="0">
                        <a:pos x="0" y="1"/>
                      </a:cxn>
                      <a:cxn ang="0">
                        <a:pos x="10" y="0"/>
                      </a:cxn>
                      <a:cxn ang="0">
                        <a:pos x="11" y="8"/>
                      </a:cxn>
                      <a:cxn ang="0">
                        <a:pos x="0" y="11"/>
                      </a:cxn>
                      <a:cxn ang="0">
                        <a:pos x="0" y="1"/>
                      </a:cxn>
                    </a:cxnLst>
                    <a:rect l="0" t="0" r="r" b="b"/>
                    <a:pathLst>
                      <a:path w="12" h="12">
                        <a:moveTo>
                          <a:pt x="0" y="1"/>
                        </a:moveTo>
                        <a:lnTo>
                          <a:pt x="10" y="0"/>
                        </a:lnTo>
                        <a:lnTo>
                          <a:pt x="11" y="8"/>
                        </a:lnTo>
                        <a:lnTo>
                          <a:pt x="0" y="11"/>
                        </a:lnTo>
                        <a:lnTo>
                          <a:pt x="0" y="1"/>
                        </a:lnTo>
                      </a:path>
                    </a:pathLst>
                  </a:custGeom>
                  <a:solidFill>
                    <a:srgbClr val="BFBFBF"/>
                  </a:solidFill>
                  <a:ln w="12700" cap="rnd" cmpd="sng">
                    <a:solidFill>
                      <a:srgbClr val="000000"/>
                    </a:solidFill>
                    <a:prstDash val="solid"/>
                    <a:round/>
                    <a:headEnd type="none" w="med" len="med"/>
                    <a:tailEnd type="none" w="med" len="med"/>
                  </a:ln>
                  <a:effectLst/>
                </p:spPr>
                <p:txBody>
                  <a:bodyPr/>
                  <a:lstStyle/>
                  <a:p>
                    <a:endParaRPr lang="en-US"/>
                  </a:p>
                </p:txBody>
              </p:sp>
              <p:sp>
                <p:nvSpPr>
                  <p:cNvPr id="161822" name="Freeform 30"/>
                  <p:cNvSpPr>
                    <a:spLocks/>
                  </p:cNvSpPr>
                  <p:nvPr/>
                </p:nvSpPr>
                <p:spPr bwMode="auto">
                  <a:xfrm>
                    <a:off x="5174" y="1146"/>
                    <a:ext cx="320" cy="49"/>
                  </a:xfrm>
                  <a:custGeom>
                    <a:avLst/>
                    <a:gdLst/>
                    <a:ahLst/>
                    <a:cxnLst>
                      <a:cxn ang="0">
                        <a:pos x="20" y="18"/>
                      </a:cxn>
                      <a:cxn ang="0">
                        <a:pos x="49" y="15"/>
                      </a:cxn>
                      <a:cxn ang="0">
                        <a:pos x="91" y="11"/>
                      </a:cxn>
                      <a:cxn ang="0">
                        <a:pos x="124" y="8"/>
                      </a:cxn>
                      <a:cxn ang="0">
                        <a:pos x="159" y="5"/>
                      </a:cxn>
                      <a:cxn ang="0">
                        <a:pos x="187" y="4"/>
                      </a:cxn>
                      <a:cxn ang="0">
                        <a:pos x="209" y="4"/>
                      </a:cxn>
                      <a:cxn ang="0">
                        <a:pos x="231" y="3"/>
                      </a:cxn>
                      <a:cxn ang="0">
                        <a:pos x="264" y="0"/>
                      </a:cxn>
                      <a:cxn ang="0">
                        <a:pos x="292" y="0"/>
                      </a:cxn>
                      <a:cxn ang="0">
                        <a:pos x="309" y="0"/>
                      </a:cxn>
                      <a:cxn ang="0">
                        <a:pos x="314" y="2"/>
                      </a:cxn>
                      <a:cxn ang="0">
                        <a:pos x="317" y="6"/>
                      </a:cxn>
                      <a:cxn ang="0">
                        <a:pos x="319" y="10"/>
                      </a:cxn>
                      <a:cxn ang="0">
                        <a:pos x="318" y="18"/>
                      </a:cxn>
                      <a:cxn ang="0">
                        <a:pos x="309" y="21"/>
                      </a:cxn>
                      <a:cxn ang="0">
                        <a:pos x="295" y="23"/>
                      </a:cxn>
                      <a:cxn ang="0">
                        <a:pos x="274" y="27"/>
                      </a:cxn>
                      <a:cxn ang="0">
                        <a:pos x="245" y="31"/>
                      </a:cxn>
                      <a:cxn ang="0">
                        <a:pos x="219" y="34"/>
                      </a:cxn>
                      <a:cxn ang="0">
                        <a:pos x="190" y="38"/>
                      </a:cxn>
                      <a:cxn ang="0">
                        <a:pos x="160" y="40"/>
                      </a:cxn>
                      <a:cxn ang="0">
                        <a:pos x="146" y="42"/>
                      </a:cxn>
                      <a:cxn ang="0">
                        <a:pos x="132" y="42"/>
                      </a:cxn>
                      <a:cxn ang="0">
                        <a:pos x="117" y="43"/>
                      </a:cxn>
                      <a:cxn ang="0">
                        <a:pos x="99" y="44"/>
                      </a:cxn>
                      <a:cxn ang="0">
                        <a:pos x="83" y="46"/>
                      </a:cxn>
                      <a:cxn ang="0">
                        <a:pos x="66" y="47"/>
                      </a:cxn>
                      <a:cxn ang="0">
                        <a:pos x="41" y="48"/>
                      </a:cxn>
                      <a:cxn ang="0">
                        <a:pos x="29" y="48"/>
                      </a:cxn>
                      <a:cxn ang="0">
                        <a:pos x="24" y="42"/>
                      </a:cxn>
                      <a:cxn ang="0">
                        <a:pos x="19" y="35"/>
                      </a:cxn>
                      <a:cxn ang="0">
                        <a:pos x="13" y="30"/>
                      </a:cxn>
                      <a:cxn ang="0">
                        <a:pos x="0" y="19"/>
                      </a:cxn>
                      <a:cxn ang="0">
                        <a:pos x="20" y="18"/>
                      </a:cxn>
                    </a:cxnLst>
                    <a:rect l="0" t="0" r="r" b="b"/>
                    <a:pathLst>
                      <a:path w="320" h="49">
                        <a:moveTo>
                          <a:pt x="20" y="18"/>
                        </a:moveTo>
                        <a:lnTo>
                          <a:pt x="49" y="15"/>
                        </a:lnTo>
                        <a:lnTo>
                          <a:pt x="91" y="11"/>
                        </a:lnTo>
                        <a:lnTo>
                          <a:pt x="124" y="8"/>
                        </a:lnTo>
                        <a:lnTo>
                          <a:pt x="159" y="5"/>
                        </a:lnTo>
                        <a:lnTo>
                          <a:pt x="187" y="4"/>
                        </a:lnTo>
                        <a:lnTo>
                          <a:pt x="209" y="4"/>
                        </a:lnTo>
                        <a:lnTo>
                          <a:pt x="231" y="3"/>
                        </a:lnTo>
                        <a:lnTo>
                          <a:pt x="264" y="0"/>
                        </a:lnTo>
                        <a:lnTo>
                          <a:pt x="292" y="0"/>
                        </a:lnTo>
                        <a:lnTo>
                          <a:pt x="309" y="0"/>
                        </a:lnTo>
                        <a:lnTo>
                          <a:pt x="314" y="2"/>
                        </a:lnTo>
                        <a:lnTo>
                          <a:pt x="317" y="6"/>
                        </a:lnTo>
                        <a:lnTo>
                          <a:pt x="319" y="10"/>
                        </a:lnTo>
                        <a:lnTo>
                          <a:pt x="318" y="18"/>
                        </a:lnTo>
                        <a:lnTo>
                          <a:pt x="309" y="21"/>
                        </a:lnTo>
                        <a:lnTo>
                          <a:pt x="295" y="23"/>
                        </a:lnTo>
                        <a:lnTo>
                          <a:pt x="274" y="27"/>
                        </a:lnTo>
                        <a:lnTo>
                          <a:pt x="245" y="31"/>
                        </a:lnTo>
                        <a:lnTo>
                          <a:pt x="219" y="34"/>
                        </a:lnTo>
                        <a:lnTo>
                          <a:pt x="190" y="38"/>
                        </a:lnTo>
                        <a:lnTo>
                          <a:pt x="160" y="40"/>
                        </a:lnTo>
                        <a:lnTo>
                          <a:pt x="146" y="42"/>
                        </a:lnTo>
                        <a:lnTo>
                          <a:pt x="132" y="42"/>
                        </a:lnTo>
                        <a:lnTo>
                          <a:pt x="117" y="43"/>
                        </a:lnTo>
                        <a:lnTo>
                          <a:pt x="99" y="44"/>
                        </a:lnTo>
                        <a:lnTo>
                          <a:pt x="83" y="46"/>
                        </a:lnTo>
                        <a:lnTo>
                          <a:pt x="66" y="47"/>
                        </a:lnTo>
                        <a:lnTo>
                          <a:pt x="41" y="48"/>
                        </a:lnTo>
                        <a:lnTo>
                          <a:pt x="29" y="48"/>
                        </a:lnTo>
                        <a:lnTo>
                          <a:pt x="24" y="42"/>
                        </a:lnTo>
                        <a:lnTo>
                          <a:pt x="19" y="35"/>
                        </a:lnTo>
                        <a:lnTo>
                          <a:pt x="13" y="30"/>
                        </a:lnTo>
                        <a:lnTo>
                          <a:pt x="0" y="19"/>
                        </a:lnTo>
                        <a:lnTo>
                          <a:pt x="20" y="18"/>
                        </a:lnTo>
                      </a:path>
                    </a:pathLst>
                  </a:custGeom>
                  <a:solidFill>
                    <a:srgbClr val="00007F"/>
                  </a:solidFill>
                  <a:ln w="12700" cap="rnd" cmpd="sng">
                    <a:solidFill>
                      <a:srgbClr val="000000"/>
                    </a:solidFill>
                    <a:prstDash val="solid"/>
                    <a:round/>
                    <a:headEnd type="none" w="med" len="med"/>
                    <a:tailEnd type="none" w="med" len="med"/>
                  </a:ln>
                  <a:effectLst/>
                </p:spPr>
                <p:txBody>
                  <a:bodyPr/>
                  <a:lstStyle/>
                  <a:p>
                    <a:endParaRPr lang="en-US"/>
                  </a:p>
                </p:txBody>
              </p:sp>
              <p:sp>
                <p:nvSpPr>
                  <p:cNvPr id="161823" name="Freeform 31"/>
                  <p:cNvSpPr>
                    <a:spLocks/>
                  </p:cNvSpPr>
                  <p:nvPr/>
                </p:nvSpPr>
                <p:spPr bwMode="auto">
                  <a:xfrm>
                    <a:off x="5479" y="1144"/>
                    <a:ext cx="37" cy="22"/>
                  </a:xfrm>
                  <a:custGeom>
                    <a:avLst/>
                    <a:gdLst/>
                    <a:ahLst/>
                    <a:cxnLst>
                      <a:cxn ang="0">
                        <a:pos x="3" y="1"/>
                      </a:cxn>
                      <a:cxn ang="0">
                        <a:pos x="0" y="8"/>
                      </a:cxn>
                      <a:cxn ang="0">
                        <a:pos x="0" y="14"/>
                      </a:cxn>
                      <a:cxn ang="0">
                        <a:pos x="2" y="17"/>
                      </a:cxn>
                      <a:cxn ang="0">
                        <a:pos x="4" y="21"/>
                      </a:cxn>
                      <a:cxn ang="0">
                        <a:pos x="13" y="20"/>
                      </a:cxn>
                      <a:cxn ang="0">
                        <a:pos x="22" y="17"/>
                      </a:cxn>
                      <a:cxn ang="0">
                        <a:pos x="28" y="15"/>
                      </a:cxn>
                      <a:cxn ang="0">
                        <a:pos x="33" y="13"/>
                      </a:cxn>
                      <a:cxn ang="0">
                        <a:pos x="36" y="10"/>
                      </a:cxn>
                      <a:cxn ang="0">
                        <a:pos x="34" y="8"/>
                      </a:cxn>
                      <a:cxn ang="0">
                        <a:pos x="33" y="4"/>
                      </a:cxn>
                      <a:cxn ang="0">
                        <a:pos x="35" y="1"/>
                      </a:cxn>
                      <a:cxn ang="0">
                        <a:pos x="30" y="0"/>
                      </a:cxn>
                      <a:cxn ang="0">
                        <a:pos x="20" y="0"/>
                      </a:cxn>
                      <a:cxn ang="0">
                        <a:pos x="3" y="1"/>
                      </a:cxn>
                    </a:cxnLst>
                    <a:rect l="0" t="0" r="r" b="b"/>
                    <a:pathLst>
                      <a:path w="37" h="22">
                        <a:moveTo>
                          <a:pt x="3" y="1"/>
                        </a:moveTo>
                        <a:lnTo>
                          <a:pt x="0" y="8"/>
                        </a:lnTo>
                        <a:lnTo>
                          <a:pt x="0" y="14"/>
                        </a:lnTo>
                        <a:lnTo>
                          <a:pt x="2" y="17"/>
                        </a:lnTo>
                        <a:lnTo>
                          <a:pt x="4" y="21"/>
                        </a:lnTo>
                        <a:lnTo>
                          <a:pt x="13" y="20"/>
                        </a:lnTo>
                        <a:lnTo>
                          <a:pt x="22" y="17"/>
                        </a:lnTo>
                        <a:lnTo>
                          <a:pt x="28" y="15"/>
                        </a:lnTo>
                        <a:lnTo>
                          <a:pt x="33" y="13"/>
                        </a:lnTo>
                        <a:lnTo>
                          <a:pt x="36" y="10"/>
                        </a:lnTo>
                        <a:lnTo>
                          <a:pt x="34" y="8"/>
                        </a:lnTo>
                        <a:lnTo>
                          <a:pt x="33" y="4"/>
                        </a:lnTo>
                        <a:lnTo>
                          <a:pt x="35" y="1"/>
                        </a:lnTo>
                        <a:lnTo>
                          <a:pt x="30" y="0"/>
                        </a:lnTo>
                        <a:lnTo>
                          <a:pt x="20" y="0"/>
                        </a:lnTo>
                        <a:lnTo>
                          <a:pt x="3" y="1"/>
                        </a:lnTo>
                      </a:path>
                    </a:pathLst>
                  </a:custGeom>
                  <a:solidFill>
                    <a:srgbClr val="BFBFBF"/>
                  </a:solidFill>
                  <a:ln w="12700" cap="rnd" cmpd="sng">
                    <a:solidFill>
                      <a:srgbClr val="000000"/>
                    </a:solidFill>
                    <a:prstDash val="solid"/>
                    <a:round/>
                    <a:headEnd type="none" w="med" len="med"/>
                    <a:tailEnd type="none" w="med" len="med"/>
                  </a:ln>
                  <a:effectLst/>
                </p:spPr>
                <p:txBody>
                  <a:bodyPr/>
                  <a:lstStyle/>
                  <a:p>
                    <a:endParaRPr lang="en-US"/>
                  </a:p>
                </p:txBody>
              </p:sp>
              <p:sp>
                <p:nvSpPr>
                  <p:cNvPr id="161824" name="Freeform 32"/>
                  <p:cNvSpPr>
                    <a:spLocks/>
                  </p:cNvSpPr>
                  <p:nvPr/>
                </p:nvSpPr>
                <p:spPr bwMode="auto">
                  <a:xfrm>
                    <a:off x="5471" y="1147"/>
                    <a:ext cx="5" cy="22"/>
                  </a:xfrm>
                  <a:custGeom>
                    <a:avLst/>
                    <a:gdLst/>
                    <a:ahLst/>
                    <a:cxnLst>
                      <a:cxn ang="0">
                        <a:pos x="3" y="0"/>
                      </a:cxn>
                      <a:cxn ang="0">
                        <a:pos x="0" y="6"/>
                      </a:cxn>
                      <a:cxn ang="0">
                        <a:pos x="0" y="11"/>
                      </a:cxn>
                      <a:cxn ang="0">
                        <a:pos x="2" y="17"/>
                      </a:cxn>
                      <a:cxn ang="0">
                        <a:pos x="4" y="21"/>
                      </a:cxn>
                    </a:cxnLst>
                    <a:rect l="0" t="0" r="r" b="b"/>
                    <a:pathLst>
                      <a:path w="5" h="22">
                        <a:moveTo>
                          <a:pt x="3" y="0"/>
                        </a:moveTo>
                        <a:lnTo>
                          <a:pt x="0" y="6"/>
                        </a:lnTo>
                        <a:lnTo>
                          <a:pt x="0" y="11"/>
                        </a:lnTo>
                        <a:lnTo>
                          <a:pt x="2" y="17"/>
                        </a:lnTo>
                        <a:lnTo>
                          <a:pt x="4" y="21"/>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grpSp>
            <p:sp>
              <p:nvSpPr>
                <p:cNvPr id="161825" name="Freeform 33"/>
                <p:cNvSpPr>
                  <a:spLocks/>
                </p:cNvSpPr>
                <p:nvPr/>
              </p:nvSpPr>
              <p:spPr bwMode="auto">
                <a:xfrm>
                  <a:off x="5115" y="1174"/>
                  <a:ext cx="6" cy="23"/>
                </a:xfrm>
                <a:custGeom>
                  <a:avLst/>
                  <a:gdLst/>
                  <a:ahLst/>
                  <a:cxnLst>
                    <a:cxn ang="0">
                      <a:pos x="0" y="0"/>
                    </a:cxn>
                    <a:cxn ang="0">
                      <a:pos x="3" y="4"/>
                    </a:cxn>
                    <a:cxn ang="0">
                      <a:pos x="5" y="9"/>
                    </a:cxn>
                    <a:cxn ang="0">
                      <a:pos x="5" y="13"/>
                    </a:cxn>
                    <a:cxn ang="0">
                      <a:pos x="4" y="19"/>
                    </a:cxn>
                    <a:cxn ang="0">
                      <a:pos x="2" y="22"/>
                    </a:cxn>
                    <a:cxn ang="0">
                      <a:pos x="3" y="20"/>
                    </a:cxn>
                  </a:cxnLst>
                  <a:rect l="0" t="0" r="r" b="b"/>
                  <a:pathLst>
                    <a:path w="6" h="23">
                      <a:moveTo>
                        <a:pt x="0" y="0"/>
                      </a:moveTo>
                      <a:lnTo>
                        <a:pt x="3" y="4"/>
                      </a:lnTo>
                      <a:lnTo>
                        <a:pt x="5" y="9"/>
                      </a:lnTo>
                      <a:lnTo>
                        <a:pt x="5" y="13"/>
                      </a:lnTo>
                      <a:lnTo>
                        <a:pt x="4" y="19"/>
                      </a:lnTo>
                      <a:lnTo>
                        <a:pt x="2" y="22"/>
                      </a:lnTo>
                      <a:lnTo>
                        <a:pt x="3" y="2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grpSp>
        </p:grpSp>
      </p:grpSp>
      <p:graphicFrame>
        <p:nvGraphicFramePr>
          <p:cNvPr id="161826" name="Object 34">
            <a:hlinkClick r:id="" action="ppaction://ole?verb=0"/>
          </p:cNvPr>
          <p:cNvGraphicFramePr>
            <a:graphicFrameLocks/>
          </p:cNvGraphicFramePr>
          <p:nvPr/>
        </p:nvGraphicFramePr>
        <p:xfrm>
          <a:off x="3910013" y="3030538"/>
          <a:ext cx="1611312" cy="1004887"/>
        </p:xfrm>
        <a:graphic>
          <a:graphicData uri="http://schemas.openxmlformats.org/presentationml/2006/ole">
            <p:oleObj spid="_x0000_s161826" name="Microsoft ClipArt Gallery" r:id="rId5" imgW="4052880" imgH="2536560" progId="">
              <p:embed/>
            </p:oleObj>
          </a:graphicData>
        </a:graphic>
      </p:graphicFrame>
      <p:sp>
        <p:nvSpPr>
          <p:cNvPr id="161827" name="Rectangle 35"/>
          <p:cNvSpPr>
            <a:spLocks noChangeArrowheads="1"/>
          </p:cNvSpPr>
          <p:nvPr/>
        </p:nvSpPr>
        <p:spPr bwMode="auto">
          <a:xfrm>
            <a:off x="5907088" y="3354388"/>
            <a:ext cx="2359025" cy="454025"/>
          </a:xfrm>
          <a:prstGeom prst="rect">
            <a:avLst/>
          </a:prstGeom>
          <a:noFill/>
          <a:ln w="12700">
            <a:noFill/>
            <a:miter lim="800000"/>
            <a:headEnd/>
            <a:tailEnd/>
          </a:ln>
          <a:effectLst/>
        </p:spPr>
        <p:txBody>
          <a:bodyPr lIns="90488" tIns="44450" rIns="90488" bIns="44450">
            <a:spAutoFit/>
          </a:bodyPr>
          <a:lstStyle/>
          <a:p>
            <a:pPr algn="ctr" eaLnBrk="0" hangingPunct="0">
              <a:spcBef>
                <a:spcPct val="50000"/>
              </a:spcBef>
            </a:pPr>
            <a:r>
              <a:rPr lang="en-US" sz="2400" b="1">
                <a:solidFill>
                  <a:srgbClr val="EAEC5E"/>
                </a:solidFill>
                <a:effectLst>
                  <a:outerShdw blurRad="38100" dist="38100" dir="2700000" algn="tl">
                    <a:srgbClr val="000000"/>
                  </a:outerShdw>
                </a:effectLst>
              </a:rPr>
              <a:t>Average = 3.72</a:t>
            </a:r>
          </a:p>
        </p:txBody>
      </p:sp>
      <p:sp>
        <p:nvSpPr>
          <p:cNvPr id="161828" name="Rectangle 36"/>
          <p:cNvSpPr>
            <a:spLocks noChangeArrowheads="1"/>
          </p:cNvSpPr>
          <p:nvPr/>
        </p:nvSpPr>
        <p:spPr bwMode="auto">
          <a:xfrm>
            <a:off x="4264025" y="3733800"/>
            <a:ext cx="903288" cy="333375"/>
          </a:xfrm>
          <a:prstGeom prst="rect">
            <a:avLst/>
          </a:prstGeom>
          <a:noFill/>
          <a:ln w="12700">
            <a:noFill/>
            <a:miter lim="800000"/>
            <a:headEnd/>
            <a:tailEnd/>
          </a:ln>
          <a:effectLst/>
        </p:spPr>
        <p:txBody>
          <a:bodyPr wrap="none" lIns="90488" tIns="44450" rIns="90488" bIns="44450">
            <a:spAutoFit/>
          </a:bodyPr>
          <a:lstStyle/>
          <a:p>
            <a:pPr algn="ctr" eaLnBrk="0" hangingPunct="0"/>
            <a:r>
              <a:rPr lang="en-US" sz="1600" b="1">
                <a:solidFill>
                  <a:srgbClr val="EAEC5E"/>
                </a:solidFill>
                <a:effectLst>
                  <a:outerShdw blurRad="38100" dist="38100" dir="2700000" algn="tl">
                    <a:srgbClr val="000000"/>
                  </a:outerShdw>
                </a:effectLst>
              </a:rPr>
              <a:t>Sample</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ChangeArrowheads="1"/>
          </p:cNvSpPr>
          <p:nvPr/>
        </p:nvSpPr>
        <p:spPr bwMode="auto">
          <a:xfrm>
            <a:off x="6053138" y="1600200"/>
            <a:ext cx="2066925" cy="333375"/>
          </a:xfrm>
          <a:prstGeom prst="rect">
            <a:avLst/>
          </a:prstGeom>
          <a:noFill/>
          <a:ln w="12700">
            <a:noFill/>
            <a:miter lim="800000"/>
            <a:headEnd/>
            <a:tailEnd/>
          </a:ln>
          <a:effectLst/>
        </p:spPr>
        <p:txBody>
          <a:bodyPr wrap="none" lIns="90488" tIns="44450" rIns="90488" bIns="44450">
            <a:spAutoFit/>
          </a:bodyPr>
          <a:lstStyle/>
          <a:p>
            <a:pPr algn="ctr" eaLnBrk="0" hangingPunct="0">
              <a:tabLst>
                <a:tab pos="457200" algn="ctr"/>
                <a:tab pos="914400" algn="ctr"/>
                <a:tab pos="1371600" algn="ctr"/>
                <a:tab pos="1828800" algn="ctr"/>
              </a:tabLst>
            </a:pPr>
            <a:r>
              <a:rPr lang="en-US" sz="1600" b="1">
                <a:effectLst>
                  <a:outerShdw blurRad="38100" dist="38100" dir="2700000" algn="tl">
                    <a:srgbClr val="000000"/>
                  </a:outerShdw>
                </a:effectLst>
              </a:rPr>
              <a:t>1	2	3	4	5</a:t>
            </a:r>
          </a:p>
        </p:txBody>
      </p:sp>
      <p:sp>
        <p:nvSpPr>
          <p:cNvPr id="163843" name="Oval 3"/>
          <p:cNvSpPr>
            <a:spLocks noChangeArrowheads="1"/>
          </p:cNvSpPr>
          <p:nvPr/>
        </p:nvSpPr>
        <p:spPr bwMode="auto">
          <a:xfrm>
            <a:off x="7759700" y="1549400"/>
            <a:ext cx="368300" cy="368300"/>
          </a:xfrm>
          <a:prstGeom prst="ellipse">
            <a:avLst/>
          </a:prstGeom>
          <a:noFill/>
          <a:ln w="12700">
            <a:solidFill>
              <a:schemeClr val="tx1"/>
            </a:solidFill>
            <a:round/>
            <a:headEnd/>
            <a:tailEnd/>
          </a:ln>
          <a:effectLst/>
        </p:spPr>
        <p:txBody>
          <a:bodyPr wrap="none" anchor="ctr"/>
          <a:lstStyle/>
          <a:p>
            <a:endParaRPr lang="en-US"/>
          </a:p>
        </p:txBody>
      </p:sp>
      <p:sp>
        <p:nvSpPr>
          <p:cNvPr id="163844" name="Rectangle 4"/>
          <p:cNvSpPr>
            <a:spLocks noGrp="1" noRot="1" noChangeArrowheads="1"/>
          </p:cNvSpPr>
          <p:nvPr>
            <p:ph type="title"/>
          </p:nvPr>
        </p:nvSpPr>
        <p:spPr>
          <a:noFill/>
          <a:ln/>
          <a:effectLst>
            <a:outerShdw dist="35921" dir="2700000" algn="ctr" rotWithShape="0">
              <a:srgbClr val="000000"/>
            </a:outerShdw>
          </a:effectLst>
        </p:spPr>
        <p:txBody>
          <a:bodyPr lIns="90488" tIns="44450" rIns="90488" bIns="44450"/>
          <a:lstStyle/>
          <a:p>
            <a:r>
              <a:rPr lang="en-US" sz="3600"/>
              <a:t>Statistical Terms in Sampling</a:t>
            </a:r>
          </a:p>
        </p:txBody>
      </p:sp>
      <p:sp>
        <p:nvSpPr>
          <p:cNvPr id="163845" name="Rectangle 5"/>
          <p:cNvSpPr>
            <a:spLocks noChangeArrowheads="1"/>
          </p:cNvSpPr>
          <p:nvPr/>
        </p:nvSpPr>
        <p:spPr bwMode="auto">
          <a:xfrm>
            <a:off x="1527175" y="1503363"/>
            <a:ext cx="1366838" cy="454025"/>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algn="ctr" eaLnBrk="0" hangingPunct="0"/>
            <a:r>
              <a:rPr lang="en-US" sz="2400" b="1">
                <a:solidFill>
                  <a:srgbClr val="EAEC5E"/>
                </a:solidFill>
                <a:effectLst>
                  <a:outerShdw blurRad="38100" dist="38100" dir="2700000" algn="tl">
                    <a:srgbClr val="000000"/>
                  </a:outerShdw>
                </a:effectLst>
              </a:rPr>
              <a:t>Variable</a:t>
            </a:r>
          </a:p>
        </p:txBody>
      </p:sp>
      <p:sp>
        <p:nvSpPr>
          <p:cNvPr id="163846" name="Rectangle 6"/>
          <p:cNvSpPr>
            <a:spLocks noChangeArrowheads="1"/>
          </p:cNvSpPr>
          <p:nvPr/>
        </p:nvSpPr>
        <p:spPr bwMode="auto">
          <a:xfrm>
            <a:off x="1252538" y="3348038"/>
            <a:ext cx="1914525" cy="454025"/>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lIns="90488" tIns="44450" rIns="90488" bIns="44450">
            <a:spAutoFit/>
          </a:bodyPr>
          <a:lstStyle/>
          <a:p>
            <a:pPr algn="ctr" eaLnBrk="0" hangingPunct="0">
              <a:spcBef>
                <a:spcPct val="50000"/>
              </a:spcBef>
            </a:pPr>
            <a:r>
              <a:rPr lang="en-US" sz="2400" b="1">
                <a:solidFill>
                  <a:srgbClr val="EAEC5E"/>
                </a:solidFill>
                <a:effectLst>
                  <a:outerShdw blurRad="38100" dist="38100" dir="2700000" algn="tl">
                    <a:srgbClr val="000000"/>
                  </a:outerShdw>
                </a:effectLst>
              </a:rPr>
              <a:t>Statistic</a:t>
            </a:r>
          </a:p>
        </p:txBody>
      </p:sp>
      <p:sp>
        <p:nvSpPr>
          <p:cNvPr id="163847" name="Rectangle 7"/>
          <p:cNvSpPr>
            <a:spLocks noChangeArrowheads="1"/>
          </p:cNvSpPr>
          <p:nvPr/>
        </p:nvSpPr>
        <p:spPr bwMode="auto">
          <a:xfrm>
            <a:off x="1252538" y="5405438"/>
            <a:ext cx="1914525" cy="454025"/>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lIns="90488" tIns="44450" rIns="90488" bIns="44450">
            <a:spAutoFit/>
          </a:bodyPr>
          <a:lstStyle/>
          <a:p>
            <a:pPr algn="ctr" eaLnBrk="0" hangingPunct="0">
              <a:spcBef>
                <a:spcPct val="50000"/>
              </a:spcBef>
            </a:pPr>
            <a:r>
              <a:rPr lang="en-US" sz="2400" b="1">
                <a:solidFill>
                  <a:srgbClr val="EAEC5E"/>
                </a:solidFill>
                <a:effectLst>
                  <a:outerShdw blurRad="38100" dist="38100" dir="2700000" algn="tl">
                    <a:srgbClr val="000000"/>
                  </a:outerShdw>
                </a:effectLst>
              </a:rPr>
              <a:t>Parameter</a:t>
            </a:r>
          </a:p>
        </p:txBody>
      </p:sp>
      <p:graphicFrame>
        <p:nvGraphicFramePr>
          <p:cNvPr id="163848" name="Object 8">
            <a:hlinkClick r:id="" action="ppaction://ole?verb=0"/>
          </p:cNvPr>
          <p:cNvGraphicFramePr>
            <a:graphicFrameLocks/>
          </p:cNvGraphicFramePr>
          <p:nvPr/>
        </p:nvGraphicFramePr>
        <p:xfrm>
          <a:off x="4286250" y="930275"/>
          <a:ext cx="857250" cy="1398588"/>
        </p:xfrm>
        <a:graphic>
          <a:graphicData uri="http://schemas.openxmlformats.org/presentationml/2006/ole">
            <p:oleObj spid="_x0000_s163848" name="Microsoft ClipArt Gallery" r:id="rId4" imgW="3465360" imgH="5630760" progId="">
              <p:embed/>
            </p:oleObj>
          </a:graphicData>
        </a:graphic>
      </p:graphicFrame>
      <p:sp>
        <p:nvSpPr>
          <p:cNvPr id="163849" name="Rectangle 9"/>
          <p:cNvSpPr>
            <a:spLocks noChangeArrowheads="1"/>
          </p:cNvSpPr>
          <p:nvPr/>
        </p:nvSpPr>
        <p:spPr bwMode="auto">
          <a:xfrm>
            <a:off x="4054475" y="2057400"/>
            <a:ext cx="1322388" cy="333375"/>
          </a:xfrm>
          <a:prstGeom prst="rect">
            <a:avLst/>
          </a:prstGeom>
          <a:noFill/>
          <a:ln w="12700">
            <a:noFill/>
            <a:miter lim="800000"/>
            <a:headEnd/>
            <a:tailEnd/>
          </a:ln>
          <a:effectLst/>
        </p:spPr>
        <p:txBody>
          <a:bodyPr wrap="none" lIns="90488" tIns="44450" rIns="90488" bIns="44450">
            <a:spAutoFit/>
          </a:bodyPr>
          <a:lstStyle/>
          <a:p>
            <a:pPr algn="ctr" eaLnBrk="0" hangingPunct="0"/>
            <a:r>
              <a:rPr lang="en-US" sz="1600" b="1">
                <a:solidFill>
                  <a:srgbClr val="EAEC5E"/>
                </a:solidFill>
                <a:effectLst>
                  <a:outerShdw blurRad="38100" dist="38100" dir="2700000" algn="tl">
                    <a:srgbClr val="000000"/>
                  </a:outerShdw>
                </a:effectLst>
              </a:rPr>
              <a:t>Self-esteem</a:t>
            </a:r>
          </a:p>
        </p:txBody>
      </p:sp>
      <p:grpSp>
        <p:nvGrpSpPr>
          <p:cNvPr id="163850" name="Group 10"/>
          <p:cNvGrpSpPr>
            <a:grpSpLocks/>
          </p:cNvGrpSpPr>
          <p:nvPr/>
        </p:nvGrpSpPr>
        <p:grpSpPr bwMode="auto">
          <a:xfrm>
            <a:off x="8054975" y="1711325"/>
            <a:ext cx="777875" cy="836613"/>
            <a:chOff x="5074" y="1078"/>
            <a:chExt cx="490" cy="527"/>
          </a:xfrm>
        </p:grpSpPr>
        <p:grpSp>
          <p:nvGrpSpPr>
            <p:cNvPr id="163851" name="Group 11"/>
            <p:cNvGrpSpPr>
              <a:grpSpLocks/>
            </p:cNvGrpSpPr>
            <p:nvPr/>
          </p:nvGrpSpPr>
          <p:grpSpPr bwMode="auto">
            <a:xfrm>
              <a:off x="5130" y="1078"/>
              <a:ext cx="434" cy="527"/>
              <a:chOff x="5130" y="1078"/>
              <a:chExt cx="434" cy="527"/>
            </a:xfrm>
          </p:grpSpPr>
          <p:sp>
            <p:nvSpPr>
              <p:cNvPr id="163852" name="Freeform 12"/>
              <p:cNvSpPr>
                <a:spLocks/>
              </p:cNvSpPr>
              <p:nvPr/>
            </p:nvSpPr>
            <p:spPr bwMode="auto">
              <a:xfrm>
                <a:off x="5162" y="1127"/>
                <a:ext cx="200" cy="89"/>
              </a:xfrm>
              <a:custGeom>
                <a:avLst/>
                <a:gdLst/>
                <a:ahLst/>
                <a:cxnLst>
                  <a:cxn ang="0">
                    <a:pos x="10" y="43"/>
                  </a:cxn>
                  <a:cxn ang="0">
                    <a:pos x="0" y="64"/>
                  </a:cxn>
                  <a:cxn ang="0">
                    <a:pos x="5" y="81"/>
                  </a:cxn>
                  <a:cxn ang="0">
                    <a:pos x="22" y="88"/>
                  </a:cxn>
                  <a:cxn ang="0">
                    <a:pos x="40" y="88"/>
                  </a:cxn>
                  <a:cxn ang="0">
                    <a:pos x="50" y="86"/>
                  </a:cxn>
                  <a:cxn ang="0">
                    <a:pos x="60" y="84"/>
                  </a:cxn>
                  <a:cxn ang="0">
                    <a:pos x="72" y="81"/>
                  </a:cxn>
                  <a:cxn ang="0">
                    <a:pos x="83" y="82"/>
                  </a:cxn>
                  <a:cxn ang="0">
                    <a:pos x="96" y="83"/>
                  </a:cxn>
                  <a:cxn ang="0">
                    <a:pos x="110" y="85"/>
                  </a:cxn>
                  <a:cxn ang="0">
                    <a:pos x="122" y="82"/>
                  </a:cxn>
                  <a:cxn ang="0">
                    <a:pos x="133" y="79"/>
                  </a:cxn>
                  <a:cxn ang="0">
                    <a:pos x="141" y="76"/>
                  </a:cxn>
                  <a:cxn ang="0">
                    <a:pos x="149" y="76"/>
                  </a:cxn>
                  <a:cxn ang="0">
                    <a:pos x="158" y="78"/>
                  </a:cxn>
                  <a:cxn ang="0">
                    <a:pos x="167" y="81"/>
                  </a:cxn>
                  <a:cxn ang="0">
                    <a:pos x="173" y="82"/>
                  </a:cxn>
                  <a:cxn ang="0">
                    <a:pos x="182" y="83"/>
                  </a:cxn>
                  <a:cxn ang="0">
                    <a:pos x="199" y="81"/>
                  </a:cxn>
                  <a:cxn ang="0">
                    <a:pos x="192" y="0"/>
                  </a:cxn>
                  <a:cxn ang="0">
                    <a:pos x="10" y="43"/>
                  </a:cxn>
                </a:cxnLst>
                <a:rect l="0" t="0" r="r" b="b"/>
                <a:pathLst>
                  <a:path w="200" h="89">
                    <a:moveTo>
                      <a:pt x="10" y="43"/>
                    </a:moveTo>
                    <a:lnTo>
                      <a:pt x="0" y="64"/>
                    </a:lnTo>
                    <a:lnTo>
                      <a:pt x="5" y="81"/>
                    </a:lnTo>
                    <a:lnTo>
                      <a:pt x="22" y="88"/>
                    </a:lnTo>
                    <a:lnTo>
                      <a:pt x="40" y="88"/>
                    </a:lnTo>
                    <a:lnTo>
                      <a:pt x="50" y="86"/>
                    </a:lnTo>
                    <a:lnTo>
                      <a:pt x="60" y="84"/>
                    </a:lnTo>
                    <a:lnTo>
                      <a:pt x="72" y="81"/>
                    </a:lnTo>
                    <a:lnTo>
                      <a:pt x="83" y="82"/>
                    </a:lnTo>
                    <a:lnTo>
                      <a:pt x="96" y="83"/>
                    </a:lnTo>
                    <a:lnTo>
                      <a:pt x="110" y="85"/>
                    </a:lnTo>
                    <a:lnTo>
                      <a:pt x="122" y="82"/>
                    </a:lnTo>
                    <a:lnTo>
                      <a:pt x="133" y="79"/>
                    </a:lnTo>
                    <a:lnTo>
                      <a:pt x="141" y="76"/>
                    </a:lnTo>
                    <a:lnTo>
                      <a:pt x="149" y="76"/>
                    </a:lnTo>
                    <a:lnTo>
                      <a:pt x="158" y="78"/>
                    </a:lnTo>
                    <a:lnTo>
                      <a:pt x="167" y="81"/>
                    </a:lnTo>
                    <a:lnTo>
                      <a:pt x="173" y="82"/>
                    </a:lnTo>
                    <a:lnTo>
                      <a:pt x="182" y="83"/>
                    </a:lnTo>
                    <a:lnTo>
                      <a:pt x="199" y="81"/>
                    </a:lnTo>
                    <a:lnTo>
                      <a:pt x="192" y="0"/>
                    </a:lnTo>
                    <a:lnTo>
                      <a:pt x="10" y="43"/>
                    </a:lnTo>
                  </a:path>
                </a:pathLst>
              </a:custGeom>
              <a:solidFill>
                <a:srgbClr val="FFBFBF"/>
              </a:solidFill>
              <a:ln w="12700" cap="rnd" cmpd="sng">
                <a:solidFill>
                  <a:srgbClr val="000000"/>
                </a:solidFill>
                <a:prstDash val="solid"/>
                <a:round/>
                <a:headEnd type="none" w="med" len="med"/>
                <a:tailEnd type="none" w="med" len="med"/>
              </a:ln>
              <a:effectLst/>
            </p:spPr>
            <p:txBody>
              <a:bodyPr/>
              <a:lstStyle/>
              <a:p>
                <a:endParaRPr lang="en-US"/>
              </a:p>
            </p:txBody>
          </p:sp>
          <p:grpSp>
            <p:nvGrpSpPr>
              <p:cNvPr id="163853" name="Group 13"/>
              <p:cNvGrpSpPr>
                <a:grpSpLocks/>
              </p:cNvGrpSpPr>
              <p:nvPr/>
            </p:nvGrpSpPr>
            <p:grpSpPr bwMode="auto">
              <a:xfrm>
                <a:off x="5130" y="1078"/>
                <a:ext cx="434" cy="527"/>
                <a:chOff x="5130" y="1078"/>
                <a:chExt cx="434" cy="527"/>
              </a:xfrm>
            </p:grpSpPr>
            <p:sp>
              <p:nvSpPr>
                <p:cNvPr id="163854" name="Freeform 14"/>
                <p:cNvSpPr>
                  <a:spLocks/>
                </p:cNvSpPr>
                <p:nvPr/>
              </p:nvSpPr>
              <p:spPr bwMode="auto">
                <a:xfrm>
                  <a:off x="5130" y="1078"/>
                  <a:ext cx="434" cy="527"/>
                </a:xfrm>
                <a:custGeom>
                  <a:avLst/>
                  <a:gdLst/>
                  <a:ahLst/>
                  <a:cxnLst>
                    <a:cxn ang="0">
                      <a:pos x="85" y="164"/>
                    </a:cxn>
                    <a:cxn ang="0">
                      <a:pos x="66" y="106"/>
                    </a:cxn>
                    <a:cxn ang="0">
                      <a:pos x="34" y="82"/>
                    </a:cxn>
                    <a:cxn ang="0">
                      <a:pos x="17" y="81"/>
                    </a:cxn>
                    <a:cxn ang="0">
                      <a:pos x="3" y="88"/>
                    </a:cxn>
                    <a:cxn ang="0">
                      <a:pos x="1" y="101"/>
                    </a:cxn>
                    <a:cxn ang="0">
                      <a:pos x="13" y="164"/>
                    </a:cxn>
                    <a:cxn ang="0">
                      <a:pos x="13" y="190"/>
                    </a:cxn>
                    <a:cxn ang="0">
                      <a:pos x="37" y="221"/>
                    </a:cxn>
                    <a:cxn ang="0">
                      <a:pos x="63" y="278"/>
                    </a:cxn>
                    <a:cxn ang="0">
                      <a:pos x="82" y="341"/>
                    </a:cxn>
                    <a:cxn ang="0">
                      <a:pos x="121" y="392"/>
                    </a:cxn>
                    <a:cxn ang="0">
                      <a:pos x="176" y="440"/>
                    </a:cxn>
                    <a:cxn ang="0">
                      <a:pos x="201" y="467"/>
                    </a:cxn>
                    <a:cxn ang="0">
                      <a:pos x="212" y="495"/>
                    </a:cxn>
                    <a:cxn ang="0">
                      <a:pos x="231" y="519"/>
                    </a:cxn>
                    <a:cxn ang="0">
                      <a:pos x="248" y="516"/>
                    </a:cxn>
                    <a:cxn ang="0">
                      <a:pos x="279" y="492"/>
                    </a:cxn>
                    <a:cxn ang="0">
                      <a:pos x="326" y="462"/>
                    </a:cxn>
                    <a:cxn ang="0">
                      <a:pos x="375" y="440"/>
                    </a:cxn>
                    <a:cxn ang="0">
                      <a:pos x="417" y="437"/>
                    </a:cxn>
                    <a:cxn ang="0">
                      <a:pos x="409" y="413"/>
                    </a:cxn>
                    <a:cxn ang="0">
                      <a:pos x="387" y="392"/>
                    </a:cxn>
                    <a:cxn ang="0">
                      <a:pos x="378" y="375"/>
                    </a:cxn>
                    <a:cxn ang="0">
                      <a:pos x="385" y="295"/>
                    </a:cxn>
                    <a:cxn ang="0">
                      <a:pos x="378" y="185"/>
                    </a:cxn>
                    <a:cxn ang="0">
                      <a:pos x="385" y="133"/>
                    </a:cxn>
                    <a:cxn ang="0">
                      <a:pos x="380" y="118"/>
                    </a:cxn>
                    <a:cxn ang="0">
                      <a:pos x="369" y="109"/>
                    </a:cxn>
                    <a:cxn ang="0">
                      <a:pos x="349" y="99"/>
                    </a:cxn>
                    <a:cxn ang="0">
                      <a:pos x="325" y="72"/>
                    </a:cxn>
                    <a:cxn ang="0">
                      <a:pos x="270" y="46"/>
                    </a:cxn>
                    <a:cxn ang="0">
                      <a:pos x="220" y="12"/>
                    </a:cxn>
                    <a:cxn ang="0">
                      <a:pos x="198" y="0"/>
                    </a:cxn>
                    <a:cxn ang="0">
                      <a:pos x="166" y="10"/>
                    </a:cxn>
                    <a:cxn ang="0">
                      <a:pos x="143" y="19"/>
                    </a:cxn>
                    <a:cxn ang="0">
                      <a:pos x="120" y="21"/>
                    </a:cxn>
                    <a:cxn ang="0">
                      <a:pos x="91" y="30"/>
                    </a:cxn>
                    <a:cxn ang="0">
                      <a:pos x="42" y="46"/>
                    </a:cxn>
                    <a:cxn ang="0">
                      <a:pos x="26" y="51"/>
                    </a:cxn>
                    <a:cxn ang="0">
                      <a:pos x="22" y="63"/>
                    </a:cxn>
                    <a:cxn ang="0">
                      <a:pos x="28" y="77"/>
                    </a:cxn>
                    <a:cxn ang="0">
                      <a:pos x="47" y="89"/>
                    </a:cxn>
                    <a:cxn ang="0">
                      <a:pos x="113" y="90"/>
                    </a:cxn>
                    <a:cxn ang="0">
                      <a:pos x="145" y="90"/>
                    </a:cxn>
                    <a:cxn ang="0">
                      <a:pos x="176" y="80"/>
                    </a:cxn>
                    <a:cxn ang="0">
                      <a:pos x="188" y="86"/>
                    </a:cxn>
                    <a:cxn ang="0">
                      <a:pos x="192" y="104"/>
                    </a:cxn>
                    <a:cxn ang="0">
                      <a:pos x="176" y="168"/>
                    </a:cxn>
                    <a:cxn ang="0">
                      <a:pos x="114" y="187"/>
                    </a:cxn>
                  </a:cxnLst>
                  <a:rect l="0" t="0" r="r" b="b"/>
                  <a:pathLst>
                    <a:path w="434" h="527">
                      <a:moveTo>
                        <a:pt x="114" y="187"/>
                      </a:moveTo>
                      <a:lnTo>
                        <a:pt x="85" y="164"/>
                      </a:lnTo>
                      <a:lnTo>
                        <a:pt x="82" y="132"/>
                      </a:lnTo>
                      <a:lnTo>
                        <a:pt x="66" y="106"/>
                      </a:lnTo>
                      <a:lnTo>
                        <a:pt x="47" y="89"/>
                      </a:lnTo>
                      <a:lnTo>
                        <a:pt x="34" y="82"/>
                      </a:lnTo>
                      <a:lnTo>
                        <a:pt x="25" y="80"/>
                      </a:lnTo>
                      <a:lnTo>
                        <a:pt x="17" y="81"/>
                      </a:lnTo>
                      <a:lnTo>
                        <a:pt x="9" y="84"/>
                      </a:lnTo>
                      <a:lnTo>
                        <a:pt x="3" y="88"/>
                      </a:lnTo>
                      <a:lnTo>
                        <a:pt x="0" y="94"/>
                      </a:lnTo>
                      <a:lnTo>
                        <a:pt x="1" y="101"/>
                      </a:lnTo>
                      <a:lnTo>
                        <a:pt x="8" y="130"/>
                      </a:lnTo>
                      <a:lnTo>
                        <a:pt x="13" y="164"/>
                      </a:lnTo>
                      <a:lnTo>
                        <a:pt x="13" y="176"/>
                      </a:lnTo>
                      <a:lnTo>
                        <a:pt x="13" y="190"/>
                      </a:lnTo>
                      <a:lnTo>
                        <a:pt x="20" y="202"/>
                      </a:lnTo>
                      <a:lnTo>
                        <a:pt x="37" y="221"/>
                      </a:lnTo>
                      <a:lnTo>
                        <a:pt x="54" y="247"/>
                      </a:lnTo>
                      <a:lnTo>
                        <a:pt x="63" y="278"/>
                      </a:lnTo>
                      <a:lnTo>
                        <a:pt x="70" y="322"/>
                      </a:lnTo>
                      <a:lnTo>
                        <a:pt x="82" y="341"/>
                      </a:lnTo>
                      <a:lnTo>
                        <a:pt x="102" y="363"/>
                      </a:lnTo>
                      <a:lnTo>
                        <a:pt x="121" y="392"/>
                      </a:lnTo>
                      <a:lnTo>
                        <a:pt x="159" y="428"/>
                      </a:lnTo>
                      <a:lnTo>
                        <a:pt x="176" y="440"/>
                      </a:lnTo>
                      <a:lnTo>
                        <a:pt x="193" y="447"/>
                      </a:lnTo>
                      <a:lnTo>
                        <a:pt x="201" y="467"/>
                      </a:lnTo>
                      <a:lnTo>
                        <a:pt x="207" y="481"/>
                      </a:lnTo>
                      <a:lnTo>
                        <a:pt x="212" y="495"/>
                      </a:lnTo>
                      <a:lnTo>
                        <a:pt x="220" y="507"/>
                      </a:lnTo>
                      <a:lnTo>
                        <a:pt x="231" y="519"/>
                      </a:lnTo>
                      <a:lnTo>
                        <a:pt x="238" y="526"/>
                      </a:lnTo>
                      <a:lnTo>
                        <a:pt x="248" y="516"/>
                      </a:lnTo>
                      <a:lnTo>
                        <a:pt x="258" y="507"/>
                      </a:lnTo>
                      <a:lnTo>
                        <a:pt x="279" y="492"/>
                      </a:lnTo>
                      <a:lnTo>
                        <a:pt x="308" y="473"/>
                      </a:lnTo>
                      <a:lnTo>
                        <a:pt x="326" y="462"/>
                      </a:lnTo>
                      <a:lnTo>
                        <a:pt x="349" y="449"/>
                      </a:lnTo>
                      <a:lnTo>
                        <a:pt x="375" y="440"/>
                      </a:lnTo>
                      <a:lnTo>
                        <a:pt x="397" y="435"/>
                      </a:lnTo>
                      <a:lnTo>
                        <a:pt x="417" y="437"/>
                      </a:lnTo>
                      <a:lnTo>
                        <a:pt x="433" y="440"/>
                      </a:lnTo>
                      <a:lnTo>
                        <a:pt x="409" y="413"/>
                      </a:lnTo>
                      <a:lnTo>
                        <a:pt x="402" y="404"/>
                      </a:lnTo>
                      <a:lnTo>
                        <a:pt x="387" y="392"/>
                      </a:lnTo>
                      <a:lnTo>
                        <a:pt x="381" y="383"/>
                      </a:lnTo>
                      <a:lnTo>
                        <a:pt x="378" y="375"/>
                      </a:lnTo>
                      <a:lnTo>
                        <a:pt x="380" y="356"/>
                      </a:lnTo>
                      <a:lnTo>
                        <a:pt x="385" y="295"/>
                      </a:lnTo>
                      <a:lnTo>
                        <a:pt x="378" y="228"/>
                      </a:lnTo>
                      <a:lnTo>
                        <a:pt x="378" y="185"/>
                      </a:lnTo>
                      <a:lnTo>
                        <a:pt x="383" y="150"/>
                      </a:lnTo>
                      <a:lnTo>
                        <a:pt x="385" y="133"/>
                      </a:lnTo>
                      <a:lnTo>
                        <a:pt x="383" y="124"/>
                      </a:lnTo>
                      <a:lnTo>
                        <a:pt x="380" y="118"/>
                      </a:lnTo>
                      <a:lnTo>
                        <a:pt x="375" y="112"/>
                      </a:lnTo>
                      <a:lnTo>
                        <a:pt x="369" y="109"/>
                      </a:lnTo>
                      <a:lnTo>
                        <a:pt x="361" y="105"/>
                      </a:lnTo>
                      <a:lnTo>
                        <a:pt x="349" y="99"/>
                      </a:lnTo>
                      <a:lnTo>
                        <a:pt x="342" y="89"/>
                      </a:lnTo>
                      <a:lnTo>
                        <a:pt x="325" y="72"/>
                      </a:lnTo>
                      <a:lnTo>
                        <a:pt x="301" y="60"/>
                      </a:lnTo>
                      <a:lnTo>
                        <a:pt x="270" y="46"/>
                      </a:lnTo>
                      <a:lnTo>
                        <a:pt x="229" y="20"/>
                      </a:lnTo>
                      <a:lnTo>
                        <a:pt x="220" y="12"/>
                      </a:lnTo>
                      <a:lnTo>
                        <a:pt x="210" y="4"/>
                      </a:lnTo>
                      <a:lnTo>
                        <a:pt x="198" y="0"/>
                      </a:lnTo>
                      <a:lnTo>
                        <a:pt x="178" y="3"/>
                      </a:lnTo>
                      <a:lnTo>
                        <a:pt x="166" y="10"/>
                      </a:lnTo>
                      <a:lnTo>
                        <a:pt x="154" y="16"/>
                      </a:lnTo>
                      <a:lnTo>
                        <a:pt x="143" y="19"/>
                      </a:lnTo>
                      <a:lnTo>
                        <a:pt x="130" y="20"/>
                      </a:lnTo>
                      <a:lnTo>
                        <a:pt x="120" y="21"/>
                      </a:lnTo>
                      <a:lnTo>
                        <a:pt x="104" y="24"/>
                      </a:lnTo>
                      <a:lnTo>
                        <a:pt x="91" y="30"/>
                      </a:lnTo>
                      <a:lnTo>
                        <a:pt x="75" y="39"/>
                      </a:lnTo>
                      <a:lnTo>
                        <a:pt x="42" y="46"/>
                      </a:lnTo>
                      <a:lnTo>
                        <a:pt x="30" y="48"/>
                      </a:lnTo>
                      <a:lnTo>
                        <a:pt x="26" y="51"/>
                      </a:lnTo>
                      <a:lnTo>
                        <a:pt x="23" y="55"/>
                      </a:lnTo>
                      <a:lnTo>
                        <a:pt x="22" y="63"/>
                      </a:lnTo>
                      <a:lnTo>
                        <a:pt x="23" y="72"/>
                      </a:lnTo>
                      <a:lnTo>
                        <a:pt x="28" y="77"/>
                      </a:lnTo>
                      <a:lnTo>
                        <a:pt x="34" y="81"/>
                      </a:lnTo>
                      <a:lnTo>
                        <a:pt x="47" y="89"/>
                      </a:lnTo>
                      <a:lnTo>
                        <a:pt x="82" y="94"/>
                      </a:lnTo>
                      <a:lnTo>
                        <a:pt x="113" y="90"/>
                      </a:lnTo>
                      <a:lnTo>
                        <a:pt x="123" y="92"/>
                      </a:lnTo>
                      <a:lnTo>
                        <a:pt x="145" y="90"/>
                      </a:lnTo>
                      <a:lnTo>
                        <a:pt x="159" y="86"/>
                      </a:lnTo>
                      <a:lnTo>
                        <a:pt x="176" y="80"/>
                      </a:lnTo>
                      <a:lnTo>
                        <a:pt x="186" y="76"/>
                      </a:lnTo>
                      <a:lnTo>
                        <a:pt x="188" y="86"/>
                      </a:lnTo>
                      <a:lnTo>
                        <a:pt x="189" y="94"/>
                      </a:lnTo>
                      <a:lnTo>
                        <a:pt x="192" y="104"/>
                      </a:lnTo>
                      <a:lnTo>
                        <a:pt x="188" y="135"/>
                      </a:lnTo>
                      <a:lnTo>
                        <a:pt x="176" y="168"/>
                      </a:lnTo>
                      <a:lnTo>
                        <a:pt x="159" y="180"/>
                      </a:lnTo>
                      <a:lnTo>
                        <a:pt x="114" y="187"/>
                      </a:lnTo>
                    </a:path>
                  </a:pathLst>
                </a:custGeom>
                <a:solidFill>
                  <a:srgbClr val="FFBFBF"/>
                </a:solidFill>
                <a:ln w="12700" cap="rnd" cmpd="sng">
                  <a:solidFill>
                    <a:srgbClr val="000000"/>
                  </a:solidFill>
                  <a:prstDash val="solid"/>
                  <a:round/>
                  <a:headEnd type="none" w="med" len="med"/>
                  <a:tailEnd type="none" w="med" len="med"/>
                </a:ln>
                <a:effectLst/>
              </p:spPr>
              <p:txBody>
                <a:bodyPr/>
                <a:lstStyle/>
                <a:p>
                  <a:endParaRPr lang="en-US"/>
                </a:p>
              </p:txBody>
            </p:sp>
            <p:sp>
              <p:nvSpPr>
                <p:cNvPr id="163855" name="Freeform 15"/>
                <p:cNvSpPr>
                  <a:spLocks/>
                </p:cNvSpPr>
                <p:nvPr/>
              </p:nvSpPr>
              <p:spPr bwMode="auto">
                <a:xfrm>
                  <a:off x="5224" y="1198"/>
                  <a:ext cx="14" cy="9"/>
                </a:xfrm>
                <a:custGeom>
                  <a:avLst/>
                  <a:gdLst/>
                  <a:ahLst/>
                  <a:cxnLst>
                    <a:cxn ang="0">
                      <a:pos x="13" y="8"/>
                    </a:cxn>
                    <a:cxn ang="0">
                      <a:pos x="6" y="5"/>
                    </a:cxn>
                    <a:cxn ang="0">
                      <a:pos x="1" y="2"/>
                    </a:cxn>
                    <a:cxn ang="0">
                      <a:pos x="0" y="0"/>
                    </a:cxn>
                  </a:cxnLst>
                  <a:rect l="0" t="0" r="r" b="b"/>
                  <a:pathLst>
                    <a:path w="14" h="9">
                      <a:moveTo>
                        <a:pt x="13" y="8"/>
                      </a:moveTo>
                      <a:lnTo>
                        <a:pt x="6" y="5"/>
                      </a:lnTo>
                      <a:lnTo>
                        <a:pt x="1" y="2"/>
                      </a:lnTo>
                      <a:lnTo>
                        <a:pt x="0"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63856" name="Freeform 16"/>
                <p:cNvSpPr>
                  <a:spLocks/>
                </p:cNvSpPr>
                <p:nvPr/>
              </p:nvSpPr>
              <p:spPr bwMode="auto">
                <a:xfrm>
                  <a:off x="5477" y="1176"/>
                  <a:ext cx="6" cy="87"/>
                </a:xfrm>
                <a:custGeom>
                  <a:avLst/>
                  <a:gdLst/>
                  <a:ahLst/>
                  <a:cxnLst>
                    <a:cxn ang="0">
                      <a:pos x="2" y="0"/>
                    </a:cxn>
                    <a:cxn ang="0">
                      <a:pos x="5" y="13"/>
                    </a:cxn>
                    <a:cxn ang="0">
                      <a:pos x="0" y="62"/>
                    </a:cxn>
                    <a:cxn ang="0">
                      <a:pos x="0" y="86"/>
                    </a:cxn>
                  </a:cxnLst>
                  <a:rect l="0" t="0" r="r" b="b"/>
                  <a:pathLst>
                    <a:path w="6" h="87">
                      <a:moveTo>
                        <a:pt x="2" y="0"/>
                      </a:moveTo>
                      <a:lnTo>
                        <a:pt x="5" y="13"/>
                      </a:lnTo>
                      <a:lnTo>
                        <a:pt x="0" y="62"/>
                      </a:lnTo>
                      <a:lnTo>
                        <a:pt x="0" y="86"/>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63857" name="Freeform 17"/>
                <p:cNvSpPr>
                  <a:spLocks/>
                </p:cNvSpPr>
                <p:nvPr/>
              </p:nvSpPr>
              <p:spPr bwMode="auto">
                <a:xfrm>
                  <a:off x="5146" y="1167"/>
                  <a:ext cx="19" cy="44"/>
                </a:xfrm>
                <a:custGeom>
                  <a:avLst/>
                  <a:gdLst/>
                  <a:ahLst/>
                  <a:cxnLst>
                    <a:cxn ang="0">
                      <a:pos x="6" y="0"/>
                    </a:cxn>
                    <a:cxn ang="0">
                      <a:pos x="14" y="13"/>
                    </a:cxn>
                    <a:cxn ang="0">
                      <a:pos x="18" y="21"/>
                    </a:cxn>
                    <a:cxn ang="0">
                      <a:pos x="18" y="29"/>
                    </a:cxn>
                    <a:cxn ang="0">
                      <a:pos x="15" y="35"/>
                    </a:cxn>
                    <a:cxn ang="0">
                      <a:pos x="7" y="40"/>
                    </a:cxn>
                    <a:cxn ang="0">
                      <a:pos x="0" y="43"/>
                    </a:cxn>
                  </a:cxnLst>
                  <a:rect l="0" t="0" r="r" b="b"/>
                  <a:pathLst>
                    <a:path w="19" h="44">
                      <a:moveTo>
                        <a:pt x="6" y="0"/>
                      </a:moveTo>
                      <a:lnTo>
                        <a:pt x="14" y="13"/>
                      </a:lnTo>
                      <a:lnTo>
                        <a:pt x="18" y="21"/>
                      </a:lnTo>
                      <a:lnTo>
                        <a:pt x="18" y="29"/>
                      </a:lnTo>
                      <a:lnTo>
                        <a:pt x="15" y="35"/>
                      </a:lnTo>
                      <a:lnTo>
                        <a:pt x="7" y="40"/>
                      </a:lnTo>
                      <a:lnTo>
                        <a:pt x="0" y="43"/>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63858" name="Freeform 18"/>
                <p:cNvSpPr>
                  <a:spLocks/>
                </p:cNvSpPr>
                <p:nvPr/>
              </p:nvSpPr>
              <p:spPr bwMode="auto">
                <a:xfrm>
                  <a:off x="5303" y="1129"/>
                  <a:ext cx="14" cy="24"/>
                </a:xfrm>
                <a:custGeom>
                  <a:avLst/>
                  <a:gdLst/>
                  <a:ahLst/>
                  <a:cxnLst>
                    <a:cxn ang="0">
                      <a:pos x="0" y="0"/>
                    </a:cxn>
                    <a:cxn ang="0">
                      <a:pos x="0" y="8"/>
                    </a:cxn>
                    <a:cxn ang="0">
                      <a:pos x="2" y="14"/>
                    </a:cxn>
                    <a:cxn ang="0">
                      <a:pos x="7" y="20"/>
                    </a:cxn>
                    <a:cxn ang="0">
                      <a:pos x="13" y="23"/>
                    </a:cxn>
                  </a:cxnLst>
                  <a:rect l="0" t="0" r="r" b="b"/>
                  <a:pathLst>
                    <a:path w="14" h="24">
                      <a:moveTo>
                        <a:pt x="0" y="0"/>
                      </a:moveTo>
                      <a:lnTo>
                        <a:pt x="0" y="8"/>
                      </a:lnTo>
                      <a:lnTo>
                        <a:pt x="2" y="14"/>
                      </a:lnTo>
                      <a:lnTo>
                        <a:pt x="7" y="20"/>
                      </a:lnTo>
                      <a:lnTo>
                        <a:pt x="13" y="23"/>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63859" name="Freeform 19"/>
                <p:cNvSpPr>
                  <a:spLocks/>
                </p:cNvSpPr>
                <p:nvPr/>
              </p:nvSpPr>
              <p:spPr bwMode="auto">
                <a:xfrm>
                  <a:off x="5220" y="1148"/>
                  <a:ext cx="28" cy="22"/>
                </a:xfrm>
                <a:custGeom>
                  <a:avLst/>
                  <a:gdLst/>
                  <a:ahLst/>
                  <a:cxnLst>
                    <a:cxn ang="0">
                      <a:pos x="0" y="0"/>
                    </a:cxn>
                    <a:cxn ang="0">
                      <a:pos x="0" y="6"/>
                    </a:cxn>
                    <a:cxn ang="0">
                      <a:pos x="2" y="11"/>
                    </a:cxn>
                    <a:cxn ang="0">
                      <a:pos x="9" y="17"/>
                    </a:cxn>
                    <a:cxn ang="0">
                      <a:pos x="14" y="20"/>
                    </a:cxn>
                    <a:cxn ang="0">
                      <a:pos x="21" y="21"/>
                    </a:cxn>
                    <a:cxn ang="0">
                      <a:pos x="27" y="21"/>
                    </a:cxn>
                  </a:cxnLst>
                  <a:rect l="0" t="0" r="r" b="b"/>
                  <a:pathLst>
                    <a:path w="28" h="22">
                      <a:moveTo>
                        <a:pt x="0" y="0"/>
                      </a:moveTo>
                      <a:lnTo>
                        <a:pt x="0" y="6"/>
                      </a:lnTo>
                      <a:lnTo>
                        <a:pt x="2" y="11"/>
                      </a:lnTo>
                      <a:lnTo>
                        <a:pt x="9" y="17"/>
                      </a:lnTo>
                      <a:lnTo>
                        <a:pt x="14" y="20"/>
                      </a:lnTo>
                      <a:lnTo>
                        <a:pt x="21" y="21"/>
                      </a:lnTo>
                      <a:lnTo>
                        <a:pt x="27" y="21"/>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163860" name="Line 20"/>
                <p:cNvSpPr>
                  <a:spLocks noChangeShapeType="1"/>
                </p:cNvSpPr>
                <p:nvPr/>
              </p:nvSpPr>
              <p:spPr bwMode="auto">
                <a:xfrm>
                  <a:off x="5247" y="1269"/>
                  <a:ext cx="1" cy="2"/>
                </a:xfrm>
                <a:prstGeom prst="line">
                  <a:avLst/>
                </a:prstGeom>
                <a:noFill/>
                <a:ln w="12700">
                  <a:solidFill>
                    <a:srgbClr val="000000"/>
                  </a:solidFill>
                  <a:round/>
                  <a:headEnd/>
                  <a:tailEnd/>
                </a:ln>
                <a:effectLst/>
              </p:spPr>
              <p:txBody>
                <a:bodyPr wrap="none" anchor="ctr"/>
                <a:lstStyle/>
                <a:p>
                  <a:endParaRPr lang="en-US"/>
                </a:p>
              </p:txBody>
            </p:sp>
          </p:grpSp>
        </p:grpSp>
        <p:grpSp>
          <p:nvGrpSpPr>
            <p:cNvPr id="163861" name="Group 21"/>
            <p:cNvGrpSpPr>
              <a:grpSpLocks/>
            </p:cNvGrpSpPr>
            <p:nvPr/>
          </p:nvGrpSpPr>
          <p:grpSpPr bwMode="auto">
            <a:xfrm>
              <a:off x="5074" y="1140"/>
              <a:ext cx="450" cy="57"/>
              <a:chOff x="5074" y="1140"/>
              <a:chExt cx="450" cy="57"/>
            </a:xfrm>
          </p:grpSpPr>
          <p:grpSp>
            <p:nvGrpSpPr>
              <p:cNvPr id="163862" name="Group 22"/>
              <p:cNvGrpSpPr>
                <a:grpSpLocks/>
              </p:cNvGrpSpPr>
              <p:nvPr/>
            </p:nvGrpSpPr>
            <p:grpSpPr bwMode="auto">
              <a:xfrm>
                <a:off x="5074" y="1171"/>
                <a:ext cx="64" cy="26"/>
                <a:chOff x="5074" y="1171"/>
                <a:chExt cx="64" cy="26"/>
              </a:xfrm>
            </p:grpSpPr>
            <p:sp>
              <p:nvSpPr>
                <p:cNvPr id="163863" name="Line 23"/>
                <p:cNvSpPr>
                  <a:spLocks noChangeShapeType="1"/>
                </p:cNvSpPr>
                <p:nvPr/>
              </p:nvSpPr>
              <p:spPr bwMode="auto">
                <a:xfrm flipH="1">
                  <a:off x="5074" y="1187"/>
                  <a:ext cx="27" cy="1"/>
                </a:xfrm>
                <a:prstGeom prst="line">
                  <a:avLst/>
                </a:prstGeom>
                <a:noFill/>
                <a:ln w="25400">
                  <a:solidFill>
                    <a:srgbClr val="000000"/>
                  </a:solidFill>
                  <a:round/>
                  <a:headEnd/>
                  <a:tailEnd/>
                </a:ln>
                <a:effectLst/>
              </p:spPr>
              <p:txBody>
                <a:bodyPr wrap="none" anchor="ctr"/>
                <a:lstStyle/>
                <a:p>
                  <a:endParaRPr lang="en-US"/>
                </a:p>
              </p:txBody>
            </p:sp>
            <p:sp>
              <p:nvSpPr>
                <p:cNvPr id="163864" name="Freeform 24"/>
                <p:cNvSpPr>
                  <a:spLocks/>
                </p:cNvSpPr>
                <p:nvPr/>
              </p:nvSpPr>
              <p:spPr bwMode="auto">
                <a:xfrm>
                  <a:off x="5085" y="1172"/>
                  <a:ext cx="53" cy="25"/>
                </a:xfrm>
                <a:custGeom>
                  <a:avLst/>
                  <a:gdLst/>
                  <a:ahLst/>
                  <a:cxnLst>
                    <a:cxn ang="0">
                      <a:pos x="45" y="0"/>
                    </a:cxn>
                    <a:cxn ang="0">
                      <a:pos x="39" y="0"/>
                    </a:cxn>
                    <a:cxn ang="0">
                      <a:pos x="30" y="2"/>
                    </a:cxn>
                    <a:cxn ang="0">
                      <a:pos x="26" y="2"/>
                    </a:cxn>
                    <a:cxn ang="0">
                      <a:pos x="17" y="5"/>
                    </a:cxn>
                    <a:cxn ang="0">
                      <a:pos x="11" y="7"/>
                    </a:cxn>
                    <a:cxn ang="0">
                      <a:pos x="8" y="9"/>
                    </a:cxn>
                    <a:cxn ang="0">
                      <a:pos x="4" y="11"/>
                    </a:cxn>
                    <a:cxn ang="0">
                      <a:pos x="0" y="14"/>
                    </a:cxn>
                    <a:cxn ang="0">
                      <a:pos x="3" y="17"/>
                    </a:cxn>
                    <a:cxn ang="0">
                      <a:pos x="7" y="20"/>
                    </a:cxn>
                    <a:cxn ang="0">
                      <a:pos x="14" y="22"/>
                    </a:cxn>
                    <a:cxn ang="0">
                      <a:pos x="20" y="23"/>
                    </a:cxn>
                    <a:cxn ang="0">
                      <a:pos x="26" y="23"/>
                    </a:cxn>
                    <a:cxn ang="0">
                      <a:pos x="34" y="24"/>
                    </a:cxn>
                    <a:cxn ang="0">
                      <a:pos x="44" y="24"/>
                    </a:cxn>
                    <a:cxn ang="0">
                      <a:pos x="52" y="23"/>
                    </a:cxn>
                    <a:cxn ang="0">
                      <a:pos x="46" y="13"/>
                    </a:cxn>
                    <a:cxn ang="0">
                      <a:pos x="45" y="0"/>
                    </a:cxn>
                  </a:cxnLst>
                  <a:rect l="0" t="0" r="r" b="b"/>
                  <a:pathLst>
                    <a:path w="53" h="25">
                      <a:moveTo>
                        <a:pt x="45" y="0"/>
                      </a:moveTo>
                      <a:lnTo>
                        <a:pt x="39" y="0"/>
                      </a:lnTo>
                      <a:lnTo>
                        <a:pt x="30" y="2"/>
                      </a:lnTo>
                      <a:lnTo>
                        <a:pt x="26" y="2"/>
                      </a:lnTo>
                      <a:lnTo>
                        <a:pt x="17" y="5"/>
                      </a:lnTo>
                      <a:lnTo>
                        <a:pt x="11" y="7"/>
                      </a:lnTo>
                      <a:lnTo>
                        <a:pt x="8" y="9"/>
                      </a:lnTo>
                      <a:lnTo>
                        <a:pt x="4" y="11"/>
                      </a:lnTo>
                      <a:lnTo>
                        <a:pt x="0" y="14"/>
                      </a:lnTo>
                      <a:lnTo>
                        <a:pt x="3" y="17"/>
                      </a:lnTo>
                      <a:lnTo>
                        <a:pt x="7" y="20"/>
                      </a:lnTo>
                      <a:lnTo>
                        <a:pt x="14" y="22"/>
                      </a:lnTo>
                      <a:lnTo>
                        <a:pt x="20" y="23"/>
                      </a:lnTo>
                      <a:lnTo>
                        <a:pt x="26" y="23"/>
                      </a:lnTo>
                      <a:lnTo>
                        <a:pt x="34" y="24"/>
                      </a:lnTo>
                      <a:lnTo>
                        <a:pt x="44" y="24"/>
                      </a:lnTo>
                      <a:lnTo>
                        <a:pt x="52" y="23"/>
                      </a:lnTo>
                      <a:lnTo>
                        <a:pt x="46" y="13"/>
                      </a:lnTo>
                      <a:lnTo>
                        <a:pt x="45" y="0"/>
                      </a:lnTo>
                    </a:path>
                  </a:pathLst>
                </a:custGeom>
                <a:solidFill>
                  <a:srgbClr val="BFBFBF"/>
                </a:solidFill>
                <a:ln w="12700" cap="rnd" cmpd="sng">
                  <a:solidFill>
                    <a:srgbClr val="000000"/>
                  </a:solidFill>
                  <a:prstDash val="solid"/>
                  <a:round/>
                  <a:headEnd type="none" w="med" len="med"/>
                  <a:tailEnd type="none" w="med" len="med"/>
                </a:ln>
                <a:effectLst/>
              </p:spPr>
              <p:txBody>
                <a:bodyPr/>
                <a:lstStyle/>
                <a:p>
                  <a:endParaRPr lang="en-US"/>
                </a:p>
              </p:txBody>
            </p:sp>
            <p:sp>
              <p:nvSpPr>
                <p:cNvPr id="163865" name="Freeform 25"/>
                <p:cNvSpPr>
                  <a:spLocks/>
                </p:cNvSpPr>
                <p:nvPr/>
              </p:nvSpPr>
              <p:spPr bwMode="auto">
                <a:xfrm>
                  <a:off x="5116" y="1171"/>
                  <a:ext cx="19" cy="26"/>
                </a:xfrm>
                <a:custGeom>
                  <a:avLst/>
                  <a:gdLst/>
                  <a:ahLst/>
                  <a:cxnLst>
                    <a:cxn ang="0">
                      <a:pos x="0" y="3"/>
                    </a:cxn>
                    <a:cxn ang="0">
                      <a:pos x="14" y="0"/>
                    </a:cxn>
                    <a:cxn ang="0">
                      <a:pos x="13" y="6"/>
                    </a:cxn>
                    <a:cxn ang="0">
                      <a:pos x="16" y="13"/>
                    </a:cxn>
                    <a:cxn ang="0">
                      <a:pos x="18" y="22"/>
                    </a:cxn>
                    <a:cxn ang="0">
                      <a:pos x="18" y="25"/>
                    </a:cxn>
                    <a:cxn ang="0">
                      <a:pos x="12" y="25"/>
                    </a:cxn>
                    <a:cxn ang="0">
                      <a:pos x="0" y="25"/>
                    </a:cxn>
                    <a:cxn ang="0">
                      <a:pos x="3" y="19"/>
                    </a:cxn>
                    <a:cxn ang="0">
                      <a:pos x="4" y="13"/>
                    </a:cxn>
                    <a:cxn ang="0">
                      <a:pos x="2" y="7"/>
                    </a:cxn>
                    <a:cxn ang="0">
                      <a:pos x="0" y="3"/>
                    </a:cxn>
                  </a:cxnLst>
                  <a:rect l="0" t="0" r="r" b="b"/>
                  <a:pathLst>
                    <a:path w="19" h="26">
                      <a:moveTo>
                        <a:pt x="0" y="3"/>
                      </a:moveTo>
                      <a:lnTo>
                        <a:pt x="14" y="0"/>
                      </a:lnTo>
                      <a:lnTo>
                        <a:pt x="13" y="6"/>
                      </a:lnTo>
                      <a:lnTo>
                        <a:pt x="16" y="13"/>
                      </a:lnTo>
                      <a:lnTo>
                        <a:pt x="18" y="22"/>
                      </a:lnTo>
                      <a:lnTo>
                        <a:pt x="18" y="25"/>
                      </a:lnTo>
                      <a:lnTo>
                        <a:pt x="12" y="25"/>
                      </a:lnTo>
                      <a:lnTo>
                        <a:pt x="0" y="25"/>
                      </a:lnTo>
                      <a:lnTo>
                        <a:pt x="3" y="19"/>
                      </a:lnTo>
                      <a:lnTo>
                        <a:pt x="4" y="13"/>
                      </a:lnTo>
                      <a:lnTo>
                        <a:pt x="2" y="7"/>
                      </a:lnTo>
                      <a:lnTo>
                        <a:pt x="0" y="3"/>
                      </a:lnTo>
                    </a:path>
                  </a:pathLst>
                </a:custGeom>
                <a:solidFill>
                  <a:srgbClr val="00007F"/>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163866" name="Group 26"/>
              <p:cNvGrpSpPr>
                <a:grpSpLocks/>
              </p:cNvGrpSpPr>
              <p:nvPr/>
            </p:nvGrpSpPr>
            <p:grpSpPr bwMode="auto">
              <a:xfrm>
                <a:off x="5115" y="1140"/>
                <a:ext cx="409" cy="57"/>
                <a:chOff x="5115" y="1140"/>
                <a:chExt cx="409" cy="57"/>
              </a:xfrm>
            </p:grpSpPr>
            <p:grpSp>
              <p:nvGrpSpPr>
                <p:cNvPr id="163867" name="Group 27"/>
                <p:cNvGrpSpPr>
                  <a:grpSpLocks/>
                </p:cNvGrpSpPr>
                <p:nvPr/>
              </p:nvGrpSpPr>
              <p:grpSpPr bwMode="auto">
                <a:xfrm>
                  <a:off x="5174" y="1140"/>
                  <a:ext cx="350" cy="55"/>
                  <a:chOff x="5174" y="1140"/>
                  <a:chExt cx="350" cy="55"/>
                </a:xfrm>
              </p:grpSpPr>
              <p:sp>
                <p:nvSpPr>
                  <p:cNvPr id="163868" name="Freeform 28"/>
                  <p:cNvSpPr>
                    <a:spLocks/>
                  </p:cNvSpPr>
                  <p:nvPr/>
                </p:nvSpPr>
                <p:spPr bwMode="auto">
                  <a:xfrm>
                    <a:off x="5327" y="1140"/>
                    <a:ext cx="148" cy="14"/>
                  </a:xfrm>
                  <a:custGeom>
                    <a:avLst/>
                    <a:gdLst/>
                    <a:ahLst/>
                    <a:cxnLst>
                      <a:cxn ang="0">
                        <a:pos x="147" y="9"/>
                      </a:cxn>
                      <a:cxn ang="0">
                        <a:pos x="147" y="4"/>
                      </a:cxn>
                      <a:cxn ang="0">
                        <a:pos x="144" y="1"/>
                      </a:cxn>
                      <a:cxn ang="0">
                        <a:pos x="139" y="0"/>
                      </a:cxn>
                      <a:cxn ang="0">
                        <a:pos x="132" y="0"/>
                      </a:cxn>
                      <a:cxn ang="0">
                        <a:pos x="117" y="0"/>
                      </a:cxn>
                      <a:cxn ang="0">
                        <a:pos x="94" y="1"/>
                      </a:cxn>
                      <a:cxn ang="0">
                        <a:pos x="71" y="2"/>
                      </a:cxn>
                      <a:cxn ang="0">
                        <a:pos x="55" y="2"/>
                      </a:cxn>
                      <a:cxn ang="0">
                        <a:pos x="34" y="3"/>
                      </a:cxn>
                      <a:cxn ang="0">
                        <a:pos x="19" y="4"/>
                      </a:cxn>
                      <a:cxn ang="0">
                        <a:pos x="4" y="6"/>
                      </a:cxn>
                      <a:cxn ang="0">
                        <a:pos x="10" y="4"/>
                      </a:cxn>
                      <a:cxn ang="0">
                        <a:pos x="2" y="7"/>
                      </a:cxn>
                      <a:cxn ang="0">
                        <a:pos x="0" y="13"/>
                      </a:cxn>
                      <a:cxn ang="0">
                        <a:pos x="147" y="9"/>
                      </a:cxn>
                    </a:cxnLst>
                    <a:rect l="0" t="0" r="r" b="b"/>
                    <a:pathLst>
                      <a:path w="148" h="14">
                        <a:moveTo>
                          <a:pt x="147" y="9"/>
                        </a:moveTo>
                        <a:lnTo>
                          <a:pt x="147" y="4"/>
                        </a:lnTo>
                        <a:lnTo>
                          <a:pt x="144" y="1"/>
                        </a:lnTo>
                        <a:lnTo>
                          <a:pt x="139" y="0"/>
                        </a:lnTo>
                        <a:lnTo>
                          <a:pt x="132" y="0"/>
                        </a:lnTo>
                        <a:lnTo>
                          <a:pt x="117" y="0"/>
                        </a:lnTo>
                        <a:lnTo>
                          <a:pt x="94" y="1"/>
                        </a:lnTo>
                        <a:lnTo>
                          <a:pt x="71" y="2"/>
                        </a:lnTo>
                        <a:lnTo>
                          <a:pt x="55" y="2"/>
                        </a:lnTo>
                        <a:lnTo>
                          <a:pt x="34" y="3"/>
                        </a:lnTo>
                        <a:lnTo>
                          <a:pt x="19" y="4"/>
                        </a:lnTo>
                        <a:lnTo>
                          <a:pt x="4" y="6"/>
                        </a:lnTo>
                        <a:lnTo>
                          <a:pt x="10" y="4"/>
                        </a:lnTo>
                        <a:lnTo>
                          <a:pt x="2" y="7"/>
                        </a:lnTo>
                        <a:lnTo>
                          <a:pt x="0" y="13"/>
                        </a:lnTo>
                        <a:lnTo>
                          <a:pt x="147" y="9"/>
                        </a:lnTo>
                      </a:path>
                    </a:pathLst>
                  </a:custGeom>
                  <a:solidFill>
                    <a:srgbClr val="000000"/>
                  </a:solidFill>
                  <a:ln w="12700" cap="rnd" cmpd="sng">
                    <a:solidFill>
                      <a:srgbClr val="BFBFBF"/>
                    </a:solidFill>
                    <a:prstDash val="solid"/>
                    <a:round/>
                    <a:headEnd type="none" w="med" len="med"/>
                    <a:tailEnd type="none" w="med" len="med"/>
                  </a:ln>
                  <a:effectLst/>
                </p:spPr>
                <p:txBody>
                  <a:bodyPr/>
                  <a:lstStyle/>
                  <a:p>
                    <a:endParaRPr lang="en-US"/>
                  </a:p>
                </p:txBody>
              </p:sp>
              <p:sp>
                <p:nvSpPr>
                  <p:cNvPr id="163869" name="Freeform 29"/>
                  <p:cNvSpPr>
                    <a:spLocks/>
                  </p:cNvSpPr>
                  <p:nvPr/>
                </p:nvSpPr>
                <p:spPr bwMode="auto">
                  <a:xfrm>
                    <a:off x="5512" y="1145"/>
                    <a:ext cx="12" cy="12"/>
                  </a:xfrm>
                  <a:custGeom>
                    <a:avLst/>
                    <a:gdLst/>
                    <a:ahLst/>
                    <a:cxnLst>
                      <a:cxn ang="0">
                        <a:pos x="0" y="1"/>
                      </a:cxn>
                      <a:cxn ang="0">
                        <a:pos x="10" y="0"/>
                      </a:cxn>
                      <a:cxn ang="0">
                        <a:pos x="11" y="8"/>
                      </a:cxn>
                      <a:cxn ang="0">
                        <a:pos x="0" y="11"/>
                      </a:cxn>
                      <a:cxn ang="0">
                        <a:pos x="0" y="1"/>
                      </a:cxn>
                    </a:cxnLst>
                    <a:rect l="0" t="0" r="r" b="b"/>
                    <a:pathLst>
                      <a:path w="12" h="12">
                        <a:moveTo>
                          <a:pt x="0" y="1"/>
                        </a:moveTo>
                        <a:lnTo>
                          <a:pt x="10" y="0"/>
                        </a:lnTo>
                        <a:lnTo>
                          <a:pt x="11" y="8"/>
                        </a:lnTo>
                        <a:lnTo>
                          <a:pt x="0" y="11"/>
                        </a:lnTo>
                        <a:lnTo>
                          <a:pt x="0" y="1"/>
                        </a:lnTo>
                      </a:path>
                    </a:pathLst>
                  </a:custGeom>
                  <a:solidFill>
                    <a:srgbClr val="BFBFBF"/>
                  </a:solidFill>
                  <a:ln w="12700" cap="rnd" cmpd="sng">
                    <a:solidFill>
                      <a:srgbClr val="000000"/>
                    </a:solidFill>
                    <a:prstDash val="solid"/>
                    <a:round/>
                    <a:headEnd type="none" w="med" len="med"/>
                    <a:tailEnd type="none" w="med" len="med"/>
                  </a:ln>
                  <a:effectLst/>
                </p:spPr>
                <p:txBody>
                  <a:bodyPr/>
                  <a:lstStyle/>
                  <a:p>
                    <a:endParaRPr lang="en-US"/>
                  </a:p>
                </p:txBody>
              </p:sp>
              <p:sp>
                <p:nvSpPr>
                  <p:cNvPr id="163870" name="Freeform 30"/>
                  <p:cNvSpPr>
                    <a:spLocks/>
                  </p:cNvSpPr>
                  <p:nvPr/>
                </p:nvSpPr>
                <p:spPr bwMode="auto">
                  <a:xfrm>
                    <a:off x="5174" y="1146"/>
                    <a:ext cx="320" cy="49"/>
                  </a:xfrm>
                  <a:custGeom>
                    <a:avLst/>
                    <a:gdLst/>
                    <a:ahLst/>
                    <a:cxnLst>
                      <a:cxn ang="0">
                        <a:pos x="20" y="18"/>
                      </a:cxn>
                      <a:cxn ang="0">
                        <a:pos x="49" y="15"/>
                      </a:cxn>
                      <a:cxn ang="0">
                        <a:pos x="91" y="11"/>
                      </a:cxn>
                      <a:cxn ang="0">
                        <a:pos x="124" y="8"/>
                      </a:cxn>
                      <a:cxn ang="0">
                        <a:pos x="159" y="5"/>
                      </a:cxn>
                      <a:cxn ang="0">
                        <a:pos x="187" y="4"/>
                      </a:cxn>
                      <a:cxn ang="0">
                        <a:pos x="209" y="4"/>
                      </a:cxn>
                      <a:cxn ang="0">
                        <a:pos x="231" y="3"/>
                      </a:cxn>
                      <a:cxn ang="0">
                        <a:pos x="264" y="0"/>
                      </a:cxn>
                      <a:cxn ang="0">
                        <a:pos x="292" y="0"/>
                      </a:cxn>
                      <a:cxn ang="0">
                        <a:pos x="309" y="0"/>
                      </a:cxn>
                      <a:cxn ang="0">
                        <a:pos x="314" y="2"/>
                      </a:cxn>
                      <a:cxn ang="0">
                        <a:pos x="317" y="6"/>
                      </a:cxn>
                      <a:cxn ang="0">
                        <a:pos x="319" y="10"/>
                      </a:cxn>
                      <a:cxn ang="0">
                        <a:pos x="318" y="18"/>
                      </a:cxn>
                      <a:cxn ang="0">
                        <a:pos x="309" y="21"/>
                      </a:cxn>
                      <a:cxn ang="0">
                        <a:pos x="295" y="23"/>
                      </a:cxn>
                      <a:cxn ang="0">
                        <a:pos x="274" y="27"/>
                      </a:cxn>
                      <a:cxn ang="0">
                        <a:pos x="245" y="31"/>
                      </a:cxn>
                      <a:cxn ang="0">
                        <a:pos x="219" y="34"/>
                      </a:cxn>
                      <a:cxn ang="0">
                        <a:pos x="190" y="38"/>
                      </a:cxn>
                      <a:cxn ang="0">
                        <a:pos x="160" y="40"/>
                      </a:cxn>
                      <a:cxn ang="0">
                        <a:pos x="146" y="42"/>
                      </a:cxn>
                      <a:cxn ang="0">
                        <a:pos x="132" y="42"/>
                      </a:cxn>
                      <a:cxn ang="0">
                        <a:pos x="117" y="43"/>
                      </a:cxn>
                      <a:cxn ang="0">
                        <a:pos x="99" y="44"/>
                      </a:cxn>
                      <a:cxn ang="0">
                        <a:pos x="83" y="46"/>
                      </a:cxn>
                      <a:cxn ang="0">
                        <a:pos x="66" y="47"/>
                      </a:cxn>
                      <a:cxn ang="0">
                        <a:pos x="41" y="48"/>
                      </a:cxn>
                      <a:cxn ang="0">
                        <a:pos x="29" y="48"/>
                      </a:cxn>
                      <a:cxn ang="0">
                        <a:pos x="24" y="42"/>
                      </a:cxn>
                      <a:cxn ang="0">
                        <a:pos x="19" y="35"/>
                      </a:cxn>
                      <a:cxn ang="0">
                        <a:pos x="13" y="30"/>
                      </a:cxn>
                      <a:cxn ang="0">
                        <a:pos x="0" y="19"/>
                      </a:cxn>
                      <a:cxn ang="0">
                        <a:pos x="20" y="18"/>
                      </a:cxn>
                    </a:cxnLst>
                    <a:rect l="0" t="0" r="r" b="b"/>
                    <a:pathLst>
                      <a:path w="320" h="49">
                        <a:moveTo>
                          <a:pt x="20" y="18"/>
                        </a:moveTo>
                        <a:lnTo>
                          <a:pt x="49" y="15"/>
                        </a:lnTo>
                        <a:lnTo>
                          <a:pt x="91" y="11"/>
                        </a:lnTo>
                        <a:lnTo>
                          <a:pt x="124" y="8"/>
                        </a:lnTo>
                        <a:lnTo>
                          <a:pt x="159" y="5"/>
                        </a:lnTo>
                        <a:lnTo>
                          <a:pt x="187" y="4"/>
                        </a:lnTo>
                        <a:lnTo>
                          <a:pt x="209" y="4"/>
                        </a:lnTo>
                        <a:lnTo>
                          <a:pt x="231" y="3"/>
                        </a:lnTo>
                        <a:lnTo>
                          <a:pt x="264" y="0"/>
                        </a:lnTo>
                        <a:lnTo>
                          <a:pt x="292" y="0"/>
                        </a:lnTo>
                        <a:lnTo>
                          <a:pt x="309" y="0"/>
                        </a:lnTo>
                        <a:lnTo>
                          <a:pt x="314" y="2"/>
                        </a:lnTo>
                        <a:lnTo>
                          <a:pt x="317" y="6"/>
                        </a:lnTo>
                        <a:lnTo>
                          <a:pt x="319" y="10"/>
                        </a:lnTo>
                        <a:lnTo>
                          <a:pt x="318" y="18"/>
                        </a:lnTo>
                        <a:lnTo>
                          <a:pt x="309" y="21"/>
                        </a:lnTo>
                        <a:lnTo>
                          <a:pt x="295" y="23"/>
                        </a:lnTo>
                        <a:lnTo>
                          <a:pt x="274" y="27"/>
                        </a:lnTo>
                        <a:lnTo>
                          <a:pt x="245" y="31"/>
                        </a:lnTo>
                        <a:lnTo>
                          <a:pt x="219" y="34"/>
                        </a:lnTo>
                        <a:lnTo>
                          <a:pt x="190" y="38"/>
                        </a:lnTo>
                        <a:lnTo>
                          <a:pt x="160" y="40"/>
                        </a:lnTo>
                        <a:lnTo>
                          <a:pt x="146" y="42"/>
                        </a:lnTo>
                        <a:lnTo>
                          <a:pt x="132" y="42"/>
                        </a:lnTo>
                        <a:lnTo>
                          <a:pt x="117" y="43"/>
                        </a:lnTo>
                        <a:lnTo>
                          <a:pt x="99" y="44"/>
                        </a:lnTo>
                        <a:lnTo>
                          <a:pt x="83" y="46"/>
                        </a:lnTo>
                        <a:lnTo>
                          <a:pt x="66" y="47"/>
                        </a:lnTo>
                        <a:lnTo>
                          <a:pt x="41" y="48"/>
                        </a:lnTo>
                        <a:lnTo>
                          <a:pt x="29" y="48"/>
                        </a:lnTo>
                        <a:lnTo>
                          <a:pt x="24" y="42"/>
                        </a:lnTo>
                        <a:lnTo>
                          <a:pt x="19" y="35"/>
                        </a:lnTo>
                        <a:lnTo>
                          <a:pt x="13" y="30"/>
                        </a:lnTo>
                        <a:lnTo>
                          <a:pt x="0" y="19"/>
                        </a:lnTo>
                        <a:lnTo>
                          <a:pt x="20" y="18"/>
                        </a:lnTo>
                      </a:path>
                    </a:pathLst>
                  </a:custGeom>
                  <a:solidFill>
                    <a:srgbClr val="00007F"/>
                  </a:solidFill>
                  <a:ln w="12700" cap="rnd" cmpd="sng">
                    <a:solidFill>
                      <a:srgbClr val="000000"/>
                    </a:solidFill>
                    <a:prstDash val="solid"/>
                    <a:round/>
                    <a:headEnd type="none" w="med" len="med"/>
                    <a:tailEnd type="none" w="med" len="med"/>
                  </a:ln>
                  <a:effectLst/>
                </p:spPr>
                <p:txBody>
                  <a:bodyPr/>
                  <a:lstStyle/>
                  <a:p>
                    <a:endParaRPr lang="en-US"/>
                  </a:p>
                </p:txBody>
              </p:sp>
              <p:sp>
                <p:nvSpPr>
                  <p:cNvPr id="163871" name="Freeform 31"/>
                  <p:cNvSpPr>
                    <a:spLocks/>
                  </p:cNvSpPr>
                  <p:nvPr/>
                </p:nvSpPr>
                <p:spPr bwMode="auto">
                  <a:xfrm>
                    <a:off x="5479" y="1144"/>
                    <a:ext cx="37" cy="22"/>
                  </a:xfrm>
                  <a:custGeom>
                    <a:avLst/>
                    <a:gdLst/>
                    <a:ahLst/>
                    <a:cxnLst>
                      <a:cxn ang="0">
                        <a:pos x="3" y="1"/>
                      </a:cxn>
                      <a:cxn ang="0">
                        <a:pos x="0" y="8"/>
                      </a:cxn>
                      <a:cxn ang="0">
                        <a:pos x="0" y="14"/>
                      </a:cxn>
                      <a:cxn ang="0">
                        <a:pos x="2" y="17"/>
                      </a:cxn>
                      <a:cxn ang="0">
                        <a:pos x="4" y="21"/>
                      </a:cxn>
                      <a:cxn ang="0">
                        <a:pos x="13" y="20"/>
                      </a:cxn>
                      <a:cxn ang="0">
                        <a:pos x="22" y="17"/>
                      </a:cxn>
                      <a:cxn ang="0">
                        <a:pos x="28" y="15"/>
                      </a:cxn>
                      <a:cxn ang="0">
                        <a:pos x="33" y="13"/>
                      </a:cxn>
                      <a:cxn ang="0">
                        <a:pos x="36" y="10"/>
                      </a:cxn>
                      <a:cxn ang="0">
                        <a:pos x="34" y="8"/>
                      </a:cxn>
                      <a:cxn ang="0">
                        <a:pos x="33" y="4"/>
                      </a:cxn>
                      <a:cxn ang="0">
                        <a:pos x="35" y="1"/>
                      </a:cxn>
                      <a:cxn ang="0">
                        <a:pos x="30" y="0"/>
                      </a:cxn>
                      <a:cxn ang="0">
                        <a:pos x="20" y="0"/>
                      </a:cxn>
                      <a:cxn ang="0">
                        <a:pos x="3" y="1"/>
                      </a:cxn>
                    </a:cxnLst>
                    <a:rect l="0" t="0" r="r" b="b"/>
                    <a:pathLst>
                      <a:path w="37" h="22">
                        <a:moveTo>
                          <a:pt x="3" y="1"/>
                        </a:moveTo>
                        <a:lnTo>
                          <a:pt x="0" y="8"/>
                        </a:lnTo>
                        <a:lnTo>
                          <a:pt x="0" y="14"/>
                        </a:lnTo>
                        <a:lnTo>
                          <a:pt x="2" y="17"/>
                        </a:lnTo>
                        <a:lnTo>
                          <a:pt x="4" y="21"/>
                        </a:lnTo>
                        <a:lnTo>
                          <a:pt x="13" y="20"/>
                        </a:lnTo>
                        <a:lnTo>
                          <a:pt x="22" y="17"/>
                        </a:lnTo>
                        <a:lnTo>
                          <a:pt x="28" y="15"/>
                        </a:lnTo>
                        <a:lnTo>
                          <a:pt x="33" y="13"/>
                        </a:lnTo>
                        <a:lnTo>
                          <a:pt x="36" y="10"/>
                        </a:lnTo>
                        <a:lnTo>
                          <a:pt x="34" y="8"/>
                        </a:lnTo>
                        <a:lnTo>
                          <a:pt x="33" y="4"/>
                        </a:lnTo>
                        <a:lnTo>
                          <a:pt x="35" y="1"/>
                        </a:lnTo>
                        <a:lnTo>
                          <a:pt x="30" y="0"/>
                        </a:lnTo>
                        <a:lnTo>
                          <a:pt x="20" y="0"/>
                        </a:lnTo>
                        <a:lnTo>
                          <a:pt x="3" y="1"/>
                        </a:lnTo>
                      </a:path>
                    </a:pathLst>
                  </a:custGeom>
                  <a:solidFill>
                    <a:srgbClr val="BFBFBF"/>
                  </a:solidFill>
                  <a:ln w="12700" cap="rnd" cmpd="sng">
                    <a:solidFill>
                      <a:srgbClr val="000000"/>
                    </a:solidFill>
                    <a:prstDash val="solid"/>
                    <a:round/>
                    <a:headEnd type="none" w="med" len="med"/>
                    <a:tailEnd type="none" w="med" len="med"/>
                  </a:ln>
                  <a:effectLst/>
                </p:spPr>
                <p:txBody>
                  <a:bodyPr/>
                  <a:lstStyle/>
                  <a:p>
                    <a:endParaRPr lang="en-US"/>
                  </a:p>
                </p:txBody>
              </p:sp>
              <p:sp>
                <p:nvSpPr>
                  <p:cNvPr id="163872" name="Freeform 32"/>
                  <p:cNvSpPr>
                    <a:spLocks/>
                  </p:cNvSpPr>
                  <p:nvPr/>
                </p:nvSpPr>
                <p:spPr bwMode="auto">
                  <a:xfrm>
                    <a:off x="5471" y="1147"/>
                    <a:ext cx="5" cy="22"/>
                  </a:xfrm>
                  <a:custGeom>
                    <a:avLst/>
                    <a:gdLst/>
                    <a:ahLst/>
                    <a:cxnLst>
                      <a:cxn ang="0">
                        <a:pos x="3" y="0"/>
                      </a:cxn>
                      <a:cxn ang="0">
                        <a:pos x="0" y="6"/>
                      </a:cxn>
                      <a:cxn ang="0">
                        <a:pos x="0" y="11"/>
                      </a:cxn>
                      <a:cxn ang="0">
                        <a:pos x="2" y="17"/>
                      </a:cxn>
                      <a:cxn ang="0">
                        <a:pos x="4" y="21"/>
                      </a:cxn>
                    </a:cxnLst>
                    <a:rect l="0" t="0" r="r" b="b"/>
                    <a:pathLst>
                      <a:path w="5" h="22">
                        <a:moveTo>
                          <a:pt x="3" y="0"/>
                        </a:moveTo>
                        <a:lnTo>
                          <a:pt x="0" y="6"/>
                        </a:lnTo>
                        <a:lnTo>
                          <a:pt x="0" y="11"/>
                        </a:lnTo>
                        <a:lnTo>
                          <a:pt x="2" y="17"/>
                        </a:lnTo>
                        <a:lnTo>
                          <a:pt x="4" y="21"/>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grpSp>
            <p:sp>
              <p:nvSpPr>
                <p:cNvPr id="163873" name="Freeform 33"/>
                <p:cNvSpPr>
                  <a:spLocks/>
                </p:cNvSpPr>
                <p:nvPr/>
              </p:nvSpPr>
              <p:spPr bwMode="auto">
                <a:xfrm>
                  <a:off x="5115" y="1174"/>
                  <a:ext cx="6" cy="23"/>
                </a:xfrm>
                <a:custGeom>
                  <a:avLst/>
                  <a:gdLst/>
                  <a:ahLst/>
                  <a:cxnLst>
                    <a:cxn ang="0">
                      <a:pos x="0" y="0"/>
                    </a:cxn>
                    <a:cxn ang="0">
                      <a:pos x="3" y="4"/>
                    </a:cxn>
                    <a:cxn ang="0">
                      <a:pos x="5" y="9"/>
                    </a:cxn>
                    <a:cxn ang="0">
                      <a:pos x="5" y="13"/>
                    </a:cxn>
                    <a:cxn ang="0">
                      <a:pos x="4" y="19"/>
                    </a:cxn>
                    <a:cxn ang="0">
                      <a:pos x="2" y="22"/>
                    </a:cxn>
                    <a:cxn ang="0">
                      <a:pos x="3" y="20"/>
                    </a:cxn>
                  </a:cxnLst>
                  <a:rect l="0" t="0" r="r" b="b"/>
                  <a:pathLst>
                    <a:path w="6" h="23">
                      <a:moveTo>
                        <a:pt x="0" y="0"/>
                      </a:moveTo>
                      <a:lnTo>
                        <a:pt x="3" y="4"/>
                      </a:lnTo>
                      <a:lnTo>
                        <a:pt x="5" y="9"/>
                      </a:lnTo>
                      <a:lnTo>
                        <a:pt x="5" y="13"/>
                      </a:lnTo>
                      <a:lnTo>
                        <a:pt x="4" y="19"/>
                      </a:lnTo>
                      <a:lnTo>
                        <a:pt x="2" y="22"/>
                      </a:lnTo>
                      <a:lnTo>
                        <a:pt x="3" y="2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grpSp>
        </p:grpSp>
      </p:grpSp>
      <p:graphicFrame>
        <p:nvGraphicFramePr>
          <p:cNvPr id="163874" name="Object 34">
            <a:hlinkClick r:id="" action="ppaction://ole?verb=0"/>
          </p:cNvPr>
          <p:cNvGraphicFramePr>
            <a:graphicFrameLocks/>
          </p:cNvGraphicFramePr>
          <p:nvPr/>
        </p:nvGraphicFramePr>
        <p:xfrm>
          <a:off x="3910013" y="3030538"/>
          <a:ext cx="1611312" cy="1004887"/>
        </p:xfrm>
        <a:graphic>
          <a:graphicData uri="http://schemas.openxmlformats.org/presentationml/2006/ole">
            <p:oleObj spid="_x0000_s163874" name="Microsoft ClipArt Gallery" r:id="rId5" imgW="4052880" imgH="2536560" progId="">
              <p:embed/>
            </p:oleObj>
          </a:graphicData>
        </a:graphic>
      </p:graphicFrame>
      <p:sp>
        <p:nvSpPr>
          <p:cNvPr id="163875" name="Rectangle 35"/>
          <p:cNvSpPr>
            <a:spLocks noChangeArrowheads="1"/>
          </p:cNvSpPr>
          <p:nvPr/>
        </p:nvSpPr>
        <p:spPr bwMode="auto">
          <a:xfrm>
            <a:off x="5907088" y="3354388"/>
            <a:ext cx="2359025" cy="454025"/>
          </a:xfrm>
          <a:prstGeom prst="rect">
            <a:avLst/>
          </a:prstGeom>
          <a:noFill/>
          <a:ln w="12700">
            <a:noFill/>
            <a:miter lim="800000"/>
            <a:headEnd/>
            <a:tailEnd/>
          </a:ln>
          <a:effectLst/>
        </p:spPr>
        <p:txBody>
          <a:bodyPr lIns="90488" tIns="44450" rIns="90488" bIns="44450">
            <a:spAutoFit/>
          </a:bodyPr>
          <a:lstStyle/>
          <a:p>
            <a:pPr algn="ctr" eaLnBrk="0" hangingPunct="0">
              <a:spcBef>
                <a:spcPct val="50000"/>
              </a:spcBef>
            </a:pPr>
            <a:r>
              <a:rPr lang="en-US" sz="2400" b="1">
                <a:solidFill>
                  <a:srgbClr val="EAEC5E"/>
                </a:solidFill>
                <a:effectLst>
                  <a:outerShdw blurRad="38100" dist="38100" dir="2700000" algn="tl">
                    <a:srgbClr val="000000"/>
                  </a:outerShdw>
                </a:effectLst>
              </a:rPr>
              <a:t>Average = 3.72</a:t>
            </a:r>
          </a:p>
        </p:txBody>
      </p:sp>
      <p:graphicFrame>
        <p:nvGraphicFramePr>
          <p:cNvPr id="163876" name="Object 36">
            <a:hlinkClick r:id="" action="ppaction://ole?verb=0"/>
          </p:cNvPr>
          <p:cNvGraphicFramePr>
            <a:graphicFrameLocks/>
          </p:cNvGraphicFramePr>
          <p:nvPr/>
        </p:nvGraphicFramePr>
        <p:xfrm>
          <a:off x="3752850" y="5019675"/>
          <a:ext cx="1925638" cy="1143000"/>
        </p:xfrm>
        <a:graphic>
          <a:graphicData uri="http://schemas.openxmlformats.org/presentationml/2006/ole">
            <p:oleObj spid="_x0000_s163876" name="Microsoft ClipArt Gallery" r:id="rId6" imgW="5529240" imgH="3290760" progId="">
              <p:embed/>
            </p:oleObj>
          </a:graphicData>
        </a:graphic>
      </p:graphicFrame>
      <p:sp>
        <p:nvSpPr>
          <p:cNvPr id="163877" name="Rectangle 37"/>
          <p:cNvSpPr>
            <a:spLocks noChangeArrowheads="1"/>
          </p:cNvSpPr>
          <p:nvPr/>
        </p:nvSpPr>
        <p:spPr bwMode="auto">
          <a:xfrm>
            <a:off x="5907088" y="5411788"/>
            <a:ext cx="2359025" cy="454025"/>
          </a:xfrm>
          <a:prstGeom prst="rect">
            <a:avLst/>
          </a:prstGeom>
          <a:noFill/>
          <a:ln w="12700">
            <a:noFill/>
            <a:miter lim="800000"/>
            <a:headEnd/>
            <a:tailEnd/>
          </a:ln>
          <a:effectLst/>
        </p:spPr>
        <p:txBody>
          <a:bodyPr lIns="90488" tIns="44450" rIns="90488" bIns="44450">
            <a:spAutoFit/>
          </a:bodyPr>
          <a:lstStyle/>
          <a:p>
            <a:pPr algn="ctr" eaLnBrk="0" hangingPunct="0">
              <a:spcBef>
                <a:spcPct val="50000"/>
              </a:spcBef>
            </a:pPr>
            <a:r>
              <a:rPr lang="en-US" sz="2400" b="1">
                <a:solidFill>
                  <a:srgbClr val="EAEC5E"/>
                </a:solidFill>
                <a:effectLst>
                  <a:outerShdw blurRad="38100" dist="38100" dir="2700000" algn="tl">
                    <a:srgbClr val="000000"/>
                  </a:outerShdw>
                </a:effectLst>
              </a:rPr>
              <a:t>Average = 3.75</a:t>
            </a:r>
          </a:p>
        </p:txBody>
      </p:sp>
      <p:sp>
        <p:nvSpPr>
          <p:cNvPr id="163878" name="Rectangle 38"/>
          <p:cNvSpPr>
            <a:spLocks noChangeArrowheads="1"/>
          </p:cNvSpPr>
          <p:nvPr/>
        </p:nvSpPr>
        <p:spPr bwMode="auto">
          <a:xfrm>
            <a:off x="4264025" y="3733800"/>
            <a:ext cx="903288" cy="333375"/>
          </a:xfrm>
          <a:prstGeom prst="rect">
            <a:avLst/>
          </a:prstGeom>
          <a:noFill/>
          <a:ln w="12700">
            <a:noFill/>
            <a:miter lim="800000"/>
            <a:headEnd/>
            <a:tailEnd/>
          </a:ln>
          <a:effectLst/>
        </p:spPr>
        <p:txBody>
          <a:bodyPr wrap="none" lIns="90488" tIns="44450" rIns="90488" bIns="44450">
            <a:spAutoFit/>
          </a:bodyPr>
          <a:lstStyle/>
          <a:p>
            <a:pPr algn="ctr" eaLnBrk="0" hangingPunct="0"/>
            <a:r>
              <a:rPr lang="en-US" sz="1600" b="1">
                <a:solidFill>
                  <a:srgbClr val="EAEC5E"/>
                </a:solidFill>
                <a:effectLst>
                  <a:outerShdw blurRad="38100" dist="38100" dir="2700000" algn="tl">
                    <a:srgbClr val="000000"/>
                  </a:outerShdw>
                </a:effectLst>
              </a:rPr>
              <a:t>Sample</a:t>
            </a:r>
          </a:p>
        </p:txBody>
      </p:sp>
      <p:sp>
        <p:nvSpPr>
          <p:cNvPr id="163879" name="Rectangle 39"/>
          <p:cNvSpPr>
            <a:spLocks noChangeArrowheads="1"/>
          </p:cNvSpPr>
          <p:nvPr/>
        </p:nvSpPr>
        <p:spPr bwMode="auto">
          <a:xfrm>
            <a:off x="4100513" y="5791200"/>
            <a:ext cx="1230312" cy="333375"/>
          </a:xfrm>
          <a:prstGeom prst="rect">
            <a:avLst/>
          </a:prstGeom>
          <a:noFill/>
          <a:ln w="12700">
            <a:noFill/>
            <a:miter lim="800000"/>
            <a:headEnd/>
            <a:tailEnd/>
          </a:ln>
          <a:effectLst/>
        </p:spPr>
        <p:txBody>
          <a:bodyPr wrap="none" lIns="90488" tIns="44450" rIns="90488" bIns="44450">
            <a:spAutoFit/>
          </a:bodyPr>
          <a:lstStyle/>
          <a:p>
            <a:pPr algn="ctr" eaLnBrk="0" hangingPunct="0"/>
            <a:r>
              <a:rPr lang="en-US" sz="1600" b="1">
                <a:solidFill>
                  <a:srgbClr val="EAEC5E"/>
                </a:solidFill>
                <a:effectLst>
                  <a:outerShdw blurRad="38100" dist="38100" dir="2700000" algn="tl">
                    <a:srgbClr val="000000"/>
                  </a:outerShdw>
                </a:effectLst>
              </a:rPr>
              <a:t>Population</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Rot="1" noChangeArrowheads="1"/>
          </p:cNvSpPr>
          <p:nvPr>
            <p:ph type="title"/>
          </p:nvPr>
        </p:nvSpPr>
        <p:spPr/>
        <p:txBody>
          <a:bodyPr/>
          <a:lstStyle/>
          <a:p>
            <a:r>
              <a:rPr lang="en-US"/>
              <a:t>What are the variable, statistic and parameter?</a:t>
            </a:r>
          </a:p>
        </p:txBody>
      </p:sp>
      <p:sp>
        <p:nvSpPr>
          <p:cNvPr id="201731" name="Rectangle 3"/>
          <p:cNvSpPr>
            <a:spLocks noGrp="1" noRot="1" noChangeArrowheads="1"/>
          </p:cNvSpPr>
          <p:nvPr>
            <p:ph type="body" idx="1"/>
          </p:nvPr>
        </p:nvSpPr>
        <p:spPr/>
        <p:txBody>
          <a:bodyPr/>
          <a:lstStyle/>
          <a:p>
            <a:r>
              <a:rPr lang="en-US"/>
              <a:t>To assess the number of falls by elderly residents of retirement homes, you sample 10 retirement homes from different parts of the country and find that about 3.1 falls occur per facility.</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Rot="1" noChangeArrowheads="1"/>
          </p:cNvSpPr>
          <p:nvPr>
            <p:ph type="title"/>
          </p:nvPr>
        </p:nvSpPr>
        <p:spPr>
          <a:noFill/>
          <a:ln/>
          <a:effectLst>
            <a:outerShdw dist="35921" dir="2700000" algn="ctr" rotWithShape="0">
              <a:srgbClr val="000000"/>
            </a:outerShdw>
          </a:effectLst>
        </p:spPr>
        <p:txBody>
          <a:bodyPr lIns="90488" tIns="44450" rIns="90488" bIns="44450"/>
          <a:lstStyle/>
          <a:p>
            <a:r>
              <a:rPr lang="en-US"/>
              <a:t>Sampling Error</a:t>
            </a:r>
          </a:p>
        </p:txBody>
      </p:sp>
      <p:sp>
        <p:nvSpPr>
          <p:cNvPr id="165891" name="Rectangle 3"/>
          <p:cNvSpPr>
            <a:spLocks noChangeArrowheads="1"/>
          </p:cNvSpPr>
          <p:nvPr/>
        </p:nvSpPr>
        <p:spPr bwMode="auto">
          <a:xfrm>
            <a:off x="6321425" y="4986338"/>
            <a:ext cx="287338"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4</a:t>
            </a:r>
          </a:p>
        </p:txBody>
      </p:sp>
      <p:sp>
        <p:nvSpPr>
          <p:cNvPr id="165892" name="Rectangle 4"/>
          <p:cNvSpPr>
            <a:spLocks noChangeArrowheads="1"/>
          </p:cNvSpPr>
          <p:nvPr/>
        </p:nvSpPr>
        <p:spPr bwMode="auto">
          <a:xfrm>
            <a:off x="6418263" y="4986338"/>
            <a:ext cx="233362"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a:t>
            </a:r>
          </a:p>
        </p:txBody>
      </p:sp>
      <p:sp>
        <p:nvSpPr>
          <p:cNvPr id="165893" name="Rectangle 5"/>
          <p:cNvSpPr>
            <a:spLocks noChangeArrowheads="1"/>
          </p:cNvSpPr>
          <p:nvPr/>
        </p:nvSpPr>
        <p:spPr bwMode="auto">
          <a:xfrm>
            <a:off x="6459538" y="4986338"/>
            <a:ext cx="287337"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5</a:t>
            </a:r>
          </a:p>
        </p:txBody>
      </p:sp>
      <p:sp>
        <p:nvSpPr>
          <p:cNvPr id="165894" name="Rectangle 6"/>
          <p:cNvSpPr>
            <a:spLocks noChangeArrowheads="1"/>
          </p:cNvSpPr>
          <p:nvPr/>
        </p:nvSpPr>
        <p:spPr bwMode="auto">
          <a:xfrm>
            <a:off x="5208588" y="4986338"/>
            <a:ext cx="287337"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4</a:t>
            </a:r>
          </a:p>
        </p:txBody>
      </p:sp>
      <p:sp>
        <p:nvSpPr>
          <p:cNvPr id="165895" name="Rectangle 7"/>
          <p:cNvSpPr>
            <a:spLocks noChangeArrowheads="1"/>
          </p:cNvSpPr>
          <p:nvPr/>
        </p:nvSpPr>
        <p:spPr bwMode="auto">
          <a:xfrm>
            <a:off x="5303838" y="4986338"/>
            <a:ext cx="233362"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a:t>
            </a:r>
          </a:p>
        </p:txBody>
      </p:sp>
      <p:sp>
        <p:nvSpPr>
          <p:cNvPr id="165896" name="Rectangle 8"/>
          <p:cNvSpPr>
            <a:spLocks noChangeArrowheads="1"/>
          </p:cNvSpPr>
          <p:nvPr/>
        </p:nvSpPr>
        <p:spPr bwMode="auto">
          <a:xfrm>
            <a:off x="5345113" y="4986338"/>
            <a:ext cx="287337"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0</a:t>
            </a:r>
          </a:p>
        </p:txBody>
      </p:sp>
      <p:sp>
        <p:nvSpPr>
          <p:cNvPr id="165897" name="Rectangle 9"/>
          <p:cNvSpPr>
            <a:spLocks noChangeArrowheads="1"/>
          </p:cNvSpPr>
          <p:nvPr/>
        </p:nvSpPr>
        <p:spPr bwMode="auto">
          <a:xfrm>
            <a:off x="4094163" y="4986338"/>
            <a:ext cx="287337"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3</a:t>
            </a:r>
          </a:p>
        </p:txBody>
      </p:sp>
      <p:sp>
        <p:nvSpPr>
          <p:cNvPr id="165898" name="Rectangle 10"/>
          <p:cNvSpPr>
            <a:spLocks noChangeArrowheads="1"/>
          </p:cNvSpPr>
          <p:nvPr/>
        </p:nvSpPr>
        <p:spPr bwMode="auto">
          <a:xfrm>
            <a:off x="4191000" y="4986338"/>
            <a:ext cx="233363"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a:t>
            </a:r>
          </a:p>
        </p:txBody>
      </p:sp>
      <p:sp>
        <p:nvSpPr>
          <p:cNvPr id="165899" name="Rectangle 11"/>
          <p:cNvSpPr>
            <a:spLocks noChangeArrowheads="1"/>
          </p:cNvSpPr>
          <p:nvPr/>
        </p:nvSpPr>
        <p:spPr bwMode="auto">
          <a:xfrm>
            <a:off x="4232275" y="4986338"/>
            <a:ext cx="287338"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5</a:t>
            </a:r>
          </a:p>
        </p:txBody>
      </p:sp>
      <p:sp>
        <p:nvSpPr>
          <p:cNvPr id="165900" name="Rectangle 12"/>
          <p:cNvSpPr>
            <a:spLocks noChangeArrowheads="1"/>
          </p:cNvSpPr>
          <p:nvPr/>
        </p:nvSpPr>
        <p:spPr bwMode="auto">
          <a:xfrm>
            <a:off x="2979738" y="4986338"/>
            <a:ext cx="287337"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3</a:t>
            </a:r>
          </a:p>
        </p:txBody>
      </p:sp>
      <p:sp>
        <p:nvSpPr>
          <p:cNvPr id="165901" name="Rectangle 13"/>
          <p:cNvSpPr>
            <a:spLocks noChangeArrowheads="1"/>
          </p:cNvSpPr>
          <p:nvPr/>
        </p:nvSpPr>
        <p:spPr bwMode="auto">
          <a:xfrm>
            <a:off x="3076575" y="4986338"/>
            <a:ext cx="233363"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a:t>
            </a:r>
          </a:p>
        </p:txBody>
      </p:sp>
      <p:sp>
        <p:nvSpPr>
          <p:cNvPr id="165902" name="Rectangle 14"/>
          <p:cNvSpPr>
            <a:spLocks noChangeArrowheads="1"/>
          </p:cNvSpPr>
          <p:nvPr/>
        </p:nvSpPr>
        <p:spPr bwMode="auto">
          <a:xfrm>
            <a:off x="3117850" y="4986338"/>
            <a:ext cx="287338"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0</a:t>
            </a:r>
          </a:p>
        </p:txBody>
      </p:sp>
      <p:sp>
        <p:nvSpPr>
          <p:cNvPr id="165903" name="Line 15"/>
          <p:cNvSpPr>
            <a:spLocks noChangeShapeType="1"/>
          </p:cNvSpPr>
          <p:nvPr/>
        </p:nvSpPr>
        <p:spPr bwMode="auto">
          <a:xfrm>
            <a:off x="6521450" y="4891088"/>
            <a:ext cx="0" cy="96837"/>
          </a:xfrm>
          <a:prstGeom prst="line">
            <a:avLst/>
          </a:prstGeom>
          <a:noFill/>
          <a:ln w="12700">
            <a:solidFill>
              <a:schemeClr val="tx1"/>
            </a:solidFill>
            <a:round/>
            <a:headEnd/>
            <a:tailEnd/>
          </a:ln>
          <a:effectLst/>
        </p:spPr>
        <p:txBody>
          <a:bodyPr wrap="none" anchor="ctr"/>
          <a:lstStyle/>
          <a:p>
            <a:endParaRPr lang="en-US"/>
          </a:p>
        </p:txBody>
      </p:sp>
      <p:sp>
        <p:nvSpPr>
          <p:cNvPr id="165904" name="Line 16"/>
          <p:cNvSpPr>
            <a:spLocks noChangeShapeType="1"/>
          </p:cNvSpPr>
          <p:nvPr/>
        </p:nvSpPr>
        <p:spPr bwMode="auto">
          <a:xfrm>
            <a:off x="5408613" y="4891088"/>
            <a:ext cx="0" cy="96837"/>
          </a:xfrm>
          <a:prstGeom prst="line">
            <a:avLst/>
          </a:prstGeom>
          <a:noFill/>
          <a:ln w="12700">
            <a:solidFill>
              <a:schemeClr val="tx1"/>
            </a:solidFill>
            <a:round/>
            <a:headEnd/>
            <a:tailEnd/>
          </a:ln>
          <a:effectLst/>
        </p:spPr>
        <p:txBody>
          <a:bodyPr wrap="none" anchor="ctr"/>
          <a:lstStyle/>
          <a:p>
            <a:endParaRPr lang="en-US"/>
          </a:p>
        </p:txBody>
      </p:sp>
      <p:sp>
        <p:nvSpPr>
          <p:cNvPr id="165905" name="Line 17"/>
          <p:cNvSpPr>
            <a:spLocks noChangeShapeType="1"/>
          </p:cNvSpPr>
          <p:nvPr/>
        </p:nvSpPr>
        <p:spPr bwMode="auto">
          <a:xfrm>
            <a:off x="4308475" y="4891088"/>
            <a:ext cx="0" cy="96837"/>
          </a:xfrm>
          <a:prstGeom prst="line">
            <a:avLst/>
          </a:prstGeom>
          <a:noFill/>
          <a:ln w="12700">
            <a:solidFill>
              <a:schemeClr val="tx1"/>
            </a:solidFill>
            <a:round/>
            <a:headEnd/>
            <a:tailEnd/>
          </a:ln>
          <a:effectLst/>
        </p:spPr>
        <p:txBody>
          <a:bodyPr wrap="none" anchor="ctr"/>
          <a:lstStyle/>
          <a:p>
            <a:endParaRPr lang="en-US"/>
          </a:p>
        </p:txBody>
      </p:sp>
      <p:sp>
        <p:nvSpPr>
          <p:cNvPr id="165906" name="Line 18"/>
          <p:cNvSpPr>
            <a:spLocks noChangeShapeType="1"/>
          </p:cNvSpPr>
          <p:nvPr/>
        </p:nvSpPr>
        <p:spPr bwMode="auto">
          <a:xfrm>
            <a:off x="3194050" y="4891088"/>
            <a:ext cx="0" cy="96837"/>
          </a:xfrm>
          <a:prstGeom prst="line">
            <a:avLst/>
          </a:prstGeom>
          <a:noFill/>
          <a:ln w="12700">
            <a:solidFill>
              <a:schemeClr val="tx1"/>
            </a:solidFill>
            <a:round/>
            <a:headEnd/>
            <a:tailEnd/>
          </a:ln>
          <a:effectLst/>
        </p:spPr>
        <p:txBody>
          <a:bodyPr wrap="none" anchor="ctr"/>
          <a:lstStyle/>
          <a:p>
            <a:endParaRPr lang="en-US"/>
          </a:p>
        </p:txBody>
      </p:sp>
      <p:sp>
        <p:nvSpPr>
          <p:cNvPr id="165907" name="Rectangle 19"/>
          <p:cNvSpPr>
            <a:spLocks noChangeArrowheads="1"/>
          </p:cNvSpPr>
          <p:nvPr/>
        </p:nvSpPr>
        <p:spPr bwMode="auto">
          <a:xfrm>
            <a:off x="2032000" y="2119313"/>
            <a:ext cx="287338"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1</a:t>
            </a:r>
          </a:p>
        </p:txBody>
      </p:sp>
      <p:sp>
        <p:nvSpPr>
          <p:cNvPr id="165908" name="Rectangle 20"/>
          <p:cNvSpPr>
            <a:spLocks noChangeArrowheads="1"/>
          </p:cNvSpPr>
          <p:nvPr/>
        </p:nvSpPr>
        <p:spPr bwMode="auto">
          <a:xfrm>
            <a:off x="2127250" y="2119313"/>
            <a:ext cx="287338"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5</a:t>
            </a:r>
          </a:p>
        </p:txBody>
      </p:sp>
      <p:sp>
        <p:nvSpPr>
          <p:cNvPr id="165909" name="Rectangle 21"/>
          <p:cNvSpPr>
            <a:spLocks noChangeArrowheads="1"/>
          </p:cNvSpPr>
          <p:nvPr/>
        </p:nvSpPr>
        <p:spPr bwMode="auto">
          <a:xfrm>
            <a:off x="2224088" y="2119313"/>
            <a:ext cx="287337"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0</a:t>
            </a:r>
          </a:p>
        </p:txBody>
      </p:sp>
      <p:sp>
        <p:nvSpPr>
          <p:cNvPr id="165910" name="Rectangle 22"/>
          <p:cNvSpPr>
            <a:spLocks noChangeArrowheads="1"/>
          </p:cNvSpPr>
          <p:nvPr/>
        </p:nvSpPr>
        <p:spPr bwMode="auto">
          <a:xfrm>
            <a:off x="2032000" y="2946400"/>
            <a:ext cx="287338"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1</a:t>
            </a:r>
          </a:p>
        </p:txBody>
      </p:sp>
      <p:sp>
        <p:nvSpPr>
          <p:cNvPr id="165911" name="Rectangle 23"/>
          <p:cNvSpPr>
            <a:spLocks noChangeArrowheads="1"/>
          </p:cNvSpPr>
          <p:nvPr/>
        </p:nvSpPr>
        <p:spPr bwMode="auto">
          <a:xfrm>
            <a:off x="2127250" y="2946400"/>
            <a:ext cx="287338"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0</a:t>
            </a:r>
          </a:p>
        </p:txBody>
      </p:sp>
      <p:sp>
        <p:nvSpPr>
          <p:cNvPr id="165912" name="Rectangle 24"/>
          <p:cNvSpPr>
            <a:spLocks noChangeArrowheads="1"/>
          </p:cNvSpPr>
          <p:nvPr/>
        </p:nvSpPr>
        <p:spPr bwMode="auto">
          <a:xfrm>
            <a:off x="2224088" y="2946400"/>
            <a:ext cx="287337"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0</a:t>
            </a:r>
          </a:p>
        </p:txBody>
      </p:sp>
      <p:sp>
        <p:nvSpPr>
          <p:cNvPr id="165913" name="Rectangle 25"/>
          <p:cNvSpPr>
            <a:spLocks noChangeArrowheads="1"/>
          </p:cNvSpPr>
          <p:nvPr/>
        </p:nvSpPr>
        <p:spPr bwMode="auto">
          <a:xfrm>
            <a:off x="2127250" y="3773488"/>
            <a:ext cx="287338"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5</a:t>
            </a:r>
          </a:p>
        </p:txBody>
      </p:sp>
      <p:sp>
        <p:nvSpPr>
          <p:cNvPr id="165914" name="Rectangle 26"/>
          <p:cNvSpPr>
            <a:spLocks noChangeArrowheads="1"/>
          </p:cNvSpPr>
          <p:nvPr/>
        </p:nvSpPr>
        <p:spPr bwMode="auto">
          <a:xfrm>
            <a:off x="2224088" y="3773488"/>
            <a:ext cx="287337"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0</a:t>
            </a:r>
          </a:p>
        </p:txBody>
      </p:sp>
      <p:sp>
        <p:nvSpPr>
          <p:cNvPr id="165915" name="Rectangle 27"/>
          <p:cNvSpPr>
            <a:spLocks noChangeArrowheads="1"/>
          </p:cNvSpPr>
          <p:nvPr/>
        </p:nvSpPr>
        <p:spPr bwMode="auto">
          <a:xfrm>
            <a:off x="2224088" y="4600575"/>
            <a:ext cx="287337"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0</a:t>
            </a:r>
          </a:p>
        </p:txBody>
      </p:sp>
      <p:sp>
        <p:nvSpPr>
          <p:cNvPr id="165916" name="Line 28"/>
          <p:cNvSpPr>
            <a:spLocks noChangeShapeType="1"/>
          </p:cNvSpPr>
          <p:nvPr/>
        </p:nvSpPr>
        <p:spPr bwMode="auto">
          <a:xfrm flipH="1">
            <a:off x="2514600" y="2266950"/>
            <a:ext cx="163513" cy="0"/>
          </a:xfrm>
          <a:prstGeom prst="line">
            <a:avLst/>
          </a:prstGeom>
          <a:noFill/>
          <a:ln w="12700">
            <a:solidFill>
              <a:schemeClr val="tx1"/>
            </a:solidFill>
            <a:round/>
            <a:headEnd/>
            <a:tailEnd/>
          </a:ln>
          <a:effectLst/>
        </p:spPr>
        <p:txBody>
          <a:bodyPr wrap="none" anchor="ctr"/>
          <a:lstStyle/>
          <a:p>
            <a:endParaRPr lang="en-US"/>
          </a:p>
        </p:txBody>
      </p:sp>
      <p:sp>
        <p:nvSpPr>
          <p:cNvPr id="165917" name="Line 29"/>
          <p:cNvSpPr>
            <a:spLocks noChangeShapeType="1"/>
          </p:cNvSpPr>
          <p:nvPr/>
        </p:nvSpPr>
        <p:spPr bwMode="auto">
          <a:xfrm flipH="1">
            <a:off x="2514600" y="3092450"/>
            <a:ext cx="163513" cy="0"/>
          </a:xfrm>
          <a:prstGeom prst="line">
            <a:avLst/>
          </a:prstGeom>
          <a:noFill/>
          <a:ln w="12700">
            <a:solidFill>
              <a:schemeClr val="tx1"/>
            </a:solidFill>
            <a:round/>
            <a:headEnd/>
            <a:tailEnd/>
          </a:ln>
          <a:effectLst/>
        </p:spPr>
        <p:txBody>
          <a:bodyPr wrap="none" anchor="ctr"/>
          <a:lstStyle/>
          <a:p>
            <a:endParaRPr lang="en-US"/>
          </a:p>
        </p:txBody>
      </p:sp>
      <p:sp>
        <p:nvSpPr>
          <p:cNvPr id="165918" name="Line 30"/>
          <p:cNvSpPr>
            <a:spLocks noChangeShapeType="1"/>
          </p:cNvSpPr>
          <p:nvPr/>
        </p:nvSpPr>
        <p:spPr bwMode="auto">
          <a:xfrm flipH="1">
            <a:off x="2514600" y="3919538"/>
            <a:ext cx="163513" cy="0"/>
          </a:xfrm>
          <a:prstGeom prst="line">
            <a:avLst/>
          </a:prstGeom>
          <a:noFill/>
          <a:ln w="12700">
            <a:solidFill>
              <a:schemeClr val="tx1"/>
            </a:solidFill>
            <a:round/>
            <a:headEnd/>
            <a:tailEnd/>
          </a:ln>
          <a:effectLst/>
        </p:spPr>
        <p:txBody>
          <a:bodyPr wrap="none" anchor="ctr"/>
          <a:lstStyle/>
          <a:p>
            <a:endParaRPr lang="en-US"/>
          </a:p>
        </p:txBody>
      </p:sp>
      <p:sp>
        <p:nvSpPr>
          <p:cNvPr id="165919" name="Line 31"/>
          <p:cNvSpPr>
            <a:spLocks noChangeShapeType="1"/>
          </p:cNvSpPr>
          <p:nvPr/>
        </p:nvSpPr>
        <p:spPr bwMode="auto">
          <a:xfrm flipH="1">
            <a:off x="2514600" y="4746625"/>
            <a:ext cx="163513" cy="0"/>
          </a:xfrm>
          <a:prstGeom prst="line">
            <a:avLst/>
          </a:prstGeom>
          <a:noFill/>
          <a:ln w="12700">
            <a:solidFill>
              <a:schemeClr val="tx1"/>
            </a:solidFill>
            <a:round/>
            <a:headEnd/>
            <a:tailEnd/>
          </a:ln>
          <a:effectLst/>
        </p:spPr>
        <p:txBody>
          <a:bodyPr wrap="none" anchor="ctr"/>
          <a:lstStyle/>
          <a:p>
            <a:endParaRPr lang="en-US"/>
          </a:p>
        </p:txBody>
      </p:sp>
      <p:sp>
        <p:nvSpPr>
          <p:cNvPr id="165920" name="Line 32"/>
          <p:cNvSpPr>
            <a:spLocks noChangeShapeType="1"/>
          </p:cNvSpPr>
          <p:nvPr/>
        </p:nvSpPr>
        <p:spPr bwMode="auto">
          <a:xfrm>
            <a:off x="2746375" y="4884738"/>
            <a:ext cx="4222750" cy="0"/>
          </a:xfrm>
          <a:prstGeom prst="line">
            <a:avLst/>
          </a:prstGeom>
          <a:noFill/>
          <a:ln w="12700">
            <a:solidFill>
              <a:schemeClr val="tx1"/>
            </a:solidFill>
            <a:round/>
            <a:headEnd/>
            <a:tailEnd/>
          </a:ln>
          <a:effectLst/>
        </p:spPr>
        <p:txBody>
          <a:bodyPr wrap="none" anchor="ctr"/>
          <a:lstStyle/>
          <a:p>
            <a:endParaRPr lang="en-US"/>
          </a:p>
        </p:txBody>
      </p:sp>
      <p:sp>
        <p:nvSpPr>
          <p:cNvPr id="165921" name="Line 33"/>
          <p:cNvSpPr>
            <a:spLocks noChangeShapeType="1"/>
          </p:cNvSpPr>
          <p:nvPr/>
        </p:nvSpPr>
        <p:spPr bwMode="auto">
          <a:xfrm flipV="1">
            <a:off x="2671763" y="1860550"/>
            <a:ext cx="0" cy="2974975"/>
          </a:xfrm>
          <a:prstGeom prst="line">
            <a:avLst/>
          </a:prstGeom>
          <a:noFill/>
          <a:ln w="12700">
            <a:solidFill>
              <a:schemeClr val="tx1"/>
            </a:solidFill>
            <a:round/>
            <a:headEnd/>
            <a:tailEnd/>
          </a:ln>
          <a:effectLst/>
        </p:spPr>
        <p:txBody>
          <a:bodyPr wrap="none" anchor="ctr"/>
          <a:lstStyle/>
          <a:p>
            <a:endParaRPr lang="en-US"/>
          </a:p>
        </p:txBody>
      </p:sp>
      <p:grpSp>
        <p:nvGrpSpPr>
          <p:cNvPr id="165922" name="Group 34"/>
          <p:cNvGrpSpPr>
            <a:grpSpLocks/>
          </p:cNvGrpSpPr>
          <p:nvPr/>
        </p:nvGrpSpPr>
        <p:grpSpPr bwMode="auto">
          <a:xfrm>
            <a:off x="3016250" y="2100263"/>
            <a:ext cx="3741738" cy="2647950"/>
            <a:chOff x="1900" y="1323"/>
            <a:chExt cx="2357" cy="1668"/>
          </a:xfrm>
        </p:grpSpPr>
        <p:sp>
          <p:nvSpPr>
            <p:cNvPr id="165923" name="Freeform 35"/>
            <p:cNvSpPr>
              <a:spLocks/>
            </p:cNvSpPr>
            <p:nvPr/>
          </p:nvSpPr>
          <p:spPr bwMode="auto">
            <a:xfrm>
              <a:off x="1900" y="1792"/>
              <a:ext cx="876" cy="1199"/>
            </a:xfrm>
            <a:custGeom>
              <a:avLst/>
              <a:gdLst/>
              <a:ahLst/>
              <a:cxnLst>
                <a:cxn ang="0">
                  <a:pos x="95" y="1181"/>
                </a:cxn>
                <a:cxn ang="0">
                  <a:pos x="286" y="1129"/>
                </a:cxn>
                <a:cxn ang="0">
                  <a:pos x="329" y="1103"/>
                </a:cxn>
                <a:cxn ang="0">
                  <a:pos x="372" y="1068"/>
                </a:cxn>
                <a:cxn ang="0">
                  <a:pos x="389" y="1059"/>
                </a:cxn>
                <a:cxn ang="0">
                  <a:pos x="407" y="1033"/>
                </a:cxn>
                <a:cxn ang="0">
                  <a:pos x="424" y="1016"/>
                </a:cxn>
                <a:cxn ang="0">
                  <a:pos x="441" y="998"/>
                </a:cxn>
                <a:cxn ang="0">
                  <a:pos x="459" y="981"/>
                </a:cxn>
                <a:cxn ang="0">
                  <a:pos x="476" y="955"/>
                </a:cxn>
                <a:cxn ang="0">
                  <a:pos x="511" y="912"/>
                </a:cxn>
                <a:cxn ang="0">
                  <a:pos x="537" y="860"/>
                </a:cxn>
                <a:cxn ang="0">
                  <a:pos x="545" y="851"/>
                </a:cxn>
                <a:cxn ang="0">
                  <a:pos x="554" y="825"/>
                </a:cxn>
                <a:cxn ang="0">
                  <a:pos x="580" y="781"/>
                </a:cxn>
                <a:cxn ang="0">
                  <a:pos x="589" y="764"/>
                </a:cxn>
                <a:cxn ang="0">
                  <a:pos x="597" y="738"/>
                </a:cxn>
                <a:cxn ang="0">
                  <a:pos x="606" y="721"/>
                </a:cxn>
                <a:cxn ang="0">
                  <a:pos x="623" y="695"/>
                </a:cxn>
                <a:cxn ang="0">
                  <a:pos x="632" y="669"/>
                </a:cxn>
                <a:cxn ang="0">
                  <a:pos x="641" y="660"/>
                </a:cxn>
                <a:cxn ang="0">
                  <a:pos x="641" y="643"/>
                </a:cxn>
                <a:cxn ang="0">
                  <a:pos x="649" y="616"/>
                </a:cxn>
                <a:cxn ang="0">
                  <a:pos x="658" y="599"/>
                </a:cxn>
                <a:cxn ang="0">
                  <a:pos x="667" y="590"/>
                </a:cxn>
                <a:cxn ang="0">
                  <a:pos x="675" y="556"/>
                </a:cxn>
                <a:cxn ang="0">
                  <a:pos x="684" y="538"/>
                </a:cxn>
                <a:cxn ang="0">
                  <a:pos x="693" y="521"/>
                </a:cxn>
                <a:cxn ang="0">
                  <a:pos x="701" y="495"/>
                </a:cxn>
                <a:cxn ang="0">
                  <a:pos x="710" y="478"/>
                </a:cxn>
                <a:cxn ang="0">
                  <a:pos x="719" y="452"/>
                </a:cxn>
                <a:cxn ang="0">
                  <a:pos x="727" y="434"/>
                </a:cxn>
                <a:cxn ang="0">
                  <a:pos x="727" y="417"/>
                </a:cxn>
                <a:cxn ang="0">
                  <a:pos x="736" y="391"/>
                </a:cxn>
                <a:cxn ang="0">
                  <a:pos x="745" y="382"/>
                </a:cxn>
                <a:cxn ang="0">
                  <a:pos x="753" y="365"/>
                </a:cxn>
                <a:cxn ang="0">
                  <a:pos x="762" y="339"/>
                </a:cxn>
                <a:cxn ang="0">
                  <a:pos x="762" y="321"/>
                </a:cxn>
                <a:cxn ang="0">
                  <a:pos x="771" y="304"/>
                </a:cxn>
                <a:cxn ang="0">
                  <a:pos x="779" y="287"/>
                </a:cxn>
                <a:cxn ang="0">
                  <a:pos x="779" y="269"/>
                </a:cxn>
                <a:cxn ang="0">
                  <a:pos x="788" y="252"/>
                </a:cxn>
                <a:cxn ang="0">
                  <a:pos x="797" y="243"/>
                </a:cxn>
                <a:cxn ang="0">
                  <a:pos x="797" y="226"/>
                </a:cxn>
                <a:cxn ang="0">
                  <a:pos x="805" y="208"/>
                </a:cxn>
                <a:cxn ang="0">
                  <a:pos x="805" y="191"/>
                </a:cxn>
                <a:cxn ang="0">
                  <a:pos x="814" y="182"/>
                </a:cxn>
                <a:cxn ang="0">
                  <a:pos x="814" y="165"/>
                </a:cxn>
                <a:cxn ang="0">
                  <a:pos x="823" y="156"/>
                </a:cxn>
                <a:cxn ang="0">
                  <a:pos x="831" y="139"/>
                </a:cxn>
                <a:cxn ang="0">
                  <a:pos x="840" y="104"/>
                </a:cxn>
                <a:cxn ang="0">
                  <a:pos x="849" y="87"/>
                </a:cxn>
                <a:cxn ang="0">
                  <a:pos x="857" y="52"/>
                </a:cxn>
                <a:cxn ang="0">
                  <a:pos x="866" y="44"/>
                </a:cxn>
                <a:cxn ang="0">
                  <a:pos x="866" y="26"/>
                </a:cxn>
                <a:cxn ang="0">
                  <a:pos x="875" y="18"/>
                </a:cxn>
                <a:cxn ang="0">
                  <a:pos x="875" y="0"/>
                </a:cxn>
              </a:cxnLst>
              <a:rect l="0" t="0" r="r" b="b"/>
              <a:pathLst>
                <a:path w="876" h="1199">
                  <a:moveTo>
                    <a:pt x="0" y="1198"/>
                  </a:moveTo>
                  <a:lnTo>
                    <a:pt x="95" y="1181"/>
                  </a:lnTo>
                  <a:lnTo>
                    <a:pt x="251" y="1146"/>
                  </a:lnTo>
                  <a:lnTo>
                    <a:pt x="286" y="1129"/>
                  </a:lnTo>
                  <a:lnTo>
                    <a:pt x="311" y="1111"/>
                  </a:lnTo>
                  <a:lnTo>
                    <a:pt x="329" y="1103"/>
                  </a:lnTo>
                  <a:lnTo>
                    <a:pt x="337" y="1094"/>
                  </a:lnTo>
                  <a:lnTo>
                    <a:pt x="372" y="1068"/>
                  </a:lnTo>
                  <a:lnTo>
                    <a:pt x="381" y="1059"/>
                  </a:lnTo>
                  <a:lnTo>
                    <a:pt x="389" y="1059"/>
                  </a:lnTo>
                  <a:lnTo>
                    <a:pt x="389" y="1051"/>
                  </a:lnTo>
                  <a:lnTo>
                    <a:pt x="407" y="1033"/>
                  </a:lnTo>
                  <a:lnTo>
                    <a:pt x="415" y="1033"/>
                  </a:lnTo>
                  <a:lnTo>
                    <a:pt x="424" y="1016"/>
                  </a:lnTo>
                  <a:lnTo>
                    <a:pt x="433" y="1007"/>
                  </a:lnTo>
                  <a:lnTo>
                    <a:pt x="441" y="998"/>
                  </a:lnTo>
                  <a:lnTo>
                    <a:pt x="450" y="990"/>
                  </a:lnTo>
                  <a:lnTo>
                    <a:pt x="459" y="981"/>
                  </a:lnTo>
                  <a:lnTo>
                    <a:pt x="467" y="972"/>
                  </a:lnTo>
                  <a:lnTo>
                    <a:pt x="476" y="955"/>
                  </a:lnTo>
                  <a:lnTo>
                    <a:pt x="485" y="946"/>
                  </a:lnTo>
                  <a:lnTo>
                    <a:pt x="511" y="912"/>
                  </a:lnTo>
                  <a:lnTo>
                    <a:pt x="519" y="894"/>
                  </a:lnTo>
                  <a:lnTo>
                    <a:pt x="537" y="860"/>
                  </a:lnTo>
                  <a:lnTo>
                    <a:pt x="537" y="851"/>
                  </a:lnTo>
                  <a:lnTo>
                    <a:pt x="545" y="851"/>
                  </a:lnTo>
                  <a:lnTo>
                    <a:pt x="545" y="842"/>
                  </a:lnTo>
                  <a:lnTo>
                    <a:pt x="554" y="825"/>
                  </a:lnTo>
                  <a:lnTo>
                    <a:pt x="580" y="790"/>
                  </a:lnTo>
                  <a:lnTo>
                    <a:pt x="580" y="781"/>
                  </a:lnTo>
                  <a:lnTo>
                    <a:pt x="580" y="773"/>
                  </a:lnTo>
                  <a:lnTo>
                    <a:pt x="589" y="764"/>
                  </a:lnTo>
                  <a:lnTo>
                    <a:pt x="597" y="747"/>
                  </a:lnTo>
                  <a:lnTo>
                    <a:pt x="597" y="738"/>
                  </a:lnTo>
                  <a:lnTo>
                    <a:pt x="606" y="729"/>
                  </a:lnTo>
                  <a:lnTo>
                    <a:pt x="606" y="721"/>
                  </a:lnTo>
                  <a:lnTo>
                    <a:pt x="615" y="712"/>
                  </a:lnTo>
                  <a:lnTo>
                    <a:pt x="623" y="695"/>
                  </a:lnTo>
                  <a:lnTo>
                    <a:pt x="623" y="677"/>
                  </a:lnTo>
                  <a:lnTo>
                    <a:pt x="632" y="669"/>
                  </a:lnTo>
                  <a:lnTo>
                    <a:pt x="632" y="660"/>
                  </a:lnTo>
                  <a:lnTo>
                    <a:pt x="641" y="660"/>
                  </a:lnTo>
                  <a:lnTo>
                    <a:pt x="641" y="651"/>
                  </a:lnTo>
                  <a:lnTo>
                    <a:pt x="641" y="643"/>
                  </a:lnTo>
                  <a:lnTo>
                    <a:pt x="649" y="625"/>
                  </a:lnTo>
                  <a:lnTo>
                    <a:pt x="649" y="616"/>
                  </a:lnTo>
                  <a:lnTo>
                    <a:pt x="658" y="608"/>
                  </a:lnTo>
                  <a:lnTo>
                    <a:pt x="658" y="599"/>
                  </a:lnTo>
                  <a:lnTo>
                    <a:pt x="667" y="599"/>
                  </a:lnTo>
                  <a:lnTo>
                    <a:pt x="667" y="590"/>
                  </a:lnTo>
                  <a:lnTo>
                    <a:pt x="667" y="582"/>
                  </a:lnTo>
                  <a:lnTo>
                    <a:pt x="675" y="556"/>
                  </a:lnTo>
                  <a:lnTo>
                    <a:pt x="684" y="547"/>
                  </a:lnTo>
                  <a:lnTo>
                    <a:pt x="684" y="538"/>
                  </a:lnTo>
                  <a:lnTo>
                    <a:pt x="684" y="530"/>
                  </a:lnTo>
                  <a:lnTo>
                    <a:pt x="693" y="521"/>
                  </a:lnTo>
                  <a:lnTo>
                    <a:pt x="701" y="504"/>
                  </a:lnTo>
                  <a:lnTo>
                    <a:pt x="701" y="495"/>
                  </a:lnTo>
                  <a:lnTo>
                    <a:pt x="701" y="486"/>
                  </a:lnTo>
                  <a:lnTo>
                    <a:pt x="710" y="478"/>
                  </a:lnTo>
                  <a:lnTo>
                    <a:pt x="710" y="469"/>
                  </a:lnTo>
                  <a:lnTo>
                    <a:pt x="719" y="452"/>
                  </a:lnTo>
                  <a:lnTo>
                    <a:pt x="719" y="443"/>
                  </a:lnTo>
                  <a:lnTo>
                    <a:pt x="727" y="434"/>
                  </a:lnTo>
                  <a:lnTo>
                    <a:pt x="727" y="426"/>
                  </a:lnTo>
                  <a:lnTo>
                    <a:pt x="727" y="417"/>
                  </a:lnTo>
                  <a:lnTo>
                    <a:pt x="736" y="399"/>
                  </a:lnTo>
                  <a:lnTo>
                    <a:pt x="736" y="391"/>
                  </a:lnTo>
                  <a:lnTo>
                    <a:pt x="745" y="391"/>
                  </a:lnTo>
                  <a:lnTo>
                    <a:pt x="745" y="382"/>
                  </a:lnTo>
                  <a:lnTo>
                    <a:pt x="745" y="373"/>
                  </a:lnTo>
                  <a:lnTo>
                    <a:pt x="753" y="365"/>
                  </a:lnTo>
                  <a:lnTo>
                    <a:pt x="753" y="356"/>
                  </a:lnTo>
                  <a:lnTo>
                    <a:pt x="762" y="339"/>
                  </a:lnTo>
                  <a:lnTo>
                    <a:pt x="762" y="330"/>
                  </a:lnTo>
                  <a:lnTo>
                    <a:pt x="762" y="321"/>
                  </a:lnTo>
                  <a:lnTo>
                    <a:pt x="771" y="313"/>
                  </a:lnTo>
                  <a:lnTo>
                    <a:pt x="771" y="304"/>
                  </a:lnTo>
                  <a:lnTo>
                    <a:pt x="771" y="295"/>
                  </a:lnTo>
                  <a:lnTo>
                    <a:pt x="779" y="287"/>
                  </a:lnTo>
                  <a:lnTo>
                    <a:pt x="779" y="278"/>
                  </a:lnTo>
                  <a:lnTo>
                    <a:pt x="779" y="269"/>
                  </a:lnTo>
                  <a:lnTo>
                    <a:pt x="788" y="261"/>
                  </a:lnTo>
                  <a:lnTo>
                    <a:pt x="788" y="252"/>
                  </a:lnTo>
                  <a:lnTo>
                    <a:pt x="788" y="243"/>
                  </a:lnTo>
                  <a:lnTo>
                    <a:pt x="797" y="243"/>
                  </a:lnTo>
                  <a:lnTo>
                    <a:pt x="797" y="235"/>
                  </a:lnTo>
                  <a:lnTo>
                    <a:pt x="797" y="226"/>
                  </a:lnTo>
                  <a:lnTo>
                    <a:pt x="805" y="217"/>
                  </a:lnTo>
                  <a:lnTo>
                    <a:pt x="805" y="208"/>
                  </a:lnTo>
                  <a:lnTo>
                    <a:pt x="805" y="200"/>
                  </a:lnTo>
                  <a:lnTo>
                    <a:pt x="805" y="191"/>
                  </a:lnTo>
                  <a:lnTo>
                    <a:pt x="814" y="191"/>
                  </a:lnTo>
                  <a:lnTo>
                    <a:pt x="814" y="182"/>
                  </a:lnTo>
                  <a:lnTo>
                    <a:pt x="814" y="174"/>
                  </a:lnTo>
                  <a:lnTo>
                    <a:pt x="814" y="165"/>
                  </a:lnTo>
                  <a:lnTo>
                    <a:pt x="823" y="165"/>
                  </a:lnTo>
                  <a:lnTo>
                    <a:pt x="823" y="156"/>
                  </a:lnTo>
                  <a:lnTo>
                    <a:pt x="823" y="148"/>
                  </a:lnTo>
                  <a:lnTo>
                    <a:pt x="831" y="139"/>
                  </a:lnTo>
                  <a:lnTo>
                    <a:pt x="831" y="130"/>
                  </a:lnTo>
                  <a:lnTo>
                    <a:pt x="840" y="104"/>
                  </a:lnTo>
                  <a:lnTo>
                    <a:pt x="840" y="96"/>
                  </a:lnTo>
                  <a:lnTo>
                    <a:pt x="849" y="87"/>
                  </a:lnTo>
                  <a:lnTo>
                    <a:pt x="849" y="78"/>
                  </a:lnTo>
                  <a:lnTo>
                    <a:pt x="857" y="52"/>
                  </a:lnTo>
                  <a:lnTo>
                    <a:pt x="857" y="44"/>
                  </a:lnTo>
                  <a:lnTo>
                    <a:pt x="866" y="44"/>
                  </a:lnTo>
                  <a:lnTo>
                    <a:pt x="866" y="35"/>
                  </a:lnTo>
                  <a:lnTo>
                    <a:pt x="866" y="26"/>
                  </a:lnTo>
                  <a:lnTo>
                    <a:pt x="866" y="18"/>
                  </a:lnTo>
                  <a:lnTo>
                    <a:pt x="875" y="18"/>
                  </a:lnTo>
                  <a:lnTo>
                    <a:pt x="875" y="9"/>
                  </a:lnTo>
                  <a:lnTo>
                    <a:pt x="875" y="0"/>
                  </a:lnTo>
                </a:path>
              </a:pathLst>
            </a:custGeom>
            <a:noFill/>
            <a:ln w="50800" cap="rnd" cmpd="sng">
              <a:solidFill>
                <a:srgbClr val="EAEC5E"/>
              </a:solidFill>
              <a:prstDash val="solid"/>
              <a:round/>
              <a:headEnd type="none" w="med" len="med"/>
              <a:tailEnd type="none" w="med" len="med"/>
            </a:ln>
            <a:effectLst/>
          </p:spPr>
          <p:txBody>
            <a:bodyPr/>
            <a:lstStyle/>
            <a:p>
              <a:endParaRPr lang="en-US"/>
            </a:p>
          </p:txBody>
        </p:sp>
        <p:sp>
          <p:nvSpPr>
            <p:cNvPr id="165924" name="Freeform 36"/>
            <p:cNvSpPr>
              <a:spLocks/>
            </p:cNvSpPr>
            <p:nvPr/>
          </p:nvSpPr>
          <p:spPr bwMode="auto">
            <a:xfrm>
              <a:off x="2775" y="1375"/>
              <a:ext cx="200" cy="418"/>
            </a:xfrm>
            <a:custGeom>
              <a:avLst/>
              <a:gdLst/>
              <a:ahLst/>
              <a:cxnLst>
                <a:cxn ang="0">
                  <a:pos x="0" y="417"/>
                </a:cxn>
                <a:cxn ang="0">
                  <a:pos x="0" y="417"/>
                </a:cxn>
                <a:cxn ang="0">
                  <a:pos x="0" y="408"/>
                </a:cxn>
                <a:cxn ang="0">
                  <a:pos x="8" y="408"/>
                </a:cxn>
                <a:cxn ang="0">
                  <a:pos x="8" y="400"/>
                </a:cxn>
                <a:cxn ang="0">
                  <a:pos x="8" y="391"/>
                </a:cxn>
                <a:cxn ang="0">
                  <a:pos x="17" y="374"/>
                </a:cxn>
                <a:cxn ang="0">
                  <a:pos x="17" y="365"/>
                </a:cxn>
                <a:cxn ang="0">
                  <a:pos x="25" y="365"/>
                </a:cxn>
                <a:cxn ang="0">
                  <a:pos x="25" y="356"/>
                </a:cxn>
                <a:cxn ang="0">
                  <a:pos x="25" y="348"/>
                </a:cxn>
                <a:cxn ang="0">
                  <a:pos x="25" y="339"/>
                </a:cxn>
                <a:cxn ang="0">
                  <a:pos x="34" y="330"/>
                </a:cxn>
                <a:cxn ang="0">
                  <a:pos x="34" y="322"/>
                </a:cxn>
                <a:cxn ang="0">
                  <a:pos x="43" y="313"/>
                </a:cxn>
                <a:cxn ang="0">
                  <a:pos x="43" y="304"/>
                </a:cxn>
                <a:cxn ang="0">
                  <a:pos x="43" y="296"/>
                </a:cxn>
                <a:cxn ang="0">
                  <a:pos x="51" y="287"/>
                </a:cxn>
                <a:cxn ang="0">
                  <a:pos x="51" y="278"/>
                </a:cxn>
                <a:cxn ang="0">
                  <a:pos x="60" y="270"/>
                </a:cxn>
                <a:cxn ang="0">
                  <a:pos x="60" y="261"/>
                </a:cxn>
                <a:cxn ang="0">
                  <a:pos x="60" y="252"/>
                </a:cxn>
                <a:cxn ang="0">
                  <a:pos x="69" y="244"/>
                </a:cxn>
                <a:cxn ang="0">
                  <a:pos x="69" y="235"/>
                </a:cxn>
                <a:cxn ang="0">
                  <a:pos x="69" y="226"/>
                </a:cxn>
                <a:cxn ang="0">
                  <a:pos x="77" y="226"/>
                </a:cxn>
                <a:cxn ang="0">
                  <a:pos x="77" y="217"/>
                </a:cxn>
                <a:cxn ang="0">
                  <a:pos x="77" y="209"/>
                </a:cxn>
                <a:cxn ang="0">
                  <a:pos x="86" y="209"/>
                </a:cxn>
                <a:cxn ang="0">
                  <a:pos x="86" y="200"/>
                </a:cxn>
                <a:cxn ang="0">
                  <a:pos x="86" y="191"/>
                </a:cxn>
                <a:cxn ang="0">
                  <a:pos x="95" y="191"/>
                </a:cxn>
                <a:cxn ang="0">
                  <a:pos x="95" y="183"/>
                </a:cxn>
                <a:cxn ang="0">
                  <a:pos x="95" y="174"/>
                </a:cxn>
                <a:cxn ang="0">
                  <a:pos x="103" y="165"/>
                </a:cxn>
                <a:cxn ang="0">
                  <a:pos x="103" y="157"/>
                </a:cxn>
                <a:cxn ang="0">
                  <a:pos x="103" y="148"/>
                </a:cxn>
                <a:cxn ang="0">
                  <a:pos x="112" y="148"/>
                </a:cxn>
                <a:cxn ang="0">
                  <a:pos x="112" y="139"/>
                </a:cxn>
                <a:cxn ang="0">
                  <a:pos x="112" y="131"/>
                </a:cxn>
                <a:cxn ang="0">
                  <a:pos x="121" y="131"/>
                </a:cxn>
                <a:cxn ang="0">
                  <a:pos x="121" y="122"/>
                </a:cxn>
                <a:cxn ang="0">
                  <a:pos x="121" y="113"/>
                </a:cxn>
                <a:cxn ang="0">
                  <a:pos x="129" y="113"/>
                </a:cxn>
                <a:cxn ang="0">
                  <a:pos x="129" y="105"/>
                </a:cxn>
                <a:cxn ang="0">
                  <a:pos x="129" y="96"/>
                </a:cxn>
                <a:cxn ang="0">
                  <a:pos x="138" y="96"/>
                </a:cxn>
                <a:cxn ang="0">
                  <a:pos x="138" y="87"/>
                </a:cxn>
                <a:cxn ang="0">
                  <a:pos x="147" y="79"/>
                </a:cxn>
                <a:cxn ang="0">
                  <a:pos x="147" y="70"/>
                </a:cxn>
                <a:cxn ang="0">
                  <a:pos x="155" y="70"/>
                </a:cxn>
                <a:cxn ang="0">
                  <a:pos x="155" y="61"/>
                </a:cxn>
                <a:cxn ang="0">
                  <a:pos x="155" y="53"/>
                </a:cxn>
                <a:cxn ang="0">
                  <a:pos x="164" y="53"/>
                </a:cxn>
                <a:cxn ang="0">
                  <a:pos x="164" y="44"/>
                </a:cxn>
                <a:cxn ang="0">
                  <a:pos x="173" y="35"/>
                </a:cxn>
                <a:cxn ang="0">
                  <a:pos x="173" y="27"/>
                </a:cxn>
                <a:cxn ang="0">
                  <a:pos x="181" y="27"/>
                </a:cxn>
                <a:cxn ang="0">
                  <a:pos x="181" y="18"/>
                </a:cxn>
                <a:cxn ang="0">
                  <a:pos x="190" y="18"/>
                </a:cxn>
                <a:cxn ang="0">
                  <a:pos x="190" y="9"/>
                </a:cxn>
                <a:cxn ang="0">
                  <a:pos x="199" y="0"/>
                </a:cxn>
              </a:cxnLst>
              <a:rect l="0" t="0" r="r" b="b"/>
              <a:pathLst>
                <a:path w="200" h="418">
                  <a:moveTo>
                    <a:pt x="0" y="417"/>
                  </a:moveTo>
                  <a:lnTo>
                    <a:pt x="0" y="417"/>
                  </a:lnTo>
                  <a:lnTo>
                    <a:pt x="0" y="408"/>
                  </a:lnTo>
                  <a:lnTo>
                    <a:pt x="8" y="408"/>
                  </a:lnTo>
                  <a:lnTo>
                    <a:pt x="8" y="400"/>
                  </a:lnTo>
                  <a:lnTo>
                    <a:pt x="8" y="391"/>
                  </a:lnTo>
                  <a:lnTo>
                    <a:pt x="17" y="374"/>
                  </a:lnTo>
                  <a:lnTo>
                    <a:pt x="17" y="365"/>
                  </a:lnTo>
                  <a:lnTo>
                    <a:pt x="25" y="365"/>
                  </a:lnTo>
                  <a:lnTo>
                    <a:pt x="25" y="356"/>
                  </a:lnTo>
                  <a:lnTo>
                    <a:pt x="25" y="348"/>
                  </a:lnTo>
                  <a:lnTo>
                    <a:pt x="25" y="339"/>
                  </a:lnTo>
                  <a:lnTo>
                    <a:pt x="34" y="330"/>
                  </a:lnTo>
                  <a:lnTo>
                    <a:pt x="34" y="322"/>
                  </a:lnTo>
                  <a:lnTo>
                    <a:pt x="43" y="313"/>
                  </a:lnTo>
                  <a:lnTo>
                    <a:pt x="43" y="304"/>
                  </a:lnTo>
                  <a:lnTo>
                    <a:pt x="43" y="296"/>
                  </a:lnTo>
                  <a:lnTo>
                    <a:pt x="51" y="287"/>
                  </a:lnTo>
                  <a:lnTo>
                    <a:pt x="51" y="278"/>
                  </a:lnTo>
                  <a:lnTo>
                    <a:pt x="60" y="270"/>
                  </a:lnTo>
                  <a:lnTo>
                    <a:pt x="60" y="261"/>
                  </a:lnTo>
                  <a:lnTo>
                    <a:pt x="60" y="252"/>
                  </a:lnTo>
                  <a:lnTo>
                    <a:pt x="69" y="244"/>
                  </a:lnTo>
                  <a:lnTo>
                    <a:pt x="69" y="235"/>
                  </a:lnTo>
                  <a:lnTo>
                    <a:pt x="69" y="226"/>
                  </a:lnTo>
                  <a:lnTo>
                    <a:pt x="77" y="226"/>
                  </a:lnTo>
                  <a:lnTo>
                    <a:pt x="77" y="217"/>
                  </a:lnTo>
                  <a:lnTo>
                    <a:pt x="77" y="209"/>
                  </a:lnTo>
                  <a:lnTo>
                    <a:pt x="86" y="209"/>
                  </a:lnTo>
                  <a:lnTo>
                    <a:pt x="86" y="200"/>
                  </a:lnTo>
                  <a:lnTo>
                    <a:pt x="86" y="191"/>
                  </a:lnTo>
                  <a:lnTo>
                    <a:pt x="95" y="191"/>
                  </a:lnTo>
                  <a:lnTo>
                    <a:pt x="95" y="183"/>
                  </a:lnTo>
                  <a:lnTo>
                    <a:pt x="95" y="174"/>
                  </a:lnTo>
                  <a:lnTo>
                    <a:pt x="103" y="165"/>
                  </a:lnTo>
                  <a:lnTo>
                    <a:pt x="103" y="157"/>
                  </a:lnTo>
                  <a:lnTo>
                    <a:pt x="103" y="148"/>
                  </a:lnTo>
                  <a:lnTo>
                    <a:pt x="112" y="148"/>
                  </a:lnTo>
                  <a:lnTo>
                    <a:pt x="112" y="139"/>
                  </a:lnTo>
                  <a:lnTo>
                    <a:pt x="112" y="131"/>
                  </a:lnTo>
                  <a:lnTo>
                    <a:pt x="121" y="131"/>
                  </a:lnTo>
                  <a:lnTo>
                    <a:pt x="121" y="122"/>
                  </a:lnTo>
                  <a:lnTo>
                    <a:pt x="121" y="113"/>
                  </a:lnTo>
                  <a:lnTo>
                    <a:pt x="129" y="113"/>
                  </a:lnTo>
                  <a:lnTo>
                    <a:pt x="129" y="105"/>
                  </a:lnTo>
                  <a:lnTo>
                    <a:pt x="129" y="96"/>
                  </a:lnTo>
                  <a:lnTo>
                    <a:pt x="138" y="96"/>
                  </a:lnTo>
                  <a:lnTo>
                    <a:pt x="138" y="87"/>
                  </a:lnTo>
                  <a:lnTo>
                    <a:pt x="147" y="79"/>
                  </a:lnTo>
                  <a:lnTo>
                    <a:pt x="147" y="70"/>
                  </a:lnTo>
                  <a:lnTo>
                    <a:pt x="155" y="70"/>
                  </a:lnTo>
                  <a:lnTo>
                    <a:pt x="155" y="61"/>
                  </a:lnTo>
                  <a:lnTo>
                    <a:pt x="155" y="53"/>
                  </a:lnTo>
                  <a:lnTo>
                    <a:pt x="164" y="53"/>
                  </a:lnTo>
                  <a:lnTo>
                    <a:pt x="164" y="44"/>
                  </a:lnTo>
                  <a:lnTo>
                    <a:pt x="173" y="35"/>
                  </a:lnTo>
                  <a:lnTo>
                    <a:pt x="173" y="27"/>
                  </a:lnTo>
                  <a:lnTo>
                    <a:pt x="181" y="27"/>
                  </a:lnTo>
                  <a:lnTo>
                    <a:pt x="181" y="18"/>
                  </a:lnTo>
                  <a:lnTo>
                    <a:pt x="190" y="18"/>
                  </a:lnTo>
                  <a:lnTo>
                    <a:pt x="190" y="9"/>
                  </a:lnTo>
                  <a:lnTo>
                    <a:pt x="199" y="0"/>
                  </a:lnTo>
                </a:path>
              </a:pathLst>
            </a:custGeom>
            <a:noFill/>
            <a:ln w="50800" cap="rnd" cmpd="sng">
              <a:solidFill>
                <a:srgbClr val="EAEC5E"/>
              </a:solidFill>
              <a:prstDash val="solid"/>
              <a:round/>
              <a:headEnd type="none" w="med" len="med"/>
              <a:tailEnd type="none" w="med" len="med"/>
            </a:ln>
            <a:effectLst/>
          </p:spPr>
          <p:txBody>
            <a:bodyPr/>
            <a:lstStyle/>
            <a:p>
              <a:endParaRPr lang="en-US"/>
            </a:p>
          </p:txBody>
        </p:sp>
        <p:sp>
          <p:nvSpPr>
            <p:cNvPr id="165925" name="Freeform 37"/>
            <p:cNvSpPr>
              <a:spLocks/>
            </p:cNvSpPr>
            <p:nvPr/>
          </p:nvSpPr>
          <p:spPr bwMode="auto">
            <a:xfrm>
              <a:off x="2974" y="1323"/>
              <a:ext cx="148" cy="53"/>
            </a:xfrm>
            <a:custGeom>
              <a:avLst/>
              <a:gdLst/>
              <a:ahLst/>
              <a:cxnLst>
                <a:cxn ang="0">
                  <a:pos x="0" y="52"/>
                </a:cxn>
                <a:cxn ang="0">
                  <a:pos x="0" y="52"/>
                </a:cxn>
                <a:cxn ang="0">
                  <a:pos x="0" y="44"/>
                </a:cxn>
                <a:cxn ang="0">
                  <a:pos x="8" y="44"/>
                </a:cxn>
                <a:cxn ang="0">
                  <a:pos x="8" y="35"/>
                </a:cxn>
                <a:cxn ang="0">
                  <a:pos x="17" y="35"/>
                </a:cxn>
                <a:cxn ang="0">
                  <a:pos x="17" y="26"/>
                </a:cxn>
                <a:cxn ang="0">
                  <a:pos x="26" y="26"/>
                </a:cxn>
                <a:cxn ang="0">
                  <a:pos x="34" y="18"/>
                </a:cxn>
                <a:cxn ang="0">
                  <a:pos x="43" y="18"/>
                </a:cxn>
                <a:cxn ang="0">
                  <a:pos x="43" y="9"/>
                </a:cxn>
                <a:cxn ang="0">
                  <a:pos x="52" y="9"/>
                </a:cxn>
                <a:cxn ang="0">
                  <a:pos x="60" y="9"/>
                </a:cxn>
                <a:cxn ang="0">
                  <a:pos x="60" y="0"/>
                </a:cxn>
                <a:cxn ang="0">
                  <a:pos x="69" y="0"/>
                </a:cxn>
                <a:cxn ang="0">
                  <a:pos x="78" y="0"/>
                </a:cxn>
                <a:cxn ang="0">
                  <a:pos x="86" y="0"/>
                </a:cxn>
                <a:cxn ang="0">
                  <a:pos x="95" y="0"/>
                </a:cxn>
                <a:cxn ang="0">
                  <a:pos x="104" y="0"/>
                </a:cxn>
                <a:cxn ang="0">
                  <a:pos x="112" y="0"/>
                </a:cxn>
                <a:cxn ang="0">
                  <a:pos x="112" y="9"/>
                </a:cxn>
                <a:cxn ang="0">
                  <a:pos x="121" y="9"/>
                </a:cxn>
                <a:cxn ang="0">
                  <a:pos x="130" y="9"/>
                </a:cxn>
                <a:cxn ang="0">
                  <a:pos x="130" y="18"/>
                </a:cxn>
                <a:cxn ang="0">
                  <a:pos x="138" y="18"/>
                </a:cxn>
                <a:cxn ang="0">
                  <a:pos x="138" y="26"/>
                </a:cxn>
                <a:cxn ang="0">
                  <a:pos x="147" y="26"/>
                </a:cxn>
              </a:cxnLst>
              <a:rect l="0" t="0" r="r" b="b"/>
              <a:pathLst>
                <a:path w="148" h="53">
                  <a:moveTo>
                    <a:pt x="0" y="52"/>
                  </a:moveTo>
                  <a:lnTo>
                    <a:pt x="0" y="52"/>
                  </a:lnTo>
                  <a:lnTo>
                    <a:pt x="0" y="44"/>
                  </a:lnTo>
                  <a:lnTo>
                    <a:pt x="8" y="44"/>
                  </a:lnTo>
                  <a:lnTo>
                    <a:pt x="8" y="35"/>
                  </a:lnTo>
                  <a:lnTo>
                    <a:pt x="17" y="35"/>
                  </a:lnTo>
                  <a:lnTo>
                    <a:pt x="17" y="26"/>
                  </a:lnTo>
                  <a:lnTo>
                    <a:pt x="26" y="26"/>
                  </a:lnTo>
                  <a:lnTo>
                    <a:pt x="34" y="18"/>
                  </a:lnTo>
                  <a:lnTo>
                    <a:pt x="43" y="18"/>
                  </a:lnTo>
                  <a:lnTo>
                    <a:pt x="43" y="9"/>
                  </a:lnTo>
                  <a:lnTo>
                    <a:pt x="52" y="9"/>
                  </a:lnTo>
                  <a:lnTo>
                    <a:pt x="60" y="9"/>
                  </a:lnTo>
                  <a:lnTo>
                    <a:pt x="60" y="0"/>
                  </a:lnTo>
                  <a:lnTo>
                    <a:pt x="69" y="0"/>
                  </a:lnTo>
                  <a:lnTo>
                    <a:pt x="78" y="0"/>
                  </a:lnTo>
                  <a:lnTo>
                    <a:pt x="86" y="0"/>
                  </a:lnTo>
                  <a:lnTo>
                    <a:pt x="95" y="0"/>
                  </a:lnTo>
                  <a:lnTo>
                    <a:pt x="104" y="0"/>
                  </a:lnTo>
                  <a:lnTo>
                    <a:pt x="112" y="0"/>
                  </a:lnTo>
                  <a:lnTo>
                    <a:pt x="112" y="9"/>
                  </a:lnTo>
                  <a:lnTo>
                    <a:pt x="121" y="9"/>
                  </a:lnTo>
                  <a:lnTo>
                    <a:pt x="130" y="9"/>
                  </a:lnTo>
                  <a:lnTo>
                    <a:pt x="130" y="18"/>
                  </a:lnTo>
                  <a:lnTo>
                    <a:pt x="138" y="18"/>
                  </a:lnTo>
                  <a:lnTo>
                    <a:pt x="138" y="26"/>
                  </a:lnTo>
                  <a:lnTo>
                    <a:pt x="147" y="26"/>
                  </a:lnTo>
                </a:path>
              </a:pathLst>
            </a:custGeom>
            <a:noFill/>
            <a:ln w="50800" cap="rnd" cmpd="sng">
              <a:solidFill>
                <a:srgbClr val="EAEC5E"/>
              </a:solidFill>
              <a:prstDash val="solid"/>
              <a:round/>
              <a:headEnd type="none" w="med" len="med"/>
              <a:tailEnd type="none" w="med" len="med"/>
            </a:ln>
            <a:effectLst/>
          </p:spPr>
          <p:txBody>
            <a:bodyPr/>
            <a:lstStyle/>
            <a:p>
              <a:endParaRPr lang="en-US"/>
            </a:p>
          </p:txBody>
        </p:sp>
        <p:sp>
          <p:nvSpPr>
            <p:cNvPr id="165926" name="Freeform 38"/>
            <p:cNvSpPr>
              <a:spLocks/>
            </p:cNvSpPr>
            <p:nvPr/>
          </p:nvSpPr>
          <p:spPr bwMode="auto">
            <a:xfrm>
              <a:off x="3121" y="1349"/>
              <a:ext cx="209" cy="401"/>
            </a:xfrm>
            <a:custGeom>
              <a:avLst/>
              <a:gdLst/>
              <a:ahLst/>
              <a:cxnLst>
                <a:cxn ang="0">
                  <a:pos x="0" y="0"/>
                </a:cxn>
                <a:cxn ang="0">
                  <a:pos x="0" y="0"/>
                </a:cxn>
                <a:cxn ang="0">
                  <a:pos x="9" y="0"/>
                </a:cxn>
                <a:cxn ang="0">
                  <a:pos x="9" y="9"/>
                </a:cxn>
                <a:cxn ang="0">
                  <a:pos x="17" y="9"/>
                </a:cxn>
                <a:cxn ang="0">
                  <a:pos x="17" y="18"/>
                </a:cxn>
                <a:cxn ang="0">
                  <a:pos x="26" y="18"/>
                </a:cxn>
                <a:cxn ang="0">
                  <a:pos x="26" y="26"/>
                </a:cxn>
                <a:cxn ang="0">
                  <a:pos x="35" y="26"/>
                </a:cxn>
                <a:cxn ang="0">
                  <a:pos x="35" y="35"/>
                </a:cxn>
                <a:cxn ang="0">
                  <a:pos x="35" y="44"/>
                </a:cxn>
                <a:cxn ang="0">
                  <a:pos x="43" y="44"/>
                </a:cxn>
                <a:cxn ang="0">
                  <a:pos x="43" y="53"/>
                </a:cxn>
                <a:cxn ang="0">
                  <a:pos x="52" y="53"/>
                </a:cxn>
                <a:cxn ang="0">
                  <a:pos x="52" y="61"/>
                </a:cxn>
                <a:cxn ang="0">
                  <a:pos x="61" y="70"/>
                </a:cxn>
                <a:cxn ang="0">
                  <a:pos x="61" y="79"/>
                </a:cxn>
                <a:cxn ang="0">
                  <a:pos x="69" y="79"/>
                </a:cxn>
                <a:cxn ang="0">
                  <a:pos x="69" y="87"/>
                </a:cxn>
                <a:cxn ang="0">
                  <a:pos x="69" y="96"/>
                </a:cxn>
                <a:cxn ang="0">
                  <a:pos x="78" y="96"/>
                </a:cxn>
                <a:cxn ang="0">
                  <a:pos x="78" y="105"/>
                </a:cxn>
                <a:cxn ang="0">
                  <a:pos x="87" y="105"/>
                </a:cxn>
                <a:cxn ang="0">
                  <a:pos x="87" y="113"/>
                </a:cxn>
                <a:cxn ang="0">
                  <a:pos x="87" y="122"/>
                </a:cxn>
                <a:cxn ang="0">
                  <a:pos x="95" y="122"/>
                </a:cxn>
                <a:cxn ang="0">
                  <a:pos x="95" y="131"/>
                </a:cxn>
                <a:cxn ang="0">
                  <a:pos x="95" y="139"/>
                </a:cxn>
                <a:cxn ang="0">
                  <a:pos x="104" y="139"/>
                </a:cxn>
                <a:cxn ang="0">
                  <a:pos x="104" y="148"/>
                </a:cxn>
                <a:cxn ang="0">
                  <a:pos x="113" y="157"/>
                </a:cxn>
                <a:cxn ang="0">
                  <a:pos x="113" y="165"/>
                </a:cxn>
                <a:cxn ang="0">
                  <a:pos x="113" y="174"/>
                </a:cxn>
                <a:cxn ang="0">
                  <a:pos x="121" y="183"/>
                </a:cxn>
                <a:cxn ang="0">
                  <a:pos x="121" y="191"/>
                </a:cxn>
                <a:cxn ang="0">
                  <a:pos x="130" y="200"/>
                </a:cxn>
                <a:cxn ang="0">
                  <a:pos x="130" y="209"/>
                </a:cxn>
                <a:cxn ang="0">
                  <a:pos x="139" y="217"/>
                </a:cxn>
                <a:cxn ang="0">
                  <a:pos x="139" y="226"/>
                </a:cxn>
                <a:cxn ang="0">
                  <a:pos x="147" y="235"/>
                </a:cxn>
                <a:cxn ang="0">
                  <a:pos x="147" y="243"/>
                </a:cxn>
                <a:cxn ang="0">
                  <a:pos x="147" y="252"/>
                </a:cxn>
                <a:cxn ang="0">
                  <a:pos x="156" y="261"/>
                </a:cxn>
                <a:cxn ang="0">
                  <a:pos x="156" y="270"/>
                </a:cxn>
                <a:cxn ang="0">
                  <a:pos x="165" y="278"/>
                </a:cxn>
                <a:cxn ang="0">
                  <a:pos x="165" y="287"/>
                </a:cxn>
                <a:cxn ang="0">
                  <a:pos x="165" y="296"/>
                </a:cxn>
                <a:cxn ang="0">
                  <a:pos x="173" y="304"/>
                </a:cxn>
                <a:cxn ang="0">
                  <a:pos x="173" y="313"/>
                </a:cxn>
                <a:cxn ang="0">
                  <a:pos x="173" y="322"/>
                </a:cxn>
                <a:cxn ang="0">
                  <a:pos x="182" y="322"/>
                </a:cxn>
                <a:cxn ang="0">
                  <a:pos x="182" y="330"/>
                </a:cxn>
                <a:cxn ang="0">
                  <a:pos x="182" y="339"/>
                </a:cxn>
                <a:cxn ang="0">
                  <a:pos x="191" y="348"/>
                </a:cxn>
                <a:cxn ang="0">
                  <a:pos x="191" y="356"/>
                </a:cxn>
                <a:cxn ang="0">
                  <a:pos x="199" y="365"/>
                </a:cxn>
                <a:cxn ang="0">
                  <a:pos x="199" y="374"/>
                </a:cxn>
                <a:cxn ang="0">
                  <a:pos x="199" y="382"/>
                </a:cxn>
                <a:cxn ang="0">
                  <a:pos x="199" y="391"/>
                </a:cxn>
                <a:cxn ang="0">
                  <a:pos x="208" y="391"/>
                </a:cxn>
                <a:cxn ang="0">
                  <a:pos x="208" y="400"/>
                </a:cxn>
              </a:cxnLst>
              <a:rect l="0" t="0" r="r" b="b"/>
              <a:pathLst>
                <a:path w="209" h="401">
                  <a:moveTo>
                    <a:pt x="0" y="0"/>
                  </a:moveTo>
                  <a:lnTo>
                    <a:pt x="0" y="0"/>
                  </a:lnTo>
                  <a:lnTo>
                    <a:pt x="9" y="0"/>
                  </a:lnTo>
                  <a:lnTo>
                    <a:pt x="9" y="9"/>
                  </a:lnTo>
                  <a:lnTo>
                    <a:pt x="17" y="9"/>
                  </a:lnTo>
                  <a:lnTo>
                    <a:pt x="17" y="18"/>
                  </a:lnTo>
                  <a:lnTo>
                    <a:pt x="26" y="18"/>
                  </a:lnTo>
                  <a:lnTo>
                    <a:pt x="26" y="26"/>
                  </a:lnTo>
                  <a:lnTo>
                    <a:pt x="35" y="26"/>
                  </a:lnTo>
                  <a:lnTo>
                    <a:pt x="35" y="35"/>
                  </a:lnTo>
                  <a:lnTo>
                    <a:pt x="35" y="44"/>
                  </a:lnTo>
                  <a:lnTo>
                    <a:pt x="43" y="44"/>
                  </a:lnTo>
                  <a:lnTo>
                    <a:pt x="43" y="53"/>
                  </a:lnTo>
                  <a:lnTo>
                    <a:pt x="52" y="53"/>
                  </a:lnTo>
                  <a:lnTo>
                    <a:pt x="52" y="61"/>
                  </a:lnTo>
                  <a:lnTo>
                    <a:pt x="61" y="70"/>
                  </a:lnTo>
                  <a:lnTo>
                    <a:pt x="61" y="79"/>
                  </a:lnTo>
                  <a:lnTo>
                    <a:pt x="69" y="79"/>
                  </a:lnTo>
                  <a:lnTo>
                    <a:pt x="69" y="87"/>
                  </a:lnTo>
                  <a:lnTo>
                    <a:pt x="69" y="96"/>
                  </a:lnTo>
                  <a:lnTo>
                    <a:pt x="78" y="96"/>
                  </a:lnTo>
                  <a:lnTo>
                    <a:pt x="78" y="105"/>
                  </a:lnTo>
                  <a:lnTo>
                    <a:pt x="87" y="105"/>
                  </a:lnTo>
                  <a:lnTo>
                    <a:pt x="87" y="113"/>
                  </a:lnTo>
                  <a:lnTo>
                    <a:pt x="87" y="122"/>
                  </a:lnTo>
                  <a:lnTo>
                    <a:pt x="95" y="122"/>
                  </a:lnTo>
                  <a:lnTo>
                    <a:pt x="95" y="131"/>
                  </a:lnTo>
                  <a:lnTo>
                    <a:pt x="95" y="139"/>
                  </a:lnTo>
                  <a:lnTo>
                    <a:pt x="104" y="139"/>
                  </a:lnTo>
                  <a:lnTo>
                    <a:pt x="104" y="148"/>
                  </a:lnTo>
                  <a:lnTo>
                    <a:pt x="113" y="157"/>
                  </a:lnTo>
                  <a:lnTo>
                    <a:pt x="113" y="165"/>
                  </a:lnTo>
                  <a:lnTo>
                    <a:pt x="113" y="174"/>
                  </a:lnTo>
                  <a:lnTo>
                    <a:pt x="121" y="183"/>
                  </a:lnTo>
                  <a:lnTo>
                    <a:pt x="121" y="191"/>
                  </a:lnTo>
                  <a:lnTo>
                    <a:pt x="130" y="200"/>
                  </a:lnTo>
                  <a:lnTo>
                    <a:pt x="130" y="209"/>
                  </a:lnTo>
                  <a:lnTo>
                    <a:pt x="139" y="217"/>
                  </a:lnTo>
                  <a:lnTo>
                    <a:pt x="139" y="226"/>
                  </a:lnTo>
                  <a:lnTo>
                    <a:pt x="147" y="235"/>
                  </a:lnTo>
                  <a:lnTo>
                    <a:pt x="147" y="243"/>
                  </a:lnTo>
                  <a:lnTo>
                    <a:pt x="147" y="252"/>
                  </a:lnTo>
                  <a:lnTo>
                    <a:pt x="156" y="261"/>
                  </a:lnTo>
                  <a:lnTo>
                    <a:pt x="156" y="270"/>
                  </a:lnTo>
                  <a:lnTo>
                    <a:pt x="165" y="278"/>
                  </a:lnTo>
                  <a:lnTo>
                    <a:pt x="165" y="287"/>
                  </a:lnTo>
                  <a:lnTo>
                    <a:pt x="165" y="296"/>
                  </a:lnTo>
                  <a:lnTo>
                    <a:pt x="173" y="304"/>
                  </a:lnTo>
                  <a:lnTo>
                    <a:pt x="173" y="313"/>
                  </a:lnTo>
                  <a:lnTo>
                    <a:pt x="173" y="322"/>
                  </a:lnTo>
                  <a:lnTo>
                    <a:pt x="182" y="322"/>
                  </a:lnTo>
                  <a:lnTo>
                    <a:pt x="182" y="330"/>
                  </a:lnTo>
                  <a:lnTo>
                    <a:pt x="182" y="339"/>
                  </a:lnTo>
                  <a:lnTo>
                    <a:pt x="191" y="348"/>
                  </a:lnTo>
                  <a:lnTo>
                    <a:pt x="191" y="356"/>
                  </a:lnTo>
                  <a:lnTo>
                    <a:pt x="199" y="365"/>
                  </a:lnTo>
                  <a:lnTo>
                    <a:pt x="199" y="374"/>
                  </a:lnTo>
                  <a:lnTo>
                    <a:pt x="199" y="382"/>
                  </a:lnTo>
                  <a:lnTo>
                    <a:pt x="199" y="391"/>
                  </a:lnTo>
                  <a:lnTo>
                    <a:pt x="208" y="391"/>
                  </a:lnTo>
                  <a:lnTo>
                    <a:pt x="208" y="400"/>
                  </a:lnTo>
                </a:path>
              </a:pathLst>
            </a:custGeom>
            <a:noFill/>
            <a:ln w="50800" cap="rnd" cmpd="sng">
              <a:solidFill>
                <a:srgbClr val="EAEC5E"/>
              </a:solidFill>
              <a:prstDash val="solid"/>
              <a:round/>
              <a:headEnd type="none" w="med" len="med"/>
              <a:tailEnd type="none" w="med" len="med"/>
            </a:ln>
            <a:effectLst/>
          </p:spPr>
          <p:txBody>
            <a:bodyPr/>
            <a:lstStyle/>
            <a:p>
              <a:endParaRPr lang="en-US"/>
            </a:p>
          </p:txBody>
        </p:sp>
        <p:sp>
          <p:nvSpPr>
            <p:cNvPr id="165927" name="Freeform 39"/>
            <p:cNvSpPr>
              <a:spLocks/>
            </p:cNvSpPr>
            <p:nvPr/>
          </p:nvSpPr>
          <p:spPr bwMode="auto">
            <a:xfrm>
              <a:off x="3329" y="1749"/>
              <a:ext cx="624" cy="1181"/>
            </a:xfrm>
            <a:custGeom>
              <a:avLst/>
              <a:gdLst/>
              <a:ahLst/>
              <a:cxnLst>
                <a:cxn ang="0">
                  <a:pos x="0" y="0"/>
                </a:cxn>
                <a:cxn ang="0">
                  <a:pos x="0" y="17"/>
                </a:cxn>
                <a:cxn ang="0">
                  <a:pos x="9" y="26"/>
                </a:cxn>
                <a:cxn ang="0">
                  <a:pos x="17" y="52"/>
                </a:cxn>
                <a:cxn ang="0">
                  <a:pos x="26" y="69"/>
                </a:cxn>
                <a:cxn ang="0">
                  <a:pos x="26" y="87"/>
                </a:cxn>
                <a:cxn ang="0">
                  <a:pos x="34" y="95"/>
                </a:cxn>
                <a:cxn ang="0">
                  <a:pos x="43" y="113"/>
                </a:cxn>
                <a:cxn ang="0">
                  <a:pos x="43" y="130"/>
                </a:cxn>
                <a:cxn ang="0">
                  <a:pos x="52" y="147"/>
                </a:cxn>
                <a:cxn ang="0">
                  <a:pos x="60" y="173"/>
                </a:cxn>
                <a:cxn ang="0">
                  <a:pos x="69" y="182"/>
                </a:cxn>
                <a:cxn ang="0">
                  <a:pos x="69" y="199"/>
                </a:cxn>
                <a:cxn ang="0">
                  <a:pos x="78" y="217"/>
                </a:cxn>
                <a:cxn ang="0">
                  <a:pos x="86" y="234"/>
                </a:cxn>
                <a:cxn ang="0">
                  <a:pos x="86" y="251"/>
                </a:cxn>
                <a:cxn ang="0">
                  <a:pos x="95" y="278"/>
                </a:cxn>
                <a:cxn ang="0">
                  <a:pos x="104" y="312"/>
                </a:cxn>
                <a:cxn ang="0">
                  <a:pos x="112" y="330"/>
                </a:cxn>
                <a:cxn ang="0">
                  <a:pos x="121" y="347"/>
                </a:cxn>
                <a:cxn ang="0">
                  <a:pos x="130" y="364"/>
                </a:cxn>
                <a:cxn ang="0">
                  <a:pos x="138" y="399"/>
                </a:cxn>
                <a:cxn ang="0">
                  <a:pos x="147" y="416"/>
                </a:cxn>
                <a:cxn ang="0">
                  <a:pos x="147" y="434"/>
                </a:cxn>
                <a:cxn ang="0">
                  <a:pos x="156" y="442"/>
                </a:cxn>
                <a:cxn ang="0">
                  <a:pos x="164" y="460"/>
                </a:cxn>
                <a:cxn ang="0">
                  <a:pos x="164" y="477"/>
                </a:cxn>
                <a:cxn ang="0">
                  <a:pos x="173" y="495"/>
                </a:cxn>
                <a:cxn ang="0">
                  <a:pos x="182" y="521"/>
                </a:cxn>
                <a:cxn ang="0">
                  <a:pos x="190" y="538"/>
                </a:cxn>
                <a:cxn ang="0">
                  <a:pos x="208" y="581"/>
                </a:cxn>
                <a:cxn ang="0">
                  <a:pos x="216" y="607"/>
                </a:cxn>
                <a:cxn ang="0">
                  <a:pos x="225" y="616"/>
                </a:cxn>
                <a:cxn ang="0">
                  <a:pos x="225" y="633"/>
                </a:cxn>
                <a:cxn ang="0">
                  <a:pos x="234" y="651"/>
                </a:cxn>
                <a:cxn ang="0">
                  <a:pos x="242" y="677"/>
                </a:cxn>
                <a:cxn ang="0">
                  <a:pos x="251" y="703"/>
                </a:cxn>
                <a:cxn ang="0">
                  <a:pos x="260" y="720"/>
                </a:cxn>
                <a:cxn ang="0">
                  <a:pos x="268" y="738"/>
                </a:cxn>
                <a:cxn ang="0">
                  <a:pos x="277" y="764"/>
                </a:cxn>
                <a:cxn ang="0">
                  <a:pos x="286" y="772"/>
                </a:cxn>
                <a:cxn ang="0">
                  <a:pos x="303" y="807"/>
                </a:cxn>
                <a:cxn ang="0">
                  <a:pos x="312" y="824"/>
                </a:cxn>
                <a:cxn ang="0">
                  <a:pos x="320" y="842"/>
                </a:cxn>
                <a:cxn ang="0">
                  <a:pos x="355" y="894"/>
                </a:cxn>
                <a:cxn ang="0">
                  <a:pos x="355" y="911"/>
                </a:cxn>
                <a:cxn ang="0">
                  <a:pos x="381" y="946"/>
                </a:cxn>
                <a:cxn ang="0">
                  <a:pos x="424" y="1015"/>
                </a:cxn>
                <a:cxn ang="0">
                  <a:pos x="459" y="1050"/>
                </a:cxn>
                <a:cxn ang="0">
                  <a:pos x="476" y="1076"/>
                </a:cxn>
                <a:cxn ang="0">
                  <a:pos x="502" y="1102"/>
                </a:cxn>
                <a:cxn ang="0">
                  <a:pos x="572" y="1146"/>
                </a:cxn>
                <a:cxn ang="0">
                  <a:pos x="623" y="1180"/>
                </a:cxn>
              </a:cxnLst>
              <a:rect l="0" t="0" r="r" b="b"/>
              <a:pathLst>
                <a:path w="624" h="1181">
                  <a:moveTo>
                    <a:pt x="0" y="0"/>
                  </a:moveTo>
                  <a:lnTo>
                    <a:pt x="0" y="0"/>
                  </a:lnTo>
                  <a:lnTo>
                    <a:pt x="0" y="8"/>
                  </a:lnTo>
                  <a:lnTo>
                    <a:pt x="0" y="17"/>
                  </a:lnTo>
                  <a:lnTo>
                    <a:pt x="9" y="17"/>
                  </a:lnTo>
                  <a:lnTo>
                    <a:pt x="9" y="26"/>
                  </a:lnTo>
                  <a:lnTo>
                    <a:pt x="17" y="43"/>
                  </a:lnTo>
                  <a:lnTo>
                    <a:pt x="17" y="52"/>
                  </a:lnTo>
                  <a:lnTo>
                    <a:pt x="17" y="61"/>
                  </a:lnTo>
                  <a:lnTo>
                    <a:pt x="26" y="69"/>
                  </a:lnTo>
                  <a:lnTo>
                    <a:pt x="26" y="78"/>
                  </a:lnTo>
                  <a:lnTo>
                    <a:pt x="26" y="87"/>
                  </a:lnTo>
                  <a:lnTo>
                    <a:pt x="34" y="87"/>
                  </a:lnTo>
                  <a:lnTo>
                    <a:pt x="34" y="95"/>
                  </a:lnTo>
                  <a:lnTo>
                    <a:pt x="34" y="104"/>
                  </a:lnTo>
                  <a:lnTo>
                    <a:pt x="43" y="113"/>
                  </a:lnTo>
                  <a:lnTo>
                    <a:pt x="43" y="121"/>
                  </a:lnTo>
                  <a:lnTo>
                    <a:pt x="43" y="130"/>
                  </a:lnTo>
                  <a:lnTo>
                    <a:pt x="52" y="139"/>
                  </a:lnTo>
                  <a:lnTo>
                    <a:pt x="52" y="147"/>
                  </a:lnTo>
                  <a:lnTo>
                    <a:pt x="60" y="165"/>
                  </a:lnTo>
                  <a:lnTo>
                    <a:pt x="60" y="173"/>
                  </a:lnTo>
                  <a:lnTo>
                    <a:pt x="60" y="182"/>
                  </a:lnTo>
                  <a:lnTo>
                    <a:pt x="69" y="182"/>
                  </a:lnTo>
                  <a:lnTo>
                    <a:pt x="69" y="191"/>
                  </a:lnTo>
                  <a:lnTo>
                    <a:pt x="69" y="199"/>
                  </a:lnTo>
                  <a:lnTo>
                    <a:pt x="69" y="208"/>
                  </a:lnTo>
                  <a:lnTo>
                    <a:pt x="78" y="217"/>
                  </a:lnTo>
                  <a:lnTo>
                    <a:pt x="78" y="225"/>
                  </a:lnTo>
                  <a:lnTo>
                    <a:pt x="86" y="234"/>
                  </a:lnTo>
                  <a:lnTo>
                    <a:pt x="86" y="243"/>
                  </a:lnTo>
                  <a:lnTo>
                    <a:pt x="86" y="251"/>
                  </a:lnTo>
                  <a:lnTo>
                    <a:pt x="95" y="269"/>
                  </a:lnTo>
                  <a:lnTo>
                    <a:pt x="95" y="278"/>
                  </a:lnTo>
                  <a:lnTo>
                    <a:pt x="104" y="295"/>
                  </a:lnTo>
                  <a:lnTo>
                    <a:pt x="104" y="312"/>
                  </a:lnTo>
                  <a:lnTo>
                    <a:pt x="112" y="321"/>
                  </a:lnTo>
                  <a:lnTo>
                    <a:pt x="112" y="330"/>
                  </a:lnTo>
                  <a:lnTo>
                    <a:pt x="121" y="338"/>
                  </a:lnTo>
                  <a:lnTo>
                    <a:pt x="121" y="347"/>
                  </a:lnTo>
                  <a:lnTo>
                    <a:pt x="121" y="356"/>
                  </a:lnTo>
                  <a:lnTo>
                    <a:pt x="130" y="364"/>
                  </a:lnTo>
                  <a:lnTo>
                    <a:pt x="130" y="373"/>
                  </a:lnTo>
                  <a:lnTo>
                    <a:pt x="138" y="399"/>
                  </a:lnTo>
                  <a:lnTo>
                    <a:pt x="138" y="408"/>
                  </a:lnTo>
                  <a:lnTo>
                    <a:pt x="147" y="416"/>
                  </a:lnTo>
                  <a:lnTo>
                    <a:pt x="147" y="425"/>
                  </a:lnTo>
                  <a:lnTo>
                    <a:pt x="147" y="434"/>
                  </a:lnTo>
                  <a:lnTo>
                    <a:pt x="156" y="434"/>
                  </a:lnTo>
                  <a:lnTo>
                    <a:pt x="156" y="442"/>
                  </a:lnTo>
                  <a:lnTo>
                    <a:pt x="156" y="451"/>
                  </a:lnTo>
                  <a:lnTo>
                    <a:pt x="164" y="460"/>
                  </a:lnTo>
                  <a:lnTo>
                    <a:pt x="164" y="469"/>
                  </a:lnTo>
                  <a:lnTo>
                    <a:pt x="164" y="477"/>
                  </a:lnTo>
                  <a:lnTo>
                    <a:pt x="173" y="486"/>
                  </a:lnTo>
                  <a:lnTo>
                    <a:pt x="173" y="495"/>
                  </a:lnTo>
                  <a:lnTo>
                    <a:pt x="173" y="503"/>
                  </a:lnTo>
                  <a:lnTo>
                    <a:pt x="182" y="521"/>
                  </a:lnTo>
                  <a:lnTo>
                    <a:pt x="190" y="529"/>
                  </a:lnTo>
                  <a:lnTo>
                    <a:pt x="190" y="538"/>
                  </a:lnTo>
                  <a:lnTo>
                    <a:pt x="199" y="564"/>
                  </a:lnTo>
                  <a:lnTo>
                    <a:pt x="208" y="581"/>
                  </a:lnTo>
                  <a:lnTo>
                    <a:pt x="216" y="599"/>
                  </a:lnTo>
                  <a:lnTo>
                    <a:pt x="216" y="607"/>
                  </a:lnTo>
                  <a:lnTo>
                    <a:pt x="216" y="616"/>
                  </a:lnTo>
                  <a:lnTo>
                    <a:pt x="225" y="616"/>
                  </a:lnTo>
                  <a:lnTo>
                    <a:pt x="225" y="625"/>
                  </a:lnTo>
                  <a:lnTo>
                    <a:pt x="225" y="633"/>
                  </a:lnTo>
                  <a:lnTo>
                    <a:pt x="234" y="642"/>
                  </a:lnTo>
                  <a:lnTo>
                    <a:pt x="234" y="651"/>
                  </a:lnTo>
                  <a:lnTo>
                    <a:pt x="234" y="659"/>
                  </a:lnTo>
                  <a:lnTo>
                    <a:pt x="242" y="677"/>
                  </a:lnTo>
                  <a:lnTo>
                    <a:pt x="251" y="686"/>
                  </a:lnTo>
                  <a:lnTo>
                    <a:pt x="251" y="703"/>
                  </a:lnTo>
                  <a:lnTo>
                    <a:pt x="260" y="703"/>
                  </a:lnTo>
                  <a:lnTo>
                    <a:pt x="260" y="720"/>
                  </a:lnTo>
                  <a:lnTo>
                    <a:pt x="268" y="729"/>
                  </a:lnTo>
                  <a:lnTo>
                    <a:pt x="268" y="738"/>
                  </a:lnTo>
                  <a:lnTo>
                    <a:pt x="277" y="755"/>
                  </a:lnTo>
                  <a:lnTo>
                    <a:pt x="277" y="764"/>
                  </a:lnTo>
                  <a:lnTo>
                    <a:pt x="286" y="764"/>
                  </a:lnTo>
                  <a:lnTo>
                    <a:pt x="286" y="772"/>
                  </a:lnTo>
                  <a:lnTo>
                    <a:pt x="303" y="798"/>
                  </a:lnTo>
                  <a:lnTo>
                    <a:pt x="303" y="807"/>
                  </a:lnTo>
                  <a:lnTo>
                    <a:pt x="312" y="816"/>
                  </a:lnTo>
                  <a:lnTo>
                    <a:pt x="312" y="824"/>
                  </a:lnTo>
                  <a:lnTo>
                    <a:pt x="320" y="833"/>
                  </a:lnTo>
                  <a:lnTo>
                    <a:pt x="320" y="842"/>
                  </a:lnTo>
                  <a:lnTo>
                    <a:pt x="338" y="868"/>
                  </a:lnTo>
                  <a:lnTo>
                    <a:pt x="355" y="894"/>
                  </a:lnTo>
                  <a:lnTo>
                    <a:pt x="355" y="903"/>
                  </a:lnTo>
                  <a:lnTo>
                    <a:pt x="355" y="911"/>
                  </a:lnTo>
                  <a:lnTo>
                    <a:pt x="372" y="937"/>
                  </a:lnTo>
                  <a:lnTo>
                    <a:pt x="381" y="946"/>
                  </a:lnTo>
                  <a:lnTo>
                    <a:pt x="424" y="1007"/>
                  </a:lnTo>
                  <a:lnTo>
                    <a:pt x="424" y="1015"/>
                  </a:lnTo>
                  <a:lnTo>
                    <a:pt x="442" y="1033"/>
                  </a:lnTo>
                  <a:lnTo>
                    <a:pt x="459" y="1050"/>
                  </a:lnTo>
                  <a:lnTo>
                    <a:pt x="468" y="1067"/>
                  </a:lnTo>
                  <a:lnTo>
                    <a:pt x="476" y="1076"/>
                  </a:lnTo>
                  <a:lnTo>
                    <a:pt x="485" y="1085"/>
                  </a:lnTo>
                  <a:lnTo>
                    <a:pt x="502" y="1102"/>
                  </a:lnTo>
                  <a:lnTo>
                    <a:pt x="520" y="1120"/>
                  </a:lnTo>
                  <a:lnTo>
                    <a:pt x="572" y="1146"/>
                  </a:lnTo>
                  <a:lnTo>
                    <a:pt x="580" y="1154"/>
                  </a:lnTo>
                  <a:lnTo>
                    <a:pt x="623" y="1180"/>
                  </a:lnTo>
                </a:path>
              </a:pathLst>
            </a:custGeom>
            <a:noFill/>
            <a:ln w="50800" cap="rnd" cmpd="sng">
              <a:solidFill>
                <a:srgbClr val="EAEC5E"/>
              </a:solidFill>
              <a:prstDash val="solid"/>
              <a:round/>
              <a:headEnd type="none" w="med" len="med"/>
              <a:tailEnd type="none" w="med" len="med"/>
            </a:ln>
            <a:effectLst/>
          </p:spPr>
          <p:txBody>
            <a:bodyPr/>
            <a:lstStyle/>
            <a:p>
              <a:endParaRPr lang="en-US"/>
            </a:p>
          </p:txBody>
        </p:sp>
        <p:sp>
          <p:nvSpPr>
            <p:cNvPr id="165928" name="Freeform 40"/>
            <p:cNvSpPr>
              <a:spLocks/>
            </p:cNvSpPr>
            <p:nvPr/>
          </p:nvSpPr>
          <p:spPr bwMode="auto">
            <a:xfrm>
              <a:off x="3952" y="2929"/>
              <a:ext cx="305" cy="62"/>
            </a:xfrm>
            <a:custGeom>
              <a:avLst/>
              <a:gdLst/>
              <a:ahLst/>
              <a:cxnLst>
                <a:cxn ang="0">
                  <a:pos x="0" y="0"/>
                </a:cxn>
                <a:cxn ang="0">
                  <a:pos x="9" y="0"/>
                </a:cxn>
                <a:cxn ang="0">
                  <a:pos x="26" y="9"/>
                </a:cxn>
                <a:cxn ang="0">
                  <a:pos x="148" y="44"/>
                </a:cxn>
                <a:cxn ang="0">
                  <a:pos x="304" y="61"/>
                </a:cxn>
              </a:cxnLst>
              <a:rect l="0" t="0" r="r" b="b"/>
              <a:pathLst>
                <a:path w="305" h="62">
                  <a:moveTo>
                    <a:pt x="0" y="0"/>
                  </a:moveTo>
                  <a:lnTo>
                    <a:pt x="9" y="0"/>
                  </a:lnTo>
                  <a:lnTo>
                    <a:pt x="26" y="9"/>
                  </a:lnTo>
                  <a:lnTo>
                    <a:pt x="148" y="44"/>
                  </a:lnTo>
                  <a:lnTo>
                    <a:pt x="304" y="61"/>
                  </a:lnTo>
                </a:path>
              </a:pathLst>
            </a:custGeom>
            <a:noFill/>
            <a:ln w="50800" cap="rnd" cmpd="sng">
              <a:solidFill>
                <a:srgbClr val="EAEC5E"/>
              </a:solidFill>
              <a:prstDash val="solid"/>
              <a:round/>
              <a:headEnd type="none" w="med" len="med"/>
              <a:tailEnd type="none" w="med" len="med"/>
            </a:ln>
            <a:effectLst/>
          </p:spPr>
          <p:txBody>
            <a:bodyPr/>
            <a:lstStyle/>
            <a:p>
              <a:endParaRPr lang="en-US"/>
            </a:p>
          </p:txBody>
        </p:sp>
      </p:grpSp>
      <p:sp>
        <p:nvSpPr>
          <p:cNvPr id="165929" name="Rectangle 41"/>
          <p:cNvSpPr>
            <a:spLocks noChangeArrowheads="1"/>
          </p:cNvSpPr>
          <p:nvPr/>
        </p:nvSpPr>
        <p:spPr bwMode="auto">
          <a:xfrm>
            <a:off x="4214813" y="5334000"/>
            <a:ext cx="1322387" cy="333375"/>
          </a:xfrm>
          <a:prstGeom prst="rect">
            <a:avLst/>
          </a:prstGeom>
          <a:noFill/>
          <a:ln w="12700">
            <a:noFill/>
            <a:miter lim="800000"/>
            <a:headEnd/>
            <a:tailEnd/>
          </a:ln>
          <a:effectLst/>
        </p:spPr>
        <p:txBody>
          <a:bodyPr wrap="none" lIns="90488" tIns="44450" rIns="90488" bIns="44450">
            <a:spAutoFit/>
          </a:bodyPr>
          <a:lstStyle/>
          <a:p>
            <a:pPr algn="ctr" eaLnBrk="0" hangingPunct="0"/>
            <a:r>
              <a:rPr lang="en-US" sz="1600" b="1">
                <a:solidFill>
                  <a:srgbClr val="EAEC5E"/>
                </a:solidFill>
                <a:effectLst>
                  <a:outerShdw blurRad="38100" dist="38100" dir="2700000" algn="tl">
                    <a:srgbClr val="000000"/>
                  </a:outerShdw>
                </a:effectLst>
              </a:rPr>
              <a:t>Self-esteem</a:t>
            </a:r>
          </a:p>
        </p:txBody>
      </p:sp>
      <p:sp>
        <p:nvSpPr>
          <p:cNvPr id="165930" name="Rectangle 42"/>
          <p:cNvSpPr>
            <a:spLocks noChangeArrowheads="1"/>
          </p:cNvSpPr>
          <p:nvPr/>
        </p:nvSpPr>
        <p:spPr bwMode="auto">
          <a:xfrm rot="16200000">
            <a:off x="1223963" y="3425825"/>
            <a:ext cx="1206500" cy="333375"/>
          </a:xfrm>
          <a:prstGeom prst="rect">
            <a:avLst/>
          </a:prstGeom>
          <a:noFill/>
          <a:ln w="12700">
            <a:noFill/>
            <a:miter lim="800000"/>
            <a:headEnd/>
            <a:tailEnd/>
          </a:ln>
          <a:effectLst/>
        </p:spPr>
        <p:txBody>
          <a:bodyPr wrap="none" lIns="90488" tIns="44450" rIns="90488" bIns="44450">
            <a:spAutoFit/>
          </a:bodyPr>
          <a:lstStyle/>
          <a:p>
            <a:pPr algn="ctr" eaLnBrk="0" hangingPunct="0"/>
            <a:r>
              <a:rPr lang="en-US" sz="1600" b="1">
                <a:solidFill>
                  <a:srgbClr val="EAEC5E"/>
                </a:solidFill>
                <a:effectLst>
                  <a:outerShdw blurRad="38100" dist="38100" dir="2700000" algn="tl">
                    <a:srgbClr val="000000"/>
                  </a:outerShdw>
                </a:effectLst>
              </a:rPr>
              <a:t>Frequency</a:t>
            </a:r>
          </a:p>
        </p:txBody>
      </p:sp>
      <p:sp>
        <p:nvSpPr>
          <p:cNvPr id="165931" name="Rectangle 43"/>
          <p:cNvSpPr>
            <a:spLocks noChangeArrowheads="1"/>
          </p:cNvSpPr>
          <p:nvPr/>
        </p:nvSpPr>
        <p:spPr bwMode="auto">
          <a:xfrm>
            <a:off x="5634038" y="1443038"/>
            <a:ext cx="3133725" cy="819150"/>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lIns="90488" tIns="44450" rIns="90488" bIns="44450">
            <a:spAutoFit/>
          </a:bodyPr>
          <a:lstStyle/>
          <a:p>
            <a:pPr algn="ctr" eaLnBrk="0" hangingPunct="0">
              <a:spcBef>
                <a:spcPct val="50000"/>
              </a:spcBef>
            </a:pPr>
            <a:r>
              <a:rPr lang="en-US" sz="2400" b="1">
                <a:solidFill>
                  <a:srgbClr val="EAEC5E"/>
                </a:solidFill>
                <a:effectLst>
                  <a:outerShdw blurRad="38100" dist="38100" dir="2700000" algn="tl">
                    <a:srgbClr val="000000"/>
                  </a:outerShdw>
                </a:effectLst>
              </a:rPr>
              <a:t>The population has a mean of 3.75.</a:t>
            </a:r>
          </a:p>
        </p:txBody>
      </p:sp>
      <p:sp>
        <p:nvSpPr>
          <p:cNvPr id="165932" name="Line 44"/>
          <p:cNvSpPr>
            <a:spLocks noChangeShapeType="1"/>
          </p:cNvSpPr>
          <p:nvPr/>
        </p:nvSpPr>
        <p:spPr bwMode="auto">
          <a:xfrm flipH="1">
            <a:off x="4794250" y="2292350"/>
            <a:ext cx="1460500" cy="2578100"/>
          </a:xfrm>
          <a:prstGeom prst="line">
            <a:avLst/>
          </a:prstGeom>
          <a:noFill/>
          <a:ln w="12700">
            <a:solidFill>
              <a:schemeClr val="tx1"/>
            </a:solidFill>
            <a:round/>
            <a:headEnd/>
            <a:tailEnd type="triangle" w="med" len="med"/>
          </a:ln>
          <a:effectLst/>
        </p:spPr>
        <p:txBody>
          <a:bodyPr wrap="none" anchor="ctr"/>
          <a:lstStyle/>
          <a:p>
            <a:endParaRPr lang="en-US"/>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rrowheads="1"/>
          </p:cNvSpPr>
          <p:nvPr>
            <p:ph type="title"/>
          </p:nvPr>
        </p:nvSpPr>
        <p:spPr>
          <a:noFill/>
          <a:ln/>
          <a:effectLst>
            <a:outerShdw dist="35921" dir="2700000" algn="ctr" rotWithShape="0">
              <a:srgbClr val="000000"/>
            </a:outerShdw>
          </a:effectLst>
        </p:spPr>
        <p:txBody>
          <a:bodyPr lIns="90488" tIns="44450" rIns="90488" bIns="44450"/>
          <a:lstStyle/>
          <a:p>
            <a:r>
              <a:rPr lang="en-US"/>
              <a:t>Sampling Error</a:t>
            </a:r>
          </a:p>
        </p:txBody>
      </p:sp>
      <p:sp>
        <p:nvSpPr>
          <p:cNvPr id="167939" name="Rectangle 3"/>
          <p:cNvSpPr>
            <a:spLocks noChangeArrowheads="1"/>
          </p:cNvSpPr>
          <p:nvPr/>
        </p:nvSpPr>
        <p:spPr bwMode="auto">
          <a:xfrm>
            <a:off x="6321425" y="4986338"/>
            <a:ext cx="287338"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4</a:t>
            </a:r>
          </a:p>
        </p:txBody>
      </p:sp>
      <p:sp>
        <p:nvSpPr>
          <p:cNvPr id="167940" name="Rectangle 4"/>
          <p:cNvSpPr>
            <a:spLocks noChangeArrowheads="1"/>
          </p:cNvSpPr>
          <p:nvPr/>
        </p:nvSpPr>
        <p:spPr bwMode="auto">
          <a:xfrm>
            <a:off x="6418263" y="4986338"/>
            <a:ext cx="233362"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a:t>
            </a:r>
          </a:p>
        </p:txBody>
      </p:sp>
      <p:sp>
        <p:nvSpPr>
          <p:cNvPr id="167941" name="Rectangle 5"/>
          <p:cNvSpPr>
            <a:spLocks noChangeArrowheads="1"/>
          </p:cNvSpPr>
          <p:nvPr/>
        </p:nvSpPr>
        <p:spPr bwMode="auto">
          <a:xfrm>
            <a:off x="6459538" y="4986338"/>
            <a:ext cx="287337"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5</a:t>
            </a:r>
          </a:p>
        </p:txBody>
      </p:sp>
      <p:sp>
        <p:nvSpPr>
          <p:cNvPr id="167942" name="Rectangle 6"/>
          <p:cNvSpPr>
            <a:spLocks noChangeArrowheads="1"/>
          </p:cNvSpPr>
          <p:nvPr/>
        </p:nvSpPr>
        <p:spPr bwMode="auto">
          <a:xfrm>
            <a:off x="5208588" y="4986338"/>
            <a:ext cx="287337"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4</a:t>
            </a:r>
          </a:p>
        </p:txBody>
      </p:sp>
      <p:sp>
        <p:nvSpPr>
          <p:cNvPr id="167943" name="Rectangle 7"/>
          <p:cNvSpPr>
            <a:spLocks noChangeArrowheads="1"/>
          </p:cNvSpPr>
          <p:nvPr/>
        </p:nvSpPr>
        <p:spPr bwMode="auto">
          <a:xfrm>
            <a:off x="5303838" y="4986338"/>
            <a:ext cx="233362"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a:t>
            </a:r>
          </a:p>
        </p:txBody>
      </p:sp>
      <p:sp>
        <p:nvSpPr>
          <p:cNvPr id="167944" name="Rectangle 8"/>
          <p:cNvSpPr>
            <a:spLocks noChangeArrowheads="1"/>
          </p:cNvSpPr>
          <p:nvPr/>
        </p:nvSpPr>
        <p:spPr bwMode="auto">
          <a:xfrm>
            <a:off x="5345113" y="4986338"/>
            <a:ext cx="287337"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0</a:t>
            </a:r>
          </a:p>
        </p:txBody>
      </p:sp>
      <p:sp>
        <p:nvSpPr>
          <p:cNvPr id="167945" name="Rectangle 9"/>
          <p:cNvSpPr>
            <a:spLocks noChangeArrowheads="1"/>
          </p:cNvSpPr>
          <p:nvPr/>
        </p:nvSpPr>
        <p:spPr bwMode="auto">
          <a:xfrm>
            <a:off x="4094163" y="4986338"/>
            <a:ext cx="287337"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3</a:t>
            </a:r>
          </a:p>
        </p:txBody>
      </p:sp>
      <p:sp>
        <p:nvSpPr>
          <p:cNvPr id="167946" name="Rectangle 10"/>
          <p:cNvSpPr>
            <a:spLocks noChangeArrowheads="1"/>
          </p:cNvSpPr>
          <p:nvPr/>
        </p:nvSpPr>
        <p:spPr bwMode="auto">
          <a:xfrm>
            <a:off x="4191000" y="4986338"/>
            <a:ext cx="233363"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a:t>
            </a:r>
          </a:p>
        </p:txBody>
      </p:sp>
      <p:sp>
        <p:nvSpPr>
          <p:cNvPr id="167947" name="Rectangle 11"/>
          <p:cNvSpPr>
            <a:spLocks noChangeArrowheads="1"/>
          </p:cNvSpPr>
          <p:nvPr/>
        </p:nvSpPr>
        <p:spPr bwMode="auto">
          <a:xfrm>
            <a:off x="4232275" y="4986338"/>
            <a:ext cx="287338"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5</a:t>
            </a:r>
          </a:p>
        </p:txBody>
      </p:sp>
      <p:sp>
        <p:nvSpPr>
          <p:cNvPr id="167948" name="Rectangle 12"/>
          <p:cNvSpPr>
            <a:spLocks noChangeArrowheads="1"/>
          </p:cNvSpPr>
          <p:nvPr/>
        </p:nvSpPr>
        <p:spPr bwMode="auto">
          <a:xfrm>
            <a:off x="2979738" y="4986338"/>
            <a:ext cx="287337"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3</a:t>
            </a:r>
          </a:p>
        </p:txBody>
      </p:sp>
      <p:sp>
        <p:nvSpPr>
          <p:cNvPr id="167949" name="Rectangle 13"/>
          <p:cNvSpPr>
            <a:spLocks noChangeArrowheads="1"/>
          </p:cNvSpPr>
          <p:nvPr/>
        </p:nvSpPr>
        <p:spPr bwMode="auto">
          <a:xfrm>
            <a:off x="3076575" y="4986338"/>
            <a:ext cx="233363"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a:t>
            </a:r>
          </a:p>
        </p:txBody>
      </p:sp>
      <p:sp>
        <p:nvSpPr>
          <p:cNvPr id="167950" name="Rectangle 14"/>
          <p:cNvSpPr>
            <a:spLocks noChangeArrowheads="1"/>
          </p:cNvSpPr>
          <p:nvPr/>
        </p:nvSpPr>
        <p:spPr bwMode="auto">
          <a:xfrm>
            <a:off x="3117850" y="4986338"/>
            <a:ext cx="287338"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0</a:t>
            </a:r>
          </a:p>
        </p:txBody>
      </p:sp>
      <p:sp>
        <p:nvSpPr>
          <p:cNvPr id="167951" name="Line 15"/>
          <p:cNvSpPr>
            <a:spLocks noChangeShapeType="1"/>
          </p:cNvSpPr>
          <p:nvPr/>
        </p:nvSpPr>
        <p:spPr bwMode="auto">
          <a:xfrm>
            <a:off x="6521450" y="4891088"/>
            <a:ext cx="0" cy="96837"/>
          </a:xfrm>
          <a:prstGeom prst="line">
            <a:avLst/>
          </a:prstGeom>
          <a:noFill/>
          <a:ln w="12700">
            <a:solidFill>
              <a:schemeClr val="tx1"/>
            </a:solidFill>
            <a:round/>
            <a:headEnd/>
            <a:tailEnd/>
          </a:ln>
          <a:effectLst/>
        </p:spPr>
        <p:txBody>
          <a:bodyPr wrap="none" anchor="ctr"/>
          <a:lstStyle/>
          <a:p>
            <a:endParaRPr lang="en-US"/>
          </a:p>
        </p:txBody>
      </p:sp>
      <p:sp>
        <p:nvSpPr>
          <p:cNvPr id="167952" name="Line 16"/>
          <p:cNvSpPr>
            <a:spLocks noChangeShapeType="1"/>
          </p:cNvSpPr>
          <p:nvPr/>
        </p:nvSpPr>
        <p:spPr bwMode="auto">
          <a:xfrm>
            <a:off x="5408613" y="4891088"/>
            <a:ext cx="0" cy="96837"/>
          </a:xfrm>
          <a:prstGeom prst="line">
            <a:avLst/>
          </a:prstGeom>
          <a:noFill/>
          <a:ln w="12700">
            <a:solidFill>
              <a:schemeClr val="tx1"/>
            </a:solidFill>
            <a:round/>
            <a:headEnd/>
            <a:tailEnd/>
          </a:ln>
          <a:effectLst/>
        </p:spPr>
        <p:txBody>
          <a:bodyPr wrap="none" anchor="ctr"/>
          <a:lstStyle/>
          <a:p>
            <a:endParaRPr lang="en-US"/>
          </a:p>
        </p:txBody>
      </p:sp>
      <p:sp>
        <p:nvSpPr>
          <p:cNvPr id="167953" name="Line 17"/>
          <p:cNvSpPr>
            <a:spLocks noChangeShapeType="1"/>
          </p:cNvSpPr>
          <p:nvPr/>
        </p:nvSpPr>
        <p:spPr bwMode="auto">
          <a:xfrm>
            <a:off x="4308475" y="4891088"/>
            <a:ext cx="0" cy="96837"/>
          </a:xfrm>
          <a:prstGeom prst="line">
            <a:avLst/>
          </a:prstGeom>
          <a:noFill/>
          <a:ln w="12700">
            <a:solidFill>
              <a:schemeClr val="tx1"/>
            </a:solidFill>
            <a:round/>
            <a:headEnd/>
            <a:tailEnd/>
          </a:ln>
          <a:effectLst/>
        </p:spPr>
        <p:txBody>
          <a:bodyPr wrap="none" anchor="ctr"/>
          <a:lstStyle/>
          <a:p>
            <a:endParaRPr lang="en-US"/>
          </a:p>
        </p:txBody>
      </p:sp>
      <p:sp>
        <p:nvSpPr>
          <p:cNvPr id="167954" name="Line 18"/>
          <p:cNvSpPr>
            <a:spLocks noChangeShapeType="1"/>
          </p:cNvSpPr>
          <p:nvPr/>
        </p:nvSpPr>
        <p:spPr bwMode="auto">
          <a:xfrm>
            <a:off x="3194050" y="4891088"/>
            <a:ext cx="0" cy="96837"/>
          </a:xfrm>
          <a:prstGeom prst="line">
            <a:avLst/>
          </a:prstGeom>
          <a:noFill/>
          <a:ln w="12700">
            <a:solidFill>
              <a:schemeClr val="tx1"/>
            </a:solidFill>
            <a:round/>
            <a:headEnd/>
            <a:tailEnd/>
          </a:ln>
          <a:effectLst/>
        </p:spPr>
        <p:txBody>
          <a:bodyPr wrap="none" anchor="ctr"/>
          <a:lstStyle/>
          <a:p>
            <a:endParaRPr lang="en-US"/>
          </a:p>
        </p:txBody>
      </p:sp>
      <p:sp>
        <p:nvSpPr>
          <p:cNvPr id="167955" name="Rectangle 19"/>
          <p:cNvSpPr>
            <a:spLocks noChangeArrowheads="1"/>
          </p:cNvSpPr>
          <p:nvPr/>
        </p:nvSpPr>
        <p:spPr bwMode="auto">
          <a:xfrm>
            <a:off x="2032000" y="2119313"/>
            <a:ext cx="287338"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1</a:t>
            </a:r>
          </a:p>
        </p:txBody>
      </p:sp>
      <p:sp>
        <p:nvSpPr>
          <p:cNvPr id="167956" name="Rectangle 20"/>
          <p:cNvSpPr>
            <a:spLocks noChangeArrowheads="1"/>
          </p:cNvSpPr>
          <p:nvPr/>
        </p:nvSpPr>
        <p:spPr bwMode="auto">
          <a:xfrm>
            <a:off x="2127250" y="2119313"/>
            <a:ext cx="287338"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5</a:t>
            </a:r>
          </a:p>
        </p:txBody>
      </p:sp>
      <p:sp>
        <p:nvSpPr>
          <p:cNvPr id="167957" name="Rectangle 21"/>
          <p:cNvSpPr>
            <a:spLocks noChangeArrowheads="1"/>
          </p:cNvSpPr>
          <p:nvPr/>
        </p:nvSpPr>
        <p:spPr bwMode="auto">
          <a:xfrm>
            <a:off x="2224088" y="2119313"/>
            <a:ext cx="287337"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0</a:t>
            </a:r>
          </a:p>
        </p:txBody>
      </p:sp>
      <p:sp>
        <p:nvSpPr>
          <p:cNvPr id="167958" name="Rectangle 22"/>
          <p:cNvSpPr>
            <a:spLocks noChangeArrowheads="1"/>
          </p:cNvSpPr>
          <p:nvPr/>
        </p:nvSpPr>
        <p:spPr bwMode="auto">
          <a:xfrm>
            <a:off x="2032000" y="2946400"/>
            <a:ext cx="287338"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1</a:t>
            </a:r>
          </a:p>
        </p:txBody>
      </p:sp>
      <p:sp>
        <p:nvSpPr>
          <p:cNvPr id="167959" name="Rectangle 23"/>
          <p:cNvSpPr>
            <a:spLocks noChangeArrowheads="1"/>
          </p:cNvSpPr>
          <p:nvPr/>
        </p:nvSpPr>
        <p:spPr bwMode="auto">
          <a:xfrm>
            <a:off x="2127250" y="2946400"/>
            <a:ext cx="287338"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0</a:t>
            </a:r>
          </a:p>
        </p:txBody>
      </p:sp>
      <p:sp>
        <p:nvSpPr>
          <p:cNvPr id="167960" name="Rectangle 24"/>
          <p:cNvSpPr>
            <a:spLocks noChangeArrowheads="1"/>
          </p:cNvSpPr>
          <p:nvPr/>
        </p:nvSpPr>
        <p:spPr bwMode="auto">
          <a:xfrm>
            <a:off x="2224088" y="2946400"/>
            <a:ext cx="287337"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0</a:t>
            </a:r>
          </a:p>
        </p:txBody>
      </p:sp>
      <p:sp>
        <p:nvSpPr>
          <p:cNvPr id="167961" name="Rectangle 25"/>
          <p:cNvSpPr>
            <a:spLocks noChangeArrowheads="1"/>
          </p:cNvSpPr>
          <p:nvPr/>
        </p:nvSpPr>
        <p:spPr bwMode="auto">
          <a:xfrm>
            <a:off x="2127250" y="3773488"/>
            <a:ext cx="287338"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5</a:t>
            </a:r>
          </a:p>
        </p:txBody>
      </p:sp>
      <p:sp>
        <p:nvSpPr>
          <p:cNvPr id="167962" name="Rectangle 26"/>
          <p:cNvSpPr>
            <a:spLocks noChangeArrowheads="1"/>
          </p:cNvSpPr>
          <p:nvPr/>
        </p:nvSpPr>
        <p:spPr bwMode="auto">
          <a:xfrm>
            <a:off x="2224088" y="3773488"/>
            <a:ext cx="287337"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0</a:t>
            </a:r>
          </a:p>
        </p:txBody>
      </p:sp>
      <p:sp>
        <p:nvSpPr>
          <p:cNvPr id="167963" name="Rectangle 27"/>
          <p:cNvSpPr>
            <a:spLocks noChangeArrowheads="1"/>
          </p:cNvSpPr>
          <p:nvPr/>
        </p:nvSpPr>
        <p:spPr bwMode="auto">
          <a:xfrm>
            <a:off x="2224088" y="4600575"/>
            <a:ext cx="287337"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0</a:t>
            </a:r>
          </a:p>
        </p:txBody>
      </p:sp>
      <p:sp>
        <p:nvSpPr>
          <p:cNvPr id="167964" name="Line 28"/>
          <p:cNvSpPr>
            <a:spLocks noChangeShapeType="1"/>
          </p:cNvSpPr>
          <p:nvPr/>
        </p:nvSpPr>
        <p:spPr bwMode="auto">
          <a:xfrm flipH="1">
            <a:off x="2514600" y="2266950"/>
            <a:ext cx="163513" cy="0"/>
          </a:xfrm>
          <a:prstGeom prst="line">
            <a:avLst/>
          </a:prstGeom>
          <a:noFill/>
          <a:ln w="12700">
            <a:solidFill>
              <a:schemeClr val="tx1"/>
            </a:solidFill>
            <a:round/>
            <a:headEnd/>
            <a:tailEnd/>
          </a:ln>
          <a:effectLst/>
        </p:spPr>
        <p:txBody>
          <a:bodyPr wrap="none" anchor="ctr"/>
          <a:lstStyle/>
          <a:p>
            <a:endParaRPr lang="en-US"/>
          </a:p>
        </p:txBody>
      </p:sp>
      <p:sp>
        <p:nvSpPr>
          <p:cNvPr id="167965" name="Line 29"/>
          <p:cNvSpPr>
            <a:spLocks noChangeShapeType="1"/>
          </p:cNvSpPr>
          <p:nvPr/>
        </p:nvSpPr>
        <p:spPr bwMode="auto">
          <a:xfrm flipH="1">
            <a:off x="2514600" y="3092450"/>
            <a:ext cx="163513" cy="0"/>
          </a:xfrm>
          <a:prstGeom prst="line">
            <a:avLst/>
          </a:prstGeom>
          <a:noFill/>
          <a:ln w="12700">
            <a:solidFill>
              <a:schemeClr val="tx1"/>
            </a:solidFill>
            <a:round/>
            <a:headEnd/>
            <a:tailEnd/>
          </a:ln>
          <a:effectLst/>
        </p:spPr>
        <p:txBody>
          <a:bodyPr wrap="none" anchor="ctr"/>
          <a:lstStyle/>
          <a:p>
            <a:endParaRPr lang="en-US"/>
          </a:p>
        </p:txBody>
      </p:sp>
      <p:sp>
        <p:nvSpPr>
          <p:cNvPr id="167966" name="Line 30"/>
          <p:cNvSpPr>
            <a:spLocks noChangeShapeType="1"/>
          </p:cNvSpPr>
          <p:nvPr/>
        </p:nvSpPr>
        <p:spPr bwMode="auto">
          <a:xfrm flipH="1">
            <a:off x="2514600" y="3919538"/>
            <a:ext cx="163513" cy="0"/>
          </a:xfrm>
          <a:prstGeom prst="line">
            <a:avLst/>
          </a:prstGeom>
          <a:noFill/>
          <a:ln w="12700">
            <a:solidFill>
              <a:schemeClr val="tx1"/>
            </a:solidFill>
            <a:round/>
            <a:headEnd/>
            <a:tailEnd/>
          </a:ln>
          <a:effectLst/>
        </p:spPr>
        <p:txBody>
          <a:bodyPr wrap="none" anchor="ctr"/>
          <a:lstStyle/>
          <a:p>
            <a:endParaRPr lang="en-US"/>
          </a:p>
        </p:txBody>
      </p:sp>
      <p:sp>
        <p:nvSpPr>
          <p:cNvPr id="167967" name="Line 31"/>
          <p:cNvSpPr>
            <a:spLocks noChangeShapeType="1"/>
          </p:cNvSpPr>
          <p:nvPr/>
        </p:nvSpPr>
        <p:spPr bwMode="auto">
          <a:xfrm flipH="1">
            <a:off x="2514600" y="4746625"/>
            <a:ext cx="163513" cy="0"/>
          </a:xfrm>
          <a:prstGeom prst="line">
            <a:avLst/>
          </a:prstGeom>
          <a:noFill/>
          <a:ln w="12700">
            <a:solidFill>
              <a:schemeClr val="tx1"/>
            </a:solidFill>
            <a:round/>
            <a:headEnd/>
            <a:tailEnd/>
          </a:ln>
          <a:effectLst/>
        </p:spPr>
        <p:txBody>
          <a:bodyPr wrap="none" anchor="ctr"/>
          <a:lstStyle/>
          <a:p>
            <a:endParaRPr lang="en-US"/>
          </a:p>
        </p:txBody>
      </p:sp>
      <p:sp>
        <p:nvSpPr>
          <p:cNvPr id="167968" name="Line 32"/>
          <p:cNvSpPr>
            <a:spLocks noChangeShapeType="1"/>
          </p:cNvSpPr>
          <p:nvPr/>
        </p:nvSpPr>
        <p:spPr bwMode="auto">
          <a:xfrm>
            <a:off x="2746375" y="4884738"/>
            <a:ext cx="4222750" cy="0"/>
          </a:xfrm>
          <a:prstGeom prst="line">
            <a:avLst/>
          </a:prstGeom>
          <a:noFill/>
          <a:ln w="12700">
            <a:solidFill>
              <a:schemeClr val="tx1"/>
            </a:solidFill>
            <a:round/>
            <a:headEnd/>
            <a:tailEnd/>
          </a:ln>
          <a:effectLst/>
        </p:spPr>
        <p:txBody>
          <a:bodyPr wrap="none" anchor="ctr"/>
          <a:lstStyle/>
          <a:p>
            <a:endParaRPr lang="en-US"/>
          </a:p>
        </p:txBody>
      </p:sp>
      <p:sp>
        <p:nvSpPr>
          <p:cNvPr id="167969" name="Line 33"/>
          <p:cNvSpPr>
            <a:spLocks noChangeShapeType="1"/>
          </p:cNvSpPr>
          <p:nvPr/>
        </p:nvSpPr>
        <p:spPr bwMode="auto">
          <a:xfrm flipV="1">
            <a:off x="2671763" y="1860550"/>
            <a:ext cx="0" cy="2974975"/>
          </a:xfrm>
          <a:prstGeom prst="line">
            <a:avLst/>
          </a:prstGeom>
          <a:noFill/>
          <a:ln w="12700">
            <a:solidFill>
              <a:schemeClr val="tx1"/>
            </a:solidFill>
            <a:round/>
            <a:headEnd/>
            <a:tailEnd/>
          </a:ln>
          <a:effectLst/>
        </p:spPr>
        <p:txBody>
          <a:bodyPr wrap="none" anchor="ctr"/>
          <a:lstStyle/>
          <a:p>
            <a:endParaRPr lang="en-US"/>
          </a:p>
        </p:txBody>
      </p:sp>
      <p:grpSp>
        <p:nvGrpSpPr>
          <p:cNvPr id="167970" name="Group 34"/>
          <p:cNvGrpSpPr>
            <a:grpSpLocks/>
          </p:cNvGrpSpPr>
          <p:nvPr/>
        </p:nvGrpSpPr>
        <p:grpSpPr bwMode="auto">
          <a:xfrm>
            <a:off x="3016250" y="2100263"/>
            <a:ext cx="3741738" cy="2647950"/>
            <a:chOff x="1900" y="1323"/>
            <a:chExt cx="2357" cy="1668"/>
          </a:xfrm>
        </p:grpSpPr>
        <p:sp>
          <p:nvSpPr>
            <p:cNvPr id="167971" name="Freeform 35"/>
            <p:cNvSpPr>
              <a:spLocks/>
            </p:cNvSpPr>
            <p:nvPr/>
          </p:nvSpPr>
          <p:spPr bwMode="auto">
            <a:xfrm>
              <a:off x="1900" y="1792"/>
              <a:ext cx="876" cy="1199"/>
            </a:xfrm>
            <a:custGeom>
              <a:avLst/>
              <a:gdLst/>
              <a:ahLst/>
              <a:cxnLst>
                <a:cxn ang="0">
                  <a:pos x="95" y="1181"/>
                </a:cxn>
                <a:cxn ang="0">
                  <a:pos x="286" y="1129"/>
                </a:cxn>
                <a:cxn ang="0">
                  <a:pos x="329" y="1103"/>
                </a:cxn>
                <a:cxn ang="0">
                  <a:pos x="372" y="1068"/>
                </a:cxn>
                <a:cxn ang="0">
                  <a:pos x="389" y="1059"/>
                </a:cxn>
                <a:cxn ang="0">
                  <a:pos x="407" y="1033"/>
                </a:cxn>
                <a:cxn ang="0">
                  <a:pos x="424" y="1016"/>
                </a:cxn>
                <a:cxn ang="0">
                  <a:pos x="441" y="998"/>
                </a:cxn>
                <a:cxn ang="0">
                  <a:pos x="459" y="981"/>
                </a:cxn>
                <a:cxn ang="0">
                  <a:pos x="476" y="955"/>
                </a:cxn>
                <a:cxn ang="0">
                  <a:pos x="511" y="912"/>
                </a:cxn>
                <a:cxn ang="0">
                  <a:pos x="537" y="860"/>
                </a:cxn>
                <a:cxn ang="0">
                  <a:pos x="545" y="851"/>
                </a:cxn>
                <a:cxn ang="0">
                  <a:pos x="554" y="825"/>
                </a:cxn>
                <a:cxn ang="0">
                  <a:pos x="580" y="781"/>
                </a:cxn>
                <a:cxn ang="0">
                  <a:pos x="589" y="764"/>
                </a:cxn>
                <a:cxn ang="0">
                  <a:pos x="597" y="738"/>
                </a:cxn>
                <a:cxn ang="0">
                  <a:pos x="606" y="721"/>
                </a:cxn>
                <a:cxn ang="0">
                  <a:pos x="623" y="695"/>
                </a:cxn>
                <a:cxn ang="0">
                  <a:pos x="632" y="669"/>
                </a:cxn>
                <a:cxn ang="0">
                  <a:pos x="641" y="660"/>
                </a:cxn>
                <a:cxn ang="0">
                  <a:pos x="641" y="643"/>
                </a:cxn>
                <a:cxn ang="0">
                  <a:pos x="649" y="616"/>
                </a:cxn>
                <a:cxn ang="0">
                  <a:pos x="658" y="599"/>
                </a:cxn>
                <a:cxn ang="0">
                  <a:pos x="667" y="590"/>
                </a:cxn>
                <a:cxn ang="0">
                  <a:pos x="675" y="556"/>
                </a:cxn>
                <a:cxn ang="0">
                  <a:pos x="684" y="538"/>
                </a:cxn>
                <a:cxn ang="0">
                  <a:pos x="693" y="521"/>
                </a:cxn>
                <a:cxn ang="0">
                  <a:pos x="701" y="495"/>
                </a:cxn>
                <a:cxn ang="0">
                  <a:pos x="710" y="478"/>
                </a:cxn>
                <a:cxn ang="0">
                  <a:pos x="719" y="452"/>
                </a:cxn>
                <a:cxn ang="0">
                  <a:pos x="727" y="434"/>
                </a:cxn>
                <a:cxn ang="0">
                  <a:pos x="727" y="417"/>
                </a:cxn>
                <a:cxn ang="0">
                  <a:pos x="736" y="391"/>
                </a:cxn>
                <a:cxn ang="0">
                  <a:pos x="745" y="382"/>
                </a:cxn>
                <a:cxn ang="0">
                  <a:pos x="753" y="365"/>
                </a:cxn>
                <a:cxn ang="0">
                  <a:pos x="762" y="339"/>
                </a:cxn>
                <a:cxn ang="0">
                  <a:pos x="762" y="321"/>
                </a:cxn>
                <a:cxn ang="0">
                  <a:pos x="771" y="304"/>
                </a:cxn>
                <a:cxn ang="0">
                  <a:pos x="779" y="287"/>
                </a:cxn>
                <a:cxn ang="0">
                  <a:pos x="779" y="269"/>
                </a:cxn>
                <a:cxn ang="0">
                  <a:pos x="788" y="252"/>
                </a:cxn>
                <a:cxn ang="0">
                  <a:pos x="797" y="243"/>
                </a:cxn>
                <a:cxn ang="0">
                  <a:pos x="797" y="226"/>
                </a:cxn>
                <a:cxn ang="0">
                  <a:pos x="805" y="208"/>
                </a:cxn>
                <a:cxn ang="0">
                  <a:pos x="805" y="191"/>
                </a:cxn>
                <a:cxn ang="0">
                  <a:pos x="814" y="182"/>
                </a:cxn>
                <a:cxn ang="0">
                  <a:pos x="814" y="165"/>
                </a:cxn>
                <a:cxn ang="0">
                  <a:pos x="823" y="156"/>
                </a:cxn>
                <a:cxn ang="0">
                  <a:pos x="831" y="139"/>
                </a:cxn>
                <a:cxn ang="0">
                  <a:pos x="840" y="104"/>
                </a:cxn>
                <a:cxn ang="0">
                  <a:pos x="849" y="87"/>
                </a:cxn>
                <a:cxn ang="0">
                  <a:pos x="857" y="52"/>
                </a:cxn>
                <a:cxn ang="0">
                  <a:pos x="866" y="44"/>
                </a:cxn>
                <a:cxn ang="0">
                  <a:pos x="866" y="26"/>
                </a:cxn>
                <a:cxn ang="0">
                  <a:pos x="875" y="18"/>
                </a:cxn>
                <a:cxn ang="0">
                  <a:pos x="875" y="0"/>
                </a:cxn>
              </a:cxnLst>
              <a:rect l="0" t="0" r="r" b="b"/>
              <a:pathLst>
                <a:path w="876" h="1199">
                  <a:moveTo>
                    <a:pt x="0" y="1198"/>
                  </a:moveTo>
                  <a:lnTo>
                    <a:pt x="95" y="1181"/>
                  </a:lnTo>
                  <a:lnTo>
                    <a:pt x="251" y="1146"/>
                  </a:lnTo>
                  <a:lnTo>
                    <a:pt x="286" y="1129"/>
                  </a:lnTo>
                  <a:lnTo>
                    <a:pt x="311" y="1111"/>
                  </a:lnTo>
                  <a:lnTo>
                    <a:pt x="329" y="1103"/>
                  </a:lnTo>
                  <a:lnTo>
                    <a:pt x="337" y="1094"/>
                  </a:lnTo>
                  <a:lnTo>
                    <a:pt x="372" y="1068"/>
                  </a:lnTo>
                  <a:lnTo>
                    <a:pt x="381" y="1059"/>
                  </a:lnTo>
                  <a:lnTo>
                    <a:pt x="389" y="1059"/>
                  </a:lnTo>
                  <a:lnTo>
                    <a:pt x="389" y="1051"/>
                  </a:lnTo>
                  <a:lnTo>
                    <a:pt x="407" y="1033"/>
                  </a:lnTo>
                  <a:lnTo>
                    <a:pt x="415" y="1033"/>
                  </a:lnTo>
                  <a:lnTo>
                    <a:pt x="424" y="1016"/>
                  </a:lnTo>
                  <a:lnTo>
                    <a:pt x="433" y="1007"/>
                  </a:lnTo>
                  <a:lnTo>
                    <a:pt x="441" y="998"/>
                  </a:lnTo>
                  <a:lnTo>
                    <a:pt x="450" y="990"/>
                  </a:lnTo>
                  <a:lnTo>
                    <a:pt x="459" y="981"/>
                  </a:lnTo>
                  <a:lnTo>
                    <a:pt x="467" y="972"/>
                  </a:lnTo>
                  <a:lnTo>
                    <a:pt x="476" y="955"/>
                  </a:lnTo>
                  <a:lnTo>
                    <a:pt x="485" y="946"/>
                  </a:lnTo>
                  <a:lnTo>
                    <a:pt x="511" y="912"/>
                  </a:lnTo>
                  <a:lnTo>
                    <a:pt x="519" y="894"/>
                  </a:lnTo>
                  <a:lnTo>
                    <a:pt x="537" y="860"/>
                  </a:lnTo>
                  <a:lnTo>
                    <a:pt x="537" y="851"/>
                  </a:lnTo>
                  <a:lnTo>
                    <a:pt x="545" y="851"/>
                  </a:lnTo>
                  <a:lnTo>
                    <a:pt x="545" y="842"/>
                  </a:lnTo>
                  <a:lnTo>
                    <a:pt x="554" y="825"/>
                  </a:lnTo>
                  <a:lnTo>
                    <a:pt x="580" y="790"/>
                  </a:lnTo>
                  <a:lnTo>
                    <a:pt x="580" y="781"/>
                  </a:lnTo>
                  <a:lnTo>
                    <a:pt x="580" y="773"/>
                  </a:lnTo>
                  <a:lnTo>
                    <a:pt x="589" y="764"/>
                  </a:lnTo>
                  <a:lnTo>
                    <a:pt x="597" y="747"/>
                  </a:lnTo>
                  <a:lnTo>
                    <a:pt x="597" y="738"/>
                  </a:lnTo>
                  <a:lnTo>
                    <a:pt x="606" y="729"/>
                  </a:lnTo>
                  <a:lnTo>
                    <a:pt x="606" y="721"/>
                  </a:lnTo>
                  <a:lnTo>
                    <a:pt x="615" y="712"/>
                  </a:lnTo>
                  <a:lnTo>
                    <a:pt x="623" y="695"/>
                  </a:lnTo>
                  <a:lnTo>
                    <a:pt x="623" y="677"/>
                  </a:lnTo>
                  <a:lnTo>
                    <a:pt x="632" y="669"/>
                  </a:lnTo>
                  <a:lnTo>
                    <a:pt x="632" y="660"/>
                  </a:lnTo>
                  <a:lnTo>
                    <a:pt x="641" y="660"/>
                  </a:lnTo>
                  <a:lnTo>
                    <a:pt x="641" y="651"/>
                  </a:lnTo>
                  <a:lnTo>
                    <a:pt x="641" y="643"/>
                  </a:lnTo>
                  <a:lnTo>
                    <a:pt x="649" y="625"/>
                  </a:lnTo>
                  <a:lnTo>
                    <a:pt x="649" y="616"/>
                  </a:lnTo>
                  <a:lnTo>
                    <a:pt x="658" y="608"/>
                  </a:lnTo>
                  <a:lnTo>
                    <a:pt x="658" y="599"/>
                  </a:lnTo>
                  <a:lnTo>
                    <a:pt x="667" y="599"/>
                  </a:lnTo>
                  <a:lnTo>
                    <a:pt x="667" y="590"/>
                  </a:lnTo>
                  <a:lnTo>
                    <a:pt x="667" y="582"/>
                  </a:lnTo>
                  <a:lnTo>
                    <a:pt x="675" y="556"/>
                  </a:lnTo>
                  <a:lnTo>
                    <a:pt x="684" y="547"/>
                  </a:lnTo>
                  <a:lnTo>
                    <a:pt x="684" y="538"/>
                  </a:lnTo>
                  <a:lnTo>
                    <a:pt x="684" y="530"/>
                  </a:lnTo>
                  <a:lnTo>
                    <a:pt x="693" y="521"/>
                  </a:lnTo>
                  <a:lnTo>
                    <a:pt x="701" y="504"/>
                  </a:lnTo>
                  <a:lnTo>
                    <a:pt x="701" y="495"/>
                  </a:lnTo>
                  <a:lnTo>
                    <a:pt x="701" y="486"/>
                  </a:lnTo>
                  <a:lnTo>
                    <a:pt x="710" y="478"/>
                  </a:lnTo>
                  <a:lnTo>
                    <a:pt x="710" y="469"/>
                  </a:lnTo>
                  <a:lnTo>
                    <a:pt x="719" y="452"/>
                  </a:lnTo>
                  <a:lnTo>
                    <a:pt x="719" y="443"/>
                  </a:lnTo>
                  <a:lnTo>
                    <a:pt x="727" y="434"/>
                  </a:lnTo>
                  <a:lnTo>
                    <a:pt x="727" y="426"/>
                  </a:lnTo>
                  <a:lnTo>
                    <a:pt x="727" y="417"/>
                  </a:lnTo>
                  <a:lnTo>
                    <a:pt x="736" y="399"/>
                  </a:lnTo>
                  <a:lnTo>
                    <a:pt x="736" y="391"/>
                  </a:lnTo>
                  <a:lnTo>
                    <a:pt x="745" y="391"/>
                  </a:lnTo>
                  <a:lnTo>
                    <a:pt x="745" y="382"/>
                  </a:lnTo>
                  <a:lnTo>
                    <a:pt x="745" y="373"/>
                  </a:lnTo>
                  <a:lnTo>
                    <a:pt x="753" y="365"/>
                  </a:lnTo>
                  <a:lnTo>
                    <a:pt x="753" y="356"/>
                  </a:lnTo>
                  <a:lnTo>
                    <a:pt x="762" y="339"/>
                  </a:lnTo>
                  <a:lnTo>
                    <a:pt x="762" y="330"/>
                  </a:lnTo>
                  <a:lnTo>
                    <a:pt x="762" y="321"/>
                  </a:lnTo>
                  <a:lnTo>
                    <a:pt x="771" y="313"/>
                  </a:lnTo>
                  <a:lnTo>
                    <a:pt x="771" y="304"/>
                  </a:lnTo>
                  <a:lnTo>
                    <a:pt x="771" y="295"/>
                  </a:lnTo>
                  <a:lnTo>
                    <a:pt x="779" y="287"/>
                  </a:lnTo>
                  <a:lnTo>
                    <a:pt x="779" y="278"/>
                  </a:lnTo>
                  <a:lnTo>
                    <a:pt x="779" y="269"/>
                  </a:lnTo>
                  <a:lnTo>
                    <a:pt x="788" y="261"/>
                  </a:lnTo>
                  <a:lnTo>
                    <a:pt x="788" y="252"/>
                  </a:lnTo>
                  <a:lnTo>
                    <a:pt x="788" y="243"/>
                  </a:lnTo>
                  <a:lnTo>
                    <a:pt x="797" y="243"/>
                  </a:lnTo>
                  <a:lnTo>
                    <a:pt x="797" y="235"/>
                  </a:lnTo>
                  <a:lnTo>
                    <a:pt x="797" y="226"/>
                  </a:lnTo>
                  <a:lnTo>
                    <a:pt x="805" y="217"/>
                  </a:lnTo>
                  <a:lnTo>
                    <a:pt x="805" y="208"/>
                  </a:lnTo>
                  <a:lnTo>
                    <a:pt x="805" y="200"/>
                  </a:lnTo>
                  <a:lnTo>
                    <a:pt x="805" y="191"/>
                  </a:lnTo>
                  <a:lnTo>
                    <a:pt x="814" y="191"/>
                  </a:lnTo>
                  <a:lnTo>
                    <a:pt x="814" y="182"/>
                  </a:lnTo>
                  <a:lnTo>
                    <a:pt x="814" y="174"/>
                  </a:lnTo>
                  <a:lnTo>
                    <a:pt x="814" y="165"/>
                  </a:lnTo>
                  <a:lnTo>
                    <a:pt x="823" y="165"/>
                  </a:lnTo>
                  <a:lnTo>
                    <a:pt x="823" y="156"/>
                  </a:lnTo>
                  <a:lnTo>
                    <a:pt x="823" y="148"/>
                  </a:lnTo>
                  <a:lnTo>
                    <a:pt x="831" y="139"/>
                  </a:lnTo>
                  <a:lnTo>
                    <a:pt x="831" y="130"/>
                  </a:lnTo>
                  <a:lnTo>
                    <a:pt x="840" y="104"/>
                  </a:lnTo>
                  <a:lnTo>
                    <a:pt x="840" y="96"/>
                  </a:lnTo>
                  <a:lnTo>
                    <a:pt x="849" y="87"/>
                  </a:lnTo>
                  <a:lnTo>
                    <a:pt x="849" y="78"/>
                  </a:lnTo>
                  <a:lnTo>
                    <a:pt x="857" y="52"/>
                  </a:lnTo>
                  <a:lnTo>
                    <a:pt x="857" y="44"/>
                  </a:lnTo>
                  <a:lnTo>
                    <a:pt x="866" y="44"/>
                  </a:lnTo>
                  <a:lnTo>
                    <a:pt x="866" y="35"/>
                  </a:lnTo>
                  <a:lnTo>
                    <a:pt x="866" y="26"/>
                  </a:lnTo>
                  <a:lnTo>
                    <a:pt x="866" y="18"/>
                  </a:lnTo>
                  <a:lnTo>
                    <a:pt x="875" y="18"/>
                  </a:lnTo>
                  <a:lnTo>
                    <a:pt x="875" y="9"/>
                  </a:lnTo>
                  <a:lnTo>
                    <a:pt x="875" y="0"/>
                  </a:lnTo>
                </a:path>
              </a:pathLst>
            </a:custGeom>
            <a:noFill/>
            <a:ln w="50800" cap="rnd" cmpd="sng">
              <a:solidFill>
                <a:srgbClr val="EAEC5E"/>
              </a:solidFill>
              <a:prstDash val="solid"/>
              <a:round/>
              <a:headEnd type="none" w="med" len="med"/>
              <a:tailEnd type="none" w="med" len="med"/>
            </a:ln>
            <a:effectLst/>
          </p:spPr>
          <p:txBody>
            <a:bodyPr/>
            <a:lstStyle/>
            <a:p>
              <a:endParaRPr lang="en-US"/>
            </a:p>
          </p:txBody>
        </p:sp>
        <p:sp>
          <p:nvSpPr>
            <p:cNvPr id="167972" name="Freeform 36"/>
            <p:cNvSpPr>
              <a:spLocks/>
            </p:cNvSpPr>
            <p:nvPr/>
          </p:nvSpPr>
          <p:spPr bwMode="auto">
            <a:xfrm>
              <a:off x="2775" y="1375"/>
              <a:ext cx="200" cy="418"/>
            </a:xfrm>
            <a:custGeom>
              <a:avLst/>
              <a:gdLst/>
              <a:ahLst/>
              <a:cxnLst>
                <a:cxn ang="0">
                  <a:pos x="0" y="417"/>
                </a:cxn>
                <a:cxn ang="0">
                  <a:pos x="0" y="417"/>
                </a:cxn>
                <a:cxn ang="0">
                  <a:pos x="0" y="408"/>
                </a:cxn>
                <a:cxn ang="0">
                  <a:pos x="8" y="408"/>
                </a:cxn>
                <a:cxn ang="0">
                  <a:pos x="8" y="400"/>
                </a:cxn>
                <a:cxn ang="0">
                  <a:pos x="8" y="391"/>
                </a:cxn>
                <a:cxn ang="0">
                  <a:pos x="17" y="374"/>
                </a:cxn>
                <a:cxn ang="0">
                  <a:pos x="17" y="365"/>
                </a:cxn>
                <a:cxn ang="0">
                  <a:pos x="25" y="365"/>
                </a:cxn>
                <a:cxn ang="0">
                  <a:pos x="25" y="356"/>
                </a:cxn>
                <a:cxn ang="0">
                  <a:pos x="25" y="348"/>
                </a:cxn>
                <a:cxn ang="0">
                  <a:pos x="25" y="339"/>
                </a:cxn>
                <a:cxn ang="0">
                  <a:pos x="34" y="330"/>
                </a:cxn>
                <a:cxn ang="0">
                  <a:pos x="34" y="322"/>
                </a:cxn>
                <a:cxn ang="0">
                  <a:pos x="43" y="313"/>
                </a:cxn>
                <a:cxn ang="0">
                  <a:pos x="43" y="304"/>
                </a:cxn>
                <a:cxn ang="0">
                  <a:pos x="43" y="296"/>
                </a:cxn>
                <a:cxn ang="0">
                  <a:pos x="51" y="287"/>
                </a:cxn>
                <a:cxn ang="0">
                  <a:pos x="51" y="278"/>
                </a:cxn>
                <a:cxn ang="0">
                  <a:pos x="60" y="270"/>
                </a:cxn>
                <a:cxn ang="0">
                  <a:pos x="60" y="261"/>
                </a:cxn>
                <a:cxn ang="0">
                  <a:pos x="60" y="252"/>
                </a:cxn>
                <a:cxn ang="0">
                  <a:pos x="69" y="244"/>
                </a:cxn>
                <a:cxn ang="0">
                  <a:pos x="69" y="235"/>
                </a:cxn>
                <a:cxn ang="0">
                  <a:pos x="69" y="226"/>
                </a:cxn>
                <a:cxn ang="0">
                  <a:pos x="77" y="226"/>
                </a:cxn>
                <a:cxn ang="0">
                  <a:pos x="77" y="217"/>
                </a:cxn>
                <a:cxn ang="0">
                  <a:pos x="77" y="209"/>
                </a:cxn>
                <a:cxn ang="0">
                  <a:pos x="86" y="209"/>
                </a:cxn>
                <a:cxn ang="0">
                  <a:pos x="86" y="200"/>
                </a:cxn>
                <a:cxn ang="0">
                  <a:pos x="86" y="191"/>
                </a:cxn>
                <a:cxn ang="0">
                  <a:pos x="95" y="191"/>
                </a:cxn>
                <a:cxn ang="0">
                  <a:pos x="95" y="183"/>
                </a:cxn>
                <a:cxn ang="0">
                  <a:pos x="95" y="174"/>
                </a:cxn>
                <a:cxn ang="0">
                  <a:pos x="103" y="165"/>
                </a:cxn>
                <a:cxn ang="0">
                  <a:pos x="103" y="157"/>
                </a:cxn>
                <a:cxn ang="0">
                  <a:pos x="103" y="148"/>
                </a:cxn>
                <a:cxn ang="0">
                  <a:pos x="112" y="148"/>
                </a:cxn>
                <a:cxn ang="0">
                  <a:pos x="112" y="139"/>
                </a:cxn>
                <a:cxn ang="0">
                  <a:pos x="112" y="131"/>
                </a:cxn>
                <a:cxn ang="0">
                  <a:pos x="121" y="131"/>
                </a:cxn>
                <a:cxn ang="0">
                  <a:pos x="121" y="122"/>
                </a:cxn>
                <a:cxn ang="0">
                  <a:pos x="121" y="113"/>
                </a:cxn>
                <a:cxn ang="0">
                  <a:pos x="129" y="113"/>
                </a:cxn>
                <a:cxn ang="0">
                  <a:pos x="129" y="105"/>
                </a:cxn>
                <a:cxn ang="0">
                  <a:pos x="129" y="96"/>
                </a:cxn>
                <a:cxn ang="0">
                  <a:pos x="138" y="96"/>
                </a:cxn>
                <a:cxn ang="0">
                  <a:pos x="138" y="87"/>
                </a:cxn>
                <a:cxn ang="0">
                  <a:pos x="147" y="79"/>
                </a:cxn>
                <a:cxn ang="0">
                  <a:pos x="147" y="70"/>
                </a:cxn>
                <a:cxn ang="0">
                  <a:pos x="155" y="70"/>
                </a:cxn>
                <a:cxn ang="0">
                  <a:pos x="155" y="61"/>
                </a:cxn>
                <a:cxn ang="0">
                  <a:pos x="155" y="53"/>
                </a:cxn>
                <a:cxn ang="0">
                  <a:pos x="164" y="53"/>
                </a:cxn>
                <a:cxn ang="0">
                  <a:pos x="164" y="44"/>
                </a:cxn>
                <a:cxn ang="0">
                  <a:pos x="173" y="35"/>
                </a:cxn>
                <a:cxn ang="0">
                  <a:pos x="173" y="27"/>
                </a:cxn>
                <a:cxn ang="0">
                  <a:pos x="181" y="27"/>
                </a:cxn>
                <a:cxn ang="0">
                  <a:pos x="181" y="18"/>
                </a:cxn>
                <a:cxn ang="0">
                  <a:pos x="190" y="18"/>
                </a:cxn>
                <a:cxn ang="0">
                  <a:pos x="190" y="9"/>
                </a:cxn>
                <a:cxn ang="0">
                  <a:pos x="199" y="0"/>
                </a:cxn>
              </a:cxnLst>
              <a:rect l="0" t="0" r="r" b="b"/>
              <a:pathLst>
                <a:path w="200" h="418">
                  <a:moveTo>
                    <a:pt x="0" y="417"/>
                  </a:moveTo>
                  <a:lnTo>
                    <a:pt x="0" y="417"/>
                  </a:lnTo>
                  <a:lnTo>
                    <a:pt x="0" y="408"/>
                  </a:lnTo>
                  <a:lnTo>
                    <a:pt x="8" y="408"/>
                  </a:lnTo>
                  <a:lnTo>
                    <a:pt x="8" y="400"/>
                  </a:lnTo>
                  <a:lnTo>
                    <a:pt x="8" y="391"/>
                  </a:lnTo>
                  <a:lnTo>
                    <a:pt x="17" y="374"/>
                  </a:lnTo>
                  <a:lnTo>
                    <a:pt x="17" y="365"/>
                  </a:lnTo>
                  <a:lnTo>
                    <a:pt x="25" y="365"/>
                  </a:lnTo>
                  <a:lnTo>
                    <a:pt x="25" y="356"/>
                  </a:lnTo>
                  <a:lnTo>
                    <a:pt x="25" y="348"/>
                  </a:lnTo>
                  <a:lnTo>
                    <a:pt x="25" y="339"/>
                  </a:lnTo>
                  <a:lnTo>
                    <a:pt x="34" y="330"/>
                  </a:lnTo>
                  <a:lnTo>
                    <a:pt x="34" y="322"/>
                  </a:lnTo>
                  <a:lnTo>
                    <a:pt x="43" y="313"/>
                  </a:lnTo>
                  <a:lnTo>
                    <a:pt x="43" y="304"/>
                  </a:lnTo>
                  <a:lnTo>
                    <a:pt x="43" y="296"/>
                  </a:lnTo>
                  <a:lnTo>
                    <a:pt x="51" y="287"/>
                  </a:lnTo>
                  <a:lnTo>
                    <a:pt x="51" y="278"/>
                  </a:lnTo>
                  <a:lnTo>
                    <a:pt x="60" y="270"/>
                  </a:lnTo>
                  <a:lnTo>
                    <a:pt x="60" y="261"/>
                  </a:lnTo>
                  <a:lnTo>
                    <a:pt x="60" y="252"/>
                  </a:lnTo>
                  <a:lnTo>
                    <a:pt x="69" y="244"/>
                  </a:lnTo>
                  <a:lnTo>
                    <a:pt x="69" y="235"/>
                  </a:lnTo>
                  <a:lnTo>
                    <a:pt x="69" y="226"/>
                  </a:lnTo>
                  <a:lnTo>
                    <a:pt x="77" y="226"/>
                  </a:lnTo>
                  <a:lnTo>
                    <a:pt x="77" y="217"/>
                  </a:lnTo>
                  <a:lnTo>
                    <a:pt x="77" y="209"/>
                  </a:lnTo>
                  <a:lnTo>
                    <a:pt x="86" y="209"/>
                  </a:lnTo>
                  <a:lnTo>
                    <a:pt x="86" y="200"/>
                  </a:lnTo>
                  <a:lnTo>
                    <a:pt x="86" y="191"/>
                  </a:lnTo>
                  <a:lnTo>
                    <a:pt x="95" y="191"/>
                  </a:lnTo>
                  <a:lnTo>
                    <a:pt x="95" y="183"/>
                  </a:lnTo>
                  <a:lnTo>
                    <a:pt x="95" y="174"/>
                  </a:lnTo>
                  <a:lnTo>
                    <a:pt x="103" y="165"/>
                  </a:lnTo>
                  <a:lnTo>
                    <a:pt x="103" y="157"/>
                  </a:lnTo>
                  <a:lnTo>
                    <a:pt x="103" y="148"/>
                  </a:lnTo>
                  <a:lnTo>
                    <a:pt x="112" y="148"/>
                  </a:lnTo>
                  <a:lnTo>
                    <a:pt x="112" y="139"/>
                  </a:lnTo>
                  <a:lnTo>
                    <a:pt x="112" y="131"/>
                  </a:lnTo>
                  <a:lnTo>
                    <a:pt x="121" y="131"/>
                  </a:lnTo>
                  <a:lnTo>
                    <a:pt x="121" y="122"/>
                  </a:lnTo>
                  <a:lnTo>
                    <a:pt x="121" y="113"/>
                  </a:lnTo>
                  <a:lnTo>
                    <a:pt x="129" y="113"/>
                  </a:lnTo>
                  <a:lnTo>
                    <a:pt x="129" y="105"/>
                  </a:lnTo>
                  <a:lnTo>
                    <a:pt x="129" y="96"/>
                  </a:lnTo>
                  <a:lnTo>
                    <a:pt x="138" y="96"/>
                  </a:lnTo>
                  <a:lnTo>
                    <a:pt x="138" y="87"/>
                  </a:lnTo>
                  <a:lnTo>
                    <a:pt x="147" y="79"/>
                  </a:lnTo>
                  <a:lnTo>
                    <a:pt x="147" y="70"/>
                  </a:lnTo>
                  <a:lnTo>
                    <a:pt x="155" y="70"/>
                  </a:lnTo>
                  <a:lnTo>
                    <a:pt x="155" y="61"/>
                  </a:lnTo>
                  <a:lnTo>
                    <a:pt x="155" y="53"/>
                  </a:lnTo>
                  <a:lnTo>
                    <a:pt x="164" y="53"/>
                  </a:lnTo>
                  <a:lnTo>
                    <a:pt x="164" y="44"/>
                  </a:lnTo>
                  <a:lnTo>
                    <a:pt x="173" y="35"/>
                  </a:lnTo>
                  <a:lnTo>
                    <a:pt x="173" y="27"/>
                  </a:lnTo>
                  <a:lnTo>
                    <a:pt x="181" y="27"/>
                  </a:lnTo>
                  <a:lnTo>
                    <a:pt x="181" y="18"/>
                  </a:lnTo>
                  <a:lnTo>
                    <a:pt x="190" y="18"/>
                  </a:lnTo>
                  <a:lnTo>
                    <a:pt x="190" y="9"/>
                  </a:lnTo>
                  <a:lnTo>
                    <a:pt x="199" y="0"/>
                  </a:lnTo>
                </a:path>
              </a:pathLst>
            </a:custGeom>
            <a:noFill/>
            <a:ln w="50800" cap="rnd" cmpd="sng">
              <a:solidFill>
                <a:srgbClr val="EAEC5E"/>
              </a:solidFill>
              <a:prstDash val="solid"/>
              <a:round/>
              <a:headEnd type="none" w="med" len="med"/>
              <a:tailEnd type="none" w="med" len="med"/>
            </a:ln>
            <a:effectLst/>
          </p:spPr>
          <p:txBody>
            <a:bodyPr/>
            <a:lstStyle/>
            <a:p>
              <a:endParaRPr lang="en-US"/>
            </a:p>
          </p:txBody>
        </p:sp>
        <p:sp>
          <p:nvSpPr>
            <p:cNvPr id="167973" name="Freeform 37"/>
            <p:cNvSpPr>
              <a:spLocks/>
            </p:cNvSpPr>
            <p:nvPr/>
          </p:nvSpPr>
          <p:spPr bwMode="auto">
            <a:xfrm>
              <a:off x="2974" y="1323"/>
              <a:ext cx="148" cy="53"/>
            </a:xfrm>
            <a:custGeom>
              <a:avLst/>
              <a:gdLst/>
              <a:ahLst/>
              <a:cxnLst>
                <a:cxn ang="0">
                  <a:pos x="0" y="52"/>
                </a:cxn>
                <a:cxn ang="0">
                  <a:pos x="0" y="52"/>
                </a:cxn>
                <a:cxn ang="0">
                  <a:pos x="0" y="44"/>
                </a:cxn>
                <a:cxn ang="0">
                  <a:pos x="8" y="44"/>
                </a:cxn>
                <a:cxn ang="0">
                  <a:pos x="8" y="35"/>
                </a:cxn>
                <a:cxn ang="0">
                  <a:pos x="17" y="35"/>
                </a:cxn>
                <a:cxn ang="0">
                  <a:pos x="17" y="26"/>
                </a:cxn>
                <a:cxn ang="0">
                  <a:pos x="26" y="26"/>
                </a:cxn>
                <a:cxn ang="0">
                  <a:pos x="34" y="18"/>
                </a:cxn>
                <a:cxn ang="0">
                  <a:pos x="43" y="18"/>
                </a:cxn>
                <a:cxn ang="0">
                  <a:pos x="43" y="9"/>
                </a:cxn>
                <a:cxn ang="0">
                  <a:pos x="52" y="9"/>
                </a:cxn>
                <a:cxn ang="0">
                  <a:pos x="60" y="9"/>
                </a:cxn>
                <a:cxn ang="0">
                  <a:pos x="60" y="0"/>
                </a:cxn>
                <a:cxn ang="0">
                  <a:pos x="69" y="0"/>
                </a:cxn>
                <a:cxn ang="0">
                  <a:pos x="78" y="0"/>
                </a:cxn>
                <a:cxn ang="0">
                  <a:pos x="86" y="0"/>
                </a:cxn>
                <a:cxn ang="0">
                  <a:pos x="95" y="0"/>
                </a:cxn>
                <a:cxn ang="0">
                  <a:pos x="104" y="0"/>
                </a:cxn>
                <a:cxn ang="0">
                  <a:pos x="112" y="0"/>
                </a:cxn>
                <a:cxn ang="0">
                  <a:pos x="112" y="9"/>
                </a:cxn>
                <a:cxn ang="0">
                  <a:pos x="121" y="9"/>
                </a:cxn>
                <a:cxn ang="0">
                  <a:pos x="130" y="9"/>
                </a:cxn>
                <a:cxn ang="0">
                  <a:pos x="130" y="18"/>
                </a:cxn>
                <a:cxn ang="0">
                  <a:pos x="138" y="18"/>
                </a:cxn>
                <a:cxn ang="0">
                  <a:pos x="138" y="26"/>
                </a:cxn>
                <a:cxn ang="0">
                  <a:pos x="147" y="26"/>
                </a:cxn>
              </a:cxnLst>
              <a:rect l="0" t="0" r="r" b="b"/>
              <a:pathLst>
                <a:path w="148" h="53">
                  <a:moveTo>
                    <a:pt x="0" y="52"/>
                  </a:moveTo>
                  <a:lnTo>
                    <a:pt x="0" y="52"/>
                  </a:lnTo>
                  <a:lnTo>
                    <a:pt x="0" y="44"/>
                  </a:lnTo>
                  <a:lnTo>
                    <a:pt x="8" y="44"/>
                  </a:lnTo>
                  <a:lnTo>
                    <a:pt x="8" y="35"/>
                  </a:lnTo>
                  <a:lnTo>
                    <a:pt x="17" y="35"/>
                  </a:lnTo>
                  <a:lnTo>
                    <a:pt x="17" y="26"/>
                  </a:lnTo>
                  <a:lnTo>
                    <a:pt x="26" y="26"/>
                  </a:lnTo>
                  <a:lnTo>
                    <a:pt x="34" y="18"/>
                  </a:lnTo>
                  <a:lnTo>
                    <a:pt x="43" y="18"/>
                  </a:lnTo>
                  <a:lnTo>
                    <a:pt x="43" y="9"/>
                  </a:lnTo>
                  <a:lnTo>
                    <a:pt x="52" y="9"/>
                  </a:lnTo>
                  <a:lnTo>
                    <a:pt x="60" y="9"/>
                  </a:lnTo>
                  <a:lnTo>
                    <a:pt x="60" y="0"/>
                  </a:lnTo>
                  <a:lnTo>
                    <a:pt x="69" y="0"/>
                  </a:lnTo>
                  <a:lnTo>
                    <a:pt x="78" y="0"/>
                  </a:lnTo>
                  <a:lnTo>
                    <a:pt x="86" y="0"/>
                  </a:lnTo>
                  <a:lnTo>
                    <a:pt x="95" y="0"/>
                  </a:lnTo>
                  <a:lnTo>
                    <a:pt x="104" y="0"/>
                  </a:lnTo>
                  <a:lnTo>
                    <a:pt x="112" y="0"/>
                  </a:lnTo>
                  <a:lnTo>
                    <a:pt x="112" y="9"/>
                  </a:lnTo>
                  <a:lnTo>
                    <a:pt x="121" y="9"/>
                  </a:lnTo>
                  <a:lnTo>
                    <a:pt x="130" y="9"/>
                  </a:lnTo>
                  <a:lnTo>
                    <a:pt x="130" y="18"/>
                  </a:lnTo>
                  <a:lnTo>
                    <a:pt x="138" y="18"/>
                  </a:lnTo>
                  <a:lnTo>
                    <a:pt x="138" y="26"/>
                  </a:lnTo>
                  <a:lnTo>
                    <a:pt x="147" y="26"/>
                  </a:lnTo>
                </a:path>
              </a:pathLst>
            </a:custGeom>
            <a:noFill/>
            <a:ln w="50800" cap="rnd" cmpd="sng">
              <a:solidFill>
                <a:srgbClr val="EAEC5E"/>
              </a:solidFill>
              <a:prstDash val="solid"/>
              <a:round/>
              <a:headEnd type="none" w="med" len="med"/>
              <a:tailEnd type="none" w="med" len="med"/>
            </a:ln>
            <a:effectLst/>
          </p:spPr>
          <p:txBody>
            <a:bodyPr/>
            <a:lstStyle/>
            <a:p>
              <a:endParaRPr lang="en-US"/>
            </a:p>
          </p:txBody>
        </p:sp>
        <p:sp>
          <p:nvSpPr>
            <p:cNvPr id="167974" name="Freeform 38"/>
            <p:cNvSpPr>
              <a:spLocks/>
            </p:cNvSpPr>
            <p:nvPr/>
          </p:nvSpPr>
          <p:spPr bwMode="auto">
            <a:xfrm>
              <a:off x="3121" y="1349"/>
              <a:ext cx="209" cy="401"/>
            </a:xfrm>
            <a:custGeom>
              <a:avLst/>
              <a:gdLst/>
              <a:ahLst/>
              <a:cxnLst>
                <a:cxn ang="0">
                  <a:pos x="0" y="0"/>
                </a:cxn>
                <a:cxn ang="0">
                  <a:pos x="0" y="0"/>
                </a:cxn>
                <a:cxn ang="0">
                  <a:pos x="9" y="0"/>
                </a:cxn>
                <a:cxn ang="0">
                  <a:pos x="9" y="9"/>
                </a:cxn>
                <a:cxn ang="0">
                  <a:pos x="17" y="9"/>
                </a:cxn>
                <a:cxn ang="0">
                  <a:pos x="17" y="18"/>
                </a:cxn>
                <a:cxn ang="0">
                  <a:pos x="26" y="18"/>
                </a:cxn>
                <a:cxn ang="0">
                  <a:pos x="26" y="26"/>
                </a:cxn>
                <a:cxn ang="0">
                  <a:pos x="35" y="26"/>
                </a:cxn>
                <a:cxn ang="0">
                  <a:pos x="35" y="35"/>
                </a:cxn>
                <a:cxn ang="0">
                  <a:pos x="35" y="44"/>
                </a:cxn>
                <a:cxn ang="0">
                  <a:pos x="43" y="44"/>
                </a:cxn>
                <a:cxn ang="0">
                  <a:pos x="43" y="53"/>
                </a:cxn>
                <a:cxn ang="0">
                  <a:pos x="52" y="53"/>
                </a:cxn>
                <a:cxn ang="0">
                  <a:pos x="52" y="61"/>
                </a:cxn>
                <a:cxn ang="0">
                  <a:pos x="61" y="70"/>
                </a:cxn>
                <a:cxn ang="0">
                  <a:pos x="61" y="79"/>
                </a:cxn>
                <a:cxn ang="0">
                  <a:pos x="69" y="79"/>
                </a:cxn>
                <a:cxn ang="0">
                  <a:pos x="69" y="87"/>
                </a:cxn>
                <a:cxn ang="0">
                  <a:pos x="69" y="96"/>
                </a:cxn>
                <a:cxn ang="0">
                  <a:pos x="78" y="96"/>
                </a:cxn>
                <a:cxn ang="0">
                  <a:pos x="78" y="105"/>
                </a:cxn>
                <a:cxn ang="0">
                  <a:pos x="87" y="105"/>
                </a:cxn>
                <a:cxn ang="0">
                  <a:pos x="87" y="113"/>
                </a:cxn>
                <a:cxn ang="0">
                  <a:pos x="87" y="122"/>
                </a:cxn>
                <a:cxn ang="0">
                  <a:pos x="95" y="122"/>
                </a:cxn>
                <a:cxn ang="0">
                  <a:pos x="95" y="131"/>
                </a:cxn>
                <a:cxn ang="0">
                  <a:pos x="95" y="139"/>
                </a:cxn>
                <a:cxn ang="0">
                  <a:pos x="104" y="139"/>
                </a:cxn>
                <a:cxn ang="0">
                  <a:pos x="104" y="148"/>
                </a:cxn>
                <a:cxn ang="0">
                  <a:pos x="113" y="157"/>
                </a:cxn>
                <a:cxn ang="0">
                  <a:pos x="113" y="165"/>
                </a:cxn>
                <a:cxn ang="0">
                  <a:pos x="113" y="174"/>
                </a:cxn>
                <a:cxn ang="0">
                  <a:pos x="121" y="183"/>
                </a:cxn>
                <a:cxn ang="0">
                  <a:pos x="121" y="191"/>
                </a:cxn>
                <a:cxn ang="0">
                  <a:pos x="130" y="200"/>
                </a:cxn>
                <a:cxn ang="0">
                  <a:pos x="130" y="209"/>
                </a:cxn>
                <a:cxn ang="0">
                  <a:pos x="139" y="217"/>
                </a:cxn>
                <a:cxn ang="0">
                  <a:pos x="139" y="226"/>
                </a:cxn>
                <a:cxn ang="0">
                  <a:pos x="147" y="235"/>
                </a:cxn>
                <a:cxn ang="0">
                  <a:pos x="147" y="243"/>
                </a:cxn>
                <a:cxn ang="0">
                  <a:pos x="147" y="252"/>
                </a:cxn>
                <a:cxn ang="0">
                  <a:pos x="156" y="261"/>
                </a:cxn>
                <a:cxn ang="0">
                  <a:pos x="156" y="270"/>
                </a:cxn>
                <a:cxn ang="0">
                  <a:pos x="165" y="278"/>
                </a:cxn>
                <a:cxn ang="0">
                  <a:pos x="165" y="287"/>
                </a:cxn>
                <a:cxn ang="0">
                  <a:pos x="165" y="296"/>
                </a:cxn>
                <a:cxn ang="0">
                  <a:pos x="173" y="304"/>
                </a:cxn>
                <a:cxn ang="0">
                  <a:pos x="173" y="313"/>
                </a:cxn>
                <a:cxn ang="0">
                  <a:pos x="173" y="322"/>
                </a:cxn>
                <a:cxn ang="0">
                  <a:pos x="182" y="322"/>
                </a:cxn>
                <a:cxn ang="0">
                  <a:pos x="182" y="330"/>
                </a:cxn>
                <a:cxn ang="0">
                  <a:pos x="182" y="339"/>
                </a:cxn>
                <a:cxn ang="0">
                  <a:pos x="191" y="348"/>
                </a:cxn>
                <a:cxn ang="0">
                  <a:pos x="191" y="356"/>
                </a:cxn>
                <a:cxn ang="0">
                  <a:pos x="199" y="365"/>
                </a:cxn>
                <a:cxn ang="0">
                  <a:pos x="199" y="374"/>
                </a:cxn>
                <a:cxn ang="0">
                  <a:pos x="199" y="382"/>
                </a:cxn>
                <a:cxn ang="0">
                  <a:pos x="199" y="391"/>
                </a:cxn>
                <a:cxn ang="0">
                  <a:pos x="208" y="391"/>
                </a:cxn>
                <a:cxn ang="0">
                  <a:pos x="208" y="400"/>
                </a:cxn>
              </a:cxnLst>
              <a:rect l="0" t="0" r="r" b="b"/>
              <a:pathLst>
                <a:path w="209" h="401">
                  <a:moveTo>
                    <a:pt x="0" y="0"/>
                  </a:moveTo>
                  <a:lnTo>
                    <a:pt x="0" y="0"/>
                  </a:lnTo>
                  <a:lnTo>
                    <a:pt x="9" y="0"/>
                  </a:lnTo>
                  <a:lnTo>
                    <a:pt x="9" y="9"/>
                  </a:lnTo>
                  <a:lnTo>
                    <a:pt x="17" y="9"/>
                  </a:lnTo>
                  <a:lnTo>
                    <a:pt x="17" y="18"/>
                  </a:lnTo>
                  <a:lnTo>
                    <a:pt x="26" y="18"/>
                  </a:lnTo>
                  <a:lnTo>
                    <a:pt x="26" y="26"/>
                  </a:lnTo>
                  <a:lnTo>
                    <a:pt x="35" y="26"/>
                  </a:lnTo>
                  <a:lnTo>
                    <a:pt x="35" y="35"/>
                  </a:lnTo>
                  <a:lnTo>
                    <a:pt x="35" y="44"/>
                  </a:lnTo>
                  <a:lnTo>
                    <a:pt x="43" y="44"/>
                  </a:lnTo>
                  <a:lnTo>
                    <a:pt x="43" y="53"/>
                  </a:lnTo>
                  <a:lnTo>
                    <a:pt x="52" y="53"/>
                  </a:lnTo>
                  <a:lnTo>
                    <a:pt x="52" y="61"/>
                  </a:lnTo>
                  <a:lnTo>
                    <a:pt x="61" y="70"/>
                  </a:lnTo>
                  <a:lnTo>
                    <a:pt x="61" y="79"/>
                  </a:lnTo>
                  <a:lnTo>
                    <a:pt x="69" y="79"/>
                  </a:lnTo>
                  <a:lnTo>
                    <a:pt x="69" y="87"/>
                  </a:lnTo>
                  <a:lnTo>
                    <a:pt x="69" y="96"/>
                  </a:lnTo>
                  <a:lnTo>
                    <a:pt x="78" y="96"/>
                  </a:lnTo>
                  <a:lnTo>
                    <a:pt x="78" y="105"/>
                  </a:lnTo>
                  <a:lnTo>
                    <a:pt x="87" y="105"/>
                  </a:lnTo>
                  <a:lnTo>
                    <a:pt x="87" y="113"/>
                  </a:lnTo>
                  <a:lnTo>
                    <a:pt x="87" y="122"/>
                  </a:lnTo>
                  <a:lnTo>
                    <a:pt x="95" y="122"/>
                  </a:lnTo>
                  <a:lnTo>
                    <a:pt x="95" y="131"/>
                  </a:lnTo>
                  <a:lnTo>
                    <a:pt x="95" y="139"/>
                  </a:lnTo>
                  <a:lnTo>
                    <a:pt x="104" y="139"/>
                  </a:lnTo>
                  <a:lnTo>
                    <a:pt x="104" y="148"/>
                  </a:lnTo>
                  <a:lnTo>
                    <a:pt x="113" y="157"/>
                  </a:lnTo>
                  <a:lnTo>
                    <a:pt x="113" y="165"/>
                  </a:lnTo>
                  <a:lnTo>
                    <a:pt x="113" y="174"/>
                  </a:lnTo>
                  <a:lnTo>
                    <a:pt x="121" y="183"/>
                  </a:lnTo>
                  <a:lnTo>
                    <a:pt x="121" y="191"/>
                  </a:lnTo>
                  <a:lnTo>
                    <a:pt x="130" y="200"/>
                  </a:lnTo>
                  <a:lnTo>
                    <a:pt x="130" y="209"/>
                  </a:lnTo>
                  <a:lnTo>
                    <a:pt x="139" y="217"/>
                  </a:lnTo>
                  <a:lnTo>
                    <a:pt x="139" y="226"/>
                  </a:lnTo>
                  <a:lnTo>
                    <a:pt x="147" y="235"/>
                  </a:lnTo>
                  <a:lnTo>
                    <a:pt x="147" y="243"/>
                  </a:lnTo>
                  <a:lnTo>
                    <a:pt x="147" y="252"/>
                  </a:lnTo>
                  <a:lnTo>
                    <a:pt x="156" y="261"/>
                  </a:lnTo>
                  <a:lnTo>
                    <a:pt x="156" y="270"/>
                  </a:lnTo>
                  <a:lnTo>
                    <a:pt x="165" y="278"/>
                  </a:lnTo>
                  <a:lnTo>
                    <a:pt x="165" y="287"/>
                  </a:lnTo>
                  <a:lnTo>
                    <a:pt x="165" y="296"/>
                  </a:lnTo>
                  <a:lnTo>
                    <a:pt x="173" y="304"/>
                  </a:lnTo>
                  <a:lnTo>
                    <a:pt x="173" y="313"/>
                  </a:lnTo>
                  <a:lnTo>
                    <a:pt x="173" y="322"/>
                  </a:lnTo>
                  <a:lnTo>
                    <a:pt x="182" y="322"/>
                  </a:lnTo>
                  <a:lnTo>
                    <a:pt x="182" y="330"/>
                  </a:lnTo>
                  <a:lnTo>
                    <a:pt x="182" y="339"/>
                  </a:lnTo>
                  <a:lnTo>
                    <a:pt x="191" y="348"/>
                  </a:lnTo>
                  <a:lnTo>
                    <a:pt x="191" y="356"/>
                  </a:lnTo>
                  <a:lnTo>
                    <a:pt x="199" y="365"/>
                  </a:lnTo>
                  <a:lnTo>
                    <a:pt x="199" y="374"/>
                  </a:lnTo>
                  <a:lnTo>
                    <a:pt x="199" y="382"/>
                  </a:lnTo>
                  <a:lnTo>
                    <a:pt x="199" y="391"/>
                  </a:lnTo>
                  <a:lnTo>
                    <a:pt x="208" y="391"/>
                  </a:lnTo>
                  <a:lnTo>
                    <a:pt x="208" y="400"/>
                  </a:lnTo>
                </a:path>
              </a:pathLst>
            </a:custGeom>
            <a:noFill/>
            <a:ln w="50800" cap="rnd" cmpd="sng">
              <a:solidFill>
                <a:srgbClr val="EAEC5E"/>
              </a:solidFill>
              <a:prstDash val="solid"/>
              <a:round/>
              <a:headEnd type="none" w="med" len="med"/>
              <a:tailEnd type="none" w="med" len="med"/>
            </a:ln>
            <a:effectLst/>
          </p:spPr>
          <p:txBody>
            <a:bodyPr/>
            <a:lstStyle/>
            <a:p>
              <a:endParaRPr lang="en-US"/>
            </a:p>
          </p:txBody>
        </p:sp>
        <p:sp>
          <p:nvSpPr>
            <p:cNvPr id="167975" name="Freeform 39"/>
            <p:cNvSpPr>
              <a:spLocks/>
            </p:cNvSpPr>
            <p:nvPr/>
          </p:nvSpPr>
          <p:spPr bwMode="auto">
            <a:xfrm>
              <a:off x="3329" y="1749"/>
              <a:ext cx="624" cy="1181"/>
            </a:xfrm>
            <a:custGeom>
              <a:avLst/>
              <a:gdLst/>
              <a:ahLst/>
              <a:cxnLst>
                <a:cxn ang="0">
                  <a:pos x="0" y="0"/>
                </a:cxn>
                <a:cxn ang="0">
                  <a:pos x="0" y="17"/>
                </a:cxn>
                <a:cxn ang="0">
                  <a:pos x="9" y="26"/>
                </a:cxn>
                <a:cxn ang="0">
                  <a:pos x="17" y="52"/>
                </a:cxn>
                <a:cxn ang="0">
                  <a:pos x="26" y="69"/>
                </a:cxn>
                <a:cxn ang="0">
                  <a:pos x="26" y="87"/>
                </a:cxn>
                <a:cxn ang="0">
                  <a:pos x="34" y="95"/>
                </a:cxn>
                <a:cxn ang="0">
                  <a:pos x="43" y="113"/>
                </a:cxn>
                <a:cxn ang="0">
                  <a:pos x="43" y="130"/>
                </a:cxn>
                <a:cxn ang="0">
                  <a:pos x="52" y="147"/>
                </a:cxn>
                <a:cxn ang="0">
                  <a:pos x="60" y="173"/>
                </a:cxn>
                <a:cxn ang="0">
                  <a:pos x="69" y="182"/>
                </a:cxn>
                <a:cxn ang="0">
                  <a:pos x="69" y="199"/>
                </a:cxn>
                <a:cxn ang="0">
                  <a:pos x="78" y="217"/>
                </a:cxn>
                <a:cxn ang="0">
                  <a:pos x="86" y="234"/>
                </a:cxn>
                <a:cxn ang="0">
                  <a:pos x="86" y="251"/>
                </a:cxn>
                <a:cxn ang="0">
                  <a:pos x="95" y="278"/>
                </a:cxn>
                <a:cxn ang="0">
                  <a:pos x="104" y="312"/>
                </a:cxn>
                <a:cxn ang="0">
                  <a:pos x="112" y="330"/>
                </a:cxn>
                <a:cxn ang="0">
                  <a:pos x="121" y="347"/>
                </a:cxn>
                <a:cxn ang="0">
                  <a:pos x="130" y="364"/>
                </a:cxn>
                <a:cxn ang="0">
                  <a:pos x="138" y="399"/>
                </a:cxn>
                <a:cxn ang="0">
                  <a:pos x="147" y="416"/>
                </a:cxn>
                <a:cxn ang="0">
                  <a:pos x="147" y="434"/>
                </a:cxn>
                <a:cxn ang="0">
                  <a:pos x="156" y="442"/>
                </a:cxn>
                <a:cxn ang="0">
                  <a:pos x="164" y="460"/>
                </a:cxn>
                <a:cxn ang="0">
                  <a:pos x="164" y="477"/>
                </a:cxn>
                <a:cxn ang="0">
                  <a:pos x="173" y="495"/>
                </a:cxn>
                <a:cxn ang="0">
                  <a:pos x="182" y="521"/>
                </a:cxn>
                <a:cxn ang="0">
                  <a:pos x="190" y="538"/>
                </a:cxn>
                <a:cxn ang="0">
                  <a:pos x="208" y="581"/>
                </a:cxn>
                <a:cxn ang="0">
                  <a:pos x="216" y="607"/>
                </a:cxn>
                <a:cxn ang="0">
                  <a:pos x="225" y="616"/>
                </a:cxn>
                <a:cxn ang="0">
                  <a:pos x="225" y="633"/>
                </a:cxn>
                <a:cxn ang="0">
                  <a:pos x="234" y="651"/>
                </a:cxn>
                <a:cxn ang="0">
                  <a:pos x="242" y="677"/>
                </a:cxn>
                <a:cxn ang="0">
                  <a:pos x="251" y="703"/>
                </a:cxn>
                <a:cxn ang="0">
                  <a:pos x="260" y="720"/>
                </a:cxn>
                <a:cxn ang="0">
                  <a:pos x="268" y="738"/>
                </a:cxn>
                <a:cxn ang="0">
                  <a:pos x="277" y="764"/>
                </a:cxn>
                <a:cxn ang="0">
                  <a:pos x="286" y="772"/>
                </a:cxn>
                <a:cxn ang="0">
                  <a:pos x="303" y="807"/>
                </a:cxn>
                <a:cxn ang="0">
                  <a:pos x="312" y="824"/>
                </a:cxn>
                <a:cxn ang="0">
                  <a:pos x="320" y="842"/>
                </a:cxn>
                <a:cxn ang="0">
                  <a:pos x="355" y="894"/>
                </a:cxn>
                <a:cxn ang="0">
                  <a:pos x="355" y="911"/>
                </a:cxn>
                <a:cxn ang="0">
                  <a:pos x="381" y="946"/>
                </a:cxn>
                <a:cxn ang="0">
                  <a:pos x="424" y="1015"/>
                </a:cxn>
                <a:cxn ang="0">
                  <a:pos x="459" y="1050"/>
                </a:cxn>
                <a:cxn ang="0">
                  <a:pos x="476" y="1076"/>
                </a:cxn>
                <a:cxn ang="0">
                  <a:pos x="502" y="1102"/>
                </a:cxn>
                <a:cxn ang="0">
                  <a:pos x="572" y="1146"/>
                </a:cxn>
                <a:cxn ang="0">
                  <a:pos x="623" y="1180"/>
                </a:cxn>
              </a:cxnLst>
              <a:rect l="0" t="0" r="r" b="b"/>
              <a:pathLst>
                <a:path w="624" h="1181">
                  <a:moveTo>
                    <a:pt x="0" y="0"/>
                  </a:moveTo>
                  <a:lnTo>
                    <a:pt x="0" y="0"/>
                  </a:lnTo>
                  <a:lnTo>
                    <a:pt x="0" y="8"/>
                  </a:lnTo>
                  <a:lnTo>
                    <a:pt x="0" y="17"/>
                  </a:lnTo>
                  <a:lnTo>
                    <a:pt x="9" y="17"/>
                  </a:lnTo>
                  <a:lnTo>
                    <a:pt x="9" y="26"/>
                  </a:lnTo>
                  <a:lnTo>
                    <a:pt x="17" y="43"/>
                  </a:lnTo>
                  <a:lnTo>
                    <a:pt x="17" y="52"/>
                  </a:lnTo>
                  <a:lnTo>
                    <a:pt x="17" y="61"/>
                  </a:lnTo>
                  <a:lnTo>
                    <a:pt x="26" y="69"/>
                  </a:lnTo>
                  <a:lnTo>
                    <a:pt x="26" y="78"/>
                  </a:lnTo>
                  <a:lnTo>
                    <a:pt x="26" y="87"/>
                  </a:lnTo>
                  <a:lnTo>
                    <a:pt x="34" y="87"/>
                  </a:lnTo>
                  <a:lnTo>
                    <a:pt x="34" y="95"/>
                  </a:lnTo>
                  <a:lnTo>
                    <a:pt x="34" y="104"/>
                  </a:lnTo>
                  <a:lnTo>
                    <a:pt x="43" y="113"/>
                  </a:lnTo>
                  <a:lnTo>
                    <a:pt x="43" y="121"/>
                  </a:lnTo>
                  <a:lnTo>
                    <a:pt x="43" y="130"/>
                  </a:lnTo>
                  <a:lnTo>
                    <a:pt x="52" y="139"/>
                  </a:lnTo>
                  <a:lnTo>
                    <a:pt x="52" y="147"/>
                  </a:lnTo>
                  <a:lnTo>
                    <a:pt x="60" y="165"/>
                  </a:lnTo>
                  <a:lnTo>
                    <a:pt x="60" y="173"/>
                  </a:lnTo>
                  <a:lnTo>
                    <a:pt x="60" y="182"/>
                  </a:lnTo>
                  <a:lnTo>
                    <a:pt x="69" y="182"/>
                  </a:lnTo>
                  <a:lnTo>
                    <a:pt x="69" y="191"/>
                  </a:lnTo>
                  <a:lnTo>
                    <a:pt x="69" y="199"/>
                  </a:lnTo>
                  <a:lnTo>
                    <a:pt x="69" y="208"/>
                  </a:lnTo>
                  <a:lnTo>
                    <a:pt x="78" y="217"/>
                  </a:lnTo>
                  <a:lnTo>
                    <a:pt x="78" y="225"/>
                  </a:lnTo>
                  <a:lnTo>
                    <a:pt x="86" y="234"/>
                  </a:lnTo>
                  <a:lnTo>
                    <a:pt x="86" y="243"/>
                  </a:lnTo>
                  <a:lnTo>
                    <a:pt x="86" y="251"/>
                  </a:lnTo>
                  <a:lnTo>
                    <a:pt x="95" y="269"/>
                  </a:lnTo>
                  <a:lnTo>
                    <a:pt x="95" y="278"/>
                  </a:lnTo>
                  <a:lnTo>
                    <a:pt x="104" y="295"/>
                  </a:lnTo>
                  <a:lnTo>
                    <a:pt x="104" y="312"/>
                  </a:lnTo>
                  <a:lnTo>
                    <a:pt x="112" y="321"/>
                  </a:lnTo>
                  <a:lnTo>
                    <a:pt x="112" y="330"/>
                  </a:lnTo>
                  <a:lnTo>
                    <a:pt x="121" y="338"/>
                  </a:lnTo>
                  <a:lnTo>
                    <a:pt x="121" y="347"/>
                  </a:lnTo>
                  <a:lnTo>
                    <a:pt x="121" y="356"/>
                  </a:lnTo>
                  <a:lnTo>
                    <a:pt x="130" y="364"/>
                  </a:lnTo>
                  <a:lnTo>
                    <a:pt x="130" y="373"/>
                  </a:lnTo>
                  <a:lnTo>
                    <a:pt x="138" y="399"/>
                  </a:lnTo>
                  <a:lnTo>
                    <a:pt x="138" y="408"/>
                  </a:lnTo>
                  <a:lnTo>
                    <a:pt x="147" y="416"/>
                  </a:lnTo>
                  <a:lnTo>
                    <a:pt x="147" y="425"/>
                  </a:lnTo>
                  <a:lnTo>
                    <a:pt x="147" y="434"/>
                  </a:lnTo>
                  <a:lnTo>
                    <a:pt x="156" y="434"/>
                  </a:lnTo>
                  <a:lnTo>
                    <a:pt x="156" y="442"/>
                  </a:lnTo>
                  <a:lnTo>
                    <a:pt x="156" y="451"/>
                  </a:lnTo>
                  <a:lnTo>
                    <a:pt x="164" y="460"/>
                  </a:lnTo>
                  <a:lnTo>
                    <a:pt x="164" y="469"/>
                  </a:lnTo>
                  <a:lnTo>
                    <a:pt x="164" y="477"/>
                  </a:lnTo>
                  <a:lnTo>
                    <a:pt x="173" y="486"/>
                  </a:lnTo>
                  <a:lnTo>
                    <a:pt x="173" y="495"/>
                  </a:lnTo>
                  <a:lnTo>
                    <a:pt x="173" y="503"/>
                  </a:lnTo>
                  <a:lnTo>
                    <a:pt x="182" y="521"/>
                  </a:lnTo>
                  <a:lnTo>
                    <a:pt x="190" y="529"/>
                  </a:lnTo>
                  <a:lnTo>
                    <a:pt x="190" y="538"/>
                  </a:lnTo>
                  <a:lnTo>
                    <a:pt x="199" y="564"/>
                  </a:lnTo>
                  <a:lnTo>
                    <a:pt x="208" y="581"/>
                  </a:lnTo>
                  <a:lnTo>
                    <a:pt x="216" y="599"/>
                  </a:lnTo>
                  <a:lnTo>
                    <a:pt x="216" y="607"/>
                  </a:lnTo>
                  <a:lnTo>
                    <a:pt x="216" y="616"/>
                  </a:lnTo>
                  <a:lnTo>
                    <a:pt x="225" y="616"/>
                  </a:lnTo>
                  <a:lnTo>
                    <a:pt x="225" y="625"/>
                  </a:lnTo>
                  <a:lnTo>
                    <a:pt x="225" y="633"/>
                  </a:lnTo>
                  <a:lnTo>
                    <a:pt x="234" y="642"/>
                  </a:lnTo>
                  <a:lnTo>
                    <a:pt x="234" y="651"/>
                  </a:lnTo>
                  <a:lnTo>
                    <a:pt x="234" y="659"/>
                  </a:lnTo>
                  <a:lnTo>
                    <a:pt x="242" y="677"/>
                  </a:lnTo>
                  <a:lnTo>
                    <a:pt x="251" y="686"/>
                  </a:lnTo>
                  <a:lnTo>
                    <a:pt x="251" y="703"/>
                  </a:lnTo>
                  <a:lnTo>
                    <a:pt x="260" y="703"/>
                  </a:lnTo>
                  <a:lnTo>
                    <a:pt x="260" y="720"/>
                  </a:lnTo>
                  <a:lnTo>
                    <a:pt x="268" y="729"/>
                  </a:lnTo>
                  <a:lnTo>
                    <a:pt x="268" y="738"/>
                  </a:lnTo>
                  <a:lnTo>
                    <a:pt x="277" y="755"/>
                  </a:lnTo>
                  <a:lnTo>
                    <a:pt x="277" y="764"/>
                  </a:lnTo>
                  <a:lnTo>
                    <a:pt x="286" y="764"/>
                  </a:lnTo>
                  <a:lnTo>
                    <a:pt x="286" y="772"/>
                  </a:lnTo>
                  <a:lnTo>
                    <a:pt x="303" y="798"/>
                  </a:lnTo>
                  <a:lnTo>
                    <a:pt x="303" y="807"/>
                  </a:lnTo>
                  <a:lnTo>
                    <a:pt x="312" y="816"/>
                  </a:lnTo>
                  <a:lnTo>
                    <a:pt x="312" y="824"/>
                  </a:lnTo>
                  <a:lnTo>
                    <a:pt x="320" y="833"/>
                  </a:lnTo>
                  <a:lnTo>
                    <a:pt x="320" y="842"/>
                  </a:lnTo>
                  <a:lnTo>
                    <a:pt x="338" y="868"/>
                  </a:lnTo>
                  <a:lnTo>
                    <a:pt x="355" y="894"/>
                  </a:lnTo>
                  <a:lnTo>
                    <a:pt x="355" y="903"/>
                  </a:lnTo>
                  <a:lnTo>
                    <a:pt x="355" y="911"/>
                  </a:lnTo>
                  <a:lnTo>
                    <a:pt x="372" y="937"/>
                  </a:lnTo>
                  <a:lnTo>
                    <a:pt x="381" y="946"/>
                  </a:lnTo>
                  <a:lnTo>
                    <a:pt x="424" y="1007"/>
                  </a:lnTo>
                  <a:lnTo>
                    <a:pt x="424" y="1015"/>
                  </a:lnTo>
                  <a:lnTo>
                    <a:pt x="442" y="1033"/>
                  </a:lnTo>
                  <a:lnTo>
                    <a:pt x="459" y="1050"/>
                  </a:lnTo>
                  <a:lnTo>
                    <a:pt x="468" y="1067"/>
                  </a:lnTo>
                  <a:lnTo>
                    <a:pt x="476" y="1076"/>
                  </a:lnTo>
                  <a:lnTo>
                    <a:pt x="485" y="1085"/>
                  </a:lnTo>
                  <a:lnTo>
                    <a:pt x="502" y="1102"/>
                  </a:lnTo>
                  <a:lnTo>
                    <a:pt x="520" y="1120"/>
                  </a:lnTo>
                  <a:lnTo>
                    <a:pt x="572" y="1146"/>
                  </a:lnTo>
                  <a:lnTo>
                    <a:pt x="580" y="1154"/>
                  </a:lnTo>
                  <a:lnTo>
                    <a:pt x="623" y="1180"/>
                  </a:lnTo>
                </a:path>
              </a:pathLst>
            </a:custGeom>
            <a:noFill/>
            <a:ln w="50800" cap="rnd" cmpd="sng">
              <a:solidFill>
                <a:srgbClr val="EAEC5E"/>
              </a:solidFill>
              <a:prstDash val="solid"/>
              <a:round/>
              <a:headEnd type="none" w="med" len="med"/>
              <a:tailEnd type="none" w="med" len="med"/>
            </a:ln>
            <a:effectLst/>
          </p:spPr>
          <p:txBody>
            <a:bodyPr/>
            <a:lstStyle/>
            <a:p>
              <a:endParaRPr lang="en-US"/>
            </a:p>
          </p:txBody>
        </p:sp>
        <p:sp>
          <p:nvSpPr>
            <p:cNvPr id="167976" name="Freeform 40"/>
            <p:cNvSpPr>
              <a:spLocks/>
            </p:cNvSpPr>
            <p:nvPr/>
          </p:nvSpPr>
          <p:spPr bwMode="auto">
            <a:xfrm>
              <a:off x="3952" y="2929"/>
              <a:ext cx="305" cy="62"/>
            </a:xfrm>
            <a:custGeom>
              <a:avLst/>
              <a:gdLst/>
              <a:ahLst/>
              <a:cxnLst>
                <a:cxn ang="0">
                  <a:pos x="0" y="0"/>
                </a:cxn>
                <a:cxn ang="0">
                  <a:pos x="9" y="0"/>
                </a:cxn>
                <a:cxn ang="0">
                  <a:pos x="26" y="9"/>
                </a:cxn>
                <a:cxn ang="0">
                  <a:pos x="148" y="44"/>
                </a:cxn>
                <a:cxn ang="0">
                  <a:pos x="304" y="61"/>
                </a:cxn>
              </a:cxnLst>
              <a:rect l="0" t="0" r="r" b="b"/>
              <a:pathLst>
                <a:path w="305" h="62">
                  <a:moveTo>
                    <a:pt x="0" y="0"/>
                  </a:moveTo>
                  <a:lnTo>
                    <a:pt x="9" y="0"/>
                  </a:lnTo>
                  <a:lnTo>
                    <a:pt x="26" y="9"/>
                  </a:lnTo>
                  <a:lnTo>
                    <a:pt x="148" y="44"/>
                  </a:lnTo>
                  <a:lnTo>
                    <a:pt x="304" y="61"/>
                  </a:lnTo>
                </a:path>
              </a:pathLst>
            </a:custGeom>
            <a:noFill/>
            <a:ln w="50800" cap="rnd" cmpd="sng">
              <a:solidFill>
                <a:srgbClr val="EAEC5E"/>
              </a:solidFill>
              <a:prstDash val="solid"/>
              <a:round/>
              <a:headEnd type="none" w="med" len="med"/>
              <a:tailEnd type="none" w="med" len="med"/>
            </a:ln>
            <a:effectLst/>
          </p:spPr>
          <p:txBody>
            <a:bodyPr/>
            <a:lstStyle/>
            <a:p>
              <a:endParaRPr lang="en-US"/>
            </a:p>
          </p:txBody>
        </p:sp>
      </p:grpSp>
      <p:sp>
        <p:nvSpPr>
          <p:cNvPr id="167977" name="Rectangle 41"/>
          <p:cNvSpPr>
            <a:spLocks noChangeArrowheads="1"/>
          </p:cNvSpPr>
          <p:nvPr/>
        </p:nvSpPr>
        <p:spPr bwMode="auto">
          <a:xfrm>
            <a:off x="4214813" y="5334000"/>
            <a:ext cx="1322387" cy="333375"/>
          </a:xfrm>
          <a:prstGeom prst="rect">
            <a:avLst/>
          </a:prstGeom>
          <a:noFill/>
          <a:ln w="12700">
            <a:noFill/>
            <a:miter lim="800000"/>
            <a:headEnd/>
            <a:tailEnd/>
          </a:ln>
          <a:effectLst/>
        </p:spPr>
        <p:txBody>
          <a:bodyPr wrap="none" lIns="90488" tIns="44450" rIns="90488" bIns="44450">
            <a:spAutoFit/>
          </a:bodyPr>
          <a:lstStyle/>
          <a:p>
            <a:pPr algn="ctr" eaLnBrk="0" hangingPunct="0"/>
            <a:r>
              <a:rPr lang="en-US" sz="1600" b="1">
                <a:solidFill>
                  <a:srgbClr val="EAEC5E"/>
                </a:solidFill>
                <a:effectLst>
                  <a:outerShdw blurRad="38100" dist="38100" dir="2700000" algn="tl">
                    <a:srgbClr val="000000"/>
                  </a:outerShdw>
                </a:effectLst>
              </a:rPr>
              <a:t>Self-esteem</a:t>
            </a:r>
          </a:p>
        </p:txBody>
      </p:sp>
      <p:sp>
        <p:nvSpPr>
          <p:cNvPr id="167978" name="Rectangle 42"/>
          <p:cNvSpPr>
            <a:spLocks noChangeArrowheads="1"/>
          </p:cNvSpPr>
          <p:nvPr/>
        </p:nvSpPr>
        <p:spPr bwMode="auto">
          <a:xfrm rot="16200000">
            <a:off x="1223963" y="3425825"/>
            <a:ext cx="1206500" cy="333375"/>
          </a:xfrm>
          <a:prstGeom prst="rect">
            <a:avLst/>
          </a:prstGeom>
          <a:noFill/>
          <a:ln w="12700">
            <a:noFill/>
            <a:miter lim="800000"/>
            <a:headEnd/>
            <a:tailEnd/>
          </a:ln>
          <a:effectLst/>
        </p:spPr>
        <p:txBody>
          <a:bodyPr wrap="none" lIns="90488" tIns="44450" rIns="90488" bIns="44450">
            <a:spAutoFit/>
          </a:bodyPr>
          <a:lstStyle/>
          <a:p>
            <a:pPr algn="ctr" eaLnBrk="0" hangingPunct="0"/>
            <a:r>
              <a:rPr lang="en-US" sz="1600" b="1">
                <a:solidFill>
                  <a:srgbClr val="EAEC5E"/>
                </a:solidFill>
                <a:effectLst>
                  <a:outerShdw blurRad="38100" dist="38100" dir="2700000" algn="tl">
                    <a:srgbClr val="000000"/>
                  </a:outerShdw>
                </a:effectLst>
              </a:rPr>
              <a:t>Frequency</a:t>
            </a:r>
          </a:p>
        </p:txBody>
      </p:sp>
      <p:sp>
        <p:nvSpPr>
          <p:cNvPr id="167979" name="Rectangle 43"/>
          <p:cNvSpPr>
            <a:spLocks noChangeArrowheads="1"/>
          </p:cNvSpPr>
          <p:nvPr/>
        </p:nvSpPr>
        <p:spPr bwMode="auto">
          <a:xfrm>
            <a:off x="5634038" y="1443038"/>
            <a:ext cx="3133725" cy="819150"/>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lIns="90488" tIns="44450" rIns="90488" bIns="44450">
            <a:spAutoFit/>
          </a:bodyPr>
          <a:lstStyle/>
          <a:p>
            <a:pPr algn="ctr" eaLnBrk="0" hangingPunct="0">
              <a:spcBef>
                <a:spcPct val="50000"/>
              </a:spcBef>
            </a:pPr>
            <a:r>
              <a:rPr lang="en-US" sz="2400" b="1">
                <a:solidFill>
                  <a:srgbClr val="EAEC5E"/>
                </a:solidFill>
                <a:effectLst>
                  <a:outerShdw blurRad="38100" dist="38100" dir="2700000" algn="tl">
                    <a:srgbClr val="000000"/>
                  </a:outerShdw>
                </a:effectLst>
              </a:rPr>
              <a:t>The population has a mean of 3.75...</a:t>
            </a:r>
          </a:p>
        </p:txBody>
      </p:sp>
      <p:sp>
        <p:nvSpPr>
          <p:cNvPr id="167980" name="Line 44"/>
          <p:cNvSpPr>
            <a:spLocks noChangeShapeType="1"/>
          </p:cNvSpPr>
          <p:nvPr/>
        </p:nvSpPr>
        <p:spPr bwMode="auto">
          <a:xfrm flipH="1">
            <a:off x="5175250" y="3054350"/>
            <a:ext cx="2146300" cy="16637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67981" name="Rectangle 45"/>
          <p:cNvSpPr>
            <a:spLocks noChangeArrowheads="1"/>
          </p:cNvSpPr>
          <p:nvPr/>
        </p:nvSpPr>
        <p:spPr bwMode="auto">
          <a:xfrm>
            <a:off x="6929438" y="2586038"/>
            <a:ext cx="2143125" cy="1549400"/>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lIns="90488" tIns="44450" rIns="90488" bIns="44450">
            <a:spAutoFit/>
          </a:bodyPr>
          <a:lstStyle/>
          <a:p>
            <a:pPr algn="ctr" eaLnBrk="0" hangingPunct="0">
              <a:spcBef>
                <a:spcPct val="50000"/>
              </a:spcBef>
            </a:pPr>
            <a:r>
              <a:rPr lang="en-US" sz="2400" b="1">
                <a:solidFill>
                  <a:srgbClr val="EAEC5E"/>
                </a:solidFill>
                <a:effectLst>
                  <a:outerShdw blurRad="38100" dist="38100" dir="2700000" algn="tl">
                    <a:srgbClr val="000000"/>
                  </a:outerShdw>
                </a:effectLst>
              </a:rPr>
              <a:t>...and a standard deviation of .25.</a:t>
            </a:r>
          </a:p>
        </p:txBody>
      </p:sp>
      <p:grpSp>
        <p:nvGrpSpPr>
          <p:cNvPr id="167982" name="Group 46"/>
          <p:cNvGrpSpPr>
            <a:grpSpLocks/>
          </p:cNvGrpSpPr>
          <p:nvPr/>
        </p:nvGrpSpPr>
        <p:grpSpPr bwMode="auto">
          <a:xfrm>
            <a:off x="4867275" y="4724400"/>
            <a:ext cx="549275" cy="98425"/>
            <a:chOff x="3066" y="2976"/>
            <a:chExt cx="346" cy="62"/>
          </a:xfrm>
        </p:grpSpPr>
        <p:sp>
          <p:nvSpPr>
            <p:cNvPr id="167983" name="Line 47"/>
            <p:cNvSpPr>
              <a:spLocks noChangeShapeType="1"/>
            </p:cNvSpPr>
            <p:nvPr/>
          </p:nvSpPr>
          <p:spPr bwMode="auto">
            <a:xfrm>
              <a:off x="3066" y="2977"/>
              <a:ext cx="0" cy="61"/>
            </a:xfrm>
            <a:prstGeom prst="line">
              <a:avLst/>
            </a:prstGeom>
            <a:noFill/>
            <a:ln w="12700">
              <a:solidFill>
                <a:schemeClr val="tx1"/>
              </a:solidFill>
              <a:round/>
              <a:headEnd/>
              <a:tailEnd/>
            </a:ln>
            <a:effectLst/>
          </p:spPr>
          <p:txBody>
            <a:bodyPr wrap="none" anchor="ctr"/>
            <a:lstStyle/>
            <a:p>
              <a:endParaRPr lang="en-US"/>
            </a:p>
          </p:txBody>
        </p:sp>
        <p:sp>
          <p:nvSpPr>
            <p:cNvPr id="167984" name="Line 48"/>
            <p:cNvSpPr>
              <a:spLocks noChangeShapeType="1"/>
            </p:cNvSpPr>
            <p:nvPr/>
          </p:nvSpPr>
          <p:spPr bwMode="auto">
            <a:xfrm>
              <a:off x="3406" y="2977"/>
              <a:ext cx="0" cy="61"/>
            </a:xfrm>
            <a:prstGeom prst="line">
              <a:avLst/>
            </a:prstGeom>
            <a:noFill/>
            <a:ln w="12700">
              <a:solidFill>
                <a:schemeClr val="tx1"/>
              </a:solidFill>
              <a:round/>
              <a:headEnd/>
              <a:tailEnd/>
            </a:ln>
            <a:effectLst/>
          </p:spPr>
          <p:txBody>
            <a:bodyPr wrap="none" anchor="ctr"/>
            <a:lstStyle/>
            <a:p>
              <a:endParaRPr lang="en-US"/>
            </a:p>
          </p:txBody>
        </p:sp>
        <p:sp>
          <p:nvSpPr>
            <p:cNvPr id="167985" name="Line 49"/>
            <p:cNvSpPr>
              <a:spLocks noChangeShapeType="1"/>
            </p:cNvSpPr>
            <p:nvPr/>
          </p:nvSpPr>
          <p:spPr bwMode="auto">
            <a:xfrm flipH="1">
              <a:off x="3068" y="2976"/>
              <a:ext cx="344" cy="0"/>
            </a:xfrm>
            <a:prstGeom prst="line">
              <a:avLst/>
            </a:prstGeom>
            <a:noFill/>
            <a:ln w="12700">
              <a:solidFill>
                <a:schemeClr val="tx1"/>
              </a:solidFill>
              <a:round/>
              <a:headEnd/>
              <a:tailEnd/>
            </a:ln>
            <a:effectLst/>
          </p:spPr>
          <p:txBody>
            <a:bodyPr wrap="none" anchor="ctr"/>
            <a:lstStyle/>
            <a:p>
              <a:endParaRPr lang="en-US"/>
            </a:p>
          </p:txBody>
        </p:sp>
      </p:gr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Rot="1" noChangeArrowheads="1"/>
          </p:cNvSpPr>
          <p:nvPr>
            <p:ph type="title"/>
          </p:nvPr>
        </p:nvSpPr>
        <p:spPr>
          <a:noFill/>
          <a:ln/>
          <a:effectLst>
            <a:outerShdw dist="35921" dir="2700000" algn="ctr" rotWithShape="0">
              <a:srgbClr val="000000"/>
            </a:outerShdw>
          </a:effectLst>
        </p:spPr>
        <p:txBody>
          <a:bodyPr lIns="90488" tIns="44450" rIns="90488" bIns="44450"/>
          <a:lstStyle/>
          <a:p>
            <a:r>
              <a:rPr lang="en-US"/>
              <a:t>Sampling Error</a:t>
            </a:r>
          </a:p>
        </p:txBody>
      </p:sp>
      <p:sp>
        <p:nvSpPr>
          <p:cNvPr id="169987" name="Rectangle 3"/>
          <p:cNvSpPr>
            <a:spLocks noChangeArrowheads="1"/>
          </p:cNvSpPr>
          <p:nvPr/>
        </p:nvSpPr>
        <p:spPr bwMode="auto">
          <a:xfrm>
            <a:off x="6321425" y="4986338"/>
            <a:ext cx="287338"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4</a:t>
            </a:r>
          </a:p>
        </p:txBody>
      </p:sp>
      <p:sp>
        <p:nvSpPr>
          <p:cNvPr id="169988" name="Rectangle 4"/>
          <p:cNvSpPr>
            <a:spLocks noChangeArrowheads="1"/>
          </p:cNvSpPr>
          <p:nvPr/>
        </p:nvSpPr>
        <p:spPr bwMode="auto">
          <a:xfrm>
            <a:off x="6418263" y="4986338"/>
            <a:ext cx="233362"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a:t>
            </a:r>
          </a:p>
        </p:txBody>
      </p:sp>
      <p:sp>
        <p:nvSpPr>
          <p:cNvPr id="169989" name="Rectangle 5"/>
          <p:cNvSpPr>
            <a:spLocks noChangeArrowheads="1"/>
          </p:cNvSpPr>
          <p:nvPr/>
        </p:nvSpPr>
        <p:spPr bwMode="auto">
          <a:xfrm>
            <a:off x="6459538" y="4986338"/>
            <a:ext cx="287337"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5</a:t>
            </a:r>
          </a:p>
        </p:txBody>
      </p:sp>
      <p:sp>
        <p:nvSpPr>
          <p:cNvPr id="169990" name="Rectangle 6"/>
          <p:cNvSpPr>
            <a:spLocks noChangeArrowheads="1"/>
          </p:cNvSpPr>
          <p:nvPr/>
        </p:nvSpPr>
        <p:spPr bwMode="auto">
          <a:xfrm>
            <a:off x="5208588" y="4986338"/>
            <a:ext cx="287337"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4</a:t>
            </a:r>
          </a:p>
        </p:txBody>
      </p:sp>
      <p:sp>
        <p:nvSpPr>
          <p:cNvPr id="169991" name="Rectangle 7"/>
          <p:cNvSpPr>
            <a:spLocks noChangeArrowheads="1"/>
          </p:cNvSpPr>
          <p:nvPr/>
        </p:nvSpPr>
        <p:spPr bwMode="auto">
          <a:xfrm>
            <a:off x="5303838" y="4986338"/>
            <a:ext cx="233362"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a:t>
            </a:r>
          </a:p>
        </p:txBody>
      </p:sp>
      <p:sp>
        <p:nvSpPr>
          <p:cNvPr id="169992" name="Rectangle 8"/>
          <p:cNvSpPr>
            <a:spLocks noChangeArrowheads="1"/>
          </p:cNvSpPr>
          <p:nvPr/>
        </p:nvSpPr>
        <p:spPr bwMode="auto">
          <a:xfrm>
            <a:off x="5345113" y="4986338"/>
            <a:ext cx="287337"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0</a:t>
            </a:r>
          </a:p>
        </p:txBody>
      </p:sp>
      <p:sp>
        <p:nvSpPr>
          <p:cNvPr id="169993" name="Rectangle 9"/>
          <p:cNvSpPr>
            <a:spLocks noChangeArrowheads="1"/>
          </p:cNvSpPr>
          <p:nvPr/>
        </p:nvSpPr>
        <p:spPr bwMode="auto">
          <a:xfrm>
            <a:off x="4094163" y="4986338"/>
            <a:ext cx="287337"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3</a:t>
            </a:r>
          </a:p>
        </p:txBody>
      </p:sp>
      <p:sp>
        <p:nvSpPr>
          <p:cNvPr id="169994" name="Rectangle 10"/>
          <p:cNvSpPr>
            <a:spLocks noChangeArrowheads="1"/>
          </p:cNvSpPr>
          <p:nvPr/>
        </p:nvSpPr>
        <p:spPr bwMode="auto">
          <a:xfrm>
            <a:off x="4191000" y="4986338"/>
            <a:ext cx="233363"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a:t>
            </a:r>
          </a:p>
        </p:txBody>
      </p:sp>
      <p:sp>
        <p:nvSpPr>
          <p:cNvPr id="169995" name="Rectangle 11"/>
          <p:cNvSpPr>
            <a:spLocks noChangeArrowheads="1"/>
          </p:cNvSpPr>
          <p:nvPr/>
        </p:nvSpPr>
        <p:spPr bwMode="auto">
          <a:xfrm>
            <a:off x="4232275" y="4986338"/>
            <a:ext cx="287338"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5</a:t>
            </a:r>
          </a:p>
        </p:txBody>
      </p:sp>
      <p:sp>
        <p:nvSpPr>
          <p:cNvPr id="169996" name="Rectangle 12"/>
          <p:cNvSpPr>
            <a:spLocks noChangeArrowheads="1"/>
          </p:cNvSpPr>
          <p:nvPr/>
        </p:nvSpPr>
        <p:spPr bwMode="auto">
          <a:xfrm>
            <a:off x="2979738" y="4986338"/>
            <a:ext cx="287337"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3</a:t>
            </a:r>
          </a:p>
        </p:txBody>
      </p:sp>
      <p:sp>
        <p:nvSpPr>
          <p:cNvPr id="169997" name="Rectangle 13"/>
          <p:cNvSpPr>
            <a:spLocks noChangeArrowheads="1"/>
          </p:cNvSpPr>
          <p:nvPr/>
        </p:nvSpPr>
        <p:spPr bwMode="auto">
          <a:xfrm>
            <a:off x="3076575" y="4986338"/>
            <a:ext cx="233363"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a:t>
            </a:r>
          </a:p>
        </p:txBody>
      </p:sp>
      <p:sp>
        <p:nvSpPr>
          <p:cNvPr id="169998" name="Rectangle 14"/>
          <p:cNvSpPr>
            <a:spLocks noChangeArrowheads="1"/>
          </p:cNvSpPr>
          <p:nvPr/>
        </p:nvSpPr>
        <p:spPr bwMode="auto">
          <a:xfrm>
            <a:off x="3117850" y="4986338"/>
            <a:ext cx="287338"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0</a:t>
            </a:r>
          </a:p>
        </p:txBody>
      </p:sp>
      <p:sp>
        <p:nvSpPr>
          <p:cNvPr id="169999" name="Line 15"/>
          <p:cNvSpPr>
            <a:spLocks noChangeShapeType="1"/>
          </p:cNvSpPr>
          <p:nvPr/>
        </p:nvSpPr>
        <p:spPr bwMode="auto">
          <a:xfrm>
            <a:off x="6521450" y="4891088"/>
            <a:ext cx="0" cy="96837"/>
          </a:xfrm>
          <a:prstGeom prst="line">
            <a:avLst/>
          </a:prstGeom>
          <a:noFill/>
          <a:ln w="12700">
            <a:solidFill>
              <a:schemeClr val="tx1"/>
            </a:solidFill>
            <a:round/>
            <a:headEnd/>
            <a:tailEnd/>
          </a:ln>
          <a:effectLst/>
        </p:spPr>
        <p:txBody>
          <a:bodyPr wrap="none" anchor="ctr"/>
          <a:lstStyle/>
          <a:p>
            <a:endParaRPr lang="en-US"/>
          </a:p>
        </p:txBody>
      </p:sp>
      <p:sp>
        <p:nvSpPr>
          <p:cNvPr id="170000" name="Line 16"/>
          <p:cNvSpPr>
            <a:spLocks noChangeShapeType="1"/>
          </p:cNvSpPr>
          <p:nvPr/>
        </p:nvSpPr>
        <p:spPr bwMode="auto">
          <a:xfrm>
            <a:off x="5408613" y="4891088"/>
            <a:ext cx="0" cy="96837"/>
          </a:xfrm>
          <a:prstGeom prst="line">
            <a:avLst/>
          </a:prstGeom>
          <a:noFill/>
          <a:ln w="12700">
            <a:solidFill>
              <a:schemeClr val="tx1"/>
            </a:solidFill>
            <a:round/>
            <a:headEnd/>
            <a:tailEnd/>
          </a:ln>
          <a:effectLst/>
        </p:spPr>
        <p:txBody>
          <a:bodyPr wrap="none" anchor="ctr"/>
          <a:lstStyle/>
          <a:p>
            <a:endParaRPr lang="en-US"/>
          </a:p>
        </p:txBody>
      </p:sp>
      <p:sp>
        <p:nvSpPr>
          <p:cNvPr id="170001" name="Line 17"/>
          <p:cNvSpPr>
            <a:spLocks noChangeShapeType="1"/>
          </p:cNvSpPr>
          <p:nvPr/>
        </p:nvSpPr>
        <p:spPr bwMode="auto">
          <a:xfrm>
            <a:off x="4308475" y="4891088"/>
            <a:ext cx="0" cy="96837"/>
          </a:xfrm>
          <a:prstGeom prst="line">
            <a:avLst/>
          </a:prstGeom>
          <a:noFill/>
          <a:ln w="12700">
            <a:solidFill>
              <a:schemeClr val="tx1"/>
            </a:solidFill>
            <a:round/>
            <a:headEnd/>
            <a:tailEnd/>
          </a:ln>
          <a:effectLst/>
        </p:spPr>
        <p:txBody>
          <a:bodyPr wrap="none" anchor="ctr"/>
          <a:lstStyle/>
          <a:p>
            <a:endParaRPr lang="en-US"/>
          </a:p>
        </p:txBody>
      </p:sp>
      <p:sp>
        <p:nvSpPr>
          <p:cNvPr id="170002" name="Line 18"/>
          <p:cNvSpPr>
            <a:spLocks noChangeShapeType="1"/>
          </p:cNvSpPr>
          <p:nvPr/>
        </p:nvSpPr>
        <p:spPr bwMode="auto">
          <a:xfrm>
            <a:off x="3194050" y="4891088"/>
            <a:ext cx="0" cy="96837"/>
          </a:xfrm>
          <a:prstGeom prst="line">
            <a:avLst/>
          </a:prstGeom>
          <a:noFill/>
          <a:ln w="12700">
            <a:solidFill>
              <a:schemeClr val="tx1"/>
            </a:solidFill>
            <a:round/>
            <a:headEnd/>
            <a:tailEnd/>
          </a:ln>
          <a:effectLst/>
        </p:spPr>
        <p:txBody>
          <a:bodyPr wrap="none" anchor="ctr"/>
          <a:lstStyle/>
          <a:p>
            <a:endParaRPr lang="en-US"/>
          </a:p>
        </p:txBody>
      </p:sp>
      <p:sp>
        <p:nvSpPr>
          <p:cNvPr id="170003" name="Rectangle 19"/>
          <p:cNvSpPr>
            <a:spLocks noChangeArrowheads="1"/>
          </p:cNvSpPr>
          <p:nvPr/>
        </p:nvSpPr>
        <p:spPr bwMode="auto">
          <a:xfrm>
            <a:off x="2032000" y="2119313"/>
            <a:ext cx="287338"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1</a:t>
            </a:r>
          </a:p>
        </p:txBody>
      </p:sp>
      <p:sp>
        <p:nvSpPr>
          <p:cNvPr id="170004" name="Rectangle 20"/>
          <p:cNvSpPr>
            <a:spLocks noChangeArrowheads="1"/>
          </p:cNvSpPr>
          <p:nvPr/>
        </p:nvSpPr>
        <p:spPr bwMode="auto">
          <a:xfrm>
            <a:off x="2127250" y="2119313"/>
            <a:ext cx="287338"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5</a:t>
            </a:r>
          </a:p>
        </p:txBody>
      </p:sp>
      <p:sp>
        <p:nvSpPr>
          <p:cNvPr id="170005" name="Rectangle 21"/>
          <p:cNvSpPr>
            <a:spLocks noChangeArrowheads="1"/>
          </p:cNvSpPr>
          <p:nvPr/>
        </p:nvSpPr>
        <p:spPr bwMode="auto">
          <a:xfrm>
            <a:off x="2224088" y="2119313"/>
            <a:ext cx="287337"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0</a:t>
            </a:r>
          </a:p>
        </p:txBody>
      </p:sp>
      <p:sp>
        <p:nvSpPr>
          <p:cNvPr id="170006" name="Rectangle 22"/>
          <p:cNvSpPr>
            <a:spLocks noChangeArrowheads="1"/>
          </p:cNvSpPr>
          <p:nvPr/>
        </p:nvSpPr>
        <p:spPr bwMode="auto">
          <a:xfrm>
            <a:off x="2032000" y="2946400"/>
            <a:ext cx="287338"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1</a:t>
            </a:r>
          </a:p>
        </p:txBody>
      </p:sp>
      <p:sp>
        <p:nvSpPr>
          <p:cNvPr id="170007" name="Rectangle 23"/>
          <p:cNvSpPr>
            <a:spLocks noChangeArrowheads="1"/>
          </p:cNvSpPr>
          <p:nvPr/>
        </p:nvSpPr>
        <p:spPr bwMode="auto">
          <a:xfrm>
            <a:off x="2127250" y="2946400"/>
            <a:ext cx="287338"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0</a:t>
            </a:r>
          </a:p>
        </p:txBody>
      </p:sp>
      <p:sp>
        <p:nvSpPr>
          <p:cNvPr id="170008" name="Rectangle 24"/>
          <p:cNvSpPr>
            <a:spLocks noChangeArrowheads="1"/>
          </p:cNvSpPr>
          <p:nvPr/>
        </p:nvSpPr>
        <p:spPr bwMode="auto">
          <a:xfrm>
            <a:off x="2224088" y="2946400"/>
            <a:ext cx="287337"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0</a:t>
            </a:r>
          </a:p>
        </p:txBody>
      </p:sp>
      <p:sp>
        <p:nvSpPr>
          <p:cNvPr id="170009" name="Rectangle 25"/>
          <p:cNvSpPr>
            <a:spLocks noChangeArrowheads="1"/>
          </p:cNvSpPr>
          <p:nvPr/>
        </p:nvSpPr>
        <p:spPr bwMode="auto">
          <a:xfrm>
            <a:off x="2127250" y="3773488"/>
            <a:ext cx="287338"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5</a:t>
            </a:r>
          </a:p>
        </p:txBody>
      </p:sp>
      <p:sp>
        <p:nvSpPr>
          <p:cNvPr id="170010" name="Rectangle 26"/>
          <p:cNvSpPr>
            <a:spLocks noChangeArrowheads="1"/>
          </p:cNvSpPr>
          <p:nvPr/>
        </p:nvSpPr>
        <p:spPr bwMode="auto">
          <a:xfrm>
            <a:off x="2224088" y="3773488"/>
            <a:ext cx="287337"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0</a:t>
            </a:r>
          </a:p>
        </p:txBody>
      </p:sp>
      <p:sp>
        <p:nvSpPr>
          <p:cNvPr id="170011" name="Rectangle 27"/>
          <p:cNvSpPr>
            <a:spLocks noChangeArrowheads="1"/>
          </p:cNvSpPr>
          <p:nvPr/>
        </p:nvSpPr>
        <p:spPr bwMode="auto">
          <a:xfrm>
            <a:off x="2224088" y="4600575"/>
            <a:ext cx="287337"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0</a:t>
            </a:r>
          </a:p>
        </p:txBody>
      </p:sp>
      <p:sp>
        <p:nvSpPr>
          <p:cNvPr id="170012" name="Line 28"/>
          <p:cNvSpPr>
            <a:spLocks noChangeShapeType="1"/>
          </p:cNvSpPr>
          <p:nvPr/>
        </p:nvSpPr>
        <p:spPr bwMode="auto">
          <a:xfrm flipH="1">
            <a:off x="2514600" y="2266950"/>
            <a:ext cx="163513" cy="0"/>
          </a:xfrm>
          <a:prstGeom prst="line">
            <a:avLst/>
          </a:prstGeom>
          <a:noFill/>
          <a:ln w="12700">
            <a:solidFill>
              <a:schemeClr val="tx1"/>
            </a:solidFill>
            <a:round/>
            <a:headEnd/>
            <a:tailEnd/>
          </a:ln>
          <a:effectLst/>
        </p:spPr>
        <p:txBody>
          <a:bodyPr wrap="none" anchor="ctr"/>
          <a:lstStyle/>
          <a:p>
            <a:endParaRPr lang="en-US"/>
          </a:p>
        </p:txBody>
      </p:sp>
      <p:sp>
        <p:nvSpPr>
          <p:cNvPr id="170013" name="Line 29"/>
          <p:cNvSpPr>
            <a:spLocks noChangeShapeType="1"/>
          </p:cNvSpPr>
          <p:nvPr/>
        </p:nvSpPr>
        <p:spPr bwMode="auto">
          <a:xfrm flipH="1">
            <a:off x="2514600" y="3092450"/>
            <a:ext cx="163513" cy="0"/>
          </a:xfrm>
          <a:prstGeom prst="line">
            <a:avLst/>
          </a:prstGeom>
          <a:noFill/>
          <a:ln w="12700">
            <a:solidFill>
              <a:schemeClr val="tx1"/>
            </a:solidFill>
            <a:round/>
            <a:headEnd/>
            <a:tailEnd/>
          </a:ln>
          <a:effectLst/>
        </p:spPr>
        <p:txBody>
          <a:bodyPr wrap="none" anchor="ctr"/>
          <a:lstStyle/>
          <a:p>
            <a:endParaRPr lang="en-US"/>
          </a:p>
        </p:txBody>
      </p:sp>
      <p:sp>
        <p:nvSpPr>
          <p:cNvPr id="170014" name="Line 30"/>
          <p:cNvSpPr>
            <a:spLocks noChangeShapeType="1"/>
          </p:cNvSpPr>
          <p:nvPr/>
        </p:nvSpPr>
        <p:spPr bwMode="auto">
          <a:xfrm flipH="1">
            <a:off x="2514600" y="3919538"/>
            <a:ext cx="163513" cy="0"/>
          </a:xfrm>
          <a:prstGeom prst="line">
            <a:avLst/>
          </a:prstGeom>
          <a:noFill/>
          <a:ln w="12700">
            <a:solidFill>
              <a:schemeClr val="tx1"/>
            </a:solidFill>
            <a:round/>
            <a:headEnd/>
            <a:tailEnd/>
          </a:ln>
          <a:effectLst/>
        </p:spPr>
        <p:txBody>
          <a:bodyPr wrap="none" anchor="ctr"/>
          <a:lstStyle/>
          <a:p>
            <a:endParaRPr lang="en-US"/>
          </a:p>
        </p:txBody>
      </p:sp>
      <p:sp>
        <p:nvSpPr>
          <p:cNvPr id="170015" name="Line 31"/>
          <p:cNvSpPr>
            <a:spLocks noChangeShapeType="1"/>
          </p:cNvSpPr>
          <p:nvPr/>
        </p:nvSpPr>
        <p:spPr bwMode="auto">
          <a:xfrm flipH="1">
            <a:off x="2514600" y="4746625"/>
            <a:ext cx="163513" cy="0"/>
          </a:xfrm>
          <a:prstGeom prst="line">
            <a:avLst/>
          </a:prstGeom>
          <a:noFill/>
          <a:ln w="12700">
            <a:solidFill>
              <a:schemeClr val="tx1"/>
            </a:solidFill>
            <a:round/>
            <a:headEnd/>
            <a:tailEnd/>
          </a:ln>
          <a:effectLst/>
        </p:spPr>
        <p:txBody>
          <a:bodyPr wrap="none" anchor="ctr"/>
          <a:lstStyle/>
          <a:p>
            <a:endParaRPr lang="en-US"/>
          </a:p>
        </p:txBody>
      </p:sp>
      <p:sp>
        <p:nvSpPr>
          <p:cNvPr id="170016" name="Line 32"/>
          <p:cNvSpPr>
            <a:spLocks noChangeShapeType="1"/>
          </p:cNvSpPr>
          <p:nvPr/>
        </p:nvSpPr>
        <p:spPr bwMode="auto">
          <a:xfrm>
            <a:off x="2746375" y="4884738"/>
            <a:ext cx="4222750" cy="0"/>
          </a:xfrm>
          <a:prstGeom prst="line">
            <a:avLst/>
          </a:prstGeom>
          <a:noFill/>
          <a:ln w="12700">
            <a:solidFill>
              <a:schemeClr val="tx1"/>
            </a:solidFill>
            <a:round/>
            <a:headEnd/>
            <a:tailEnd/>
          </a:ln>
          <a:effectLst/>
        </p:spPr>
        <p:txBody>
          <a:bodyPr wrap="none" anchor="ctr"/>
          <a:lstStyle/>
          <a:p>
            <a:endParaRPr lang="en-US"/>
          </a:p>
        </p:txBody>
      </p:sp>
      <p:sp>
        <p:nvSpPr>
          <p:cNvPr id="170017" name="Line 33"/>
          <p:cNvSpPr>
            <a:spLocks noChangeShapeType="1"/>
          </p:cNvSpPr>
          <p:nvPr/>
        </p:nvSpPr>
        <p:spPr bwMode="auto">
          <a:xfrm flipV="1">
            <a:off x="2671763" y="1860550"/>
            <a:ext cx="0" cy="2974975"/>
          </a:xfrm>
          <a:prstGeom prst="line">
            <a:avLst/>
          </a:prstGeom>
          <a:noFill/>
          <a:ln w="12700">
            <a:solidFill>
              <a:schemeClr val="tx1"/>
            </a:solidFill>
            <a:round/>
            <a:headEnd/>
            <a:tailEnd/>
          </a:ln>
          <a:effectLst/>
        </p:spPr>
        <p:txBody>
          <a:bodyPr wrap="none" anchor="ctr"/>
          <a:lstStyle/>
          <a:p>
            <a:endParaRPr lang="en-US"/>
          </a:p>
        </p:txBody>
      </p:sp>
      <p:grpSp>
        <p:nvGrpSpPr>
          <p:cNvPr id="170018" name="Group 34"/>
          <p:cNvGrpSpPr>
            <a:grpSpLocks/>
          </p:cNvGrpSpPr>
          <p:nvPr/>
        </p:nvGrpSpPr>
        <p:grpSpPr bwMode="auto">
          <a:xfrm>
            <a:off x="3016250" y="2100263"/>
            <a:ext cx="3741738" cy="2647950"/>
            <a:chOff x="1900" y="1323"/>
            <a:chExt cx="2357" cy="1668"/>
          </a:xfrm>
        </p:grpSpPr>
        <p:sp>
          <p:nvSpPr>
            <p:cNvPr id="170019" name="Freeform 35"/>
            <p:cNvSpPr>
              <a:spLocks/>
            </p:cNvSpPr>
            <p:nvPr/>
          </p:nvSpPr>
          <p:spPr bwMode="auto">
            <a:xfrm>
              <a:off x="1900" y="1792"/>
              <a:ext cx="876" cy="1199"/>
            </a:xfrm>
            <a:custGeom>
              <a:avLst/>
              <a:gdLst/>
              <a:ahLst/>
              <a:cxnLst>
                <a:cxn ang="0">
                  <a:pos x="95" y="1181"/>
                </a:cxn>
                <a:cxn ang="0">
                  <a:pos x="286" y="1129"/>
                </a:cxn>
                <a:cxn ang="0">
                  <a:pos x="329" y="1103"/>
                </a:cxn>
                <a:cxn ang="0">
                  <a:pos x="372" y="1068"/>
                </a:cxn>
                <a:cxn ang="0">
                  <a:pos x="389" y="1059"/>
                </a:cxn>
                <a:cxn ang="0">
                  <a:pos x="407" y="1033"/>
                </a:cxn>
                <a:cxn ang="0">
                  <a:pos x="424" y="1016"/>
                </a:cxn>
                <a:cxn ang="0">
                  <a:pos x="441" y="998"/>
                </a:cxn>
                <a:cxn ang="0">
                  <a:pos x="459" y="981"/>
                </a:cxn>
                <a:cxn ang="0">
                  <a:pos x="476" y="955"/>
                </a:cxn>
                <a:cxn ang="0">
                  <a:pos x="511" y="912"/>
                </a:cxn>
                <a:cxn ang="0">
                  <a:pos x="537" y="860"/>
                </a:cxn>
                <a:cxn ang="0">
                  <a:pos x="545" y="851"/>
                </a:cxn>
                <a:cxn ang="0">
                  <a:pos x="554" y="825"/>
                </a:cxn>
                <a:cxn ang="0">
                  <a:pos x="580" y="781"/>
                </a:cxn>
                <a:cxn ang="0">
                  <a:pos x="589" y="764"/>
                </a:cxn>
                <a:cxn ang="0">
                  <a:pos x="597" y="738"/>
                </a:cxn>
                <a:cxn ang="0">
                  <a:pos x="606" y="721"/>
                </a:cxn>
                <a:cxn ang="0">
                  <a:pos x="623" y="695"/>
                </a:cxn>
                <a:cxn ang="0">
                  <a:pos x="632" y="669"/>
                </a:cxn>
                <a:cxn ang="0">
                  <a:pos x="641" y="660"/>
                </a:cxn>
                <a:cxn ang="0">
                  <a:pos x="641" y="643"/>
                </a:cxn>
                <a:cxn ang="0">
                  <a:pos x="649" y="616"/>
                </a:cxn>
                <a:cxn ang="0">
                  <a:pos x="658" y="599"/>
                </a:cxn>
                <a:cxn ang="0">
                  <a:pos x="667" y="590"/>
                </a:cxn>
                <a:cxn ang="0">
                  <a:pos x="675" y="556"/>
                </a:cxn>
                <a:cxn ang="0">
                  <a:pos x="684" y="538"/>
                </a:cxn>
                <a:cxn ang="0">
                  <a:pos x="693" y="521"/>
                </a:cxn>
                <a:cxn ang="0">
                  <a:pos x="701" y="495"/>
                </a:cxn>
                <a:cxn ang="0">
                  <a:pos x="710" y="478"/>
                </a:cxn>
                <a:cxn ang="0">
                  <a:pos x="719" y="452"/>
                </a:cxn>
                <a:cxn ang="0">
                  <a:pos x="727" y="434"/>
                </a:cxn>
                <a:cxn ang="0">
                  <a:pos x="727" y="417"/>
                </a:cxn>
                <a:cxn ang="0">
                  <a:pos x="736" y="391"/>
                </a:cxn>
                <a:cxn ang="0">
                  <a:pos x="745" y="382"/>
                </a:cxn>
                <a:cxn ang="0">
                  <a:pos x="753" y="365"/>
                </a:cxn>
                <a:cxn ang="0">
                  <a:pos x="762" y="339"/>
                </a:cxn>
                <a:cxn ang="0">
                  <a:pos x="762" y="321"/>
                </a:cxn>
                <a:cxn ang="0">
                  <a:pos x="771" y="304"/>
                </a:cxn>
                <a:cxn ang="0">
                  <a:pos x="779" y="287"/>
                </a:cxn>
                <a:cxn ang="0">
                  <a:pos x="779" y="269"/>
                </a:cxn>
                <a:cxn ang="0">
                  <a:pos x="788" y="252"/>
                </a:cxn>
                <a:cxn ang="0">
                  <a:pos x="797" y="243"/>
                </a:cxn>
                <a:cxn ang="0">
                  <a:pos x="797" y="226"/>
                </a:cxn>
                <a:cxn ang="0">
                  <a:pos x="805" y="208"/>
                </a:cxn>
                <a:cxn ang="0">
                  <a:pos x="805" y="191"/>
                </a:cxn>
                <a:cxn ang="0">
                  <a:pos x="814" y="182"/>
                </a:cxn>
                <a:cxn ang="0">
                  <a:pos x="814" y="165"/>
                </a:cxn>
                <a:cxn ang="0">
                  <a:pos x="823" y="156"/>
                </a:cxn>
                <a:cxn ang="0">
                  <a:pos x="831" y="139"/>
                </a:cxn>
                <a:cxn ang="0">
                  <a:pos x="840" y="104"/>
                </a:cxn>
                <a:cxn ang="0">
                  <a:pos x="849" y="87"/>
                </a:cxn>
                <a:cxn ang="0">
                  <a:pos x="857" y="52"/>
                </a:cxn>
                <a:cxn ang="0">
                  <a:pos x="866" y="44"/>
                </a:cxn>
                <a:cxn ang="0">
                  <a:pos x="866" y="26"/>
                </a:cxn>
                <a:cxn ang="0">
                  <a:pos x="875" y="18"/>
                </a:cxn>
                <a:cxn ang="0">
                  <a:pos x="875" y="0"/>
                </a:cxn>
              </a:cxnLst>
              <a:rect l="0" t="0" r="r" b="b"/>
              <a:pathLst>
                <a:path w="876" h="1199">
                  <a:moveTo>
                    <a:pt x="0" y="1198"/>
                  </a:moveTo>
                  <a:lnTo>
                    <a:pt x="95" y="1181"/>
                  </a:lnTo>
                  <a:lnTo>
                    <a:pt x="251" y="1146"/>
                  </a:lnTo>
                  <a:lnTo>
                    <a:pt x="286" y="1129"/>
                  </a:lnTo>
                  <a:lnTo>
                    <a:pt x="311" y="1111"/>
                  </a:lnTo>
                  <a:lnTo>
                    <a:pt x="329" y="1103"/>
                  </a:lnTo>
                  <a:lnTo>
                    <a:pt x="337" y="1094"/>
                  </a:lnTo>
                  <a:lnTo>
                    <a:pt x="372" y="1068"/>
                  </a:lnTo>
                  <a:lnTo>
                    <a:pt x="381" y="1059"/>
                  </a:lnTo>
                  <a:lnTo>
                    <a:pt x="389" y="1059"/>
                  </a:lnTo>
                  <a:lnTo>
                    <a:pt x="389" y="1051"/>
                  </a:lnTo>
                  <a:lnTo>
                    <a:pt x="407" y="1033"/>
                  </a:lnTo>
                  <a:lnTo>
                    <a:pt x="415" y="1033"/>
                  </a:lnTo>
                  <a:lnTo>
                    <a:pt x="424" y="1016"/>
                  </a:lnTo>
                  <a:lnTo>
                    <a:pt x="433" y="1007"/>
                  </a:lnTo>
                  <a:lnTo>
                    <a:pt x="441" y="998"/>
                  </a:lnTo>
                  <a:lnTo>
                    <a:pt x="450" y="990"/>
                  </a:lnTo>
                  <a:lnTo>
                    <a:pt x="459" y="981"/>
                  </a:lnTo>
                  <a:lnTo>
                    <a:pt x="467" y="972"/>
                  </a:lnTo>
                  <a:lnTo>
                    <a:pt x="476" y="955"/>
                  </a:lnTo>
                  <a:lnTo>
                    <a:pt x="485" y="946"/>
                  </a:lnTo>
                  <a:lnTo>
                    <a:pt x="511" y="912"/>
                  </a:lnTo>
                  <a:lnTo>
                    <a:pt x="519" y="894"/>
                  </a:lnTo>
                  <a:lnTo>
                    <a:pt x="537" y="860"/>
                  </a:lnTo>
                  <a:lnTo>
                    <a:pt x="537" y="851"/>
                  </a:lnTo>
                  <a:lnTo>
                    <a:pt x="545" y="851"/>
                  </a:lnTo>
                  <a:lnTo>
                    <a:pt x="545" y="842"/>
                  </a:lnTo>
                  <a:lnTo>
                    <a:pt x="554" y="825"/>
                  </a:lnTo>
                  <a:lnTo>
                    <a:pt x="580" y="790"/>
                  </a:lnTo>
                  <a:lnTo>
                    <a:pt x="580" y="781"/>
                  </a:lnTo>
                  <a:lnTo>
                    <a:pt x="580" y="773"/>
                  </a:lnTo>
                  <a:lnTo>
                    <a:pt x="589" y="764"/>
                  </a:lnTo>
                  <a:lnTo>
                    <a:pt x="597" y="747"/>
                  </a:lnTo>
                  <a:lnTo>
                    <a:pt x="597" y="738"/>
                  </a:lnTo>
                  <a:lnTo>
                    <a:pt x="606" y="729"/>
                  </a:lnTo>
                  <a:lnTo>
                    <a:pt x="606" y="721"/>
                  </a:lnTo>
                  <a:lnTo>
                    <a:pt x="615" y="712"/>
                  </a:lnTo>
                  <a:lnTo>
                    <a:pt x="623" y="695"/>
                  </a:lnTo>
                  <a:lnTo>
                    <a:pt x="623" y="677"/>
                  </a:lnTo>
                  <a:lnTo>
                    <a:pt x="632" y="669"/>
                  </a:lnTo>
                  <a:lnTo>
                    <a:pt x="632" y="660"/>
                  </a:lnTo>
                  <a:lnTo>
                    <a:pt x="641" y="660"/>
                  </a:lnTo>
                  <a:lnTo>
                    <a:pt x="641" y="651"/>
                  </a:lnTo>
                  <a:lnTo>
                    <a:pt x="641" y="643"/>
                  </a:lnTo>
                  <a:lnTo>
                    <a:pt x="649" y="625"/>
                  </a:lnTo>
                  <a:lnTo>
                    <a:pt x="649" y="616"/>
                  </a:lnTo>
                  <a:lnTo>
                    <a:pt x="658" y="608"/>
                  </a:lnTo>
                  <a:lnTo>
                    <a:pt x="658" y="599"/>
                  </a:lnTo>
                  <a:lnTo>
                    <a:pt x="667" y="599"/>
                  </a:lnTo>
                  <a:lnTo>
                    <a:pt x="667" y="590"/>
                  </a:lnTo>
                  <a:lnTo>
                    <a:pt x="667" y="582"/>
                  </a:lnTo>
                  <a:lnTo>
                    <a:pt x="675" y="556"/>
                  </a:lnTo>
                  <a:lnTo>
                    <a:pt x="684" y="547"/>
                  </a:lnTo>
                  <a:lnTo>
                    <a:pt x="684" y="538"/>
                  </a:lnTo>
                  <a:lnTo>
                    <a:pt x="684" y="530"/>
                  </a:lnTo>
                  <a:lnTo>
                    <a:pt x="693" y="521"/>
                  </a:lnTo>
                  <a:lnTo>
                    <a:pt x="701" y="504"/>
                  </a:lnTo>
                  <a:lnTo>
                    <a:pt x="701" y="495"/>
                  </a:lnTo>
                  <a:lnTo>
                    <a:pt x="701" y="486"/>
                  </a:lnTo>
                  <a:lnTo>
                    <a:pt x="710" y="478"/>
                  </a:lnTo>
                  <a:lnTo>
                    <a:pt x="710" y="469"/>
                  </a:lnTo>
                  <a:lnTo>
                    <a:pt x="719" y="452"/>
                  </a:lnTo>
                  <a:lnTo>
                    <a:pt x="719" y="443"/>
                  </a:lnTo>
                  <a:lnTo>
                    <a:pt x="727" y="434"/>
                  </a:lnTo>
                  <a:lnTo>
                    <a:pt x="727" y="426"/>
                  </a:lnTo>
                  <a:lnTo>
                    <a:pt x="727" y="417"/>
                  </a:lnTo>
                  <a:lnTo>
                    <a:pt x="736" y="399"/>
                  </a:lnTo>
                  <a:lnTo>
                    <a:pt x="736" y="391"/>
                  </a:lnTo>
                  <a:lnTo>
                    <a:pt x="745" y="391"/>
                  </a:lnTo>
                  <a:lnTo>
                    <a:pt x="745" y="382"/>
                  </a:lnTo>
                  <a:lnTo>
                    <a:pt x="745" y="373"/>
                  </a:lnTo>
                  <a:lnTo>
                    <a:pt x="753" y="365"/>
                  </a:lnTo>
                  <a:lnTo>
                    <a:pt x="753" y="356"/>
                  </a:lnTo>
                  <a:lnTo>
                    <a:pt x="762" y="339"/>
                  </a:lnTo>
                  <a:lnTo>
                    <a:pt x="762" y="330"/>
                  </a:lnTo>
                  <a:lnTo>
                    <a:pt x="762" y="321"/>
                  </a:lnTo>
                  <a:lnTo>
                    <a:pt x="771" y="313"/>
                  </a:lnTo>
                  <a:lnTo>
                    <a:pt x="771" y="304"/>
                  </a:lnTo>
                  <a:lnTo>
                    <a:pt x="771" y="295"/>
                  </a:lnTo>
                  <a:lnTo>
                    <a:pt x="779" y="287"/>
                  </a:lnTo>
                  <a:lnTo>
                    <a:pt x="779" y="278"/>
                  </a:lnTo>
                  <a:lnTo>
                    <a:pt x="779" y="269"/>
                  </a:lnTo>
                  <a:lnTo>
                    <a:pt x="788" y="261"/>
                  </a:lnTo>
                  <a:lnTo>
                    <a:pt x="788" y="252"/>
                  </a:lnTo>
                  <a:lnTo>
                    <a:pt x="788" y="243"/>
                  </a:lnTo>
                  <a:lnTo>
                    <a:pt x="797" y="243"/>
                  </a:lnTo>
                  <a:lnTo>
                    <a:pt x="797" y="235"/>
                  </a:lnTo>
                  <a:lnTo>
                    <a:pt x="797" y="226"/>
                  </a:lnTo>
                  <a:lnTo>
                    <a:pt x="805" y="217"/>
                  </a:lnTo>
                  <a:lnTo>
                    <a:pt x="805" y="208"/>
                  </a:lnTo>
                  <a:lnTo>
                    <a:pt x="805" y="200"/>
                  </a:lnTo>
                  <a:lnTo>
                    <a:pt x="805" y="191"/>
                  </a:lnTo>
                  <a:lnTo>
                    <a:pt x="814" y="191"/>
                  </a:lnTo>
                  <a:lnTo>
                    <a:pt x="814" y="182"/>
                  </a:lnTo>
                  <a:lnTo>
                    <a:pt x="814" y="174"/>
                  </a:lnTo>
                  <a:lnTo>
                    <a:pt x="814" y="165"/>
                  </a:lnTo>
                  <a:lnTo>
                    <a:pt x="823" y="165"/>
                  </a:lnTo>
                  <a:lnTo>
                    <a:pt x="823" y="156"/>
                  </a:lnTo>
                  <a:lnTo>
                    <a:pt x="823" y="148"/>
                  </a:lnTo>
                  <a:lnTo>
                    <a:pt x="831" y="139"/>
                  </a:lnTo>
                  <a:lnTo>
                    <a:pt x="831" y="130"/>
                  </a:lnTo>
                  <a:lnTo>
                    <a:pt x="840" y="104"/>
                  </a:lnTo>
                  <a:lnTo>
                    <a:pt x="840" y="96"/>
                  </a:lnTo>
                  <a:lnTo>
                    <a:pt x="849" y="87"/>
                  </a:lnTo>
                  <a:lnTo>
                    <a:pt x="849" y="78"/>
                  </a:lnTo>
                  <a:lnTo>
                    <a:pt x="857" y="52"/>
                  </a:lnTo>
                  <a:lnTo>
                    <a:pt x="857" y="44"/>
                  </a:lnTo>
                  <a:lnTo>
                    <a:pt x="866" y="44"/>
                  </a:lnTo>
                  <a:lnTo>
                    <a:pt x="866" y="35"/>
                  </a:lnTo>
                  <a:lnTo>
                    <a:pt x="866" y="26"/>
                  </a:lnTo>
                  <a:lnTo>
                    <a:pt x="866" y="18"/>
                  </a:lnTo>
                  <a:lnTo>
                    <a:pt x="875" y="18"/>
                  </a:lnTo>
                  <a:lnTo>
                    <a:pt x="875" y="9"/>
                  </a:lnTo>
                  <a:lnTo>
                    <a:pt x="875" y="0"/>
                  </a:lnTo>
                </a:path>
              </a:pathLst>
            </a:custGeom>
            <a:noFill/>
            <a:ln w="50800" cap="rnd" cmpd="sng">
              <a:solidFill>
                <a:srgbClr val="EAEC5E"/>
              </a:solidFill>
              <a:prstDash val="solid"/>
              <a:round/>
              <a:headEnd type="none" w="med" len="med"/>
              <a:tailEnd type="none" w="med" len="med"/>
            </a:ln>
            <a:effectLst/>
          </p:spPr>
          <p:txBody>
            <a:bodyPr/>
            <a:lstStyle/>
            <a:p>
              <a:endParaRPr lang="en-US"/>
            </a:p>
          </p:txBody>
        </p:sp>
        <p:sp>
          <p:nvSpPr>
            <p:cNvPr id="170020" name="Freeform 36"/>
            <p:cNvSpPr>
              <a:spLocks/>
            </p:cNvSpPr>
            <p:nvPr/>
          </p:nvSpPr>
          <p:spPr bwMode="auto">
            <a:xfrm>
              <a:off x="2775" y="1375"/>
              <a:ext cx="200" cy="418"/>
            </a:xfrm>
            <a:custGeom>
              <a:avLst/>
              <a:gdLst/>
              <a:ahLst/>
              <a:cxnLst>
                <a:cxn ang="0">
                  <a:pos x="0" y="417"/>
                </a:cxn>
                <a:cxn ang="0">
                  <a:pos x="0" y="417"/>
                </a:cxn>
                <a:cxn ang="0">
                  <a:pos x="0" y="408"/>
                </a:cxn>
                <a:cxn ang="0">
                  <a:pos x="8" y="408"/>
                </a:cxn>
                <a:cxn ang="0">
                  <a:pos x="8" y="400"/>
                </a:cxn>
                <a:cxn ang="0">
                  <a:pos x="8" y="391"/>
                </a:cxn>
                <a:cxn ang="0">
                  <a:pos x="17" y="374"/>
                </a:cxn>
                <a:cxn ang="0">
                  <a:pos x="17" y="365"/>
                </a:cxn>
                <a:cxn ang="0">
                  <a:pos x="25" y="365"/>
                </a:cxn>
                <a:cxn ang="0">
                  <a:pos x="25" y="356"/>
                </a:cxn>
                <a:cxn ang="0">
                  <a:pos x="25" y="348"/>
                </a:cxn>
                <a:cxn ang="0">
                  <a:pos x="25" y="339"/>
                </a:cxn>
                <a:cxn ang="0">
                  <a:pos x="34" y="330"/>
                </a:cxn>
                <a:cxn ang="0">
                  <a:pos x="34" y="322"/>
                </a:cxn>
                <a:cxn ang="0">
                  <a:pos x="43" y="313"/>
                </a:cxn>
                <a:cxn ang="0">
                  <a:pos x="43" y="304"/>
                </a:cxn>
                <a:cxn ang="0">
                  <a:pos x="43" y="296"/>
                </a:cxn>
                <a:cxn ang="0">
                  <a:pos x="51" y="287"/>
                </a:cxn>
                <a:cxn ang="0">
                  <a:pos x="51" y="278"/>
                </a:cxn>
                <a:cxn ang="0">
                  <a:pos x="60" y="270"/>
                </a:cxn>
                <a:cxn ang="0">
                  <a:pos x="60" y="261"/>
                </a:cxn>
                <a:cxn ang="0">
                  <a:pos x="60" y="252"/>
                </a:cxn>
                <a:cxn ang="0">
                  <a:pos x="69" y="244"/>
                </a:cxn>
                <a:cxn ang="0">
                  <a:pos x="69" y="235"/>
                </a:cxn>
                <a:cxn ang="0">
                  <a:pos x="69" y="226"/>
                </a:cxn>
                <a:cxn ang="0">
                  <a:pos x="77" y="226"/>
                </a:cxn>
                <a:cxn ang="0">
                  <a:pos x="77" y="217"/>
                </a:cxn>
                <a:cxn ang="0">
                  <a:pos x="77" y="209"/>
                </a:cxn>
                <a:cxn ang="0">
                  <a:pos x="86" y="209"/>
                </a:cxn>
                <a:cxn ang="0">
                  <a:pos x="86" y="200"/>
                </a:cxn>
                <a:cxn ang="0">
                  <a:pos x="86" y="191"/>
                </a:cxn>
                <a:cxn ang="0">
                  <a:pos x="95" y="191"/>
                </a:cxn>
                <a:cxn ang="0">
                  <a:pos x="95" y="183"/>
                </a:cxn>
                <a:cxn ang="0">
                  <a:pos x="95" y="174"/>
                </a:cxn>
                <a:cxn ang="0">
                  <a:pos x="103" y="165"/>
                </a:cxn>
                <a:cxn ang="0">
                  <a:pos x="103" y="157"/>
                </a:cxn>
                <a:cxn ang="0">
                  <a:pos x="103" y="148"/>
                </a:cxn>
                <a:cxn ang="0">
                  <a:pos x="112" y="148"/>
                </a:cxn>
                <a:cxn ang="0">
                  <a:pos x="112" y="139"/>
                </a:cxn>
                <a:cxn ang="0">
                  <a:pos x="112" y="131"/>
                </a:cxn>
                <a:cxn ang="0">
                  <a:pos x="121" y="131"/>
                </a:cxn>
                <a:cxn ang="0">
                  <a:pos x="121" y="122"/>
                </a:cxn>
                <a:cxn ang="0">
                  <a:pos x="121" y="113"/>
                </a:cxn>
                <a:cxn ang="0">
                  <a:pos x="129" y="113"/>
                </a:cxn>
                <a:cxn ang="0">
                  <a:pos x="129" y="105"/>
                </a:cxn>
                <a:cxn ang="0">
                  <a:pos x="129" y="96"/>
                </a:cxn>
                <a:cxn ang="0">
                  <a:pos x="138" y="96"/>
                </a:cxn>
                <a:cxn ang="0">
                  <a:pos x="138" y="87"/>
                </a:cxn>
                <a:cxn ang="0">
                  <a:pos x="147" y="79"/>
                </a:cxn>
                <a:cxn ang="0">
                  <a:pos x="147" y="70"/>
                </a:cxn>
                <a:cxn ang="0">
                  <a:pos x="155" y="70"/>
                </a:cxn>
                <a:cxn ang="0">
                  <a:pos x="155" y="61"/>
                </a:cxn>
                <a:cxn ang="0">
                  <a:pos x="155" y="53"/>
                </a:cxn>
                <a:cxn ang="0">
                  <a:pos x="164" y="53"/>
                </a:cxn>
                <a:cxn ang="0">
                  <a:pos x="164" y="44"/>
                </a:cxn>
                <a:cxn ang="0">
                  <a:pos x="173" y="35"/>
                </a:cxn>
                <a:cxn ang="0">
                  <a:pos x="173" y="27"/>
                </a:cxn>
                <a:cxn ang="0">
                  <a:pos x="181" y="27"/>
                </a:cxn>
                <a:cxn ang="0">
                  <a:pos x="181" y="18"/>
                </a:cxn>
                <a:cxn ang="0">
                  <a:pos x="190" y="18"/>
                </a:cxn>
                <a:cxn ang="0">
                  <a:pos x="190" y="9"/>
                </a:cxn>
                <a:cxn ang="0">
                  <a:pos x="199" y="0"/>
                </a:cxn>
              </a:cxnLst>
              <a:rect l="0" t="0" r="r" b="b"/>
              <a:pathLst>
                <a:path w="200" h="418">
                  <a:moveTo>
                    <a:pt x="0" y="417"/>
                  </a:moveTo>
                  <a:lnTo>
                    <a:pt x="0" y="417"/>
                  </a:lnTo>
                  <a:lnTo>
                    <a:pt x="0" y="408"/>
                  </a:lnTo>
                  <a:lnTo>
                    <a:pt x="8" y="408"/>
                  </a:lnTo>
                  <a:lnTo>
                    <a:pt x="8" y="400"/>
                  </a:lnTo>
                  <a:lnTo>
                    <a:pt x="8" y="391"/>
                  </a:lnTo>
                  <a:lnTo>
                    <a:pt x="17" y="374"/>
                  </a:lnTo>
                  <a:lnTo>
                    <a:pt x="17" y="365"/>
                  </a:lnTo>
                  <a:lnTo>
                    <a:pt x="25" y="365"/>
                  </a:lnTo>
                  <a:lnTo>
                    <a:pt x="25" y="356"/>
                  </a:lnTo>
                  <a:lnTo>
                    <a:pt x="25" y="348"/>
                  </a:lnTo>
                  <a:lnTo>
                    <a:pt x="25" y="339"/>
                  </a:lnTo>
                  <a:lnTo>
                    <a:pt x="34" y="330"/>
                  </a:lnTo>
                  <a:lnTo>
                    <a:pt x="34" y="322"/>
                  </a:lnTo>
                  <a:lnTo>
                    <a:pt x="43" y="313"/>
                  </a:lnTo>
                  <a:lnTo>
                    <a:pt x="43" y="304"/>
                  </a:lnTo>
                  <a:lnTo>
                    <a:pt x="43" y="296"/>
                  </a:lnTo>
                  <a:lnTo>
                    <a:pt x="51" y="287"/>
                  </a:lnTo>
                  <a:lnTo>
                    <a:pt x="51" y="278"/>
                  </a:lnTo>
                  <a:lnTo>
                    <a:pt x="60" y="270"/>
                  </a:lnTo>
                  <a:lnTo>
                    <a:pt x="60" y="261"/>
                  </a:lnTo>
                  <a:lnTo>
                    <a:pt x="60" y="252"/>
                  </a:lnTo>
                  <a:lnTo>
                    <a:pt x="69" y="244"/>
                  </a:lnTo>
                  <a:lnTo>
                    <a:pt x="69" y="235"/>
                  </a:lnTo>
                  <a:lnTo>
                    <a:pt x="69" y="226"/>
                  </a:lnTo>
                  <a:lnTo>
                    <a:pt x="77" y="226"/>
                  </a:lnTo>
                  <a:lnTo>
                    <a:pt x="77" y="217"/>
                  </a:lnTo>
                  <a:lnTo>
                    <a:pt x="77" y="209"/>
                  </a:lnTo>
                  <a:lnTo>
                    <a:pt x="86" y="209"/>
                  </a:lnTo>
                  <a:lnTo>
                    <a:pt x="86" y="200"/>
                  </a:lnTo>
                  <a:lnTo>
                    <a:pt x="86" y="191"/>
                  </a:lnTo>
                  <a:lnTo>
                    <a:pt x="95" y="191"/>
                  </a:lnTo>
                  <a:lnTo>
                    <a:pt x="95" y="183"/>
                  </a:lnTo>
                  <a:lnTo>
                    <a:pt x="95" y="174"/>
                  </a:lnTo>
                  <a:lnTo>
                    <a:pt x="103" y="165"/>
                  </a:lnTo>
                  <a:lnTo>
                    <a:pt x="103" y="157"/>
                  </a:lnTo>
                  <a:lnTo>
                    <a:pt x="103" y="148"/>
                  </a:lnTo>
                  <a:lnTo>
                    <a:pt x="112" y="148"/>
                  </a:lnTo>
                  <a:lnTo>
                    <a:pt x="112" y="139"/>
                  </a:lnTo>
                  <a:lnTo>
                    <a:pt x="112" y="131"/>
                  </a:lnTo>
                  <a:lnTo>
                    <a:pt x="121" y="131"/>
                  </a:lnTo>
                  <a:lnTo>
                    <a:pt x="121" y="122"/>
                  </a:lnTo>
                  <a:lnTo>
                    <a:pt x="121" y="113"/>
                  </a:lnTo>
                  <a:lnTo>
                    <a:pt x="129" y="113"/>
                  </a:lnTo>
                  <a:lnTo>
                    <a:pt x="129" y="105"/>
                  </a:lnTo>
                  <a:lnTo>
                    <a:pt x="129" y="96"/>
                  </a:lnTo>
                  <a:lnTo>
                    <a:pt x="138" y="96"/>
                  </a:lnTo>
                  <a:lnTo>
                    <a:pt x="138" y="87"/>
                  </a:lnTo>
                  <a:lnTo>
                    <a:pt x="147" y="79"/>
                  </a:lnTo>
                  <a:lnTo>
                    <a:pt x="147" y="70"/>
                  </a:lnTo>
                  <a:lnTo>
                    <a:pt x="155" y="70"/>
                  </a:lnTo>
                  <a:lnTo>
                    <a:pt x="155" y="61"/>
                  </a:lnTo>
                  <a:lnTo>
                    <a:pt x="155" y="53"/>
                  </a:lnTo>
                  <a:lnTo>
                    <a:pt x="164" y="53"/>
                  </a:lnTo>
                  <a:lnTo>
                    <a:pt x="164" y="44"/>
                  </a:lnTo>
                  <a:lnTo>
                    <a:pt x="173" y="35"/>
                  </a:lnTo>
                  <a:lnTo>
                    <a:pt x="173" y="27"/>
                  </a:lnTo>
                  <a:lnTo>
                    <a:pt x="181" y="27"/>
                  </a:lnTo>
                  <a:lnTo>
                    <a:pt x="181" y="18"/>
                  </a:lnTo>
                  <a:lnTo>
                    <a:pt x="190" y="18"/>
                  </a:lnTo>
                  <a:lnTo>
                    <a:pt x="190" y="9"/>
                  </a:lnTo>
                  <a:lnTo>
                    <a:pt x="199" y="0"/>
                  </a:lnTo>
                </a:path>
              </a:pathLst>
            </a:custGeom>
            <a:noFill/>
            <a:ln w="50800" cap="rnd" cmpd="sng">
              <a:solidFill>
                <a:srgbClr val="EAEC5E"/>
              </a:solidFill>
              <a:prstDash val="solid"/>
              <a:round/>
              <a:headEnd type="none" w="med" len="med"/>
              <a:tailEnd type="none" w="med" len="med"/>
            </a:ln>
            <a:effectLst/>
          </p:spPr>
          <p:txBody>
            <a:bodyPr/>
            <a:lstStyle/>
            <a:p>
              <a:endParaRPr lang="en-US"/>
            </a:p>
          </p:txBody>
        </p:sp>
        <p:sp>
          <p:nvSpPr>
            <p:cNvPr id="170021" name="Freeform 37"/>
            <p:cNvSpPr>
              <a:spLocks/>
            </p:cNvSpPr>
            <p:nvPr/>
          </p:nvSpPr>
          <p:spPr bwMode="auto">
            <a:xfrm>
              <a:off x="2974" y="1323"/>
              <a:ext cx="148" cy="53"/>
            </a:xfrm>
            <a:custGeom>
              <a:avLst/>
              <a:gdLst/>
              <a:ahLst/>
              <a:cxnLst>
                <a:cxn ang="0">
                  <a:pos x="0" y="52"/>
                </a:cxn>
                <a:cxn ang="0">
                  <a:pos x="0" y="52"/>
                </a:cxn>
                <a:cxn ang="0">
                  <a:pos x="0" y="44"/>
                </a:cxn>
                <a:cxn ang="0">
                  <a:pos x="8" y="44"/>
                </a:cxn>
                <a:cxn ang="0">
                  <a:pos x="8" y="35"/>
                </a:cxn>
                <a:cxn ang="0">
                  <a:pos x="17" y="35"/>
                </a:cxn>
                <a:cxn ang="0">
                  <a:pos x="17" y="26"/>
                </a:cxn>
                <a:cxn ang="0">
                  <a:pos x="26" y="26"/>
                </a:cxn>
                <a:cxn ang="0">
                  <a:pos x="34" y="18"/>
                </a:cxn>
                <a:cxn ang="0">
                  <a:pos x="43" y="18"/>
                </a:cxn>
                <a:cxn ang="0">
                  <a:pos x="43" y="9"/>
                </a:cxn>
                <a:cxn ang="0">
                  <a:pos x="52" y="9"/>
                </a:cxn>
                <a:cxn ang="0">
                  <a:pos x="60" y="9"/>
                </a:cxn>
                <a:cxn ang="0">
                  <a:pos x="60" y="0"/>
                </a:cxn>
                <a:cxn ang="0">
                  <a:pos x="69" y="0"/>
                </a:cxn>
                <a:cxn ang="0">
                  <a:pos x="78" y="0"/>
                </a:cxn>
                <a:cxn ang="0">
                  <a:pos x="86" y="0"/>
                </a:cxn>
                <a:cxn ang="0">
                  <a:pos x="95" y="0"/>
                </a:cxn>
                <a:cxn ang="0">
                  <a:pos x="104" y="0"/>
                </a:cxn>
                <a:cxn ang="0">
                  <a:pos x="112" y="0"/>
                </a:cxn>
                <a:cxn ang="0">
                  <a:pos x="112" y="9"/>
                </a:cxn>
                <a:cxn ang="0">
                  <a:pos x="121" y="9"/>
                </a:cxn>
                <a:cxn ang="0">
                  <a:pos x="130" y="9"/>
                </a:cxn>
                <a:cxn ang="0">
                  <a:pos x="130" y="18"/>
                </a:cxn>
                <a:cxn ang="0">
                  <a:pos x="138" y="18"/>
                </a:cxn>
                <a:cxn ang="0">
                  <a:pos x="138" y="26"/>
                </a:cxn>
                <a:cxn ang="0">
                  <a:pos x="147" y="26"/>
                </a:cxn>
              </a:cxnLst>
              <a:rect l="0" t="0" r="r" b="b"/>
              <a:pathLst>
                <a:path w="148" h="53">
                  <a:moveTo>
                    <a:pt x="0" y="52"/>
                  </a:moveTo>
                  <a:lnTo>
                    <a:pt x="0" y="52"/>
                  </a:lnTo>
                  <a:lnTo>
                    <a:pt x="0" y="44"/>
                  </a:lnTo>
                  <a:lnTo>
                    <a:pt x="8" y="44"/>
                  </a:lnTo>
                  <a:lnTo>
                    <a:pt x="8" y="35"/>
                  </a:lnTo>
                  <a:lnTo>
                    <a:pt x="17" y="35"/>
                  </a:lnTo>
                  <a:lnTo>
                    <a:pt x="17" y="26"/>
                  </a:lnTo>
                  <a:lnTo>
                    <a:pt x="26" y="26"/>
                  </a:lnTo>
                  <a:lnTo>
                    <a:pt x="34" y="18"/>
                  </a:lnTo>
                  <a:lnTo>
                    <a:pt x="43" y="18"/>
                  </a:lnTo>
                  <a:lnTo>
                    <a:pt x="43" y="9"/>
                  </a:lnTo>
                  <a:lnTo>
                    <a:pt x="52" y="9"/>
                  </a:lnTo>
                  <a:lnTo>
                    <a:pt x="60" y="9"/>
                  </a:lnTo>
                  <a:lnTo>
                    <a:pt x="60" y="0"/>
                  </a:lnTo>
                  <a:lnTo>
                    <a:pt x="69" y="0"/>
                  </a:lnTo>
                  <a:lnTo>
                    <a:pt x="78" y="0"/>
                  </a:lnTo>
                  <a:lnTo>
                    <a:pt x="86" y="0"/>
                  </a:lnTo>
                  <a:lnTo>
                    <a:pt x="95" y="0"/>
                  </a:lnTo>
                  <a:lnTo>
                    <a:pt x="104" y="0"/>
                  </a:lnTo>
                  <a:lnTo>
                    <a:pt x="112" y="0"/>
                  </a:lnTo>
                  <a:lnTo>
                    <a:pt x="112" y="9"/>
                  </a:lnTo>
                  <a:lnTo>
                    <a:pt x="121" y="9"/>
                  </a:lnTo>
                  <a:lnTo>
                    <a:pt x="130" y="9"/>
                  </a:lnTo>
                  <a:lnTo>
                    <a:pt x="130" y="18"/>
                  </a:lnTo>
                  <a:lnTo>
                    <a:pt x="138" y="18"/>
                  </a:lnTo>
                  <a:lnTo>
                    <a:pt x="138" y="26"/>
                  </a:lnTo>
                  <a:lnTo>
                    <a:pt x="147" y="26"/>
                  </a:lnTo>
                </a:path>
              </a:pathLst>
            </a:custGeom>
            <a:noFill/>
            <a:ln w="50800" cap="rnd" cmpd="sng">
              <a:solidFill>
                <a:srgbClr val="EAEC5E"/>
              </a:solidFill>
              <a:prstDash val="solid"/>
              <a:round/>
              <a:headEnd type="none" w="med" len="med"/>
              <a:tailEnd type="none" w="med" len="med"/>
            </a:ln>
            <a:effectLst/>
          </p:spPr>
          <p:txBody>
            <a:bodyPr/>
            <a:lstStyle/>
            <a:p>
              <a:endParaRPr lang="en-US"/>
            </a:p>
          </p:txBody>
        </p:sp>
        <p:sp>
          <p:nvSpPr>
            <p:cNvPr id="170022" name="Freeform 38"/>
            <p:cNvSpPr>
              <a:spLocks/>
            </p:cNvSpPr>
            <p:nvPr/>
          </p:nvSpPr>
          <p:spPr bwMode="auto">
            <a:xfrm>
              <a:off x="3121" y="1349"/>
              <a:ext cx="209" cy="401"/>
            </a:xfrm>
            <a:custGeom>
              <a:avLst/>
              <a:gdLst/>
              <a:ahLst/>
              <a:cxnLst>
                <a:cxn ang="0">
                  <a:pos x="0" y="0"/>
                </a:cxn>
                <a:cxn ang="0">
                  <a:pos x="0" y="0"/>
                </a:cxn>
                <a:cxn ang="0">
                  <a:pos x="9" y="0"/>
                </a:cxn>
                <a:cxn ang="0">
                  <a:pos x="9" y="9"/>
                </a:cxn>
                <a:cxn ang="0">
                  <a:pos x="17" y="9"/>
                </a:cxn>
                <a:cxn ang="0">
                  <a:pos x="17" y="18"/>
                </a:cxn>
                <a:cxn ang="0">
                  <a:pos x="26" y="18"/>
                </a:cxn>
                <a:cxn ang="0">
                  <a:pos x="26" y="26"/>
                </a:cxn>
                <a:cxn ang="0">
                  <a:pos x="35" y="26"/>
                </a:cxn>
                <a:cxn ang="0">
                  <a:pos x="35" y="35"/>
                </a:cxn>
                <a:cxn ang="0">
                  <a:pos x="35" y="44"/>
                </a:cxn>
                <a:cxn ang="0">
                  <a:pos x="43" y="44"/>
                </a:cxn>
                <a:cxn ang="0">
                  <a:pos x="43" y="53"/>
                </a:cxn>
                <a:cxn ang="0">
                  <a:pos x="52" y="53"/>
                </a:cxn>
                <a:cxn ang="0">
                  <a:pos x="52" y="61"/>
                </a:cxn>
                <a:cxn ang="0">
                  <a:pos x="61" y="70"/>
                </a:cxn>
                <a:cxn ang="0">
                  <a:pos x="61" y="79"/>
                </a:cxn>
                <a:cxn ang="0">
                  <a:pos x="69" y="79"/>
                </a:cxn>
                <a:cxn ang="0">
                  <a:pos x="69" y="87"/>
                </a:cxn>
                <a:cxn ang="0">
                  <a:pos x="69" y="96"/>
                </a:cxn>
                <a:cxn ang="0">
                  <a:pos x="78" y="96"/>
                </a:cxn>
                <a:cxn ang="0">
                  <a:pos x="78" y="105"/>
                </a:cxn>
                <a:cxn ang="0">
                  <a:pos x="87" y="105"/>
                </a:cxn>
                <a:cxn ang="0">
                  <a:pos x="87" y="113"/>
                </a:cxn>
                <a:cxn ang="0">
                  <a:pos x="87" y="122"/>
                </a:cxn>
                <a:cxn ang="0">
                  <a:pos x="95" y="122"/>
                </a:cxn>
                <a:cxn ang="0">
                  <a:pos x="95" y="131"/>
                </a:cxn>
                <a:cxn ang="0">
                  <a:pos x="95" y="139"/>
                </a:cxn>
                <a:cxn ang="0">
                  <a:pos x="104" y="139"/>
                </a:cxn>
                <a:cxn ang="0">
                  <a:pos x="104" y="148"/>
                </a:cxn>
                <a:cxn ang="0">
                  <a:pos x="113" y="157"/>
                </a:cxn>
                <a:cxn ang="0">
                  <a:pos x="113" y="165"/>
                </a:cxn>
                <a:cxn ang="0">
                  <a:pos x="113" y="174"/>
                </a:cxn>
                <a:cxn ang="0">
                  <a:pos x="121" y="183"/>
                </a:cxn>
                <a:cxn ang="0">
                  <a:pos x="121" y="191"/>
                </a:cxn>
                <a:cxn ang="0">
                  <a:pos x="130" y="200"/>
                </a:cxn>
                <a:cxn ang="0">
                  <a:pos x="130" y="209"/>
                </a:cxn>
                <a:cxn ang="0">
                  <a:pos x="139" y="217"/>
                </a:cxn>
                <a:cxn ang="0">
                  <a:pos x="139" y="226"/>
                </a:cxn>
                <a:cxn ang="0">
                  <a:pos x="147" y="235"/>
                </a:cxn>
                <a:cxn ang="0">
                  <a:pos x="147" y="243"/>
                </a:cxn>
                <a:cxn ang="0">
                  <a:pos x="147" y="252"/>
                </a:cxn>
                <a:cxn ang="0">
                  <a:pos x="156" y="261"/>
                </a:cxn>
                <a:cxn ang="0">
                  <a:pos x="156" y="270"/>
                </a:cxn>
                <a:cxn ang="0">
                  <a:pos x="165" y="278"/>
                </a:cxn>
                <a:cxn ang="0">
                  <a:pos x="165" y="287"/>
                </a:cxn>
                <a:cxn ang="0">
                  <a:pos x="165" y="296"/>
                </a:cxn>
                <a:cxn ang="0">
                  <a:pos x="173" y="304"/>
                </a:cxn>
                <a:cxn ang="0">
                  <a:pos x="173" y="313"/>
                </a:cxn>
                <a:cxn ang="0">
                  <a:pos x="173" y="322"/>
                </a:cxn>
                <a:cxn ang="0">
                  <a:pos x="182" y="322"/>
                </a:cxn>
                <a:cxn ang="0">
                  <a:pos x="182" y="330"/>
                </a:cxn>
                <a:cxn ang="0">
                  <a:pos x="182" y="339"/>
                </a:cxn>
                <a:cxn ang="0">
                  <a:pos x="191" y="348"/>
                </a:cxn>
                <a:cxn ang="0">
                  <a:pos x="191" y="356"/>
                </a:cxn>
                <a:cxn ang="0">
                  <a:pos x="199" y="365"/>
                </a:cxn>
                <a:cxn ang="0">
                  <a:pos x="199" y="374"/>
                </a:cxn>
                <a:cxn ang="0">
                  <a:pos x="199" y="382"/>
                </a:cxn>
                <a:cxn ang="0">
                  <a:pos x="199" y="391"/>
                </a:cxn>
                <a:cxn ang="0">
                  <a:pos x="208" y="391"/>
                </a:cxn>
                <a:cxn ang="0">
                  <a:pos x="208" y="400"/>
                </a:cxn>
              </a:cxnLst>
              <a:rect l="0" t="0" r="r" b="b"/>
              <a:pathLst>
                <a:path w="209" h="401">
                  <a:moveTo>
                    <a:pt x="0" y="0"/>
                  </a:moveTo>
                  <a:lnTo>
                    <a:pt x="0" y="0"/>
                  </a:lnTo>
                  <a:lnTo>
                    <a:pt x="9" y="0"/>
                  </a:lnTo>
                  <a:lnTo>
                    <a:pt x="9" y="9"/>
                  </a:lnTo>
                  <a:lnTo>
                    <a:pt x="17" y="9"/>
                  </a:lnTo>
                  <a:lnTo>
                    <a:pt x="17" y="18"/>
                  </a:lnTo>
                  <a:lnTo>
                    <a:pt x="26" y="18"/>
                  </a:lnTo>
                  <a:lnTo>
                    <a:pt x="26" y="26"/>
                  </a:lnTo>
                  <a:lnTo>
                    <a:pt x="35" y="26"/>
                  </a:lnTo>
                  <a:lnTo>
                    <a:pt x="35" y="35"/>
                  </a:lnTo>
                  <a:lnTo>
                    <a:pt x="35" y="44"/>
                  </a:lnTo>
                  <a:lnTo>
                    <a:pt x="43" y="44"/>
                  </a:lnTo>
                  <a:lnTo>
                    <a:pt x="43" y="53"/>
                  </a:lnTo>
                  <a:lnTo>
                    <a:pt x="52" y="53"/>
                  </a:lnTo>
                  <a:lnTo>
                    <a:pt x="52" y="61"/>
                  </a:lnTo>
                  <a:lnTo>
                    <a:pt x="61" y="70"/>
                  </a:lnTo>
                  <a:lnTo>
                    <a:pt x="61" y="79"/>
                  </a:lnTo>
                  <a:lnTo>
                    <a:pt x="69" y="79"/>
                  </a:lnTo>
                  <a:lnTo>
                    <a:pt x="69" y="87"/>
                  </a:lnTo>
                  <a:lnTo>
                    <a:pt x="69" y="96"/>
                  </a:lnTo>
                  <a:lnTo>
                    <a:pt x="78" y="96"/>
                  </a:lnTo>
                  <a:lnTo>
                    <a:pt x="78" y="105"/>
                  </a:lnTo>
                  <a:lnTo>
                    <a:pt x="87" y="105"/>
                  </a:lnTo>
                  <a:lnTo>
                    <a:pt x="87" y="113"/>
                  </a:lnTo>
                  <a:lnTo>
                    <a:pt x="87" y="122"/>
                  </a:lnTo>
                  <a:lnTo>
                    <a:pt x="95" y="122"/>
                  </a:lnTo>
                  <a:lnTo>
                    <a:pt x="95" y="131"/>
                  </a:lnTo>
                  <a:lnTo>
                    <a:pt x="95" y="139"/>
                  </a:lnTo>
                  <a:lnTo>
                    <a:pt x="104" y="139"/>
                  </a:lnTo>
                  <a:lnTo>
                    <a:pt x="104" y="148"/>
                  </a:lnTo>
                  <a:lnTo>
                    <a:pt x="113" y="157"/>
                  </a:lnTo>
                  <a:lnTo>
                    <a:pt x="113" y="165"/>
                  </a:lnTo>
                  <a:lnTo>
                    <a:pt x="113" y="174"/>
                  </a:lnTo>
                  <a:lnTo>
                    <a:pt x="121" y="183"/>
                  </a:lnTo>
                  <a:lnTo>
                    <a:pt x="121" y="191"/>
                  </a:lnTo>
                  <a:lnTo>
                    <a:pt x="130" y="200"/>
                  </a:lnTo>
                  <a:lnTo>
                    <a:pt x="130" y="209"/>
                  </a:lnTo>
                  <a:lnTo>
                    <a:pt x="139" y="217"/>
                  </a:lnTo>
                  <a:lnTo>
                    <a:pt x="139" y="226"/>
                  </a:lnTo>
                  <a:lnTo>
                    <a:pt x="147" y="235"/>
                  </a:lnTo>
                  <a:lnTo>
                    <a:pt x="147" y="243"/>
                  </a:lnTo>
                  <a:lnTo>
                    <a:pt x="147" y="252"/>
                  </a:lnTo>
                  <a:lnTo>
                    <a:pt x="156" y="261"/>
                  </a:lnTo>
                  <a:lnTo>
                    <a:pt x="156" y="270"/>
                  </a:lnTo>
                  <a:lnTo>
                    <a:pt x="165" y="278"/>
                  </a:lnTo>
                  <a:lnTo>
                    <a:pt x="165" y="287"/>
                  </a:lnTo>
                  <a:lnTo>
                    <a:pt x="165" y="296"/>
                  </a:lnTo>
                  <a:lnTo>
                    <a:pt x="173" y="304"/>
                  </a:lnTo>
                  <a:lnTo>
                    <a:pt x="173" y="313"/>
                  </a:lnTo>
                  <a:lnTo>
                    <a:pt x="173" y="322"/>
                  </a:lnTo>
                  <a:lnTo>
                    <a:pt x="182" y="322"/>
                  </a:lnTo>
                  <a:lnTo>
                    <a:pt x="182" y="330"/>
                  </a:lnTo>
                  <a:lnTo>
                    <a:pt x="182" y="339"/>
                  </a:lnTo>
                  <a:lnTo>
                    <a:pt x="191" y="348"/>
                  </a:lnTo>
                  <a:lnTo>
                    <a:pt x="191" y="356"/>
                  </a:lnTo>
                  <a:lnTo>
                    <a:pt x="199" y="365"/>
                  </a:lnTo>
                  <a:lnTo>
                    <a:pt x="199" y="374"/>
                  </a:lnTo>
                  <a:lnTo>
                    <a:pt x="199" y="382"/>
                  </a:lnTo>
                  <a:lnTo>
                    <a:pt x="199" y="391"/>
                  </a:lnTo>
                  <a:lnTo>
                    <a:pt x="208" y="391"/>
                  </a:lnTo>
                  <a:lnTo>
                    <a:pt x="208" y="400"/>
                  </a:lnTo>
                </a:path>
              </a:pathLst>
            </a:custGeom>
            <a:noFill/>
            <a:ln w="50800" cap="rnd" cmpd="sng">
              <a:solidFill>
                <a:srgbClr val="EAEC5E"/>
              </a:solidFill>
              <a:prstDash val="solid"/>
              <a:round/>
              <a:headEnd type="none" w="med" len="med"/>
              <a:tailEnd type="none" w="med" len="med"/>
            </a:ln>
            <a:effectLst/>
          </p:spPr>
          <p:txBody>
            <a:bodyPr/>
            <a:lstStyle/>
            <a:p>
              <a:endParaRPr lang="en-US"/>
            </a:p>
          </p:txBody>
        </p:sp>
        <p:sp>
          <p:nvSpPr>
            <p:cNvPr id="170023" name="Freeform 39"/>
            <p:cNvSpPr>
              <a:spLocks/>
            </p:cNvSpPr>
            <p:nvPr/>
          </p:nvSpPr>
          <p:spPr bwMode="auto">
            <a:xfrm>
              <a:off x="3329" y="1749"/>
              <a:ext cx="624" cy="1181"/>
            </a:xfrm>
            <a:custGeom>
              <a:avLst/>
              <a:gdLst/>
              <a:ahLst/>
              <a:cxnLst>
                <a:cxn ang="0">
                  <a:pos x="0" y="0"/>
                </a:cxn>
                <a:cxn ang="0">
                  <a:pos x="0" y="17"/>
                </a:cxn>
                <a:cxn ang="0">
                  <a:pos x="9" y="26"/>
                </a:cxn>
                <a:cxn ang="0">
                  <a:pos x="17" y="52"/>
                </a:cxn>
                <a:cxn ang="0">
                  <a:pos x="26" y="69"/>
                </a:cxn>
                <a:cxn ang="0">
                  <a:pos x="26" y="87"/>
                </a:cxn>
                <a:cxn ang="0">
                  <a:pos x="34" y="95"/>
                </a:cxn>
                <a:cxn ang="0">
                  <a:pos x="43" y="113"/>
                </a:cxn>
                <a:cxn ang="0">
                  <a:pos x="43" y="130"/>
                </a:cxn>
                <a:cxn ang="0">
                  <a:pos x="52" y="147"/>
                </a:cxn>
                <a:cxn ang="0">
                  <a:pos x="60" y="173"/>
                </a:cxn>
                <a:cxn ang="0">
                  <a:pos x="69" y="182"/>
                </a:cxn>
                <a:cxn ang="0">
                  <a:pos x="69" y="199"/>
                </a:cxn>
                <a:cxn ang="0">
                  <a:pos x="78" y="217"/>
                </a:cxn>
                <a:cxn ang="0">
                  <a:pos x="86" y="234"/>
                </a:cxn>
                <a:cxn ang="0">
                  <a:pos x="86" y="251"/>
                </a:cxn>
                <a:cxn ang="0">
                  <a:pos x="95" y="278"/>
                </a:cxn>
                <a:cxn ang="0">
                  <a:pos x="104" y="312"/>
                </a:cxn>
                <a:cxn ang="0">
                  <a:pos x="112" y="330"/>
                </a:cxn>
                <a:cxn ang="0">
                  <a:pos x="121" y="347"/>
                </a:cxn>
                <a:cxn ang="0">
                  <a:pos x="130" y="364"/>
                </a:cxn>
                <a:cxn ang="0">
                  <a:pos x="138" y="399"/>
                </a:cxn>
                <a:cxn ang="0">
                  <a:pos x="147" y="416"/>
                </a:cxn>
                <a:cxn ang="0">
                  <a:pos x="147" y="434"/>
                </a:cxn>
                <a:cxn ang="0">
                  <a:pos x="156" y="442"/>
                </a:cxn>
                <a:cxn ang="0">
                  <a:pos x="164" y="460"/>
                </a:cxn>
                <a:cxn ang="0">
                  <a:pos x="164" y="477"/>
                </a:cxn>
                <a:cxn ang="0">
                  <a:pos x="173" y="495"/>
                </a:cxn>
                <a:cxn ang="0">
                  <a:pos x="182" y="521"/>
                </a:cxn>
                <a:cxn ang="0">
                  <a:pos x="190" y="538"/>
                </a:cxn>
                <a:cxn ang="0">
                  <a:pos x="208" y="581"/>
                </a:cxn>
                <a:cxn ang="0">
                  <a:pos x="216" y="607"/>
                </a:cxn>
                <a:cxn ang="0">
                  <a:pos x="225" y="616"/>
                </a:cxn>
                <a:cxn ang="0">
                  <a:pos x="225" y="633"/>
                </a:cxn>
                <a:cxn ang="0">
                  <a:pos x="234" y="651"/>
                </a:cxn>
                <a:cxn ang="0">
                  <a:pos x="242" y="677"/>
                </a:cxn>
                <a:cxn ang="0">
                  <a:pos x="251" y="703"/>
                </a:cxn>
                <a:cxn ang="0">
                  <a:pos x="260" y="720"/>
                </a:cxn>
                <a:cxn ang="0">
                  <a:pos x="268" y="738"/>
                </a:cxn>
                <a:cxn ang="0">
                  <a:pos x="277" y="764"/>
                </a:cxn>
                <a:cxn ang="0">
                  <a:pos x="286" y="772"/>
                </a:cxn>
                <a:cxn ang="0">
                  <a:pos x="303" y="807"/>
                </a:cxn>
                <a:cxn ang="0">
                  <a:pos x="312" y="824"/>
                </a:cxn>
                <a:cxn ang="0">
                  <a:pos x="320" y="842"/>
                </a:cxn>
                <a:cxn ang="0">
                  <a:pos x="355" y="894"/>
                </a:cxn>
                <a:cxn ang="0">
                  <a:pos x="355" y="911"/>
                </a:cxn>
                <a:cxn ang="0">
                  <a:pos x="381" y="946"/>
                </a:cxn>
                <a:cxn ang="0">
                  <a:pos x="424" y="1015"/>
                </a:cxn>
                <a:cxn ang="0">
                  <a:pos x="459" y="1050"/>
                </a:cxn>
                <a:cxn ang="0">
                  <a:pos x="476" y="1076"/>
                </a:cxn>
                <a:cxn ang="0">
                  <a:pos x="502" y="1102"/>
                </a:cxn>
                <a:cxn ang="0">
                  <a:pos x="572" y="1146"/>
                </a:cxn>
                <a:cxn ang="0">
                  <a:pos x="623" y="1180"/>
                </a:cxn>
              </a:cxnLst>
              <a:rect l="0" t="0" r="r" b="b"/>
              <a:pathLst>
                <a:path w="624" h="1181">
                  <a:moveTo>
                    <a:pt x="0" y="0"/>
                  </a:moveTo>
                  <a:lnTo>
                    <a:pt x="0" y="0"/>
                  </a:lnTo>
                  <a:lnTo>
                    <a:pt x="0" y="8"/>
                  </a:lnTo>
                  <a:lnTo>
                    <a:pt x="0" y="17"/>
                  </a:lnTo>
                  <a:lnTo>
                    <a:pt x="9" y="17"/>
                  </a:lnTo>
                  <a:lnTo>
                    <a:pt x="9" y="26"/>
                  </a:lnTo>
                  <a:lnTo>
                    <a:pt x="17" y="43"/>
                  </a:lnTo>
                  <a:lnTo>
                    <a:pt x="17" y="52"/>
                  </a:lnTo>
                  <a:lnTo>
                    <a:pt x="17" y="61"/>
                  </a:lnTo>
                  <a:lnTo>
                    <a:pt x="26" y="69"/>
                  </a:lnTo>
                  <a:lnTo>
                    <a:pt x="26" y="78"/>
                  </a:lnTo>
                  <a:lnTo>
                    <a:pt x="26" y="87"/>
                  </a:lnTo>
                  <a:lnTo>
                    <a:pt x="34" y="87"/>
                  </a:lnTo>
                  <a:lnTo>
                    <a:pt x="34" y="95"/>
                  </a:lnTo>
                  <a:lnTo>
                    <a:pt x="34" y="104"/>
                  </a:lnTo>
                  <a:lnTo>
                    <a:pt x="43" y="113"/>
                  </a:lnTo>
                  <a:lnTo>
                    <a:pt x="43" y="121"/>
                  </a:lnTo>
                  <a:lnTo>
                    <a:pt x="43" y="130"/>
                  </a:lnTo>
                  <a:lnTo>
                    <a:pt x="52" y="139"/>
                  </a:lnTo>
                  <a:lnTo>
                    <a:pt x="52" y="147"/>
                  </a:lnTo>
                  <a:lnTo>
                    <a:pt x="60" y="165"/>
                  </a:lnTo>
                  <a:lnTo>
                    <a:pt x="60" y="173"/>
                  </a:lnTo>
                  <a:lnTo>
                    <a:pt x="60" y="182"/>
                  </a:lnTo>
                  <a:lnTo>
                    <a:pt x="69" y="182"/>
                  </a:lnTo>
                  <a:lnTo>
                    <a:pt x="69" y="191"/>
                  </a:lnTo>
                  <a:lnTo>
                    <a:pt x="69" y="199"/>
                  </a:lnTo>
                  <a:lnTo>
                    <a:pt x="69" y="208"/>
                  </a:lnTo>
                  <a:lnTo>
                    <a:pt x="78" y="217"/>
                  </a:lnTo>
                  <a:lnTo>
                    <a:pt x="78" y="225"/>
                  </a:lnTo>
                  <a:lnTo>
                    <a:pt x="86" y="234"/>
                  </a:lnTo>
                  <a:lnTo>
                    <a:pt x="86" y="243"/>
                  </a:lnTo>
                  <a:lnTo>
                    <a:pt x="86" y="251"/>
                  </a:lnTo>
                  <a:lnTo>
                    <a:pt x="95" y="269"/>
                  </a:lnTo>
                  <a:lnTo>
                    <a:pt x="95" y="278"/>
                  </a:lnTo>
                  <a:lnTo>
                    <a:pt x="104" y="295"/>
                  </a:lnTo>
                  <a:lnTo>
                    <a:pt x="104" y="312"/>
                  </a:lnTo>
                  <a:lnTo>
                    <a:pt x="112" y="321"/>
                  </a:lnTo>
                  <a:lnTo>
                    <a:pt x="112" y="330"/>
                  </a:lnTo>
                  <a:lnTo>
                    <a:pt x="121" y="338"/>
                  </a:lnTo>
                  <a:lnTo>
                    <a:pt x="121" y="347"/>
                  </a:lnTo>
                  <a:lnTo>
                    <a:pt x="121" y="356"/>
                  </a:lnTo>
                  <a:lnTo>
                    <a:pt x="130" y="364"/>
                  </a:lnTo>
                  <a:lnTo>
                    <a:pt x="130" y="373"/>
                  </a:lnTo>
                  <a:lnTo>
                    <a:pt x="138" y="399"/>
                  </a:lnTo>
                  <a:lnTo>
                    <a:pt x="138" y="408"/>
                  </a:lnTo>
                  <a:lnTo>
                    <a:pt x="147" y="416"/>
                  </a:lnTo>
                  <a:lnTo>
                    <a:pt x="147" y="425"/>
                  </a:lnTo>
                  <a:lnTo>
                    <a:pt x="147" y="434"/>
                  </a:lnTo>
                  <a:lnTo>
                    <a:pt x="156" y="434"/>
                  </a:lnTo>
                  <a:lnTo>
                    <a:pt x="156" y="442"/>
                  </a:lnTo>
                  <a:lnTo>
                    <a:pt x="156" y="451"/>
                  </a:lnTo>
                  <a:lnTo>
                    <a:pt x="164" y="460"/>
                  </a:lnTo>
                  <a:lnTo>
                    <a:pt x="164" y="469"/>
                  </a:lnTo>
                  <a:lnTo>
                    <a:pt x="164" y="477"/>
                  </a:lnTo>
                  <a:lnTo>
                    <a:pt x="173" y="486"/>
                  </a:lnTo>
                  <a:lnTo>
                    <a:pt x="173" y="495"/>
                  </a:lnTo>
                  <a:lnTo>
                    <a:pt x="173" y="503"/>
                  </a:lnTo>
                  <a:lnTo>
                    <a:pt x="182" y="521"/>
                  </a:lnTo>
                  <a:lnTo>
                    <a:pt x="190" y="529"/>
                  </a:lnTo>
                  <a:lnTo>
                    <a:pt x="190" y="538"/>
                  </a:lnTo>
                  <a:lnTo>
                    <a:pt x="199" y="564"/>
                  </a:lnTo>
                  <a:lnTo>
                    <a:pt x="208" y="581"/>
                  </a:lnTo>
                  <a:lnTo>
                    <a:pt x="216" y="599"/>
                  </a:lnTo>
                  <a:lnTo>
                    <a:pt x="216" y="607"/>
                  </a:lnTo>
                  <a:lnTo>
                    <a:pt x="216" y="616"/>
                  </a:lnTo>
                  <a:lnTo>
                    <a:pt x="225" y="616"/>
                  </a:lnTo>
                  <a:lnTo>
                    <a:pt x="225" y="625"/>
                  </a:lnTo>
                  <a:lnTo>
                    <a:pt x="225" y="633"/>
                  </a:lnTo>
                  <a:lnTo>
                    <a:pt x="234" y="642"/>
                  </a:lnTo>
                  <a:lnTo>
                    <a:pt x="234" y="651"/>
                  </a:lnTo>
                  <a:lnTo>
                    <a:pt x="234" y="659"/>
                  </a:lnTo>
                  <a:lnTo>
                    <a:pt x="242" y="677"/>
                  </a:lnTo>
                  <a:lnTo>
                    <a:pt x="251" y="686"/>
                  </a:lnTo>
                  <a:lnTo>
                    <a:pt x="251" y="703"/>
                  </a:lnTo>
                  <a:lnTo>
                    <a:pt x="260" y="703"/>
                  </a:lnTo>
                  <a:lnTo>
                    <a:pt x="260" y="720"/>
                  </a:lnTo>
                  <a:lnTo>
                    <a:pt x="268" y="729"/>
                  </a:lnTo>
                  <a:lnTo>
                    <a:pt x="268" y="738"/>
                  </a:lnTo>
                  <a:lnTo>
                    <a:pt x="277" y="755"/>
                  </a:lnTo>
                  <a:lnTo>
                    <a:pt x="277" y="764"/>
                  </a:lnTo>
                  <a:lnTo>
                    <a:pt x="286" y="764"/>
                  </a:lnTo>
                  <a:lnTo>
                    <a:pt x="286" y="772"/>
                  </a:lnTo>
                  <a:lnTo>
                    <a:pt x="303" y="798"/>
                  </a:lnTo>
                  <a:lnTo>
                    <a:pt x="303" y="807"/>
                  </a:lnTo>
                  <a:lnTo>
                    <a:pt x="312" y="816"/>
                  </a:lnTo>
                  <a:lnTo>
                    <a:pt x="312" y="824"/>
                  </a:lnTo>
                  <a:lnTo>
                    <a:pt x="320" y="833"/>
                  </a:lnTo>
                  <a:lnTo>
                    <a:pt x="320" y="842"/>
                  </a:lnTo>
                  <a:lnTo>
                    <a:pt x="338" y="868"/>
                  </a:lnTo>
                  <a:lnTo>
                    <a:pt x="355" y="894"/>
                  </a:lnTo>
                  <a:lnTo>
                    <a:pt x="355" y="903"/>
                  </a:lnTo>
                  <a:lnTo>
                    <a:pt x="355" y="911"/>
                  </a:lnTo>
                  <a:lnTo>
                    <a:pt x="372" y="937"/>
                  </a:lnTo>
                  <a:lnTo>
                    <a:pt x="381" y="946"/>
                  </a:lnTo>
                  <a:lnTo>
                    <a:pt x="424" y="1007"/>
                  </a:lnTo>
                  <a:lnTo>
                    <a:pt x="424" y="1015"/>
                  </a:lnTo>
                  <a:lnTo>
                    <a:pt x="442" y="1033"/>
                  </a:lnTo>
                  <a:lnTo>
                    <a:pt x="459" y="1050"/>
                  </a:lnTo>
                  <a:lnTo>
                    <a:pt x="468" y="1067"/>
                  </a:lnTo>
                  <a:lnTo>
                    <a:pt x="476" y="1076"/>
                  </a:lnTo>
                  <a:lnTo>
                    <a:pt x="485" y="1085"/>
                  </a:lnTo>
                  <a:lnTo>
                    <a:pt x="502" y="1102"/>
                  </a:lnTo>
                  <a:lnTo>
                    <a:pt x="520" y="1120"/>
                  </a:lnTo>
                  <a:lnTo>
                    <a:pt x="572" y="1146"/>
                  </a:lnTo>
                  <a:lnTo>
                    <a:pt x="580" y="1154"/>
                  </a:lnTo>
                  <a:lnTo>
                    <a:pt x="623" y="1180"/>
                  </a:lnTo>
                </a:path>
              </a:pathLst>
            </a:custGeom>
            <a:noFill/>
            <a:ln w="50800" cap="rnd" cmpd="sng">
              <a:solidFill>
                <a:srgbClr val="EAEC5E"/>
              </a:solidFill>
              <a:prstDash val="solid"/>
              <a:round/>
              <a:headEnd type="none" w="med" len="med"/>
              <a:tailEnd type="none" w="med" len="med"/>
            </a:ln>
            <a:effectLst/>
          </p:spPr>
          <p:txBody>
            <a:bodyPr/>
            <a:lstStyle/>
            <a:p>
              <a:endParaRPr lang="en-US"/>
            </a:p>
          </p:txBody>
        </p:sp>
        <p:sp>
          <p:nvSpPr>
            <p:cNvPr id="170024" name="Freeform 40"/>
            <p:cNvSpPr>
              <a:spLocks/>
            </p:cNvSpPr>
            <p:nvPr/>
          </p:nvSpPr>
          <p:spPr bwMode="auto">
            <a:xfrm>
              <a:off x="3952" y="2929"/>
              <a:ext cx="305" cy="62"/>
            </a:xfrm>
            <a:custGeom>
              <a:avLst/>
              <a:gdLst/>
              <a:ahLst/>
              <a:cxnLst>
                <a:cxn ang="0">
                  <a:pos x="0" y="0"/>
                </a:cxn>
                <a:cxn ang="0">
                  <a:pos x="9" y="0"/>
                </a:cxn>
                <a:cxn ang="0">
                  <a:pos x="26" y="9"/>
                </a:cxn>
                <a:cxn ang="0">
                  <a:pos x="148" y="44"/>
                </a:cxn>
                <a:cxn ang="0">
                  <a:pos x="304" y="61"/>
                </a:cxn>
              </a:cxnLst>
              <a:rect l="0" t="0" r="r" b="b"/>
              <a:pathLst>
                <a:path w="305" h="62">
                  <a:moveTo>
                    <a:pt x="0" y="0"/>
                  </a:moveTo>
                  <a:lnTo>
                    <a:pt x="9" y="0"/>
                  </a:lnTo>
                  <a:lnTo>
                    <a:pt x="26" y="9"/>
                  </a:lnTo>
                  <a:lnTo>
                    <a:pt x="148" y="44"/>
                  </a:lnTo>
                  <a:lnTo>
                    <a:pt x="304" y="61"/>
                  </a:lnTo>
                </a:path>
              </a:pathLst>
            </a:custGeom>
            <a:noFill/>
            <a:ln w="50800" cap="rnd" cmpd="sng">
              <a:solidFill>
                <a:srgbClr val="EAEC5E"/>
              </a:solidFill>
              <a:prstDash val="solid"/>
              <a:round/>
              <a:headEnd type="none" w="med" len="med"/>
              <a:tailEnd type="none" w="med" len="med"/>
            </a:ln>
            <a:effectLst/>
          </p:spPr>
          <p:txBody>
            <a:bodyPr/>
            <a:lstStyle/>
            <a:p>
              <a:endParaRPr lang="en-US"/>
            </a:p>
          </p:txBody>
        </p:sp>
      </p:grpSp>
      <p:sp>
        <p:nvSpPr>
          <p:cNvPr id="170025" name="Rectangle 41"/>
          <p:cNvSpPr>
            <a:spLocks noChangeArrowheads="1"/>
          </p:cNvSpPr>
          <p:nvPr/>
        </p:nvSpPr>
        <p:spPr bwMode="auto">
          <a:xfrm>
            <a:off x="4214813" y="5334000"/>
            <a:ext cx="1322387" cy="333375"/>
          </a:xfrm>
          <a:prstGeom prst="rect">
            <a:avLst/>
          </a:prstGeom>
          <a:noFill/>
          <a:ln w="12700">
            <a:noFill/>
            <a:miter lim="800000"/>
            <a:headEnd/>
            <a:tailEnd/>
          </a:ln>
          <a:effectLst/>
        </p:spPr>
        <p:txBody>
          <a:bodyPr wrap="none" lIns="90488" tIns="44450" rIns="90488" bIns="44450">
            <a:spAutoFit/>
          </a:bodyPr>
          <a:lstStyle/>
          <a:p>
            <a:pPr algn="ctr" eaLnBrk="0" hangingPunct="0"/>
            <a:r>
              <a:rPr lang="en-US" sz="1600" b="1">
                <a:solidFill>
                  <a:srgbClr val="EAEC5E"/>
                </a:solidFill>
                <a:effectLst>
                  <a:outerShdw blurRad="38100" dist="38100" dir="2700000" algn="tl">
                    <a:srgbClr val="000000"/>
                  </a:outerShdw>
                </a:effectLst>
              </a:rPr>
              <a:t>Self-esteem</a:t>
            </a:r>
          </a:p>
        </p:txBody>
      </p:sp>
      <p:sp>
        <p:nvSpPr>
          <p:cNvPr id="170026" name="Rectangle 42"/>
          <p:cNvSpPr>
            <a:spLocks noChangeArrowheads="1"/>
          </p:cNvSpPr>
          <p:nvPr/>
        </p:nvSpPr>
        <p:spPr bwMode="auto">
          <a:xfrm rot="16200000">
            <a:off x="1346200" y="3303588"/>
            <a:ext cx="1206500" cy="577850"/>
          </a:xfrm>
          <a:prstGeom prst="rect">
            <a:avLst/>
          </a:prstGeom>
          <a:noFill/>
          <a:ln w="12700">
            <a:noFill/>
            <a:miter lim="800000"/>
            <a:headEnd/>
            <a:tailEnd/>
          </a:ln>
          <a:effectLst/>
        </p:spPr>
        <p:txBody>
          <a:bodyPr wrap="none" lIns="90488" tIns="44450" rIns="90488" bIns="44450">
            <a:spAutoFit/>
          </a:bodyPr>
          <a:lstStyle/>
          <a:p>
            <a:pPr algn="ctr" eaLnBrk="0" hangingPunct="0"/>
            <a:r>
              <a:rPr lang="en-US" sz="1600" b="1">
                <a:solidFill>
                  <a:srgbClr val="EAEC5E"/>
                </a:solidFill>
                <a:effectLst>
                  <a:outerShdw blurRad="38100" dist="38100" dir="2700000" algn="tl">
                    <a:srgbClr val="000000"/>
                  </a:outerShdw>
                </a:effectLst>
              </a:rPr>
              <a:t>F</a:t>
            </a:r>
          </a:p>
          <a:p>
            <a:pPr algn="ctr" eaLnBrk="0" hangingPunct="0"/>
            <a:r>
              <a:rPr lang="en-US" sz="1600" b="1">
                <a:solidFill>
                  <a:srgbClr val="EAEC5E"/>
                </a:solidFill>
                <a:effectLst>
                  <a:outerShdw blurRad="38100" dist="38100" dir="2700000" algn="tl">
                    <a:srgbClr val="000000"/>
                  </a:outerShdw>
                </a:effectLst>
              </a:rPr>
              <a:t>Frequency</a:t>
            </a:r>
          </a:p>
        </p:txBody>
      </p:sp>
      <p:sp>
        <p:nvSpPr>
          <p:cNvPr id="170027" name="Rectangle 43"/>
          <p:cNvSpPr>
            <a:spLocks noChangeArrowheads="1"/>
          </p:cNvSpPr>
          <p:nvPr/>
        </p:nvSpPr>
        <p:spPr bwMode="auto">
          <a:xfrm>
            <a:off x="5634038" y="1443038"/>
            <a:ext cx="3133725" cy="819150"/>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lIns="90488" tIns="44450" rIns="90488" bIns="44450">
            <a:spAutoFit/>
          </a:bodyPr>
          <a:lstStyle/>
          <a:p>
            <a:pPr algn="ctr" eaLnBrk="0" hangingPunct="0">
              <a:spcBef>
                <a:spcPct val="50000"/>
              </a:spcBef>
            </a:pPr>
            <a:r>
              <a:rPr lang="en-US" sz="2400" b="1">
                <a:solidFill>
                  <a:srgbClr val="EAEC5E"/>
                </a:solidFill>
                <a:effectLst>
                  <a:outerShdw blurRad="38100" dist="38100" dir="2700000" algn="tl">
                    <a:srgbClr val="000000"/>
                  </a:outerShdw>
                </a:effectLst>
              </a:rPr>
              <a:t>The population has a mean of 3.75...</a:t>
            </a:r>
          </a:p>
        </p:txBody>
      </p:sp>
      <p:sp>
        <p:nvSpPr>
          <p:cNvPr id="170028" name="Line 44"/>
          <p:cNvSpPr>
            <a:spLocks noChangeShapeType="1"/>
          </p:cNvSpPr>
          <p:nvPr/>
        </p:nvSpPr>
        <p:spPr bwMode="auto">
          <a:xfrm flipH="1">
            <a:off x="5175250" y="3054350"/>
            <a:ext cx="2146300" cy="16637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70029" name="Rectangle 45"/>
          <p:cNvSpPr>
            <a:spLocks noChangeArrowheads="1"/>
          </p:cNvSpPr>
          <p:nvPr/>
        </p:nvSpPr>
        <p:spPr bwMode="auto">
          <a:xfrm>
            <a:off x="6929438" y="2586038"/>
            <a:ext cx="2143125" cy="1549400"/>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lIns="90488" tIns="44450" rIns="90488" bIns="44450">
            <a:spAutoFit/>
          </a:bodyPr>
          <a:lstStyle/>
          <a:p>
            <a:pPr algn="ctr" eaLnBrk="0" hangingPunct="0">
              <a:spcBef>
                <a:spcPct val="50000"/>
              </a:spcBef>
            </a:pPr>
            <a:r>
              <a:rPr lang="en-US" sz="2400" b="1">
                <a:solidFill>
                  <a:srgbClr val="EAEC5E"/>
                </a:solidFill>
                <a:effectLst>
                  <a:outerShdw blurRad="38100" dist="38100" dir="2700000" algn="tl">
                    <a:srgbClr val="000000"/>
                  </a:outerShdw>
                </a:effectLst>
              </a:rPr>
              <a:t>...and a standard deviation of .25.</a:t>
            </a:r>
          </a:p>
        </p:txBody>
      </p:sp>
      <p:grpSp>
        <p:nvGrpSpPr>
          <p:cNvPr id="170030" name="Group 46"/>
          <p:cNvGrpSpPr>
            <a:grpSpLocks/>
          </p:cNvGrpSpPr>
          <p:nvPr/>
        </p:nvGrpSpPr>
        <p:grpSpPr bwMode="auto">
          <a:xfrm>
            <a:off x="4867275" y="4724400"/>
            <a:ext cx="549275" cy="98425"/>
            <a:chOff x="3066" y="2976"/>
            <a:chExt cx="346" cy="62"/>
          </a:xfrm>
        </p:grpSpPr>
        <p:sp>
          <p:nvSpPr>
            <p:cNvPr id="170031" name="Line 47"/>
            <p:cNvSpPr>
              <a:spLocks noChangeShapeType="1"/>
            </p:cNvSpPr>
            <p:nvPr/>
          </p:nvSpPr>
          <p:spPr bwMode="auto">
            <a:xfrm>
              <a:off x="3066" y="2977"/>
              <a:ext cx="0" cy="61"/>
            </a:xfrm>
            <a:prstGeom prst="line">
              <a:avLst/>
            </a:prstGeom>
            <a:noFill/>
            <a:ln w="12700">
              <a:solidFill>
                <a:srgbClr val="C0C0C0"/>
              </a:solidFill>
              <a:round/>
              <a:headEnd/>
              <a:tailEnd/>
            </a:ln>
            <a:effectLst/>
          </p:spPr>
          <p:txBody>
            <a:bodyPr wrap="none" anchor="ctr"/>
            <a:lstStyle/>
            <a:p>
              <a:endParaRPr lang="en-US"/>
            </a:p>
          </p:txBody>
        </p:sp>
        <p:sp>
          <p:nvSpPr>
            <p:cNvPr id="170032" name="Line 48"/>
            <p:cNvSpPr>
              <a:spLocks noChangeShapeType="1"/>
            </p:cNvSpPr>
            <p:nvPr/>
          </p:nvSpPr>
          <p:spPr bwMode="auto">
            <a:xfrm>
              <a:off x="3406" y="2977"/>
              <a:ext cx="0" cy="61"/>
            </a:xfrm>
            <a:prstGeom prst="line">
              <a:avLst/>
            </a:prstGeom>
            <a:noFill/>
            <a:ln w="12700">
              <a:solidFill>
                <a:srgbClr val="C0C0C0"/>
              </a:solidFill>
              <a:round/>
              <a:headEnd/>
              <a:tailEnd/>
            </a:ln>
            <a:effectLst/>
          </p:spPr>
          <p:txBody>
            <a:bodyPr wrap="none" anchor="ctr"/>
            <a:lstStyle/>
            <a:p>
              <a:endParaRPr lang="en-US"/>
            </a:p>
          </p:txBody>
        </p:sp>
        <p:sp>
          <p:nvSpPr>
            <p:cNvPr id="170033" name="Line 49"/>
            <p:cNvSpPr>
              <a:spLocks noChangeShapeType="1"/>
            </p:cNvSpPr>
            <p:nvPr/>
          </p:nvSpPr>
          <p:spPr bwMode="auto">
            <a:xfrm flipH="1">
              <a:off x="3068" y="2976"/>
              <a:ext cx="344" cy="0"/>
            </a:xfrm>
            <a:prstGeom prst="line">
              <a:avLst/>
            </a:prstGeom>
            <a:noFill/>
            <a:ln w="12700">
              <a:solidFill>
                <a:srgbClr val="C0C0C0"/>
              </a:solidFill>
              <a:round/>
              <a:headEnd/>
              <a:tailEnd/>
            </a:ln>
            <a:effectLst/>
          </p:spPr>
          <p:txBody>
            <a:bodyPr wrap="none" anchor="ctr"/>
            <a:lstStyle/>
            <a:p>
              <a:endParaRPr lang="en-US"/>
            </a:p>
          </p:txBody>
        </p:sp>
      </p:grpSp>
      <p:sp>
        <p:nvSpPr>
          <p:cNvPr id="170034" name="Rectangle 50"/>
          <p:cNvSpPr>
            <a:spLocks noChangeArrowheads="1"/>
          </p:cNvSpPr>
          <p:nvPr/>
        </p:nvSpPr>
        <p:spPr bwMode="auto">
          <a:xfrm>
            <a:off x="306388" y="5259388"/>
            <a:ext cx="2968625" cy="454025"/>
          </a:xfrm>
          <a:prstGeom prst="rect">
            <a:avLst/>
          </a:prstGeom>
          <a:noFill/>
          <a:ln w="12700">
            <a:noFill/>
            <a:miter lim="800000"/>
            <a:headEnd/>
            <a:tailEnd/>
          </a:ln>
          <a:effectLst/>
        </p:spPr>
        <p:txBody>
          <a:bodyPr lIns="90488" tIns="44450" rIns="90488" bIns="44450">
            <a:spAutoFit/>
          </a:bodyPr>
          <a:lstStyle/>
          <a:p>
            <a:pPr algn="ctr" eaLnBrk="0" hangingPunct="0">
              <a:spcBef>
                <a:spcPct val="50000"/>
              </a:spcBef>
            </a:pPr>
            <a:r>
              <a:rPr lang="en-US" sz="2400" b="1">
                <a:solidFill>
                  <a:srgbClr val="EAEC5E"/>
                </a:solidFill>
                <a:effectLst>
                  <a:outerShdw blurRad="38100" dist="38100" dir="2700000" algn="tl">
                    <a:srgbClr val="000000"/>
                  </a:outerShdw>
                </a:effectLst>
              </a:rPr>
              <a:t>This means that...</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Rot="1" noChangeArrowheads="1"/>
          </p:cNvSpPr>
          <p:nvPr>
            <p:ph type="title"/>
          </p:nvPr>
        </p:nvSpPr>
        <p:spPr>
          <a:noFill/>
          <a:ln/>
          <a:effectLst>
            <a:outerShdw dist="35921" dir="2700000" algn="ctr" rotWithShape="0">
              <a:srgbClr val="000000"/>
            </a:outerShdw>
          </a:effectLst>
        </p:spPr>
        <p:txBody>
          <a:bodyPr lIns="90488" tIns="44450" rIns="90488" bIns="44450"/>
          <a:lstStyle/>
          <a:p>
            <a:r>
              <a:rPr lang="en-US"/>
              <a:t>Sampling Error</a:t>
            </a:r>
          </a:p>
        </p:txBody>
      </p:sp>
      <p:sp>
        <p:nvSpPr>
          <p:cNvPr id="172035" name="Rectangle 3"/>
          <p:cNvSpPr>
            <a:spLocks noChangeArrowheads="1"/>
          </p:cNvSpPr>
          <p:nvPr/>
        </p:nvSpPr>
        <p:spPr bwMode="auto">
          <a:xfrm>
            <a:off x="6321425" y="4986338"/>
            <a:ext cx="287338"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4</a:t>
            </a:r>
          </a:p>
        </p:txBody>
      </p:sp>
      <p:sp>
        <p:nvSpPr>
          <p:cNvPr id="172036" name="Rectangle 4"/>
          <p:cNvSpPr>
            <a:spLocks noChangeArrowheads="1"/>
          </p:cNvSpPr>
          <p:nvPr/>
        </p:nvSpPr>
        <p:spPr bwMode="auto">
          <a:xfrm>
            <a:off x="6418263" y="4986338"/>
            <a:ext cx="233362"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a:t>
            </a:r>
          </a:p>
        </p:txBody>
      </p:sp>
      <p:sp>
        <p:nvSpPr>
          <p:cNvPr id="172037" name="Rectangle 5"/>
          <p:cNvSpPr>
            <a:spLocks noChangeArrowheads="1"/>
          </p:cNvSpPr>
          <p:nvPr/>
        </p:nvSpPr>
        <p:spPr bwMode="auto">
          <a:xfrm>
            <a:off x="6459538" y="4986338"/>
            <a:ext cx="287337"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5</a:t>
            </a:r>
          </a:p>
        </p:txBody>
      </p:sp>
      <p:sp>
        <p:nvSpPr>
          <p:cNvPr id="172038" name="Rectangle 6"/>
          <p:cNvSpPr>
            <a:spLocks noChangeArrowheads="1"/>
          </p:cNvSpPr>
          <p:nvPr/>
        </p:nvSpPr>
        <p:spPr bwMode="auto">
          <a:xfrm>
            <a:off x="5208588" y="4986338"/>
            <a:ext cx="287337"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4</a:t>
            </a:r>
          </a:p>
        </p:txBody>
      </p:sp>
      <p:sp>
        <p:nvSpPr>
          <p:cNvPr id="172039" name="Rectangle 7"/>
          <p:cNvSpPr>
            <a:spLocks noChangeArrowheads="1"/>
          </p:cNvSpPr>
          <p:nvPr/>
        </p:nvSpPr>
        <p:spPr bwMode="auto">
          <a:xfrm>
            <a:off x="5303838" y="4986338"/>
            <a:ext cx="233362"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a:t>
            </a:r>
          </a:p>
        </p:txBody>
      </p:sp>
      <p:sp>
        <p:nvSpPr>
          <p:cNvPr id="172040" name="Rectangle 8"/>
          <p:cNvSpPr>
            <a:spLocks noChangeArrowheads="1"/>
          </p:cNvSpPr>
          <p:nvPr/>
        </p:nvSpPr>
        <p:spPr bwMode="auto">
          <a:xfrm>
            <a:off x="5345113" y="4986338"/>
            <a:ext cx="287337"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0</a:t>
            </a:r>
          </a:p>
        </p:txBody>
      </p:sp>
      <p:sp>
        <p:nvSpPr>
          <p:cNvPr id="172041" name="Rectangle 9"/>
          <p:cNvSpPr>
            <a:spLocks noChangeArrowheads="1"/>
          </p:cNvSpPr>
          <p:nvPr/>
        </p:nvSpPr>
        <p:spPr bwMode="auto">
          <a:xfrm>
            <a:off x="4094163" y="4986338"/>
            <a:ext cx="287337"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3</a:t>
            </a:r>
          </a:p>
        </p:txBody>
      </p:sp>
      <p:sp>
        <p:nvSpPr>
          <p:cNvPr id="172042" name="Rectangle 10"/>
          <p:cNvSpPr>
            <a:spLocks noChangeArrowheads="1"/>
          </p:cNvSpPr>
          <p:nvPr/>
        </p:nvSpPr>
        <p:spPr bwMode="auto">
          <a:xfrm>
            <a:off x="4191000" y="4986338"/>
            <a:ext cx="233363"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a:t>
            </a:r>
          </a:p>
        </p:txBody>
      </p:sp>
      <p:sp>
        <p:nvSpPr>
          <p:cNvPr id="172043" name="Rectangle 11"/>
          <p:cNvSpPr>
            <a:spLocks noChangeArrowheads="1"/>
          </p:cNvSpPr>
          <p:nvPr/>
        </p:nvSpPr>
        <p:spPr bwMode="auto">
          <a:xfrm>
            <a:off x="4232275" y="4986338"/>
            <a:ext cx="287338"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5</a:t>
            </a:r>
          </a:p>
        </p:txBody>
      </p:sp>
      <p:sp>
        <p:nvSpPr>
          <p:cNvPr id="172044" name="Rectangle 12"/>
          <p:cNvSpPr>
            <a:spLocks noChangeArrowheads="1"/>
          </p:cNvSpPr>
          <p:nvPr/>
        </p:nvSpPr>
        <p:spPr bwMode="auto">
          <a:xfrm>
            <a:off x="2979738" y="4986338"/>
            <a:ext cx="287337"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3</a:t>
            </a:r>
          </a:p>
        </p:txBody>
      </p:sp>
      <p:sp>
        <p:nvSpPr>
          <p:cNvPr id="172045" name="Rectangle 13"/>
          <p:cNvSpPr>
            <a:spLocks noChangeArrowheads="1"/>
          </p:cNvSpPr>
          <p:nvPr/>
        </p:nvSpPr>
        <p:spPr bwMode="auto">
          <a:xfrm>
            <a:off x="3076575" y="4986338"/>
            <a:ext cx="233363"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a:t>
            </a:r>
          </a:p>
        </p:txBody>
      </p:sp>
      <p:sp>
        <p:nvSpPr>
          <p:cNvPr id="172046" name="Rectangle 14"/>
          <p:cNvSpPr>
            <a:spLocks noChangeArrowheads="1"/>
          </p:cNvSpPr>
          <p:nvPr/>
        </p:nvSpPr>
        <p:spPr bwMode="auto">
          <a:xfrm>
            <a:off x="3117850" y="4986338"/>
            <a:ext cx="287338"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0</a:t>
            </a:r>
          </a:p>
        </p:txBody>
      </p:sp>
      <p:sp>
        <p:nvSpPr>
          <p:cNvPr id="172047" name="Line 15"/>
          <p:cNvSpPr>
            <a:spLocks noChangeShapeType="1"/>
          </p:cNvSpPr>
          <p:nvPr/>
        </p:nvSpPr>
        <p:spPr bwMode="auto">
          <a:xfrm>
            <a:off x="6521450" y="4891088"/>
            <a:ext cx="0" cy="96837"/>
          </a:xfrm>
          <a:prstGeom prst="line">
            <a:avLst/>
          </a:prstGeom>
          <a:noFill/>
          <a:ln w="12700">
            <a:solidFill>
              <a:schemeClr val="tx1"/>
            </a:solidFill>
            <a:round/>
            <a:headEnd/>
            <a:tailEnd/>
          </a:ln>
          <a:effectLst/>
        </p:spPr>
        <p:txBody>
          <a:bodyPr wrap="none" anchor="ctr"/>
          <a:lstStyle/>
          <a:p>
            <a:endParaRPr lang="en-US"/>
          </a:p>
        </p:txBody>
      </p:sp>
      <p:sp>
        <p:nvSpPr>
          <p:cNvPr id="172048" name="Line 16"/>
          <p:cNvSpPr>
            <a:spLocks noChangeShapeType="1"/>
          </p:cNvSpPr>
          <p:nvPr/>
        </p:nvSpPr>
        <p:spPr bwMode="auto">
          <a:xfrm>
            <a:off x="5408613" y="4891088"/>
            <a:ext cx="0" cy="96837"/>
          </a:xfrm>
          <a:prstGeom prst="line">
            <a:avLst/>
          </a:prstGeom>
          <a:noFill/>
          <a:ln w="12700">
            <a:solidFill>
              <a:schemeClr val="tx1"/>
            </a:solidFill>
            <a:round/>
            <a:headEnd/>
            <a:tailEnd/>
          </a:ln>
          <a:effectLst/>
        </p:spPr>
        <p:txBody>
          <a:bodyPr wrap="none" anchor="ctr"/>
          <a:lstStyle/>
          <a:p>
            <a:endParaRPr lang="en-US"/>
          </a:p>
        </p:txBody>
      </p:sp>
      <p:sp>
        <p:nvSpPr>
          <p:cNvPr id="172049" name="Line 17"/>
          <p:cNvSpPr>
            <a:spLocks noChangeShapeType="1"/>
          </p:cNvSpPr>
          <p:nvPr/>
        </p:nvSpPr>
        <p:spPr bwMode="auto">
          <a:xfrm>
            <a:off x="4308475" y="4891088"/>
            <a:ext cx="0" cy="96837"/>
          </a:xfrm>
          <a:prstGeom prst="line">
            <a:avLst/>
          </a:prstGeom>
          <a:noFill/>
          <a:ln w="12700">
            <a:solidFill>
              <a:schemeClr val="tx1"/>
            </a:solidFill>
            <a:round/>
            <a:headEnd/>
            <a:tailEnd/>
          </a:ln>
          <a:effectLst/>
        </p:spPr>
        <p:txBody>
          <a:bodyPr wrap="none" anchor="ctr"/>
          <a:lstStyle/>
          <a:p>
            <a:endParaRPr lang="en-US"/>
          </a:p>
        </p:txBody>
      </p:sp>
      <p:sp>
        <p:nvSpPr>
          <p:cNvPr id="172050" name="Line 18"/>
          <p:cNvSpPr>
            <a:spLocks noChangeShapeType="1"/>
          </p:cNvSpPr>
          <p:nvPr/>
        </p:nvSpPr>
        <p:spPr bwMode="auto">
          <a:xfrm>
            <a:off x="3194050" y="4891088"/>
            <a:ext cx="0" cy="96837"/>
          </a:xfrm>
          <a:prstGeom prst="line">
            <a:avLst/>
          </a:prstGeom>
          <a:noFill/>
          <a:ln w="12700">
            <a:solidFill>
              <a:schemeClr val="tx1"/>
            </a:solidFill>
            <a:round/>
            <a:headEnd/>
            <a:tailEnd/>
          </a:ln>
          <a:effectLst/>
        </p:spPr>
        <p:txBody>
          <a:bodyPr wrap="none" anchor="ctr"/>
          <a:lstStyle/>
          <a:p>
            <a:endParaRPr lang="en-US"/>
          </a:p>
        </p:txBody>
      </p:sp>
      <p:sp>
        <p:nvSpPr>
          <p:cNvPr id="172051" name="Rectangle 19"/>
          <p:cNvSpPr>
            <a:spLocks noChangeArrowheads="1"/>
          </p:cNvSpPr>
          <p:nvPr/>
        </p:nvSpPr>
        <p:spPr bwMode="auto">
          <a:xfrm>
            <a:off x="2032000" y="2119313"/>
            <a:ext cx="287338"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1</a:t>
            </a:r>
          </a:p>
        </p:txBody>
      </p:sp>
      <p:sp>
        <p:nvSpPr>
          <p:cNvPr id="172052" name="Rectangle 20"/>
          <p:cNvSpPr>
            <a:spLocks noChangeArrowheads="1"/>
          </p:cNvSpPr>
          <p:nvPr/>
        </p:nvSpPr>
        <p:spPr bwMode="auto">
          <a:xfrm>
            <a:off x="2127250" y="2119313"/>
            <a:ext cx="287338"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5</a:t>
            </a:r>
          </a:p>
        </p:txBody>
      </p:sp>
      <p:sp>
        <p:nvSpPr>
          <p:cNvPr id="172053" name="Rectangle 21"/>
          <p:cNvSpPr>
            <a:spLocks noChangeArrowheads="1"/>
          </p:cNvSpPr>
          <p:nvPr/>
        </p:nvSpPr>
        <p:spPr bwMode="auto">
          <a:xfrm>
            <a:off x="2224088" y="2119313"/>
            <a:ext cx="287337"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0</a:t>
            </a:r>
          </a:p>
        </p:txBody>
      </p:sp>
      <p:sp>
        <p:nvSpPr>
          <p:cNvPr id="172054" name="Rectangle 22"/>
          <p:cNvSpPr>
            <a:spLocks noChangeArrowheads="1"/>
          </p:cNvSpPr>
          <p:nvPr/>
        </p:nvSpPr>
        <p:spPr bwMode="auto">
          <a:xfrm>
            <a:off x="2032000" y="2946400"/>
            <a:ext cx="287338"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1</a:t>
            </a:r>
          </a:p>
        </p:txBody>
      </p:sp>
      <p:sp>
        <p:nvSpPr>
          <p:cNvPr id="172055" name="Rectangle 23"/>
          <p:cNvSpPr>
            <a:spLocks noChangeArrowheads="1"/>
          </p:cNvSpPr>
          <p:nvPr/>
        </p:nvSpPr>
        <p:spPr bwMode="auto">
          <a:xfrm>
            <a:off x="2127250" y="2946400"/>
            <a:ext cx="287338"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0</a:t>
            </a:r>
          </a:p>
        </p:txBody>
      </p:sp>
      <p:sp>
        <p:nvSpPr>
          <p:cNvPr id="172056" name="Rectangle 24"/>
          <p:cNvSpPr>
            <a:spLocks noChangeArrowheads="1"/>
          </p:cNvSpPr>
          <p:nvPr/>
        </p:nvSpPr>
        <p:spPr bwMode="auto">
          <a:xfrm>
            <a:off x="2224088" y="2946400"/>
            <a:ext cx="287337"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0</a:t>
            </a:r>
          </a:p>
        </p:txBody>
      </p:sp>
      <p:sp>
        <p:nvSpPr>
          <p:cNvPr id="172057" name="Rectangle 25"/>
          <p:cNvSpPr>
            <a:spLocks noChangeArrowheads="1"/>
          </p:cNvSpPr>
          <p:nvPr/>
        </p:nvSpPr>
        <p:spPr bwMode="auto">
          <a:xfrm>
            <a:off x="2127250" y="3773488"/>
            <a:ext cx="287338"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5</a:t>
            </a:r>
          </a:p>
        </p:txBody>
      </p:sp>
      <p:sp>
        <p:nvSpPr>
          <p:cNvPr id="172058" name="Rectangle 26"/>
          <p:cNvSpPr>
            <a:spLocks noChangeArrowheads="1"/>
          </p:cNvSpPr>
          <p:nvPr/>
        </p:nvSpPr>
        <p:spPr bwMode="auto">
          <a:xfrm>
            <a:off x="2224088" y="3773488"/>
            <a:ext cx="287337"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0</a:t>
            </a:r>
          </a:p>
        </p:txBody>
      </p:sp>
      <p:sp>
        <p:nvSpPr>
          <p:cNvPr id="172059" name="Rectangle 27"/>
          <p:cNvSpPr>
            <a:spLocks noChangeArrowheads="1"/>
          </p:cNvSpPr>
          <p:nvPr/>
        </p:nvSpPr>
        <p:spPr bwMode="auto">
          <a:xfrm>
            <a:off x="2224088" y="4600575"/>
            <a:ext cx="287337"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0</a:t>
            </a:r>
          </a:p>
        </p:txBody>
      </p:sp>
      <p:sp>
        <p:nvSpPr>
          <p:cNvPr id="172060" name="Line 28"/>
          <p:cNvSpPr>
            <a:spLocks noChangeShapeType="1"/>
          </p:cNvSpPr>
          <p:nvPr/>
        </p:nvSpPr>
        <p:spPr bwMode="auto">
          <a:xfrm flipH="1">
            <a:off x="2514600" y="2266950"/>
            <a:ext cx="163513" cy="0"/>
          </a:xfrm>
          <a:prstGeom prst="line">
            <a:avLst/>
          </a:prstGeom>
          <a:noFill/>
          <a:ln w="12700">
            <a:solidFill>
              <a:schemeClr val="tx1"/>
            </a:solidFill>
            <a:round/>
            <a:headEnd/>
            <a:tailEnd/>
          </a:ln>
          <a:effectLst/>
        </p:spPr>
        <p:txBody>
          <a:bodyPr wrap="none" anchor="ctr"/>
          <a:lstStyle/>
          <a:p>
            <a:endParaRPr lang="en-US"/>
          </a:p>
        </p:txBody>
      </p:sp>
      <p:sp>
        <p:nvSpPr>
          <p:cNvPr id="172061" name="Line 29"/>
          <p:cNvSpPr>
            <a:spLocks noChangeShapeType="1"/>
          </p:cNvSpPr>
          <p:nvPr/>
        </p:nvSpPr>
        <p:spPr bwMode="auto">
          <a:xfrm flipH="1">
            <a:off x="2514600" y="3092450"/>
            <a:ext cx="163513" cy="0"/>
          </a:xfrm>
          <a:prstGeom prst="line">
            <a:avLst/>
          </a:prstGeom>
          <a:noFill/>
          <a:ln w="12700">
            <a:solidFill>
              <a:schemeClr val="tx1"/>
            </a:solidFill>
            <a:round/>
            <a:headEnd/>
            <a:tailEnd/>
          </a:ln>
          <a:effectLst/>
        </p:spPr>
        <p:txBody>
          <a:bodyPr wrap="none" anchor="ctr"/>
          <a:lstStyle/>
          <a:p>
            <a:endParaRPr lang="en-US"/>
          </a:p>
        </p:txBody>
      </p:sp>
      <p:sp>
        <p:nvSpPr>
          <p:cNvPr id="172062" name="Line 30"/>
          <p:cNvSpPr>
            <a:spLocks noChangeShapeType="1"/>
          </p:cNvSpPr>
          <p:nvPr/>
        </p:nvSpPr>
        <p:spPr bwMode="auto">
          <a:xfrm flipH="1">
            <a:off x="2514600" y="3919538"/>
            <a:ext cx="163513" cy="0"/>
          </a:xfrm>
          <a:prstGeom prst="line">
            <a:avLst/>
          </a:prstGeom>
          <a:noFill/>
          <a:ln w="12700">
            <a:solidFill>
              <a:schemeClr val="tx1"/>
            </a:solidFill>
            <a:round/>
            <a:headEnd/>
            <a:tailEnd/>
          </a:ln>
          <a:effectLst/>
        </p:spPr>
        <p:txBody>
          <a:bodyPr wrap="none" anchor="ctr"/>
          <a:lstStyle/>
          <a:p>
            <a:endParaRPr lang="en-US"/>
          </a:p>
        </p:txBody>
      </p:sp>
      <p:sp>
        <p:nvSpPr>
          <p:cNvPr id="172063" name="Line 31"/>
          <p:cNvSpPr>
            <a:spLocks noChangeShapeType="1"/>
          </p:cNvSpPr>
          <p:nvPr/>
        </p:nvSpPr>
        <p:spPr bwMode="auto">
          <a:xfrm flipH="1">
            <a:off x="2514600" y="4746625"/>
            <a:ext cx="163513" cy="0"/>
          </a:xfrm>
          <a:prstGeom prst="line">
            <a:avLst/>
          </a:prstGeom>
          <a:noFill/>
          <a:ln w="12700">
            <a:solidFill>
              <a:schemeClr val="tx1"/>
            </a:solidFill>
            <a:round/>
            <a:headEnd/>
            <a:tailEnd/>
          </a:ln>
          <a:effectLst/>
        </p:spPr>
        <p:txBody>
          <a:bodyPr wrap="none" anchor="ctr"/>
          <a:lstStyle/>
          <a:p>
            <a:endParaRPr lang="en-US"/>
          </a:p>
        </p:txBody>
      </p:sp>
      <p:sp>
        <p:nvSpPr>
          <p:cNvPr id="172064" name="Line 32"/>
          <p:cNvSpPr>
            <a:spLocks noChangeShapeType="1"/>
          </p:cNvSpPr>
          <p:nvPr/>
        </p:nvSpPr>
        <p:spPr bwMode="auto">
          <a:xfrm>
            <a:off x="2746375" y="4884738"/>
            <a:ext cx="4222750" cy="0"/>
          </a:xfrm>
          <a:prstGeom prst="line">
            <a:avLst/>
          </a:prstGeom>
          <a:noFill/>
          <a:ln w="12700">
            <a:solidFill>
              <a:schemeClr val="tx1"/>
            </a:solidFill>
            <a:round/>
            <a:headEnd/>
            <a:tailEnd/>
          </a:ln>
          <a:effectLst/>
        </p:spPr>
        <p:txBody>
          <a:bodyPr wrap="none" anchor="ctr"/>
          <a:lstStyle/>
          <a:p>
            <a:endParaRPr lang="en-US"/>
          </a:p>
        </p:txBody>
      </p:sp>
      <p:sp>
        <p:nvSpPr>
          <p:cNvPr id="172065" name="Line 33"/>
          <p:cNvSpPr>
            <a:spLocks noChangeShapeType="1"/>
          </p:cNvSpPr>
          <p:nvPr/>
        </p:nvSpPr>
        <p:spPr bwMode="auto">
          <a:xfrm flipV="1">
            <a:off x="2671763" y="1860550"/>
            <a:ext cx="0" cy="2974975"/>
          </a:xfrm>
          <a:prstGeom prst="line">
            <a:avLst/>
          </a:prstGeom>
          <a:noFill/>
          <a:ln w="12700">
            <a:solidFill>
              <a:schemeClr val="tx1"/>
            </a:solidFill>
            <a:round/>
            <a:headEnd/>
            <a:tailEnd/>
          </a:ln>
          <a:effectLst/>
        </p:spPr>
        <p:txBody>
          <a:bodyPr wrap="none" anchor="ctr"/>
          <a:lstStyle/>
          <a:p>
            <a:endParaRPr lang="en-US"/>
          </a:p>
        </p:txBody>
      </p:sp>
      <p:grpSp>
        <p:nvGrpSpPr>
          <p:cNvPr id="172066" name="Group 34"/>
          <p:cNvGrpSpPr>
            <a:grpSpLocks/>
          </p:cNvGrpSpPr>
          <p:nvPr/>
        </p:nvGrpSpPr>
        <p:grpSpPr bwMode="auto">
          <a:xfrm>
            <a:off x="3016250" y="2100263"/>
            <a:ext cx="3741738" cy="2647950"/>
            <a:chOff x="1900" y="1323"/>
            <a:chExt cx="2357" cy="1668"/>
          </a:xfrm>
        </p:grpSpPr>
        <p:sp>
          <p:nvSpPr>
            <p:cNvPr id="172067" name="Freeform 35"/>
            <p:cNvSpPr>
              <a:spLocks/>
            </p:cNvSpPr>
            <p:nvPr/>
          </p:nvSpPr>
          <p:spPr bwMode="auto">
            <a:xfrm>
              <a:off x="1900" y="1792"/>
              <a:ext cx="876" cy="1199"/>
            </a:xfrm>
            <a:custGeom>
              <a:avLst/>
              <a:gdLst/>
              <a:ahLst/>
              <a:cxnLst>
                <a:cxn ang="0">
                  <a:pos x="95" y="1181"/>
                </a:cxn>
                <a:cxn ang="0">
                  <a:pos x="286" y="1129"/>
                </a:cxn>
                <a:cxn ang="0">
                  <a:pos x="329" y="1103"/>
                </a:cxn>
                <a:cxn ang="0">
                  <a:pos x="372" y="1068"/>
                </a:cxn>
                <a:cxn ang="0">
                  <a:pos x="389" y="1059"/>
                </a:cxn>
                <a:cxn ang="0">
                  <a:pos x="407" y="1033"/>
                </a:cxn>
                <a:cxn ang="0">
                  <a:pos x="424" y="1016"/>
                </a:cxn>
                <a:cxn ang="0">
                  <a:pos x="441" y="998"/>
                </a:cxn>
                <a:cxn ang="0">
                  <a:pos x="459" y="981"/>
                </a:cxn>
                <a:cxn ang="0">
                  <a:pos x="476" y="955"/>
                </a:cxn>
                <a:cxn ang="0">
                  <a:pos x="511" y="912"/>
                </a:cxn>
                <a:cxn ang="0">
                  <a:pos x="537" y="860"/>
                </a:cxn>
                <a:cxn ang="0">
                  <a:pos x="545" y="851"/>
                </a:cxn>
                <a:cxn ang="0">
                  <a:pos x="554" y="825"/>
                </a:cxn>
                <a:cxn ang="0">
                  <a:pos x="580" y="781"/>
                </a:cxn>
                <a:cxn ang="0">
                  <a:pos x="589" y="764"/>
                </a:cxn>
                <a:cxn ang="0">
                  <a:pos x="597" y="738"/>
                </a:cxn>
                <a:cxn ang="0">
                  <a:pos x="606" y="721"/>
                </a:cxn>
                <a:cxn ang="0">
                  <a:pos x="623" y="695"/>
                </a:cxn>
                <a:cxn ang="0">
                  <a:pos x="632" y="669"/>
                </a:cxn>
                <a:cxn ang="0">
                  <a:pos x="641" y="660"/>
                </a:cxn>
                <a:cxn ang="0">
                  <a:pos x="641" y="643"/>
                </a:cxn>
                <a:cxn ang="0">
                  <a:pos x="649" y="616"/>
                </a:cxn>
                <a:cxn ang="0">
                  <a:pos x="658" y="599"/>
                </a:cxn>
                <a:cxn ang="0">
                  <a:pos x="667" y="590"/>
                </a:cxn>
                <a:cxn ang="0">
                  <a:pos x="675" y="556"/>
                </a:cxn>
                <a:cxn ang="0">
                  <a:pos x="684" y="538"/>
                </a:cxn>
                <a:cxn ang="0">
                  <a:pos x="693" y="521"/>
                </a:cxn>
                <a:cxn ang="0">
                  <a:pos x="701" y="495"/>
                </a:cxn>
                <a:cxn ang="0">
                  <a:pos x="710" y="478"/>
                </a:cxn>
                <a:cxn ang="0">
                  <a:pos x="719" y="452"/>
                </a:cxn>
                <a:cxn ang="0">
                  <a:pos x="727" y="434"/>
                </a:cxn>
                <a:cxn ang="0">
                  <a:pos x="727" y="417"/>
                </a:cxn>
                <a:cxn ang="0">
                  <a:pos x="736" y="391"/>
                </a:cxn>
                <a:cxn ang="0">
                  <a:pos x="745" y="382"/>
                </a:cxn>
                <a:cxn ang="0">
                  <a:pos x="753" y="365"/>
                </a:cxn>
                <a:cxn ang="0">
                  <a:pos x="762" y="339"/>
                </a:cxn>
                <a:cxn ang="0">
                  <a:pos x="762" y="321"/>
                </a:cxn>
                <a:cxn ang="0">
                  <a:pos x="771" y="304"/>
                </a:cxn>
                <a:cxn ang="0">
                  <a:pos x="779" y="287"/>
                </a:cxn>
                <a:cxn ang="0">
                  <a:pos x="779" y="269"/>
                </a:cxn>
                <a:cxn ang="0">
                  <a:pos x="788" y="252"/>
                </a:cxn>
                <a:cxn ang="0">
                  <a:pos x="797" y="243"/>
                </a:cxn>
                <a:cxn ang="0">
                  <a:pos x="797" y="226"/>
                </a:cxn>
                <a:cxn ang="0">
                  <a:pos x="805" y="208"/>
                </a:cxn>
                <a:cxn ang="0">
                  <a:pos x="805" y="191"/>
                </a:cxn>
                <a:cxn ang="0">
                  <a:pos x="814" y="182"/>
                </a:cxn>
                <a:cxn ang="0">
                  <a:pos x="814" y="165"/>
                </a:cxn>
                <a:cxn ang="0">
                  <a:pos x="823" y="156"/>
                </a:cxn>
                <a:cxn ang="0">
                  <a:pos x="831" y="139"/>
                </a:cxn>
                <a:cxn ang="0">
                  <a:pos x="840" y="104"/>
                </a:cxn>
                <a:cxn ang="0">
                  <a:pos x="849" y="87"/>
                </a:cxn>
                <a:cxn ang="0">
                  <a:pos x="857" y="52"/>
                </a:cxn>
                <a:cxn ang="0">
                  <a:pos x="866" y="44"/>
                </a:cxn>
                <a:cxn ang="0">
                  <a:pos x="866" y="26"/>
                </a:cxn>
                <a:cxn ang="0">
                  <a:pos x="875" y="18"/>
                </a:cxn>
                <a:cxn ang="0">
                  <a:pos x="875" y="0"/>
                </a:cxn>
              </a:cxnLst>
              <a:rect l="0" t="0" r="r" b="b"/>
              <a:pathLst>
                <a:path w="876" h="1199">
                  <a:moveTo>
                    <a:pt x="0" y="1198"/>
                  </a:moveTo>
                  <a:lnTo>
                    <a:pt x="95" y="1181"/>
                  </a:lnTo>
                  <a:lnTo>
                    <a:pt x="251" y="1146"/>
                  </a:lnTo>
                  <a:lnTo>
                    <a:pt x="286" y="1129"/>
                  </a:lnTo>
                  <a:lnTo>
                    <a:pt x="311" y="1111"/>
                  </a:lnTo>
                  <a:lnTo>
                    <a:pt x="329" y="1103"/>
                  </a:lnTo>
                  <a:lnTo>
                    <a:pt x="337" y="1094"/>
                  </a:lnTo>
                  <a:lnTo>
                    <a:pt x="372" y="1068"/>
                  </a:lnTo>
                  <a:lnTo>
                    <a:pt x="381" y="1059"/>
                  </a:lnTo>
                  <a:lnTo>
                    <a:pt x="389" y="1059"/>
                  </a:lnTo>
                  <a:lnTo>
                    <a:pt x="389" y="1051"/>
                  </a:lnTo>
                  <a:lnTo>
                    <a:pt x="407" y="1033"/>
                  </a:lnTo>
                  <a:lnTo>
                    <a:pt x="415" y="1033"/>
                  </a:lnTo>
                  <a:lnTo>
                    <a:pt x="424" y="1016"/>
                  </a:lnTo>
                  <a:lnTo>
                    <a:pt x="433" y="1007"/>
                  </a:lnTo>
                  <a:lnTo>
                    <a:pt x="441" y="998"/>
                  </a:lnTo>
                  <a:lnTo>
                    <a:pt x="450" y="990"/>
                  </a:lnTo>
                  <a:lnTo>
                    <a:pt x="459" y="981"/>
                  </a:lnTo>
                  <a:lnTo>
                    <a:pt x="467" y="972"/>
                  </a:lnTo>
                  <a:lnTo>
                    <a:pt x="476" y="955"/>
                  </a:lnTo>
                  <a:lnTo>
                    <a:pt x="485" y="946"/>
                  </a:lnTo>
                  <a:lnTo>
                    <a:pt x="511" y="912"/>
                  </a:lnTo>
                  <a:lnTo>
                    <a:pt x="519" y="894"/>
                  </a:lnTo>
                  <a:lnTo>
                    <a:pt x="537" y="860"/>
                  </a:lnTo>
                  <a:lnTo>
                    <a:pt x="537" y="851"/>
                  </a:lnTo>
                  <a:lnTo>
                    <a:pt x="545" y="851"/>
                  </a:lnTo>
                  <a:lnTo>
                    <a:pt x="545" y="842"/>
                  </a:lnTo>
                  <a:lnTo>
                    <a:pt x="554" y="825"/>
                  </a:lnTo>
                  <a:lnTo>
                    <a:pt x="580" y="790"/>
                  </a:lnTo>
                  <a:lnTo>
                    <a:pt x="580" y="781"/>
                  </a:lnTo>
                  <a:lnTo>
                    <a:pt x="580" y="773"/>
                  </a:lnTo>
                  <a:lnTo>
                    <a:pt x="589" y="764"/>
                  </a:lnTo>
                  <a:lnTo>
                    <a:pt x="597" y="747"/>
                  </a:lnTo>
                  <a:lnTo>
                    <a:pt x="597" y="738"/>
                  </a:lnTo>
                  <a:lnTo>
                    <a:pt x="606" y="729"/>
                  </a:lnTo>
                  <a:lnTo>
                    <a:pt x="606" y="721"/>
                  </a:lnTo>
                  <a:lnTo>
                    <a:pt x="615" y="712"/>
                  </a:lnTo>
                  <a:lnTo>
                    <a:pt x="623" y="695"/>
                  </a:lnTo>
                  <a:lnTo>
                    <a:pt x="623" y="677"/>
                  </a:lnTo>
                  <a:lnTo>
                    <a:pt x="632" y="669"/>
                  </a:lnTo>
                  <a:lnTo>
                    <a:pt x="632" y="660"/>
                  </a:lnTo>
                  <a:lnTo>
                    <a:pt x="641" y="660"/>
                  </a:lnTo>
                  <a:lnTo>
                    <a:pt x="641" y="651"/>
                  </a:lnTo>
                  <a:lnTo>
                    <a:pt x="641" y="643"/>
                  </a:lnTo>
                  <a:lnTo>
                    <a:pt x="649" y="625"/>
                  </a:lnTo>
                  <a:lnTo>
                    <a:pt x="649" y="616"/>
                  </a:lnTo>
                  <a:lnTo>
                    <a:pt x="658" y="608"/>
                  </a:lnTo>
                  <a:lnTo>
                    <a:pt x="658" y="599"/>
                  </a:lnTo>
                  <a:lnTo>
                    <a:pt x="667" y="599"/>
                  </a:lnTo>
                  <a:lnTo>
                    <a:pt x="667" y="590"/>
                  </a:lnTo>
                  <a:lnTo>
                    <a:pt x="667" y="582"/>
                  </a:lnTo>
                  <a:lnTo>
                    <a:pt x="675" y="556"/>
                  </a:lnTo>
                  <a:lnTo>
                    <a:pt x="684" y="547"/>
                  </a:lnTo>
                  <a:lnTo>
                    <a:pt x="684" y="538"/>
                  </a:lnTo>
                  <a:lnTo>
                    <a:pt x="684" y="530"/>
                  </a:lnTo>
                  <a:lnTo>
                    <a:pt x="693" y="521"/>
                  </a:lnTo>
                  <a:lnTo>
                    <a:pt x="701" y="504"/>
                  </a:lnTo>
                  <a:lnTo>
                    <a:pt x="701" y="495"/>
                  </a:lnTo>
                  <a:lnTo>
                    <a:pt x="701" y="486"/>
                  </a:lnTo>
                  <a:lnTo>
                    <a:pt x="710" y="478"/>
                  </a:lnTo>
                  <a:lnTo>
                    <a:pt x="710" y="469"/>
                  </a:lnTo>
                  <a:lnTo>
                    <a:pt x="719" y="452"/>
                  </a:lnTo>
                  <a:lnTo>
                    <a:pt x="719" y="443"/>
                  </a:lnTo>
                  <a:lnTo>
                    <a:pt x="727" y="434"/>
                  </a:lnTo>
                  <a:lnTo>
                    <a:pt x="727" y="426"/>
                  </a:lnTo>
                  <a:lnTo>
                    <a:pt x="727" y="417"/>
                  </a:lnTo>
                  <a:lnTo>
                    <a:pt x="736" y="399"/>
                  </a:lnTo>
                  <a:lnTo>
                    <a:pt x="736" y="391"/>
                  </a:lnTo>
                  <a:lnTo>
                    <a:pt x="745" y="391"/>
                  </a:lnTo>
                  <a:lnTo>
                    <a:pt x="745" y="382"/>
                  </a:lnTo>
                  <a:lnTo>
                    <a:pt x="745" y="373"/>
                  </a:lnTo>
                  <a:lnTo>
                    <a:pt x="753" y="365"/>
                  </a:lnTo>
                  <a:lnTo>
                    <a:pt x="753" y="356"/>
                  </a:lnTo>
                  <a:lnTo>
                    <a:pt x="762" y="339"/>
                  </a:lnTo>
                  <a:lnTo>
                    <a:pt x="762" y="330"/>
                  </a:lnTo>
                  <a:lnTo>
                    <a:pt x="762" y="321"/>
                  </a:lnTo>
                  <a:lnTo>
                    <a:pt x="771" y="313"/>
                  </a:lnTo>
                  <a:lnTo>
                    <a:pt x="771" y="304"/>
                  </a:lnTo>
                  <a:lnTo>
                    <a:pt x="771" y="295"/>
                  </a:lnTo>
                  <a:lnTo>
                    <a:pt x="779" y="287"/>
                  </a:lnTo>
                  <a:lnTo>
                    <a:pt x="779" y="278"/>
                  </a:lnTo>
                  <a:lnTo>
                    <a:pt x="779" y="269"/>
                  </a:lnTo>
                  <a:lnTo>
                    <a:pt x="788" y="261"/>
                  </a:lnTo>
                  <a:lnTo>
                    <a:pt x="788" y="252"/>
                  </a:lnTo>
                  <a:lnTo>
                    <a:pt x="788" y="243"/>
                  </a:lnTo>
                  <a:lnTo>
                    <a:pt x="797" y="243"/>
                  </a:lnTo>
                  <a:lnTo>
                    <a:pt x="797" y="235"/>
                  </a:lnTo>
                  <a:lnTo>
                    <a:pt x="797" y="226"/>
                  </a:lnTo>
                  <a:lnTo>
                    <a:pt x="805" y="217"/>
                  </a:lnTo>
                  <a:lnTo>
                    <a:pt x="805" y="208"/>
                  </a:lnTo>
                  <a:lnTo>
                    <a:pt x="805" y="200"/>
                  </a:lnTo>
                  <a:lnTo>
                    <a:pt x="805" y="191"/>
                  </a:lnTo>
                  <a:lnTo>
                    <a:pt x="814" y="191"/>
                  </a:lnTo>
                  <a:lnTo>
                    <a:pt x="814" y="182"/>
                  </a:lnTo>
                  <a:lnTo>
                    <a:pt x="814" y="174"/>
                  </a:lnTo>
                  <a:lnTo>
                    <a:pt x="814" y="165"/>
                  </a:lnTo>
                  <a:lnTo>
                    <a:pt x="823" y="165"/>
                  </a:lnTo>
                  <a:lnTo>
                    <a:pt x="823" y="156"/>
                  </a:lnTo>
                  <a:lnTo>
                    <a:pt x="823" y="148"/>
                  </a:lnTo>
                  <a:lnTo>
                    <a:pt x="831" y="139"/>
                  </a:lnTo>
                  <a:lnTo>
                    <a:pt x="831" y="130"/>
                  </a:lnTo>
                  <a:lnTo>
                    <a:pt x="840" y="104"/>
                  </a:lnTo>
                  <a:lnTo>
                    <a:pt x="840" y="96"/>
                  </a:lnTo>
                  <a:lnTo>
                    <a:pt x="849" y="87"/>
                  </a:lnTo>
                  <a:lnTo>
                    <a:pt x="849" y="78"/>
                  </a:lnTo>
                  <a:lnTo>
                    <a:pt x="857" y="52"/>
                  </a:lnTo>
                  <a:lnTo>
                    <a:pt x="857" y="44"/>
                  </a:lnTo>
                  <a:lnTo>
                    <a:pt x="866" y="44"/>
                  </a:lnTo>
                  <a:lnTo>
                    <a:pt x="866" y="35"/>
                  </a:lnTo>
                  <a:lnTo>
                    <a:pt x="866" y="26"/>
                  </a:lnTo>
                  <a:lnTo>
                    <a:pt x="866" y="18"/>
                  </a:lnTo>
                  <a:lnTo>
                    <a:pt x="875" y="18"/>
                  </a:lnTo>
                  <a:lnTo>
                    <a:pt x="875" y="9"/>
                  </a:lnTo>
                  <a:lnTo>
                    <a:pt x="875" y="0"/>
                  </a:lnTo>
                </a:path>
              </a:pathLst>
            </a:custGeom>
            <a:noFill/>
            <a:ln w="50800" cap="rnd" cmpd="sng">
              <a:solidFill>
                <a:srgbClr val="EAEC5E"/>
              </a:solidFill>
              <a:prstDash val="solid"/>
              <a:round/>
              <a:headEnd type="none" w="med" len="med"/>
              <a:tailEnd type="none" w="med" len="med"/>
            </a:ln>
            <a:effectLst/>
          </p:spPr>
          <p:txBody>
            <a:bodyPr/>
            <a:lstStyle/>
            <a:p>
              <a:endParaRPr lang="en-US"/>
            </a:p>
          </p:txBody>
        </p:sp>
        <p:sp>
          <p:nvSpPr>
            <p:cNvPr id="172068" name="Freeform 36"/>
            <p:cNvSpPr>
              <a:spLocks/>
            </p:cNvSpPr>
            <p:nvPr/>
          </p:nvSpPr>
          <p:spPr bwMode="auto">
            <a:xfrm>
              <a:off x="2775" y="1375"/>
              <a:ext cx="200" cy="418"/>
            </a:xfrm>
            <a:custGeom>
              <a:avLst/>
              <a:gdLst/>
              <a:ahLst/>
              <a:cxnLst>
                <a:cxn ang="0">
                  <a:pos x="0" y="417"/>
                </a:cxn>
                <a:cxn ang="0">
                  <a:pos x="0" y="417"/>
                </a:cxn>
                <a:cxn ang="0">
                  <a:pos x="0" y="408"/>
                </a:cxn>
                <a:cxn ang="0">
                  <a:pos x="8" y="408"/>
                </a:cxn>
                <a:cxn ang="0">
                  <a:pos x="8" y="400"/>
                </a:cxn>
                <a:cxn ang="0">
                  <a:pos x="8" y="391"/>
                </a:cxn>
                <a:cxn ang="0">
                  <a:pos x="17" y="374"/>
                </a:cxn>
                <a:cxn ang="0">
                  <a:pos x="17" y="365"/>
                </a:cxn>
                <a:cxn ang="0">
                  <a:pos x="25" y="365"/>
                </a:cxn>
                <a:cxn ang="0">
                  <a:pos x="25" y="356"/>
                </a:cxn>
                <a:cxn ang="0">
                  <a:pos x="25" y="348"/>
                </a:cxn>
                <a:cxn ang="0">
                  <a:pos x="25" y="339"/>
                </a:cxn>
                <a:cxn ang="0">
                  <a:pos x="34" y="330"/>
                </a:cxn>
                <a:cxn ang="0">
                  <a:pos x="34" y="322"/>
                </a:cxn>
                <a:cxn ang="0">
                  <a:pos x="43" y="313"/>
                </a:cxn>
                <a:cxn ang="0">
                  <a:pos x="43" y="304"/>
                </a:cxn>
                <a:cxn ang="0">
                  <a:pos x="43" y="296"/>
                </a:cxn>
                <a:cxn ang="0">
                  <a:pos x="51" y="287"/>
                </a:cxn>
                <a:cxn ang="0">
                  <a:pos x="51" y="278"/>
                </a:cxn>
                <a:cxn ang="0">
                  <a:pos x="60" y="270"/>
                </a:cxn>
                <a:cxn ang="0">
                  <a:pos x="60" y="261"/>
                </a:cxn>
                <a:cxn ang="0">
                  <a:pos x="60" y="252"/>
                </a:cxn>
                <a:cxn ang="0">
                  <a:pos x="69" y="244"/>
                </a:cxn>
                <a:cxn ang="0">
                  <a:pos x="69" y="235"/>
                </a:cxn>
                <a:cxn ang="0">
                  <a:pos x="69" y="226"/>
                </a:cxn>
                <a:cxn ang="0">
                  <a:pos x="77" y="226"/>
                </a:cxn>
                <a:cxn ang="0">
                  <a:pos x="77" y="217"/>
                </a:cxn>
                <a:cxn ang="0">
                  <a:pos x="77" y="209"/>
                </a:cxn>
                <a:cxn ang="0">
                  <a:pos x="86" y="209"/>
                </a:cxn>
                <a:cxn ang="0">
                  <a:pos x="86" y="200"/>
                </a:cxn>
                <a:cxn ang="0">
                  <a:pos x="86" y="191"/>
                </a:cxn>
                <a:cxn ang="0">
                  <a:pos x="95" y="191"/>
                </a:cxn>
                <a:cxn ang="0">
                  <a:pos x="95" y="183"/>
                </a:cxn>
                <a:cxn ang="0">
                  <a:pos x="95" y="174"/>
                </a:cxn>
                <a:cxn ang="0">
                  <a:pos x="103" y="165"/>
                </a:cxn>
                <a:cxn ang="0">
                  <a:pos x="103" y="157"/>
                </a:cxn>
                <a:cxn ang="0">
                  <a:pos x="103" y="148"/>
                </a:cxn>
                <a:cxn ang="0">
                  <a:pos x="112" y="148"/>
                </a:cxn>
                <a:cxn ang="0">
                  <a:pos x="112" y="139"/>
                </a:cxn>
                <a:cxn ang="0">
                  <a:pos x="112" y="131"/>
                </a:cxn>
                <a:cxn ang="0">
                  <a:pos x="121" y="131"/>
                </a:cxn>
                <a:cxn ang="0">
                  <a:pos x="121" y="122"/>
                </a:cxn>
                <a:cxn ang="0">
                  <a:pos x="121" y="113"/>
                </a:cxn>
                <a:cxn ang="0">
                  <a:pos x="129" y="113"/>
                </a:cxn>
                <a:cxn ang="0">
                  <a:pos x="129" y="105"/>
                </a:cxn>
                <a:cxn ang="0">
                  <a:pos x="129" y="96"/>
                </a:cxn>
                <a:cxn ang="0">
                  <a:pos x="138" y="96"/>
                </a:cxn>
                <a:cxn ang="0">
                  <a:pos x="138" y="87"/>
                </a:cxn>
                <a:cxn ang="0">
                  <a:pos x="147" y="79"/>
                </a:cxn>
                <a:cxn ang="0">
                  <a:pos x="147" y="70"/>
                </a:cxn>
                <a:cxn ang="0">
                  <a:pos x="155" y="70"/>
                </a:cxn>
                <a:cxn ang="0">
                  <a:pos x="155" y="61"/>
                </a:cxn>
                <a:cxn ang="0">
                  <a:pos x="155" y="53"/>
                </a:cxn>
                <a:cxn ang="0">
                  <a:pos x="164" y="53"/>
                </a:cxn>
                <a:cxn ang="0">
                  <a:pos x="164" y="44"/>
                </a:cxn>
                <a:cxn ang="0">
                  <a:pos x="173" y="35"/>
                </a:cxn>
                <a:cxn ang="0">
                  <a:pos x="173" y="27"/>
                </a:cxn>
                <a:cxn ang="0">
                  <a:pos x="181" y="27"/>
                </a:cxn>
                <a:cxn ang="0">
                  <a:pos x="181" y="18"/>
                </a:cxn>
                <a:cxn ang="0">
                  <a:pos x="190" y="18"/>
                </a:cxn>
                <a:cxn ang="0">
                  <a:pos x="190" y="9"/>
                </a:cxn>
                <a:cxn ang="0">
                  <a:pos x="199" y="0"/>
                </a:cxn>
              </a:cxnLst>
              <a:rect l="0" t="0" r="r" b="b"/>
              <a:pathLst>
                <a:path w="200" h="418">
                  <a:moveTo>
                    <a:pt x="0" y="417"/>
                  </a:moveTo>
                  <a:lnTo>
                    <a:pt x="0" y="417"/>
                  </a:lnTo>
                  <a:lnTo>
                    <a:pt x="0" y="408"/>
                  </a:lnTo>
                  <a:lnTo>
                    <a:pt x="8" y="408"/>
                  </a:lnTo>
                  <a:lnTo>
                    <a:pt x="8" y="400"/>
                  </a:lnTo>
                  <a:lnTo>
                    <a:pt x="8" y="391"/>
                  </a:lnTo>
                  <a:lnTo>
                    <a:pt x="17" y="374"/>
                  </a:lnTo>
                  <a:lnTo>
                    <a:pt x="17" y="365"/>
                  </a:lnTo>
                  <a:lnTo>
                    <a:pt x="25" y="365"/>
                  </a:lnTo>
                  <a:lnTo>
                    <a:pt x="25" y="356"/>
                  </a:lnTo>
                  <a:lnTo>
                    <a:pt x="25" y="348"/>
                  </a:lnTo>
                  <a:lnTo>
                    <a:pt x="25" y="339"/>
                  </a:lnTo>
                  <a:lnTo>
                    <a:pt x="34" y="330"/>
                  </a:lnTo>
                  <a:lnTo>
                    <a:pt x="34" y="322"/>
                  </a:lnTo>
                  <a:lnTo>
                    <a:pt x="43" y="313"/>
                  </a:lnTo>
                  <a:lnTo>
                    <a:pt x="43" y="304"/>
                  </a:lnTo>
                  <a:lnTo>
                    <a:pt x="43" y="296"/>
                  </a:lnTo>
                  <a:lnTo>
                    <a:pt x="51" y="287"/>
                  </a:lnTo>
                  <a:lnTo>
                    <a:pt x="51" y="278"/>
                  </a:lnTo>
                  <a:lnTo>
                    <a:pt x="60" y="270"/>
                  </a:lnTo>
                  <a:lnTo>
                    <a:pt x="60" y="261"/>
                  </a:lnTo>
                  <a:lnTo>
                    <a:pt x="60" y="252"/>
                  </a:lnTo>
                  <a:lnTo>
                    <a:pt x="69" y="244"/>
                  </a:lnTo>
                  <a:lnTo>
                    <a:pt x="69" y="235"/>
                  </a:lnTo>
                  <a:lnTo>
                    <a:pt x="69" y="226"/>
                  </a:lnTo>
                  <a:lnTo>
                    <a:pt x="77" y="226"/>
                  </a:lnTo>
                  <a:lnTo>
                    <a:pt x="77" y="217"/>
                  </a:lnTo>
                  <a:lnTo>
                    <a:pt x="77" y="209"/>
                  </a:lnTo>
                  <a:lnTo>
                    <a:pt x="86" y="209"/>
                  </a:lnTo>
                  <a:lnTo>
                    <a:pt x="86" y="200"/>
                  </a:lnTo>
                  <a:lnTo>
                    <a:pt x="86" y="191"/>
                  </a:lnTo>
                  <a:lnTo>
                    <a:pt x="95" y="191"/>
                  </a:lnTo>
                  <a:lnTo>
                    <a:pt x="95" y="183"/>
                  </a:lnTo>
                  <a:lnTo>
                    <a:pt x="95" y="174"/>
                  </a:lnTo>
                  <a:lnTo>
                    <a:pt x="103" y="165"/>
                  </a:lnTo>
                  <a:lnTo>
                    <a:pt x="103" y="157"/>
                  </a:lnTo>
                  <a:lnTo>
                    <a:pt x="103" y="148"/>
                  </a:lnTo>
                  <a:lnTo>
                    <a:pt x="112" y="148"/>
                  </a:lnTo>
                  <a:lnTo>
                    <a:pt x="112" y="139"/>
                  </a:lnTo>
                  <a:lnTo>
                    <a:pt x="112" y="131"/>
                  </a:lnTo>
                  <a:lnTo>
                    <a:pt x="121" y="131"/>
                  </a:lnTo>
                  <a:lnTo>
                    <a:pt x="121" y="122"/>
                  </a:lnTo>
                  <a:lnTo>
                    <a:pt x="121" y="113"/>
                  </a:lnTo>
                  <a:lnTo>
                    <a:pt x="129" y="113"/>
                  </a:lnTo>
                  <a:lnTo>
                    <a:pt x="129" y="105"/>
                  </a:lnTo>
                  <a:lnTo>
                    <a:pt x="129" y="96"/>
                  </a:lnTo>
                  <a:lnTo>
                    <a:pt x="138" y="96"/>
                  </a:lnTo>
                  <a:lnTo>
                    <a:pt x="138" y="87"/>
                  </a:lnTo>
                  <a:lnTo>
                    <a:pt x="147" y="79"/>
                  </a:lnTo>
                  <a:lnTo>
                    <a:pt x="147" y="70"/>
                  </a:lnTo>
                  <a:lnTo>
                    <a:pt x="155" y="70"/>
                  </a:lnTo>
                  <a:lnTo>
                    <a:pt x="155" y="61"/>
                  </a:lnTo>
                  <a:lnTo>
                    <a:pt x="155" y="53"/>
                  </a:lnTo>
                  <a:lnTo>
                    <a:pt x="164" y="53"/>
                  </a:lnTo>
                  <a:lnTo>
                    <a:pt x="164" y="44"/>
                  </a:lnTo>
                  <a:lnTo>
                    <a:pt x="173" y="35"/>
                  </a:lnTo>
                  <a:lnTo>
                    <a:pt x="173" y="27"/>
                  </a:lnTo>
                  <a:lnTo>
                    <a:pt x="181" y="27"/>
                  </a:lnTo>
                  <a:lnTo>
                    <a:pt x="181" y="18"/>
                  </a:lnTo>
                  <a:lnTo>
                    <a:pt x="190" y="18"/>
                  </a:lnTo>
                  <a:lnTo>
                    <a:pt x="190" y="9"/>
                  </a:lnTo>
                  <a:lnTo>
                    <a:pt x="199" y="0"/>
                  </a:lnTo>
                </a:path>
              </a:pathLst>
            </a:custGeom>
            <a:noFill/>
            <a:ln w="50800" cap="rnd" cmpd="sng">
              <a:solidFill>
                <a:srgbClr val="EAEC5E"/>
              </a:solidFill>
              <a:prstDash val="solid"/>
              <a:round/>
              <a:headEnd type="none" w="med" len="med"/>
              <a:tailEnd type="none" w="med" len="med"/>
            </a:ln>
            <a:effectLst/>
          </p:spPr>
          <p:txBody>
            <a:bodyPr/>
            <a:lstStyle/>
            <a:p>
              <a:endParaRPr lang="en-US"/>
            </a:p>
          </p:txBody>
        </p:sp>
        <p:sp>
          <p:nvSpPr>
            <p:cNvPr id="172069" name="Freeform 37"/>
            <p:cNvSpPr>
              <a:spLocks/>
            </p:cNvSpPr>
            <p:nvPr/>
          </p:nvSpPr>
          <p:spPr bwMode="auto">
            <a:xfrm>
              <a:off x="2974" y="1323"/>
              <a:ext cx="148" cy="53"/>
            </a:xfrm>
            <a:custGeom>
              <a:avLst/>
              <a:gdLst/>
              <a:ahLst/>
              <a:cxnLst>
                <a:cxn ang="0">
                  <a:pos x="0" y="52"/>
                </a:cxn>
                <a:cxn ang="0">
                  <a:pos x="0" y="52"/>
                </a:cxn>
                <a:cxn ang="0">
                  <a:pos x="0" y="44"/>
                </a:cxn>
                <a:cxn ang="0">
                  <a:pos x="8" y="44"/>
                </a:cxn>
                <a:cxn ang="0">
                  <a:pos x="8" y="35"/>
                </a:cxn>
                <a:cxn ang="0">
                  <a:pos x="17" y="35"/>
                </a:cxn>
                <a:cxn ang="0">
                  <a:pos x="17" y="26"/>
                </a:cxn>
                <a:cxn ang="0">
                  <a:pos x="26" y="26"/>
                </a:cxn>
                <a:cxn ang="0">
                  <a:pos x="34" y="18"/>
                </a:cxn>
                <a:cxn ang="0">
                  <a:pos x="43" y="18"/>
                </a:cxn>
                <a:cxn ang="0">
                  <a:pos x="43" y="9"/>
                </a:cxn>
                <a:cxn ang="0">
                  <a:pos x="52" y="9"/>
                </a:cxn>
                <a:cxn ang="0">
                  <a:pos x="60" y="9"/>
                </a:cxn>
                <a:cxn ang="0">
                  <a:pos x="60" y="0"/>
                </a:cxn>
                <a:cxn ang="0">
                  <a:pos x="69" y="0"/>
                </a:cxn>
                <a:cxn ang="0">
                  <a:pos x="78" y="0"/>
                </a:cxn>
                <a:cxn ang="0">
                  <a:pos x="86" y="0"/>
                </a:cxn>
                <a:cxn ang="0">
                  <a:pos x="95" y="0"/>
                </a:cxn>
                <a:cxn ang="0">
                  <a:pos x="104" y="0"/>
                </a:cxn>
                <a:cxn ang="0">
                  <a:pos x="112" y="0"/>
                </a:cxn>
                <a:cxn ang="0">
                  <a:pos x="112" y="9"/>
                </a:cxn>
                <a:cxn ang="0">
                  <a:pos x="121" y="9"/>
                </a:cxn>
                <a:cxn ang="0">
                  <a:pos x="130" y="9"/>
                </a:cxn>
                <a:cxn ang="0">
                  <a:pos x="130" y="18"/>
                </a:cxn>
                <a:cxn ang="0">
                  <a:pos x="138" y="18"/>
                </a:cxn>
                <a:cxn ang="0">
                  <a:pos x="138" y="26"/>
                </a:cxn>
                <a:cxn ang="0">
                  <a:pos x="147" y="26"/>
                </a:cxn>
              </a:cxnLst>
              <a:rect l="0" t="0" r="r" b="b"/>
              <a:pathLst>
                <a:path w="148" h="53">
                  <a:moveTo>
                    <a:pt x="0" y="52"/>
                  </a:moveTo>
                  <a:lnTo>
                    <a:pt x="0" y="52"/>
                  </a:lnTo>
                  <a:lnTo>
                    <a:pt x="0" y="44"/>
                  </a:lnTo>
                  <a:lnTo>
                    <a:pt x="8" y="44"/>
                  </a:lnTo>
                  <a:lnTo>
                    <a:pt x="8" y="35"/>
                  </a:lnTo>
                  <a:lnTo>
                    <a:pt x="17" y="35"/>
                  </a:lnTo>
                  <a:lnTo>
                    <a:pt x="17" y="26"/>
                  </a:lnTo>
                  <a:lnTo>
                    <a:pt x="26" y="26"/>
                  </a:lnTo>
                  <a:lnTo>
                    <a:pt x="34" y="18"/>
                  </a:lnTo>
                  <a:lnTo>
                    <a:pt x="43" y="18"/>
                  </a:lnTo>
                  <a:lnTo>
                    <a:pt x="43" y="9"/>
                  </a:lnTo>
                  <a:lnTo>
                    <a:pt x="52" y="9"/>
                  </a:lnTo>
                  <a:lnTo>
                    <a:pt x="60" y="9"/>
                  </a:lnTo>
                  <a:lnTo>
                    <a:pt x="60" y="0"/>
                  </a:lnTo>
                  <a:lnTo>
                    <a:pt x="69" y="0"/>
                  </a:lnTo>
                  <a:lnTo>
                    <a:pt x="78" y="0"/>
                  </a:lnTo>
                  <a:lnTo>
                    <a:pt x="86" y="0"/>
                  </a:lnTo>
                  <a:lnTo>
                    <a:pt x="95" y="0"/>
                  </a:lnTo>
                  <a:lnTo>
                    <a:pt x="104" y="0"/>
                  </a:lnTo>
                  <a:lnTo>
                    <a:pt x="112" y="0"/>
                  </a:lnTo>
                  <a:lnTo>
                    <a:pt x="112" y="9"/>
                  </a:lnTo>
                  <a:lnTo>
                    <a:pt x="121" y="9"/>
                  </a:lnTo>
                  <a:lnTo>
                    <a:pt x="130" y="9"/>
                  </a:lnTo>
                  <a:lnTo>
                    <a:pt x="130" y="18"/>
                  </a:lnTo>
                  <a:lnTo>
                    <a:pt x="138" y="18"/>
                  </a:lnTo>
                  <a:lnTo>
                    <a:pt x="138" y="26"/>
                  </a:lnTo>
                  <a:lnTo>
                    <a:pt x="147" y="26"/>
                  </a:lnTo>
                </a:path>
              </a:pathLst>
            </a:custGeom>
            <a:noFill/>
            <a:ln w="50800" cap="rnd" cmpd="sng">
              <a:solidFill>
                <a:srgbClr val="EAEC5E"/>
              </a:solidFill>
              <a:prstDash val="solid"/>
              <a:round/>
              <a:headEnd type="none" w="med" len="med"/>
              <a:tailEnd type="none" w="med" len="med"/>
            </a:ln>
            <a:effectLst/>
          </p:spPr>
          <p:txBody>
            <a:bodyPr/>
            <a:lstStyle/>
            <a:p>
              <a:endParaRPr lang="en-US"/>
            </a:p>
          </p:txBody>
        </p:sp>
        <p:sp>
          <p:nvSpPr>
            <p:cNvPr id="172070" name="Freeform 38"/>
            <p:cNvSpPr>
              <a:spLocks/>
            </p:cNvSpPr>
            <p:nvPr/>
          </p:nvSpPr>
          <p:spPr bwMode="auto">
            <a:xfrm>
              <a:off x="3121" y="1349"/>
              <a:ext cx="209" cy="401"/>
            </a:xfrm>
            <a:custGeom>
              <a:avLst/>
              <a:gdLst/>
              <a:ahLst/>
              <a:cxnLst>
                <a:cxn ang="0">
                  <a:pos x="0" y="0"/>
                </a:cxn>
                <a:cxn ang="0">
                  <a:pos x="0" y="0"/>
                </a:cxn>
                <a:cxn ang="0">
                  <a:pos x="9" y="0"/>
                </a:cxn>
                <a:cxn ang="0">
                  <a:pos x="9" y="9"/>
                </a:cxn>
                <a:cxn ang="0">
                  <a:pos x="17" y="9"/>
                </a:cxn>
                <a:cxn ang="0">
                  <a:pos x="17" y="18"/>
                </a:cxn>
                <a:cxn ang="0">
                  <a:pos x="26" y="18"/>
                </a:cxn>
                <a:cxn ang="0">
                  <a:pos x="26" y="26"/>
                </a:cxn>
                <a:cxn ang="0">
                  <a:pos x="35" y="26"/>
                </a:cxn>
                <a:cxn ang="0">
                  <a:pos x="35" y="35"/>
                </a:cxn>
                <a:cxn ang="0">
                  <a:pos x="35" y="44"/>
                </a:cxn>
                <a:cxn ang="0">
                  <a:pos x="43" y="44"/>
                </a:cxn>
                <a:cxn ang="0">
                  <a:pos x="43" y="53"/>
                </a:cxn>
                <a:cxn ang="0">
                  <a:pos x="52" y="53"/>
                </a:cxn>
                <a:cxn ang="0">
                  <a:pos x="52" y="61"/>
                </a:cxn>
                <a:cxn ang="0">
                  <a:pos x="61" y="70"/>
                </a:cxn>
                <a:cxn ang="0">
                  <a:pos x="61" y="79"/>
                </a:cxn>
                <a:cxn ang="0">
                  <a:pos x="69" y="79"/>
                </a:cxn>
                <a:cxn ang="0">
                  <a:pos x="69" y="87"/>
                </a:cxn>
                <a:cxn ang="0">
                  <a:pos x="69" y="96"/>
                </a:cxn>
                <a:cxn ang="0">
                  <a:pos x="78" y="96"/>
                </a:cxn>
                <a:cxn ang="0">
                  <a:pos x="78" y="105"/>
                </a:cxn>
                <a:cxn ang="0">
                  <a:pos x="87" y="105"/>
                </a:cxn>
                <a:cxn ang="0">
                  <a:pos x="87" y="113"/>
                </a:cxn>
                <a:cxn ang="0">
                  <a:pos x="87" y="122"/>
                </a:cxn>
                <a:cxn ang="0">
                  <a:pos x="95" y="122"/>
                </a:cxn>
                <a:cxn ang="0">
                  <a:pos x="95" y="131"/>
                </a:cxn>
                <a:cxn ang="0">
                  <a:pos x="95" y="139"/>
                </a:cxn>
                <a:cxn ang="0">
                  <a:pos x="104" y="139"/>
                </a:cxn>
                <a:cxn ang="0">
                  <a:pos x="104" y="148"/>
                </a:cxn>
                <a:cxn ang="0">
                  <a:pos x="113" y="157"/>
                </a:cxn>
                <a:cxn ang="0">
                  <a:pos x="113" y="165"/>
                </a:cxn>
                <a:cxn ang="0">
                  <a:pos x="113" y="174"/>
                </a:cxn>
                <a:cxn ang="0">
                  <a:pos x="121" y="183"/>
                </a:cxn>
                <a:cxn ang="0">
                  <a:pos x="121" y="191"/>
                </a:cxn>
                <a:cxn ang="0">
                  <a:pos x="130" y="200"/>
                </a:cxn>
                <a:cxn ang="0">
                  <a:pos x="130" y="209"/>
                </a:cxn>
                <a:cxn ang="0">
                  <a:pos x="139" y="217"/>
                </a:cxn>
                <a:cxn ang="0">
                  <a:pos x="139" y="226"/>
                </a:cxn>
                <a:cxn ang="0">
                  <a:pos x="147" y="235"/>
                </a:cxn>
                <a:cxn ang="0">
                  <a:pos x="147" y="243"/>
                </a:cxn>
                <a:cxn ang="0">
                  <a:pos x="147" y="252"/>
                </a:cxn>
                <a:cxn ang="0">
                  <a:pos x="156" y="261"/>
                </a:cxn>
                <a:cxn ang="0">
                  <a:pos x="156" y="270"/>
                </a:cxn>
                <a:cxn ang="0">
                  <a:pos x="165" y="278"/>
                </a:cxn>
                <a:cxn ang="0">
                  <a:pos x="165" y="287"/>
                </a:cxn>
                <a:cxn ang="0">
                  <a:pos x="165" y="296"/>
                </a:cxn>
                <a:cxn ang="0">
                  <a:pos x="173" y="304"/>
                </a:cxn>
                <a:cxn ang="0">
                  <a:pos x="173" y="313"/>
                </a:cxn>
                <a:cxn ang="0">
                  <a:pos x="173" y="322"/>
                </a:cxn>
                <a:cxn ang="0">
                  <a:pos x="182" y="322"/>
                </a:cxn>
                <a:cxn ang="0">
                  <a:pos x="182" y="330"/>
                </a:cxn>
                <a:cxn ang="0">
                  <a:pos x="182" y="339"/>
                </a:cxn>
                <a:cxn ang="0">
                  <a:pos x="191" y="348"/>
                </a:cxn>
                <a:cxn ang="0">
                  <a:pos x="191" y="356"/>
                </a:cxn>
                <a:cxn ang="0">
                  <a:pos x="199" y="365"/>
                </a:cxn>
                <a:cxn ang="0">
                  <a:pos x="199" y="374"/>
                </a:cxn>
                <a:cxn ang="0">
                  <a:pos x="199" y="382"/>
                </a:cxn>
                <a:cxn ang="0">
                  <a:pos x="199" y="391"/>
                </a:cxn>
                <a:cxn ang="0">
                  <a:pos x="208" y="391"/>
                </a:cxn>
                <a:cxn ang="0">
                  <a:pos x="208" y="400"/>
                </a:cxn>
              </a:cxnLst>
              <a:rect l="0" t="0" r="r" b="b"/>
              <a:pathLst>
                <a:path w="209" h="401">
                  <a:moveTo>
                    <a:pt x="0" y="0"/>
                  </a:moveTo>
                  <a:lnTo>
                    <a:pt x="0" y="0"/>
                  </a:lnTo>
                  <a:lnTo>
                    <a:pt x="9" y="0"/>
                  </a:lnTo>
                  <a:lnTo>
                    <a:pt x="9" y="9"/>
                  </a:lnTo>
                  <a:lnTo>
                    <a:pt x="17" y="9"/>
                  </a:lnTo>
                  <a:lnTo>
                    <a:pt x="17" y="18"/>
                  </a:lnTo>
                  <a:lnTo>
                    <a:pt x="26" y="18"/>
                  </a:lnTo>
                  <a:lnTo>
                    <a:pt x="26" y="26"/>
                  </a:lnTo>
                  <a:lnTo>
                    <a:pt x="35" y="26"/>
                  </a:lnTo>
                  <a:lnTo>
                    <a:pt x="35" y="35"/>
                  </a:lnTo>
                  <a:lnTo>
                    <a:pt x="35" y="44"/>
                  </a:lnTo>
                  <a:lnTo>
                    <a:pt x="43" y="44"/>
                  </a:lnTo>
                  <a:lnTo>
                    <a:pt x="43" y="53"/>
                  </a:lnTo>
                  <a:lnTo>
                    <a:pt x="52" y="53"/>
                  </a:lnTo>
                  <a:lnTo>
                    <a:pt x="52" y="61"/>
                  </a:lnTo>
                  <a:lnTo>
                    <a:pt x="61" y="70"/>
                  </a:lnTo>
                  <a:lnTo>
                    <a:pt x="61" y="79"/>
                  </a:lnTo>
                  <a:lnTo>
                    <a:pt x="69" y="79"/>
                  </a:lnTo>
                  <a:lnTo>
                    <a:pt x="69" y="87"/>
                  </a:lnTo>
                  <a:lnTo>
                    <a:pt x="69" y="96"/>
                  </a:lnTo>
                  <a:lnTo>
                    <a:pt x="78" y="96"/>
                  </a:lnTo>
                  <a:lnTo>
                    <a:pt x="78" y="105"/>
                  </a:lnTo>
                  <a:lnTo>
                    <a:pt x="87" y="105"/>
                  </a:lnTo>
                  <a:lnTo>
                    <a:pt x="87" y="113"/>
                  </a:lnTo>
                  <a:lnTo>
                    <a:pt x="87" y="122"/>
                  </a:lnTo>
                  <a:lnTo>
                    <a:pt x="95" y="122"/>
                  </a:lnTo>
                  <a:lnTo>
                    <a:pt x="95" y="131"/>
                  </a:lnTo>
                  <a:lnTo>
                    <a:pt x="95" y="139"/>
                  </a:lnTo>
                  <a:lnTo>
                    <a:pt x="104" y="139"/>
                  </a:lnTo>
                  <a:lnTo>
                    <a:pt x="104" y="148"/>
                  </a:lnTo>
                  <a:lnTo>
                    <a:pt x="113" y="157"/>
                  </a:lnTo>
                  <a:lnTo>
                    <a:pt x="113" y="165"/>
                  </a:lnTo>
                  <a:lnTo>
                    <a:pt x="113" y="174"/>
                  </a:lnTo>
                  <a:lnTo>
                    <a:pt x="121" y="183"/>
                  </a:lnTo>
                  <a:lnTo>
                    <a:pt x="121" y="191"/>
                  </a:lnTo>
                  <a:lnTo>
                    <a:pt x="130" y="200"/>
                  </a:lnTo>
                  <a:lnTo>
                    <a:pt x="130" y="209"/>
                  </a:lnTo>
                  <a:lnTo>
                    <a:pt x="139" y="217"/>
                  </a:lnTo>
                  <a:lnTo>
                    <a:pt x="139" y="226"/>
                  </a:lnTo>
                  <a:lnTo>
                    <a:pt x="147" y="235"/>
                  </a:lnTo>
                  <a:lnTo>
                    <a:pt x="147" y="243"/>
                  </a:lnTo>
                  <a:lnTo>
                    <a:pt x="147" y="252"/>
                  </a:lnTo>
                  <a:lnTo>
                    <a:pt x="156" y="261"/>
                  </a:lnTo>
                  <a:lnTo>
                    <a:pt x="156" y="270"/>
                  </a:lnTo>
                  <a:lnTo>
                    <a:pt x="165" y="278"/>
                  </a:lnTo>
                  <a:lnTo>
                    <a:pt x="165" y="287"/>
                  </a:lnTo>
                  <a:lnTo>
                    <a:pt x="165" y="296"/>
                  </a:lnTo>
                  <a:lnTo>
                    <a:pt x="173" y="304"/>
                  </a:lnTo>
                  <a:lnTo>
                    <a:pt x="173" y="313"/>
                  </a:lnTo>
                  <a:lnTo>
                    <a:pt x="173" y="322"/>
                  </a:lnTo>
                  <a:lnTo>
                    <a:pt x="182" y="322"/>
                  </a:lnTo>
                  <a:lnTo>
                    <a:pt x="182" y="330"/>
                  </a:lnTo>
                  <a:lnTo>
                    <a:pt x="182" y="339"/>
                  </a:lnTo>
                  <a:lnTo>
                    <a:pt x="191" y="348"/>
                  </a:lnTo>
                  <a:lnTo>
                    <a:pt x="191" y="356"/>
                  </a:lnTo>
                  <a:lnTo>
                    <a:pt x="199" y="365"/>
                  </a:lnTo>
                  <a:lnTo>
                    <a:pt x="199" y="374"/>
                  </a:lnTo>
                  <a:lnTo>
                    <a:pt x="199" y="382"/>
                  </a:lnTo>
                  <a:lnTo>
                    <a:pt x="199" y="391"/>
                  </a:lnTo>
                  <a:lnTo>
                    <a:pt x="208" y="391"/>
                  </a:lnTo>
                  <a:lnTo>
                    <a:pt x="208" y="400"/>
                  </a:lnTo>
                </a:path>
              </a:pathLst>
            </a:custGeom>
            <a:noFill/>
            <a:ln w="50800" cap="rnd" cmpd="sng">
              <a:solidFill>
                <a:srgbClr val="EAEC5E"/>
              </a:solidFill>
              <a:prstDash val="solid"/>
              <a:round/>
              <a:headEnd type="none" w="med" len="med"/>
              <a:tailEnd type="none" w="med" len="med"/>
            </a:ln>
            <a:effectLst/>
          </p:spPr>
          <p:txBody>
            <a:bodyPr/>
            <a:lstStyle/>
            <a:p>
              <a:endParaRPr lang="en-US"/>
            </a:p>
          </p:txBody>
        </p:sp>
        <p:sp>
          <p:nvSpPr>
            <p:cNvPr id="172071" name="Freeform 39"/>
            <p:cNvSpPr>
              <a:spLocks/>
            </p:cNvSpPr>
            <p:nvPr/>
          </p:nvSpPr>
          <p:spPr bwMode="auto">
            <a:xfrm>
              <a:off x="3329" y="1749"/>
              <a:ext cx="624" cy="1181"/>
            </a:xfrm>
            <a:custGeom>
              <a:avLst/>
              <a:gdLst/>
              <a:ahLst/>
              <a:cxnLst>
                <a:cxn ang="0">
                  <a:pos x="0" y="0"/>
                </a:cxn>
                <a:cxn ang="0">
                  <a:pos x="0" y="17"/>
                </a:cxn>
                <a:cxn ang="0">
                  <a:pos x="9" y="26"/>
                </a:cxn>
                <a:cxn ang="0">
                  <a:pos x="17" y="52"/>
                </a:cxn>
                <a:cxn ang="0">
                  <a:pos x="26" y="69"/>
                </a:cxn>
                <a:cxn ang="0">
                  <a:pos x="26" y="87"/>
                </a:cxn>
                <a:cxn ang="0">
                  <a:pos x="34" y="95"/>
                </a:cxn>
                <a:cxn ang="0">
                  <a:pos x="43" y="113"/>
                </a:cxn>
                <a:cxn ang="0">
                  <a:pos x="43" y="130"/>
                </a:cxn>
                <a:cxn ang="0">
                  <a:pos x="52" y="147"/>
                </a:cxn>
                <a:cxn ang="0">
                  <a:pos x="60" y="173"/>
                </a:cxn>
                <a:cxn ang="0">
                  <a:pos x="69" y="182"/>
                </a:cxn>
                <a:cxn ang="0">
                  <a:pos x="69" y="199"/>
                </a:cxn>
                <a:cxn ang="0">
                  <a:pos x="78" y="217"/>
                </a:cxn>
                <a:cxn ang="0">
                  <a:pos x="86" y="234"/>
                </a:cxn>
                <a:cxn ang="0">
                  <a:pos x="86" y="251"/>
                </a:cxn>
                <a:cxn ang="0">
                  <a:pos x="95" y="278"/>
                </a:cxn>
                <a:cxn ang="0">
                  <a:pos x="104" y="312"/>
                </a:cxn>
                <a:cxn ang="0">
                  <a:pos x="112" y="330"/>
                </a:cxn>
                <a:cxn ang="0">
                  <a:pos x="121" y="347"/>
                </a:cxn>
                <a:cxn ang="0">
                  <a:pos x="130" y="364"/>
                </a:cxn>
                <a:cxn ang="0">
                  <a:pos x="138" y="399"/>
                </a:cxn>
                <a:cxn ang="0">
                  <a:pos x="147" y="416"/>
                </a:cxn>
                <a:cxn ang="0">
                  <a:pos x="147" y="434"/>
                </a:cxn>
                <a:cxn ang="0">
                  <a:pos x="156" y="442"/>
                </a:cxn>
                <a:cxn ang="0">
                  <a:pos x="164" y="460"/>
                </a:cxn>
                <a:cxn ang="0">
                  <a:pos x="164" y="477"/>
                </a:cxn>
                <a:cxn ang="0">
                  <a:pos x="173" y="495"/>
                </a:cxn>
                <a:cxn ang="0">
                  <a:pos x="182" y="521"/>
                </a:cxn>
                <a:cxn ang="0">
                  <a:pos x="190" y="538"/>
                </a:cxn>
                <a:cxn ang="0">
                  <a:pos x="208" y="581"/>
                </a:cxn>
                <a:cxn ang="0">
                  <a:pos x="216" y="607"/>
                </a:cxn>
                <a:cxn ang="0">
                  <a:pos x="225" y="616"/>
                </a:cxn>
                <a:cxn ang="0">
                  <a:pos x="225" y="633"/>
                </a:cxn>
                <a:cxn ang="0">
                  <a:pos x="234" y="651"/>
                </a:cxn>
                <a:cxn ang="0">
                  <a:pos x="242" y="677"/>
                </a:cxn>
                <a:cxn ang="0">
                  <a:pos x="251" y="703"/>
                </a:cxn>
                <a:cxn ang="0">
                  <a:pos x="260" y="720"/>
                </a:cxn>
                <a:cxn ang="0">
                  <a:pos x="268" y="738"/>
                </a:cxn>
                <a:cxn ang="0">
                  <a:pos x="277" y="764"/>
                </a:cxn>
                <a:cxn ang="0">
                  <a:pos x="286" y="772"/>
                </a:cxn>
                <a:cxn ang="0">
                  <a:pos x="303" y="807"/>
                </a:cxn>
                <a:cxn ang="0">
                  <a:pos x="312" y="824"/>
                </a:cxn>
                <a:cxn ang="0">
                  <a:pos x="320" y="842"/>
                </a:cxn>
                <a:cxn ang="0">
                  <a:pos x="355" y="894"/>
                </a:cxn>
                <a:cxn ang="0">
                  <a:pos x="355" y="911"/>
                </a:cxn>
                <a:cxn ang="0">
                  <a:pos x="381" y="946"/>
                </a:cxn>
                <a:cxn ang="0">
                  <a:pos x="424" y="1015"/>
                </a:cxn>
                <a:cxn ang="0">
                  <a:pos x="459" y="1050"/>
                </a:cxn>
                <a:cxn ang="0">
                  <a:pos x="476" y="1076"/>
                </a:cxn>
                <a:cxn ang="0">
                  <a:pos x="502" y="1102"/>
                </a:cxn>
                <a:cxn ang="0">
                  <a:pos x="572" y="1146"/>
                </a:cxn>
                <a:cxn ang="0">
                  <a:pos x="623" y="1180"/>
                </a:cxn>
              </a:cxnLst>
              <a:rect l="0" t="0" r="r" b="b"/>
              <a:pathLst>
                <a:path w="624" h="1181">
                  <a:moveTo>
                    <a:pt x="0" y="0"/>
                  </a:moveTo>
                  <a:lnTo>
                    <a:pt x="0" y="0"/>
                  </a:lnTo>
                  <a:lnTo>
                    <a:pt x="0" y="8"/>
                  </a:lnTo>
                  <a:lnTo>
                    <a:pt x="0" y="17"/>
                  </a:lnTo>
                  <a:lnTo>
                    <a:pt x="9" y="17"/>
                  </a:lnTo>
                  <a:lnTo>
                    <a:pt x="9" y="26"/>
                  </a:lnTo>
                  <a:lnTo>
                    <a:pt x="17" y="43"/>
                  </a:lnTo>
                  <a:lnTo>
                    <a:pt x="17" y="52"/>
                  </a:lnTo>
                  <a:lnTo>
                    <a:pt x="17" y="61"/>
                  </a:lnTo>
                  <a:lnTo>
                    <a:pt x="26" y="69"/>
                  </a:lnTo>
                  <a:lnTo>
                    <a:pt x="26" y="78"/>
                  </a:lnTo>
                  <a:lnTo>
                    <a:pt x="26" y="87"/>
                  </a:lnTo>
                  <a:lnTo>
                    <a:pt x="34" y="87"/>
                  </a:lnTo>
                  <a:lnTo>
                    <a:pt x="34" y="95"/>
                  </a:lnTo>
                  <a:lnTo>
                    <a:pt x="34" y="104"/>
                  </a:lnTo>
                  <a:lnTo>
                    <a:pt x="43" y="113"/>
                  </a:lnTo>
                  <a:lnTo>
                    <a:pt x="43" y="121"/>
                  </a:lnTo>
                  <a:lnTo>
                    <a:pt x="43" y="130"/>
                  </a:lnTo>
                  <a:lnTo>
                    <a:pt x="52" y="139"/>
                  </a:lnTo>
                  <a:lnTo>
                    <a:pt x="52" y="147"/>
                  </a:lnTo>
                  <a:lnTo>
                    <a:pt x="60" y="165"/>
                  </a:lnTo>
                  <a:lnTo>
                    <a:pt x="60" y="173"/>
                  </a:lnTo>
                  <a:lnTo>
                    <a:pt x="60" y="182"/>
                  </a:lnTo>
                  <a:lnTo>
                    <a:pt x="69" y="182"/>
                  </a:lnTo>
                  <a:lnTo>
                    <a:pt x="69" y="191"/>
                  </a:lnTo>
                  <a:lnTo>
                    <a:pt x="69" y="199"/>
                  </a:lnTo>
                  <a:lnTo>
                    <a:pt x="69" y="208"/>
                  </a:lnTo>
                  <a:lnTo>
                    <a:pt x="78" y="217"/>
                  </a:lnTo>
                  <a:lnTo>
                    <a:pt x="78" y="225"/>
                  </a:lnTo>
                  <a:lnTo>
                    <a:pt x="86" y="234"/>
                  </a:lnTo>
                  <a:lnTo>
                    <a:pt x="86" y="243"/>
                  </a:lnTo>
                  <a:lnTo>
                    <a:pt x="86" y="251"/>
                  </a:lnTo>
                  <a:lnTo>
                    <a:pt x="95" y="269"/>
                  </a:lnTo>
                  <a:lnTo>
                    <a:pt x="95" y="278"/>
                  </a:lnTo>
                  <a:lnTo>
                    <a:pt x="104" y="295"/>
                  </a:lnTo>
                  <a:lnTo>
                    <a:pt x="104" y="312"/>
                  </a:lnTo>
                  <a:lnTo>
                    <a:pt x="112" y="321"/>
                  </a:lnTo>
                  <a:lnTo>
                    <a:pt x="112" y="330"/>
                  </a:lnTo>
                  <a:lnTo>
                    <a:pt x="121" y="338"/>
                  </a:lnTo>
                  <a:lnTo>
                    <a:pt x="121" y="347"/>
                  </a:lnTo>
                  <a:lnTo>
                    <a:pt x="121" y="356"/>
                  </a:lnTo>
                  <a:lnTo>
                    <a:pt x="130" y="364"/>
                  </a:lnTo>
                  <a:lnTo>
                    <a:pt x="130" y="373"/>
                  </a:lnTo>
                  <a:lnTo>
                    <a:pt x="138" y="399"/>
                  </a:lnTo>
                  <a:lnTo>
                    <a:pt x="138" y="408"/>
                  </a:lnTo>
                  <a:lnTo>
                    <a:pt x="147" y="416"/>
                  </a:lnTo>
                  <a:lnTo>
                    <a:pt x="147" y="425"/>
                  </a:lnTo>
                  <a:lnTo>
                    <a:pt x="147" y="434"/>
                  </a:lnTo>
                  <a:lnTo>
                    <a:pt x="156" y="434"/>
                  </a:lnTo>
                  <a:lnTo>
                    <a:pt x="156" y="442"/>
                  </a:lnTo>
                  <a:lnTo>
                    <a:pt x="156" y="451"/>
                  </a:lnTo>
                  <a:lnTo>
                    <a:pt x="164" y="460"/>
                  </a:lnTo>
                  <a:lnTo>
                    <a:pt x="164" y="469"/>
                  </a:lnTo>
                  <a:lnTo>
                    <a:pt x="164" y="477"/>
                  </a:lnTo>
                  <a:lnTo>
                    <a:pt x="173" y="486"/>
                  </a:lnTo>
                  <a:lnTo>
                    <a:pt x="173" y="495"/>
                  </a:lnTo>
                  <a:lnTo>
                    <a:pt x="173" y="503"/>
                  </a:lnTo>
                  <a:lnTo>
                    <a:pt x="182" y="521"/>
                  </a:lnTo>
                  <a:lnTo>
                    <a:pt x="190" y="529"/>
                  </a:lnTo>
                  <a:lnTo>
                    <a:pt x="190" y="538"/>
                  </a:lnTo>
                  <a:lnTo>
                    <a:pt x="199" y="564"/>
                  </a:lnTo>
                  <a:lnTo>
                    <a:pt x="208" y="581"/>
                  </a:lnTo>
                  <a:lnTo>
                    <a:pt x="216" y="599"/>
                  </a:lnTo>
                  <a:lnTo>
                    <a:pt x="216" y="607"/>
                  </a:lnTo>
                  <a:lnTo>
                    <a:pt x="216" y="616"/>
                  </a:lnTo>
                  <a:lnTo>
                    <a:pt x="225" y="616"/>
                  </a:lnTo>
                  <a:lnTo>
                    <a:pt x="225" y="625"/>
                  </a:lnTo>
                  <a:lnTo>
                    <a:pt x="225" y="633"/>
                  </a:lnTo>
                  <a:lnTo>
                    <a:pt x="234" y="642"/>
                  </a:lnTo>
                  <a:lnTo>
                    <a:pt x="234" y="651"/>
                  </a:lnTo>
                  <a:lnTo>
                    <a:pt x="234" y="659"/>
                  </a:lnTo>
                  <a:lnTo>
                    <a:pt x="242" y="677"/>
                  </a:lnTo>
                  <a:lnTo>
                    <a:pt x="251" y="686"/>
                  </a:lnTo>
                  <a:lnTo>
                    <a:pt x="251" y="703"/>
                  </a:lnTo>
                  <a:lnTo>
                    <a:pt x="260" y="703"/>
                  </a:lnTo>
                  <a:lnTo>
                    <a:pt x="260" y="720"/>
                  </a:lnTo>
                  <a:lnTo>
                    <a:pt x="268" y="729"/>
                  </a:lnTo>
                  <a:lnTo>
                    <a:pt x="268" y="738"/>
                  </a:lnTo>
                  <a:lnTo>
                    <a:pt x="277" y="755"/>
                  </a:lnTo>
                  <a:lnTo>
                    <a:pt x="277" y="764"/>
                  </a:lnTo>
                  <a:lnTo>
                    <a:pt x="286" y="764"/>
                  </a:lnTo>
                  <a:lnTo>
                    <a:pt x="286" y="772"/>
                  </a:lnTo>
                  <a:lnTo>
                    <a:pt x="303" y="798"/>
                  </a:lnTo>
                  <a:lnTo>
                    <a:pt x="303" y="807"/>
                  </a:lnTo>
                  <a:lnTo>
                    <a:pt x="312" y="816"/>
                  </a:lnTo>
                  <a:lnTo>
                    <a:pt x="312" y="824"/>
                  </a:lnTo>
                  <a:lnTo>
                    <a:pt x="320" y="833"/>
                  </a:lnTo>
                  <a:lnTo>
                    <a:pt x="320" y="842"/>
                  </a:lnTo>
                  <a:lnTo>
                    <a:pt x="338" y="868"/>
                  </a:lnTo>
                  <a:lnTo>
                    <a:pt x="355" y="894"/>
                  </a:lnTo>
                  <a:lnTo>
                    <a:pt x="355" y="903"/>
                  </a:lnTo>
                  <a:lnTo>
                    <a:pt x="355" y="911"/>
                  </a:lnTo>
                  <a:lnTo>
                    <a:pt x="372" y="937"/>
                  </a:lnTo>
                  <a:lnTo>
                    <a:pt x="381" y="946"/>
                  </a:lnTo>
                  <a:lnTo>
                    <a:pt x="424" y="1007"/>
                  </a:lnTo>
                  <a:lnTo>
                    <a:pt x="424" y="1015"/>
                  </a:lnTo>
                  <a:lnTo>
                    <a:pt x="442" y="1033"/>
                  </a:lnTo>
                  <a:lnTo>
                    <a:pt x="459" y="1050"/>
                  </a:lnTo>
                  <a:lnTo>
                    <a:pt x="468" y="1067"/>
                  </a:lnTo>
                  <a:lnTo>
                    <a:pt x="476" y="1076"/>
                  </a:lnTo>
                  <a:lnTo>
                    <a:pt x="485" y="1085"/>
                  </a:lnTo>
                  <a:lnTo>
                    <a:pt x="502" y="1102"/>
                  </a:lnTo>
                  <a:lnTo>
                    <a:pt x="520" y="1120"/>
                  </a:lnTo>
                  <a:lnTo>
                    <a:pt x="572" y="1146"/>
                  </a:lnTo>
                  <a:lnTo>
                    <a:pt x="580" y="1154"/>
                  </a:lnTo>
                  <a:lnTo>
                    <a:pt x="623" y="1180"/>
                  </a:lnTo>
                </a:path>
              </a:pathLst>
            </a:custGeom>
            <a:noFill/>
            <a:ln w="50800" cap="rnd" cmpd="sng">
              <a:solidFill>
                <a:srgbClr val="EAEC5E"/>
              </a:solidFill>
              <a:prstDash val="solid"/>
              <a:round/>
              <a:headEnd type="none" w="med" len="med"/>
              <a:tailEnd type="none" w="med" len="med"/>
            </a:ln>
            <a:effectLst/>
          </p:spPr>
          <p:txBody>
            <a:bodyPr/>
            <a:lstStyle/>
            <a:p>
              <a:endParaRPr lang="en-US"/>
            </a:p>
          </p:txBody>
        </p:sp>
        <p:sp>
          <p:nvSpPr>
            <p:cNvPr id="172072" name="Freeform 40"/>
            <p:cNvSpPr>
              <a:spLocks/>
            </p:cNvSpPr>
            <p:nvPr/>
          </p:nvSpPr>
          <p:spPr bwMode="auto">
            <a:xfrm>
              <a:off x="3952" y="2929"/>
              <a:ext cx="305" cy="62"/>
            </a:xfrm>
            <a:custGeom>
              <a:avLst/>
              <a:gdLst/>
              <a:ahLst/>
              <a:cxnLst>
                <a:cxn ang="0">
                  <a:pos x="0" y="0"/>
                </a:cxn>
                <a:cxn ang="0">
                  <a:pos x="9" y="0"/>
                </a:cxn>
                <a:cxn ang="0">
                  <a:pos x="26" y="9"/>
                </a:cxn>
                <a:cxn ang="0">
                  <a:pos x="148" y="44"/>
                </a:cxn>
                <a:cxn ang="0">
                  <a:pos x="304" y="61"/>
                </a:cxn>
              </a:cxnLst>
              <a:rect l="0" t="0" r="r" b="b"/>
              <a:pathLst>
                <a:path w="305" h="62">
                  <a:moveTo>
                    <a:pt x="0" y="0"/>
                  </a:moveTo>
                  <a:lnTo>
                    <a:pt x="9" y="0"/>
                  </a:lnTo>
                  <a:lnTo>
                    <a:pt x="26" y="9"/>
                  </a:lnTo>
                  <a:lnTo>
                    <a:pt x="148" y="44"/>
                  </a:lnTo>
                  <a:lnTo>
                    <a:pt x="304" y="61"/>
                  </a:lnTo>
                </a:path>
              </a:pathLst>
            </a:custGeom>
            <a:noFill/>
            <a:ln w="50800" cap="rnd" cmpd="sng">
              <a:solidFill>
                <a:srgbClr val="EAEC5E"/>
              </a:solidFill>
              <a:prstDash val="solid"/>
              <a:round/>
              <a:headEnd type="none" w="med" len="med"/>
              <a:tailEnd type="none" w="med" len="med"/>
            </a:ln>
            <a:effectLst/>
          </p:spPr>
          <p:txBody>
            <a:bodyPr/>
            <a:lstStyle/>
            <a:p>
              <a:endParaRPr lang="en-US"/>
            </a:p>
          </p:txBody>
        </p:sp>
      </p:grpSp>
      <p:sp>
        <p:nvSpPr>
          <p:cNvPr id="172073" name="Rectangle 41"/>
          <p:cNvSpPr>
            <a:spLocks noChangeArrowheads="1"/>
          </p:cNvSpPr>
          <p:nvPr/>
        </p:nvSpPr>
        <p:spPr bwMode="auto">
          <a:xfrm>
            <a:off x="4214813" y="5334000"/>
            <a:ext cx="1322387" cy="333375"/>
          </a:xfrm>
          <a:prstGeom prst="rect">
            <a:avLst/>
          </a:prstGeom>
          <a:noFill/>
          <a:ln w="12700">
            <a:noFill/>
            <a:miter lim="800000"/>
            <a:headEnd/>
            <a:tailEnd/>
          </a:ln>
          <a:effectLst/>
        </p:spPr>
        <p:txBody>
          <a:bodyPr wrap="none" lIns="90488" tIns="44450" rIns="90488" bIns="44450">
            <a:spAutoFit/>
          </a:bodyPr>
          <a:lstStyle/>
          <a:p>
            <a:pPr algn="ctr" eaLnBrk="0" hangingPunct="0"/>
            <a:r>
              <a:rPr lang="en-US" sz="1600" b="1">
                <a:solidFill>
                  <a:srgbClr val="EAEC5E"/>
                </a:solidFill>
                <a:effectLst>
                  <a:outerShdw blurRad="38100" dist="38100" dir="2700000" algn="tl">
                    <a:srgbClr val="000000"/>
                  </a:outerShdw>
                </a:effectLst>
              </a:rPr>
              <a:t>Self-esteem</a:t>
            </a:r>
          </a:p>
        </p:txBody>
      </p:sp>
      <p:sp>
        <p:nvSpPr>
          <p:cNvPr id="172074" name="Rectangle 42"/>
          <p:cNvSpPr>
            <a:spLocks noChangeArrowheads="1"/>
          </p:cNvSpPr>
          <p:nvPr/>
        </p:nvSpPr>
        <p:spPr bwMode="auto">
          <a:xfrm rot="16200000">
            <a:off x="1223963" y="3425825"/>
            <a:ext cx="1206500" cy="333375"/>
          </a:xfrm>
          <a:prstGeom prst="rect">
            <a:avLst/>
          </a:prstGeom>
          <a:noFill/>
          <a:ln w="12700">
            <a:noFill/>
            <a:miter lim="800000"/>
            <a:headEnd/>
            <a:tailEnd/>
          </a:ln>
          <a:effectLst/>
        </p:spPr>
        <p:txBody>
          <a:bodyPr wrap="none" lIns="90488" tIns="44450" rIns="90488" bIns="44450">
            <a:spAutoFit/>
          </a:bodyPr>
          <a:lstStyle/>
          <a:p>
            <a:pPr algn="ctr" eaLnBrk="0" hangingPunct="0"/>
            <a:r>
              <a:rPr lang="en-US" sz="1600" b="1">
                <a:solidFill>
                  <a:srgbClr val="EAEC5E"/>
                </a:solidFill>
                <a:effectLst>
                  <a:outerShdw blurRad="38100" dist="38100" dir="2700000" algn="tl">
                    <a:srgbClr val="000000"/>
                  </a:outerShdw>
                </a:effectLst>
              </a:rPr>
              <a:t>Frequency</a:t>
            </a:r>
          </a:p>
        </p:txBody>
      </p:sp>
      <p:sp>
        <p:nvSpPr>
          <p:cNvPr id="172075" name="Rectangle 43"/>
          <p:cNvSpPr>
            <a:spLocks noChangeArrowheads="1"/>
          </p:cNvSpPr>
          <p:nvPr/>
        </p:nvSpPr>
        <p:spPr bwMode="auto">
          <a:xfrm>
            <a:off x="5634038" y="1443038"/>
            <a:ext cx="3133725" cy="819150"/>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lIns="90488" tIns="44450" rIns="90488" bIns="44450">
            <a:spAutoFit/>
          </a:bodyPr>
          <a:lstStyle/>
          <a:p>
            <a:pPr algn="ctr" eaLnBrk="0" hangingPunct="0">
              <a:spcBef>
                <a:spcPct val="50000"/>
              </a:spcBef>
            </a:pPr>
            <a:r>
              <a:rPr lang="en-US" sz="2400" b="1">
                <a:solidFill>
                  <a:srgbClr val="EAEC5E"/>
                </a:solidFill>
                <a:effectLst>
                  <a:outerShdw blurRad="38100" dist="38100" dir="2700000" algn="tl">
                    <a:srgbClr val="000000"/>
                  </a:outerShdw>
                </a:effectLst>
              </a:rPr>
              <a:t>The population has a mean of 3.75...</a:t>
            </a:r>
          </a:p>
        </p:txBody>
      </p:sp>
      <p:sp>
        <p:nvSpPr>
          <p:cNvPr id="172076" name="Line 44"/>
          <p:cNvSpPr>
            <a:spLocks noChangeShapeType="1"/>
          </p:cNvSpPr>
          <p:nvPr/>
        </p:nvSpPr>
        <p:spPr bwMode="auto">
          <a:xfrm flipH="1">
            <a:off x="5175250" y="3054350"/>
            <a:ext cx="2146300" cy="16637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72077" name="Rectangle 45"/>
          <p:cNvSpPr>
            <a:spLocks noChangeArrowheads="1"/>
          </p:cNvSpPr>
          <p:nvPr/>
        </p:nvSpPr>
        <p:spPr bwMode="auto">
          <a:xfrm>
            <a:off x="6929438" y="2586038"/>
            <a:ext cx="2143125" cy="1549400"/>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lIns="90488" tIns="44450" rIns="90488" bIns="44450">
            <a:spAutoFit/>
          </a:bodyPr>
          <a:lstStyle/>
          <a:p>
            <a:pPr algn="ctr" eaLnBrk="0" hangingPunct="0">
              <a:spcBef>
                <a:spcPct val="50000"/>
              </a:spcBef>
            </a:pPr>
            <a:r>
              <a:rPr lang="en-US" sz="2400" b="1">
                <a:solidFill>
                  <a:srgbClr val="EAEC5E"/>
                </a:solidFill>
                <a:effectLst>
                  <a:outerShdw blurRad="38100" dist="38100" dir="2700000" algn="tl">
                    <a:srgbClr val="000000"/>
                  </a:outerShdw>
                </a:effectLst>
              </a:rPr>
              <a:t>...and a standard deviation of .25.</a:t>
            </a:r>
          </a:p>
        </p:txBody>
      </p:sp>
      <p:grpSp>
        <p:nvGrpSpPr>
          <p:cNvPr id="172078" name="Group 46"/>
          <p:cNvGrpSpPr>
            <a:grpSpLocks/>
          </p:cNvGrpSpPr>
          <p:nvPr/>
        </p:nvGrpSpPr>
        <p:grpSpPr bwMode="auto">
          <a:xfrm>
            <a:off x="4867275" y="4724400"/>
            <a:ext cx="549275" cy="98425"/>
            <a:chOff x="3066" y="2976"/>
            <a:chExt cx="346" cy="62"/>
          </a:xfrm>
        </p:grpSpPr>
        <p:sp>
          <p:nvSpPr>
            <p:cNvPr id="172079" name="Line 47"/>
            <p:cNvSpPr>
              <a:spLocks noChangeShapeType="1"/>
            </p:cNvSpPr>
            <p:nvPr/>
          </p:nvSpPr>
          <p:spPr bwMode="auto">
            <a:xfrm>
              <a:off x="3066" y="2977"/>
              <a:ext cx="0" cy="61"/>
            </a:xfrm>
            <a:prstGeom prst="line">
              <a:avLst/>
            </a:prstGeom>
            <a:noFill/>
            <a:ln w="12700">
              <a:solidFill>
                <a:srgbClr val="FC0128"/>
              </a:solidFill>
              <a:round/>
              <a:headEnd/>
              <a:tailEnd/>
            </a:ln>
            <a:effectLst/>
          </p:spPr>
          <p:txBody>
            <a:bodyPr wrap="none" anchor="ctr"/>
            <a:lstStyle/>
            <a:p>
              <a:endParaRPr lang="en-US"/>
            </a:p>
          </p:txBody>
        </p:sp>
        <p:sp>
          <p:nvSpPr>
            <p:cNvPr id="172080" name="Line 48"/>
            <p:cNvSpPr>
              <a:spLocks noChangeShapeType="1"/>
            </p:cNvSpPr>
            <p:nvPr/>
          </p:nvSpPr>
          <p:spPr bwMode="auto">
            <a:xfrm>
              <a:off x="3406" y="2977"/>
              <a:ext cx="0" cy="61"/>
            </a:xfrm>
            <a:prstGeom prst="line">
              <a:avLst/>
            </a:prstGeom>
            <a:noFill/>
            <a:ln w="12700">
              <a:solidFill>
                <a:srgbClr val="FC0128"/>
              </a:solidFill>
              <a:round/>
              <a:headEnd/>
              <a:tailEnd/>
            </a:ln>
            <a:effectLst/>
          </p:spPr>
          <p:txBody>
            <a:bodyPr wrap="none" anchor="ctr"/>
            <a:lstStyle/>
            <a:p>
              <a:endParaRPr lang="en-US"/>
            </a:p>
          </p:txBody>
        </p:sp>
        <p:sp>
          <p:nvSpPr>
            <p:cNvPr id="172081" name="Line 49"/>
            <p:cNvSpPr>
              <a:spLocks noChangeShapeType="1"/>
            </p:cNvSpPr>
            <p:nvPr/>
          </p:nvSpPr>
          <p:spPr bwMode="auto">
            <a:xfrm flipH="1">
              <a:off x="3068" y="2976"/>
              <a:ext cx="344" cy="0"/>
            </a:xfrm>
            <a:prstGeom prst="line">
              <a:avLst/>
            </a:prstGeom>
            <a:noFill/>
            <a:ln w="12700">
              <a:solidFill>
                <a:srgbClr val="FC0128"/>
              </a:solidFill>
              <a:round/>
              <a:headEnd/>
              <a:tailEnd/>
            </a:ln>
            <a:effectLst/>
          </p:spPr>
          <p:txBody>
            <a:bodyPr wrap="none" anchor="ctr"/>
            <a:lstStyle/>
            <a:p>
              <a:endParaRPr lang="en-US"/>
            </a:p>
          </p:txBody>
        </p:sp>
      </p:grpSp>
      <p:grpSp>
        <p:nvGrpSpPr>
          <p:cNvPr id="172082" name="Group 50"/>
          <p:cNvGrpSpPr>
            <a:grpSpLocks/>
          </p:cNvGrpSpPr>
          <p:nvPr/>
        </p:nvGrpSpPr>
        <p:grpSpPr bwMode="auto">
          <a:xfrm>
            <a:off x="4310063" y="4724400"/>
            <a:ext cx="549275" cy="98425"/>
            <a:chOff x="2715" y="2976"/>
            <a:chExt cx="346" cy="62"/>
          </a:xfrm>
        </p:grpSpPr>
        <p:sp>
          <p:nvSpPr>
            <p:cNvPr id="172083" name="Line 51"/>
            <p:cNvSpPr>
              <a:spLocks noChangeShapeType="1"/>
            </p:cNvSpPr>
            <p:nvPr/>
          </p:nvSpPr>
          <p:spPr bwMode="auto">
            <a:xfrm>
              <a:off x="2715" y="2977"/>
              <a:ext cx="0" cy="61"/>
            </a:xfrm>
            <a:prstGeom prst="line">
              <a:avLst/>
            </a:prstGeom>
            <a:noFill/>
            <a:ln w="12700">
              <a:solidFill>
                <a:srgbClr val="FC0128"/>
              </a:solidFill>
              <a:round/>
              <a:headEnd/>
              <a:tailEnd/>
            </a:ln>
            <a:effectLst/>
          </p:spPr>
          <p:txBody>
            <a:bodyPr wrap="none" anchor="ctr"/>
            <a:lstStyle/>
            <a:p>
              <a:endParaRPr lang="en-US"/>
            </a:p>
          </p:txBody>
        </p:sp>
        <p:sp>
          <p:nvSpPr>
            <p:cNvPr id="172084" name="Line 52"/>
            <p:cNvSpPr>
              <a:spLocks noChangeShapeType="1"/>
            </p:cNvSpPr>
            <p:nvPr/>
          </p:nvSpPr>
          <p:spPr bwMode="auto">
            <a:xfrm>
              <a:off x="3055" y="2977"/>
              <a:ext cx="0" cy="61"/>
            </a:xfrm>
            <a:prstGeom prst="line">
              <a:avLst/>
            </a:prstGeom>
            <a:noFill/>
            <a:ln w="12700">
              <a:solidFill>
                <a:srgbClr val="FC0128"/>
              </a:solidFill>
              <a:round/>
              <a:headEnd/>
              <a:tailEnd/>
            </a:ln>
            <a:effectLst/>
          </p:spPr>
          <p:txBody>
            <a:bodyPr wrap="none" anchor="ctr"/>
            <a:lstStyle/>
            <a:p>
              <a:endParaRPr lang="en-US"/>
            </a:p>
          </p:txBody>
        </p:sp>
        <p:sp>
          <p:nvSpPr>
            <p:cNvPr id="172085" name="Line 53"/>
            <p:cNvSpPr>
              <a:spLocks noChangeShapeType="1"/>
            </p:cNvSpPr>
            <p:nvPr/>
          </p:nvSpPr>
          <p:spPr bwMode="auto">
            <a:xfrm flipH="1">
              <a:off x="2717" y="2976"/>
              <a:ext cx="344" cy="0"/>
            </a:xfrm>
            <a:prstGeom prst="line">
              <a:avLst/>
            </a:prstGeom>
            <a:noFill/>
            <a:ln w="12700">
              <a:solidFill>
                <a:srgbClr val="FC0128"/>
              </a:solidFill>
              <a:round/>
              <a:headEnd/>
              <a:tailEnd/>
            </a:ln>
            <a:effectLst/>
          </p:spPr>
          <p:txBody>
            <a:bodyPr wrap="none" anchor="ctr"/>
            <a:lstStyle/>
            <a:p>
              <a:endParaRPr lang="en-US"/>
            </a:p>
          </p:txBody>
        </p:sp>
      </p:grpSp>
      <p:sp>
        <p:nvSpPr>
          <p:cNvPr id="172086" name="Rectangle 54"/>
          <p:cNvSpPr>
            <a:spLocks noChangeArrowheads="1"/>
          </p:cNvSpPr>
          <p:nvPr/>
        </p:nvSpPr>
        <p:spPr bwMode="auto">
          <a:xfrm>
            <a:off x="306388" y="5259388"/>
            <a:ext cx="2968625" cy="454025"/>
          </a:xfrm>
          <a:prstGeom prst="rect">
            <a:avLst/>
          </a:prstGeom>
          <a:noFill/>
          <a:ln w="12700">
            <a:noFill/>
            <a:miter lim="800000"/>
            <a:headEnd/>
            <a:tailEnd/>
          </a:ln>
          <a:effectLst/>
        </p:spPr>
        <p:txBody>
          <a:bodyPr lIns="90488" tIns="44450" rIns="90488" bIns="44450">
            <a:spAutoFit/>
          </a:bodyPr>
          <a:lstStyle/>
          <a:p>
            <a:pPr algn="ctr" eaLnBrk="0" hangingPunct="0">
              <a:spcBef>
                <a:spcPct val="50000"/>
              </a:spcBef>
            </a:pPr>
            <a:r>
              <a:rPr lang="en-US" sz="2400" b="1">
                <a:solidFill>
                  <a:srgbClr val="EAEC5E"/>
                </a:solidFill>
                <a:effectLst>
                  <a:outerShdw blurRad="38100" dist="38100" dir="2700000" algn="tl">
                    <a:srgbClr val="000000"/>
                  </a:outerShdw>
                </a:effectLst>
              </a:rPr>
              <a:t>This means that...</a:t>
            </a:r>
          </a:p>
        </p:txBody>
      </p:sp>
      <p:sp>
        <p:nvSpPr>
          <p:cNvPr id="172087" name="Rectangle 55"/>
          <p:cNvSpPr>
            <a:spLocks noChangeArrowheads="1"/>
          </p:cNvSpPr>
          <p:nvPr/>
        </p:nvSpPr>
        <p:spPr bwMode="auto">
          <a:xfrm>
            <a:off x="687388" y="5716588"/>
            <a:ext cx="4645025" cy="363537"/>
          </a:xfrm>
          <a:prstGeom prst="rect">
            <a:avLst/>
          </a:prstGeom>
          <a:noFill/>
          <a:ln w="12700">
            <a:noFill/>
            <a:miter lim="800000"/>
            <a:headEnd/>
            <a:tailEnd/>
          </a:ln>
          <a:effectLst/>
        </p:spPr>
        <p:txBody>
          <a:bodyPr lIns="90488" tIns="44450" rIns="90488" bIns="44450">
            <a:spAutoFit/>
          </a:bodyPr>
          <a:lstStyle/>
          <a:p>
            <a:pPr algn="ctr" eaLnBrk="0" hangingPunct="0">
              <a:spcBef>
                <a:spcPct val="50000"/>
              </a:spcBef>
            </a:pPr>
            <a:r>
              <a:rPr lang="en-US" b="1">
                <a:solidFill>
                  <a:srgbClr val="FC0128"/>
                </a:solidFill>
                <a:effectLst>
                  <a:outerShdw blurRad="38100" dist="38100" dir="2700000" algn="tl">
                    <a:srgbClr val="000000"/>
                  </a:outerShdw>
                </a:effectLst>
              </a:rPr>
              <a:t>about 64% of cases fall between 3.5 - 4.0.</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rrowheads="1"/>
          </p:cNvSpPr>
          <p:nvPr>
            <p:ph type="title"/>
          </p:nvPr>
        </p:nvSpPr>
        <p:spPr>
          <a:noFill/>
          <a:ln/>
          <a:effectLst>
            <a:outerShdw dist="35921" dir="2700000" algn="ctr" rotWithShape="0">
              <a:srgbClr val="000000"/>
            </a:outerShdw>
          </a:effectLst>
        </p:spPr>
        <p:txBody>
          <a:bodyPr lIns="90488" tIns="44450" rIns="90488" bIns="44450"/>
          <a:lstStyle/>
          <a:p>
            <a:r>
              <a:rPr lang="en-US"/>
              <a:t>Sampling Error</a:t>
            </a:r>
          </a:p>
        </p:txBody>
      </p:sp>
      <p:sp>
        <p:nvSpPr>
          <p:cNvPr id="174083" name="Rectangle 3"/>
          <p:cNvSpPr>
            <a:spLocks noChangeArrowheads="1"/>
          </p:cNvSpPr>
          <p:nvPr/>
        </p:nvSpPr>
        <p:spPr bwMode="auto">
          <a:xfrm>
            <a:off x="6321425" y="4986338"/>
            <a:ext cx="287338"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4</a:t>
            </a:r>
          </a:p>
        </p:txBody>
      </p:sp>
      <p:sp>
        <p:nvSpPr>
          <p:cNvPr id="174084" name="Rectangle 4"/>
          <p:cNvSpPr>
            <a:spLocks noChangeArrowheads="1"/>
          </p:cNvSpPr>
          <p:nvPr/>
        </p:nvSpPr>
        <p:spPr bwMode="auto">
          <a:xfrm>
            <a:off x="6418263" y="4986338"/>
            <a:ext cx="233362"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a:t>
            </a:r>
          </a:p>
        </p:txBody>
      </p:sp>
      <p:sp>
        <p:nvSpPr>
          <p:cNvPr id="174085" name="Rectangle 5"/>
          <p:cNvSpPr>
            <a:spLocks noChangeArrowheads="1"/>
          </p:cNvSpPr>
          <p:nvPr/>
        </p:nvSpPr>
        <p:spPr bwMode="auto">
          <a:xfrm>
            <a:off x="6459538" y="4986338"/>
            <a:ext cx="287337"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5</a:t>
            </a:r>
          </a:p>
        </p:txBody>
      </p:sp>
      <p:sp>
        <p:nvSpPr>
          <p:cNvPr id="174086" name="Rectangle 6"/>
          <p:cNvSpPr>
            <a:spLocks noChangeArrowheads="1"/>
          </p:cNvSpPr>
          <p:nvPr/>
        </p:nvSpPr>
        <p:spPr bwMode="auto">
          <a:xfrm>
            <a:off x="5208588" y="4986338"/>
            <a:ext cx="287337"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4</a:t>
            </a:r>
          </a:p>
        </p:txBody>
      </p:sp>
      <p:sp>
        <p:nvSpPr>
          <p:cNvPr id="174087" name="Rectangle 7"/>
          <p:cNvSpPr>
            <a:spLocks noChangeArrowheads="1"/>
          </p:cNvSpPr>
          <p:nvPr/>
        </p:nvSpPr>
        <p:spPr bwMode="auto">
          <a:xfrm>
            <a:off x="5303838" y="4986338"/>
            <a:ext cx="233362"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a:t>
            </a:r>
          </a:p>
        </p:txBody>
      </p:sp>
      <p:sp>
        <p:nvSpPr>
          <p:cNvPr id="174088" name="Rectangle 8"/>
          <p:cNvSpPr>
            <a:spLocks noChangeArrowheads="1"/>
          </p:cNvSpPr>
          <p:nvPr/>
        </p:nvSpPr>
        <p:spPr bwMode="auto">
          <a:xfrm>
            <a:off x="5345113" y="4986338"/>
            <a:ext cx="287337"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0</a:t>
            </a:r>
          </a:p>
        </p:txBody>
      </p:sp>
      <p:sp>
        <p:nvSpPr>
          <p:cNvPr id="174089" name="Rectangle 9"/>
          <p:cNvSpPr>
            <a:spLocks noChangeArrowheads="1"/>
          </p:cNvSpPr>
          <p:nvPr/>
        </p:nvSpPr>
        <p:spPr bwMode="auto">
          <a:xfrm>
            <a:off x="4094163" y="4986338"/>
            <a:ext cx="287337"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3</a:t>
            </a:r>
          </a:p>
        </p:txBody>
      </p:sp>
      <p:sp>
        <p:nvSpPr>
          <p:cNvPr id="174090" name="Rectangle 10"/>
          <p:cNvSpPr>
            <a:spLocks noChangeArrowheads="1"/>
          </p:cNvSpPr>
          <p:nvPr/>
        </p:nvSpPr>
        <p:spPr bwMode="auto">
          <a:xfrm>
            <a:off x="4191000" y="4986338"/>
            <a:ext cx="233363"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a:t>
            </a:r>
          </a:p>
        </p:txBody>
      </p:sp>
      <p:sp>
        <p:nvSpPr>
          <p:cNvPr id="174091" name="Rectangle 11"/>
          <p:cNvSpPr>
            <a:spLocks noChangeArrowheads="1"/>
          </p:cNvSpPr>
          <p:nvPr/>
        </p:nvSpPr>
        <p:spPr bwMode="auto">
          <a:xfrm>
            <a:off x="4232275" y="4986338"/>
            <a:ext cx="287338"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5</a:t>
            </a:r>
          </a:p>
        </p:txBody>
      </p:sp>
      <p:sp>
        <p:nvSpPr>
          <p:cNvPr id="174092" name="Rectangle 12"/>
          <p:cNvSpPr>
            <a:spLocks noChangeArrowheads="1"/>
          </p:cNvSpPr>
          <p:nvPr/>
        </p:nvSpPr>
        <p:spPr bwMode="auto">
          <a:xfrm>
            <a:off x="2979738" y="4986338"/>
            <a:ext cx="287337"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3</a:t>
            </a:r>
          </a:p>
        </p:txBody>
      </p:sp>
      <p:sp>
        <p:nvSpPr>
          <p:cNvPr id="174093" name="Rectangle 13"/>
          <p:cNvSpPr>
            <a:spLocks noChangeArrowheads="1"/>
          </p:cNvSpPr>
          <p:nvPr/>
        </p:nvSpPr>
        <p:spPr bwMode="auto">
          <a:xfrm>
            <a:off x="3076575" y="4986338"/>
            <a:ext cx="233363"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a:t>
            </a:r>
          </a:p>
        </p:txBody>
      </p:sp>
      <p:sp>
        <p:nvSpPr>
          <p:cNvPr id="174094" name="Rectangle 14"/>
          <p:cNvSpPr>
            <a:spLocks noChangeArrowheads="1"/>
          </p:cNvSpPr>
          <p:nvPr/>
        </p:nvSpPr>
        <p:spPr bwMode="auto">
          <a:xfrm>
            <a:off x="3117850" y="4986338"/>
            <a:ext cx="287338"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0</a:t>
            </a:r>
          </a:p>
        </p:txBody>
      </p:sp>
      <p:sp>
        <p:nvSpPr>
          <p:cNvPr id="174095" name="Line 15"/>
          <p:cNvSpPr>
            <a:spLocks noChangeShapeType="1"/>
          </p:cNvSpPr>
          <p:nvPr/>
        </p:nvSpPr>
        <p:spPr bwMode="auto">
          <a:xfrm>
            <a:off x="6521450" y="4891088"/>
            <a:ext cx="0" cy="96837"/>
          </a:xfrm>
          <a:prstGeom prst="line">
            <a:avLst/>
          </a:prstGeom>
          <a:noFill/>
          <a:ln w="12700">
            <a:solidFill>
              <a:schemeClr val="tx1"/>
            </a:solidFill>
            <a:round/>
            <a:headEnd/>
            <a:tailEnd/>
          </a:ln>
          <a:effectLst/>
        </p:spPr>
        <p:txBody>
          <a:bodyPr wrap="none" anchor="ctr"/>
          <a:lstStyle/>
          <a:p>
            <a:endParaRPr lang="en-US"/>
          </a:p>
        </p:txBody>
      </p:sp>
      <p:sp>
        <p:nvSpPr>
          <p:cNvPr id="174096" name="Line 16"/>
          <p:cNvSpPr>
            <a:spLocks noChangeShapeType="1"/>
          </p:cNvSpPr>
          <p:nvPr/>
        </p:nvSpPr>
        <p:spPr bwMode="auto">
          <a:xfrm>
            <a:off x="5408613" y="4891088"/>
            <a:ext cx="0" cy="96837"/>
          </a:xfrm>
          <a:prstGeom prst="line">
            <a:avLst/>
          </a:prstGeom>
          <a:noFill/>
          <a:ln w="12700">
            <a:solidFill>
              <a:schemeClr val="tx1"/>
            </a:solidFill>
            <a:round/>
            <a:headEnd/>
            <a:tailEnd/>
          </a:ln>
          <a:effectLst/>
        </p:spPr>
        <p:txBody>
          <a:bodyPr wrap="none" anchor="ctr"/>
          <a:lstStyle/>
          <a:p>
            <a:endParaRPr lang="en-US"/>
          </a:p>
        </p:txBody>
      </p:sp>
      <p:sp>
        <p:nvSpPr>
          <p:cNvPr id="174097" name="Line 17"/>
          <p:cNvSpPr>
            <a:spLocks noChangeShapeType="1"/>
          </p:cNvSpPr>
          <p:nvPr/>
        </p:nvSpPr>
        <p:spPr bwMode="auto">
          <a:xfrm>
            <a:off x="4308475" y="4891088"/>
            <a:ext cx="0" cy="96837"/>
          </a:xfrm>
          <a:prstGeom prst="line">
            <a:avLst/>
          </a:prstGeom>
          <a:noFill/>
          <a:ln w="12700">
            <a:solidFill>
              <a:schemeClr val="tx1"/>
            </a:solidFill>
            <a:round/>
            <a:headEnd/>
            <a:tailEnd/>
          </a:ln>
          <a:effectLst/>
        </p:spPr>
        <p:txBody>
          <a:bodyPr wrap="none" anchor="ctr"/>
          <a:lstStyle/>
          <a:p>
            <a:endParaRPr lang="en-US"/>
          </a:p>
        </p:txBody>
      </p:sp>
      <p:sp>
        <p:nvSpPr>
          <p:cNvPr id="174098" name="Line 18"/>
          <p:cNvSpPr>
            <a:spLocks noChangeShapeType="1"/>
          </p:cNvSpPr>
          <p:nvPr/>
        </p:nvSpPr>
        <p:spPr bwMode="auto">
          <a:xfrm>
            <a:off x="3194050" y="4891088"/>
            <a:ext cx="0" cy="96837"/>
          </a:xfrm>
          <a:prstGeom prst="line">
            <a:avLst/>
          </a:prstGeom>
          <a:noFill/>
          <a:ln w="12700">
            <a:solidFill>
              <a:schemeClr val="tx1"/>
            </a:solidFill>
            <a:round/>
            <a:headEnd/>
            <a:tailEnd/>
          </a:ln>
          <a:effectLst/>
        </p:spPr>
        <p:txBody>
          <a:bodyPr wrap="none" anchor="ctr"/>
          <a:lstStyle/>
          <a:p>
            <a:endParaRPr lang="en-US"/>
          </a:p>
        </p:txBody>
      </p:sp>
      <p:sp>
        <p:nvSpPr>
          <p:cNvPr id="174099" name="Rectangle 19"/>
          <p:cNvSpPr>
            <a:spLocks noChangeArrowheads="1"/>
          </p:cNvSpPr>
          <p:nvPr/>
        </p:nvSpPr>
        <p:spPr bwMode="auto">
          <a:xfrm>
            <a:off x="2032000" y="2119313"/>
            <a:ext cx="287338"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1</a:t>
            </a:r>
          </a:p>
        </p:txBody>
      </p:sp>
      <p:sp>
        <p:nvSpPr>
          <p:cNvPr id="174100" name="Rectangle 20"/>
          <p:cNvSpPr>
            <a:spLocks noChangeArrowheads="1"/>
          </p:cNvSpPr>
          <p:nvPr/>
        </p:nvSpPr>
        <p:spPr bwMode="auto">
          <a:xfrm>
            <a:off x="2127250" y="2119313"/>
            <a:ext cx="287338"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5</a:t>
            </a:r>
          </a:p>
        </p:txBody>
      </p:sp>
      <p:sp>
        <p:nvSpPr>
          <p:cNvPr id="174101" name="Rectangle 21"/>
          <p:cNvSpPr>
            <a:spLocks noChangeArrowheads="1"/>
          </p:cNvSpPr>
          <p:nvPr/>
        </p:nvSpPr>
        <p:spPr bwMode="auto">
          <a:xfrm>
            <a:off x="2224088" y="2119313"/>
            <a:ext cx="287337"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0</a:t>
            </a:r>
          </a:p>
        </p:txBody>
      </p:sp>
      <p:sp>
        <p:nvSpPr>
          <p:cNvPr id="174102" name="Rectangle 22"/>
          <p:cNvSpPr>
            <a:spLocks noChangeArrowheads="1"/>
          </p:cNvSpPr>
          <p:nvPr/>
        </p:nvSpPr>
        <p:spPr bwMode="auto">
          <a:xfrm>
            <a:off x="2032000" y="2946400"/>
            <a:ext cx="287338"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1</a:t>
            </a:r>
          </a:p>
        </p:txBody>
      </p:sp>
      <p:sp>
        <p:nvSpPr>
          <p:cNvPr id="174103" name="Rectangle 23"/>
          <p:cNvSpPr>
            <a:spLocks noChangeArrowheads="1"/>
          </p:cNvSpPr>
          <p:nvPr/>
        </p:nvSpPr>
        <p:spPr bwMode="auto">
          <a:xfrm>
            <a:off x="2127250" y="2946400"/>
            <a:ext cx="287338"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0</a:t>
            </a:r>
          </a:p>
        </p:txBody>
      </p:sp>
      <p:sp>
        <p:nvSpPr>
          <p:cNvPr id="174104" name="Rectangle 24"/>
          <p:cNvSpPr>
            <a:spLocks noChangeArrowheads="1"/>
          </p:cNvSpPr>
          <p:nvPr/>
        </p:nvSpPr>
        <p:spPr bwMode="auto">
          <a:xfrm>
            <a:off x="2224088" y="2946400"/>
            <a:ext cx="287337"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0</a:t>
            </a:r>
          </a:p>
        </p:txBody>
      </p:sp>
      <p:sp>
        <p:nvSpPr>
          <p:cNvPr id="174105" name="Rectangle 25"/>
          <p:cNvSpPr>
            <a:spLocks noChangeArrowheads="1"/>
          </p:cNvSpPr>
          <p:nvPr/>
        </p:nvSpPr>
        <p:spPr bwMode="auto">
          <a:xfrm>
            <a:off x="2127250" y="3773488"/>
            <a:ext cx="287338"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5</a:t>
            </a:r>
          </a:p>
        </p:txBody>
      </p:sp>
      <p:sp>
        <p:nvSpPr>
          <p:cNvPr id="174106" name="Rectangle 26"/>
          <p:cNvSpPr>
            <a:spLocks noChangeArrowheads="1"/>
          </p:cNvSpPr>
          <p:nvPr/>
        </p:nvSpPr>
        <p:spPr bwMode="auto">
          <a:xfrm>
            <a:off x="2224088" y="3773488"/>
            <a:ext cx="287337"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0</a:t>
            </a:r>
          </a:p>
        </p:txBody>
      </p:sp>
      <p:sp>
        <p:nvSpPr>
          <p:cNvPr id="174107" name="Rectangle 27"/>
          <p:cNvSpPr>
            <a:spLocks noChangeArrowheads="1"/>
          </p:cNvSpPr>
          <p:nvPr/>
        </p:nvSpPr>
        <p:spPr bwMode="auto">
          <a:xfrm>
            <a:off x="2224088" y="4600575"/>
            <a:ext cx="287337"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0</a:t>
            </a:r>
          </a:p>
        </p:txBody>
      </p:sp>
      <p:sp>
        <p:nvSpPr>
          <p:cNvPr id="174108" name="Line 28"/>
          <p:cNvSpPr>
            <a:spLocks noChangeShapeType="1"/>
          </p:cNvSpPr>
          <p:nvPr/>
        </p:nvSpPr>
        <p:spPr bwMode="auto">
          <a:xfrm flipH="1">
            <a:off x="2514600" y="2266950"/>
            <a:ext cx="163513" cy="0"/>
          </a:xfrm>
          <a:prstGeom prst="line">
            <a:avLst/>
          </a:prstGeom>
          <a:noFill/>
          <a:ln w="12700">
            <a:solidFill>
              <a:schemeClr val="tx1"/>
            </a:solidFill>
            <a:round/>
            <a:headEnd/>
            <a:tailEnd/>
          </a:ln>
          <a:effectLst/>
        </p:spPr>
        <p:txBody>
          <a:bodyPr wrap="none" anchor="ctr"/>
          <a:lstStyle/>
          <a:p>
            <a:endParaRPr lang="en-US"/>
          </a:p>
        </p:txBody>
      </p:sp>
      <p:sp>
        <p:nvSpPr>
          <p:cNvPr id="174109" name="Line 29"/>
          <p:cNvSpPr>
            <a:spLocks noChangeShapeType="1"/>
          </p:cNvSpPr>
          <p:nvPr/>
        </p:nvSpPr>
        <p:spPr bwMode="auto">
          <a:xfrm flipH="1">
            <a:off x="2514600" y="3092450"/>
            <a:ext cx="163513" cy="0"/>
          </a:xfrm>
          <a:prstGeom prst="line">
            <a:avLst/>
          </a:prstGeom>
          <a:noFill/>
          <a:ln w="12700">
            <a:solidFill>
              <a:schemeClr val="tx1"/>
            </a:solidFill>
            <a:round/>
            <a:headEnd/>
            <a:tailEnd/>
          </a:ln>
          <a:effectLst/>
        </p:spPr>
        <p:txBody>
          <a:bodyPr wrap="none" anchor="ctr"/>
          <a:lstStyle/>
          <a:p>
            <a:endParaRPr lang="en-US"/>
          </a:p>
        </p:txBody>
      </p:sp>
      <p:sp>
        <p:nvSpPr>
          <p:cNvPr id="174110" name="Line 30"/>
          <p:cNvSpPr>
            <a:spLocks noChangeShapeType="1"/>
          </p:cNvSpPr>
          <p:nvPr/>
        </p:nvSpPr>
        <p:spPr bwMode="auto">
          <a:xfrm flipH="1">
            <a:off x="2514600" y="3919538"/>
            <a:ext cx="163513" cy="0"/>
          </a:xfrm>
          <a:prstGeom prst="line">
            <a:avLst/>
          </a:prstGeom>
          <a:noFill/>
          <a:ln w="12700">
            <a:solidFill>
              <a:schemeClr val="tx1"/>
            </a:solidFill>
            <a:round/>
            <a:headEnd/>
            <a:tailEnd/>
          </a:ln>
          <a:effectLst/>
        </p:spPr>
        <p:txBody>
          <a:bodyPr wrap="none" anchor="ctr"/>
          <a:lstStyle/>
          <a:p>
            <a:endParaRPr lang="en-US"/>
          </a:p>
        </p:txBody>
      </p:sp>
      <p:sp>
        <p:nvSpPr>
          <p:cNvPr id="174111" name="Line 31"/>
          <p:cNvSpPr>
            <a:spLocks noChangeShapeType="1"/>
          </p:cNvSpPr>
          <p:nvPr/>
        </p:nvSpPr>
        <p:spPr bwMode="auto">
          <a:xfrm flipH="1">
            <a:off x="2514600" y="4746625"/>
            <a:ext cx="163513" cy="0"/>
          </a:xfrm>
          <a:prstGeom prst="line">
            <a:avLst/>
          </a:prstGeom>
          <a:noFill/>
          <a:ln w="12700">
            <a:solidFill>
              <a:schemeClr val="tx1"/>
            </a:solidFill>
            <a:round/>
            <a:headEnd/>
            <a:tailEnd/>
          </a:ln>
          <a:effectLst/>
        </p:spPr>
        <p:txBody>
          <a:bodyPr wrap="none" anchor="ctr"/>
          <a:lstStyle/>
          <a:p>
            <a:endParaRPr lang="en-US"/>
          </a:p>
        </p:txBody>
      </p:sp>
      <p:sp>
        <p:nvSpPr>
          <p:cNvPr id="174112" name="Line 32"/>
          <p:cNvSpPr>
            <a:spLocks noChangeShapeType="1"/>
          </p:cNvSpPr>
          <p:nvPr/>
        </p:nvSpPr>
        <p:spPr bwMode="auto">
          <a:xfrm>
            <a:off x="2746375" y="4884738"/>
            <a:ext cx="4222750" cy="0"/>
          </a:xfrm>
          <a:prstGeom prst="line">
            <a:avLst/>
          </a:prstGeom>
          <a:noFill/>
          <a:ln w="12700">
            <a:solidFill>
              <a:schemeClr val="tx1"/>
            </a:solidFill>
            <a:round/>
            <a:headEnd/>
            <a:tailEnd/>
          </a:ln>
          <a:effectLst/>
        </p:spPr>
        <p:txBody>
          <a:bodyPr wrap="none" anchor="ctr"/>
          <a:lstStyle/>
          <a:p>
            <a:endParaRPr lang="en-US"/>
          </a:p>
        </p:txBody>
      </p:sp>
      <p:sp>
        <p:nvSpPr>
          <p:cNvPr id="174113" name="Line 33"/>
          <p:cNvSpPr>
            <a:spLocks noChangeShapeType="1"/>
          </p:cNvSpPr>
          <p:nvPr/>
        </p:nvSpPr>
        <p:spPr bwMode="auto">
          <a:xfrm flipV="1">
            <a:off x="2671763" y="1860550"/>
            <a:ext cx="0" cy="2974975"/>
          </a:xfrm>
          <a:prstGeom prst="line">
            <a:avLst/>
          </a:prstGeom>
          <a:noFill/>
          <a:ln w="12700">
            <a:solidFill>
              <a:schemeClr val="tx1"/>
            </a:solidFill>
            <a:round/>
            <a:headEnd/>
            <a:tailEnd/>
          </a:ln>
          <a:effectLst/>
        </p:spPr>
        <p:txBody>
          <a:bodyPr wrap="none" anchor="ctr"/>
          <a:lstStyle/>
          <a:p>
            <a:endParaRPr lang="en-US"/>
          </a:p>
        </p:txBody>
      </p:sp>
      <p:grpSp>
        <p:nvGrpSpPr>
          <p:cNvPr id="174114" name="Group 34"/>
          <p:cNvGrpSpPr>
            <a:grpSpLocks/>
          </p:cNvGrpSpPr>
          <p:nvPr/>
        </p:nvGrpSpPr>
        <p:grpSpPr bwMode="auto">
          <a:xfrm>
            <a:off x="3016250" y="2100263"/>
            <a:ext cx="3741738" cy="2647950"/>
            <a:chOff x="1900" y="1323"/>
            <a:chExt cx="2357" cy="1668"/>
          </a:xfrm>
        </p:grpSpPr>
        <p:sp>
          <p:nvSpPr>
            <p:cNvPr id="174115" name="Freeform 35"/>
            <p:cNvSpPr>
              <a:spLocks/>
            </p:cNvSpPr>
            <p:nvPr/>
          </p:nvSpPr>
          <p:spPr bwMode="auto">
            <a:xfrm>
              <a:off x="1900" y="1792"/>
              <a:ext cx="876" cy="1199"/>
            </a:xfrm>
            <a:custGeom>
              <a:avLst/>
              <a:gdLst/>
              <a:ahLst/>
              <a:cxnLst>
                <a:cxn ang="0">
                  <a:pos x="95" y="1181"/>
                </a:cxn>
                <a:cxn ang="0">
                  <a:pos x="286" y="1129"/>
                </a:cxn>
                <a:cxn ang="0">
                  <a:pos x="329" y="1103"/>
                </a:cxn>
                <a:cxn ang="0">
                  <a:pos x="372" y="1068"/>
                </a:cxn>
                <a:cxn ang="0">
                  <a:pos x="389" y="1059"/>
                </a:cxn>
                <a:cxn ang="0">
                  <a:pos x="407" y="1033"/>
                </a:cxn>
                <a:cxn ang="0">
                  <a:pos x="424" y="1016"/>
                </a:cxn>
                <a:cxn ang="0">
                  <a:pos x="441" y="998"/>
                </a:cxn>
                <a:cxn ang="0">
                  <a:pos x="459" y="981"/>
                </a:cxn>
                <a:cxn ang="0">
                  <a:pos x="476" y="955"/>
                </a:cxn>
                <a:cxn ang="0">
                  <a:pos x="511" y="912"/>
                </a:cxn>
                <a:cxn ang="0">
                  <a:pos x="537" y="860"/>
                </a:cxn>
                <a:cxn ang="0">
                  <a:pos x="545" y="851"/>
                </a:cxn>
                <a:cxn ang="0">
                  <a:pos x="554" y="825"/>
                </a:cxn>
                <a:cxn ang="0">
                  <a:pos x="580" y="781"/>
                </a:cxn>
                <a:cxn ang="0">
                  <a:pos x="589" y="764"/>
                </a:cxn>
                <a:cxn ang="0">
                  <a:pos x="597" y="738"/>
                </a:cxn>
                <a:cxn ang="0">
                  <a:pos x="606" y="721"/>
                </a:cxn>
                <a:cxn ang="0">
                  <a:pos x="623" y="695"/>
                </a:cxn>
                <a:cxn ang="0">
                  <a:pos x="632" y="669"/>
                </a:cxn>
                <a:cxn ang="0">
                  <a:pos x="641" y="660"/>
                </a:cxn>
                <a:cxn ang="0">
                  <a:pos x="641" y="643"/>
                </a:cxn>
                <a:cxn ang="0">
                  <a:pos x="649" y="616"/>
                </a:cxn>
                <a:cxn ang="0">
                  <a:pos x="658" y="599"/>
                </a:cxn>
                <a:cxn ang="0">
                  <a:pos x="667" y="590"/>
                </a:cxn>
                <a:cxn ang="0">
                  <a:pos x="675" y="556"/>
                </a:cxn>
                <a:cxn ang="0">
                  <a:pos x="684" y="538"/>
                </a:cxn>
                <a:cxn ang="0">
                  <a:pos x="693" y="521"/>
                </a:cxn>
                <a:cxn ang="0">
                  <a:pos x="701" y="495"/>
                </a:cxn>
                <a:cxn ang="0">
                  <a:pos x="710" y="478"/>
                </a:cxn>
                <a:cxn ang="0">
                  <a:pos x="719" y="452"/>
                </a:cxn>
                <a:cxn ang="0">
                  <a:pos x="727" y="434"/>
                </a:cxn>
                <a:cxn ang="0">
                  <a:pos x="727" y="417"/>
                </a:cxn>
                <a:cxn ang="0">
                  <a:pos x="736" y="391"/>
                </a:cxn>
                <a:cxn ang="0">
                  <a:pos x="745" y="382"/>
                </a:cxn>
                <a:cxn ang="0">
                  <a:pos x="753" y="365"/>
                </a:cxn>
                <a:cxn ang="0">
                  <a:pos x="762" y="339"/>
                </a:cxn>
                <a:cxn ang="0">
                  <a:pos x="762" y="321"/>
                </a:cxn>
                <a:cxn ang="0">
                  <a:pos x="771" y="304"/>
                </a:cxn>
                <a:cxn ang="0">
                  <a:pos x="779" y="287"/>
                </a:cxn>
                <a:cxn ang="0">
                  <a:pos x="779" y="269"/>
                </a:cxn>
                <a:cxn ang="0">
                  <a:pos x="788" y="252"/>
                </a:cxn>
                <a:cxn ang="0">
                  <a:pos x="797" y="243"/>
                </a:cxn>
                <a:cxn ang="0">
                  <a:pos x="797" y="226"/>
                </a:cxn>
                <a:cxn ang="0">
                  <a:pos x="805" y="208"/>
                </a:cxn>
                <a:cxn ang="0">
                  <a:pos x="805" y="191"/>
                </a:cxn>
                <a:cxn ang="0">
                  <a:pos x="814" y="182"/>
                </a:cxn>
                <a:cxn ang="0">
                  <a:pos x="814" y="165"/>
                </a:cxn>
                <a:cxn ang="0">
                  <a:pos x="823" y="156"/>
                </a:cxn>
                <a:cxn ang="0">
                  <a:pos x="831" y="139"/>
                </a:cxn>
                <a:cxn ang="0">
                  <a:pos x="840" y="104"/>
                </a:cxn>
                <a:cxn ang="0">
                  <a:pos x="849" y="87"/>
                </a:cxn>
                <a:cxn ang="0">
                  <a:pos x="857" y="52"/>
                </a:cxn>
                <a:cxn ang="0">
                  <a:pos x="866" y="44"/>
                </a:cxn>
                <a:cxn ang="0">
                  <a:pos x="866" y="26"/>
                </a:cxn>
                <a:cxn ang="0">
                  <a:pos x="875" y="18"/>
                </a:cxn>
                <a:cxn ang="0">
                  <a:pos x="875" y="0"/>
                </a:cxn>
              </a:cxnLst>
              <a:rect l="0" t="0" r="r" b="b"/>
              <a:pathLst>
                <a:path w="876" h="1199">
                  <a:moveTo>
                    <a:pt x="0" y="1198"/>
                  </a:moveTo>
                  <a:lnTo>
                    <a:pt x="95" y="1181"/>
                  </a:lnTo>
                  <a:lnTo>
                    <a:pt x="251" y="1146"/>
                  </a:lnTo>
                  <a:lnTo>
                    <a:pt x="286" y="1129"/>
                  </a:lnTo>
                  <a:lnTo>
                    <a:pt x="311" y="1111"/>
                  </a:lnTo>
                  <a:lnTo>
                    <a:pt x="329" y="1103"/>
                  </a:lnTo>
                  <a:lnTo>
                    <a:pt x="337" y="1094"/>
                  </a:lnTo>
                  <a:lnTo>
                    <a:pt x="372" y="1068"/>
                  </a:lnTo>
                  <a:lnTo>
                    <a:pt x="381" y="1059"/>
                  </a:lnTo>
                  <a:lnTo>
                    <a:pt x="389" y="1059"/>
                  </a:lnTo>
                  <a:lnTo>
                    <a:pt x="389" y="1051"/>
                  </a:lnTo>
                  <a:lnTo>
                    <a:pt x="407" y="1033"/>
                  </a:lnTo>
                  <a:lnTo>
                    <a:pt x="415" y="1033"/>
                  </a:lnTo>
                  <a:lnTo>
                    <a:pt x="424" y="1016"/>
                  </a:lnTo>
                  <a:lnTo>
                    <a:pt x="433" y="1007"/>
                  </a:lnTo>
                  <a:lnTo>
                    <a:pt x="441" y="998"/>
                  </a:lnTo>
                  <a:lnTo>
                    <a:pt x="450" y="990"/>
                  </a:lnTo>
                  <a:lnTo>
                    <a:pt x="459" y="981"/>
                  </a:lnTo>
                  <a:lnTo>
                    <a:pt x="467" y="972"/>
                  </a:lnTo>
                  <a:lnTo>
                    <a:pt x="476" y="955"/>
                  </a:lnTo>
                  <a:lnTo>
                    <a:pt x="485" y="946"/>
                  </a:lnTo>
                  <a:lnTo>
                    <a:pt x="511" y="912"/>
                  </a:lnTo>
                  <a:lnTo>
                    <a:pt x="519" y="894"/>
                  </a:lnTo>
                  <a:lnTo>
                    <a:pt x="537" y="860"/>
                  </a:lnTo>
                  <a:lnTo>
                    <a:pt x="537" y="851"/>
                  </a:lnTo>
                  <a:lnTo>
                    <a:pt x="545" y="851"/>
                  </a:lnTo>
                  <a:lnTo>
                    <a:pt x="545" y="842"/>
                  </a:lnTo>
                  <a:lnTo>
                    <a:pt x="554" y="825"/>
                  </a:lnTo>
                  <a:lnTo>
                    <a:pt x="580" y="790"/>
                  </a:lnTo>
                  <a:lnTo>
                    <a:pt x="580" y="781"/>
                  </a:lnTo>
                  <a:lnTo>
                    <a:pt x="580" y="773"/>
                  </a:lnTo>
                  <a:lnTo>
                    <a:pt x="589" y="764"/>
                  </a:lnTo>
                  <a:lnTo>
                    <a:pt x="597" y="747"/>
                  </a:lnTo>
                  <a:lnTo>
                    <a:pt x="597" y="738"/>
                  </a:lnTo>
                  <a:lnTo>
                    <a:pt x="606" y="729"/>
                  </a:lnTo>
                  <a:lnTo>
                    <a:pt x="606" y="721"/>
                  </a:lnTo>
                  <a:lnTo>
                    <a:pt x="615" y="712"/>
                  </a:lnTo>
                  <a:lnTo>
                    <a:pt x="623" y="695"/>
                  </a:lnTo>
                  <a:lnTo>
                    <a:pt x="623" y="677"/>
                  </a:lnTo>
                  <a:lnTo>
                    <a:pt x="632" y="669"/>
                  </a:lnTo>
                  <a:lnTo>
                    <a:pt x="632" y="660"/>
                  </a:lnTo>
                  <a:lnTo>
                    <a:pt x="641" y="660"/>
                  </a:lnTo>
                  <a:lnTo>
                    <a:pt x="641" y="651"/>
                  </a:lnTo>
                  <a:lnTo>
                    <a:pt x="641" y="643"/>
                  </a:lnTo>
                  <a:lnTo>
                    <a:pt x="649" y="625"/>
                  </a:lnTo>
                  <a:lnTo>
                    <a:pt x="649" y="616"/>
                  </a:lnTo>
                  <a:lnTo>
                    <a:pt x="658" y="608"/>
                  </a:lnTo>
                  <a:lnTo>
                    <a:pt x="658" y="599"/>
                  </a:lnTo>
                  <a:lnTo>
                    <a:pt x="667" y="599"/>
                  </a:lnTo>
                  <a:lnTo>
                    <a:pt x="667" y="590"/>
                  </a:lnTo>
                  <a:lnTo>
                    <a:pt x="667" y="582"/>
                  </a:lnTo>
                  <a:lnTo>
                    <a:pt x="675" y="556"/>
                  </a:lnTo>
                  <a:lnTo>
                    <a:pt x="684" y="547"/>
                  </a:lnTo>
                  <a:lnTo>
                    <a:pt x="684" y="538"/>
                  </a:lnTo>
                  <a:lnTo>
                    <a:pt x="684" y="530"/>
                  </a:lnTo>
                  <a:lnTo>
                    <a:pt x="693" y="521"/>
                  </a:lnTo>
                  <a:lnTo>
                    <a:pt x="701" y="504"/>
                  </a:lnTo>
                  <a:lnTo>
                    <a:pt x="701" y="495"/>
                  </a:lnTo>
                  <a:lnTo>
                    <a:pt x="701" y="486"/>
                  </a:lnTo>
                  <a:lnTo>
                    <a:pt x="710" y="478"/>
                  </a:lnTo>
                  <a:lnTo>
                    <a:pt x="710" y="469"/>
                  </a:lnTo>
                  <a:lnTo>
                    <a:pt x="719" y="452"/>
                  </a:lnTo>
                  <a:lnTo>
                    <a:pt x="719" y="443"/>
                  </a:lnTo>
                  <a:lnTo>
                    <a:pt x="727" y="434"/>
                  </a:lnTo>
                  <a:lnTo>
                    <a:pt x="727" y="426"/>
                  </a:lnTo>
                  <a:lnTo>
                    <a:pt x="727" y="417"/>
                  </a:lnTo>
                  <a:lnTo>
                    <a:pt x="736" y="399"/>
                  </a:lnTo>
                  <a:lnTo>
                    <a:pt x="736" y="391"/>
                  </a:lnTo>
                  <a:lnTo>
                    <a:pt x="745" y="391"/>
                  </a:lnTo>
                  <a:lnTo>
                    <a:pt x="745" y="382"/>
                  </a:lnTo>
                  <a:lnTo>
                    <a:pt x="745" y="373"/>
                  </a:lnTo>
                  <a:lnTo>
                    <a:pt x="753" y="365"/>
                  </a:lnTo>
                  <a:lnTo>
                    <a:pt x="753" y="356"/>
                  </a:lnTo>
                  <a:lnTo>
                    <a:pt x="762" y="339"/>
                  </a:lnTo>
                  <a:lnTo>
                    <a:pt x="762" y="330"/>
                  </a:lnTo>
                  <a:lnTo>
                    <a:pt x="762" y="321"/>
                  </a:lnTo>
                  <a:lnTo>
                    <a:pt x="771" y="313"/>
                  </a:lnTo>
                  <a:lnTo>
                    <a:pt x="771" y="304"/>
                  </a:lnTo>
                  <a:lnTo>
                    <a:pt x="771" y="295"/>
                  </a:lnTo>
                  <a:lnTo>
                    <a:pt x="779" y="287"/>
                  </a:lnTo>
                  <a:lnTo>
                    <a:pt x="779" y="278"/>
                  </a:lnTo>
                  <a:lnTo>
                    <a:pt x="779" y="269"/>
                  </a:lnTo>
                  <a:lnTo>
                    <a:pt x="788" y="261"/>
                  </a:lnTo>
                  <a:lnTo>
                    <a:pt x="788" y="252"/>
                  </a:lnTo>
                  <a:lnTo>
                    <a:pt x="788" y="243"/>
                  </a:lnTo>
                  <a:lnTo>
                    <a:pt x="797" y="243"/>
                  </a:lnTo>
                  <a:lnTo>
                    <a:pt x="797" y="235"/>
                  </a:lnTo>
                  <a:lnTo>
                    <a:pt x="797" y="226"/>
                  </a:lnTo>
                  <a:lnTo>
                    <a:pt x="805" y="217"/>
                  </a:lnTo>
                  <a:lnTo>
                    <a:pt x="805" y="208"/>
                  </a:lnTo>
                  <a:lnTo>
                    <a:pt x="805" y="200"/>
                  </a:lnTo>
                  <a:lnTo>
                    <a:pt x="805" y="191"/>
                  </a:lnTo>
                  <a:lnTo>
                    <a:pt x="814" y="191"/>
                  </a:lnTo>
                  <a:lnTo>
                    <a:pt x="814" y="182"/>
                  </a:lnTo>
                  <a:lnTo>
                    <a:pt x="814" y="174"/>
                  </a:lnTo>
                  <a:lnTo>
                    <a:pt x="814" y="165"/>
                  </a:lnTo>
                  <a:lnTo>
                    <a:pt x="823" y="165"/>
                  </a:lnTo>
                  <a:lnTo>
                    <a:pt x="823" y="156"/>
                  </a:lnTo>
                  <a:lnTo>
                    <a:pt x="823" y="148"/>
                  </a:lnTo>
                  <a:lnTo>
                    <a:pt x="831" y="139"/>
                  </a:lnTo>
                  <a:lnTo>
                    <a:pt x="831" y="130"/>
                  </a:lnTo>
                  <a:lnTo>
                    <a:pt x="840" y="104"/>
                  </a:lnTo>
                  <a:lnTo>
                    <a:pt x="840" y="96"/>
                  </a:lnTo>
                  <a:lnTo>
                    <a:pt x="849" y="87"/>
                  </a:lnTo>
                  <a:lnTo>
                    <a:pt x="849" y="78"/>
                  </a:lnTo>
                  <a:lnTo>
                    <a:pt x="857" y="52"/>
                  </a:lnTo>
                  <a:lnTo>
                    <a:pt x="857" y="44"/>
                  </a:lnTo>
                  <a:lnTo>
                    <a:pt x="866" y="44"/>
                  </a:lnTo>
                  <a:lnTo>
                    <a:pt x="866" y="35"/>
                  </a:lnTo>
                  <a:lnTo>
                    <a:pt x="866" y="26"/>
                  </a:lnTo>
                  <a:lnTo>
                    <a:pt x="866" y="18"/>
                  </a:lnTo>
                  <a:lnTo>
                    <a:pt x="875" y="18"/>
                  </a:lnTo>
                  <a:lnTo>
                    <a:pt x="875" y="9"/>
                  </a:lnTo>
                  <a:lnTo>
                    <a:pt x="875" y="0"/>
                  </a:lnTo>
                </a:path>
              </a:pathLst>
            </a:custGeom>
            <a:noFill/>
            <a:ln w="50800" cap="rnd" cmpd="sng">
              <a:solidFill>
                <a:srgbClr val="EAEC5E"/>
              </a:solidFill>
              <a:prstDash val="solid"/>
              <a:round/>
              <a:headEnd type="none" w="med" len="med"/>
              <a:tailEnd type="none" w="med" len="med"/>
            </a:ln>
            <a:effectLst/>
          </p:spPr>
          <p:txBody>
            <a:bodyPr/>
            <a:lstStyle/>
            <a:p>
              <a:endParaRPr lang="en-US"/>
            </a:p>
          </p:txBody>
        </p:sp>
        <p:sp>
          <p:nvSpPr>
            <p:cNvPr id="174116" name="Freeform 36"/>
            <p:cNvSpPr>
              <a:spLocks/>
            </p:cNvSpPr>
            <p:nvPr/>
          </p:nvSpPr>
          <p:spPr bwMode="auto">
            <a:xfrm>
              <a:off x="2775" y="1375"/>
              <a:ext cx="200" cy="418"/>
            </a:xfrm>
            <a:custGeom>
              <a:avLst/>
              <a:gdLst/>
              <a:ahLst/>
              <a:cxnLst>
                <a:cxn ang="0">
                  <a:pos x="0" y="417"/>
                </a:cxn>
                <a:cxn ang="0">
                  <a:pos x="0" y="417"/>
                </a:cxn>
                <a:cxn ang="0">
                  <a:pos x="0" y="408"/>
                </a:cxn>
                <a:cxn ang="0">
                  <a:pos x="8" y="408"/>
                </a:cxn>
                <a:cxn ang="0">
                  <a:pos x="8" y="400"/>
                </a:cxn>
                <a:cxn ang="0">
                  <a:pos x="8" y="391"/>
                </a:cxn>
                <a:cxn ang="0">
                  <a:pos x="17" y="374"/>
                </a:cxn>
                <a:cxn ang="0">
                  <a:pos x="17" y="365"/>
                </a:cxn>
                <a:cxn ang="0">
                  <a:pos x="25" y="365"/>
                </a:cxn>
                <a:cxn ang="0">
                  <a:pos x="25" y="356"/>
                </a:cxn>
                <a:cxn ang="0">
                  <a:pos x="25" y="348"/>
                </a:cxn>
                <a:cxn ang="0">
                  <a:pos x="25" y="339"/>
                </a:cxn>
                <a:cxn ang="0">
                  <a:pos x="34" y="330"/>
                </a:cxn>
                <a:cxn ang="0">
                  <a:pos x="34" y="322"/>
                </a:cxn>
                <a:cxn ang="0">
                  <a:pos x="43" y="313"/>
                </a:cxn>
                <a:cxn ang="0">
                  <a:pos x="43" y="304"/>
                </a:cxn>
                <a:cxn ang="0">
                  <a:pos x="43" y="296"/>
                </a:cxn>
                <a:cxn ang="0">
                  <a:pos x="51" y="287"/>
                </a:cxn>
                <a:cxn ang="0">
                  <a:pos x="51" y="278"/>
                </a:cxn>
                <a:cxn ang="0">
                  <a:pos x="60" y="270"/>
                </a:cxn>
                <a:cxn ang="0">
                  <a:pos x="60" y="261"/>
                </a:cxn>
                <a:cxn ang="0">
                  <a:pos x="60" y="252"/>
                </a:cxn>
                <a:cxn ang="0">
                  <a:pos x="69" y="244"/>
                </a:cxn>
                <a:cxn ang="0">
                  <a:pos x="69" y="235"/>
                </a:cxn>
                <a:cxn ang="0">
                  <a:pos x="69" y="226"/>
                </a:cxn>
                <a:cxn ang="0">
                  <a:pos x="77" y="226"/>
                </a:cxn>
                <a:cxn ang="0">
                  <a:pos x="77" y="217"/>
                </a:cxn>
                <a:cxn ang="0">
                  <a:pos x="77" y="209"/>
                </a:cxn>
                <a:cxn ang="0">
                  <a:pos x="86" y="209"/>
                </a:cxn>
                <a:cxn ang="0">
                  <a:pos x="86" y="200"/>
                </a:cxn>
                <a:cxn ang="0">
                  <a:pos x="86" y="191"/>
                </a:cxn>
                <a:cxn ang="0">
                  <a:pos x="95" y="191"/>
                </a:cxn>
                <a:cxn ang="0">
                  <a:pos x="95" y="183"/>
                </a:cxn>
                <a:cxn ang="0">
                  <a:pos x="95" y="174"/>
                </a:cxn>
                <a:cxn ang="0">
                  <a:pos x="103" y="165"/>
                </a:cxn>
                <a:cxn ang="0">
                  <a:pos x="103" y="157"/>
                </a:cxn>
                <a:cxn ang="0">
                  <a:pos x="103" y="148"/>
                </a:cxn>
                <a:cxn ang="0">
                  <a:pos x="112" y="148"/>
                </a:cxn>
                <a:cxn ang="0">
                  <a:pos x="112" y="139"/>
                </a:cxn>
                <a:cxn ang="0">
                  <a:pos x="112" y="131"/>
                </a:cxn>
                <a:cxn ang="0">
                  <a:pos x="121" y="131"/>
                </a:cxn>
                <a:cxn ang="0">
                  <a:pos x="121" y="122"/>
                </a:cxn>
                <a:cxn ang="0">
                  <a:pos x="121" y="113"/>
                </a:cxn>
                <a:cxn ang="0">
                  <a:pos x="129" y="113"/>
                </a:cxn>
                <a:cxn ang="0">
                  <a:pos x="129" y="105"/>
                </a:cxn>
                <a:cxn ang="0">
                  <a:pos x="129" y="96"/>
                </a:cxn>
                <a:cxn ang="0">
                  <a:pos x="138" y="96"/>
                </a:cxn>
                <a:cxn ang="0">
                  <a:pos x="138" y="87"/>
                </a:cxn>
                <a:cxn ang="0">
                  <a:pos x="147" y="79"/>
                </a:cxn>
                <a:cxn ang="0">
                  <a:pos x="147" y="70"/>
                </a:cxn>
                <a:cxn ang="0">
                  <a:pos x="155" y="70"/>
                </a:cxn>
                <a:cxn ang="0">
                  <a:pos x="155" y="61"/>
                </a:cxn>
                <a:cxn ang="0">
                  <a:pos x="155" y="53"/>
                </a:cxn>
                <a:cxn ang="0">
                  <a:pos x="164" y="53"/>
                </a:cxn>
                <a:cxn ang="0">
                  <a:pos x="164" y="44"/>
                </a:cxn>
                <a:cxn ang="0">
                  <a:pos x="173" y="35"/>
                </a:cxn>
                <a:cxn ang="0">
                  <a:pos x="173" y="27"/>
                </a:cxn>
                <a:cxn ang="0">
                  <a:pos x="181" y="27"/>
                </a:cxn>
                <a:cxn ang="0">
                  <a:pos x="181" y="18"/>
                </a:cxn>
                <a:cxn ang="0">
                  <a:pos x="190" y="18"/>
                </a:cxn>
                <a:cxn ang="0">
                  <a:pos x="190" y="9"/>
                </a:cxn>
                <a:cxn ang="0">
                  <a:pos x="199" y="0"/>
                </a:cxn>
              </a:cxnLst>
              <a:rect l="0" t="0" r="r" b="b"/>
              <a:pathLst>
                <a:path w="200" h="418">
                  <a:moveTo>
                    <a:pt x="0" y="417"/>
                  </a:moveTo>
                  <a:lnTo>
                    <a:pt x="0" y="417"/>
                  </a:lnTo>
                  <a:lnTo>
                    <a:pt x="0" y="408"/>
                  </a:lnTo>
                  <a:lnTo>
                    <a:pt x="8" y="408"/>
                  </a:lnTo>
                  <a:lnTo>
                    <a:pt x="8" y="400"/>
                  </a:lnTo>
                  <a:lnTo>
                    <a:pt x="8" y="391"/>
                  </a:lnTo>
                  <a:lnTo>
                    <a:pt x="17" y="374"/>
                  </a:lnTo>
                  <a:lnTo>
                    <a:pt x="17" y="365"/>
                  </a:lnTo>
                  <a:lnTo>
                    <a:pt x="25" y="365"/>
                  </a:lnTo>
                  <a:lnTo>
                    <a:pt x="25" y="356"/>
                  </a:lnTo>
                  <a:lnTo>
                    <a:pt x="25" y="348"/>
                  </a:lnTo>
                  <a:lnTo>
                    <a:pt x="25" y="339"/>
                  </a:lnTo>
                  <a:lnTo>
                    <a:pt x="34" y="330"/>
                  </a:lnTo>
                  <a:lnTo>
                    <a:pt x="34" y="322"/>
                  </a:lnTo>
                  <a:lnTo>
                    <a:pt x="43" y="313"/>
                  </a:lnTo>
                  <a:lnTo>
                    <a:pt x="43" y="304"/>
                  </a:lnTo>
                  <a:lnTo>
                    <a:pt x="43" y="296"/>
                  </a:lnTo>
                  <a:lnTo>
                    <a:pt x="51" y="287"/>
                  </a:lnTo>
                  <a:lnTo>
                    <a:pt x="51" y="278"/>
                  </a:lnTo>
                  <a:lnTo>
                    <a:pt x="60" y="270"/>
                  </a:lnTo>
                  <a:lnTo>
                    <a:pt x="60" y="261"/>
                  </a:lnTo>
                  <a:lnTo>
                    <a:pt x="60" y="252"/>
                  </a:lnTo>
                  <a:lnTo>
                    <a:pt x="69" y="244"/>
                  </a:lnTo>
                  <a:lnTo>
                    <a:pt x="69" y="235"/>
                  </a:lnTo>
                  <a:lnTo>
                    <a:pt x="69" y="226"/>
                  </a:lnTo>
                  <a:lnTo>
                    <a:pt x="77" y="226"/>
                  </a:lnTo>
                  <a:lnTo>
                    <a:pt x="77" y="217"/>
                  </a:lnTo>
                  <a:lnTo>
                    <a:pt x="77" y="209"/>
                  </a:lnTo>
                  <a:lnTo>
                    <a:pt x="86" y="209"/>
                  </a:lnTo>
                  <a:lnTo>
                    <a:pt x="86" y="200"/>
                  </a:lnTo>
                  <a:lnTo>
                    <a:pt x="86" y="191"/>
                  </a:lnTo>
                  <a:lnTo>
                    <a:pt x="95" y="191"/>
                  </a:lnTo>
                  <a:lnTo>
                    <a:pt x="95" y="183"/>
                  </a:lnTo>
                  <a:lnTo>
                    <a:pt x="95" y="174"/>
                  </a:lnTo>
                  <a:lnTo>
                    <a:pt x="103" y="165"/>
                  </a:lnTo>
                  <a:lnTo>
                    <a:pt x="103" y="157"/>
                  </a:lnTo>
                  <a:lnTo>
                    <a:pt x="103" y="148"/>
                  </a:lnTo>
                  <a:lnTo>
                    <a:pt x="112" y="148"/>
                  </a:lnTo>
                  <a:lnTo>
                    <a:pt x="112" y="139"/>
                  </a:lnTo>
                  <a:lnTo>
                    <a:pt x="112" y="131"/>
                  </a:lnTo>
                  <a:lnTo>
                    <a:pt x="121" y="131"/>
                  </a:lnTo>
                  <a:lnTo>
                    <a:pt x="121" y="122"/>
                  </a:lnTo>
                  <a:lnTo>
                    <a:pt x="121" y="113"/>
                  </a:lnTo>
                  <a:lnTo>
                    <a:pt x="129" y="113"/>
                  </a:lnTo>
                  <a:lnTo>
                    <a:pt x="129" y="105"/>
                  </a:lnTo>
                  <a:lnTo>
                    <a:pt x="129" y="96"/>
                  </a:lnTo>
                  <a:lnTo>
                    <a:pt x="138" y="96"/>
                  </a:lnTo>
                  <a:lnTo>
                    <a:pt x="138" y="87"/>
                  </a:lnTo>
                  <a:lnTo>
                    <a:pt x="147" y="79"/>
                  </a:lnTo>
                  <a:lnTo>
                    <a:pt x="147" y="70"/>
                  </a:lnTo>
                  <a:lnTo>
                    <a:pt x="155" y="70"/>
                  </a:lnTo>
                  <a:lnTo>
                    <a:pt x="155" y="61"/>
                  </a:lnTo>
                  <a:lnTo>
                    <a:pt x="155" y="53"/>
                  </a:lnTo>
                  <a:lnTo>
                    <a:pt x="164" y="53"/>
                  </a:lnTo>
                  <a:lnTo>
                    <a:pt x="164" y="44"/>
                  </a:lnTo>
                  <a:lnTo>
                    <a:pt x="173" y="35"/>
                  </a:lnTo>
                  <a:lnTo>
                    <a:pt x="173" y="27"/>
                  </a:lnTo>
                  <a:lnTo>
                    <a:pt x="181" y="27"/>
                  </a:lnTo>
                  <a:lnTo>
                    <a:pt x="181" y="18"/>
                  </a:lnTo>
                  <a:lnTo>
                    <a:pt x="190" y="18"/>
                  </a:lnTo>
                  <a:lnTo>
                    <a:pt x="190" y="9"/>
                  </a:lnTo>
                  <a:lnTo>
                    <a:pt x="199" y="0"/>
                  </a:lnTo>
                </a:path>
              </a:pathLst>
            </a:custGeom>
            <a:noFill/>
            <a:ln w="50800" cap="rnd" cmpd="sng">
              <a:solidFill>
                <a:srgbClr val="EAEC5E"/>
              </a:solidFill>
              <a:prstDash val="solid"/>
              <a:round/>
              <a:headEnd type="none" w="med" len="med"/>
              <a:tailEnd type="none" w="med" len="med"/>
            </a:ln>
            <a:effectLst/>
          </p:spPr>
          <p:txBody>
            <a:bodyPr/>
            <a:lstStyle/>
            <a:p>
              <a:endParaRPr lang="en-US"/>
            </a:p>
          </p:txBody>
        </p:sp>
        <p:sp>
          <p:nvSpPr>
            <p:cNvPr id="174117" name="Freeform 37"/>
            <p:cNvSpPr>
              <a:spLocks/>
            </p:cNvSpPr>
            <p:nvPr/>
          </p:nvSpPr>
          <p:spPr bwMode="auto">
            <a:xfrm>
              <a:off x="2974" y="1323"/>
              <a:ext cx="148" cy="53"/>
            </a:xfrm>
            <a:custGeom>
              <a:avLst/>
              <a:gdLst/>
              <a:ahLst/>
              <a:cxnLst>
                <a:cxn ang="0">
                  <a:pos x="0" y="52"/>
                </a:cxn>
                <a:cxn ang="0">
                  <a:pos x="0" y="52"/>
                </a:cxn>
                <a:cxn ang="0">
                  <a:pos x="0" y="44"/>
                </a:cxn>
                <a:cxn ang="0">
                  <a:pos x="8" y="44"/>
                </a:cxn>
                <a:cxn ang="0">
                  <a:pos x="8" y="35"/>
                </a:cxn>
                <a:cxn ang="0">
                  <a:pos x="17" y="35"/>
                </a:cxn>
                <a:cxn ang="0">
                  <a:pos x="17" y="26"/>
                </a:cxn>
                <a:cxn ang="0">
                  <a:pos x="26" y="26"/>
                </a:cxn>
                <a:cxn ang="0">
                  <a:pos x="34" y="18"/>
                </a:cxn>
                <a:cxn ang="0">
                  <a:pos x="43" y="18"/>
                </a:cxn>
                <a:cxn ang="0">
                  <a:pos x="43" y="9"/>
                </a:cxn>
                <a:cxn ang="0">
                  <a:pos x="52" y="9"/>
                </a:cxn>
                <a:cxn ang="0">
                  <a:pos x="60" y="9"/>
                </a:cxn>
                <a:cxn ang="0">
                  <a:pos x="60" y="0"/>
                </a:cxn>
                <a:cxn ang="0">
                  <a:pos x="69" y="0"/>
                </a:cxn>
                <a:cxn ang="0">
                  <a:pos x="78" y="0"/>
                </a:cxn>
                <a:cxn ang="0">
                  <a:pos x="86" y="0"/>
                </a:cxn>
                <a:cxn ang="0">
                  <a:pos x="95" y="0"/>
                </a:cxn>
                <a:cxn ang="0">
                  <a:pos x="104" y="0"/>
                </a:cxn>
                <a:cxn ang="0">
                  <a:pos x="112" y="0"/>
                </a:cxn>
                <a:cxn ang="0">
                  <a:pos x="112" y="9"/>
                </a:cxn>
                <a:cxn ang="0">
                  <a:pos x="121" y="9"/>
                </a:cxn>
                <a:cxn ang="0">
                  <a:pos x="130" y="9"/>
                </a:cxn>
                <a:cxn ang="0">
                  <a:pos x="130" y="18"/>
                </a:cxn>
                <a:cxn ang="0">
                  <a:pos x="138" y="18"/>
                </a:cxn>
                <a:cxn ang="0">
                  <a:pos x="138" y="26"/>
                </a:cxn>
                <a:cxn ang="0">
                  <a:pos x="147" y="26"/>
                </a:cxn>
              </a:cxnLst>
              <a:rect l="0" t="0" r="r" b="b"/>
              <a:pathLst>
                <a:path w="148" h="53">
                  <a:moveTo>
                    <a:pt x="0" y="52"/>
                  </a:moveTo>
                  <a:lnTo>
                    <a:pt x="0" y="52"/>
                  </a:lnTo>
                  <a:lnTo>
                    <a:pt x="0" y="44"/>
                  </a:lnTo>
                  <a:lnTo>
                    <a:pt x="8" y="44"/>
                  </a:lnTo>
                  <a:lnTo>
                    <a:pt x="8" y="35"/>
                  </a:lnTo>
                  <a:lnTo>
                    <a:pt x="17" y="35"/>
                  </a:lnTo>
                  <a:lnTo>
                    <a:pt x="17" y="26"/>
                  </a:lnTo>
                  <a:lnTo>
                    <a:pt x="26" y="26"/>
                  </a:lnTo>
                  <a:lnTo>
                    <a:pt x="34" y="18"/>
                  </a:lnTo>
                  <a:lnTo>
                    <a:pt x="43" y="18"/>
                  </a:lnTo>
                  <a:lnTo>
                    <a:pt x="43" y="9"/>
                  </a:lnTo>
                  <a:lnTo>
                    <a:pt x="52" y="9"/>
                  </a:lnTo>
                  <a:lnTo>
                    <a:pt x="60" y="9"/>
                  </a:lnTo>
                  <a:lnTo>
                    <a:pt x="60" y="0"/>
                  </a:lnTo>
                  <a:lnTo>
                    <a:pt x="69" y="0"/>
                  </a:lnTo>
                  <a:lnTo>
                    <a:pt x="78" y="0"/>
                  </a:lnTo>
                  <a:lnTo>
                    <a:pt x="86" y="0"/>
                  </a:lnTo>
                  <a:lnTo>
                    <a:pt x="95" y="0"/>
                  </a:lnTo>
                  <a:lnTo>
                    <a:pt x="104" y="0"/>
                  </a:lnTo>
                  <a:lnTo>
                    <a:pt x="112" y="0"/>
                  </a:lnTo>
                  <a:lnTo>
                    <a:pt x="112" y="9"/>
                  </a:lnTo>
                  <a:lnTo>
                    <a:pt x="121" y="9"/>
                  </a:lnTo>
                  <a:lnTo>
                    <a:pt x="130" y="9"/>
                  </a:lnTo>
                  <a:lnTo>
                    <a:pt x="130" y="18"/>
                  </a:lnTo>
                  <a:lnTo>
                    <a:pt x="138" y="18"/>
                  </a:lnTo>
                  <a:lnTo>
                    <a:pt x="138" y="26"/>
                  </a:lnTo>
                  <a:lnTo>
                    <a:pt x="147" y="26"/>
                  </a:lnTo>
                </a:path>
              </a:pathLst>
            </a:custGeom>
            <a:noFill/>
            <a:ln w="50800" cap="rnd" cmpd="sng">
              <a:solidFill>
                <a:srgbClr val="EAEC5E"/>
              </a:solidFill>
              <a:prstDash val="solid"/>
              <a:round/>
              <a:headEnd type="none" w="med" len="med"/>
              <a:tailEnd type="none" w="med" len="med"/>
            </a:ln>
            <a:effectLst/>
          </p:spPr>
          <p:txBody>
            <a:bodyPr/>
            <a:lstStyle/>
            <a:p>
              <a:endParaRPr lang="en-US"/>
            </a:p>
          </p:txBody>
        </p:sp>
        <p:sp>
          <p:nvSpPr>
            <p:cNvPr id="174118" name="Freeform 38"/>
            <p:cNvSpPr>
              <a:spLocks/>
            </p:cNvSpPr>
            <p:nvPr/>
          </p:nvSpPr>
          <p:spPr bwMode="auto">
            <a:xfrm>
              <a:off x="3121" y="1349"/>
              <a:ext cx="209" cy="401"/>
            </a:xfrm>
            <a:custGeom>
              <a:avLst/>
              <a:gdLst/>
              <a:ahLst/>
              <a:cxnLst>
                <a:cxn ang="0">
                  <a:pos x="0" y="0"/>
                </a:cxn>
                <a:cxn ang="0">
                  <a:pos x="0" y="0"/>
                </a:cxn>
                <a:cxn ang="0">
                  <a:pos x="9" y="0"/>
                </a:cxn>
                <a:cxn ang="0">
                  <a:pos x="9" y="9"/>
                </a:cxn>
                <a:cxn ang="0">
                  <a:pos x="17" y="9"/>
                </a:cxn>
                <a:cxn ang="0">
                  <a:pos x="17" y="18"/>
                </a:cxn>
                <a:cxn ang="0">
                  <a:pos x="26" y="18"/>
                </a:cxn>
                <a:cxn ang="0">
                  <a:pos x="26" y="26"/>
                </a:cxn>
                <a:cxn ang="0">
                  <a:pos x="35" y="26"/>
                </a:cxn>
                <a:cxn ang="0">
                  <a:pos x="35" y="35"/>
                </a:cxn>
                <a:cxn ang="0">
                  <a:pos x="35" y="44"/>
                </a:cxn>
                <a:cxn ang="0">
                  <a:pos x="43" y="44"/>
                </a:cxn>
                <a:cxn ang="0">
                  <a:pos x="43" y="53"/>
                </a:cxn>
                <a:cxn ang="0">
                  <a:pos x="52" y="53"/>
                </a:cxn>
                <a:cxn ang="0">
                  <a:pos x="52" y="61"/>
                </a:cxn>
                <a:cxn ang="0">
                  <a:pos x="61" y="70"/>
                </a:cxn>
                <a:cxn ang="0">
                  <a:pos x="61" y="79"/>
                </a:cxn>
                <a:cxn ang="0">
                  <a:pos x="69" y="79"/>
                </a:cxn>
                <a:cxn ang="0">
                  <a:pos x="69" y="87"/>
                </a:cxn>
                <a:cxn ang="0">
                  <a:pos x="69" y="96"/>
                </a:cxn>
                <a:cxn ang="0">
                  <a:pos x="78" y="96"/>
                </a:cxn>
                <a:cxn ang="0">
                  <a:pos x="78" y="105"/>
                </a:cxn>
                <a:cxn ang="0">
                  <a:pos x="87" y="105"/>
                </a:cxn>
                <a:cxn ang="0">
                  <a:pos x="87" y="113"/>
                </a:cxn>
                <a:cxn ang="0">
                  <a:pos x="87" y="122"/>
                </a:cxn>
                <a:cxn ang="0">
                  <a:pos x="95" y="122"/>
                </a:cxn>
                <a:cxn ang="0">
                  <a:pos x="95" y="131"/>
                </a:cxn>
                <a:cxn ang="0">
                  <a:pos x="95" y="139"/>
                </a:cxn>
                <a:cxn ang="0">
                  <a:pos x="104" y="139"/>
                </a:cxn>
                <a:cxn ang="0">
                  <a:pos x="104" y="148"/>
                </a:cxn>
                <a:cxn ang="0">
                  <a:pos x="113" y="157"/>
                </a:cxn>
                <a:cxn ang="0">
                  <a:pos x="113" y="165"/>
                </a:cxn>
                <a:cxn ang="0">
                  <a:pos x="113" y="174"/>
                </a:cxn>
                <a:cxn ang="0">
                  <a:pos x="121" y="183"/>
                </a:cxn>
                <a:cxn ang="0">
                  <a:pos x="121" y="191"/>
                </a:cxn>
                <a:cxn ang="0">
                  <a:pos x="130" y="200"/>
                </a:cxn>
                <a:cxn ang="0">
                  <a:pos x="130" y="209"/>
                </a:cxn>
                <a:cxn ang="0">
                  <a:pos x="139" y="217"/>
                </a:cxn>
                <a:cxn ang="0">
                  <a:pos x="139" y="226"/>
                </a:cxn>
                <a:cxn ang="0">
                  <a:pos x="147" y="235"/>
                </a:cxn>
                <a:cxn ang="0">
                  <a:pos x="147" y="243"/>
                </a:cxn>
                <a:cxn ang="0">
                  <a:pos x="147" y="252"/>
                </a:cxn>
                <a:cxn ang="0">
                  <a:pos x="156" y="261"/>
                </a:cxn>
                <a:cxn ang="0">
                  <a:pos x="156" y="270"/>
                </a:cxn>
                <a:cxn ang="0">
                  <a:pos x="165" y="278"/>
                </a:cxn>
                <a:cxn ang="0">
                  <a:pos x="165" y="287"/>
                </a:cxn>
                <a:cxn ang="0">
                  <a:pos x="165" y="296"/>
                </a:cxn>
                <a:cxn ang="0">
                  <a:pos x="173" y="304"/>
                </a:cxn>
                <a:cxn ang="0">
                  <a:pos x="173" y="313"/>
                </a:cxn>
                <a:cxn ang="0">
                  <a:pos x="173" y="322"/>
                </a:cxn>
                <a:cxn ang="0">
                  <a:pos x="182" y="322"/>
                </a:cxn>
                <a:cxn ang="0">
                  <a:pos x="182" y="330"/>
                </a:cxn>
                <a:cxn ang="0">
                  <a:pos x="182" y="339"/>
                </a:cxn>
                <a:cxn ang="0">
                  <a:pos x="191" y="348"/>
                </a:cxn>
                <a:cxn ang="0">
                  <a:pos x="191" y="356"/>
                </a:cxn>
                <a:cxn ang="0">
                  <a:pos x="199" y="365"/>
                </a:cxn>
                <a:cxn ang="0">
                  <a:pos x="199" y="374"/>
                </a:cxn>
                <a:cxn ang="0">
                  <a:pos x="199" y="382"/>
                </a:cxn>
                <a:cxn ang="0">
                  <a:pos x="199" y="391"/>
                </a:cxn>
                <a:cxn ang="0">
                  <a:pos x="208" y="391"/>
                </a:cxn>
                <a:cxn ang="0">
                  <a:pos x="208" y="400"/>
                </a:cxn>
              </a:cxnLst>
              <a:rect l="0" t="0" r="r" b="b"/>
              <a:pathLst>
                <a:path w="209" h="401">
                  <a:moveTo>
                    <a:pt x="0" y="0"/>
                  </a:moveTo>
                  <a:lnTo>
                    <a:pt x="0" y="0"/>
                  </a:lnTo>
                  <a:lnTo>
                    <a:pt x="9" y="0"/>
                  </a:lnTo>
                  <a:lnTo>
                    <a:pt x="9" y="9"/>
                  </a:lnTo>
                  <a:lnTo>
                    <a:pt x="17" y="9"/>
                  </a:lnTo>
                  <a:lnTo>
                    <a:pt x="17" y="18"/>
                  </a:lnTo>
                  <a:lnTo>
                    <a:pt x="26" y="18"/>
                  </a:lnTo>
                  <a:lnTo>
                    <a:pt x="26" y="26"/>
                  </a:lnTo>
                  <a:lnTo>
                    <a:pt x="35" y="26"/>
                  </a:lnTo>
                  <a:lnTo>
                    <a:pt x="35" y="35"/>
                  </a:lnTo>
                  <a:lnTo>
                    <a:pt x="35" y="44"/>
                  </a:lnTo>
                  <a:lnTo>
                    <a:pt x="43" y="44"/>
                  </a:lnTo>
                  <a:lnTo>
                    <a:pt x="43" y="53"/>
                  </a:lnTo>
                  <a:lnTo>
                    <a:pt x="52" y="53"/>
                  </a:lnTo>
                  <a:lnTo>
                    <a:pt x="52" y="61"/>
                  </a:lnTo>
                  <a:lnTo>
                    <a:pt x="61" y="70"/>
                  </a:lnTo>
                  <a:lnTo>
                    <a:pt x="61" y="79"/>
                  </a:lnTo>
                  <a:lnTo>
                    <a:pt x="69" y="79"/>
                  </a:lnTo>
                  <a:lnTo>
                    <a:pt x="69" y="87"/>
                  </a:lnTo>
                  <a:lnTo>
                    <a:pt x="69" y="96"/>
                  </a:lnTo>
                  <a:lnTo>
                    <a:pt x="78" y="96"/>
                  </a:lnTo>
                  <a:lnTo>
                    <a:pt x="78" y="105"/>
                  </a:lnTo>
                  <a:lnTo>
                    <a:pt x="87" y="105"/>
                  </a:lnTo>
                  <a:lnTo>
                    <a:pt x="87" y="113"/>
                  </a:lnTo>
                  <a:lnTo>
                    <a:pt x="87" y="122"/>
                  </a:lnTo>
                  <a:lnTo>
                    <a:pt x="95" y="122"/>
                  </a:lnTo>
                  <a:lnTo>
                    <a:pt x="95" y="131"/>
                  </a:lnTo>
                  <a:lnTo>
                    <a:pt x="95" y="139"/>
                  </a:lnTo>
                  <a:lnTo>
                    <a:pt x="104" y="139"/>
                  </a:lnTo>
                  <a:lnTo>
                    <a:pt x="104" y="148"/>
                  </a:lnTo>
                  <a:lnTo>
                    <a:pt x="113" y="157"/>
                  </a:lnTo>
                  <a:lnTo>
                    <a:pt x="113" y="165"/>
                  </a:lnTo>
                  <a:lnTo>
                    <a:pt x="113" y="174"/>
                  </a:lnTo>
                  <a:lnTo>
                    <a:pt x="121" y="183"/>
                  </a:lnTo>
                  <a:lnTo>
                    <a:pt x="121" y="191"/>
                  </a:lnTo>
                  <a:lnTo>
                    <a:pt x="130" y="200"/>
                  </a:lnTo>
                  <a:lnTo>
                    <a:pt x="130" y="209"/>
                  </a:lnTo>
                  <a:lnTo>
                    <a:pt x="139" y="217"/>
                  </a:lnTo>
                  <a:lnTo>
                    <a:pt x="139" y="226"/>
                  </a:lnTo>
                  <a:lnTo>
                    <a:pt x="147" y="235"/>
                  </a:lnTo>
                  <a:lnTo>
                    <a:pt x="147" y="243"/>
                  </a:lnTo>
                  <a:lnTo>
                    <a:pt x="147" y="252"/>
                  </a:lnTo>
                  <a:lnTo>
                    <a:pt x="156" y="261"/>
                  </a:lnTo>
                  <a:lnTo>
                    <a:pt x="156" y="270"/>
                  </a:lnTo>
                  <a:lnTo>
                    <a:pt x="165" y="278"/>
                  </a:lnTo>
                  <a:lnTo>
                    <a:pt x="165" y="287"/>
                  </a:lnTo>
                  <a:lnTo>
                    <a:pt x="165" y="296"/>
                  </a:lnTo>
                  <a:lnTo>
                    <a:pt x="173" y="304"/>
                  </a:lnTo>
                  <a:lnTo>
                    <a:pt x="173" y="313"/>
                  </a:lnTo>
                  <a:lnTo>
                    <a:pt x="173" y="322"/>
                  </a:lnTo>
                  <a:lnTo>
                    <a:pt x="182" y="322"/>
                  </a:lnTo>
                  <a:lnTo>
                    <a:pt x="182" y="330"/>
                  </a:lnTo>
                  <a:lnTo>
                    <a:pt x="182" y="339"/>
                  </a:lnTo>
                  <a:lnTo>
                    <a:pt x="191" y="348"/>
                  </a:lnTo>
                  <a:lnTo>
                    <a:pt x="191" y="356"/>
                  </a:lnTo>
                  <a:lnTo>
                    <a:pt x="199" y="365"/>
                  </a:lnTo>
                  <a:lnTo>
                    <a:pt x="199" y="374"/>
                  </a:lnTo>
                  <a:lnTo>
                    <a:pt x="199" y="382"/>
                  </a:lnTo>
                  <a:lnTo>
                    <a:pt x="199" y="391"/>
                  </a:lnTo>
                  <a:lnTo>
                    <a:pt x="208" y="391"/>
                  </a:lnTo>
                  <a:lnTo>
                    <a:pt x="208" y="400"/>
                  </a:lnTo>
                </a:path>
              </a:pathLst>
            </a:custGeom>
            <a:noFill/>
            <a:ln w="50800" cap="rnd" cmpd="sng">
              <a:solidFill>
                <a:srgbClr val="EAEC5E"/>
              </a:solidFill>
              <a:prstDash val="solid"/>
              <a:round/>
              <a:headEnd type="none" w="med" len="med"/>
              <a:tailEnd type="none" w="med" len="med"/>
            </a:ln>
            <a:effectLst/>
          </p:spPr>
          <p:txBody>
            <a:bodyPr/>
            <a:lstStyle/>
            <a:p>
              <a:endParaRPr lang="en-US"/>
            </a:p>
          </p:txBody>
        </p:sp>
        <p:sp>
          <p:nvSpPr>
            <p:cNvPr id="174119" name="Freeform 39"/>
            <p:cNvSpPr>
              <a:spLocks/>
            </p:cNvSpPr>
            <p:nvPr/>
          </p:nvSpPr>
          <p:spPr bwMode="auto">
            <a:xfrm>
              <a:off x="3329" y="1749"/>
              <a:ext cx="624" cy="1181"/>
            </a:xfrm>
            <a:custGeom>
              <a:avLst/>
              <a:gdLst/>
              <a:ahLst/>
              <a:cxnLst>
                <a:cxn ang="0">
                  <a:pos x="0" y="0"/>
                </a:cxn>
                <a:cxn ang="0">
                  <a:pos x="0" y="17"/>
                </a:cxn>
                <a:cxn ang="0">
                  <a:pos x="9" y="26"/>
                </a:cxn>
                <a:cxn ang="0">
                  <a:pos x="17" y="52"/>
                </a:cxn>
                <a:cxn ang="0">
                  <a:pos x="26" y="69"/>
                </a:cxn>
                <a:cxn ang="0">
                  <a:pos x="26" y="87"/>
                </a:cxn>
                <a:cxn ang="0">
                  <a:pos x="34" y="95"/>
                </a:cxn>
                <a:cxn ang="0">
                  <a:pos x="43" y="113"/>
                </a:cxn>
                <a:cxn ang="0">
                  <a:pos x="43" y="130"/>
                </a:cxn>
                <a:cxn ang="0">
                  <a:pos x="52" y="147"/>
                </a:cxn>
                <a:cxn ang="0">
                  <a:pos x="60" y="173"/>
                </a:cxn>
                <a:cxn ang="0">
                  <a:pos x="69" y="182"/>
                </a:cxn>
                <a:cxn ang="0">
                  <a:pos x="69" y="199"/>
                </a:cxn>
                <a:cxn ang="0">
                  <a:pos x="78" y="217"/>
                </a:cxn>
                <a:cxn ang="0">
                  <a:pos x="86" y="234"/>
                </a:cxn>
                <a:cxn ang="0">
                  <a:pos x="86" y="251"/>
                </a:cxn>
                <a:cxn ang="0">
                  <a:pos x="95" y="278"/>
                </a:cxn>
                <a:cxn ang="0">
                  <a:pos x="104" y="312"/>
                </a:cxn>
                <a:cxn ang="0">
                  <a:pos x="112" y="330"/>
                </a:cxn>
                <a:cxn ang="0">
                  <a:pos x="121" y="347"/>
                </a:cxn>
                <a:cxn ang="0">
                  <a:pos x="130" y="364"/>
                </a:cxn>
                <a:cxn ang="0">
                  <a:pos x="138" y="399"/>
                </a:cxn>
                <a:cxn ang="0">
                  <a:pos x="147" y="416"/>
                </a:cxn>
                <a:cxn ang="0">
                  <a:pos x="147" y="434"/>
                </a:cxn>
                <a:cxn ang="0">
                  <a:pos x="156" y="442"/>
                </a:cxn>
                <a:cxn ang="0">
                  <a:pos x="164" y="460"/>
                </a:cxn>
                <a:cxn ang="0">
                  <a:pos x="164" y="477"/>
                </a:cxn>
                <a:cxn ang="0">
                  <a:pos x="173" y="495"/>
                </a:cxn>
                <a:cxn ang="0">
                  <a:pos x="182" y="521"/>
                </a:cxn>
                <a:cxn ang="0">
                  <a:pos x="190" y="538"/>
                </a:cxn>
                <a:cxn ang="0">
                  <a:pos x="208" y="581"/>
                </a:cxn>
                <a:cxn ang="0">
                  <a:pos x="216" y="607"/>
                </a:cxn>
                <a:cxn ang="0">
                  <a:pos x="225" y="616"/>
                </a:cxn>
                <a:cxn ang="0">
                  <a:pos x="225" y="633"/>
                </a:cxn>
                <a:cxn ang="0">
                  <a:pos x="234" y="651"/>
                </a:cxn>
                <a:cxn ang="0">
                  <a:pos x="242" y="677"/>
                </a:cxn>
                <a:cxn ang="0">
                  <a:pos x="251" y="703"/>
                </a:cxn>
                <a:cxn ang="0">
                  <a:pos x="260" y="720"/>
                </a:cxn>
                <a:cxn ang="0">
                  <a:pos x="268" y="738"/>
                </a:cxn>
                <a:cxn ang="0">
                  <a:pos x="277" y="764"/>
                </a:cxn>
                <a:cxn ang="0">
                  <a:pos x="286" y="772"/>
                </a:cxn>
                <a:cxn ang="0">
                  <a:pos x="303" y="807"/>
                </a:cxn>
                <a:cxn ang="0">
                  <a:pos x="312" y="824"/>
                </a:cxn>
                <a:cxn ang="0">
                  <a:pos x="320" y="842"/>
                </a:cxn>
                <a:cxn ang="0">
                  <a:pos x="355" y="894"/>
                </a:cxn>
                <a:cxn ang="0">
                  <a:pos x="355" y="911"/>
                </a:cxn>
                <a:cxn ang="0">
                  <a:pos x="381" y="946"/>
                </a:cxn>
                <a:cxn ang="0">
                  <a:pos x="424" y="1015"/>
                </a:cxn>
                <a:cxn ang="0">
                  <a:pos x="459" y="1050"/>
                </a:cxn>
                <a:cxn ang="0">
                  <a:pos x="476" y="1076"/>
                </a:cxn>
                <a:cxn ang="0">
                  <a:pos x="502" y="1102"/>
                </a:cxn>
                <a:cxn ang="0">
                  <a:pos x="572" y="1146"/>
                </a:cxn>
                <a:cxn ang="0">
                  <a:pos x="623" y="1180"/>
                </a:cxn>
              </a:cxnLst>
              <a:rect l="0" t="0" r="r" b="b"/>
              <a:pathLst>
                <a:path w="624" h="1181">
                  <a:moveTo>
                    <a:pt x="0" y="0"/>
                  </a:moveTo>
                  <a:lnTo>
                    <a:pt x="0" y="0"/>
                  </a:lnTo>
                  <a:lnTo>
                    <a:pt x="0" y="8"/>
                  </a:lnTo>
                  <a:lnTo>
                    <a:pt x="0" y="17"/>
                  </a:lnTo>
                  <a:lnTo>
                    <a:pt x="9" y="17"/>
                  </a:lnTo>
                  <a:lnTo>
                    <a:pt x="9" y="26"/>
                  </a:lnTo>
                  <a:lnTo>
                    <a:pt x="17" y="43"/>
                  </a:lnTo>
                  <a:lnTo>
                    <a:pt x="17" y="52"/>
                  </a:lnTo>
                  <a:lnTo>
                    <a:pt x="17" y="61"/>
                  </a:lnTo>
                  <a:lnTo>
                    <a:pt x="26" y="69"/>
                  </a:lnTo>
                  <a:lnTo>
                    <a:pt x="26" y="78"/>
                  </a:lnTo>
                  <a:lnTo>
                    <a:pt x="26" y="87"/>
                  </a:lnTo>
                  <a:lnTo>
                    <a:pt x="34" y="87"/>
                  </a:lnTo>
                  <a:lnTo>
                    <a:pt x="34" y="95"/>
                  </a:lnTo>
                  <a:lnTo>
                    <a:pt x="34" y="104"/>
                  </a:lnTo>
                  <a:lnTo>
                    <a:pt x="43" y="113"/>
                  </a:lnTo>
                  <a:lnTo>
                    <a:pt x="43" y="121"/>
                  </a:lnTo>
                  <a:lnTo>
                    <a:pt x="43" y="130"/>
                  </a:lnTo>
                  <a:lnTo>
                    <a:pt x="52" y="139"/>
                  </a:lnTo>
                  <a:lnTo>
                    <a:pt x="52" y="147"/>
                  </a:lnTo>
                  <a:lnTo>
                    <a:pt x="60" y="165"/>
                  </a:lnTo>
                  <a:lnTo>
                    <a:pt x="60" y="173"/>
                  </a:lnTo>
                  <a:lnTo>
                    <a:pt x="60" y="182"/>
                  </a:lnTo>
                  <a:lnTo>
                    <a:pt x="69" y="182"/>
                  </a:lnTo>
                  <a:lnTo>
                    <a:pt x="69" y="191"/>
                  </a:lnTo>
                  <a:lnTo>
                    <a:pt x="69" y="199"/>
                  </a:lnTo>
                  <a:lnTo>
                    <a:pt x="69" y="208"/>
                  </a:lnTo>
                  <a:lnTo>
                    <a:pt x="78" y="217"/>
                  </a:lnTo>
                  <a:lnTo>
                    <a:pt x="78" y="225"/>
                  </a:lnTo>
                  <a:lnTo>
                    <a:pt x="86" y="234"/>
                  </a:lnTo>
                  <a:lnTo>
                    <a:pt x="86" y="243"/>
                  </a:lnTo>
                  <a:lnTo>
                    <a:pt x="86" y="251"/>
                  </a:lnTo>
                  <a:lnTo>
                    <a:pt x="95" y="269"/>
                  </a:lnTo>
                  <a:lnTo>
                    <a:pt x="95" y="278"/>
                  </a:lnTo>
                  <a:lnTo>
                    <a:pt x="104" y="295"/>
                  </a:lnTo>
                  <a:lnTo>
                    <a:pt x="104" y="312"/>
                  </a:lnTo>
                  <a:lnTo>
                    <a:pt x="112" y="321"/>
                  </a:lnTo>
                  <a:lnTo>
                    <a:pt x="112" y="330"/>
                  </a:lnTo>
                  <a:lnTo>
                    <a:pt x="121" y="338"/>
                  </a:lnTo>
                  <a:lnTo>
                    <a:pt x="121" y="347"/>
                  </a:lnTo>
                  <a:lnTo>
                    <a:pt x="121" y="356"/>
                  </a:lnTo>
                  <a:lnTo>
                    <a:pt x="130" y="364"/>
                  </a:lnTo>
                  <a:lnTo>
                    <a:pt x="130" y="373"/>
                  </a:lnTo>
                  <a:lnTo>
                    <a:pt x="138" y="399"/>
                  </a:lnTo>
                  <a:lnTo>
                    <a:pt x="138" y="408"/>
                  </a:lnTo>
                  <a:lnTo>
                    <a:pt x="147" y="416"/>
                  </a:lnTo>
                  <a:lnTo>
                    <a:pt x="147" y="425"/>
                  </a:lnTo>
                  <a:lnTo>
                    <a:pt x="147" y="434"/>
                  </a:lnTo>
                  <a:lnTo>
                    <a:pt x="156" y="434"/>
                  </a:lnTo>
                  <a:lnTo>
                    <a:pt x="156" y="442"/>
                  </a:lnTo>
                  <a:lnTo>
                    <a:pt x="156" y="451"/>
                  </a:lnTo>
                  <a:lnTo>
                    <a:pt x="164" y="460"/>
                  </a:lnTo>
                  <a:lnTo>
                    <a:pt x="164" y="469"/>
                  </a:lnTo>
                  <a:lnTo>
                    <a:pt x="164" y="477"/>
                  </a:lnTo>
                  <a:lnTo>
                    <a:pt x="173" y="486"/>
                  </a:lnTo>
                  <a:lnTo>
                    <a:pt x="173" y="495"/>
                  </a:lnTo>
                  <a:lnTo>
                    <a:pt x="173" y="503"/>
                  </a:lnTo>
                  <a:lnTo>
                    <a:pt x="182" y="521"/>
                  </a:lnTo>
                  <a:lnTo>
                    <a:pt x="190" y="529"/>
                  </a:lnTo>
                  <a:lnTo>
                    <a:pt x="190" y="538"/>
                  </a:lnTo>
                  <a:lnTo>
                    <a:pt x="199" y="564"/>
                  </a:lnTo>
                  <a:lnTo>
                    <a:pt x="208" y="581"/>
                  </a:lnTo>
                  <a:lnTo>
                    <a:pt x="216" y="599"/>
                  </a:lnTo>
                  <a:lnTo>
                    <a:pt x="216" y="607"/>
                  </a:lnTo>
                  <a:lnTo>
                    <a:pt x="216" y="616"/>
                  </a:lnTo>
                  <a:lnTo>
                    <a:pt x="225" y="616"/>
                  </a:lnTo>
                  <a:lnTo>
                    <a:pt x="225" y="625"/>
                  </a:lnTo>
                  <a:lnTo>
                    <a:pt x="225" y="633"/>
                  </a:lnTo>
                  <a:lnTo>
                    <a:pt x="234" y="642"/>
                  </a:lnTo>
                  <a:lnTo>
                    <a:pt x="234" y="651"/>
                  </a:lnTo>
                  <a:lnTo>
                    <a:pt x="234" y="659"/>
                  </a:lnTo>
                  <a:lnTo>
                    <a:pt x="242" y="677"/>
                  </a:lnTo>
                  <a:lnTo>
                    <a:pt x="251" y="686"/>
                  </a:lnTo>
                  <a:lnTo>
                    <a:pt x="251" y="703"/>
                  </a:lnTo>
                  <a:lnTo>
                    <a:pt x="260" y="703"/>
                  </a:lnTo>
                  <a:lnTo>
                    <a:pt x="260" y="720"/>
                  </a:lnTo>
                  <a:lnTo>
                    <a:pt x="268" y="729"/>
                  </a:lnTo>
                  <a:lnTo>
                    <a:pt x="268" y="738"/>
                  </a:lnTo>
                  <a:lnTo>
                    <a:pt x="277" y="755"/>
                  </a:lnTo>
                  <a:lnTo>
                    <a:pt x="277" y="764"/>
                  </a:lnTo>
                  <a:lnTo>
                    <a:pt x="286" y="764"/>
                  </a:lnTo>
                  <a:lnTo>
                    <a:pt x="286" y="772"/>
                  </a:lnTo>
                  <a:lnTo>
                    <a:pt x="303" y="798"/>
                  </a:lnTo>
                  <a:lnTo>
                    <a:pt x="303" y="807"/>
                  </a:lnTo>
                  <a:lnTo>
                    <a:pt x="312" y="816"/>
                  </a:lnTo>
                  <a:lnTo>
                    <a:pt x="312" y="824"/>
                  </a:lnTo>
                  <a:lnTo>
                    <a:pt x="320" y="833"/>
                  </a:lnTo>
                  <a:lnTo>
                    <a:pt x="320" y="842"/>
                  </a:lnTo>
                  <a:lnTo>
                    <a:pt x="338" y="868"/>
                  </a:lnTo>
                  <a:lnTo>
                    <a:pt x="355" y="894"/>
                  </a:lnTo>
                  <a:lnTo>
                    <a:pt x="355" y="903"/>
                  </a:lnTo>
                  <a:lnTo>
                    <a:pt x="355" y="911"/>
                  </a:lnTo>
                  <a:lnTo>
                    <a:pt x="372" y="937"/>
                  </a:lnTo>
                  <a:lnTo>
                    <a:pt x="381" y="946"/>
                  </a:lnTo>
                  <a:lnTo>
                    <a:pt x="424" y="1007"/>
                  </a:lnTo>
                  <a:lnTo>
                    <a:pt x="424" y="1015"/>
                  </a:lnTo>
                  <a:lnTo>
                    <a:pt x="442" y="1033"/>
                  </a:lnTo>
                  <a:lnTo>
                    <a:pt x="459" y="1050"/>
                  </a:lnTo>
                  <a:lnTo>
                    <a:pt x="468" y="1067"/>
                  </a:lnTo>
                  <a:lnTo>
                    <a:pt x="476" y="1076"/>
                  </a:lnTo>
                  <a:lnTo>
                    <a:pt x="485" y="1085"/>
                  </a:lnTo>
                  <a:lnTo>
                    <a:pt x="502" y="1102"/>
                  </a:lnTo>
                  <a:lnTo>
                    <a:pt x="520" y="1120"/>
                  </a:lnTo>
                  <a:lnTo>
                    <a:pt x="572" y="1146"/>
                  </a:lnTo>
                  <a:lnTo>
                    <a:pt x="580" y="1154"/>
                  </a:lnTo>
                  <a:lnTo>
                    <a:pt x="623" y="1180"/>
                  </a:lnTo>
                </a:path>
              </a:pathLst>
            </a:custGeom>
            <a:noFill/>
            <a:ln w="50800" cap="rnd" cmpd="sng">
              <a:solidFill>
                <a:srgbClr val="EAEC5E"/>
              </a:solidFill>
              <a:prstDash val="solid"/>
              <a:round/>
              <a:headEnd type="none" w="med" len="med"/>
              <a:tailEnd type="none" w="med" len="med"/>
            </a:ln>
            <a:effectLst/>
          </p:spPr>
          <p:txBody>
            <a:bodyPr/>
            <a:lstStyle/>
            <a:p>
              <a:endParaRPr lang="en-US"/>
            </a:p>
          </p:txBody>
        </p:sp>
        <p:sp>
          <p:nvSpPr>
            <p:cNvPr id="174120" name="Freeform 40"/>
            <p:cNvSpPr>
              <a:spLocks/>
            </p:cNvSpPr>
            <p:nvPr/>
          </p:nvSpPr>
          <p:spPr bwMode="auto">
            <a:xfrm>
              <a:off x="3952" y="2929"/>
              <a:ext cx="305" cy="62"/>
            </a:xfrm>
            <a:custGeom>
              <a:avLst/>
              <a:gdLst/>
              <a:ahLst/>
              <a:cxnLst>
                <a:cxn ang="0">
                  <a:pos x="0" y="0"/>
                </a:cxn>
                <a:cxn ang="0">
                  <a:pos x="9" y="0"/>
                </a:cxn>
                <a:cxn ang="0">
                  <a:pos x="26" y="9"/>
                </a:cxn>
                <a:cxn ang="0">
                  <a:pos x="148" y="44"/>
                </a:cxn>
                <a:cxn ang="0">
                  <a:pos x="304" y="61"/>
                </a:cxn>
              </a:cxnLst>
              <a:rect l="0" t="0" r="r" b="b"/>
              <a:pathLst>
                <a:path w="305" h="62">
                  <a:moveTo>
                    <a:pt x="0" y="0"/>
                  </a:moveTo>
                  <a:lnTo>
                    <a:pt x="9" y="0"/>
                  </a:lnTo>
                  <a:lnTo>
                    <a:pt x="26" y="9"/>
                  </a:lnTo>
                  <a:lnTo>
                    <a:pt x="148" y="44"/>
                  </a:lnTo>
                  <a:lnTo>
                    <a:pt x="304" y="61"/>
                  </a:lnTo>
                </a:path>
              </a:pathLst>
            </a:custGeom>
            <a:noFill/>
            <a:ln w="50800" cap="rnd" cmpd="sng">
              <a:solidFill>
                <a:srgbClr val="EAEC5E"/>
              </a:solidFill>
              <a:prstDash val="solid"/>
              <a:round/>
              <a:headEnd type="none" w="med" len="med"/>
              <a:tailEnd type="none" w="med" len="med"/>
            </a:ln>
            <a:effectLst/>
          </p:spPr>
          <p:txBody>
            <a:bodyPr/>
            <a:lstStyle/>
            <a:p>
              <a:endParaRPr lang="en-US"/>
            </a:p>
          </p:txBody>
        </p:sp>
      </p:grpSp>
      <p:sp>
        <p:nvSpPr>
          <p:cNvPr id="174121" name="Rectangle 41"/>
          <p:cNvSpPr>
            <a:spLocks noChangeArrowheads="1"/>
          </p:cNvSpPr>
          <p:nvPr/>
        </p:nvSpPr>
        <p:spPr bwMode="auto">
          <a:xfrm>
            <a:off x="4214813" y="5334000"/>
            <a:ext cx="1322387" cy="333375"/>
          </a:xfrm>
          <a:prstGeom prst="rect">
            <a:avLst/>
          </a:prstGeom>
          <a:noFill/>
          <a:ln w="12700">
            <a:noFill/>
            <a:miter lim="800000"/>
            <a:headEnd/>
            <a:tailEnd/>
          </a:ln>
          <a:effectLst/>
        </p:spPr>
        <p:txBody>
          <a:bodyPr wrap="none" lIns="90488" tIns="44450" rIns="90488" bIns="44450">
            <a:spAutoFit/>
          </a:bodyPr>
          <a:lstStyle/>
          <a:p>
            <a:pPr algn="ctr" eaLnBrk="0" hangingPunct="0"/>
            <a:r>
              <a:rPr lang="en-US" sz="1600" b="1">
                <a:solidFill>
                  <a:srgbClr val="EAEC5E"/>
                </a:solidFill>
                <a:effectLst>
                  <a:outerShdw blurRad="38100" dist="38100" dir="2700000" algn="tl">
                    <a:srgbClr val="000000"/>
                  </a:outerShdw>
                </a:effectLst>
              </a:rPr>
              <a:t>Self-esteem</a:t>
            </a:r>
          </a:p>
        </p:txBody>
      </p:sp>
      <p:sp>
        <p:nvSpPr>
          <p:cNvPr id="174122" name="Rectangle 42"/>
          <p:cNvSpPr>
            <a:spLocks noChangeArrowheads="1"/>
          </p:cNvSpPr>
          <p:nvPr/>
        </p:nvSpPr>
        <p:spPr bwMode="auto">
          <a:xfrm rot="16200000">
            <a:off x="1223963" y="3425825"/>
            <a:ext cx="1206500" cy="333375"/>
          </a:xfrm>
          <a:prstGeom prst="rect">
            <a:avLst/>
          </a:prstGeom>
          <a:noFill/>
          <a:ln w="12700">
            <a:noFill/>
            <a:miter lim="800000"/>
            <a:headEnd/>
            <a:tailEnd/>
          </a:ln>
          <a:effectLst/>
        </p:spPr>
        <p:txBody>
          <a:bodyPr wrap="none" lIns="90488" tIns="44450" rIns="90488" bIns="44450">
            <a:spAutoFit/>
          </a:bodyPr>
          <a:lstStyle/>
          <a:p>
            <a:pPr algn="ctr" eaLnBrk="0" hangingPunct="0"/>
            <a:r>
              <a:rPr lang="en-US" sz="1600" b="1">
                <a:solidFill>
                  <a:srgbClr val="EAEC5E"/>
                </a:solidFill>
                <a:effectLst>
                  <a:outerShdw blurRad="38100" dist="38100" dir="2700000" algn="tl">
                    <a:srgbClr val="000000"/>
                  </a:outerShdw>
                </a:effectLst>
              </a:rPr>
              <a:t>Frequency</a:t>
            </a:r>
          </a:p>
        </p:txBody>
      </p:sp>
      <p:sp>
        <p:nvSpPr>
          <p:cNvPr id="174123" name="Rectangle 43"/>
          <p:cNvSpPr>
            <a:spLocks noChangeArrowheads="1"/>
          </p:cNvSpPr>
          <p:nvPr/>
        </p:nvSpPr>
        <p:spPr bwMode="auto">
          <a:xfrm>
            <a:off x="5634038" y="1443038"/>
            <a:ext cx="3133725" cy="819150"/>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lIns="90488" tIns="44450" rIns="90488" bIns="44450">
            <a:spAutoFit/>
          </a:bodyPr>
          <a:lstStyle/>
          <a:p>
            <a:pPr algn="ctr" eaLnBrk="0" hangingPunct="0">
              <a:spcBef>
                <a:spcPct val="50000"/>
              </a:spcBef>
            </a:pPr>
            <a:r>
              <a:rPr lang="en-US" sz="2400" b="1">
                <a:solidFill>
                  <a:srgbClr val="EAEC5E"/>
                </a:solidFill>
                <a:effectLst>
                  <a:outerShdw blurRad="38100" dist="38100" dir="2700000" algn="tl">
                    <a:srgbClr val="000000"/>
                  </a:outerShdw>
                </a:effectLst>
              </a:rPr>
              <a:t>The population has a mean of 3.75...</a:t>
            </a:r>
          </a:p>
        </p:txBody>
      </p:sp>
      <p:sp>
        <p:nvSpPr>
          <p:cNvPr id="174124" name="Line 44"/>
          <p:cNvSpPr>
            <a:spLocks noChangeShapeType="1"/>
          </p:cNvSpPr>
          <p:nvPr/>
        </p:nvSpPr>
        <p:spPr bwMode="auto">
          <a:xfrm flipH="1">
            <a:off x="5175250" y="3054350"/>
            <a:ext cx="2146300" cy="16637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74125" name="Rectangle 45"/>
          <p:cNvSpPr>
            <a:spLocks noChangeArrowheads="1"/>
          </p:cNvSpPr>
          <p:nvPr/>
        </p:nvSpPr>
        <p:spPr bwMode="auto">
          <a:xfrm>
            <a:off x="6929438" y="2586038"/>
            <a:ext cx="2143125" cy="1549400"/>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lIns="90488" tIns="44450" rIns="90488" bIns="44450">
            <a:spAutoFit/>
          </a:bodyPr>
          <a:lstStyle/>
          <a:p>
            <a:pPr algn="ctr" eaLnBrk="0" hangingPunct="0">
              <a:spcBef>
                <a:spcPct val="50000"/>
              </a:spcBef>
            </a:pPr>
            <a:r>
              <a:rPr lang="en-US" sz="2400" b="1">
                <a:solidFill>
                  <a:srgbClr val="EAEC5E"/>
                </a:solidFill>
                <a:effectLst>
                  <a:outerShdw blurRad="38100" dist="38100" dir="2700000" algn="tl">
                    <a:srgbClr val="000000"/>
                  </a:outerShdw>
                </a:effectLst>
              </a:rPr>
              <a:t>...and a standard deviation of .25.</a:t>
            </a:r>
          </a:p>
        </p:txBody>
      </p:sp>
      <p:grpSp>
        <p:nvGrpSpPr>
          <p:cNvPr id="174126" name="Group 46"/>
          <p:cNvGrpSpPr>
            <a:grpSpLocks/>
          </p:cNvGrpSpPr>
          <p:nvPr/>
        </p:nvGrpSpPr>
        <p:grpSpPr bwMode="auto">
          <a:xfrm>
            <a:off x="4867275" y="4724400"/>
            <a:ext cx="549275" cy="98425"/>
            <a:chOff x="3066" y="2976"/>
            <a:chExt cx="346" cy="62"/>
          </a:xfrm>
        </p:grpSpPr>
        <p:sp>
          <p:nvSpPr>
            <p:cNvPr id="174127" name="Line 47"/>
            <p:cNvSpPr>
              <a:spLocks noChangeShapeType="1"/>
            </p:cNvSpPr>
            <p:nvPr/>
          </p:nvSpPr>
          <p:spPr bwMode="auto">
            <a:xfrm>
              <a:off x="3066" y="2977"/>
              <a:ext cx="0" cy="61"/>
            </a:xfrm>
            <a:prstGeom prst="line">
              <a:avLst/>
            </a:prstGeom>
            <a:noFill/>
            <a:ln w="12700">
              <a:solidFill>
                <a:srgbClr val="FC0128"/>
              </a:solidFill>
              <a:round/>
              <a:headEnd/>
              <a:tailEnd/>
            </a:ln>
            <a:effectLst/>
          </p:spPr>
          <p:txBody>
            <a:bodyPr wrap="none" anchor="ctr"/>
            <a:lstStyle/>
            <a:p>
              <a:endParaRPr lang="en-US"/>
            </a:p>
          </p:txBody>
        </p:sp>
        <p:sp>
          <p:nvSpPr>
            <p:cNvPr id="174128" name="Line 48"/>
            <p:cNvSpPr>
              <a:spLocks noChangeShapeType="1"/>
            </p:cNvSpPr>
            <p:nvPr/>
          </p:nvSpPr>
          <p:spPr bwMode="auto">
            <a:xfrm>
              <a:off x="3406" y="2977"/>
              <a:ext cx="0" cy="61"/>
            </a:xfrm>
            <a:prstGeom prst="line">
              <a:avLst/>
            </a:prstGeom>
            <a:noFill/>
            <a:ln w="12700">
              <a:solidFill>
                <a:srgbClr val="FC0128"/>
              </a:solidFill>
              <a:round/>
              <a:headEnd/>
              <a:tailEnd/>
            </a:ln>
            <a:effectLst/>
          </p:spPr>
          <p:txBody>
            <a:bodyPr wrap="none" anchor="ctr"/>
            <a:lstStyle/>
            <a:p>
              <a:endParaRPr lang="en-US"/>
            </a:p>
          </p:txBody>
        </p:sp>
        <p:sp>
          <p:nvSpPr>
            <p:cNvPr id="174129" name="Line 49"/>
            <p:cNvSpPr>
              <a:spLocks noChangeShapeType="1"/>
            </p:cNvSpPr>
            <p:nvPr/>
          </p:nvSpPr>
          <p:spPr bwMode="auto">
            <a:xfrm flipH="1">
              <a:off x="3068" y="2976"/>
              <a:ext cx="344" cy="0"/>
            </a:xfrm>
            <a:prstGeom prst="line">
              <a:avLst/>
            </a:prstGeom>
            <a:noFill/>
            <a:ln w="12700">
              <a:solidFill>
                <a:srgbClr val="FC0128"/>
              </a:solidFill>
              <a:round/>
              <a:headEnd/>
              <a:tailEnd/>
            </a:ln>
            <a:effectLst/>
          </p:spPr>
          <p:txBody>
            <a:bodyPr wrap="none" anchor="ctr"/>
            <a:lstStyle/>
            <a:p>
              <a:endParaRPr lang="en-US"/>
            </a:p>
          </p:txBody>
        </p:sp>
      </p:grpSp>
      <p:grpSp>
        <p:nvGrpSpPr>
          <p:cNvPr id="174130" name="Group 50"/>
          <p:cNvGrpSpPr>
            <a:grpSpLocks/>
          </p:cNvGrpSpPr>
          <p:nvPr/>
        </p:nvGrpSpPr>
        <p:grpSpPr bwMode="auto">
          <a:xfrm>
            <a:off x="4310063" y="4724400"/>
            <a:ext cx="549275" cy="98425"/>
            <a:chOff x="2715" y="2976"/>
            <a:chExt cx="346" cy="62"/>
          </a:xfrm>
        </p:grpSpPr>
        <p:sp>
          <p:nvSpPr>
            <p:cNvPr id="174131" name="Line 51"/>
            <p:cNvSpPr>
              <a:spLocks noChangeShapeType="1"/>
            </p:cNvSpPr>
            <p:nvPr/>
          </p:nvSpPr>
          <p:spPr bwMode="auto">
            <a:xfrm>
              <a:off x="2715" y="2977"/>
              <a:ext cx="0" cy="61"/>
            </a:xfrm>
            <a:prstGeom prst="line">
              <a:avLst/>
            </a:prstGeom>
            <a:noFill/>
            <a:ln w="12700">
              <a:solidFill>
                <a:srgbClr val="FC0128"/>
              </a:solidFill>
              <a:round/>
              <a:headEnd/>
              <a:tailEnd/>
            </a:ln>
            <a:effectLst/>
          </p:spPr>
          <p:txBody>
            <a:bodyPr wrap="none" anchor="ctr"/>
            <a:lstStyle/>
            <a:p>
              <a:endParaRPr lang="en-US"/>
            </a:p>
          </p:txBody>
        </p:sp>
        <p:sp>
          <p:nvSpPr>
            <p:cNvPr id="174132" name="Line 52"/>
            <p:cNvSpPr>
              <a:spLocks noChangeShapeType="1"/>
            </p:cNvSpPr>
            <p:nvPr/>
          </p:nvSpPr>
          <p:spPr bwMode="auto">
            <a:xfrm>
              <a:off x="3055" y="2977"/>
              <a:ext cx="0" cy="61"/>
            </a:xfrm>
            <a:prstGeom prst="line">
              <a:avLst/>
            </a:prstGeom>
            <a:noFill/>
            <a:ln w="12700">
              <a:solidFill>
                <a:srgbClr val="FC0128"/>
              </a:solidFill>
              <a:round/>
              <a:headEnd/>
              <a:tailEnd/>
            </a:ln>
            <a:effectLst/>
          </p:spPr>
          <p:txBody>
            <a:bodyPr wrap="none" anchor="ctr"/>
            <a:lstStyle/>
            <a:p>
              <a:endParaRPr lang="en-US"/>
            </a:p>
          </p:txBody>
        </p:sp>
        <p:sp>
          <p:nvSpPr>
            <p:cNvPr id="174133" name="Line 53"/>
            <p:cNvSpPr>
              <a:spLocks noChangeShapeType="1"/>
            </p:cNvSpPr>
            <p:nvPr/>
          </p:nvSpPr>
          <p:spPr bwMode="auto">
            <a:xfrm flipH="1">
              <a:off x="2717" y="2976"/>
              <a:ext cx="344" cy="0"/>
            </a:xfrm>
            <a:prstGeom prst="line">
              <a:avLst/>
            </a:prstGeom>
            <a:noFill/>
            <a:ln w="12700">
              <a:solidFill>
                <a:srgbClr val="FC0128"/>
              </a:solidFill>
              <a:round/>
              <a:headEnd/>
              <a:tailEnd/>
            </a:ln>
            <a:effectLst/>
          </p:spPr>
          <p:txBody>
            <a:bodyPr wrap="none" anchor="ctr"/>
            <a:lstStyle/>
            <a:p>
              <a:endParaRPr lang="en-US"/>
            </a:p>
          </p:txBody>
        </p:sp>
      </p:grpSp>
      <p:grpSp>
        <p:nvGrpSpPr>
          <p:cNvPr id="174134" name="Group 54"/>
          <p:cNvGrpSpPr>
            <a:grpSpLocks/>
          </p:cNvGrpSpPr>
          <p:nvPr/>
        </p:nvGrpSpPr>
        <p:grpSpPr bwMode="auto">
          <a:xfrm>
            <a:off x="3752850" y="4724400"/>
            <a:ext cx="549275" cy="98425"/>
            <a:chOff x="2364" y="2976"/>
            <a:chExt cx="346" cy="62"/>
          </a:xfrm>
        </p:grpSpPr>
        <p:sp>
          <p:nvSpPr>
            <p:cNvPr id="174135" name="Line 55"/>
            <p:cNvSpPr>
              <a:spLocks noChangeShapeType="1"/>
            </p:cNvSpPr>
            <p:nvPr/>
          </p:nvSpPr>
          <p:spPr bwMode="auto">
            <a:xfrm>
              <a:off x="2364" y="2977"/>
              <a:ext cx="0" cy="61"/>
            </a:xfrm>
            <a:prstGeom prst="line">
              <a:avLst/>
            </a:prstGeom>
            <a:noFill/>
            <a:ln w="12700">
              <a:solidFill>
                <a:schemeClr val="accent1"/>
              </a:solidFill>
              <a:round/>
              <a:headEnd/>
              <a:tailEnd/>
            </a:ln>
            <a:effectLst/>
          </p:spPr>
          <p:txBody>
            <a:bodyPr wrap="none" anchor="ctr"/>
            <a:lstStyle/>
            <a:p>
              <a:endParaRPr lang="en-US"/>
            </a:p>
          </p:txBody>
        </p:sp>
        <p:sp>
          <p:nvSpPr>
            <p:cNvPr id="174136" name="Line 56"/>
            <p:cNvSpPr>
              <a:spLocks noChangeShapeType="1"/>
            </p:cNvSpPr>
            <p:nvPr/>
          </p:nvSpPr>
          <p:spPr bwMode="auto">
            <a:xfrm>
              <a:off x="2704" y="2977"/>
              <a:ext cx="0" cy="61"/>
            </a:xfrm>
            <a:prstGeom prst="line">
              <a:avLst/>
            </a:prstGeom>
            <a:noFill/>
            <a:ln w="12700">
              <a:solidFill>
                <a:schemeClr val="accent1"/>
              </a:solidFill>
              <a:round/>
              <a:headEnd/>
              <a:tailEnd/>
            </a:ln>
            <a:effectLst/>
          </p:spPr>
          <p:txBody>
            <a:bodyPr wrap="none" anchor="ctr"/>
            <a:lstStyle/>
            <a:p>
              <a:endParaRPr lang="en-US"/>
            </a:p>
          </p:txBody>
        </p:sp>
        <p:sp>
          <p:nvSpPr>
            <p:cNvPr id="174137" name="Line 57"/>
            <p:cNvSpPr>
              <a:spLocks noChangeShapeType="1"/>
            </p:cNvSpPr>
            <p:nvPr/>
          </p:nvSpPr>
          <p:spPr bwMode="auto">
            <a:xfrm flipH="1">
              <a:off x="2366" y="2976"/>
              <a:ext cx="344" cy="0"/>
            </a:xfrm>
            <a:prstGeom prst="line">
              <a:avLst/>
            </a:prstGeom>
            <a:noFill/>
            <a:ln w="12700">
              <a:solidFill>
                <a:schemeClr val="accent1"/>
              </a:solidFill>
              <a:round/>
              <a:headEnd/>
              <a:tailEnd/>
            </a:ln>
            <a:effectLst/>
          </p:spPr>
          <p:txBody>
            <a:bodyPr wrap="none" anchor="ctr"/>
            <a:lstStyle/>
            <a:p>
              <a:endParaRPr lang="en-US"/>
            </a:p>
          </p:txBody>
        </p:sp>
      </p:grpSp>
      <p:grpSp>
        <p:nvGrpSpPr>
          <p:cNvPr id="174138" name="Group 58"/>
          <p:cNvGrpSpPr>
            <a:grpSpLocks/>
          </p:cNvGrpSpPr>
          <p:nvPr/>
        </p:nvGrpSpPr>
        <p:grpSpPr bwMode="auto">
          <a:xfrm>
            <a:off x="5424488" y="4724400"/>
            <a:ext cx="549275" cy="98425"/>
            <a:chOff x="3417" y="2976"/>
            <a:chExt cx="346" cy="62"/>
          </a:xfrm>
        </p:grpSpPr>
        <p:sp>
          <p:nvSpPr>
            <p:cNvPr id="174139" name="Line 59"/>
            <p:cNvSpPr>
              <a:spLocks noChangeShapeType="1"/>
            </p:cNvSpPr>
            <p:nvPr/>
          </p:nvSpPr>
          <p:spPr bwMode="auto">
            <a:xfrm>
              <a:off x="3417" y="2977"/>
              <a:ext cx="0" cy="61"/>
            </a:xfrm>
            <a:prstGeom prst="line">
              <a:avLst/>
            </a:prstGeom>
            <a:noFill/>
            <a:ln w="12700">
              <a:solidFill>
                <a:schemeClr val="accent1"/>
              </a:solidFill>
              <a:round/>
              <a:headEnd/>
              <a:tailEnd/>
            </a:ln>
            <a:effectLst/>
          </p:spPr>
          <p:txBody>
            <a:bodyPr wrap="none" anchor="ctr"/>
            <a:lstStyle/>
            <a:p>
              <a:endParaRPr lang="en-US"/>
            </a:p>
          </p:txBody>
        </p:sp>
        <p:sp>
          <p:nvSpPr>
            <p:cNvPr id="174140" name="Line 60"/>
            <p:cNvSpPr>
              <a:spLocks noChangeShapeType="1"/>
            </p:cNvSpPr>
            <p:nvPr/>
          </p:nvSpPr>
          <p:spPr bwMode="auto">
            <a:xfrm>
              <a:off x="3757" y="2977"/>
              <a:ext cx="0" cy="61"/>
            </a:xfrm>
            <a:prstGeom prst="line">
              <a:avLst/>
            </a:prstGeom>
            <a:noFill/>
            <a:ln w="12700">
              <a:solidFill>
                <a:schemeClr val="accent1"/>
              </a:solidFill>
              <a:round/>
              <a:headEnd/>
              <a:tailEnd/>
            </a:ln>
            <a:effectLst/>
          </p:spPr>
          <p:txBody>
            <a:bodyPr wrap="none" anchor="ctr"/>
            <a:lstStyle/>
            <a:p>
              <a:endParaRPr lang="en-US"/>
            </a:p>
          </p:txBody>
        </p:sp>
        <p:sp>
          <p:nvSpPr>
            <p:cNvPr id="174141" name="Line 61"/>
            <p:cNvSpPr>
              <a:spLocks noChangeShapeType="1"/>
            </p:cNvSpPr>
            <p:nvPr/>
          </p:nvSpPr>
          <p:spPr bwMode="auto">
            <a:xfrm flipH="1">
              <a:off x="3419" y="2976"/>
              <a:ext cx="344" cy="0"/>
            </a:xfrm>
            <a:prstGeom prst="line">
              <a:avLst/>
            </a:prstGeom>
            <a:noFill/>
            <a:ln w="12700">
              <a:solidFill>
                <a:schemeClr val="accent1"/>
              </a:solidFill>
              <a:round/>
              <a:headEnd/>
              <a:tailEnd/>
            </a:ln>
            <a:effectLst/>
          </p:spPr>
          <p:txBody>
            <a:bodyPr wrap="none" anchor="ctr"/>
            <a:lstStyle/>
            <a:p>
              <a:endParaRPr lang="en-US"/>
            </a:p>
          </p:txBody>
        </p:sp>
      </p:grpSp>
      <p:sp>
        <p:nvSpPr>
          <p:cNvPr id="174142" name="Rectangle 62"/>
          <p:cNvSpPr>
            <a:spLocks noChangeArrowheads="1"/>
          </p:cNvSpPr>
          <p:nvPr/>
        </p:nvSpPr>
        <p:spPr bwMode="auto">
          <a:xfrm>
            <a:off x="306388" y="5259388"/>
            <a:ext cx="2968625" cy="454025"/>
          </a:xfrm>
          <a:prstGeom prst="rect">
            <a:avLst/>
          </a:prstGeom>
          <a:noFill/>
          <a:ln w="12700">
            <a:noFill/>
            <a:miter lim="800000"/>
            <a:headEnd/>
            <a:tailEnd/>
          </a:ln>
          <a:effectLst/>
        </p:spPr>
        <p:txBody>
          <a:bodyPr lIns="90488" tIns="44450" rIns="90488" bIns="44450">
            <a:spAutoFit/>
          </a:bodyPr>
          <a:lstStyle/>
          <a:p>
            <a:pPr algn="ctr" eaLnBrk="0" hangingPunct="0">
              <a:spcBef>
                <a:spcPct val="50000"/>
              </a:spcBef>
            </a:pPr>
            <a:r>
              <a:rPr lang="en-US" sz="2400" b="1">
                <a:solidFill>
                  <a:srgbClr val="EAEC5E"/>
                </a:solidFill>
                <a:effectLst>
                  <a:outerShdw blurRad="38100" dist="38100" dir="2700000" algn="tl">
                    <a:srgbClr val="000000"/>
                  </a:outerShdw>
                </a:effectLst>
              </a:rPr>
              <a:t>This means...</a:t>
            </a:r>
          </a:p>
        </p:txBody>
      </p:sp>
      <p:sp>
        <p:nvSpPr>
          <p:cNvPr id="174143" name="Rectangle 63"/>
          <p:cNvSpPr>
            <a:spLocks noChangeArrowheads="1"/>
          </p:cNvSpPr>
          <p:nvPr/>
        </p:nvSpPr>
        <p:spPr bwMode="auto">
          <a:xfrm>
            <a:off x="533400" y="5715000"/>
            <a:ext cx="5029200" cy="363538"/>
          </a:xfrm>
          <a:prstGeom prst="rect">
            <a:avLst/>
          </a:prstGeom>
          <a:noFill/>
          <a:ln w="12700">
            <a:noFill/>
            <a:miter lim="800000"/>
            <a:headEnd/>
            <a:tailEnd/>
          </a:ln>
          <a:effectLst/>
        </p:spPr>
        <p:txBody>
          <a:bodyPr lIns="90488" tIns="44450" rIns="90488" bIns="44450">
            <a:spAutoFit/>
          </a:bodyPr>
          <a:lstStyle/>
          <a:p>
            <a:pPr algn="ctr" eaLnBrk="0" hangingPunct="0">
              <a:spcBef>
                <a:spcPct val="50000"/>
              </a:spcBef>
            </a:pPr>
            <a:r>
              <a:rPr lang="en-US" b="1">
                <a:solidFill>
                  <a:srgbClr val="FC0128"/>
                </a:solidFill>
                <a:effectLst>
                  <a:outerShdw blurRad="38100" dist="38100" dir="2700000" algn="tl">
                    <a:srgbClr val="000000"/>
                  </a:outerShdw>
                </a:effectLst>
              </a:rPr>
              <a:t>About 64% of cases fall between 3.5 - 4.0.</a:t>
            </a:r>
          </a:p>
        </p:txBody>
      </p:sp>
      <p:sp>
        <p:nvSpPr>
          <p:cNvPr id="174144" name="Rectangle 64"/>
          <p:cNvSpPr>
            <a:spLocks noChangeArrowheads="1"/>
          </p:cNvSpPr>
          <p:nvPr/>
        </p:nvSpPr>
        <p:spPr bwMode="auto">
          <a:xfrm>
            <a:off x="915988" y="6059488"/>
            <a:ext cx="5254625" cy="363537"/>
          </a:xfrm>
          <a:prstGeom prst="rect">
            <a:avLst/>
          </a:prstGeom>
          <a:noFill/>
          <a:ln w="12700">
            <a:noFill/>
            <a:miter lim="800000"/>
            <a:headEnd/>
            <a:tailEnd/>
          </a:ln>
          <a:effectLst/>
        </p:spPr>
        <p:txBody>
          <a:bodyPr lIns="90488" tIns="44450" rIns="90488" bIns="44450">
            <a:spAutoFit/>
          </a:bodyPr>
          <a:lstStyle/>
          <a:p>
            <a:pPr algn="ctr" eaLnBrk="0" hangingPunct="0">
              <a:spcBef>
                <a:spcPct val="50000"/>
              </a:spcBef>
            </a:pPr>
            <a:r>
              <a:rPr lang="en-US" b="1">
                <a:solidFill>
                  <a:schemeClr val="accent1"/>
                </a:solidFill>
                <a:effectLst>
                  <a:outerShdw blurRad="38100" dist="38100" dir="2700000" algn="tl">
                    <a:srgbClr val="000000"/>
                  </a:outerShdw>
                </a:effectLst>
              </a:rPr>
              <a:t>About 95% of cases fall between 3.25 - 4.25.</a:t>
            </a: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Rot="1" noChangeArrowheads="1"/>
          </p:cNvSpPr>
          <p:nvPr>
            <p:ph type="title"/>
          </p:nvPr>
        </p:nvSpPr>
        <p:spPr>
          <a:noFill/>
          <a:ln/>
          <a:effectLst>
            <a:outerShdw dist="35921" dir="2700000" algn="ctr" rotWithShape="0">
              <a:srgbClr val="000000"/>
            </a:outerShdw>
          </a:effectLst>
        </p:spPr>
        <p:txBody>
          <a:bodyPr lIns="90488" tIns="44450" rIns="90488" bIns="44450"/>
          <a:lstStyle/>
          <a:p>
            <a:r>
              <a:rPr lang="en-US"/>
              <a:t>Sampling Error</a:t>
            </a:r>
          </a:p>
        </p:txBody>
      </p:sp>
      <p:sp>
        <p:nvSpPr>
          <p:cNvPr id="176131" name="Rectangle 3"/>
          <p:cNvSpPr>
            <a:spLocks noChangeArrowheads="1"/>
          </p:cNvSpPr>
          <p:nvPr/>
        </p:nvSpPr>
        <p:spPr bwMode="auto">
          <a:xfrm>
            <a:off x="6321425" y="4986338"/>
            <a:ext cx="287338"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4</a:t>
            </a:r>
          </a:p>
        </p:txBody>
      </p:sp>
      <p:sp>
        <p:nvSpPr>
          <p:cNvPr id="176132" name="Rectangle 4"/>
          <p:cNvSpPr>
            <a:spLocks noChangeArrowheads="1"/>
          </p:cNvSpPr>
          <p:nvPr/>
        </p:nvSpPr>
        <p:spPr bwMode="auto">
          <a:xfrm>
            <a:off x="6418263" y="4986338"/>
            <a:ext cx="233362"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a:t>
            </a:r>
          </a:p>
        </p:txBody>
      </p:sp>
      <p:sp>
        <p:nvSpPr>
          <p:cNvPr id="176133" name="Rectangle 5"/>
          <p:cNvSpPr>
            <a:spLocks noChangeArrowheads="1"/>
          </p:cNvSpPr>
          <p:nvPr/>
        </p:nvSpPr>
        <p:spPr bwMode="auto">
          <a:xfrm>
            <a:off x="6459538" y="4986338"/>
            <a:ext cx="287337"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5</a:t>
            </a:r>
          </a:p>
        </p:txBody>
      </p:sp>
      <p:sp>
        <p:nvSpPr>
          <p:cNvPr id="176134" name="Rectangle 6"/>
          <p:cNvSpPr>
            <a:spLocks noChangeArrowheads="1"/>
          </p:cNvSpPr>
          <p:nvPr/>
        </p:nvSpPr>
        <p:spPr bwMode="auto">
          <a:xfrm>
            <a:off x="5208588" y="4986338"/>
            <a:ext cx="287337"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4</a:t>
            </a:r>
          </a:p>
        </p:txBody>
      </p:sp>
      <p:sp>
        <p:nvSpPr>
          <p:cNvPr id="176135" name="Rectangle 7"/>
          <p:cNvSpPr>
            <a:spLocks noChangeArrowheads="1"/>
          </p:cNvSpPr>
          <p:nvPr/>
        </p:nvSpPr>
        <p:spPr bwMode="auto">
          <a:xfrm>
            <a:off x="5303838" y="4986338"/>
            <a:ext cx="233362"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a:t>
            </a:r>
          </a:p>
        </p:txBody>
      </p:sp>
      <p:sp>
        <p:nvSpPr>
          <p:cNvPr id="176136" name="Rectangle 8"/>
          <p:cNvSpPr>
            <a:spLocks noChangeArrowheads="1"/>
          </p:cNvSpPr>
          <p:nvPr/>
        </p:nvSpPr>
        <p:spPr bwMode="auto">
          <a:xfrm>
            <a:off x="5345113" y="4986338"/>
            <a:ext cx="287337"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0</a:t>
            </a:r>
          </a:p>
        </p:txBody>
      </p:sp>
      <p:sp>
        <p:nvSpPr>
          <p:cNvPr id="176137" name="Rectangle 9"/>
          <p:cNvSpPr>
            <a:spLocks noChangeArrowheads="1"/>
          </p:cNvSpPr>
          <p:nvPr/>
        </p:nvSpPr>
        <p:spPr bwMode="auto">
          <a:xfrm>
            <a:off x="4094163" y="4986338"/>
            <a:ext cx="287337"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3</a:t>
            </a:r>
          </a:p>
        </p:txBody>
      </p:sp>
      <p:sp>
        <p:nvSpPr>
          <p:cNvPr id="176138" name="Rectangle 10"/>
          <p:cNvSpPr>
            <a:spLocks noChangeArrowheads="1"/>
          </p:cNvSpPr>
          <p:nvPr/>
        </p:nvSpPr>
        <p:spPr bwMode="auto">
          <a:xfrm>
            <a:off x="4191000" y="4986338"/>
            <a:ext cx="233363"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a:t>
            </a:r>
          </a:p>
        </p:txBody>
      </p:sp>
      <p:sp>
        <p:nvSpPr>
          <p:cNvPr id="176139" name="Rectangle 11"/>
          <p:cNvSpPr>
            <a:spLocks noChangeArrowheads="1"/>
          </p:cNvSpPr>
          <p:nvPr/>
        </p:nvSpPr>
        <p:spPr bwMode="auto">
          <a:xfrm>
            <a:off x="4232275" y="4986338"/>
            <a:ext cx="287338"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5</a:t>
            </a:r>
          </a:p>
        </p:txBody>
      </p:sp>
      <p:sp>
        <p:nvSpPr>
          <p:cNvPr id="176140" name="Rectangle 12"/>
          <p:cNvSpPr>
            <a:spLocks noChangeArrowheads="1"/>
          </p:cNvSpPr>
          <p:nvPr/>
        </p:nvSpPr>
        <p:spPr bwMode="auto">
          <a:xfrm>
            <a:off x="2979738" y="4986338"/>
            <a:ext cx="287337"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3</a:t>
            </a:r>
          </a:p>
        </p:txBody>
      </p:sp>
      <p:sp>
        <p:nvSpPr>
          <p:cNvPr id="176141" name="Rectangle 13"/>
          <p:cNvSpPr>
            <a:spLocks noChangeArrowheads="1"/>
          </p:cNvSpPr>
          <p:nvPr/>
        </p:nvSpPr>
        <p:spPr bwMode="auto">
          <a:xfrm>
            <a:off x="3076575" y="4986338"/>
            <a:ext cx="233363"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a:t>
            </a:r>
          </a:p>
        </p:txBody>
      </p:sp>
      <p:sp>
        <p:nvSpPr>
          <p:cNvPr id="176142" name="Rectangle 14"/>
          <p:cNvSpPr>
            <a:spLocks noChangeArrowheads="1"/>
          </p:cNvSpPr>
          <p:nvPr/>
        </p:nvSpPr>
        <p:spPr bwMode="auto">
          <a:xfrm>
            <a:off x="3117850" y="4986338"/>
            <a:ext cx="287338"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0</a:t>
            </a:r>
          </a:p>
        </p:txBody>
      </p:sp>
      <p:sp>
        <p:nvSpPr>
          <p:cNvPr id="176143" name="Line 15"/>
          <p:cNvSpPr>
            <a:spLocks noChangeShapeType="1"/>
          </p:cNvSpPr>
          <p:nvPr/>
        </p:nvSpPr>
        <p:spPr bwMode="auto">
          <a:xfrm>
            <a:off x="6521450" y="4891088"/>
            <a:ext cx="0" cy="96837"/>
          </a:xfrm>
          <a:prstGeom prst="line">
            <a:avLst/>
          </a:prstGeom>
          <a:noFill/>
          <a:ln w="12700">
            <a:solidFill>
              <a:schemeClr val="tx1"/>
            </a:solidFill>
            <a:round/>
            <a:headEnd/>
            <a:tailEnd/>
          </a:ln>
          <a:effectLst/>
        </p:spPr>
        <p:txBody>
          <a:bodyPr wrap="none" anchor="ctr"/>
          <a:lstStyle/>
          <a:p>
            <a:endParaRPr lang="en-US"/>
          </a:p>
        </p:txBody>
      </p:sp>
      <p:sp>
        <p:nvSpPr>
          <p:cNvPr id="176144" name="Line 16"/>
          <p:cNvSpPr>
            <a:spLocks noChangeShapeType="1"/>
          </p:cNvSpPr>
          <p:nvPr/>
        </p:nvSpPr>
        <p:spPr bwMode="auto">
          <a:xfrm>
            <a:off x="5408613" y="4891088"/>
            <a:ext cx="0" cy="96837"/>
          </a:xfrm>
          <a:prstGeom prst="line">
            <a:avLst/>
          </a:prstGeom>
          <a:noFill/>
          <a:ln w="12700">
            <a:solidFill>
              <a:schemeClr val="tx1"/>
            </a:solidFill>
            <a:round/>
            <a:headEnd/>
            <a:tailEnd/>
          </a:ln>
          <a:effectLst/>
        </p:spPr>
        <p:txBody>
          <a:bodyPr wrap="none" anchor="ctr"/>
          <a:lstStyle/>
          <a:p>
            <a:endParaRPr lang="en-US"/>
          </a:p>
        </p:txBody>
      </p:sp>
      <p:sp>
        <p:nvSpPr>
          <p:cNvPr id="176145" name="Line 17"/>
          <p:cNvSpPr>
            <a:spLocks noChangeShapeType="1"/>
          </p:cNvSpPr>
          <p:nvPr/>
        </p:nvSpPr>
        <p:spPr bwMode="auto">
          <a:xfrm>
            <a:off x="4308475" y="4891088"/>
            <a:ext cx="0" cy="96837"/>
          </a:xfrm>
          <a:prstGeom prst="line">
            <a:avLst/>
          </a:prstGeom>
          <a:noFill/>
          <a:ln w="12700">
            <a:solidFill>
              <a:schemeClr val="tx1"/>
            </a:solidFill>
            <a:round/>
            <a:headEnd/>
            <a:tailEnd/>
          </a:ln>
          <a:effectLst/>
        </p:spPr>
        <p:txBody>
          <a:bodyPr wrap="none" anchor="ctr"/>
          <a:lstStyle/>
          <a:p>
            <a:endParaRPr lang="en-US"/>
          </a:p>
        </p:txBody>
      </p:sp>
      <p:sp>
        <p:nvSpPr>
          <p:cNvPr id="176146" name="Line 18"/>
          <p:cNvSpPr>
            <a:spLocks noChangeShapeType="1"/>
          </p:cNvSpPr>
          <p:nvPr/>
        </p:nvSpPr>
        <p:spPr bwMode="auto">
          <a:xfrm>
            <a:off x="3194050" y="4891088"/>
            <a:ext cx="0" cy="96837"/>
          </a:xfrm>
          <a:prstGeom prst="line">
            <a:avLst/>
          </a:prstGeom>
          <a:noFill/>
          <a:ln w="12700">
            <a:solidFill>
              <a:schemeClr val="tx1"/>
            </a:solidFill>
            <a:round/>
            <a:headEnd/>
            <a:tailEnd/>
          </a:ln>
          <a:effectLst/>
        </p:spPr>
        <p:txBody>
          <a:bodyPr wrap="none" anchor="ctr"/>
          <a:lstStyle/>
          <a:p>
            <a:endParaRPr lang="en-US"/>
          </a:p>
        </p:txBody>
      </p:sp>
      <p:sp>
        <p:nvSpPr>
          <p:cNvPr id="176147" name="Rectangle 19"/>
          <p:cNvSpPr>
            <a:spLocks noChangeArrowheads="1"/>
          </p:cNvSpPr>
          <p:nvPr/>
        </p:nvSpPr>
        <p:spPr bwMode="auto">
          <a:xfrm>
            <a:off x="2032000" y="2119313"/>
            <a:ext cx="287338"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1</a:t>
            </a:r>
          </a:p>
        </p:txBody>
      </p:sp>
      <p:sp>
        <p:nvSpPr>
          <p:cNvPr id="176148" name="Rectangle 20"/>
          <p:cNvSpPr>
            <a:spLocks noChangeArrowheads="1"/>
          </p:cNvSpPr>
          <p:nvPr/>
        </p:nvSpPr>
        <p:spPr bwMode="auto">
          <a:xfrm>
            <a:off x="2127250" y="2119313"/>
            <a:ext cx="287338"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5</a:t>
            </a:r>
          </a:p>
        </p:txBody>
      </p:sp>
      <p:sp>
        <p:nvSpPr>
          <p:cNvPr id="176149" name="Rectangle 21"/>
          <p:cNvSpPr>
            <a:spLocks noChangeArrowheads="1"/>
          </p:cNvSpPr>
          <p:nvPr/>
        </p:nvSpPr>
        <p:spPr bwMode="auto">
          <a:xfrm>
            <a:off x="2224088" y="2119313"/>
            <a:ext cx="287337"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0</a:t>
            </a:r>
          </a:p>
        </p:txBody>
      </p:sp>
      <p:sp>
        <p:nvSpPr>
          <p:cNvPr id="176150" name="Rectangle 22"/>
          <p:cNvSpPr>
            <a:spLocks noChangeArrowheads="1"/>
          </p:cNvSpPr>
          <p:nvPr/>
        </p:nvSpPr>
        <p:spPr bwMode="auto">
          <a:xfrm>
            <a:off x="2032000" y="2946400"/>
            <a:ext cx="287338"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1</a:t>
            </a:r>
          </a:p>
        </p:txBody>
      </p:sp>
      <p:sp>
        <p:nvSpPr>
          <p:cNvPr id="176151" name="Rectangle 23"/>
          <p:cNvSpPr>
            <a:spLocks noChangeArrowheads="1"/>
          </p:cNvSpPr>
          <p:nvPr/>
        </p:nvSpPr>
        <p:spPr bwMode="auto">
          <a:xfrm>
            <a:off x="2127250" y="2946400"/>
            <a:ext cx="287338"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0</a:t>
            </a:r>
          </a:p>
        </p:txBody>
      </p:sp>
      <p:sp>
        <p:nvSpPr>
          <p:cNvPr id="176152" name="Rectangle 24"/>
          <p:cNvSpPr>
            <a:spLocks noChangeArrowheads="1"/>
          </p:cNvSpPr>
          <p:nvPr/>
        </p:nvSpPr>
        <p:spPr bwMode="auto">
          <a:xfrm>
            <a:off x="2224088" y="2946400"/>
            <a:ext cx="287337"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0</a:t>
            </a:r>
          </a:p>
        </p:txBody>
      </p:sp>
      <p:sp>
        <p:nvSpPr>
          <p:cNvPr id="176153" name="Rectangle 25"/>
          <p:cNvSpPr>
            <a:spLocks noChangeArrowheads="1"/>
          </p:cNvSpPr>
          <p:nvPr/>
        </p:nvSpPr>
        <p:spPr bwMode="auto">
          <a:xfrm>
            <a:off x="2127250" y="3773488"/>
            <a:ext cx="287338"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5</a:t>
            </a:r>
          </a:p>
        </p:txBody>
      </p:sp>
      <p:sp>
        <p:nvSpPr>
          <p:cNvPr id="176154" name="Rectangle 26"/>
          <p:cNvSpPr>
            <a:spLocks noChangeArrowheads="1"/>
          </p:cNvSpPr>
          <p:nvPr/>
        </p:nvSpPr>
        <p:spPr bwMode="auto">
          <a:xfrm>
            <a:off x="2224088" y="3773488"/>
            <a:ext cx="287337"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0</a:t>
            </a:r>
          </a:p>
        </p:txBody>
      </p:sp>
      <p:sp>
        <p:nvSpPr>
          <p:cNvPr id="176155" name="Rectangle 27"/>
          <p:cNvSpPr>
            <a:spLocks noChangeArrowheads="1"/>
          </p:cNvSpPr>
          <p:nvPr/>
        </p:nvSpPr>
        <p:spPr bwMode="auto">
          <a:xfrm>
            <a:off x="2224088" y="4600575"/>
            <a:ext cx="287337"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0</a:t>
            </a:r>
          </a:p>
        </p:txBody>
      </p:sp>
      <p:sp>
        <p:nvSpPr>
          <p:cNvPr id="176156" name="Line 28"/>
          <p:cNvSpPr>
            <a:spLocks noChangeShapeType="1"/>
          </p:cNvSpPr>
          <p:nvPr/>
        </p:nvSpPr>
        <p:spPr bwMode="auto">
          <a:xfrm flipH="1">
            <a:off x="2514600" y="2266950"/>
            <a:ext cx="163513" cy="0"/>
          </a:xfrm>
          <a:prstGeom prst="line">
            <a:avLst/>
          </a:prstGeom>
          <a:noFill/>
          <a:ln w="12700">
            <a:solidFill>
              <a:schemeClr val="tx1"/>
            </a:solidFill>
            <a:round/>
            <a:headEnd/>
            <a:tailEnd/>
          </a:ln>
          <a:effectLst/>
        </p:spPr>
        <p:txBody>
          <a:bodyPr wrap="none" anchor="ctr"/>
          <a:lstStyle/>
          <a:p>
            <a:endParaRPr lang="en-US"/>
          </a:p>
        </p:txBody>
      </p:sp>
      <p:sp>
        <p:nvSpPr>
          <p:cNvPr id="176157" name="Line 29"/>
          <p:cNvSpPr>
            <a:spLocks noChangeShapeType="1"/>
          </p:cNvSpPr>
          <p:nvPr/>
        </p:nvSpPr>
        <p:spPr bwMode="auto">
          <a:xfrm flipH="1">
            <a:off x="2514600" y="3092450"/>
            <a:ext cx="163513" cy="0"/>
          </a:xfrm>
          <a:prstGeom prst="line">
            <a:avLst/>
          </a:prstGeom>
          <a:noFill/>
          <a:ln w="12700">
            <a:solidFill>
              <a:schemeClr val="tx1"/>
            </a:solidFill>
            <a:round/>
            <a:headEnd/>
            <a:tailEnd/>
          </a:ln>
          <a:effectLst/>
        </p:spPr>
        <p:txBody>
          <a:bodyPr wrap="none" anchor="ctr"/>
          <a:lstStyle/>
          <a:p>
            <a:endParaRPr lang="en-US"/>
          </a:p>
        </p:txBody>
      </p:sp>
      <p:sp>
        <p:nvSpPr>
          <p:cNvPr id="176158" name="Line 30"/>
          <p:cNvSpPr>
            <a:spLocks noChangeShapeType="1"/>
          </p:cNvSpPr>
          <p:nvPr/>
        </p:nvSpPr>
        <p:spPr bwMode="auto">
          <a:xfrm flipH="1">
            <a:off x="2514600" y="3919538"/>
            <a:ext cx="163513" cy="0"/>
          </a:xfrm>
          <a:prstGeom prst="line">
            <a:avLst/>
          </a:prstGeom>
          <a:noFill/>
          <a:ln w="12700">
            <a:solidFill>
              <a:schemeClr val="tx1"/>
            </a:solidFill>
            <a:round/>
            <a:headEnd/>
            <a:tailEnd/>
          </a:ln>
          <a:effectLst/>
        </p:spPr>
        <p:txBody>
          <a:bodyPr wrap="none" anchor="ctr"/>
          <a:lstStyle/>
          <a:p>
            <a:endParaRPr lang="en-US"/>
          </a:p>
        </p:txBody>
      </p:sp>
      <p:sp>
        <p:nvSpPr>
          <p:cNvPr id="176159" name="Line 31"/>
          <p:cNvSpPr>
            <a:spLocks noChangeShapeType="1"/>
          </p:cNvSpPr>
          <p:nvPr/>
        </p:nvSpPr>
        <p:spPr bwMode="auto">
          <a:xfrm flipH="1">
            <a:off x="2514600" y="4746625"/>
            <a:ext cx="163513" cy="0"/>
          </a:xfrm>
          <a:prstGeom prst="line">
            <a:avLst/>
          </a:prstGeom>
          <a:noFill/>
          <a:ln w="12700">
            <a:solidFill>
              <a:schemeClr val="tx1"/>
            </a:solidFill>
            <a:round/>
            <a:headEnd/>
            <a:tailEnd/>
          </a:ln>
          <a:effectLst/>
        </p:spPr>
        <p:txBody>
          <a:bodyPr wrap="none" anchor="ctr"/>
          <a:lstStyle/>
          <a:p>
            <a:endParaRPr lang="en-US"/>
          </a:p>
        </p:txBody>
      </p:sp>
      <p:sp>
        <p:nvSpPr>
          <p:cNvPr id="176160" name="Line 32"/>
          <p:cNvSpPr>
            <a:spLocks noChangeShapeType="1"/>
          </p:cNvSpPr>
          <p:nvPr/>
        </p:nvSpPr>
        <p:spPr bwMode="auto">
          <a:xfrm>
            <a:off x="2746375" y="4884738"/>
            <a:ext cx="4222750" cy="0"/>
          </a:xfrm>
          <a:prstGeom prst="line">
            <a:avLst/>
          </a:prstGeom>
          <a:noFill/>
          <a:ln w="12700">
            <a:solidFill>
              <a:schemeClr val="tx1"/>
            </a:solidFill>
            <a:round/>
            <a:headEnd/>
            <a:tailEnd/>
          </a:ln>
          <a:effectLst/>
        </p:spPr>
        <p:txBody>
          <a:bodyPr wrap="none" anchor="ctr"/>
          <a:lstStyle/>
          <a:p>
            <a:endParaRPr lang="en-US"/>
          </a:p>
        </p:txBody>
      </p:sp>
      <p:sp>
        <p:nvSpPr>
          <p:cNvPr id="176161" name="Line 33"/>
          <p:cNvSpPr>
            <a:spLocks noChangeShapeType="1"/>
          </p:cNvSpPr>
          <p:nvPr/>
        </p:nvSpPr>
        <p:spPr bwMode="auto">
          <a:xfrm flipV="1">
            <a:off x="2671763" y="1860550"/>
            <a:ext cx="0" cy="2974975"/>
          </a:xfrm>
          <a:prstGeom prst="line">
            <a:avLst/>
          </a:prstGeom>
          <a:noFill/>
          <a:ln w="12700">
            <a:solidFill>
              <a:schemeClr val="tx1"/>
            </a:solidFill>
            <a:round/>
            <a:headEnd/>
            <a:tailEnd/>
          </a:ln>
          <a:effectLst/>
        </p:spPr>
        <p:txBody>
          <a:bodyPr wrap="none" anchor="ctr"/>
          <a:lstStyle/>
          <a:p>
            <a:endParaRPr lang="en-US"/>
          </a:p>
        </p:txBody>
      </p:sp>
      <p:grpSp>
        <p:nvGrpSpPr>
          <p:cNvPr id="176162" name="Group 34"/>
          <p:cNvGrpSpPr>
            <a:grpSpLocks/>
          </p:cNvGrpSpPr>
          <p:nvPr/>
        </p:nvGrpSpPr>
        <p:grpSpPr bwMode="auto">
          <a:xfrm>
            <a:off x="3016250" y="2100263"/>
            <a:ext cx="3741738" cy="2647950"/>
            <a:chOff x="1900" y="1323"/>
            <a:chExt cx="2357" cy="1668"/>
          </a:xfrm>
        </p:grpSpPr>
        <p:sp>
          <p:nvSpPr>
            <p:cNvPr id="176163" name="Freeform 35"/>
            <p:cNvSpPr>
              <a:spLocks/>
            </p:cNvSpPr>
            <p:nvPr/>
          </p:nvSpPr>
          <p:spPr bwMode="auto">
            <a:xfrm>
              <a:off x="1900" y="1792"/>
              <a:ext cx="876" cy="1199"/>
            </a:xfrm>
            <a:custGeom>
              <a:avLst/>
              <a:gdLst/>
              <a:ahLst/>
              <a:cxnLst>
                <a:cxn ang="0">
                  <a:pos x="95" y="1181"/>
                </a:cxn>
                <a:cxn ang="0">
                  <a:pos x="286" y="1129"/>
                </a:cxn>
                <a:cxn ang="0">
                  <a:pos x="329" y="1103"/>
                </a:cxn>
                <a:cxn ang="0">
                  <a:pos x="372" y="1068"/>
                </a:cxn>
                <a:cxn ang="0">
                  <a:pos x="389" y="1059"/>
                </a:cxn>
                <a:cxn ang="0">
                  <a:pos x="407" y="1033"/>
                </a:cxn>
                <a:cxn ang="0">
                  <a:pos x="424" y="1016"/>
                </a:cxn>
                <a:cxn ang="0">
                  <a:pos x="441" y="998"/>
                </a:cxn>
                <a:cxn ang="0">
                  <a:pos x="459" y="981"/>
                </a:cxn>
                <a:cxn ang="0">
                  <a:pos x="476" y="955"/>
                </a:cxn>
                <a:cxn ang="0">
                  <a:pos x="511" y="912"/>
                </a:cxn>
                <a:cxn ang="0">
                  <a:pos x="537" y="860"/>
                </a:cxn>
                <a:cxn ang="0">
                  <a:pos x="545" y="851"/>
                </a:cxn>
                <a:cxn ang="0">
                  <a:pos x="554" y="825"/>
                </a:cxn>
                <a:cxn ang="0">
                  <a:pos x="580" y="781"/>
                </a:cxn>
                <a:cxn ang="0">
                  <a:pos x="589" y="764"/>
                </a:cxn>
                <a:cxn ang="0">
                  <a:pos x="597" y="738"/>
                </a:cxn>
                <a:cxn ang="0">
                  <a:pos x="606" y="721"/>
                </a:cxn>
                <a:cxn ang="0">
                  <a:pos x="623" y="695"/>
                </a:cxn>
                <a:cxn ang="0">
                  <a:pos x="632" y="669"/>
                </a:cxn>
                <a:cxn ang="0">
                  <a:pos x="641" y="660"/>
                </a:cxn>
                <a:cxn ang="0">
                  <a:pos x="641" y="643"/>
                </a:cxn>
                <a:cxn ang="0">
                  <a:pos x="649" y="616"/>
                </a:cxn>
                <a:cxn ang="0">
                  <a:pos x="658" y="599"/>
                </a:cxn>
                <a:cxn ang="0">
                  <a:pos x="667" y="590"/>
                </a:cxn>
                <a:cxn ang="0">
                  <a:pos x="675" y="556"/>
                </a:cxn>
                <a:cxn ang="0">
                  <a:pos x="684" y="538"/>
                </a:cxn>
                <a:cxn ang="0">
                  <a:pos x="693" y="521"/>
                </a:cxn>
                <a:cxn ang="0">
                  <a:pos x="701" y="495"/>
                </a:cxn>
                <a:cxn ang="0">
                  <a:pos x="710" y="478"/>
                </a:cxn>
                <a:cxn ang="0">
                  <a:pos x="719" y="452"/>
                </a:cxn>
                <a:cxn ang="0">
                  <a:pos x="727" y="434"/>
                </a:cxn>
                <a:cxn ang="0">
                  <a:pos x="727" y="417"/>
                </a:cxn>
                <a:cxn ang="0">
                  <a:pos x="736" y="391"/>
                </a:cxn>
                <a:cxn ang="0">
                  <a:pos x="745" y="382"/>
                </a:cxn>
                <a:cxn ang="0">
                  <a:pos x="753" y="365"/>
                </a:cxn>
                <a:cxn ang="0">
                  <a:pos x="762" y="339"/>
                </a:cxn>
                <a:cxn ang="0">
                  <a:pos x="762" y="321"/>
                </a:cxn>
                <a:cxn ang="0">
                  <a:pos x="771" y="304"/>
                </a:cxn>
                <a:cxn ang="0">
                  <a:pos x="779" y="287"/>
                </a:cxn>
                <a:cxn ang="0">
                  <a:pos x="779" y="269"/>
                </a:cxn>
                <a:cxn ang="0">
                  <a:pos x="788" y="252"/>
                </a:cxn>
                <a:cxn ang="0">
                  <a:pos x="797" y="243"/>
                </a:cxn>
                <a:cxn ang="0">
                  <a:pos x="797" y="226"/>
                </a:cxn>
                <a:cxn ang="0">
                  <a:pos x="805" y="208"/>
                </a:cxn>
                <a:cxn ang="0">
                  <a:pos x="805" y="191"/>
                </a:cxn>
                <a:cxn ang="0">
                  <a:pos x="814" y="182"/>
                </a:cxn>
                <a:cxn ang="0">
                  <a:pos x="814" y="165"/>
                </a:cxn>
                <a:cxn ang="0">
                  <a:pos x="823" y="156"/>
                </a:cxn>
                <a:cxn ang="0">
                  <a:pos x="831" y="139"/>
                </a:cxn>
                <a:cxn ang="0">
                  <a:pos x="840" y="104"/>
                </a:cxn>
                <a:cxn ang="0">
                  <a:pos x="849" y="87"/>
                </a:cxn>
                <a:cxn ang="0">
                  <a:pos x="857" y="52"/>
                </a:cxn>
                <a:cxn ang="0">
                  <a:pos x="866" y="44"/>
                </a:cxn>
                <a:cxn ang="0">
                  <a:pos x="866" y="26"/>
                </a:cxn>
                <a:cxn ang="0">
                  <a:pos x="875" y="18"/>
                </a:cxn>
                <a:cxn ang="0">
                  <a:pos x="875" y="0"/>
                </a:cxn>
              </a:cxnLst>
              <a:rect l="0" t="0" r="r" b="b"/>
              <a:pathLst>
                <a:path w="876" h="1199">
                  <a:moveTo>
                    <a:pt x="0" y="1198"/>
                  </a:moveTo>
                  <a:lnTo>
                    <a:pt x="95" y="1181"/>
                  </a:lnTo>
                  <a:lnTo>
                    <a:pt x="251" y="1146"/>
                  </a:lnTo>
                  <a:lnTo>
                    <a:pt x="286" y="1129"/>
                  </a:lnTo>
                  <a:lnTo>
                    <a:pt x="311" y="1111"/>
                  </a:lnTo>
                  <a:lnTo>
                    <a:pt x="329" y="1103"/>
                  </a:lnTo>
                  <a:lnTo>
                    <a:pt x="337" y="1094"/>
                  </a:lnTo>
                  <a:lnTo>
                    <a:pt x="372" y="1068"/>
                  </a:lnTo>
                  <a:lnTo>
                    <a:pt x="381" y="1059"/>
                  </a:lnTo>
                  <a:lnTo>
                    <a:pt x="389" y="1059"/>
                  </a:lnTo>
                  <a:lnTo>
                    <a:pt x="389" y="1051"/>
                  </a:lnTo>
                  <a:lnTo>
                    <a:pt x="407" y="1033"/>
                  </a:lnTo>
                  <a:lnTo>
                    <a:pt x="415" y="1033"/>
                  </a:lnTo>
                  <a:lnTo>
                    <a:pt x="424" y="1016"/>
                  </a:lnTo>
                  <a:lnTo>
                    <a:pt x="433" y="1007"/>
                  </a:lnTo>
                  <a:lnTo>
                    <a:pt x="441" y="998"/>
                  </a:lnTo>
                  <a:lnTo>
                    <a:pt x="450" y="990"/>
                  </a:lnTo>
                  <a:lnTo>
                    <a:pt x="459" y="981"/>
                  </a:lnTo>
                  <a:lnTo>
                    <a:pt x="467" y="972"/>
                  </a:lnTo>
                  <a:lnTo>
                    <a:pt x="476" y="955"/>
                  </a:lnTo>
                  <a:lnTo>
                    <a:pt x="485" y="946"/>
                  </a:lnTo>
                  <a:lnTo>
                    <a:pt x="511" y="912"/>
                  </a:lnTo>
                  <a:lnTo>
                    <a:pt x="519" y="894"/>
                  </a:lnTo>
                  <a:lnTo>
                    <a:pt x="537" y="860"/>
                  </a:lnTo>
                  <a:lnTo>
                    <a:pt x="537" y="851"/>
                  </a:lnTo>
                  <a:lnTo>
                    <a:pt x="545" y="851"/>
                  </a:lnTo>
                  <a:lnTo>
                    <a:pt x="545" y="842"/>
                  </a:lnTo>
                  <a:lnTo>
                    <a:pt x="554" y="825"/>
                  </a:lnTo>
                  <a:lnTo>
                    <a:pt x="580" y="790"/>
                  </a:lnTo>
                  <a:lnTo>
                    <a:pt x="580" y="781"/>
                  </a:lnTo>
                  <a:lnTo>
                    <a:pt x="580" y="773"/>
                  </a:lnTo>
                  <a:lnTo>
                    <a:pt x="589" y="764"/>
                  </a:lnTo>
                  <a:lnTo>
                    <a:pt x="597" y="747"/>
                  </a:lnTo>
                  <a:lnTo>
                    <a:pt x="597" y="738"/>
                  </a:lnTo>
                  <a:lnTo>
                    <a:pt x="606" y="729"/>
                  </a:lnTo>
                  <a:lnTo>
                    <a:pt x="606" y="721"/>
                  </a:lnTo>
                  <a:lnTo>
                    <a:pt x="615" y="712"/>
                  </a:lnTo>
                  <a:lnTo>
                    <a:pt x="623" y="695"/>
                  </a:lnTo>
                  <a:lnTo>
                    <a:pt x="623" y="677"/>
                  </a:lnTo>
                  <a:lnTo>
                    <a:pt x="632" y="669"/>
                  </a:lnTo>
                  <a:lnTo>
                    <a:pt x="632" y="660"/>
                  </a:lnTo>
                  <a:lnTo>
                    <a:pt x="641" y="660"/>
                  </a:lnTo>
                  <a:lnTo>
                    <a:pt x="641" y="651"/>
                  </a:lnTo>
                  <a:lnTo>
                    <a:pt x="641" y="643"/>
                  </a:lnTo>
                  <a:lnTo>
                    <a:pt x="649" y="625"/>
                  </a:lnTo>
                  <a:lnTo>
                    <a:pt x="649" y="616"/>
                  </a:lnTo>
                  <a:lnTo>
                    <a:pt x="658" y="608"/>
                  </a:lnTo>
                  <a:lnTo>
                    <a:pt x="658" y="599"/>
                  </a:lnTo>
                  <a:lnTo>
                    <a:pt x="667" y="599"/>
                  </a:lnTo>
                  <a:lnTo>
                    <a:pt x="667" y="590"/>
                  </a:lnTo>
                  <a:lnTo>
                    <a:pt x="667" y="582"/>
                  </a:lnTo>
                  <a:lnTo>
                    <a:pt x="675" y="556"/>
                  </a:lnTo>
                  <a:lnTo>
                    <a:pt x="684" y="547"/>
                  </a:lnTo>
                  <a:lnTo>
                    <a:pt x="684" y="538"/>
                  </a:lnTo>
                  <a:lnTo>
                    <a:pt x="684" y="530"/>
                  </a:lnTo>
                  <a:lnTo>
                    <a:pt x="693" y="521"/>
                  </a:lnTo>
                  <a:lnTo>
                    <a:pt x="701" y="504"/>
                  </a:lnTo>
                  <a:lnTo>
                    <a:pt x="701" y="495"/>
                  </a:lnTo>
                  <a:lnTo>
                    <a:pt x="701" y="486"/>
                  </a:lnTo>
                  <a:lnTo>
                    <a:pt x="710" y="478"/>
                  </a:lnTo>
                  <a:lnTo>
                    <a:pt x="710" y="469"/>
                  </a:lnTo>
                  <a:lnTo>
                    <a:pt x="719" y="452"/>
                  </a:lnTo>
                  <a:lnTo>
                    <a:pt x="719" y="443"/>
                  </a:lnTo>
                  <a:lnTo>
                    <a:pt x="727" y="434"/>
                  </a:lnTo>
                  <a:lnTo>
                    <a:pt x="727" y="426"/>
                  </a:lnTo>
                  <a:lnTo>
                    <a:pt x="727" y="417"/>
                  </a:lnTo>
                  <a:lnTo>
                    <a:pt x="736" y="399"/>
                  </a:lnTo>
                  <a:lnTo>
                    <a:pt x="736" y="391"/>
                  </a:lnTo>
                  <a:lnTo>
                    <a:pt x="745" y="391"/>
                  </a:lnTo>
                  <a:lnTo>
                    <a:pt x="745" y="382"/>
                  </a:lnTo>
                  <a:lnTo>
                    <a:pt x="745" y="373"/>
                  </a:lnTo>
                  <a:lnTo>
                    <a:pt x="753" y="365"/>
                  </a:lnTo>
                  <a:lnTo>
                    <a:pt x="753" y="356"/>
                  </a:lnTo>
                  <a:lnTo>
                    <a:pt x="762" y="339"/>
                  </a:lnTo>
                  <a:lnTo>
                    <a:pt x="762" y="330"/>
                  </a:lnTo>
                  <a:lnTo>
                    <a:pt x="762" y="321"/>
                  </a:lnTo>
                  <a:lnTo>
                    <a:pt x="771" y="313"/>
                  </a:lnTo>
                  <a:lnTo>
                    <a:pt x="771" y="304"/>
                  </a:lnTo>
                  <a:lnTo>
                    <a:pt x="771" y="295"/>
                  </a:lnTo>
                  <a:lnTo>
                    <a:pt x="779" y="287"/>
                  </a:lnTo>
                  <a:lnTo>
                    <a:pt x="779" y="278"/>
                  </a:lnTo>
                  <a:lnTo>
                    <a:pt x="779" y="269"/>
                  </a:lnTo>
                  <a:lnTo>
                    <a:pt x="788" y="261"/>
                  </a:lnTo>
                  <a:lnTo>
                    <a:pt x="788" y="252"/>
                  </a:lnTo>
                  <a:lnTo>
                    <a:pt x="788" y="243"/>
                  </a:lnTo>
                  <a:lnTo>
                    <a:pt x="797" y="243"/>
                  </a:lnTo>
                  <a:lnTo>
                    <a:pt x="797" y="235"/>
                  </a:lnTo>
                  <a:lnTo>
                    <a:pt x="797" y="226"/>
                  </a:lnTo>
                  <a:lnTo>
                    <a:pt x="805" y="217"/>
                  </a:lnTo>
                  <a:lnTo>
                    <a:pt x="805" y="208"/>
                  </a:lnTo>
                  <a:lnTo>
                    <a:pt x="805" y="200"/>
                  </a:lnTo>
                  <a:lnTo>
                    <a:pt x="805" y="191"/>
                  </a:lnTo>
                  <a:lnTo>
                    <a:pt x="814" y="191"/>
                  </a:lnTo>
                  <a:lnTo>
                    <a:pt x="814" y="182"/>
                  </a:lnTo>
                  <a:lnTo>
                    <a:pt x="814" y="174"/>
                  </a:lnTo>
                  <a:lnTo>
                    <a:pt x="814" y="165"/>
                  </a:lnTo>
                  <a:lnTo>
                    <a:pt x="823" y="165"/>
                  </a:lnTo>
                  <a:lnTo>
                    <a:pt x="823" y="156"/>
                  </a:lnTo>
                  <a:lnTo>
                    <a:pt x="823" y="148"/>
                  </a:lnTo>
                  <a:lnTo>
                    <a:pt x="831" y="139"/>
                  </a:lnTo>
                  <a:lnTo>
                    <a:pt x="831" y="130"/>
                  </a:lnTo>
                  <a:lnTo>
                    <a:pt x="840" y="104"/>
                  </a:lnTo>
                  <a:lnTo>
                    <a:pt x="840" y="96"/>
                  </a:lnTo>
                  <a:lnTo>
                    <a:pt x="849" y="87"/>
                  </a:lnTo>
                  <a:lnTo>
                    <a:pt x="849" y="78"/>
                  </a:lnTo>
                  <a:lnTo>
                    <a:pt x="857" y="52"/>
                  </a:lnTo>
                  <a:lnTo>
                    <a:pt x="857" y="44"/>
                  </a:lnTo>
                  <a:lnTo>
                    <a:pt x="866" y="44"/>
                  </a:lnTo>
                  <a:lnTo>
                    <a:pt x="866" y="35"/>
                  </a:lnTo>
                  <a:lnTo>
                    <a:pt x="866" y="26"/>
                  </a:lnTo>
                  <a:lnTo>
                    <a:pt x="866" y="18"/>
                  </a:lnTo>
                  <a:lnTo>
                    <a:pt x="875" y="18"/>
                  </a:lnTo>
                  <a:lnTo>
                    <a:pt x="875" y="9"/>
                  </a:lnTo>
                  <a:lnTo>
                    <a:pt x="875" y="0"/>
                  </a:lnTo>
                </a:path>
              </a:pathLst>
            </a:custGeom>
            <a:noFill/>
            <a:ln w="50800" cap="rnd" cmpd="sng">
              <a:solidFill>
                <a:srgbClr val="EAEC5E"/>
              </a:solidFill>
              <a:prstDash val="solid"/>
              <a:round/>
              <a:headEnd type="none" w="med" len="med"/>
              <a:tailEnd type="none" w="med" len="med"/>
            </a:ln>
            <a:effectLst/>
          </p:spPr>
          <p:txBody>
            <a:bodyPr/>
            <a:lstStyle/>
            <a:p>
              <a:endParaRPr lang="en-US"/>
            </a:p>
          </p:txBody>
        </p:sp>
        <p:sp>
          <p:nvSpPr>
            <p:cNvPr id="176164" name="Freeform 36"/>
            <p:cNvSpPr>
              <a:spLocks/>
            </p:cNvSpPr>
            <p:nvPr/>
          </p:nvSpPr>
          <p:spPr bwMode="auto">
            <a:xfrm>
              <a:off x="2775" y="1375"/>
              <a:ext cx="200" cy="418"/>
            </a:xfrm>
            <a:custGeom>
              <a:avLst/>
              <a:gdLst/>
              <a:ahLst/>
              <a:cxnLst>
                <a:cxn ang="0">
                  <a:pos x="0" y="417"/>
                </a:cxn>
                <a:cxn ang="0">
                  <a:pos x="0" y="417"/>
                </a:cxn>
                <a:cxn ang="0">
                  <a:pos x="0" y="408"/>
                </a:cxn>
                <a:cxn ang="0">
                  <a:pos x="8" y="408"/>
                </a:cxn>
                <a:cxn ang="0">
                  <a:pos x="8" y="400"/>
                </a:cxn>
                <a:cxn ang="0">
                  <a:pos x="8" y="391"/>
                </a:cxn>
                <a:cxn ang="0">
                  <a:pos x="17" y="374"/>
                </a:cxn>
                <a:cxn ang="0">
                  <a:pos x="17" y="365"/>
                </a:cxn>
                <a:cxn ang="0">
                  <a:pos x="25" y="365"/>
                </a:cxn>
                <a:cxn ang="0">
                  <a:pos x="25" y="356"/>
                </a:cxn>
                <a:cxn ang="0">
                  <a:pos x="25" y="348"/>
                </a:cxn>
                <a:cxn ang="0">
                  <a:pos x="25" y="339"/>
                </a:cxn>
                <a:cxn ang="0">
                  <a:pos x="34" y="330"/>
                </a:cxn>
                <a:cxn ang="0">
                  <a:pos x="34" y="322"/>
                </a:cxn>
                <a:cxn ang="0">
                  <a:pos x="43" y="313"/>
                </a:cxn>
                <a:cxn ang="0">
                  <a:pos x="43" y="304"/>
                </a:cxn>
                <a:cxn ang="0">
                  <a:pos x="43" y="296"/>
                </a:cxn>
                <a:cxn ang="0">
                  <a:pos x="51" y="287"/>
                </a:cxn>
                <a:cxn ang="0">
                  <a:pos x="51" y="278"/>
                </a:cxn>
                <a:cxn ang="0">
                  <a:pos x="60" y="270"/>
                </a:cxn>
                <a:cxn ang="0">
                  <a:pos x="60" y="261"/>
                </a:cxn>
                <a:cxn ang="0">
                  <a:pos x="60" y="252"/>
                </a:cxn>
                <a:cxn ang="0">
                  <a:pos x="69" y="244"/>
                </a:cxn>
                <a:cxn ang="0">
                  <a:pos x="69" y="235"/>
                </a:cxn>
                <a:cxn ang="0">
                  <a:pos x="69" y="226"/>
                </a:cxn>
                <a:cxn ang="0">
                  <a:pos x="77" y="226"/>
                </a:cxn>
                <a:cxn ang="0">
                  <a:pos x="77" y="217"/>
                </a:cxn>
                <a:cxn ang="0">
                  <a:pos x="77" y="209"/>
                </a:cxn>
                <a:cxn ang="0">
                  <a:pos x="86" y="209"/>
                </a:cxn>
                <a:cxn ang="0">
                  <a:pos x="86" y="200"/>
                </a:cxn>
                <a:cxn ang="0">
                  <a:pos x="86" y="191"/>
                </a:cxn>
                <a:cxn ang="0">
                  <a:pos x="95" y="191"/>
                </a:cxn>
                <a:cxn ang="0">
                  <a:pos x="95" y="183"/>
                </a:cxn>
                <a:cxn ang="0">
                  <a:pos x="95" y="174"/>
                </a:cxn>
                <a:cxn ang="0">
                  <a:pos x="103" y="165"/>
                </a:cxn>
                <a:cxn ang="0">
                  <a:pos x="103" y="157"/>
                </a:cxn>
                <a:cxn ang="0">
                  <a:pos x="103" y="148"/>
                </a:cxn>
                <a:cxn ang="0">
                  <a:pos x="112" y="148"/>
                </a:cxn>
                <a:cxn ang="0">
                  <a:pos x="112" y="139"/>
                </a:cxn>
                <a:cxn ang="0">
                  <a:pos x="112" y="131"/>
                </a:cxn>
                <a:cxn ang="0">
                  <a:pos x="121" y="131"/>
                </a:cxn>
                <a:cxn ang="0">
                  <a:pos x="121" y="122"/>
                </a:cxn>
                <a:cxn ang="0">
                  <a:pos x="121" y="113"/>
                </a:cxn>
                <a:cxn ang="0">
                  <a:pos x="129" y="113"/>
                </a:cxn>
                <a:cxn ang="0">
                  <a:pos x="129" y="105"/>
                </a:cxn>
                <a:cxn ang="0">
                  <a:pos x="129" y="96"/>
                </a:cxn>
                <a:cxn ang="0">
                  <a:pos x="138" y="96"/>
                </a:cxn>
                <a:cxn ang="0">
                  <a:pos x="138" y="87"/>
                </a:cxn>
                <a:cxn ang="0">
                  <a:pos x="147" y="79"/>
                </a:cxn>
                <a:cxn ang="0">
                  <a:pos x="147" y="70"/>
                </a:cxn>
                <a:cxn ang="0">
                  <a:pos x="155" y="70"/>
                </a:cxn>
                <a:cxn ang="0">
                  <a:pos x="155" y="61"/>
                </a:cxn>
                <a:cxn ang="0">
                  <a:pos x="155" y="53"/>
                </a:cxn>
                <a:cxn ang="0">
                  <a:pos x="164" y="53"/>
                </a:cxn>
                <a:cxn ang="0">
                  <a:pos x="164" y="44"/>
                </a:cxn>
                <a:cxn ang="0">
                  <a:pos x="173" y="35"/>
                </a:cxn>
                <a:cxn ang="0">
                  <a:pos x="173" y="27"/>
                </a:cxn>
                <a:cxn ang="0">
                  <a:pos x="181" y="27"/>
                </a:cxn>
                <a:cxn ang="0">
                  <a:pos x="181" y="18"/>
                </a:cxn>
                <a:cxn ang="0">
                  <a:pos x="190" y="18"/>
                </a:cxn>
                <a:cxn ang="0">
                  <a:pos x="190" y="9"/>
                </a:cxn>
                <a:cxn ang="0">
                  <a:pos x="199" y="0"/>
                </a:cxn>
              </a:cxnLst>
              <a:rect l="0" t="0" r="r" b="b"/>
              <a:pathLst>
                <a:path w="200" h="418">
                  <a:moveTo>
                    <a:pt x="0" y="417"/>
                  </a:moveTo>
                  <a:lnTo>
                    <a:pt x="0" y="417"/>
                  </a:lnTo>
                  <a:lnTo>
                    <a:pt x="0" y="408"/>
                  </a:lnTo>
                  <a:lnTo>
                    <a:pt x="8" y="408"/>
                  </a:lnTo>
                  <a:lnTo>
                    <a:pt x="8" y="400"/>
                  </a:lnTo>
                  <a:lnTo>
                    <a:pt x="8" y="391"/>
                  </a:lnTo>
                  <a:lnTo>
                    <a:pt x="17" y="374"/>
                  </a:lnTo>
                  <a:lnTo>
                    <a:pt x="17" y="365"/>
                  </a:lnTo>
                  <a:lnTo>
                    <a:pt x="25" y="365"/>
                  </a:lnTo>
                  <a:lnTo>
                    <a:pt x="25" y="356"/>
                  </a:lnTo>
                  <a:lnTo>
                    <a:pt x="25" y="348"/>
                  </a:lnTo>
                  <a:lnTo>
                    <a:pt x="25" y="339"/>
                  </a:lnTo>
                  <a:lnTo>
                    <a:pt x="34" y="330"/>
                  </a:lnTo>
                  <a:lnTo>
                    <a:pt x="34" y="322"/>
                  </a:lnTo>
                  <a:lnTo>
                    <a:pt x="43" y="313"/>
                  </a:lnTo>
                  <a:lnTo>
                    <a:pt x="43" y="304"/>
                  </a:lnTo>
                  <a:lnTo>
                    <a:pt x="43" y="296"/>
                  </a:lnTo>
                  <a:lnTo>
                    <a:pt x="51" y="287"/>
                  </a:lnTo>
                  <a:lnTo>
                    <a:pt x="51" y="278"/>
                  </a:lnTo>
                  <a:lnTo>
                    <a:pt x="60" y="270"/>
                  </a:lnTo>
                  <a:lnTo>
                    <a:pt x="60" y="261"/>
                  </a:lnTo>
                  <a:lnTo>
                    <a:pt x="60" y="252"/>
                  </a:lnTo>
                  <a:lnTo>
                    <a:pt x="69" y="244"/>
                  </a:lnTo>
                  <a:lnTo>
                    <a:pt x="69" y="235"/>
                  </a:lnTo>
                  <a:lnTo>
                    <a:pt x="69" y="226"/>
                  </a:lnTo>
                  <a:lnTo>
                    <a:pt x="77" y="226"/>
                  </a:lnTo>
                  <a:lnTo>
                    <a:pt x="77" y="217"/>
                  </a:lnTo>
                  <a:lnTo>
                    <a:pt x="77" y="209"/>
                  </a:lnTo>
                  <a:lnTo>
                    <a:pt x="86" y="209"/>
                  </a:lnTo>
                  <a:lnTo>
                    <a:pt x="86" y="200"/>
                  </a:lnTo>
                  <a:lnTo>
                    <a:pt x="86" y="191"/>
                  </a:lnTo>
                  <a:lnTo>
                    <a:pt x="95" y="191"/>
                  </a:lnTo>
                  <a:lnTo>
                    <a:pt x="95" y="183"/>
                  </a:lnTo>
                  <a:lnTo>
                    <a:pt x="95" y="174"/>
                  </a:lnTo>
                  <a:lnTo>
                    <a:pt x="103" y="165"/>
                  </a:lnTo>
                  <a:lnTo>
                    <a:pt x="103" y="157"/>
                  </a:lnTo>
                  <a:lnTo>
                    <a:pt x="103" y="148"/>
                  </a:lnTo>
                  <a:lnTo>
                    <a:pt x="112" y="148"/>
                  </a:lnTo>
                  <a:lnTo>
                    <a:pt x="112" y="139"/>
                  </a:lnTo>
                  <a:lnTo>
                    <a:pt x="112" y="131"/>
                  </a:lnTo>
                  <a:lnTo>
                    <a:pt x="121" y="131"/>
                  </a:lnTo>
                  <a:lnTo>
                    <a:pt x="121" y="122"/>
                  </a:lnTo>
                  <a:lnTo>
                    <a:pt x="121" y="113"/>
                  </a:lnTo>
                  <a:lnTo>
                    <a:pt x="129" y="113"/>
                  </a:lnTo>
                  <a:lnTo>
                    <a:pt x="129" y="105"/>
                  </a:lnTo>
                  <a:lnTo>
                    <a:pt x="129" y="96"/>
                  </a:lnTo>
                  <a:lnTo>
                    <a:pt x="138" y="96"/>
                  </a:lnTo>
                  <a:lnTo>
                    <a:pt x="138" y="87"/>
                  </a:lnTo>
                  <a:lnTo>
                    <a:pt x="147" y="79"/>
                  </a:lnTo>
                  <a:lnTo>
                    <a:pt x="147" y="70"/>
                  </a:lnTo>
                  <a:lnTo>
                    <a:pt x="155" y="70"/>
                  </a:lnTo>
                  <a:lnTo>
                    <a:pt x="155" y="61"/>
                  </a:lnTo>
                  <a:lnTo>
                    <a:pt x="155" y="53"/>
                  </a:lnTo>
                  <a:lnTo>
                    <a:pt x="164" y="53"/>
                  </a:lnTo>
                  <a:lnTo>
                    <a:pt x="164" y="44"/>
                  </a:lnTo>
                  <a:lnTo>
                    <a:pt x="173" y="35"/>
                  </a:lnTo>
                  <a:lnTo>
                    <a:pt x="173" y="27"/>
                  </a:lnTo>
                  <a:lnTo>
                    <a:pt x="181" y="27"/>
                  </a:lnTo>
                  <a:lnTo>
                    <a:pt x="181" y="18"/>
                  </a:lnTo>
                  <a:lnTo>
                    <a:pt x="190" y="18"/>
                  </a:lnTo>
                  <a:lnTo>
                    <a:pt x="190" y="9"/>
                  </a:lnTo>
                  <a:lnTo>
                    <a:pt x="199" y="0"/>
                  </a:lnTo>
                </a:path>
              </a:pathLst>
            </a:custGeom>
            <a:noFill/>
            <a:ln w="50800" cap="rnd" cmpd="sng">
              <a:solidFill>
                <a:srgbClr val="EAEC5E"/>
              </a:solidFill>
              <a:prstDash val="solid"/>
              <a:round/>
              <a:headEnd type="none" w="med" len="med"/>
              <a:tailEnd type="none" w="med" len="med"/>
            </a:ln>
            <a:effectLst/>
          </p:spPr>
          <p:txBody>
            <a:bodyPr/>
            <a:lstStyle/>
            <a:p>
              <a:endParaRPr lang="en-US"/>
            </a:p>
          </p:txBody>
        </p:sp>
        <p:sp>
          <p:nvSpPr>
            <p:cNvPr id="176165" name="Freeform 37"/>
            <p:cNvSpPr>
              <a:spLocks/>
            </p:cNvSpPr>
            <p:nvPr/>
          </p:nvSpPr>
          <p:spPr bwMode="auto">
            <a:xfrm>
              <a:off x="2974" y="1323"/>
              <a:ext cx="148" cy="53"/>
            </a:xfrm>
            <a:custGeom>
              <a:avLst/>
              <a:gdLst/>
              <a:ahLst/>
              <a:cxnLst>
                <a:cxn ang="0">
                  <a:pos x="0" y="52"/>
                </a:cxn>
                <a:cxn ang="0">
                  <a:pos x="0" y="52"/>
                </a:cxn>
                <a:cxn ang="0">
                  <a:pos x="0" y="44"/>
                </a:cxn>
                <a:cxn ang="0">
                  <a:pos x="8" y="44"/>
                </a:cxn>
                <a:cxn ang="0">
                  <a:pos x="8" y="35"/>
                </a:cxn>
                <a:cxn ang="0">
                  <a:pos x="17" y="35"/>
                </a:cxn>
                <a:cxn ang="0">
                  <a:pos x="17" y="26"/>
                </a:cxn>
                <a:cxn ang="0">
                  <a:pos x="26" y="26"/>
                </a:cxn>
                <a:cxn ang="0">
                  <a:pos x="34" y="18"/>
                </a:cxn>
                <a:cxn ang="0">
                  <a:pos x="43" y="18"/>
                </a:cxn>
                <a:cxn ang="0">
                  <a:pos x="43" y="9"/>
                </a:cxn>
                <a:cxn ang="0">
                  <a:pos x="52" y="9"/>
                </a:cxn>
                <a:cxn ang="0">
                  <a:pos x="60" y="9"/>
                </a:cxn>
                <a:cxn ang="0">
                  <a:pos x="60" y="0"/>
                </a:cxn>
                <a:cxn ang="0">
                  <a:pos x="69" y="0"/>
                </a:cxn>
                <a:cxn ang="0">
                  <a:pos x="78" y="0"/>
                </a:cxn>
                <a:cxn ang="0">
                  <a:pos x="86" y="0"/>
                </a:cxn>
                <a:cxn ang="0">
                  <a:pos x="95" y="0"/>
                </a:cxn>
                <a:cxn ang="0">
                  <a:pos x="104" y="0"/>
                </a:cxn>
                <a:cxn ang="0">
                  <a:pos x="112" y="0"/>
                </a:cxn>
                <a:cxn ang="0">
                  <a:pos x="112" y="9"/>
                </a:cxn>
                <a:cxn ang="0">
                  <a:pos x="121" y="9"/>
                </a:cxn>
                <a:cxn ang="0">
                  <a:pos x="130" y="9"/>
                </a:cxn>
                <a:cxn ang="0">
                  <a:pos x="130" y="18"/>
                </a:cxn>
                <a:cxn ang="0">
                  <a:pos x="138" y="18"/>
                </a:cxn>
                <a:cxn ang="0">
                  <a:pos x="138" y="26"/>
                </a:cxn>
                <a:cxn ang="0">
                  <a:pos x="147" y="26"/>
                </a:cxn>
              </a:cxnLst>
              <a:rect l="0" t="0" r="r" b="b"/>
              <a:pathLst>
                <a:path w="148" h="53">
                  <a:moveTo>
                    <a:pt x="0" y="52"/>
                  </a:moveTo>
                  <a:lnTo>
                    <a:pt x="0" y="52"/>
                  </a:lnTo>
                  <a:lnTo>
                    <a:pt x="0" y="44"/>
                  </a:lnTo>
                  <a:lnTo>
                    <a:pt x="8" y="44"/>
                  </a:lnTo>
                  <a:lnTo>
                    <a:pt x="8" y="35"/>
                  </a:lnTo>
                  <a:lnTo>
                    <a:pt x="17" y="35"/>
                  </a:lnTo>
                  <a:lnTo>
                    <a:pt x="17" y="26"/>
                  </a:lnTo>
                  <a:lnTo>
                    <a:pt x="26" y="26"/>
                  </a:lnTo>
                  <a:lnTo>
                    <a:pt x="34" y="18"/>
                  </a:lnTo>
                  <a:lnTo>
                    <a:pt x="43" y="18"/>
                  </a:lnTo>
                  <a:lnTo>
                    <a:pt x="43" y="9"/>
                  </a:lnTo>
                  <a:lnTo>
                    <a:pt x="52" y="9"/>
                  </a:lnTo>
                  <a:lnTo>
                    <a:pt x="60" y="9"/>
                  </a:lnTo>
                  <a:lnTo>
                    <a:pt x="60" y="0"/>
                  </a:lnTo>
                  <a:lnTo>
                    <a:pt x="69" y="0"/>
                  </a:lnTo>
                  <a:lnTo>
                    <a:pt x="78" y="0"/>
                  </a:lnTo>
                  <a:lnTo>
                    <a:pt x="86" y="0"/>
                  </a:lnTo>
                  <a:lnTo>
                    <a:pt x="95" y="0"/>
                  </a:lnTo>
                  <a:lnTo>
                    <a:pt x="104" y="0"/>
                  </a:lnTo>
                  <a:lnTo>
                    <a:pt x="112" y="0"/>
                  </a:lnTo>
                  <a:lnTo>
                    <a:pt x="112" y="9"/>
                  </a:lnTo>
                  <a:lnTo>
                    <a:pt x="121" y="9"/>
                  </a:lnTo>
                  <a:lnTo>
                    <a:pt x="130" y="9"/>
                  </a:lnTo>
                  <a:lnTo>
                    <a:pt x="130" y="18"/>
                  </a:lnTo>
                  <a:lnTo>
                    <a:pt x="138" y="18"/>
                  </a:lnTo>
                  <a:lnTo>
                    <a:pt x="138" y="26"/>
                  </a:lnTo>
                  <a:lnTo>
                    <a:pt x="147" y="26"/>
                  </a:lnTo>
                </a:path>
              </a:pathLst>
            </a:custGeom>
            <a:noFill/>
            <a:ln w="50800" cap="rnd" cmpd="sng">
              <a:solidFill>
                <a:srgbClr val="EAEC5E"/>
              </a:solidFill>
              <a:prstDash val="solid"/>
              <a:round/>
              <a:headEnd type="none" w="med" len="med"/>
              <a:tailEnd type="none" w="med" len="med"/>
            </a:ln>
            <a:effectLst/>
          </p:spPr>
          <p:txBody>
            <a:bodyPr/>
            <a:lstStyle/>
            <a:p>
              <a:endParaRPr lang="en-US"/>
            </a:p>
          </p:txBody>
        </p:sp>
        <p:sp>
          <p:nvSpPr>
            <p:cNvPr id="176166" name="Freeform 38"/>
            <p:cNvSpPr>
              <a:spLocks/>
            </p:cNvSpPr>
            <p:nvPr/>
          </p:nvSpPr>
          <p:spPr bwMode="auto">
            <a:xfrm>
              <a:off x="3121" y="1349"/>
              <a:ext cx="209" cy="401"/>
            </a:xfrm>
            <a:custGeom>
              <a:avLst/>
              <a:gdLst/>
              <a:ahLst/>
              <a:cxnLst>
                <a:cxn ang="0">
                  <a:pos x="0" y="0"/>
                </a:cxn>
                <a:cxn ang="0">
                  <a:pos x="0" y="0"/>
                </a:cxn>
                <a:cxn ang="0">
                  <a:pos x="9" y="0"/>
                </a:cxn>
                <a:cxn ang="0">
                  <a:pos x="9" y="9"/>
                </a:cxn>
                <a:cxn ang="0">
                  <a:pos x="17" y="9"/>
                </a:cxn>
                <a:cxn ang="0">
                  <a:pos x="17" y="18"/>
                </a:cxn>
                <a:cxn ang="0">
                  <a:pos x="26" y="18"/>
                </a:cxn>
                <a:cxn ang="0">
                  <a:pos x="26" y="26"/>
                </a:cxn>
                <a:cxn ang="0">
                  <a:pos x="35" y="26"/>
                </a:cxn>
                <a:cxn ang="0">
                  <a:pos x="35" y="35"/>
                </a:cxn>
                <a:cxn ang="0">
                  <a:pos x="35" y="44"/>
                </a:cxn>
                <a:cxn ang="0">
                  <a:pos x="43" y="44"/>
                </a:cxn>
                <a:cxn ang="0">
                  <a:pos x="43" y="53"/>
                </a:cxn>
                <a:cxn ang="0">
                  <a:pos x="52" y="53"/>
                </a:cxn>
                <a:cxn ang="0">
                  <a:pos x="52" y="61"/>
                </a:cxn>
                <a:cxn ang="0">
                  <a:pos x="61" y="70"/>
                </a:cxn>
                <a:cxn ang="0">
                  <a:pos x="61" y="79"/>
                </a:cxn>
                <a:cxn ang="0">
                  <a:pos x="69" y="79"/>
                </a:cxn>
                <a:cxn ang="0">
                  <a:pos x="69" y="87"/>
                </a:cxn>
                <a:cxn ang="0">
                  <a:pos x="69" y="96"/>
                </a:cxn>
                <a:cxn ang="0">
                  <a:pos x="78" y="96"/>
                </a:cxn>
                <a:cxn ang="0">
                  <a:pos x="78" y="105"/>
                </a:cxn>
                <a:cxn ang="0">
                  <a:pos x="87" y="105"/>
                </a:cxn>
                <a:cxn ang="0">
                  <a:pos x="87" y="113"/>
                </a:cxn>
                <a:cxn ang="0">
                  <a:pos x="87" y="122"/>
                </a:cxn>
                <a:cxn ang="0">
                  <a:pos x="95" y="122"/>
                </a:cxn>
                <a:cxn ang="0">
                  <a:pos x="95" y="131"/>
                </a:cxn>
                <a:cxn ang="0">
                  <a:pos x="95" y="139"/>
                </a:cxn>
                <a:cxn ang="0">
                  <a:pos x="104" y="139"/>
                </a:cxn>
                <a:cxn ang="0">
                  <a:pos x="104" y="148"/>
                </a:cxn>
                <a:cxn ang="0">
                  <a:pos x="113" y="157"/>
                </a:cxn>
                <a:cxn ang="0">
                  <a:pos x="113" y="165"/>
                </a:cxn>
                <a:cxn ang="0">
                  <a:pos x="113" y="174"/>
                </a:cxn>
                <a:cxn ang="0">
                  <a:pos x="121" y="183"/>
                </a:cxn>
                <a:cxn ang="0">
                  <a:pos x="121" y="191"/>
                </a:cxn>
                <a:cxn ang="0">
                  <a:pos x="130" y="200"/>
                </a:cxn>
                <a:cxn ang="0">
                  <a:pos x="130" y="209"/>
                </a:cxn>
                <a:cxn ang="0">
                  <a:pos x="139" y="217"/>
                </a:cxn>
                <a:cxn ang="0">
                  <a:pos x="139" y="226"/>
                </a:cxn>
                <a:cxn ang="0">
                  <a:pos x="147" y="235"/>
                </a:cxn>
                <a:cxn ang="0">
                  <a:pos x="147" y="243"/>
                </a:cxn>
                <a:cxn ang="0">
                  <a:pos x="147" y="252"/>
                </a:cxn>
                <a:cxn ang="0">
                  <a:pos x="156" y="261"/>
                </a:cxn>
                <a:cxn ang="0">
                  <a:pos x="156" y="270"/>
                </a:cxn>
                <a:cxn ang="0">
                  <a:pos x="165" y="278"/>
                </a:cxn>
                <a:cxn ang="0">
                  <a:pos x="165" y="287"/>
                </a:cxn>
                <a:cxn ang="0">
                  <a:pos x="165" y="296"/>
                </a:cxn>
                <a:cxn ang="0">
                  <a:pos x="173" y="304"/>
                </a:cxn>
                <a:cxn ang="0">
                  <a:pos x="173" y="313"/>
                </a:cxn>
                <a:cxn ang="0">
                  <a:pos x="173" y="322"/>
                </a:cxn>
                <a:cxn ang="0">
                  <a:pos x="182" y="322"/>
                </a:cxn>
                <a:cxn ang="0">
                  <a:pos x="182" y="330"/>
                </a:cxn>
                <a:cxn ang="0">
                  <a:pos x="182" y="339"/>
                </a:cxn>
                <a:cxn ang="0">
                  <a:pos x="191" y="348"/>
                </a:cxn>
                <a:cxn ang="0">
                  <a:pos x="191" y="356"/>
                </a:cxn>
                <a:cxn ang="0">
                  <a:pos x="199" y="365"/>
                </a:cxn>
                <a:cxn ang="0">
                  <a:pos x="199" y="374"/>
                </a:cxn>
                <a:cxn ang="0">
                  <a:pos x="199" y="382"/>
                </a:cxn>
                <a:cxn ang="0">
                  <a:pos x="199" y="391"/>
                </a:cxn>
                <a:cxn ang="0">
                  <a:pos x="208" y="391"/>
                </a:cxn>
                <a:cxn ang="0">
                  <a:pos x="208" y="400"/>
                </a:cxn>
              </a:cxnLst>
              <a:rect l="0" t="0" r="r" b="b"/>
              <a:pathLst>
                <a:path w="209" h="401">
                  <a:moveTo>
                    <a:pt x="0" y="0"/>
                  </a:moveTo>
                  <a:lnTo>
                    <a:pt x="0" y="0"/>
                  </a:lnTo>
                  <a:lnTo>
                    <a:pt x="9" y="0"/>
                  </a:lnTo>
                  <a:lnTo>
                    <a:pt x="9" y="9"/>
                  </a:lnTo>
                  <a:lnTo>
                    <a:pt x="17" y="9"/>
                  </a:lnTo>
                  <a:lnTo>
                    <a:pt x="17" y="18"/>
                  </a:lnTo>
                  <a:lnTo>
                    <a:pt x="26" y="18"/>
                  </a:lnTo>
                  <a:lnTo>
                    <a:pt x="26" y="26"/>
                  </a:lnTo>
                  <a:lnTo>
                    <a:pt x="35" y="26"/>
                  </a:lnTo>
                  <a:lnTo>
                    <a:pt x="35" y="35"/>
                  </a:lnTo>
                  <a:lnTo>
                    <a:pt x="35" y="44"/>
                  </a:lnTo>
                  <a:lnTo>
                    <a:pt x="43" y="44"/>
                  </a:lnTo>
                  <a:lnTo>
                    <a:pt x="43" y="53"/>
                  </a:lnTo>
                  <a:lnTo>
                    <a:pt x="52" y="53"/>
                  </a:lnTo>
                  <a:lnTo>
                    <a:pt x="52" y="61"/>
                  </a:lnTo>
                  <a:lnTo>
                    <a:pt x="61" y="70"/>
                  </a:lnTo>
                  <a:lnTo>
                    <a:pt x="61" y="79"/>
                  </a:lnTo>
                  <a:lnTo>
                    <a:pt x="69" y="79"/>
                  </a:lnTo>
                  <a:lnTo>
                    <a:pt x="69" y="87"/>
                  </a:lnTo>
                  <a:lnTo>
                    <a:pt x="69" y="96"/>
                  </a:lnTo>
                  <a:lnTo>
                    <a:pt x="78" y="96"/>
                  </a:lnTo>
                  <a:lnTo>
                    <a:pt x="78" y="105"/>
                  </a:lnTo>
                  <a:lnTo>
                    <a:pt x="87" y="105"/>
                  </a:lnTo>
                  <a:lnTo>
                    <a:pt x="87" y="113"/>
                  </a:lnTo>
                  <a:lnTo>
                    <a:pt x="87" y="122"/>
                  </a:lnTo>
                  <a:lnTo>
                    <a:pt x="95" y="122"/>
                  </a:lnTo>
                  <a:lnTo>
                    <a:pt x="95" y="131"/>
                  </a:lnTo>
                  <a:lnTo>
                    <a:pt x="95" y="139"/>
                  </a:lnTo>
                  <a:lnTo>
                    <a:pt x="104" y="139"/>
                  </a:lnTo>
                  <a:lnTo>
                    <a:pt x="104" y="148"/>
                  </a:lnTo>
                  <a:lnTo>
                    <a:pt x="113" y="157"/>
                  </a:lnTo>
                  <a:lnTo>
                    <a:pt x="113" y="165"/>
                  </a:lnTo>
                  <a:lnTo>
                    <a:pt x="113" y="174"/>
                  </a:lnTo>
                  <a:lnTo>
                    <a:pt x="121" y="183"/>
                  </a:lnTo>
                  <a:lnTo>
                    <a:pt x="121" y="191"/>
                  </a:lnTo>
                  <a:lnTo>
                    <a:pt x="130" y="200"/>
                  </a:lnTo>
                  <a:lnTo>
                    <a:pt x="130" y="209"/>
                  </a:lnTo>
                  <a:lnTo>
                    <a:pt x="139" y="217"/>
                  </a:lnTo>
                  <a:lnTo>
                    <a:pt x="139" y="226"/>
                  </a:lnTo>
                  <a:lnTo>
                    <a:pt x="147" y="235"/>
                  </a:lnTo>
                  <a:lnTo>
                    <a:pt x="147" y="243"/>
                  </a:lnTo>
                  <a:lnTo>
                    <a:pt x="147" y="252"/>
                  </a:lnTo>
                  <a:lnTo>
                    <a:pt x="156" y="261"/>
                  </a:lnTo>
                  <a:lnTo>
                    <a:pt x="156" y="270"/>
                  </a:lnTo>
                  <a:lnTo>
                    <a:pt x="165" y="278"/>
                  </a:lnTo>
                  <a:lnTo>
                    <a:pt x="165" y="287"/>
                  </a:lnTo>
                  <a:lnTo>
                    <a:pt x="165" y="296"/>
                  </a:lnTo>
                  <a:lnTo>
                    <a:pt x="173" y="304"/>
                  </a:lnTo>
                  <a:lnTo>
                    <a:pt x="173" y="313"/>
                  </a:lnTo>
                  <a:lnTo>
                    <a:pt x="173" y="322"/>
                  </a:lnTo>
                  <a:lnTo>
                    <a:pt x="182" y="322"/>
                  </a:lnTo>
                  <a:lnTo>
                    <a:pt x="182" y="330"/>
                  </a:lnTo>
                  <a:lnTo>
                    <a:pt x="182" y="339"/>
                  </a:lnTo>
                  <a:lnTo>
                    <a:pt x="191" y="348"/>
                  </a:lnTo>
                  <a:lnTo>
                    <a:pt x="191" y="356"/>
                  </a:lnTo>
                  <a:lnTo>
                    <a:pt x="199" y="365"/>
                  </a:lnTo>
                  <a:lnTo>
                    <a:pt x="199" y="374"/>
                  </a:lnTo>
                  <a:lnTo>
                    <a:pt x="199" y="382"/>
                  </a:lnTo>
                  <a:lnTo>
                    <a:pt x="199" y="391"/>
                  </a:lnTo>
                  <a:lnTo>
                    <a:pt x="208" y="391"/>
                  </a:lnTo>
                  <a:lnTo>
                    <a:pt x="208" y="400"/>
                  </a:lnTo>
                </a:path>
              </a:pathLst>
            </a:custGeom>
            <a:noFill/>
            <a:ln w="50800" cap="rnd" cmpd="sng">
              <a:solidFill>
                <a:srgbClr val="EAEC5E"/>
              </a:solidFill>
              <a:prstDash val="solid"/>
              <a:round/>
              <a:headEnd type="none" w="med" len="med"/>
              <a:tailEnd type="none" w="med" len="med"/>
            </a:ln>
            <a:effectLst/>
          </p:spPr>
          <p:txBody>
            <a:bodyPr/>
            <a:lstStyle/>
            <a:p>
              <a:endParaRPr lang="en-US"/>
            </a:p>
          </p:txBody>
        </p:sp>
        <p:sp>
          <p:nvSpPr>
            <p:cNvPr id="176167" name="Freeform 39"/>
            <p:cNvSpPr>
              <a:spLocks/>
            </p:cNvSpPr>
            <p:nvPr/>
          </p:nvSpPr>
          <p:spPr bwMode="auto">
            <a:xfrm>
              <a:off x="3329" y="1749"/>
              <a:ext cx="624" cy="1181"/>
            </a:xfrm>
            <a:custGeom>
              <a:avLst/>
              <a:gdLst/>
              <a:ahLst/>
              <a:cxnLst>
                <a:cxn ang="0">
                  <a:pos x="0" y="0"/>
                </a:cxn>
                <a:cxn ang="0">
                  <a:pos x="0" y="17"/>
                </a:cxn>
                <a:cxn ang="0">
                  <a:pos x="9" y="26"/>
                </a:cxn>
                <a:cxn ang="0">
                  <a:pos x="17" y="52"/>
                </a:cxn>
                <a:cxn ang="0">
                  <a:pos x="26" y="69"/>
                </a:cxn>
                <a:cxn ang="0">
                  <a:pos x="26" y="87"/>
                </a:cxn>
                <a:cxn ang="0">
                  <a:pos x="34" y="95"/>
                </a:cxn>
                <a:cxn ang="0">
                  <a:pos x="43" y="113"/>
                </a:cxn>
                <a:cxn ang="0">
                  <a:pos x="43" y="130"/>
                </a:cxn>
                <a:cxn ang="0">
                  <a:pos x="52" y="147"/>
                </a:cxn>
                <a:cxn ang="0">
                  <a:pos x="60" y="173"/>
                </a:cxn>
                <a:cxn ang="0">
                  <a:pos x="69" y="182"/>
                </a:cxn>
                <a:cxn ang="0">
                  <a:pos x="69" y="199"/>
                </a:cxn>
                <a:cxn ang="0">
                  <a:pos x="78" y="217"/>
                </a:cxn>
                <a:cxn ang="0">
                  <a:pos x="86" y="234"/>
                </a:cxn>
                <a:cxn ang="0">
                  <a:pos x="86" y="251"/>
                </a:cxn>
                <a:cxn ang="0">
                  <a:pos x="95" y="278"/>
                </a:cxn>
                <a:cxn ang="0">
                  <a:pos x="104" y="312"/>
                </a:cxn>
                <a:cxn ang="0">
                  <a:pos x="112" y="330"/>
                </a:cxn>
                <a:cxn ang="0">
                  <a:pos x="121" y="347"/>
                </a:cxn>
                <a:cxn ang="0">
                  <a:pos x="130" y="364"/>
                </a:cxn>
                <a:cxn ang="0">
                  <a:pos x="138" y="399"/>
                </a:cxn>
                <a:cxn ang="0">
                  <a:pos x="147" y="416"/>
                </a:cxn>
                <a:cxn ang="0">
                  <a:pos x="147" y="434"/>
                </a:cxn>
                <a:cxn ang="0">
                  <a:pos x="156" y="442"/>
                </a:cxn>
                <a:cxn ang="0">
                  <a:pos x="164" y="460"/>
                </a:cxn>
                <a:cxn ang="0">
                  <a:pos x="164" y="477"/>
                </a:cxn>
                <a:cxn ang="0">
                  <a:pos x="173" y="495"/>
                </a:cxn>
                <a:cxn ang="0">
                  <a:pos x="182" y="521"/>
                </a:cxn>
                <a:cxn ang="0">
                  <a:pos x="190" y="538"/>
                </a:cxn>
                <a:cxn ang="0">
                  <a:pos x="208" y="581"/>
                </a:cxn>
                <a:cxn ang="0">
                  <a:pos x="216" y="607"/>
                </a:cxn>
                <a:cxn ang="0">
                  <a:pos x="225" y="616"/>
                </a:cxn>
                <a:cxn ang="0">
                  <a:pos x="225" y="633"/>
                </a:cxn>
                <a:cxn ang="0">
                  <a:pos x="234" y="651"/>
                </a:cxn>
                <a:cxn ang="0">
                  <a:pos x="242" y="677"/>
                </a:cxn>
                <a:cxn ang="0">
                  <a:pos x="251" y="703"/>
                </a:cxn>
                <a:cxn ang="0">
                  <a:pos x="260" y="720"/>
                </a:cxn>
                <a:cxn ang="0">
                  <a:pos x="268" y="738"/>
                </a:cxn>
                <a:cxn ang="0">
                  <a:pos x="277" y="764"/>
                </a:cxn>
                <a:cxn ang="0">
                  <a:pos x="286" y="772"/>
                </a:cxn>
                <a:cxn ang="0">
                  <a:pos x="303" y="807"/>
                </a:cxn>
                <a:cxn ang="0">
                  <a:pos x="312" y="824"/>
                </a:cxn>
                <a:cxn ang="0">
                  <a:pos x="320" y="842"/>
                </a:cxn>
                <a:cxn ang="0">
                  <a:pos x="355" y="894"/>
                </a:cxn>
                <a:cxn ang="0">
                  <a:pos x="355" y="911"/>
                </a:cxn>
                <a:cxn ang="0">
                  <a:pos x="381" y="946"/>
                </a:cxn>
                <a:cxn ang="0">
                  <a:pos x="424" y="1015"/>
                </a:cxn>
                <a:cxn ang="0">
                  <a:pos x="459" y="1050"/>
                </a:cxn>
                <a:cxn ang="0">
                  <a:pos x="476" y="1076"/>
                </a:cxn>
                <a:cxn ang="0">
                  <a:pos x="502" y="1102"/>
                </a:cxn>
                <a:cxn ang="0">
                  <a:pos x="572" y="1146"/>
                </a:cxn>
                <a:cxn ang="0">
                  <a:pos x="623" y="1180"/>
                </a:cxn>
              </a:cxnLst>
              <a:rect l="0" t="0" r="r" b="b"/>
              <a:pathLst>
                <a:path w="624" h="1181">
                  <a:moveTo>
                    <a:pt x="0" y="0"/>
                  </a:moveTo>
                  <a:lnTo>
                    <a:pt x="0" y="0"/>
                  </a:lnTo>
                  <a:lnTo>
                    <a:pt x="0" y="8"/>
                  </a:lnTo>
                  <a:lnTo>
                    <a:pt x="0" y="17"/>
                  </a:lnTo>
                  <a:lnTo>
                    <a:pt x="9" y="17"/>
                  </a:lnTo>
                  <a:lnTo>
                    <a:pt x="9" y="26"/>
                  </a:lnTo>
                  <a:lnTo>
                    <a:pt x="17" y="43"/>
                  </a:lnTo>
                  <a:lnTo>
                    <a:pt x="17" y="52"/>
                  </a:lnTo>
                  <a:lnTo>
                    <a:pt x="17" y="61"/>
                  </a:lnTo>
                  <a:lnTo>
                    <a:pt x="26" y="69"/>
                  </a:lnTo>
                  <a:lnTo>
                    <a:pt x="26" y="78"/>
                  </a:lnTo>
                  <a:lnTo>
                    <a:pt x="26" y="87"/>
                  </a:lnTo>
                  <a:lnTo>
                    <a:pt x="34" y="87"/>
                  </a:lnTo>
                  <a:lnTo>
                    <a:pt x="34" y="95"/>
                  </a:lnTo>
                  <a:lnTo>
                    <a:pt x="34" y="104"/>
                  </a:lnTo>
                  <a:lnTo>
                    <a:pt x="43" y="113"/>
                  </a:lnTo>
                  <a:lnTo>
                    <a:pt x="43" y="121"/>
                  </a:lnTo>
                  <a:lnTo>
                    <a:pt x="43" y="130"/>
                  </a:lnTo>
                  <a:lnTo>
                    <a:pt x="52" y="139"/>
                  </a:lnTo>
                  <a:lnTo>
                    <a:pt x="52" y="147"/>
                  </a:lnTo>
                  <a:lnTo>
                    <a:pt x="60" y="165"/>
                  </a:lnTo>
                  <a:lnTo>
                    <a:pt x="60" y="173"/>
                  </a:lnTo>
                  <a:lnTo>
                    <a:pt x="60" y="182"/>
                  </a:lnTo>
                  <a:lnTo>
                    <a:pt x="69" y="182"/>
                  </a:lnTo>
                  <a:lnTo>
                    <a:pt x="69" y="191"/>
                  </a:lnTo>
                  <a:lnTo>
                    <a:pt x="69" y="199"/>
                  </a:lnTo>
                  <a:lnTo>
                    <a:pt x="69" y="208"/>
                  </a:lnTo>
                  <a:lnTo>
                    <a:pt x="78" y="217"/>
                  </a:lnTo>
                  <a:lnTo>
                    <a:pt x="78" y="225"/>
                  </a:lnTo>
                  <a:lnTo>
                    <a:pt x="86" y="234"/>
                  </a:lnTo>
                  <a:lnTo>
                    <a:pt x="86" y="243"/>
                  </a:lnTo>
                  <a:lnTo>
                    <a:pt x="86" y="251"/>
                  </a:lnTo>
                  <a:lnTo>
                    <a:pt x="95" y="269"/>
                  </a:lnTo>
                  <a:lnTo>
                    <a:pt x="95" y="278"/>
                  </a:lnTo>
                  <a:lnTo>
                    <a:pt x="104" y="295"/>
                  </a:lnTo>
                  <a:lnTo>
                    <a:pt x="104" y="312"/>
                  </a:lnTo>
                  <a:lnTo>
                    <a:pt x="112" y="321"/>
                  </a:lnTo>
                  <a:lnTo>
                    <a:pt x="112" y="330"/>
                  </a:lnTo>
                  <a:lnTo>
                    <a:pt x="121" y="338"/>
                  </a:lnTo>
                  <a:lnTo>
                    <a:pt x="121" y="347"/>
                  </a:lnTo>
                  <a:lnTo>
                    <a:pt x="121" y="356"/>
                  </a:lnTo>
                  <a:lnTo>
                    <a:pt x="130" y="364"/>
                  </a:lnTo>
                  <a:lnTo>
                    <a:pt x="130" y="373"/>
                  </a:lnTo>
                  <a:lnTo>
                    <a:pt x="138" y="399"/>
                  </a:lnTo>
                  <a:lnTo>
                    <a:pt x="138" y="408"/>
                  </a:lnTo>
                  <a:lnTo>
                    <a:pt x="147" y="416"/>
                  </a:lnTo>
                  <a:lnTo>
                    <a:pt x="147" y="425"/>
                  </a:lnTo>
                  <a:lnTo>
                    <a:pt x="147" y="434"/>
                  </a:lnTo>
                  <a:lnTo>
                    <a:pt x="156" y="434"/>
                  </a:lnTo>
                  <a:lnTo>
                    <a:pt x="156" y="442"/>
                  </a:lnTo>
                  <a:lnTo>
                    <a:pt x="156" y="451"/>
                  </a:lnTo>
                  <a:lnTo>
                    <a:pt x="164" y="460"/>
                  </a:lnTo>
                  <a:lnTo>
                    <a:pt x="164" y="469"/>
                  </a:lnTo>
                  <a:lnTo>
                    <a:pt x="164" y="477"/>
                  </a:lnTo>
                  <a:lnTo>
                    <a:pt x="173" y="486"/>
                  </a:lnTo>
                  <a:lnTo>
                    <a:pt x="173" y="495"/>
                  </a:lnTo>
                  <a:lnTo>
                    <a:pt x="173" y="503"/>
                  </a:lnTo>
                  <a:lnTo>
                    <a:pt x="182" y="521"/>
                  </a:lnTo>
                  <a:lnTo>
                    <a:pt x="190" y="529"/>
                  </a:lnTo>
                  <a:lnTo>
                    <a:pt x="190" y="538"/>
                  </a:lnTo>
                  <a:lnTo>
                    <a:pt x="199" y="564"/>
                  </a:lnTo>
                  <a:lnTo>
                    <a:pt x="208" y="581"/>
                  </a:lnTo>
                  <a:lnTo>
                    <a:pt x="216" y="599"/>
                  </a:lnTo>
                  <a:lnTo>
                    <a:pt x="216" y="607"/>
                  </a:lnTo>
                  <a:lnTo>
                    <a:pt x="216" y="616"/>
                  </a:lnTo>
                  <a:lnTo>
                    <a:pt x="225" y="616"/>
                  </a:lnTo>
                  <a:lnTo>
                    <a:pt x="225" y="625"/>
                  </a:lnTo>
                  <a:lnTo>
                    <a:pt x="225" y="633"/>
                  </a:lnTo>
                  <a:lnTo>
                    <a:pt x="234" y="642"/>
                  </a:lnTo>
                  <a:lnTo>
                    <a:pt x="234" y="651"/>
                  </a:lnTo>
                  <a:lnTo>
                    <a:pt x="234" y="659"/>
                  </a:lnTo>
                  <a:lnTo>
                    <a:pt x="242" y="677"/>
                  </a:lnTo>
                  <a:lnTo>
                    <a:pt x="251" y="686"/>
                  </a:lnTo>
                  <a:lnTo>
                    <a:pt x="251" y="703"/>
                  </a:lnTo>
                  <a:lnTo>
                    <a:pt x="260" y="703"/>
                  </a:lnTo>
                  <a:lnTo>
                    <a:pt x="260" y="720"/>
                  </a:lnTo>
                  <a:lnTo>
                    <a:pt x="268" y="729"/>
                  </a:lnTo>
                  <a:lnTo>
                    <a:pt x="268" y="738"/>
                  </a:lnTo>
                  <a:lnTo>
                    <a:pt x="277" y="755"/>
                  </a:lnTo>
                  <a:lnTo>
                    <a:pt x="277" y="764"/>
                  </a:lnTo>
                  <a:lnTo>
                    <a:pt x="286" y="764"/>
                  </a:lnTo>
                  <a:lnTo>
                    <a:pt x="286" y="772"/>
                  </a:lnTo>
                  <a:lnTo>
                    <a:pt x="303" y="798"/>
                  </a:lnTo>
                  <a:lnTo>
                    <a:pt x="303" y="807"/>
                  </a:lnTo>
                  <a:lnTo>
                    <a:pt x="312" y="816"/>
                  </a:lnTo>
                  <a:lnTo>
                    <a:pt x="312" y="824"/>
                  </a:lnTo>
                  <a:lnTo>
                    <a:pt x="320" y="833"/>
                  </a:lnTo>
                  <a:lnTo>
                    <a:pt x="320" y="842"/>
                  </a:lnTo>
                  <a:lnTo>
                    <a:pt x="338" y="868"/>
                  </a:lnTo>
                  <a:lnTo>
                    <a:pt x="355" y="894"/>
                  </a:lnTo>
                  <a:lnTo>
                    <a:pt x="355" y="903"/>
                  </a:lnTo>
                  <a:lnTo>
                    <a:pt x="355" y="911"/>
                  </a:lnTo>
                  <a:lnTo>
                    <a:pt x="372" y="937"/>
                  </a:lnTo>
                  <a:lnTo>
                    <a:pt x="381" y="946"/>
                  </a:lnTo>
                  <a:lnTo>
                    <a:pt x="424" y="1007"/>
                  </a:lnTo>
                  <a:lnTo>
                    <a:pt x="424" y="1015"/>
                  </a:lnTo>
                  <a:lnTo>
                    <a:pt x="442" y="1033"/>
                  </a:lnTo>
                  <a:lnTo>
                    <a:pt x="459" y="1050"/>
                  </a:lnTo>
                  <a:lnTo>
                    <a:pt x="468" y="1067"/>
                  </a:lnTo>
                  <a:lnTo>
                    <a:pt x="476" y="1076"/>
                  </a:lnTo>
                  <a:lnTo>
                    <a:pt x="485" y="1085"/>
                  </a:lnTo>
                  <a:lnTo>
                    <a:pt x="502" y="1102"/>
                  </a:lnTo>
                  <a:lnTo>
                    <a:pt x="520" y="1120"/>
                  </a:lnTo>
                  <a:lnTo>
                    <a:pt x="572" y="1146"/>
                  </a:lnTo>
                  <a:lnTo>
                    <a:pt x="580" y="1154"/>
                  </a:lnTo>
                  <a:lnTo>
                    <a:pt x="623" y="1180"/>
                  </a:lnTo>
                </a:path>
              </a:pathLst>
            </a:custGeom>
            <a:noFill/>
            <a:ln w="50800" cap="rnd" cmpd="sng">
              <a:solidFill>
                <a:srgbClr val="EAEC5E"/>
              </a:solidFill>
              <a:prstDash val="solid"/>
              <a:round/>
              <a:headEnd type="none" w="med" len="med"/>
              <a:tailEnd type="none" w="med" len="med"/>
            </a:ln>
            <a:effectLst/>
          </p:spPr>
          <p:txBody>
            <a:bodyPr/>
            <a:lstStyle/>
            <a:p>
              <a:endParaRPr lang="en-US"/>
            </a:p>
          </p:txBody>
        </p:sp>
        <p:sp>
          <p:nvSpPr>
            <p:cNvPr id="176168" name="Freeform 40"/>
            <p:cNvSpPr>
              <a:spLocks/>
            </p:cNvSpPr>
            <p:nvPr/>
          </p:nvSpPr>
          <p:spPr bwMode="auto">
            <a:xfrm>
              <a:off x="3952" y="2929"/>
              <a:ext cx="305" cy="62"/>
            </a:xfrm>
            <a:custGeom>
              <a:avLst/>
              <a:gdLst/>
              <a:ahLst/>
              <a:cxnLst>
                <a:cxn ang="0">
                  <a:pos x="0" y="0"/>
                </a:cxn>
                <a:cxn ang="0">
                  <a:pos x="9" y="0"/>
                </a:cxn>
                <a:cxn ang="0">
                  <a:pos x="26" y="9"/>
                </a:cxn>
                <a:cxn ang="0">
                  <a:pos x="148" y="44"/>
                </a:cxn>
                <a:cxn ang="0">
                  <a:pos x="304" y="61"/>
                </a:cxn>
              </a:cxnLst>
              <a:rect l="0" t="0" r="r" b="b"/>
              <a:pathLst>
                <a:path w="305" h="62">
                  <a:moveTo>
                    <a:pt x="0" y="0"/>
                  </a:moveTo>
                  <a:lnTo>
                    <a:pt x="9" y="0"/>
                  </a:lnTo>
                  <a:lnTo>
                    <a:pt x="26" y="9"/>
                  </a:lnTo>
                  <a:lnTo>
                    <a:pt x="148" y="44"/>
                  </a:lnTo>
                  <a:lnTo>
                    <a:pt x="304" y="61"/>
                  </a:lnTo>
                </a:path>
              </a:pathLst>
            </a:custGeom>
            <a:noFill/>
            <a:ln w="50800" cap="rnd" cmpd="sng">
              <a:solidFill>
                <a:srgbClr val="EAEC5E"/>
              </a:solidFill>
              <a:prstDash val="solid"/>
              <a:round/>
              <a:headEnd type="none" w="med" len="med"/>
              <a:tailEnd type="none" w="med" len="med"/>
            </a:ln>
            <a:effectLst/>
          </p:spPr>
          <p:txBody>
            <a:bodyPr/>
            <a:lstStyle/>
            <a:p>
              <a:endParaRPr lang="en-US"/>
            </a:p>
          </p:txBody>
        </p:sp>
      </p:grpSp>
      <p:sp>
        <p:nvSpPr>
          <p:cNvPr id="176169" name="Rectangle 41"/>
          <p:cNvSpPr>
            <a:spLocks noChangeArrowheads="1"/>
          </p:cNvSpPr>
          <p:nvPr/>
        </p:nvSpPr>
        <p:spPr bwMode="auto">
          <a:xfrm>
            <a:off x="4219575" y="5334000"/>
            <a:ext cx="1311275" cy="333375"/>
          </a:xfrm>
          <a:prstGeom prst="rect">
            <a:avLst/>
          </a:prstGeom>
          <a:noFill/>
          <a:ln w="12700">
            <a:noFill/>
            <a:miter lim="800000"/>
            <a:headEnd/>
            <a:tailEnd/>
          </a:ln>
          <a:effectLst/>
        </p:spPr>
        <p:txBody>
          <a:bodyPr wrap="none" lIns="90488" tIns="44450" rIns="90488" bIns="44450">
            <a:spAutoFit/>
          </a:bodyPr>
          <a:lstStyle/>
          <a:p>
            <a:pPr algn="ctr" eaLnBrk="0" hangingPunct="0"/>
            <a:r>
              <a:rPr lang="en-US" sz="1600" b="1">
                <a:solidFill>
                  <a:srgbClr val="EAEC5E"/>
                </a:solidFill>
                <a:effectLst>
                  <a:outerShdw blurRad="38100" dist="38100" dir="2700000" algn="tl">
                    <a:srgbClr val="000000"/>
                  </a:outerShdw>
                </a:effectLst>
              </a:rPr>
              <a:t>Self esteem</a:t>
            </a:r>
          </a:p>
        </p:txBody>
      </p:sp>
      <p:sp>
        <p:nvSpPr>
          <p:cNvPr id="176170" name="Rectangle 42"/>
          <p:cNvSpPr>
            <a:spLocks noChangeArrowheads="1"/>
          </p:cNvSpPr>
          <p:nvPr/>
        </p:nvSpPr>
        <p:spPr bwMode="auto">
          <a:xfrm rot="16200000">
            <a:off x="1346200" y="3303588"/>
            <a:ext cx="1206500" cy="577850"/>
          </a:xfrm>
          <a:prstGeom prst="rect">
            <a:avLst/>
          </a:prstGeom>
          <a:noFill/>
          <a:ln w="12700">
            <a:noFill/>
            <a:miter lim="800000"/>
            <a:headEnd/>
            <a:tailEnd/>
          </a:ln>
          <a:effectLst/>
        </p:spPr>
        <p:txBody>
          <a:bodyPr wrap="none" lIns="90488" tIns="44450" rIns="90488" bIns="44450">
            <a:spAutoFit/>
          </a:bodyPr>
          <a:lstStyle/>
          <a:p>
            <a:pPr algn="ctr" eaLnBrk="0" hangingPunct="0"/>
            <a:endParaRPr lang="en-US" sz="1600" b="1">
              <a:solidFill>
                <a:srgbClr val="EAEC5E"/>
              </a:solidFill>
              <a:effectLst>
                <a:outerShdw blurRad="38100" dist="38100" dir="2700000" algn="tl">
                  <a:srgbClr val="000000"/>
                </a:outerShdw>
              </a:effectLst>
            </a:endParaRPr>
          </a:p>
          <a:p>
            <a:pPr algn="ctr" eaLnBrk="0" hangingPunct="0"/>
            <a:r>
              <a:rPr lang="en-US" sz="1600" b="1">
                <a:solidFill>
                  <a:srgbClr val="EAEC5E"/>
                </a:solidFill>
                <a:effectLst>
                  <a:outerShdw blurRad="38100" dist="38100" dir="2700000" algn="tl">
                    <a:srgbClr val="000000"/>
                  </a:outerShdw>
                </a:effectLst>
              </a:rPr>
              <a:t>Frequency</a:t>
            </a:r>
          </a:p>
        </p:txBody>
      </p:sp>
      <p:sp>
        <p:nvSpPr>
          <p:cNvPr id="176171" name="Rectangle 43"/>
          <p:cNvSpPr>
            <a:spLocks noChangeArrowheads="1"/>
          </p:cNvSpPr>
          <p:nvPr/>
        </p:nvSpPr>
        <p:spPr bwMode="auto">
          <a:xfrm>
            <a:off x="5634038" y="1443038"/>
            <a:ext cx="3133725" cy="819150"/>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lIns="90488" tIns="44450" rIns="90488" bIns="44450">
            <a:spAutoFit/>
          </a:bodyPr>
          <a:lstStyle/>
          <a:p>
            <a:pPr algn="ctr" eaLnBrk="0" hangingPunct="0">
              <a:spcBef>
                <a:spcPct val="50000"/>
              </a:spcBef>
            </a:pPr>
            <a:r>
              <a:rPr lang="en-US" sz="2400" b="1">
                <a:solidFill>
                  <a:srgbClr val="EAEC5E"/>
                </a:solidFill>
                <a:effectLst>
                  <a:outerShdw blurRad="38100" dist="38100" dir="2700000" algn="tl">
                    <a:srgbClr val="000000"/>
                  </a:outerShdw>
                </a:effectLst>
              </a:rPr>
              <a:t>The population has a mean of 3.75...</a:t>
            </a:r>
          </a:p>
        </p:txBody>
      </p:sp>
      <p:sp>
        <p:nvSpPr>
          <p:cNvPr id="176172" name="Line 44"/>
          <p:cNvSpPr>
            <a:spLocks noChangeShapeType="1"/>
          </p:cNvSpPr>
          <p:nvPr/>
        </p:nvSpPr>
        <p:spPr bwMode="auto">
          <a:xfrm flipH="1">
            <a:off x="5175250" y="3054350"/>
            <a:ext cx="2146300" cy="16637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176173" name="Rectangle 45"/>
          <p:cNvSpPr>
            <a:spLocks noChangeArrowheads="1"/>
          </p:cNvSpPr>
          <p:nvPr/>
        </p:nvSpPr>
        <p:spPr bwMode="auto">
          <a:xfrm>
            <a:off x="6929438" y="2586038"/>
            <a:ext cx="2143125" cy="1549400"/>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lIns="90488" tIns="44450" rIns="90488" bIns="44450">
            <a:spAutoFit/>
          </a:bodyPr>
          <a:lstStyle/>
          <a:p>
            <a:pPr algn="ctr" eaLnBrk="0" hangingPunct="0">
              <a:spcBef>
                <a:spcPct val="50000"/>
              </a:spcBef>
            </a:pPr>
            <a:r>
              <a:rPr lang="en-US" sz="2400" b="1">
                <a:solidFill>
                  <a:srgbClr val="EAEC5E"/>
                </a:solidFill>
                <a:effectLst>
                  <a:outerShdw blurRad="38100" dist="38100" dir="2700000" algn="tl">
                    <a:srgbClr val="000000"/>
                  </a:outerShdw>
                </a:effectLst>
              </a:rPr>
              <a:t>...and a standard deviation of .25.</a:t>
            </a:r>
          </a:p>
        </p:txBody>
      </p:sp>
      <p:grpSp>
        <p:nvGrpSpPr>
          <p:cNvPr id="176174" name="Group 46"/>
          <p:cNvGrpSpPr>
            <a:grpSpLocks/>
          </p:cNvGrpSpPr>
          <p:nvPr/>
        </p:nvGrpSpPr>
        <p:grpSpPr bwMode="auto">
          <a:xfrm>
            <a:off x="4867275" y="4724400"/>
            <a:ext cx="549275" cy="98425"/>
            <a:chOff x="3066" y="2976"/>
            <a:chExt cx="346" cy="62"/>
          </a:xfrm>
        </p:grpSpPr>
        <p:sp>
          <p:nvSpPr>
            <p:cNvPr id="176175" name="Line 47"/>
            <p:cNvSpPr>
              <a:spLocks noChangeShapeType="1"/>
            </p:cNvSpPr>
            <p:nvPr/>
          </p:nvSpPr>
          <p:spPr bwMode="auto">
            <a:xfrm>
              <a:off x="3066" y="2977"/>
              <a:ext cx="0" cy="61"/>
            </a:xfrm>
            <a:prstGeom prst="line">
              <a:avLst/>
            </a:prstGeom>
            <a:noFill/>
            <a:ln w="12700">
              <a:solidFill>
                <a:srgbClr val="FC0128"/>
              </a:solidFill>
              <a:round/>
              <a:headEnd/>
              <a:tailEnd/>
            </a:ln>
            <a:effectLst/>
          </p:spPr>
          <p:txBody>
            <a:bodyPr wrap="none" anchor="ctr"/>
            <a:lstStyle/>
            <a:p>
              <a:endParaRPr lang="en-US"/>
            </a:p>
          </p:txBody>
        </p:sp>
        <p:sp>
          <p:nvSpPr>
            <p:cNvPr id="176176" name="Line 48"/>
            <p:cNvSpPr>
              <a:spLocks noChangeShapeType="1"/>
            </p:cNvSpPr>
            <p:nvPr/>
          </p:nvSpPr>
          <p:spPr bwMode="auto">
            <a:xfrm>
              <a:off x="3406" y="2977"/>
              <a:ext cx="0" cy="61"/>
            </a:xfrm>
            <a:prstGeom prst="line">
              <a:avLst/>
            </a:prstGeom>
            <a:noFill/>
            <a:ln w="12700">
              <a:solidFill>
                <a:srgbClr val="FC0128"/>
              </a:solidFill>
              <a:round/>
              <a:headEnd/>
              <a:tailEnd/>
            </a:ln>
            <a:effectLst/>
          </p:spPr>
          <p:txBody>
            <a:bodyPr wrap="none" anchor="ctr"/>
            <a:lstStyle/>
            <a:p>
              <a:endParaRPr lang="en-US"/>
            </a:p>
          </p:txBody>
        </p:sp>
        <p:sp>
          <p:nvSpPr>
            <p:cNvPr id="176177" name="Line 49"/>
            <p:cNvSpPr>
              <a:spLocks noChangeShapeType="1"/>
            </p:cNvSpPr>
            <p:nvPr/>
          </p:nvSpPr>
          <p:spPr bwMode="auto">
            <a:xfrm flipH="1">
              <a:off x="3068" y="2976"/>
              <a:ext cx="344" cy="0"/>
            </a:xfrm>
            <a:prstGeom prst="line">
              <a:avLst/>
            </a:prstGeom>
            <a:noFill/>
            <a:ln w="12700">
              <a:solidFill>
                <a:srgbClr val="FC0128"/>
              </a:solidFill>
              <a:round/>
              <a:headEnd/>
              <a:tailEnd/>
            </a:ln>
            <a:effectLst/>
          </p:spPr>
          <p:txBody>
            <a:bodyPr wrap="none" anchor="ctr"/>
            <a:lstStyle/>
            <a:p>
              <a:endParaRPr lang="en-US"/>
            </a:p>
          </p:txBody>
        </p:sp>
      </p:grpSp>
      <p:grpSp>
        <p:nvGrpSpPr>
          <p:cNvPr id="176178" name="Group 50"/>
          <p:cNvGrpSpPr>
            <a:grpSpLocks/>
          </p:cNvGrpSpPr>
          <p:nvPr/>
        </p:nvGrpSpPr>
        <p:grpSpPr bwMode="auto">
          <a:xfrm>
            <a:off x="4310063" y="4724400"/>
            <a:ext cx="549275" cy="98425"/>
            <a:chOff x="2715" y="2976"/>
            <a:chExt cx="346" cy="62"/>
          </a:xfrm>
        </p:grpSpPr>
        <p:sp>
          <p:nvSpPr>
            <p:cNvPr id="176179" name="Line 51"/>
            <p:cNvSpPr>
              <a:spLocks noChangeShapeType="1"/>
            </p:cNvSpPr>
            <p:nvPr/>
          </p:nvSpPr>
          <p:spPr bwMode="auto">
            <a:xfrm>
              <a:off x="2715" y="2977"/>
              <a:ext cx="0" cy="61"/>
            </a:xfrm>
            <a:prstGeom prst="line">
              <a:avLst/>
            </a:prstGeom>
            <a:noFill/>
            <a:ln w="12700">
              <a:solidFill>
                <a:srgbClr val="FC0128"/>
              </a:solidFill>
              <a:round/>
              <a:headEnd/>
              <a:tailEnd/>
            </a:ln>
            <a:effectLst/>
          </p:spPr>
          <p:txBody>
            <a:bodyPr wrap="none" anchor="ctr"/>
            <a:lstStyle/>
            <a:p>
              <a:endParaRPr lang="en-US"/>
            </a:p>
          </p:txBody>
        </p:sp>
        <p:sp>
          <p:nvSpPr>
            <p:cNvPr id="176180" name="Line 52"/>
            <p:cNvSpPr>
              <a:spLocks noChangeShapeType="1"/>
            </p:cNvSpPr>
            <p:nvPr/>
          </p:nvSpPr>
          <p:spPr bwMode="auto">
            <a:xfrm>
              <a:off x="3055" y="2977"/>
              <a:ext cx="0" cy="61"/>
            </a:xfrm>
            <a:prstGeom prst="line">
              <a:avLst/>
            </a:prstGeom>
            <a:noFill/>
            <a:ln w="12700">
              <a:solidFill>
                <a:srgbClr val="FC0128"/>
              </a:solidFill>
              <a:round/>
              <a:headEnd/>
              <a:tailEnd/>
            </a:ln>
            <a:effectLst/>
          </p:spPr>
          <p:txBody>
            <a:bodyPr wrap="none" anchor="ctr"/>
            <a:lstStyle/>
            <a:p>
              <a:endParaRPr lang="en-US"/>
            </a:p>
          </p:txBody>
        </p:sp>
        <p:sp>
          <p:nvSpPr>
            <p:cNvPr id="176181" name="Line 53"/>
            <p:cNvSpPr>
              <a:spLocks noChangeShapeType="1"/>
            </p:cNvSpPr>
            <p:nvPr/>
          </p:nvSpPr>
          <p:spPr bwMode="auto">
            <a:xfrm flipH="1">
              <a:off x="2717" y="2976"/>
              <a:ext cx="344" cy="0"/>
            </a:xfrm>
            <a:prstGeom prst="line">
              <a:avLst/>
            </a:prstGeom>
            <a:noFill/>
            <a:ln w="12700">
              <a:solidFill>
                <a:srgbClr val="FC0128"/>
              </a:solidFill>
              <a:round/>
              <a:headEnd/>
              <a:tailEnd/>
            </a:ln>
            <a:effectLst/>
          </p:spPr>
          <p:txBody>
            <a:bodyPr wrap="none" anchor="ctr"/>
            <a:lstStyle/>
            <a:p>
              <a:endParaRPr lang="en-US"/>
            </a:p>
          </p:txBody>
        </p:sp>
      </p:grpSp>
      <p:grpSp>
        <p:nvGrpSpPr>
          <p:cNvPr id="176182" name="Group 54"/>
          <p:cNvGrpSpPr>
            <a:grpSpLocks/>
          </p:cNvGrpSpPr>
          <p:nvPr/>
        </p:nvGrpSpPr>
        <p:grpSpPr bwMode="auto">
          <a:xfrm>
            <a:off x="3752850" y="4724400"/>
            <a:ext cx="549275" cy="98425"/>
            <a:chOff x="2364" y="2976"/>
            <a:chExt cx="346" cy="62"/>
          </a:xfrm>
        </p:grpSpPr>
        <p:sp>
          <p:nvSpPr>
            <p:cNvPr id="176183" name="Line 55"/>
            <p:cNvSpPr>
              <a:spLocks noChangeShapeType="1"/>
            </p:cNvSpPr>
            <p:nvPr/>
          </p:nvSpPr>
          <p:spPr bwMode="auto">
            <a:xfrm>
              <a:off x="2364" y="2977"/>
              <a:ext cx="0" cy="61"/>
            </a:xfrm>
            <a:prstGeom prst="line">
              <a:avLst/>
            </a:prstGeom>
            <a:noFill/>
            <a:ln w="12700">
              <a:solidFill>
                <a:schemeClr val="accent1"/>
              </a:solidFill>
              <a:round/>
              <a:headEnd/>
              <a:tailEnd/>
            </a:ln>
            <a:effectLst/>
          </p:spPr>
          <p:txBody>
            <a:bodyPr wrap="none" anchor="ctr"/>
            <a:lstStyle/>
            <a:p>
              <a:endParaRPr lang="en-US"/>
            </a:p>
          </p:txBody>
        </p:sp>
        <p:sp>
          <p:nvSpPr>
            <p:cNvPr id="176184" name="Line 56"/>
            <p:cNvSpPr>
              <a:spLocks noChangeShapeType="1"/>
            </p:cNvSpPr>
            <p:nvPr/>
          </p:nvSpPr>
          <p:spPr bwMode="auto">
            <a:xfrm>
              <a:off x="2704" y="2977"/>
              <a:ext cx="0" cy="61"/>
            </a:xfrm>
            <a:prstGeom prst="line">
              <a:avLst/>
            </a:prstGeom>
            <a:noFill/>
            <a:ln w="12700">
              <a:solidFill>
                <a:schemeClr val="accent1"/>
              </a:solidFill>
              <a:round/>
              <a:headEnd/>
              <a:tailEnd/>
            </a:ln>
            <a:effectLst/>
          </p:spPr>
          <p:txBody>
            <a:bodyPr wrap="none" anchor="ctr"/>
            <a:lstStyle/>
            <a:p>
              <a:endParaRPr lang="en-US"/>
            </a:p>
          </p:txBody>
        </p:sp>
        <p:sp>
          <p:nvSpPr>
            <p:cNvPr id="176185" name="Line 57"/>
            <p:cNvSpPr>
              <a:spLocks noChangeShapeType="1"/>
            </p:cNvSpPr>
            <p:nvPr/>
          </p:nvSpPr>
          <p:spPr bwMode="auto">
            <a:xfrm flipH="1">
              <a:off x="2366" y="2976"/>
              <a:ext cx="344" cy="0"/>
            </a:xfrm>
            <a:prstGeom prst="line">
              <a:avLst/>
            </a:prstGeom>
            <a:noFill/>
            <a:ln w="12700">
              <a:solidFill>
                <a:schemeClr val="accent1"/>
              </a:solidFill>
              <a:round/>
              <a:headEnd/>
              <a:tailEnd/>
            </a:ln>
            <a:effectLst/>
          </p:spPr>
          <p:txBody>
            <a:bodyPr wrap="none" anchor="ctr"/>
            <a:lstStyle/>
            <a:p>
              <a:endParaRPr lang="en-US"/>
            </a:p>
          </p:txBody>
        </p:sp>
      </p:grpSp>
      <p:grpSp>
        <p:nvGrpSpPr>
          <p:cNvPr id="176186" name="Group 58"/>
          <p:cNvGrpSpPr>
            <a:grpSpLocks/>
          </p:cNvGrpSpPr>
          <p:nvPr/>
        </p:nvGrpSpPr>
        <p:grpSpPr bwMode="auto">
          <a:xfrm>
            <a:off x="3195638" y="4724400"/>
            <a:ext cx="549275" cy="98425"/>
            <a:chOff x="2013" y="2976"/>
            <a:chExt cx="346" cy="62"/>
          </a:xfrm>
        </p:grpSpPr>
        <p:sp>
          <p:nvSpPr>
            <p:cNvPr id="176187" name="Line 59"/>
            <p:cNvSpPr>
              <a:spLocks noChangeShapeType="1"/>
            </p:cNvSpPr>
            <p:nvPr/>
          </p:nvSpPr>
          <p:spPr bwMode="auto">
            <a:xfrm>
              <a:off x="2013" y="2977"/>
              <a:ext cx="0" cy="61"/>
            </a:xfrm>
            <a:prstGeom prst="line">
              <a:avLst/>
            </a:prstGeom>
            <a:noFill/>
            <a:ln w="12700">
              <a:solidFill>
                <a:srgbClr val="A200A2"/>
              </a:solidFill>
              <a:round/>
              <a:headEnd/>
              <a:tailEnd/>
            </a:ln>
            <a:effectLst/>
          </p:spPr>
          <p:txBody>
            <a:bodyPr wrap="none" anchor="ctr"/>
            <a:lstStyle/>
            <a:p>
              <a:endParaRPr lang="en-US"/>
            </a:p>
          </p:txBody>
        </p:sp>
        <p:sp>
          <p:nvSpPr>
            <p:cNvPr id="176188" name="Line 60"/>
            <p:cNvSpPr>
              <a:spLocks noChangeShapeType="1"/>
            </p:cNvSpPr>
            <p:nvPr/>
          </p:nvSpPr>
          <p:spPr bwMode="auto">
            <a:xfrm>
              <a:off x="2353" y="2977"/>
              <a:ext cx="0" cy="61"/>
            </a:xfrm>
            <a:prstGeom prst="line">
              <a:avLst/>
            </a:prstGeom>
            <a:noFill/>
            <a:ln w="12700">
              <a:solidFill>
                <a:srgbClr val="A200A2"/>
              </a:solidFill>
              <a:round/>
              <a:headEnd/>
              <a:tailEnd/>
            </a:ln>
            <a:effectLst/>
          </p:spPr>
          <p:txBody>
            <a:bodyPr wrap="none" anchor="ctr"/>
            <a:lstStyle/>
            <a:p>
              <a:endParaRPr lang="en-US"/>
            </a:p>
          </p:txBody>
        </p:sp>
        <p:sp>
          <p:nvSpPr>
            <p:cNvPr id="176189" name="Line 61"/>
            <p:cNvSpPr>
              <a:spLocks noChangeShapeType="1"/>
            </p:cNvSpPr>
            <p:nvPr/>
          </p:nvSpPr>
          <p:spPr bwMode="auto">
            <a:xfrm flipH="1">
              <a:off x="2015" y="2976"/>
              <a:ext cx="344" cy="0"/>
            </a:xfrm>
            <a:prstGeom prst="line">
              <a:avLst/>
            </a:prstGeom>
            <a:noFill/>
            <a:ln w="12700">
              <a:solidFill>
                <a:srgbClr val="A200A2"/>
              </a:solidFill>
              <a:round/>
              <a:headEnd/>
              <a:tailEnd/>
            </a:ln>
            <a:effectLst/>
          </p:spPr>
          <p:txBody>
            <a:bodyPr wrap="none" anchor="ctr"/>
            <a:lstStyle/>
            <a:p>
              <a:endParaRPr lang="en-US"/>
            </a:p>
          </p:txBody>
        </p:sp>
      </p:grpSp>
      <p:grpSp>
        <p:nvGrpSpPr>
          <p:cNvPr id="176190" name="Group 62"/>
          <p:cNvGrpSpPr>
            <a:grpSpLocks/>
          </p:cNvGrpSpPr>
          <p:nvPr/>
        </p:nvGrpSpPr>
        <p:grpSpPr bwMode="auto">
          <a:xfrm>
            <a:off x="5424488" y="4724400"/>
            <a:ext cx="549275" cy="98425"/>
            <a:chOff x="3417" y="2976"/>
            <a:chExt cx="346" cy="62"/>
          </a:xfrm>
        </p:grpSpPr>
        <p:sp>
          <p:nvSpPr>
            <p:cNvPr id="176191" name="Line 63"/>
            <p:cNvSpPr>
              <a:spLocks noChangeShapeType="1"/>
            </p:cNvSpPr>
            <p:nvPr/>
          </p:nvSpPr>
          <p:spPr bwMode="auto">
            <a:xfrm>
              <a:off x="3417" y="2977"/>
              <a:ext cx="0" cy="61"/>
            </a:xfrm>
            <a:prstGeom prst="line">
              <a:avLst/>
            </a:prstGeom>
            <a:noFill/>
            <a:ln w="12700">
              <a:solidFill>
                <a:schemeClr val="accent1"/>
              </a:solidFill>
              <a:round/>
              <a:headEnd/>
              <a:tailEnd/>
            </a:ln>
            <a:effectLst/>
          </p:spPr>
          <p:txBody>
            <a:bodyPr wrap="none" anchor="ctr"/>
            <a:lstStyle/>
            <a:p>
              <a:endParaRPr lang="en-US"/>
            </a:p>
          </p:txBody>
        </p:sp>
        <p:sp>
          <p:nvSpPr>
            <p:cNvPr id="176192" name="Line 64"/>
            <p:cNvSpPr>
              <a:spLocks noChangeShapeType="1"/>
            </p:cNvSpPr>
            <p:nvPr/>
          </p:nvSpPr>
          <p:spPr bwMode="auto">
            <a:xfrm>
              <a:off x="3757" y="2977"/>
              <a:ext cx="0" cy="61"/>
            </a:xfrm>
            <a:prstGeom prst="line">
              <a:avLst/>
            </a:prstGeom>
            <a:noFill/>
            <a:ln w="12700">
              <a:solidFill>
                <a:schemeClr val="accent1"/>
              </a:solidFill>
              <a:round/>
              <a:headEnd/>
              <a:tailEnd/>
            </a:ln>
            <a:effectLst/>
          </p:spPr>
          <p:txBody>
            <a:bodyPr wrap="none" anchor="ctr"/>
            <a:lstStyle/>
            <a:p>
              <a:endParaRPr lang="en-US"/>
            </a:p>
          </p:txBody>
        </p:sp>
        <p:sp>
          <p:nvSpPr>
            <p:cNvPr id="176193" name="Line 65"/>
            <p:cNvSpPr>
              <a:spLocks noChangeShapeType="1"/>
            </p:cNvSpPr>
            <p:nvPr/>
          </p:nvSpPr>
          <p:spPr bwMode="auto">
            <a:xfrm flipH="1">
              <a:off x="3419" y="2976"/>
              <a:ext cx="344" cy="0"/>
            </a:xfrm>
            <a:prstGeom prst="line">
              <a:avLst/>
            </a:prstGeom>
            <a:noFill/>
            <a:ln w="12700">
              <a:solidFill>
                <a:schemeClr val="accent1"/>
              </a:solidFill>
              <a:round/>
              <a:headEnd/>
              <a:tailEnd/>
            </a:ln>
            <a:effectLst/>
          </p:spPr>
          <p:txBody>
            <a:bodyPr wrap="none" anchor="ctr"/>
            <a:lstStyle/>
            <a:p>
              <a:endParaRPr lang="en-US"/>
            </a:p>
          </p:txBody>
        </p:sp>
      </p:grpSp>
      <p:grpSp>
        <p:nvGrpSpPr>
          <p:cNvPr id="176194" name="Group 66"/>
          <p:cNvGrpSpPr>
            <a:grpSpLocks/>
          </p:cNvGrpSpPr>
          <p:nvPr/>
        </p:nvGrpSpPr>
        <p:grpSpPr bwMode="auto">
          <a:xfrm>
            <a:off x="5981700" y="4724400"/>
            <a:ext cx="549275" cy="98425"/>
            <a:chOff x="3768" y="2976"/>
            <a:chExt cx="346" cy="62"/>
          </a:xfrm>
        </p:grpSpPr>
        <p:sp>
          <p:nvSpPr>
            <p:cNvPr id="176195" name="Line 67"/>
            <p:cNvSpPr>
              <a:spLocks noChangeShapeType="1"/>
            </p:cNvSpPr>
            <p:nvPr/>
          </p:nvSpPr>
          <p:spPr bwMode="auto">
            <a:xfrm>
              <a:off x="3768" y="2977"/>
              <a:ext cx="0" cy="61"/>
            </a:xfrm>
            <a:prstGeom prst="line">
              <a:avLst/>
            </a:prstGeom>
            <a:noFill/>
            <a:ln w="12700">
              <a:solidFill>
                <a:srgbClr val="A200A2"/>
              </a:solidFill>
              <a:round/>
              <a:headEnd/>
              <a:tailEnd/>
            </a:ln>
            <a:effectLst/>
          </p:spPr>
          <p:txBody>
            <a:bodyPr wrap="none" anchor="ctr"/>
            <a:lstStyle/>
            <a:p>
              <a:endParaRPr lang="en-US"/>
            </a:p>
          </p:txBody>
        </p:sp>
        <p:sp>
          <p:nvSpPr>
            <p:cNvPr id="176196" name="Line 68"/>
            <p:cNvSpPr>
              <a:spLocks noChangeShapeType="1"/>
            </p:cNvSpPr>
            <p:nvPr/>
          </p:nvSpPr>
          <p:spPr bwMode="auto">
            <a:xfrm>
              <a:off x="4108" y="2977"/>
              <a:ext cx="0" cy="61"/>
            </a:xfrm>
            <a:prstGeom prst="line">
              <a:avLst/>
            </a:prstGeom>
            <a:noFill/>
            <a:ln w="12700">
              <a:solidFill>
                <a:srgbClr val="A200A2"/>
              </a:solidFill>
              <a:round/>
              <a:headEnd/>
              <a:tailEnd/>
            </a:ln>
            <a:effectLst/>
          </p:spPr>
          <p:txBody>
            <a:bodyPr wrap="none" anchor="ctr"/>
            <a:lstStyle/>
            <a:p>
              <a:endParaRPr lang="en-US"/>
            </a:p>
          </p:txBody>
        </p:sp>
        <p:sp>
          <p:nvSpPr>
            <p:cNvPr id="176197" name="Line 69"/>
            <p:cNvSpPr>
              <a:spLocks noChangeShapeType="1"/>
            </p:cNvSpPr>
            <p:nvPr/>
          </p:nvSpPr>
          <p:spPr bwMode="auto">
            <a:xfrm flipH="1">
              <a:off x="3770" y="2976"/>
              <a:ext cx="344" cy="0"/>
            </a:xfrm>
            <a:prstGeom prst="line">
              <a:avLst/>
            </a:prstGeom>
            <a:noFill/>
            <a:ln w="12700">
              <a:solidFill>
                <a:srgbClr val="A200A2"/>
              </a:solidFill>
              <a:round/>
              <a:headEnd/>
              <a:tailEnd/>
            </a:ln>
            <a:effectLst/>
          </p:spPr>
          <p:txBody>
            <a:bodyPr wrap="none" anchor="ctr"/>
            <a:lstStyle/>
            <a:p>
              <a:endParaRPr lang="en-US"/>
            </a:p>
          </p:txBody>
        </p:sp>
      </p:grpSp>
      <p:sp>
        <p:nvSpPr>
          <p:cNvPr id="176198" name="Rectangle 70"/>
          <p:cNvSpPr>
            <a:spLocks noChangeArrowheads="1"/>
          </p:cNvSpPr>
          <p:nvPr/>
        </p:nvSpPr>
        <p:spPr bwMode="auto">
          <a:xfrm>
            <a:off x="306388" y="5259388"/>
            <a:ext cx="2968625" cy="454025"/>
          </a:xfrm>
          <a:prstGeom prst="rect">
            <a:avLst/>
          </a:prstGeom>
          <a:noFill/>
          <a:ln w="12700">
            <a:noFill/>
            <a:miter lim="800000"/>
            <a:headEnd/>
            <a:tailEnd/>
          </a:ln>
          <a:effectLst/>
        </p:spPr>
        <p:txBody>
          <a:bodyPr lIns="90488" tIns="44450" rIns="90488" bIns="44450">
            <a:spAutoFit/>
          </a:bodyPr>
          <a:lstStyle/>
          <a:p>
            <a:pPr algn="ctr" eaLnBrk="0" hangingPunct="0">
              <a:spcBef>
                <a:spcPct val="50000"/>
              </a:spcBef>
            </a:pPr>
            <a:r>
              <a:rPr lang="en-US" sz="2400" b="1">
                <a:solidFill>
                  <a:srgbClr val="EAEC5E"/>
                </a:solidFill>
                <a:effectLst>
                  <a:outerShdw blurRad="38100" dist="38100" dir="2700000" algn="tl">
                    <a:srgbClr val="000000"/>
                  </a:outerShdw>
                </a:effectLst>
              </a:rPr>
              <a:t>This means</a:t>
            </a:r>
          </a:p>
        </p:txBody>
      </p:sp>
      <p:sp>
        <p:nvSpPr>
          <p:cNvPr id="176199" name="Rectangle 71"/>
          <p:cNvSpPr>
            <a:spLocks noChangeArrowheads="1"/>
          </p:cNvSpPr>
          <p:nvPr/>
        </p:nvSpPr>
        <p:spPr bwMode="auto">
          <a:xfrm>
            <a:off x="687388" y="5716588"/>
            <a:ext cx="5027612" cy="363537"/>
          </a:xfrm>
          <a:prstGeom prst="rect">
            <a:avLst/>
          </a:prstGeom>
          <a:noFill/>
          <a:ln w="12700">
            <a:noFill/>
            <a:miter lim="800000"/>
            <a:headEnd/>
            <a:tailEnd/>
          </a:ln>
          <a:effectLst/>
        </p:spPr>
        <p:txBody>
          <a:bodyPr lIns="90488" tIns="44450" rIns="90488" bIns="44450">
            <a:spAutoFit/>
          </a:bodyPr>
          <a:lstStyle/>
          <a:p>
            <a:pPr algn="ctr" eaLnBrk="0" hangingPunct="0">
              <a:spcBef>
                <a:spcPct val="50000"/>
              </a:spcBef>
            </a:pPr>
            <a:r>
              <a:rPr lang="en-US" b="1">
                <a:solidFill>
                  <a:srgbClr val="FC0128"/>
                </a:solidFill>
                <a:effectLst>
                  <a:outerShdw blurRad="38100" dist="38100" dir="2700000" algn="tl">
                    <a:srgbClr val="000000"/>
                  </a:outerShdw>
                </a:effectLst>
              </a:rPr>
              <a:t>About 64% of cases fall between 3.5 - 4.0.</a:t>
            </a:r>
          </a:p>
        </p:txBody>
      </p:sp>
      <p:sp>
        <p:nvSpPr>
          <p:cNvPr id="176200" name="Rectangle 72"/>
          <p:cNvSpPr>
            <a:spLocks noChangeArrowheads="1"/>
          </p:cNvSpPr>
          <p:nvPr/>
        </p:nvSpPr>
        <p:spPr bwMode="auto">
          <a:xfrm>
            <a:off x="915988" y="6059488"/>
            <a:ext cx="5254625" cy="363537"/>
          </a:xfrm>
          <a:prstGeom prst="rect">
            <a:avLst/>
          </a:prstGeom>
          <a:noFill/>
          <a:ln w="12700">
            <a:noFill/>
            <a:miter lim="800000"/>
            <a:headEnd/>
            <a:tailEnd/>
          </a:ln>
          <a:effectLst/>
        </p:spPr>
        <p:txBody>
          <a:bodyPr lIns="90488" tIns="44450" rIns="90488" bIns="44450">
            <a:spAutoFit/>
          </a:bodyPr>
          <a:lstStyle/>
          <a:p>
            <a:pPr algn="ctr" eaLnBrk="0" hangingPunct="0">
              <a:spcBef>
                <a:spcPct val="50000"/>
              </a:spcBef>
            </a:pPr>
            <a:r>
              <a:rPr lang="en-US" b="1">
                <a:solidFill>
                  <a:schemeClr val="accent1"/>
                </a:solidFill>
                <a:effectLst>
                  <a:outerShdw blurRad="38100" dist="38100" dir="2700000" algn="tl">
                    <a:srgbClr val="000000"/>
                  </a:outerShdw>
                </a:effectLst>
              </a:rPr>
              <a:t>About 95% of cases fall between 3.25 - 4.25.</a:t>
            </a:r>
          </a:p>
        </p:txBody>
      </p:sp>
      <p:sp>
        <p:nvSpPr>
          <p:cNvPr id="176201" name="Rectangle 73"/>
          <p:cNvSpPr>
            <a:spLocks noChangeArrowheads="1"/>
          </p:cNvSpPr>
          <p:nvPr/>
        </p:nvSpPr>
        <p:spPr bwMode="auto">
          <a:xfrm>
            <a:off x="1220788" y="6402388"/>
            <a:ext cx="5254625" cy="363537"/>
          </a:xfrm>
          <a:prstGeom prst="rect">
            <a:avLst/>
          </a:prstGeom>
          <a:noFill/>
          <a:ln w="12700">
            <a:noFill/>
            <a:miter lim="800000"/>
            <a:headEnd/>
            <a:tailEnd/>
          </a:ln>
          <a:effectLst/>
        </p:spPr>
        <p:txBody>
          <a:bodyPr lIns="90488" tIns="44450" rIns="90488" bIns="44450">
            <a:spAutoFit/>
          </a:bodyPr>
          <a:lstStyle/>
          <a:p>
            <a:pPr algn="ctr" eaLnBrk="0" hangingPunct="0">
              <a:spcBef>
                <a:spcPct val="50000"/>
              </a:spcBef>
            </a:pPr>
            <a:r>
              <a:rPr lang="en-US" b="1">
                <a:solidFill>
                  <a:srgbClr val="A200A2"/>
                </a:solidFill>
                <a:effectLst>
                  <a:outerShdw blurRad="38100" dist="38100" dir="2700000" algn="tl">
                    <a:srgbClr val="000000"/>
                  </a:outerShdw>
                </a:effectLst>
              </a:rPr>
              <a:t>about 99% of cases fall between 3.0 - 4.5</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rrowheads="1"/>
          </p:cNvSpPr>
          <p:nvPr>
            <p:ph type="title"/>
          </p:nvPr>
        </p:nvSpPr>
        <p:spPr>
          <a:noFill/>
          <a:ln/>
          <a:effectLst>
            <a:outerShdw dist="35921" dir="2700000" algn="ctr" rotWithShape="0">
              <a:srgbClr val="000000"/>
            </a:outerShdw>
          </a:effectLst>
        </p:spPr>
        <p:txBody>
          <a:bodyPr lIns="90488" tIns="44450" rIns="90488" bIns="44450"/>
          <a:lstStyle/>
          <a:p>
            <a:r>
              <a:rPr lang="en-US"/>
              <a:t>Sampling Error</a:t>
            </a:r>
          </a:p>
        </p:txBody>
      </p:sp>
      <p:sp>
        <p:nvSpPr>
          <p:cNvPr id="178179" name="Rectangle 3"/>
          <p:cNvSpPr>
            <a:spLocks noChangeArrowheads="1"/>
          </p:cNvSpPr>
          <p:nvPr/>
        </p:nvSpPr>
        <p:spPr bwMode="auto">
          <a:xfrm>
            <a:off x="681038" y="5791200"/>
            <a:ext cx="7781925" cy="819150"/>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lIns="90488" tIns="44450" rIns="90488" bIns="44450">
            <a:spAutoFit/>
          </a:bodyPr>
          <a:lstStyle/>
          <a:p>
            <a:pPr algn="ctr" eaLnBrk="0" hangingPunct="0">
              <a:spcBef>
                <a:spcPct val="50000"/>
              </a:spcBef>
            </a:pPr>
            <a:r>
              <a:rPr lang="en-US" sz="2400" b="1">
                <a:solidFill>
                  <a:srgbClr val="EAEC5E"/>
                </a:solidFill>
                <a:effectLst>
                  <a:outerShdw blurRad="38100" dist="38100" dir="2700000" algn="tl">
                    <a:srgbClr val="000000"/>
                  </a:outerShdw>
                </a:effectLst>
              </a:rPr>
              <a:t>The standard deviation of a sample is called the </a:t>
            </a:r>
            <a:r>
              <a:rPr lang="en-US" sz="2400" b="1" i="1">
                <a:solidFill>
                  <a:srgbClr val="EAEC5E"/>
                </a:solidFill>
                <a:effectLst>
                  <a:outerShdw blurRad="38100" dist="38100" dir="2700000" algn="tl">
                    <a:srgbClr val="000000"/>
                  </a:outerShdw>
                </a:effectLst>
              </a:rPr>
              <a:t>sampling error.</a:t>
            </a:r>
          </a:p>
        </p:txBody>
      </p:sp>
      <p:sp>
        <p:nvSpPr>
          <p:cNvPr id="178180" name="Rectangle 4"/>
          <p:cNvSpPr>
            <a:spLocks noChangeArrowheads="1"/>
          </p:cNvSpPr>
          <p:nvPr/>
        </p:nvSpPr>
        <p:spPr bwMode="auto">
          <a:xfrm>
            <a:off x="6321425" y="4986338"/>
            <a:ext cx="287338"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4</a:t>
            </a:r>
          </a:p>
        </p:txBody>
      </p:sp>
      <p:sp>
        <p:nvSpPr>
          <p:cNvPr id="178181" name="Rectangle 5"/>
          <p:cNvSpPr>
            <a:spLocks noChangeArrowheads="1"/>
          </p:cNvSpPr>
          <p:nvPr/>
        </p:nvSpPr>
        <p:spPr bwMode="auto">
          <a:xfrm>
            <a:off x="6418263" y="4986338"/>
            <a:ext cx="233362"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a:t>
            </a:r>
          </a:p>
        </p:txBody>
      </p:sp>
      <p:sp>
        <p:nvSpPr>
          <p:cNvPr id="178182" name="Rectangle 6"/>
          <p:cNvSpPr>
            <a:spLocks noChangeArrowheads="1"/>
          </p:cNvSpPr>
          <p:nvPr/>
        </p:nvSpPr>
        <p:spPr bwMode="auto">
          <a:xfrm>
            <a:off x="6459538" y="4986338"/>
            <a:ext cx="287337"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5</a:t>
            </a:r>
          </a:p>
        </p:txBody>
      </p:sp>
      <p:sp>
        <p:nvSpPr>
          <p:cNvPr id="178183" name="Rectangle 7"/>
          <p:cNvSpPr>
            <a:spLocks noChangeArrowheads="1"/>
          </p:cNvSpPr>
          <p:nvPr/>
        </p:nvSpPr>
        <p:spPr bwMode="auto">
          <a:xfrm>
            <a:off x="5208588" y="4986338"/>
            <a:ext cx="287337"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4</a:t>
            </a:r>
          </a:p>
        </p:txBody>
      </p:sp>
      <p:sp>
        <p:nvSpPr>
          <p:cNvPr id="178184" name="Rectangle 8"/>
          <p:cNvSpPr>
            <a:spLocks noChangeArrowheads="1"/>
          </p:cNvSpPr>
          <p:nvPr/>
        </p:nvSpPr>
        <p:spPr bwMode="auto">
          <a:xfrm>
            <a:off x="5303838" y="4986338"/>
            <a:ext cx="233362"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a:t>
            </a:r>
          </a:p>
        </p:txBody>
      </p:sp>
      <p:sp>
        <p:nvSpPr>
          <p:cNvPr id="178185" name="Rectangle 9"/>
          <p:cNvSpPr>
            <a:spLocks noChangeArrowheads="1"/>
          </p:cNvSpPr>
          <p:nvPr/>
        </p:nvSpPr>
        <p:spPr bwMode="auto">
          <a:xfrm>
            <a:off x="5345113" y="4986338"/>
            <a:ext cx="287337"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0</a:t>
            </a:r>
          </a:p>
        </p:txBody>
      </p:sp>
      <p:sp>
        <p:nvSpPr>
          <p:cNvPr id="178186" name="Rectangle 10"/>
          <p:cNvSpPr>
            <a:spLocks noChangeArrowheads="1"/>
          </p:cNvSpPr>
          <p:nvPr/>
        </p:nvSpPr>
        <p:spPr bwMode="auto">
          <a:xfrm>
            <a:off x="4094163" y="4986338"/>
            <a:ext cx="287337"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3</a:t>
            </a:r>
          </a:p>
        </p:txBody>
      </p:sp>
      <p:sp>
        <p:nvSpPr>
          <p:cNvPr id="178187" name="Rectangle 11"/>
          <p:cNvSpPr>
            <a:spLocks noChangeArrowheads="1"/>
          </p:cNvSpPr>
          <p:nvPr/>
        </p:nvSpPr>
        <p:spPr bwMode="auto">
          <a:xfrm>
            <a:off x="4191000" y="4986338"/>
            <a:ext cx="233363"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a:t>
            </a:r>
          </a:p>
        </p:txBody>
      </p:sp>
      <p:sp>
        <p:nvSpPr>
          <p:cNvPr id="178188" name="Rectangle 12"/>
          <p:cNvSpPr>
            <a:spLocks noChangeArrowheads="1"/>
          </p:cNvSpPr>
          <p:nvPr/>
        </p:nvSpPr>
        <p:spPr bwMode="auto">
          <a:xfrm>
            <a:off x="4232275" y="4986338"/>
            <a:ext cx="287338"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5</a:t>
            </a:r>
          </a:p>
        </p:txBody>
      </p:sp>
      <p:sp>
        <p:nvSpPr>
          <p:cNvPr id="178189" name="Rectangle 13"/>
          <p:cNvSpPr>
            <a:spLocks noChangeArrowheads="1"/>
          </p:cNvSpPr>
          <p:nvPr/>
        </p:nvSpPr>
        <p:spPr bwMode="auto">
          <a:xfrm>
            <a:off x="2979738" y="4986338"/>
            <a:ext cx="287337"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3</a:t>
            </a:r>
          </a:p>
        </p:txBody>
      </p:sp>
      <p:sp>
        <p:nvSpPr>
          <p:cNvPr id="178190" name="Rectangle 14"/>
          <p:cNvSpPr>
            <a:spLocks noChangeArrowheads="1"/>
          </p:cNvSpPr>
          <p:nvPr/>
        </p:nvSpPr>
        <p:spPr bwMode="auto">
          <a:xfrm>
            <a:off x="3076575" y="4986338"/>
            <a:ext cx="233363"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a:t>
            </a:r>
          </a:p>
        </p:txBody>
      </p:sp>
      <p:sp>
        <p:nvSpPr>
          <p:cNvPr id="178191" name="Rectangle 15"/>
          <p:cNvSpPr>
            <a:spLocks noChangeArrowheads="1"/>
          </p:cNvSpPr>
          <p:nvPr/>
        </p:nvSpPr>
        <p:spPr bwMode="auto">
          <a:xfrm>
            <a:off x="3117850" y="4986338"/>
            <a:ext cx="287338"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0</a:t>
            </a:r>
          </a:p>
        </p:txBody>
      </p:sp>
      <p:sp>
        <p:nvSpPr>
          <p:cNvPr id="178192" name="Line 16"/>
          <p:cNvSpPr>
            <a:spLocks noChangeShapeType="1"/>
          </p:cNvSpPr>
          <p:nvPr/>
        </p:nvSpPr>
        <p:spPr bwMode="auto">
          <a:xfrm>
            <a:off x="6521450" y="4891088"/>
            <a:ext cx="0" cy="96837"/>
          </a:xfrm>
          <a:prstGeom prst="line">
            <a:avLst/>
          </a:prstGeom>
          <a:noFill/>
          <a:ln w="12700">
            <a:solidFill>
              <a:schemeClr val="tx1"/>
            </a:solidFill>
            <a:round/>
            <a:headEnd/>
            <a:tailEnd/>
          </a:ln>
          <a:effectLst/>
        </p:spPr>
        <p:txBody>
          <a:bodyPr wrap="none" anchor="ctr"/>
          <a:lstStyle/>
          <a:p>
            <a:endParaRPr lang="en-US"/>
          </a:p>
        </p:txBody>
      </p:sp>
      <p:sp>
        <p:nvSpPr>
          <p:cNvPr id="178193" name="Line 17"/>
          <p:cNvSpPr>
            <a:spLocks noChangeShapeType="1"/>
          </p:cNvSpPr>
          <p:nvPr/>
        </p:nvSpPr>
        <p:spPr bwMode="auto">
          <a:xfrm>
            <a:off x="5408613" y="4891088"/>
            <a:ext cx="0" cy="96837"/>
          </a:xfrm>
          <a:prstGeom prst="line">
            <a:avLst/>
          </a:prstGeom>
          <a:noFill/>
          <a:ln w="12700">
            <a:solidFill>
              <a:schemeClr val="tx1"/>
            </a:solidFill>
            <a:round/>
            <a:headEnd/>
            <a:tailEnd/>
          </a:ln>
          <a:effectLst/>
        </p:spPr>
        <p:txBody>
          <a:bodyPr wrap="none" anchor="ctr"/>
          <a:lstStyle/>
          <a:p>
            <a:endParaRPr lang="en-US"/>
          </a:p>
        </p:txBody>
      </p:sp>
      <p:sp>
        <p:nvSpPr>
          <p:cNvPr id="178194" name="Line 18"/>
          <p:cNvSpPr>
            <a:spLocks noChangeShapeType="1"/>
          </p:cNvSpPr>
          <p:nvPr/>
        </p:nvSpPr>
        <p:spPr bwMode="auto">
          <a:xfrm>
            <a:off x="4308475" y="4891088"/>
            <a:ext cx="0" cy="96837"/>
          </a:xfrm>
          <a:prstGeom prst="line">
            <a:avLst/>
          </a:prstGeom>
          <a:noFill/>
          <a:ln w="12700">
            <a:solidFill>
              <a:schemeClr val="tx1"/>
            </a:solidFill>
            <a:round/>
            <a:headEnd/>
            <a:tailEnd/>
          </a:ln>
          <a:effectLst/>
        </p:spPr>
        <p:txBody>
          <a:bodyPr wrap="none" anchor="ctr"/>
          <a:lstStyle/>
          <a:p>
            <a:endParaRPr lang="en-US"/>
          </a:p>
        </p:txBody>
      </p:sp>
      <p:sp>
        <p:nvSpPr>
          <p:cNvPr id="178195" name="Line 19"/>
          <p:cNvSpPr>
            <a:spLocks noChangeShapeType="1"/>
          </p:cNvSpPr>
          <p:nvPr/>
        </p:nvSpPr>
        <p:spPr bwMode="auto">
          <a:xfrm>
            <a:off x="3194050" y="4891088"/>
            <a:ext cx="0" cy="96837"/>
          </a:xfrm>
          <a:prstGeom prst="line">
            <a:avLst/>
          </a:prstGeom>
          <a:noFill/>
          <a:ln w="12700">
            <a:solidFill>
              <a:schemeClr val="tx1"/>
            </a:solidFill>
            <a:round/>
            <a:headEnd/>
            <a:tailEnd/>
          </a:ln>
          <a:effectLst/>
        </p:spPr>
        <p:txBody>
          <a:bodyPr wrap="none" anchor="ctr"/>
          <a:lstStyle/>
          <a:p>
            <a:endParaRPr lang="en-US"/>
          </a:p>
        </p:txBody>
      </p:sp>
      <p:sp>
        <p:nvSpPr>
          <p:cNvPr id="178196" name="Rectangle 20"/>
          <p:cNvSpPr>
            <a:spLocks noChangeArrowheads="1"/>
          </p:cNvSpPr>
          <p:nvPr/>
        </p:nvSpPr>
        <p:spPr bwMode="auto">
          <a:xfrm>
            <a:off x="2032000" y="2119313"/>
            <a:ext cx="287338"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1</a:t>
            </a:r>
          </a:p>
        </p:txBody>
      </p:sp>
      <p:sp>
        <p:nvSpPr>
          <p:cNvPr id="178197" name="Rectangle 21"/>
          <p:cNvSpPr>
            <a:spLocks noChangeArrowheads="1"/>
          </p:cNvSpPr>
          <p:nvPr/>
        </p:nvSpPr>
        <p:spPr bwMode="auto">
          <a:xfrm>
            <a:off x="2127250" y="2119313"/>
            <a:ext cx="287338"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5</a:t>
            </a:r>
          </a:p>
        </p:txBody>
      </p:sp>
      <p:sp>
        <p:nvSpPr>
          <p:cNvPr id="178198" name="Rectangle 22"/>
          <p:cNvSpPr>
            <a:spLocks noChangeArrowheads="1"/>
          </p:cNvSpPr>
          <p:nvPr/>
        </p:nvSpPr>
        <p:spPr bwMode="auto">
          <a:xfrm>
            <a:off x="2224088" y="2119313"/>
            <a:ext cx="287337"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0</a:t>
            </a:r>
          </a:p>
        </p:txBody>
      </p:sp>
      <p:sp>
        <p:nvSpPr>
          <p:cNvPr id="178199" name="Rectangle 23"/>
          <p:cNvSpPr>
            <a:spLocks noChangeArrowheads="1"/>
          </p:cNvSpPr>
          <p:nvPr/>
        </p:nvSpPr>
        <p:spPr bwMode="auto">
          <a:xfrm>
            <a:off x="2032000" y="2946400"/>
            <a:ext cx="287338"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1</a:t>
            </a:r>
          </a:p>
        </p:txBody>
      </p:sp>
      <p:sp>
        <p:nvSpPr>
          <p:cNvPr id="178200" name="Rectangle 24"/>
          <p:cNvSpPr>
            <a:spLocks noChangeArrowheads="1"/>
          </p:cNvSpPr>
          <p:nvPr/>
        </p:nvSpPr>
        <p:spPr bwMode="auto">
          <a:xfrm>
            <a:off x="2127250" y="2946400"/>
            <a:ext cx="287338"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0</a:t>
            </a:r>
          </a:p>
        </p:txBody>
      </p:sp>
      <p:sp>
        <p:nvSpPr>
          <p:cNvPr id="178201" name="Rectangle 25"/>
          <p:cNvSpPr>
            <a:spLocks noChangeArrowheads="1"/>
          </p:cNvSpPr>
          <p:nvPr/>
        </p:nvSpPr>
        <p:spPr bwMode="auto">
          <a:xfrm>
            <a:off x="2224088" y="2946400"/>
            <a:ext cx="287337"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0</a:t>
            </a:r>
          </a:p>
        </p:txBody>
      </p:sp>
      <p:sp>
        <p:nvSpPr>
          <p:cNvPr id="178202" name="Rectangle 26"/>
          <p:cNvSpPr>
            <a:spLocks noChangeArrowheads="1"/>
          </p:cNvSpPr>
          <p:nvPr/>
        </p:nvSpPr>
        <p:spPr bwMode="auto">
          <a:xfrm>
            <a:off x="2127250" y="3773488"/>
            <a:ext cx="287338"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5</a:t>
            </a:r>
          </a:p>
        </p:txBody>
      </p:sp>
      <p:sp>
        <p:nvSpPr>
          <p:cNvPr id="178203" name="Rectangle 27"/>
          <p:cNvSpPr>
            <a:spLocks noChangeArrowheads="1"/>
          </p:cNvSpPr>
          <p:nvPr/>
        </p:nvSpPr>
        <p:spPr bwMode="auto">
          <a:xfrm>
            <a:off x="2224088" y="3773488"/>
            <a:ext cx="287337"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0</a:t>
            </a:r>
          </a:p>
        </p:txBody>
      </p:sp>
      <p:sp>
        <p:nvSpPr>
          <p:cNvPr id="178204" name="Rectangle 28"/>
          <p:cNvSpPr>
            <a:spLocks noChangeArrowheads="1"/>
          </p:cNvSpPr>
          <p:nvPr/>
        </p:nvSpPr>
        <p:spPr bwMode="auto">
          <a:xfrm>
            <a:off x="2224088" y="4600575"/>
            <a:ext cx="287337"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0</a:t>
            </a:r>
          </a:p>
        </p:txBody>
      </p:sp>
      <p:sp>
        <p:nvSpPr>
          <p:cNvPr id="178205" name="Line 29"/>
          <p:cNvSpPr>
            <a:spLocks noChangeShapeType="1"/>
          </p:cNvSpPr>
          <p:nvPr/>
        </p:nvSpPr>
        <p:spPr bwMode="auto">
          <a:xfrm flipH="1">
            <a:off x="2514600" y="2266950"/>
            <a:ext cx="163513" cy="0"/>
          </a:xfrm>
          <a:prstGeom prst="line">
            <a:avLst/>
          </a:prstGeom>
          <a:noFill/>
          <a:ln w="12700">
            <a:solidFill>
              <a:schemeClr val="tx1"/>
            </a:solidFill>
            <a:round/>
            <a:headEnd/>
            <a:tailEnd/>
          </a:ln>
          <a:effectLst/>
        </p:spPr>
        <p:txBody>
          <a:bodyPr wrap="none" anchor="ctr"/>
          <a:lstStyle/>
          <a:p>
            <a:endParaRPr lang="en-US"/>
          </a:p>
        </p:txBody>
      </p:sp>
      <p:sp>
        <p:nvSpPr>
          <p:cNvPr id="178206" name="Line 30"/>
          <p:cNvSpPr>
            <a:spLocks noChangeShapeType="1"/>
          </p:cNvSpPr>
          <p:nvPr/>
        </p:nvSpPr>
        <p:spPr bwMode="auto">
          <a:xfrm flipH="1">
            <a:off x="2514600" y="3092450"/>
            <a:ext cx="163513" cy="0"/>
          </a:xfrm>
          <a:prstGeom prst="line">
            <a:avLst/>
          </a:prstGeom>
          <a:noFill/>
          <a:ln w="12700">
            <a:solidFill>
              <a:schemeClr val="tx1"/>
            </a:solidFill>
            <a:round/>
            <a:headEnd/>
            <a:tailEnd/>
          </a:ln>
          <a:effectLst/>
        </p:spPr>
        <p:txBody>
          <a:bodyPr wrap="none" anchor="ctr"/>
          <a:lstStyle/>
          <a:p>
            <a:endParaRPr lang="en-US"/>
          </a:p>
        </p:txBody>
      </p:sp>
      <p:sp>
        <p:nvSpPr>
          <p:cNvPr id="178207" name="Line 31"/>
          <p:cNvSpPr>
            <a:spLocks noChangeShapeType="1"/>
          </p:cNvSpPr>
          <p:nvPr/>
        </p:nvSpPr>
        <p:spPr bwMode="auto">
          <a:xfrm flipH="1">
            <a:off x="2514600" y="3919538"/>
            <a:ext cx="163513" cy="0"/>
          </a:xfrm>
          <a:prstGeom prst="line">
            <a:avLst/>
          </a:prstGeom>
          <a:noFill/>
          <a:ln w="12700">
            <a:solidFill>
              <a:schemeClr val="tx1"/>
            </a:solidFill>
            <a:round/>
            <a:headEnd/>
            <a:tailEnd/>
          </a:ln>
          <a:effectLst/>
        </p:spPr>
        <p:txBody>
          <a:bodyPr wrap="none" anchor="ctr"/>
          <a:lstStyle/>
          <a:p>
            <a:endParaRPr lang="en-US"/>
          </a:p>
        </p:txBody>
      </p:sp>
      <p:sp>
        <p:nvSpPr>
          <p:cNvPr id="178208" name="Line 32"/>
          <p:cNvSpPr>
            <a:spLocks noChangeShapeType="1"/>
          </p:cNvSpPr>
          <p:nvPr/>
        </p:nvSpPr>
        <p:spPr bwMode="auto">
          <a:xfrm flipH="1">
            <a:off x="2514600" y="4746625"/>
            <a:ext cx="163513" cy="0"/>
          </a:xfrm>
          <a:prstGeom prst="line">
            <a:avLst/>
          </a:prstGeom>
          <a:noFill/>
          <a:ln w="12700">
            <a:solidFill>
              <a:schemeClr val="tx1"/>
            </a:solidFill>
            <a:round/>
            <a:headEnd/>
            <a:tailEnd/>
          </a:ln>
          <a:effectLst/>
        </p:spPr>
        <p:txBody>
          <a:bodyPr wrap="none" anchor="ctr"/>
          <a:lstStyle/>
          <a:p>
            <a:endParaRPr lang="en-US"/>
          </a:p>
        </p:txBody>
      </p:sp>
      <p:sp>
        <p:nvSpPr>
          <p:cNvPr id="178209" name="Line 33"/>
          <p:cNvSpPr>
            <a:spLocks noChangeShapeType="1"/>
          </p:cNvSpPr>
          <p:nvPr/>
        </p:nvSpPr>
        <p:spPr bwMode="auto">
          <a:xfrm>
            <a:off x="2746375" y="4884738"/>
            <a:ext cx="4222750" cy="0"/>
          </a:xfrm>
          <a:prstGeom prst="line">
            <a:avLst/>
          </a:prstGeom>
          <a:noFill/>
          <a:ln w="12700">
            <a:solidFill>
              <a:schemeClr val="tx1"/>
            </a:solidFill>
            <a:round/>
            <a:headEnd/>
            <a:tailEnd/>
          </a:ln>
          <a:effectLst/>
        </p:spPr>
        <p:txBody>
          <a:bodyPr wrap="none" anchor="ctr"/>
          <a:lstStyle/>
          <a:p>
            <a:endParaRPr lang="en-US"/>
          </a:p>
        </p:txBody>
      </p:sp>
      <p:sp>
        <p:nvSpPr>
          <p:cNvPr id="178210" name="Line 34"/>
          <p:cNvSpPr>
            <a:spLocks noChangeShapeType="1"/>
          </p:cNvSpPr>
          <p:nvPr/>
        </p:nvSpPr>
        <p:spPr bwMode="auto">
          <a:xfrm flipV="1">
            <a:off x="2671763" y="1860550"/>
            <a:ext cx="0" cy="2974975"/>
          </a:xfrm>
          <a:prstGeom prst="line">
            <a:avLst/>
          </a:prstGeom>
          <a:noFill/>
          <a:ln w="12700">
            <a:solidFill>
              <a:schemeClr val="tx1"/>
            </a:solidFill>
            <a:round/>
            <a:headEnd/>
            <a:tailEnd/>
          </a:ln>
          <a:effectLst/>
        </p:spPr>
        <p:txBody>
          <a:bodyPr wrap="none" anchor="ctr"/>
          <a:lstStyle/>
          <a:p>
            <a:endParaRPr lang="en-US"/>
          </a:p>
        </p:txBody>
      </p:sp>
      <p:grpSp>
        <p:nvGrpSpPr>
          <p:cNvPr id="178211" name="Group 35"/>
          <p:cNvGrpSpPr>
            <a:grpSpLocks/>
          </p:cNvGrpSpPr>
          <p:nvPr/>
        </p:nvGrpSpPr>
        <p:grpSpPr bwMode="auto">
          <a:xfrm>
            <a:off x="2863850" y="1949450"/>
            <a:ext cx="3989388" cy="2798763"/>
            <a:chOff x="1804" y="1228"/>
            <a:chExt cx="2513" cy="1763"/>
          </a:xfrm>
        </p:grpSpPr>
        <p:sp>
          <p:nvSpPr>
            <p:cNvPr id="178212" name="Freeform 36"/>
            <p:cNvSpPr>
              <a:spLocks/>
            </p:cNvSpPr>
            <p:nvPr/>
          </p:nvSpPr>
          <p:spPr bwMode="auto">
            <a:xfrm>
              <a:off x="4178" y="2981"/>
              <a:ext cx="139" cy="10"/>
            </a:xfrm>
            <a:custGeom>
              <a:avLst/>
              <a:gdLst/>
              <a:ahLst/>
              <a:cxnLst>
                <a:cxn ang="0">
                  <a:pos x="0" y="9"/>
                </a:cxn>
                <a:cxn ang="0">
                  <a:pos x="138" y="9"/>
                </a:cxn>
                <a:cxn ang="0">
                  <a:pos x="138" y="0"/>
                </a:cxn>
                <a:cxn ang="0">
                  <a:pos x="0" y="0"/>
                </a:cxn>
                <a:cxn ang="0">
                  <a:pos x="0" y="9"/>
                </a:cxn>
              </a:cxnLst>
              <a:rect l="0" t="0" r="r" b="b"/>
              <a:pathLst>
                <a:path w="139" h="10">
                  <a:moveTo>
                    <a:pt x="0" y="9"/>
                  </a:moveTo>
                  <a:lnTo>
                    <a:pt x="138" y="9"/>
                  </a:lnTo>
                  <a:lnTo>
                    <a:pt x="138" y="0"/>
                  </a:lnTo>
                  <a:lnTo>
                    <a:pt x="0" y="0"/>
                  </a:lnTo>
                  <a:lnTo>
                    <a:pt x="0" y="9"/>
                  </a:lnTo>
                </a:path>
              </a:pathLst>
            </a:custGeom>
            <a:solidFill>
              <a:schemeClr val="accent1"/>
            </a:solidFill>
            <a:ln w="12700" cap="rnd" cmpd="sng">
              <a:solidFill>
                <a:srgbClr val="000000"/>
              </a:solidFill>
              <a:prstDash val="solid"/>
              <a:round/>
              <a:headEnd type="none" w="med" len="med"/>
              <a:tailEnd type="none" w="med" len="med"/>
            </a:ln>
            <a:effectLst/>
          </p:spPr>
          <p:txBody>
            <a:bodyPr/>
            <a:lstStyle/>
            <a:p>
              <a:endParaRPr lang="en-US"/>
            </a:p>
          </p:txBody>
        </p:sp>
        <p:sp>
          <p:nvSpPr>
            <p:cNvPr id="178213" name="Freeform 37"/>
            <p:cNvSpPr>
              <a:spLocks/>
            </p:cNvSpPr>
            <p:nvPr/>
          </p:nvSpPr>
          <p:spPr bwMode="auto">
            <a:xfrm>
              <a:off x="4039" y="2981"/>
              <a:ext cx="140" cy="10"/>
            </a:xfrm>
            <a:custGeom>
              <a:avLst/>
              <a:gdLst/>
              <a:ahLst/>
              <a:cxnLst>
                <a:cxn ang="0">
                  <a:pos x="0" y="9"/>
                </a:cxn>
                <a:cxn ang="0">
                  <a:pos x="139" y="9"/>
                </a:cxn>
                <a:cxn ang="0">
                  <a:pos x="139" y="0"/>
                </a:cxn>
                <a:cxn ang="0">
                  <a:pos x="0" y="0"/>
                </a:cxn>
                <a:cxn ang="0">
                  <a:pos x="0" y="9"/>
                </a:cxn>
              </a:cxnLst>
              <a:rect l="0" t="0" r="r" b="b"/>
              <a:pathLst>
                <a:path w="140" h="10">
                  <a:moveTo>
                    <a:pt x="0" y="9"/>
                  </a:moveTo>
                  <a:lnTo>
                    <a:pt x="139" y="9"/>
                  </a:lnTo>
                  <a:lnTo>
                    <a:pt x="139" y="0"/>
                  </a:lnTo>
                  <a:lnTo>
                    <a:pt x="0" y="0"/>
                  </a:lnTo>
                  <a:lnTo>
                    <a:pt x="0" y="9"/>
                  </a:lnTo>
                </a:path>
              </a:pathLst>
            </a:custGeom>
            <a:solidFill>
              <a:schemeClr val="accent1"/>
            </a:solidFill>
            <a:ln w="12700" cap="rnd" cmpd="sng">
              <a:solidFill>
                <a:srgbClr val="000000"/>
              </a:solidFill>
              <a:prstDash val="solid"/>
              <a:round/>
              <a:headEnd type="none" w="med" len="med"/>
              <a:tailEnd type="none" w="med" len="med"/>
            </a:ln>
            <a:effectLst/>
          </p:spPr>
          <p:txBody>
            <a:bodyPr/>
            <a:lstStyle/>
            <a:p>
              <a:endParaRPr lang="en-US"/>
            </a:p>
          </p:txBody>
        </p:sp>
        <p:sp>
          <p:nvSpPr>
            <p:cNvPr id="178214" name="Freeform 38"/>
            <p:cNvSpPr>
              <a:spLocks/>
            </p:cNvSpPr>
            <p:nvPr/>
          </p:nvSpPr>
          <p:spPr bwMode="auto">
            <a:xfrm>
              <a:off x="3901" y="2938"/>
              <a:ext cx="139" cy="53"/>
            </a:xfrm>
            <a:custGeom>
              <a:avLst/>
              <a:gdLst/>
              <a:ahLst/>
              <a:cxnLst>
                <a:cxn ang="0">
                  <a:pos x="0" y="52"/>
                </a:cxn>
                <a:cxn ang="0">
                  <a:pos x="138" y="52"/>
                </a:cxn>
                <a:cxn ang="0">
                  <a:pos x="138" y="0"/>
                </a:cxn>
                <a:cxn ang="0">
                  <a:pos x="0" y="0"/>
                </a:cxn>
                <a:cxn ang="0">
                  <a:pos x="0" y="52"/>
                </a:cxn>
              </a:cxnLst>
              <a:rect l="0" t="0" r="r" b="b"/>
              <a:pathLst>
                <a:path w="139" h="53">
                  <a:moveTo>
                    <a:pt x="0" y="52"/>
                  </a:moveTo>
                  <a:lnTo>
                    <a:pt x="138" y="52"/>
                  </a:lnTo>
                  <a:lnTo>
                    <a:pt x="138" y="0"/>
                  </a:lnTo>
                  <a:lnTo>
                    <a:pt x="0" y="0"/>
                  </a:lnTo>
                  <a:lnTo>
                    <a:pt x="0" y="52"/>
                  </a:lnTo>
                </a:path>
              </a:pathLst>
            </a:custGeom>
            <a:solidFill>
              <a:schemeClr val="accent1"/>
            </a:solidFill>
            <a:ln w="12700" cap="rnd" cmpd="sng">
              <a:solidFill>
                <a:srgbClr val="000000"/>
              </a:solidFill>
              <a:prstDash val="solid"/>
              <a:round/>
              <a:headEnd type="none" w="med" len="med"/>
              <a:tailEnd type="none" w="med" len="med"/>
            </a:ln>
            <a:effectLst/>
          </p:spPr>
          <p:txBody>
            <a:bodyPr/>
            <a:lstStyle/>
            <a:p>
              <a:endParaRPr lang="en-US"/>
            </a:p>
          </p:txBody>
        </p:sp>
        <p:sp>
          <p:nvSpPr>
            <p:cNvPr id="178215" name="Freeform 39"/>
            <p:cNvSpPr>
              <a:spLocks/>
            </p:cNvSpPr>
            <p:nvPr/>
          </p:nvSpPr>
          <p:spPr bwMode="auto">
            <a:xfrm>
              <a:off x="3753" y="2921"/>
              <a:ext cx="149" cy="70"/>
            </a:xfrm>
            <a:custGeom>
              <a:avLst/>
              <a:gdLst/>
              <a:ahLst/>
              <a:cxnLst>
                <a:cxn ang="0">
                  <a:pos x="0" y="69"/>
                </a:cxn>
                <a:cxn ang="0">
                  <a:pos x="148" y="69"/>
                </a:cxn>
                <a:cxn ang="0">
                  <a:pos x="148" y="0"/>
                </a:cxn>
                <a:cxn ang="0">
                  <a:pos x="0" y="0"/>
                </a:cxn>
                <a:cxn ang="0">
                  <a:pos x="0" y="69"/>
                </a:cxn>
              </a:cxnLst>
              <a:rect l="0" t="0" r="r" b="b"/>
              <a:pathLst>
                <a:path w="149" h="70">
                  <a:moveTo>
                    <a:pt x="0" y="69"/>
                  </a:moveTo>
                  <a:lnTo>
                    <a:pt x="148" y="69"/>
                  </a:lnTo>
                  <a:lnTo>
                    <a:pt x="148" y="0"/>
                  </a:lnTo>
                  <a:lnTo>
                    <a:pt x="0" y="0"/>
                  </a:lnTo>
                  <a:lnTo>
                    <a:pt x="0" y="69"/>
                  </a:lnTo>
                </a:path>
              </a:pathLst>
            </a:custGeom>
            <a:solidFill>
              <a:schemeClr val="accent1"/>
            </a:solidFill>
            <a:ln w="12700" cap="rnd" cmpd="sng">
              <a:solidFill>
                <a:srgbClr val="000000"/>
              </a:solidFill>
              <a:prstDash val="solid"/>
              <a:round/>
              <a:headEnd type="none" w="med" len="med"/>
              <a:tailEnd type="none" w="med" len="med"/>
            </a:ln>
            <a:effectLst/>
          </p:spPr>
          <p:txBody>
            <a:bodyPr/>
            <a:lstStyle/>
            <a:p>
              <a:endParaRPr lang="en-US"/>
            </a:p>
          </p:txBody>
        </p:sp>
        <p:sp>
          <p:nvSpPr>
            <p:cNvPr id="178216" name="Freeform 40"/>
            <p:cNvSpPr>
              <a:spLocks/>
            </p:cNvSpPr>
            <p:nvPr/>
          </p:nvSpPr>
          <p:spPr bwMode="auto">
            <a:xfrm>
              <a:off x="3615" y="2730"/>
              <a:ext cx="139" cy="261"/>
            </a:xfrm>
            <a:custGeom>
              <a:avLst/>
              <a:gdLst/>
              <a:ahLst/>
              <a:cxnLst>
                <a:cxn ang="0">
                  <a:pos x="0" y="260"/>
                </a:cxn>
                <a:cxn ang="0">
                  <a:pos x="138" y="260"/>
                </a:cxn>
                <a:cxn ang="0">
                  <a:pos x="138" y="0"/>
                </a:cxn>
                <a:cxn ang="0">
                  <a:pos x="0" y="0"/>
                </a:cxn>
                <a:cxn ang="0">
                  <a:pos x="0" y="260"/>
                </a:cxn>
              </a:cxnLst>
              <a:rect l="0" t="0" r="r" b="b"/>
              <a:pathLst>
                <a:path w="139" h="261">
                  <a:moveTo>
                    <a:pt x="0" y="260"/>
                  </a:moveTo>
                  <a:lnTo>
                    <a:pt x="138" y="260"/>
                  </a:lnTo>
                  <a:lnTo>
                    <a:pt x="138" y="0"/>
                  </a:lnTo>
                  <a:lnTo>
                    <a:pt x="0" y="0"/>
                  </a:lnTo>
                  <a:lnTo>
                    <a:pt x="0" y="260"/>
                  </a:lnTo>
                </a:path>
              </a:pathLst>
            </a:custGeom>
            <a:solidFill>
              <a:schemeClr val="accent1"/>
            </a:solidFill>
            <a:ln w="12700" cap="rnd" cmpd="sng">
              <a:solidFill>
                <a:srgbClr val="000000"/>
              </a:solidFill>
              <a:prstDash val="solid"/>
              <a:round/>
              <a:headEnd type="none" w="med" len="med"/>
              <a:tailEnd type="none" w="med" len="med"/>
            </a:ln>
            <a:effectLst/>
          </p:spPr>
          <p:txBody>
            <a:bodyPr/>
            <a:lstStyle/>
            <a:p>
              <a:endParaRPr lang="en-US"/>
            </a:p>
          </p:txBody>
        </p:sp>
        <p:sp>
          <p:nvSpPr>
            <p:cNvPr id="178217" name="Freeform 41"/>
            <p:cNvSpPr>
              <a:spLocks/>
            </p:cNvSpPr>
            <p:nvPr/>
          </p:nvSpPr>
          <p:spPr bwMode="auto">
            <a:xfrm>
              <a:off x="3476" y="2365"/>
              <a:ext cx="140" cy="626"/>
            </a:xfrm>
            <a:custGeom>
              <a:avLst/>
              <a:gdLst/>
              <a:ahLst/>
              <a:cxnLst>
                <a:cxn ang="0">
                  <a:pos x="0" y="625"/>
                </a:cxn>
                <a:cxn ang="0">
                  <a:pos x="139" y="625"/>
                </a:cxn>
                <a:cxn ang="0">
                  <a:pos x="139" y="0"/>
                </a:cxn>
                <a:cxn ang="0">
                  <a:pos x="0" y="0"/>
                </a:cxn>
                <a:cxn ang="0">
                  <a:pos x="0" y="625"/>
                </a:cxn>
              </a:cxnLst>
              <a:rect l="0" t="0" r="r" b="b"/>
              <a:pathLst>
                <a:path w="140" h="626">
                  <a:moveTo>
                    <a:pt x="0" y="625"/>
                  </a:moveTo>
                  <a:lnTo>
                    <a:pt x="139" y="625"/>
                  </a:lnTo>
                  <a:lnTo>
                    <a:pt x="139" y="0"/>
                  </a:lnTo>
                  <a:lnTo>
                    <a:pt x="0" y="0"/>
                  </a:lnTo>
                  <a:lnTo>
                    <a:pt x="0" y="625"/>
                  </a:lnTo>
                </a:path>
              </a:pathLst>
            </a:custGeom>
            <a:solidFill>
              <a:schemeClr val="accent1"/>
            </a:solidFill>
            <a:ln w="12700" cap="rnd" cmpd="sng">
              <a:solidFill>
                <a:srgbClr val="000000"/>
              </a:solidFill>
              <a:prstDash val="solid"/>
              <a:round/>
              <a:headEnd type="none" w="med" len="med"/>
              <a:tailEnd type="none" w="med" len="med"/>
            </a:ln>
            <a:effectLst/>
          </p:spPr>
          <p:txBody>
            <a:bodyPr/>
            <a:lstStyle/>
            <a:p>
              <a:endParaRPr lang="en-US"/>
            </a:p>
          </p:txBody>
        </p:sp>
        <p:sp>
          <p:nvSpPr>
            <p:cNvPr id="178218" name="Freeform 42"/>
            <p:cNvSpPr>
              <a:spLocks/>
            </p:cNvSpPr>
            <p:nvPr/>
          </p:nvSpPr>
          <p:spPr bwMode="auto">
            <a:xfrm>
              <a:off x="3338" y="2018"/>
              <a:ext cx="139" cy="973"/>
            </a:xfrm>
            <a:custGeom>
              <a:avLst/>
              <a:gdLst/>
              <a:ahLst/>
              <a:cxnLst>
                <a:cxn ang="0">
                  <a:pos x="0" y="972"/>
                </a:cxn>
                <a:cxn ang="0">
                  <a:pos x="138" y="972"/>
                </a:cxn>
                <a:cxn ang="0">
                  <a:pos x="138" y="0"/>
                </a:cxn>
                <a:cxn ang="0">
                  <a:pos x="0" y="0"/>
                </a:cxn>
                <a:cxn ang="0">
                  <a:pos x="0" y="972"/>
                </a:cxn>
              </a:cxnLst>
              <a:rect l="0" t="0" r="r" b="b"/>
              <a:pathLst>
                <a:path w="139" h="973">
                  <a:moveTo>
                    <a:pt x="0" y="972"/>
                  </a:moveTo>
                  <a:lnTo>
                    <a:pt x="138" y="972"/>
                  </a:lnTo>
                  <a:lnTo>
                    <a:pt x="138" y="0"/>
                  </a:lnTo>
                  <a:lnTo>
                    <a:pt x="0" y="0"/>
                  </a:lnTo>
                  <a:lnTo>
                    <a:pt x="0" y="972"/>
                  </a:lnTo>
                </a:path>
              </a:pathLst>
            </a:custGeom>
            <a:solidFill>
              <a:schemeClr val="accent1"/>
            </a:solidFill>
            <a:ln w="12700" cap="rnd" cmpd="sng">
              <a:solidFill>
                <a:srgbClr val="000000"/>
              </a:solidFill>
              <a:prstDash val="solid"/>
              <a:round/>
              <a:headEnd type="none" w="med" len="med"/>
              <a:tailEnd type="none" w="med" len="med"/>
            </a:ln>
            <a:effectLst/>
          </p:spPr>
          <p:txBody>
            <a:bodyPr/>
            <a:lstStyle/>
            <a:p>
              <a:endParaRPr lang="en-US"/>
            </a:p>
          </p:txBody>
        </p:sp>
        <p:sp>
          <p:nvSpPr>
            <p:cNvPr id="178219" name="Freeform 43"/>
            <p:cNvSpPr>
              <a:spLocks/>
            </p:cNvSpPr>
            <p:nvPr/>
          </p:nvSpPr>
          <p:spPr bwMode="auto">
            <a:xfrm>
              <a:off x="3199" y="1671"/>
              <a:ext cx="140" cy="1320"/>
            </a:xfrm>
            <a:custGeom>
              <a:avLst/>
              <a:gdLst/>
              <a:ahLst/>
              <a:cxnLst>
                <a:cxn ang="0">
                  <a:pos x="0" y="1319"/>
                </a:cxn>
                <a:cxn ang="0">
                  <a:pos x="139" y="1319"/>
                </a:cxn>
                <a:cxn ang="0">
                  <a:pos x="139" y="0"/>
                </a:cxn>
                <a:cxn ang="0">
                  <a:pos x="0" y="0"/>
                </a:cxn>
                <a:cxn ang="0">
                  <a:pos x="0" y="1319"/>
                </a:cxn>
              </a:cxnLst>
              <a:rect l="0" t="0" r="r" b="b"/>
              <a:pathLst>
                <a:path w="140" h="1320">
                  <a:moveTo>
                    <a:pt x="0" y="1319"/>
                  </a:moveTo>
                  <a:lnTo>
                    <a:pt x="139" y="1319"/>
                  </a:lnTo>
                  <a:lnTo>
                    <a:pt x="139" y="0"/>
                  </a:lnTo>
                  <a:lnTo>
                    <a:pt x="0" y="0"/>
                  </a:lnTo>
                  <a:lnTo>
                    <a:pt x="0" y="1319"/>
                  </a:lnTo>
                </a:path>
              </a:pathLst>
            </a:custGeom>
            <a:solidFill>
              <a:schemeClr val="accent1"/>
            </a:solidFill>
            <a:ln w="12700" cap="rnd" cmpd="sng">
              <a:solidFill>
                <a:srgbClr val="000000"/>
              </a:solidFill>
              <a:prstDash val="solid"/>
              <a:round/>
              <a:headEnd type="none" w="med" len="med"/>
              <a:tailEnd type="none" w="med" len="med"/>
            </a:ln>
            <a:effectLst/>
          </p:spPr>
          <p:txBody>
            <a:bodyPr/>
            <a:lstStyle/>
            <a:p>
              <a:endParaRPr lang="en-US"/>
            </a:p>
          </p:txBody>
        </p:sp>
        <p:sp>
          <p:nvSpPr>
            <p:cNvPr id="178220" name="Freeform 44"/>
            <p:cNvSpPr>
              <a:spLocks/>
            </p:cNvSpPr>
            <p:nvPr/>
          </p:nvSpPr>
          <p:spPr bwMode="auto">
            <a:xfrm>
              <a:off x="3060" y="1289"/>
              <a:ext cx="140" cy="1702"/>
            </a:xfrm>
            <a:custGeom>
              <a:avLst/>
              <a:gdLst/>
              <a:ahLst/>
              <a:cxnLst>
                <a:cxn ang="0">
                  <a:pos x="0" y="1701"/>
                </a:cxn>
                <a:cxn ang="0">
                  <a:pos x="139" y="1701"/>
                </a:cxn>
                <a:cxn ang="0">
                  <a:pos x="139" y="0"/>
                </a:cxn>
                <a:cxn ang="0">
                  <a:pos x="0" y="0"/>
                </a:cxn>
                <a:cxn ang="0">
                  <a:pos x="0" y="1701"/>
                </a:cxn>
              </a:cxnLst>
              <a:rect l="0" t="0" r="r" b="b"/>
              <a:pathLst>
                <a:path w="140" h="1702">
                  <a:moveTo>
                    <a:pt x="0" y="1701"/>
                  </a:moveTo>
                  <a:lnTo>
                    <a:pt x="139" y="1701"/>
                  </a:lnTo>
                  <a:lnTo>
                    <a:pt x="139" y="0"/>
                  </a:lnTo>
                  <a:lnTo>
                    <a:pt x="0" y="0"/>
                  </a:lnTo>
                  <a:lnTo>
                    <a:pt x="0" y="1701"/>
                  </a:lnTo>
                </a:path>
              </a:pathLst>
            </a:custGeom>
            <a:solidFill>
              <a:schemeClr val="accent1"/>
            </a:solidFill>
            <a:ln w="12700" cap="rnd" cmpd="sng">
              <a:solidFill>
                <a:srgbClr val="000000"/>
              </a:solidFill>
              <a:prstDash val="solid"/>
              <a:round/>
              <a:headEnd type="none" w="med" len="med"/>
              <a:tailEnd type="none" w="med" len="med"/>
            </a:ln>
            <a:effectLst/>
          </p:spPr>
          <p:txBody>
            <a:bodyPr/>
            <a:lstStyle/>
            <a:p>
              <a:endParaRPr lang="en-US"/>
            </a:p>
          </p:txBody>
        </p:sp>
        <p:sp>
          <p:nvSpPr>
            <p:cNvPr id="178221" name="Freeform 45"/>
            <p:cNvSpPr>
              <a:spLocks/>
            </p:cNvSpPr>
            <p:nvPr/>
          </p:nvSpPr>
          <p:spPr bwMode="auto">
            <a:xfrm>
              <a:off x="2922" y="1228"/>
              <a:ext cx="139" cy="1763"/>
            </a:xfrm>
            <a:custGeom>
              <a:avLst/>
              <a:gdLst/>
              <a:ahLst/>
              <a:cxnLst>
                <a:cxn ang="0">
                  <a:pos x="0" y="1762"/>
                </a:cxn>
                <a:cxn ang="0">
                  <a:pos x="138" y="1762"/>
                </a:cxn>
                <a:cxn ang="0">
                  <a:pos x="138" y="0"/>
                </a:cxn>
                <a:cxn ang="0">
                  <a:pos x="0" y="0"/>
                </a:cxn>
                <a:cxn ang="0">
                  <a:pos x="0" y="1762"/>
                </a:cxn>
              </a:cxnLst>
              <a:rect l="0" t="0" r="r" b="b"/>
              <a:pathLst>
                <a:path w="139" h="1763">
                  <a:moveTo>
                    <a:pt x="0" y="1762"/>
                  </a:moveTo>
                  <a:lnTo>
                    <a:pt x="138" y="1762"/>
                  </a:lnTo>
                  <a:lnTo>
                    <a:pt x="138" y="0"/>
                  </a:lnTo>
                  <a:lnTo>
                    <a:pt x="0" y="0"/>
                  </a:lnTo>
                  <a:lnTo>
                    <a:pt x="0" y="1762"/>
                  </a:lnTo>
                </a:path>
              </a:pathLst>
            </a:custGeom>
            <a:solidFill>
              <a:schemeClr val="accent1"/>
            </a:solidFill>
            <a:ln w="12700" cap="rnd" cmpd="sng">
              <a:solidFill>
                <a:srgbClr val="000000"/>
              </a:solidFill>
              <a:prstDash val="solid"/>
              <a:round/>
              <a:headEnd type="none" w="med" len="med"/>
              <a:tailEnd type="none" w="med" len="med"/>
            </a:ln>
            <a:effectLst/>
          </p:spPr>
          <p:txBody>
            <a:bodyPr/>
            <a:lstStyle/>
            <a:p>
              <a:endParaRPr lang="en-US"/>
            </a:p>
          </p:txBody>
        </p:sp>
        <p:sp>
          <p:nvSpPr>
            <p:cNvPr id="178222" name="Freeform 46"/>
            <p:cNvSpPr>
              <a:spLocks/>
            </p:cNvSpPr>
            <p:nvPr/>
          </p:nvSpPr>
          <p:spPr bwMode="auto">
            <a:xfrm>
              <a:off x="2783" y="1462"/>
              <a:ext cx="140" cy="1529"/>
            </a:xfrm>
            <a:custGeom>
              <a:avLst/>
              <a:gdLst/>
              <a:ahLst/>
              <a:cxnLst>
                <a:cxn ang="0">
                  <a:pos x="0" y="1528"/>
                </a:cxn>
                <a:cxn ang="0">
                  <a:pos x="139" y="1528"/>
                </a:cxn>
                <a:cxn ang="0">
                  <a:pos x="139" y="0"/>
                </a:cxn>
                <a:cxn ang="0">
                  <a:pos x="0" y="0"/>
                </a:cxn>
                <a:cxn ang="0">
                  <a:pos x="0" y="1528"/>
                </a:cxn>
              </a:cxnLst>
              <a:rect l="0" t="0" r="r" b="b"/>
              <a:pathLst>
                <a:path w="140" h="1529">
                  <a:moveTo>
                    <a:pt x="0" y="1528"/>
                  </a:moveTo>
                  <a:lnTo>
                    <a:pt x="139" y="1528"/>
                  </a:lnTo>
                  <a:lnTo>
                    <a:pt x="139" y="0"/>
                  </a:lnTo>
                  <a:lnTo>
                    <a:pt x="0" y="0"/>
                  </a:lnTo>
                  <a:lnTo>
                    <a:pt x="0" y="1528"/>
                  </a:lnTo>
                </a:path>
              </a:pathLst>
            </a:custGeom>
            <a:solidFill>
              <a:schemeClr val="accent1"/>
            </a:solidFill>
            <a:ln w="12700" cap="rnd" cmpd="sng">
              <a:solidFill>
                <a:srgbClr val="000000"/>
              </a:solidFill>
              <a:prstDash val="solid"/>
              <a:round/>
              <a:headEnd type="none" w="med" len="med"/>
              <a:tailEnd type="none" w="med" len="med"/>
            </a:ln>
            <a:effectLst/>
          </p:spPr>
          <p:txBody>
            <a:bodyPr/>
            <a:lstStyle/>
            <a:p>
              <a:endParaRPr lang="en-US"/>
            </a:p>
          </p:txBody>
        </p:sp>
        <p:sp>
          <p:nvSpPr>
            <p:cNvPr id="178223" name="Freeform 47"/>
            <p:cNvSpPr>
              <a:spLocks/>
            </p:cNvSpPr>
            <p:nvPr/>
          </p:nvSpPr>
          <p:spPr bwMode="auto">
            <a:xfrm>
              <a:off x="2645" y="1948"/>
              <a:ext cx="139" cy="1043"/>
            </a:xfrm>
            <a:custGeom>
              <a:avLst/>
              <a:gdLst/>
              <a:ahLst/>
              <a:cxnLst>
                <a:cxn ang="0">
                  <a:pos x="0" y="1042"/>
                </a:cxn>
                <a:cxn ang="0">
                  <a:pos x="138" y="1042"/>
                </a:cxn>
                <a:cxn ang="0">
                  <a:pos x="138" y="0"/>
                </a:cxn>
                <a:cxn ang="0">
                  <a:pos x="0" y="0"/>
                </a:cxn>
                <a:cxn ang="0">
                  <a:pos x="0" y="1042"/>
                </a:cxn>
              </a:cxnLst>
              <a:rect l="0" t="0" r="r" b="b"/>
              <a:pathLst>
                <a:path w="139" h="1043">
                  <a:moveTo>
                    <a:pt x="0" y="1042"/>
                  </a:moveTo>
                  <a:lnTo>
                    <a:pt x="138" y="1042"/>
                  </a:lnTo>
                  <a:lnTo>
                    <a:pt x="138" y="0"/>
                  </a:lnTo>
                  <a:lnTo>
                    <a:pt x="0" y="0"/>
                  </a:lnTo>
                  <a:lnTo>
                    <a:pt x="0" y="1042"/>
                  </a:lnTo>
                </a:path>
              </a:pathLst>
            </a:custGeom>
            <a:solidFill>
              <a:schemeClr val="accent1"/>
            </a:solidFill>
            <a:ln w="12700" cap="rnd" cmpd="sng">
              <a:solidFill>
                <a:srgbClr val="000000"/>
              </a:solidFill>
              <a:prstDash val="solid"/>
              <a:round/>
              <a:headEnd type="none" w="med" len="med"/>
              <a:tailEnd type="none" w="med" len="med"/>
            </a:ln>
            <a:effectLst/>
          </p:spPr>
          <p:txBody>
            <a:bodyPr/>
            <a:lstStyle/>
            <a:p>
              <a:endParaRPr lang="en-US"/>
            </a:p>
          </p:txBody>
        </p:sp>
        <p:sp>
          <p:nvSpPr>
            <p:cNvPr id="178224" name="Freeform 48"/>
            <p:cNvSpPr>
              <a:spLocks/>
            </p:cNvSpPr>
            <p:nvPr/>
          </p:nvSpPr>
          <p:spPr bwMode="auto">
            <a:xfrm>
              <a:off x="2506" y="2365"/>
              <a:ext cx="140" cy="626"/>
            </a:xfrm>
            <a:custGeom>
              <a:avLst/>
              <a:gdLst/>
              <a:ahLst/>
              <a:cxnLst>
                <a:cxn ang="0">
                  <a:pos x="0" y="625"/>
                </a:cxn>
                <a:cxn ang="0">
                  <a:pos x="139" y="625"/>
                </a:cxn>
                <a:cxn ang="0">
                  <a:pos x="139" y="0"/>
                </a:cxn>
                <a:cxn ang="0">
                  <a:pos x="0" y="0"/>
                </a:cxn>
                <a:cxn ang="0">
                  <a:pos x="0" y="625"/>
                </a:cxn>
              </a:cxnLst>
              <a:rect l="0" t="0" r="r" b="b"/>
              <a:pathLst>
                <a:path w="140" h="626">
                  <a:moveTo>
                    <a:pt x="0" y="625"/>
                  </a:moveTo>
                  <a:lnTo>
                    <a:pt x="139" y="625"/>
                  </a:lnTo>
                  <a:lnTo>
                    <a:pt x="139" y="0"/>
                  </a:lnTo>
                  <a:lnTo>
                    <a:pt x="0" y="0"/>
                  </a:lnTo>
                  <a:lnTo>
                    <a:pt x="0" y="625"/>
                  </a:lnTo>
                </a:path>
              </a:pathLst>
            </a:custGeom>
            <a:solidFill>
              <a:schemeClr val="accent1"/>
            </a:solidFill>
            <a:ln w="12700" cap="rnd" cmpd="sng">
              <a:solidFill>
                <a:srgbClr val="000000"/>
              </a:solidFill>
              <a:prstDash val="solid"/>
              <a:round/>
              <a:headEnd type="none" w="med" len="med"/>
              <a:tailEnd type="none" w="med" len="med"/>
            </a:ln>
            <a:effectLst/>
          </p:spPr>
          <p:txBody>
            <a:bodyPr/>
            <a:lstStyle/>
            <a:p>
              <a:endParaRPr lang="en-US"/>
            </a:p>
          </p:txBody>
        </p:sp>
        <p:sp>
          <p:nvSpPr>
            <p:cNvPr id="178225" name="Freeform 49"/>
            <p:cNvSpPr>
              <a:spLocks/>
            </p:cNvSpPr>
            <p:nvPr/>
          </p:nvSpPr>
          <p:spPr bwMode="auto">
            <a:xfrm>
              <a:off x="2367" y="2764"/>
              <a:ext cx="140" cy="227"/>
            </a:xfrm>
            <a:custGeom>
              <a:avLst/>
              <a:gdLst/>
              <a:ahLst/>
              <a:cxnLst>
                <a:cxn ang="0">
                  <a:pos x="0" y="226"/>
                </a:cxn>
                <a:cxn ang="0">
                  <a:pos x="139" y="226"/>
                </a:cxn>
                <a:cxn ang="0">
                  <a:pos x="139" y="0"/>
                </a:cxn>
                <a:cxn ang="0">
                  <a:pos x="0" y="0"/>
                </a:cxn>
                <a:cxn ang="0">
                  <a:pos x="0" y="226"/>
                </a:cxn>
              </a:cxnLst>
              <a:rect l="0" t="0" r="r" b="b"/>
              <a:pathLst>
                <a:path w="140" h="227">
                  <a:moveTo>
                    <a:pt x="0" y="226"/>
                  </a:moveTo>
                  <a:lnTo>
                    <a:pt x="139" y="226"/>
                  </a:lnTo>
                  <a:lnTo>
                    <a:pt x="139" y="0"/>
                  </a:lnTo>
                  <a:lnTo>
                    <a:pt x="0" y="0"/>
                  </a:lnTo>
                  <a:lnTo>
                    <a:pt x="0" y="226"/>
                  </a:lnTo>
                </a:path>
              </a:pathLst>
            </a:custGeom>
            <a:solidFill>
              <a:schemeClr val="accent1"/>
            </a:solidFill>
            <a:ln w="12700" cap="rnd" cmpd="sng">
              <a:solidFill>
                <a:srgbClr val="000000"/>
              </a:solidFill>
              <a:prstDash val="solid"/>
              <a:round/>
              <a:headEnd type="none" w="med" len="med"/>
              <a:tailEnd type="none" w="med" len="med"/>
            </a:ln>
            <a:effectLst/>
          </p:spPr>
          <p:txBody>
            <a:bodyPr/>
            <a:lstStyle/>
            <a:p>
              <a:endParaRPr lang="en-US"/>
            </a:p>
          </p:txBody>
        </p:sp>
        <p:sp>
          <p:nvSpPr>
            <p:cNvPr id="178226" name="Freeform 50"/>
            <p:cNvSpPr>
              <a:spLocks/>
            </p:cNvSpPr>
            <p:nvPr/>
          </p:nvSpPr>
          <p:spPr bwMode="auto">
            <a:xfrm>
              <a:off x="2220" y="2825"/>
              <a:ext cx="148" cy="166"/>
            </a:xfrm>
            <a:custGeom>
              <a:avLst/>
              <a:gdLst/>
              <a:ahLst/>
              <a:cxnLst>
                <a:cxn ang="0">
                  <a:pos x="0" y="165"/>
                </a:cxn>
                <a:cxn ang="0">
                  <a:pos x="147" y="165"/>
                </a:cxn>
                <a:cxn ang="0">
                  <a:pos x="147" y="0"/>
                </a:cxn>
                <a:cxn ang="0">
                  <a:pos x="0" y="0"/>
                </a:cxn>
                <a:cxn ang="0">
                  <a:pos x="0" y="165"/>
                </a:cxn>
              </a:cxnLst>
              <a:rect l="0" t="0" r="r" b="b"/>
              <a:pathLst>
                <a:path w="148" h="166">
                  <a:moveTo>
                    <a:pt x="0" y="165"/>
                  </a:moveTo>
                  <a:lnTo>
                    <a:pt x="147" y="165"/>
                  </a:lnTo>
                  <a:lnTo>
                    <a:pt x="147" y="0"/>
                  </a:lnTo>
                  <a:lnTo>
                    <a:pt x="0" y="0"/>
                  </a:lnTo>
                  <a:lnTo>
                    <a:pt x="0" y="165"/>
                  </a:lnTo>
                </a:path>
              </a:pathLst>
            </a:custGeom>
            <a:solidFill>
              <a:schemeClr val="accent1"/>
            </a:solidFill>
            <a:ln w="12700" cap="rnd" cmpd="sng">
              <a:solidFill>
                <a:srgbClr val="000000"/>
              </a:solidFill>
              <a:prstDash val="solid"/>
              <a:round/>
              <a:headEnd type="none" w="med" len="med"/>
              <a:tailEnd type="none" w="med" len="med"/>
            </a:ln>
            <a:effectLst/>
          </p:spPr>
          <p:txBody>
            <a:bodyPr/>
            <a:lstStyle/>
            <a:p>
              <a:endParaRPr lang="en-US"/>
            </a:p>
          </p:txBody>
        </p:sp>
        <p:sp>
          <p:nvSpPr>
            <p:cNvPr id="178227" name="Freeform 51"/>
            <p:cNvSpPr>
              <a:spLocks/>
            </p:cNvSpPr>
            <p:nvPr/>
          </p:nvSpPr>
          <p:spPr bwMode="auto">
            <a:xfrm>
              <a:off x="2082" y="2964"/>
              <a:ext cx="139" cy="27"/>
            </a:xfrm>
            <a:custGeom>
              <a:avLst/>
              <a:gdLst/>
              <a:ahLst/>
              <a:cxnLst>
                <a:cxn ang="0">
                  <a:pos x="0" y="26"/>
                </a:cxn>
                <a:cxn ang="0">
                  <a:pos x="138" y="26"/>
                </a:cxn>
                <a:cxn ang="0">
                  <a:pos x="138" y="0"/>
                </a:cxn>
                <a:cxn ang="0">
                  <a:pos x="0" y="0"/>
                </a:cxn>
                <a:cxn ang="0">
                  <a:pos x="0" y="26"/>
                </a:cxn>
              </a:cxnLst>
              <a:rect l="0" t="0" r="r" b="b"/>
              <a:pathLst>
                <a:path w="139" h="27">
                  <a:moveTo>
                    <a:pt x="0" y="26"/>
                  </a:moveTo>
                  <a:lnTo>
                    <a:pt x="138" y="26"/>
                  </a:lnTo>
                  <a:lnTo>
                    <a:pt x="138" y="0"/>
                  </a:lnTo>
                  <a:lnTo>
                    <a:pt x="0" y="0"/>
                  </a:lnTo>
                  <a:lnTo>
                    <a:pt x="0" y="26"/>
                  </a:lnTo>
                </a:path>
              </a:pathLst>
            </a:custGeom>
            <a:solidFill>
              <a:schemeClr val="accent1"/>
            </a:solidFill>
            <a:ln w="12700" cap="rnd" cmpd="sng">
              <a:solidFill>
                <a:srgbClr val="000000"/>
              </a:solidFill>
              <a:prstDash val="solid"/>
              <a:round/>
              <a:headEnd type="none" w="med" len="med"/>
              <a:tailEnd type="none" w="med" len="med"/>
            </a:ln>
            <a:effectLst/>
          </p:spPr>
          <p:txBody>
            <a:bodyPr/>
            <a:lstStyle/>
            <a:p>
              <a:endParaRPr lang="en-US"/>
            </a:p>
          </p:txBody>
        </p:sp>
        <p:sp>
          <p:nvSpPr>
            <p:cNvPr id="178228" name="Freeform 52"/>
            <p:cNvSpPr>
              <a:spLocks/>
            </p:cNvSpPr>
            <p:nvPr/>
          </p:nvSpPr>
          <p:spPr bwMode="auto">
            <a:xfrm>
              <a:off x="1943" y="2973"/>
              <a:ext cx="140" cy="18"/>
            </a:xfrm>
            <a:custGeom>
              <a:avLst/>
              <a:gdLst/>
              <a:ahLst/>
              <a:cxnLst>
                <a:cxn ang="0">
                  <a:pos x="0" y="17"/>
                </a:cxn>
                <a:cxn ang="0">
                  <a:pos x="139" y="17"/>
                </a:cxn>
                <a:cxn ang="0">
                  <a:pos x="139" y="0"/>
                </a:cxn>
                <a:cxn ang="0">
                  <a:pos x="0" y="0"/>
                </a:cxn>
                <a:cxn ang="0">
                  <a:pos x="0" y="17"/>
                </a:cxn>
              </a:cxnLst>
              <a:rect l="0" t="0" r="r" b="b"/>
              <a:pathLst>
                <a:path w="140" h="18">
                  <a:moveTo>
                    <a:pt x="0" y="17"/>
                  </a:moveTo>
                  <a:lnTo>
                    <a:pt x="139" y="17"/>
                  </a:lnTo>
                  <a:lnTo>
                    <a:pt x="139" y="0"/>
                  </a:lnTo>
                  <a:lnTo>
                    <a:pt x="0" y="0"/>
                  </a:lnTo>
                  <a:lnTo>
                    <a:pt x="0" y="17"/>
                  </a:lnTo>
                </a:path>
              </a:pathLst>
            </a:custGeom>
            <a:solidFill>
              <a:schemeClr val="accent1"/>
            </a:solidFill>
            <a:ln w="12700" cap="rnd" cmpd="sng">
              <a:solidFill>
                <a:srgbClr val="000000"/>
              </a:solidFill>
              <a:prstDash val="solid"/>
              <a:round/>
              <a:headEnd type="none" w="med" len="med"/>
              <a:tailEnd type="none" w="med" len="med"/>
            </a:ln>
            <a:effectLst/>
          </p:spPr>
          <p:txBody>
            <a:bodyPr/>
            <a:lstStyle/>
            <a:p>
              <a:endParaRPr lang="en-US"/>
            </a:p>
          </p:txBody>
        </p:sp>
        <p:sp>
          <p:nvSpPr>
            <p:cNvPr id="178229" name="Freeform 53"/>
            <p:cNvSpPr>
              <a:spLocks/>
            </p:cNvSpPr>
            <p:nvPr/>
          </p:nvSpPr>
          <p:spPr bwMode="auto">
            <a:xfrm>
              <a:off x="1804" y="2981"/>
              <a:ext cx="140" cy="10"/>
            </a:xfrm>
            <a:custGeom>
              <a:avLst/>
              <a:gdLst/>
              <a:ahLst/>
              <a:cxnLst>
                <a:cxn ang="0">
                  <a:pos x="0" y="9"/>
                </a:cxn>
                <a:cxn ang="0">
                  <a:pos x="139" y="9"/>
                </a:cxn>
                <a:cxn ang="0">
                  <a:pos x="139" y="0"/>
                </a:cxn>
                <a:cxn ang="0">
                  <a:pos x="0" y="0"/>
                </a:cxn>
                <a:cxn ang="0">
                  <a:pos x="0" y="9"/>
                </a:cxn>
              </a:cxnLst>
              <a:rect l="0" t="0" r="r" b="b"/>
              <a:pathLst>
                <a:path w="140" h="10">
                  <a:moveTo>
                    <a:pt x="0" y="9"/>
                  </a:moveTo>
                  <a:lnTo>
                    <a:pt x="139" y="9"/>
                  </a:lnTo>
                  <a:lnTo>
                    <a:pt x="139" y="0"/>
                  </a:lnTo>
                  <a:lnTo>
                    <a:pt x="0" y="0"/>
                  </a:lnTo>
                  <a:lnTo>
                    <a:pt x="0" y="9"/>
                  </a:lnTo>
                </a:path>
              </a:pathLst>
            </a:custGeom>
            <a:solidFill>
              <a:schemeClr val="accent1"/>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178230" name="Group 54"/>
          <p:cNvGrpSpPr>
            <a:grpSpLocks/>
          </p:cNvGrpSpPr>
          <p:nvPr/>
        </p:nvGrpSpPr>
        <p:grpSpPr bwMode="auto">
          <a:xfrm>
            <a:off x="3016250" y="2100263"/>
            <a:ext cx="3741738" cy="2647950"/>
            <a:chOff x="1900" y="1323"/>
            <a:chExt cx="2357" cy="1668"/>
          </a:xfrm>
        </p:grpSpPr>
        <p:sp>
          <p:nvSpPr>
            <p:cNvPr id="178231" name="Freeform 55"/>
            <p:cNvSpPr>
              <a:spLocks/>
            </p:cNvSpPr>
            <p:nvPr/>
          </p:nvSpPr>
          <p:spPr bwMode="auto">
            <a:xfrm>
              <a:off x="1900" y="1792"/>
              <a:ext cx="876" cy="1199"/>
            </a:xfrm>
            <a:custGeom>
              <a:avLst/>
              <a:gdLst/>
              <a:ahLst/>
              <a:cxnLst>
                <a:cxn ang="0">
                  <a:pos x="95" y="1181"/>
                </a:cxn>
                <a:cxn ang="0">
                  <a:pos x="286" y="1129"/>
                </a:cxn>
                <a:cxn ang="0">
                  <a:pos x="329" y="1103"/>
                </a:cxn>
                <a:cxn ang="0">
                  <a:pos x="372" y="1068"/>
                </a:cxn>
                <a:cxn ang="0">
                  <a:pos x="389" y="1059"/>
                </a:cxn>
                <a:cxn ang="0">
                  <a:pos x="407" y="1033"/>
                </a:cxn>
                <a:cxn ang="0">
                  <a:pos x="424" y="1016"/>
                </a:cxn>
                <a:cxn ang="0">
                  <a:pos x="441" y="998"/>
                </a:cxn>
                <a:cxn ang="0">
                  <a:pos x="459" y="981"/>
                </a:cxn>
                <a:cxn ang="0">
                  <a:pos x="476" y="955"/>
                </a:cxn>
                <a:cxn ang="0">
                  <a:pos x="511" y="912"/>
                </a:cxn>
                <a:cxn ang="0">
                  <a:pos x="537" y="860"/>
                </a:cxn>
                <a:cxn ang="0">
                  <a:pos x="545" y="851"/>
                </a:cxn>
                <a:cxn ang="0">
                  <a:pos x="554" y="825"/>
                </a:cxn>
                <a:cxn ang="0">
                  <a:pos x="580" y="781"/>
                </a:cxn>
                <a:cxn ang="0">
                  <a:pos x="589" y="764"/>
                </a:cxn>
                <a:cxn ang="0">
                  <a:pos x="597" y="738"/>
                </a:cxn>
                <a:cxn ang="0">
                  <a:pos x="606" y="721"/>
                </a:cxn>
                <a:cxn ang="0">
                  <a:pos x="623" y="695"/>
                </a:cxn>
                <a:cxn ang="0">
                  <a:pos x="632" y="669"/>
                </a:cxn>
                <a:cxn ang="0">
                  <a:pos x="641" y="660"/>
                </a:cxn>
                <a:cxn ang="0">
                  <a:pos x="641" y="643"/>
                </a:cxn>
                <a:cxn ang="0">
                  <a:pos x="649" y="616"/>
                </a:cxn>
                <a:cxn ang="0">
                  <a:pos x="658" y="599"/>
                </a:cxn>
                <a:cxn ang="0">
                  <a:pos x="667" y="590"/>
                </a:cxn>
                <a:cxn ang="0">
                  <a:pos x="675" y="556"/>
                </a:cxn>
                <a:cxn ang="0">
                  <a:pos x="684" y="538"/>
                </a:cxn>
                <a:cxn ang="0">
                  <a:pos x="693" y="521"/>
                </a:cxn>
                <a:cxn ang="0">
                  <a:pos x="701" y="495"/>
                </a:cxn>
                <a:cxn ang="0">
                  <a:pos x="710" y="478"/>
                </a:cxn>
                <a:cxn ang="0">
                  <a:pos x="719" y="452"/>
                </a:cxn>
                <a:cxn ang="0">
                  <a:pos x="727" y="434"/>
                </a:cxn>
                <a:cxn ang="0">
                  <a:pos x="727" y="417"/>
                </a:cxn>
                <a:cxn ang="0">
                  <a:pos x="736" y="391"/>
                </a:cxn>
                <a:cxn ang="0">
                  <a:pos x="745" y="382"/>
                </a:cxn>
                <a:cxn ang="0">
                  <a:pos x="753" y="365"/>
                </a:cxn>
                <a:cxn ang="0">
                  <a:pos x="762" y="339"/>
                </a:cxn>
                <a:cxn ang="0">
                  <a:pos x="762" y="321"/>
                </a:cxn>
                <a:cxn ang="0">
                  <a:pos x="771" y="304"/>
                </a:cxn>
                <a:cxn ang="0">
                  <a:pos x="779" y="287"/>
                </a:cxn>
                <a:cxn ang="0">
                  <a:pos x="779" y="269"/>
                </a:cxn>
                <a:cxn ang="0">
                  <a:pos x="788" y="252"/>
                </a:cxn>
                <a:cxn ang="0">
                  <a:pos x="797" y="243"/>
                </a:cxn>
                <a:cxn ang="0">
                  <a:pos x="797" y="226"/>
                </a:cxn>
                <a:cxn ang="0">
                  <a:pos x="805" y="208"/>
                </a:cxn>
                <a:cxn ang="0">
                  <a:pos x="805" y="191"/>
                </a:cxn>
                <a:cxn ang="0">
                  <a:pos x="814" y="182"/>
                </a:cxn>
                <a:cxn ang="0">
                  <a:pos x="814" y="165"/>
                </a:cxn>
                <a:cxn ang="0">
                  <a:pos x="823" y="156"/>
                </a:cxn>
                <a:cxn ang="0">
                  <a:pos x="831" y="139"/>
                </a:cxn>
                <a:cxn ang="0">
                  <a:pos x="840" y="104"/>
                </a:cxn>
                <a:cxn ang="0">
                  <a:pos x="849" y="87"/>
                </a:cxn>
                <a:cxn ang="0">
                  <a:pos x="857" y="52"/>
                </a:cxn>
                <a:cxn ang="0">
                  <a:pos x="866" y="44"/>
                </a:cxn>
                <a:cxn ang="0">
                  <a:pos x="866" y="26"/>
                </a:cxn>
                <a:cxn ang="0">
                  <a:pos x="875" y="18"/>
                </a:cxn>
                <a:cxn ang="0">
                  <a:pos x="875" y="0"/>
                </a:cxn>
              </a:cxnLst>
              <a:rect l="0" t="0" r="r" b="b"/>
              <a:pathLst>
                <a:path w="876" h="1199">
                  <a:moveTo>
                    <a:pt x="0" y="1198"/>
                  </a:moveTo>
                  <a:lnTo>
                    <a:pt x="95" y="1181"/>
                  </a:lnTo>
                  <a:lnTo>
                    <a:pt x="251" y="1146"/>
                  </a:lnTo>
                  <a:lnTo>
                    <a:pt x="286" y="1129"/>
                  </a:lnTo>
                  <a:lnTo>
                    <a:pt x="311" y="1111"/>
                  </a:lnTo>
                  <a:lnTo>
                    <a:pt x="329" y="1103"/>
                  </a:lnTo>
                  <a:lnTo>
                    <a:pt x="337" y="1094"/>
                  </a:lnTo>
                  <a:lnTo>
                    <a:pt x="372" y="1068"/>
                  </a:lnTo>
                  <a:lnTo>
                    <a:pt x="381" y="1059"/>
                  </a:lnTo>
                  <a:lnTo>
                    <a:pt x="389" y="1059"/>
                  </a:lnTo>
                  <a:lnTo>
                    <a:pt x="389" y="1051"/>
                  </a:lnTo>
                  <a:lnTo>
                    <a:pt x="407" y="1033"/>
                  </a:lnTo>
                  <a:lnTo>
                    <a:pt x="415" y="1033"/>
                  </a:lnTo>
                  <a:lnTo>
                    <a:pt x="424" y="1016"/>
                  </a:lnTo>
                  <a:lnTo>
                    <a:pt x="433" y="1007"/>
                  </a:lnTo>
                  <a:lnTo>
                    <a:pt x="441" y="998"/>
                  </a:lnTo>
                  <a:lnTo>
                    <a:pt x="450" y="990"/>
                  </a:lnTo>
                  <a:lnTo>
                    <a:pt x="459" y="981"/>
                  </a:lnTo>
                  <a:lnTo>
                    <a:pt x="467" y="972"/>
                  </a:lnTo>
                  <a:lnTo>
                    <a:pt x="476" y="955"/>
                  </a:lnTo>
                  <a:lnTo>
                    <a:pt x="485" y="946"/>
                  </a:lnTo>
                  <a:lnTo>
                    <a:pt x="511" y="912"/>
                  </a:lnTo>
                  <a:lnTo>
                    <a:pt x="519" y="894"/>
                  </a:lnTo>
                  <a:lnTo>
                    <a:pt x="537" y="860"/>
                  </a:lnTo>
                  <a:lnTo>
                    <a:pt x="537" y="851"/>
                  </a:lnTo>
                  <a:lnTo>
                    <a:pt x="545" y="851"/>
                  </a:lnTo>
                  <a:lnTo>
                    <a:pt x="545" y="842"/>
                  </a:lnTo>
                  <a:lnTo>
                    <a:pt x="554" y="825"/>
                  </a:lnTo>
                  <a:lnTo>
                    <a:pt x="580" y="790"/>
                  </a:lnTo>
                  <a:lnTo>
                    <a:pt x="580" y="781"/>
                  </a:lnTo>
                  <a:lnTo>
                    <a:pt x="580" y="773"/>
                  </a:lnTo>
                  <a:lnTo>
                    <a:pt x="589" y="764"/>
                  </a:lnTo>
                  <a:lnTo>
                    <a:pt x="597" y="747"/>
                  </a:lnTo>
                  <a:lnTo>
                    <a:pt x="597" y="738"/>
                  </a:lnTo>
                  <a:lnTo>
                    <a:pt x="606" y="729"/>
                  </a:lnTo>
                  <a:lnTo>
                    <a:pt x="606" y="721"/>
                  </a:lnTo>
                  <a:lnTo>
                    <a:pt x="615" y="712"/>
                  </a:lnTo>
                  <a:lnTo>
                    <a:pt x="623" y="695"/>
                  </a:lnTo>
                  <a:lnTo>
                    <a:pt x="623" y="677"/>
                  </a:lnTo>
                  <a:lnTo>
                    <a:pt x="632" y="669"/>
                  </a:lnTo>
                  <a:lnTo>
                    <a:pt x="632" y="660"/>
                  </a:lnTo>
                  <a:lnTo>
                    <a:pt x="641" y="660"/>
                  </a:lnTo>
                  <a:lnTo>
                    <a:pt x="641" y="651"/>
                  </a:lnTo>
                  <a:lnTo>
                    <a:pt x="641" y="643"/>
                  </a:lnTo>
                  <a:lnTo>
                    <a:pt x="649" y="625"/>
                  </a:lnTo>
                  <a:lnTo>
                    <a:pt x="649" y="616"/>
                  </a:lnTo>
                  <a:lnTo>
                    <a:pt x="658" y="608"/>
                  </a:lnTo>
                  <a:lnTo>
                    <a:pt x="658" y="599"/>
                  </a:lnTo>
                  <a:lnTo>
                    <a:pt x="667" y="599"/>
                  </a:lnTo>
                  <a:lnTo>
                    <a:pt x="667" y="590"/>
                  </a:lnTo>
                  <a:lnTo>
                    <a:pt x="667" y="582"/>
                  </a:lnTo>
                  <a:lnTo>
                    <a:pt x="675" y="556"/>
                  </a:lnTo>
                  <a:lnTo>
                    <a:pt x="684" y="547"/>
                  </a:lnTo>
                  <a:lnTo>
                    <a:pt x="684" y="538"/>
                  </a:lnTo>
                  <a:lnTo>
                    <a:pt x="684" y="530"/>
                  </a:lnTo>
                  <a:lnTo>
                    <a:pt x="693" y="521"/>
                  </a:lnTo>
                  <a:lnTo>
                    <a:pt x="701" y="504"/>
                  </a:lnTo>
                  <a:lnTo>
                    <a:pt x="701" y="495"/>
                  </a:lnTo>
                  <a:lnTo>
                    <a:pt x="701" y="486"/>
                  </a:lnTo>
                  <a:lnTo>
                    <a:pt x="710" y="478"/>
                  </a:lnTo>
                  <a:lnTo>
                    <a:pt x="710" y="469"/>
                  </a:lnTo>
                  <a:lnTo>
                    <a:pt x="719" y="452"/>
                  </a:lnTo>
                  <a:lnTo>
                    <a:pt x="719" y="443"/>
                  </a:lnTo>
                  <a:lnTo>
                    <a:pt x="727" y="434"/>
                  </a:lnTo>
                  <a:lnTo>
                    <a:pt x="727" y="426"/>
                  </a:lnTo>
                  <a:lnTo>
                    <a:pt x="727" y="417"/>
                  </a:lnTo>
                  <a:lnTo>
                    <a:pt x="736" y="399"/>
                  </a:lnTo>
                  <a:lnTo>
                    <a:pt x="736" y="391"/>
                  </a:lnTo>
                  <a:lnTo>
                    <a:pt x="745" y="391"/>
                  </a:lnTo>
                  <a:lnTo>
                    <a:pt x="745" y="382"/>
                  </a:lnTo>
                  <a:lnTo>
                    <a:pt x="745" y="373"/>
                  </a:lnTo>
                  <a:lnTo>
                    <a:pt x="753" y="365"/>
                  </a:lnTo>
                  <a:lnTo>
                    <a:pt x="753" y="356"/>
                  </a:lnTo>
                  <a:lnTo>
                    <a:pt x="762" y="339"/>
                  </a:lnTo>
                  <a:lnTo>
                    <a:pt x="762" y="330"/>
                  </a:lnTo>
                  <a:lnTo>
                    <a:pt x="762" y="321"/>
                  </a:lnTo>
                  <a:lnTo>
                    <a:pt x="771" y="313"/>
                  </a:lnTo>
                  <a:lnTo>
                    <a:pt x="771" y="304"/>
                  </a:lnTo>
                  <a:lnTo>
                    <a:pt x="771" y="295"/>
                  </a:lnTo>
                  <a:lnTo>
                    <a:pt x="779" y="287"/>
                  </a:lnTo>
                  <a:lnTo>
                    <a:pt x="779" y="278"/>
                  </a:lnTo>
                  <a:lnTo>
                    <a:pt x="779" y="269"/>
                  </a:lnTo>
                  <a:lnTo>
                    <a:pt x="788" y="261"/>
                  </a:lnTo>
                  <a:lnTo>
                    <a:pt x="788" y="252"/>
                  </a:lnTo>
                  <a:lnTo>
                    <a:pt x="788" y="243"/>
                  </a:lnTo>
                  <a:lnTo>
                    <a:pt x="797" y="243"/>
                  </a:lnTo>
                  <a:lnTo>
                    <a:pt x="797" y="235"/>
                  </a:lnTo>
                  <a:lnTo>
                    <a:pt x="797" y="226"/>
                  </a:lnTo>
                  <a:lnTo>
                    <a:pt x="805" y="217"/>
                  </a:lnTo>
                  <a:lnTo>
                    <a:pt x="805" y="208"/>
                  </a:lnTo>
                  <a:lnTo>
                    <a:pt x="805" y="200"/>
                  </a:lnTo>
                  <a:lnTo>
                    <a:pt x="805" y="191"/>
                  </a:lnTo>
                  <a:lnTo>
                    <a:pt x="814" y="191"/>
                  </a:lnTo>
                  <a:lnTo>
                    <a:pt x="814" y="182"/>
                  </a:lnTo>
                  <a:lnTo>
                    <a:pt x="814" y="174"/>
                  </a:lnTo>
                  <a:lnTo>
                    <a:pt x="814" y="165"/>
                  </a:lnTo>
                  <a:lnTo>
                    <a:pt x="823" y="165"/>
                  </a:lnTo>
                  <a:lnTo>
                    <a:pt x="823" y="156"/>
                  </a:lnTo>
                  <a:lnTo>
                    <a:pt x="823" y="148"/>
                  </a:lnTo>
                  <a:lnTo>
                    <a:pt x="831" y="139"/>
                  </a:lnTo>
                  <a:lnTo>
                    <a:pt x="831" y="130"/>
                  </a:lnTo>
                  <a:lnTo>
                    <a:pt x="840" y="104"/>
                  </a:lnTo>
                  <a:lnTo>
                    <a:pt x="840" y="96"/>
                  </a:lnTo>
                  <a:lnTo>
                    <a:pt x="849" y="87"/>
                  </a:lnTo>
                  <a:lnTo>
                    <a:pt x="849" y="78"/>
                  </a:lnTo>
                  <a:lnTo>
                    <a:pt x="857" y="52"/>
                  </a:lnTo>
                  <a:lnTo>
                    <a:pt x="857" y="44"/>
                  </a:lnTo>
                  <a:lnTo>
                    <a:pt x="866" y="44"/>
                  </a:lnTo>
                  <a:lnTo>
                    <a:pt x="866" y="35"/>
                  </a:lnTo>
                  <a:lnTo>
                    <a:pt x="866" y="26"/>
                  </a:lnTo>
                  <a:lnTo>
                    <a:pt x="866" y="18"/>
                  </a:lnTo>
                  <a:lnTo>
                    <a:pt x="875" y="18"/>
                  </a:lnTo>
                  <a:lnTo>
                    <a:pt x="875" y="9"/>
                  </a:lnTo>
                  <a:lnTo>
                    <a:pt x="875" y="0"/>
                  </a:lnTo>
                </a:path>
              </a:pathLst>
            </a:custGeom>
            <a:noFill/>
            <a:ln w="50800" cap="rnd" cmpd="sng">
              <a:solidFill>
                <a:srgbClr val="EAEC5E"/>
              </a:solidFill>
              <a:prstDash val="solid"/>
              <a:round/>
              <a:headEnd type="none" w="med" len="med"/>
              <a:tailEnd type="none" w="med" len="med"/>
            </a:ln>
            <a:effectLst/>
          </p:spPr>
          <p:txBody>
            <a:bodyPr/>
            <a:lstStyle/>
            <a:p>
              <a:endParaRPr lang="en-US"/>
            </a:p>
          </p:txBody>
        </p:sp>
        <p:sp>
          <p:nvSpPr>
            <p:cNvPr id="178232" name="Freeform 56"/>
            <p:cNvSpPr>
              <a:spLocks/>
            </p:cNvSpPr>
            <p:nvPr/>
          </p:nvSpPr>
          <p:spPr bwMode="auto">
            <a:xfrm>
              <a:off x="2775" y="1375"/>
              <a:ext cx="200" cy="418"/>
            </a:xfrm>
            <a:custGeom>
              <a:avLst/>
              <a:gdLst/>
              <a:ahLst/>
              <a:cxnLst>
                <a:cxn ang="0">
                  <a:pos x="0" y="417"/>
                </a:cxn>
                <a:cxn ang="0">
                  <a:pos x="0" y="417"/>
                </a:cxn>
                <a:cxn ang="0">
                  <a:pos x="0" y="408"/>
                </a:cxn>
                <a:cxn ang="0">
                  <a:pos x="8" y="408"/>
                </a:cxn>
                <a:cxn ang="0">
                  <a:pos x="8" y="400"/>
                </a:cxn>
                <a:cxn ang="0">
                  <a:pos x="8" y="391"/>
                </a:cxn>
                <a:cxn ang="0">
                  <a:pos x="17" y="374"/>
                </a:cxn>
                <a:cxn ang="0">
                  <a:pos x="17" y="365"/>
                </a:cxn>
                <a:cxn ang="0">
                  <a:pos x="25" y="365"/>
                </a:cxn>
                <a:cxn ang="0">
                  <a:pos x="25" y="356"/>
                </a:cxn>
                <a:cxn ang="0">
                  <a:pos x="25" y="348"/>
                </a:cxn>
                <a:cxn ang="0">
                  <a:pos x="25" y="339"/>
                </a:cxn>
                <a:cxn ang="0">
                  <a:pos x="34" y="330"/>
                </a:cxn>
                <a:cxn ang="0">
                  <a:pos x="34" y="322"/>
                </a:cxn>
                <a:cxn ang="0">
                  <a:pos x="43" y="313"/>
                </a:cxn>
                <a:cxn ang="0">
                  <a:pos x="43" y="304"/>
                </a:cxn>
                <a:cxn ang="0">
                  <a:pos x="43" y="296"/>
                </a:cxn>
                <a:cxn ang="0">
                  <a:pos x="51" y="287"/>
                </a:cxn>
                <a:cxn ang="0">
                  <a:pos x="51" y="278"/>
                </a:cxn>
                <a:cxn ang="0">
                  <a:pos x="60" y="270"/>
                </a:cxn>
                <a:cxn ang="0">
                  <a:pos x="60" y="261"/>
                </a:cxn>
                <a:cxn ang="0">
                  <a:pos x="60" y="252"/>
                </a:cxn>
                <a:cxn ang="0">
                  <a:pos x="69" y="244"/>
                </a:cxn>
                <a:cxn ang="0">
                  <a:pos x="69" y="235"/>
                </a:cxn>
                <a:cxn ang="0">
                  <a:pos x="69" y="226"/>
                </a:cxn>
                <a:cxn ang="0">
                  <a:pos x="77" y="226"/>
                </a:cxn>
                <a:cxn ang="0">
                  <a:pos x="77" y="217"/>
                </a:cxn>
                <a:cxn ang="0">
                  <a:pos x="77" y="209"/>
                </a:cxn>
                <a:cxn ang="0">
                  <a:pos x="86" y="209"/>
                </a:cxn>
                <a:cxn ang="0">
                  <a:pos x="86" y="200"/>
                </a:cxn>
                <a:cxn ang="0">
                  <a:pos x="86" y="191"/>
                </a:cxn>
                <a:cxn ang="0">
                  <a:pos x="95" y="191"/>
                </a:cxn>
                <a:cxn ang="0">
                  <a:pos x="95" y="183"/>
                </a:cxn>
                <a:cxn ang="0">
                  <a:pos x="95" y="174"/>
                </a:cxn>
                <a:cxn ang="0">
                  <a:pos x="103" y="165"/>
                </a:cxn>
                <a:cxn ang="0">
                  <a:pos x="103" y="157"/>
                </a:cxn>
                <a:cxn ang="0">
                  <a:pos x="103" y="148"/>
                </a:cxn>
                <a:cxn ang="0">
                  <a:pos x="112" y="148"/>
                </a:cxn>
                <a:cxn ang="0">
                  <a:pos x="112" y="139"/>
                </a:cxn>
                <a:cxn ang="0">
                  <a:pos x="112" y="131"/>
                </a:cxn>
                <a:cxn ang="0">
                  <a:pos x="121" y="131"/>
                </a:cxn>
                <a:cxn ang="0">
                  <a:pos x="121" y="122"/>
                </a:cxn>
                <a:cxn ang="0">
                  <a:pos x="121" y="113"/>
                </a:cxn>
                <a:cxn ang="0">
                  <a:pos x="129" y="113"/>
                </a:cxn>
                <a:cxn ang="0">
                  <a:pos x="129" y="105"/>
                </a:cxn>
                <a:cxn ang="0">
                  <a:pos x="129" y="96"/>
                </a:cxn>
                <a:cxn ang="0">
                  <a:pos x="138" y="96"/>
                </a:cxn>
                <a:cxn ang="0">
                  <a:pos x="138" y="87"/>
                </a:cxn>
                <a:cxn ang="0">
                  <a:pos x="147" y="79"/>
                </a:cxn>
                <a:cxn ang="0">
                  <a:pos x="147" y="70"/>
                </a:cxn>
                <a:cxn ang="0">
                  <a:pos x="155" y="70"/>
                </a:cxn>
                <a:cxn ang="0">
                  <a:pos x="155" y="61"/>
                </a:cxn>
                <a:cxn ang="0">
                  <a:pos x="155" y="53"/>
                </a:cxn>
                <a:cxn ang="0">
                  <a:pos x="164" y="53"/>
                </a:cxn>
                <a:cxn ang="0">
                  <a:pos x="164" y="44"/>
                </a:cxn>
                <a:cxn ang="0">
                  <a:pos x="173" y="35"/>
                </a:cxn>
                <a:cxn ang="0">
                  <a:pos x="173" y="27"/>
                </a:cxn>
                <a:cxn ang="0">
                  <a:pos x="181" y="27"/>
                </a:cxn>
                <a:cxn ang="0">
                  <a:pos x="181" y="18"/>
                </a:cxn>
                <a:cxn ang="0">
                  <a:pos x="190" y="18"/>
                </a:cxn>
                <a:cxn ang="0">
                  <a:pos x="190" y="9"/>
                </a:cxn>
                <a:cxn ang="0">
                  <a:pos x="199" y="0"/>
                </a:cxn>
              </a:cxnLst>
              <a:rect l="0" t="0" r="r" b="b"/>
              <a:pathLst>
                <a:path w="200" h="418">
                  <a:moveTo>
                    <a:pt x="0" y="417"/>
                  </a:moveTo>
                  <a:lnTo>
                    <a:pt x="0" y="417"/>
                  </a:lnTo>
                  <a:lnTo>
                    <a:pt x="0" y="408"/>
                  </a:lnTo>
                  <a:lnTo>
                    <a:pt x="8" y="408"/>
                  </a:lnTo>
                  <a:lnTo>
                    <a:pt x="8" y="400"/>
                  </a:lnTo>
                  <a:lnTo>
                    <a:pt x="8" y="391"/>
                  </a:lnTo>
                  <a:lnTo>
                    <a:pt x="17" y="374"/>
                  </a:lnTo>
                  <a:lnTo>
                    <a:pt x="17" y="365"/>
                  </a:lnTo>
                  <a:lnTo>
                    <a:pt x="25" y="365"/>
                  </a:lnTo>
                  <a:lnTo>
                    <a:pt x="25" y="356"/>
                  </a:lnTo>
                  <a:lnTo>
                    <a:pt x="25" y="348"/>
                  </a:lnTo>
                  <a:lnTo>
                    <a:pt x="25" y="339"/>
                  </a:lnTo>
                  <a:lnTo>
                    <a:pt x="34" y="330"/>
                  </a:lnTo>
                  <a:lnTo>
                    <a:pt x="34" y="322"/>
                  </a:lnTo>
                  <a:lnTo>
                    <a:pt x="43" y="313"/>
                  </a:lnTo>
                  <a:lnTo>
                    <a:pt x="43" y="304"/>
                  </a:lnTo>
                  <a:lnTo>
                    <a:pt x="43" y="296"/>
                  </a:lnTo>
                  <a:lnTo>
                    <a:pt x="51" y="287"/>
                  </a:lnTo>
                  <a:lnTo>
                    <a:pt x="51" y="278"/>
                  </a:lnTo>
                  <a:lnTo>
                    <a:pt x="60" y="270"/>
                  </a:lnTo>
                  <a:lnTo>
                    <a:pt x="60" y="261"/>
                  </a:lnTo>
                  <a:lnTo>
                    <a:pt x="60" y="252"/>
                  </a:lnTo>
                  <a:lnTo>
                    <a:pt x="69" y="244"/>
                  </a:lnTo>
                  <a:lnTo>
                    <a:pt x="69" y="235"/>
                  </a:lnTo>
                  <a:lnTo>
                    <a:pt x="69" y="226"/>
                  </a:lnTo>
                  <a:lnTo>
                    <a:pt x="77" y="226"/>
                  </a:lnTo>
                  <a:lnTo>
                    <a:pt x="77" y="217"/>
                  </a:lnTo>
                  <a:lnTo>
                    <a:pt x="77" y="209"/>
                  </a:lnTo>
                  <a:lnTo>
                    <a:pt x="86" y="209"/>
                  </a:lnTo>
                  <a:lnTo>
                    <a:pt x="86" y="200"/>
                  </a:lnTo>
                  <a:lnTo>
                    <a:pt x="86" y="191"/>
                  </a:lnTo>
                  <a:lnTo>
                    <a:pt x="95" y="191"/>
                  </a:lnTo>
                  <a:lnTo>
                    <a:pt x="95" y="183"/>
                  </a:lnTo>
                  <a:lnTo>
                    <a:pt x="95" y="174"/>
                  </a:lnTo>
                  <a:lnTo>
                    <a:pt x="103" y="165"/>
                  </a:lnTo>
                  <a:lnTo>
                    <a:pt x="103" y="157"/>
                  </a:lnTo>
                  <a:lnTo>
                    <a:pt x="103" y="148"/>
                  </a:lnTo>
                  <a:lnTo>
                    <a:pt x="112" y="148"/>
                  </a:lnTo>
                  <a:lnTo>
                    <a:pt x="112" y="139"/>
                  </a:lnTo>
                  <a:lnTo>
                    <a:pt x="112" y="131"/>
                  </a:lnTo>
                  <a:lnTo>
                    <a:pt x="121" y="131"/>
                  </a:lnTo>
                  <a:lnTo>
                    <a:pt x="121" y="122"/>
                  </a:lnTo>
                  <a:lnTo>
                    <a:pt x="121" y="113"/>
                  </a:lnTo>
                  <a:lnTo>
                    <a:pt x="129" y="113"/>
                  </a:lnTo>
                  <a:lnTo>
                    <a:pt x="129" y="105"/>
                  </a:lnTo>
                  <a:lnTo>
                    <a:pt x="129" y="96"/>
                  </a:lnTo>
                  <a:lnTo>
                    <a:pt x="138" y="96"/>
                  </a:lnTo>
                  <a:lnTo>
                    <a:pt x="138" y="87"/>
                  </a:lnTo>
                  <a:lnTo>
                    <a:pt x="147" y="79"/>
                  </a:lnTo>
                  <a:lnTo>
                    <a:pt x="147" y="70"/>
                  </a:lnTo>
                  <a:lnTo>
                    <a:pt x="155" y="70"/>
                  </a:lnTo>
                  <a:lnTo>
                    <a:pt x="155" y="61"/>
                  </a:lnTo>
                  <a:lnTo>
                    <a:pt x="155" y="53"/>
                  </a:lnTo>
                  <a:lnTo>
                    <a:pt x="164" y="53"/>
                  </a:lnTo>
                  <a:lnTo>
                    <a:pt x="164" y="44"/>
                  </a:lnTo>
                  <a:lnTo>
                    <a:pt x="173" y="35"/>
                  </a:lnTo>
                  <a:lnTo>
                    <a:pt x="173" y="27"/>
                  </a:lnTo>
                  <a:lnTo>
                    <a:pt x="181" y="27"/>
                  </a:lnTo>
                  <a:lnTo>
                    <a:pt x="181" y="18"/>
                  </a:lnTo>
                  <a:lnTo>
                    <a:pt x="190" y="18"/>
                  </a:lnTo>
                  <a:lnTo>
                    <a:pt x="190" y="9"/>
                  </a:lnTo>
                  <a:lnTo>
                    <a:pt x="199" y="0"/>
                  </a:lnTo>
                </a:path>
              </a:pathLst>
            </a:custGeom>
            <a:noFill/>
            <a:ln w="50800" cap="rnd" cmpd="sng">
              <a:solidFill>
                <a:srgbClr val="EAEC5E"/>
              </a:solidFill>
              <a:prstDash val="solid"/>
              <a:round/>
              <a:headEnd type="none" w="med" len="med"/>
              <a:tailEnd type="none" w="med" len="med"/>
            </a:ln>
            <a:effectLst/>
          </p:spPr>
          <p:txBody>
            <a:bodyPr/>
            <a:lstStyle/>
            <a:p>
              <a:endParaRPr lang="en-US"/>
            </a:p>
          </p:txBody>
        </p:sp>
        <p:sp>
          <p:nvSpPr>
            <p:cNvPr id="178233" name="Freeform 57"/>
            <p:cNvSpPr>
              <a:spLocks/>
            </p:cNvSpPr>
            <p:nvPr/>
          </p:nvSpPr>
          <p:spPr bwMode="auto">
            <a:xfrm>
              <a:off x="2974" y="1323"/>
              <a:ext cx="148" cy="53"/>
            </a:xfrm>
            <a:custGeom>
              <a:avLst/>
              <a:gdLst/>
              <a:ahLst/>
              <a:cxnLst>
                <a:cxn ang="0">
                  <a:pos x="0" y="52"/>
                </a:cxn>
                <a:cxn ang="0">
                  <a:pos x="0" y="52"/>
                </a:cxn>
                <a:cxn ang="0">
                  <a:pos x="0" y="44"/>
                </a:cxn>
                <a:cxn ang="0">
                  <a:pos x="8" y="44"/>
                </a:cxn>
                <a:cxn ang="0">
                  <a:pos x="8" y="35"/>
                </a:cxn>
                <a:cxn ang="0">
                  <a:pos x="17" y="35"/>
                </a:cxn>
                <a:cxn ang="0">
                  <a:pos x="17" y="26"/>
                </a:cxn>
                <a:cxn ang="0">
                  <a:pos x="26" y="26"/>
                </a:cxn>
                <a:cxn ang="0">
                  <a:pos x="34" y="18"/>
                </a:cxn>
                <a:cxn ang="0">
                  <a:pos x="43" y="18"/>
                </a:cxn>
                <a:cxn ang="0">
                  <a:pos x="43" y="9"/>
                </a:cxn>
                <a:cxn ang="0">
                  <a:pos x="52" y="9"/>
                </a:cxn>
                <a:cxn ang="0">
                  <a:pos x="60" y="9"/>
                </a:cxn>
                <a:cxn ang="0">
                  <a:pos x="60" y="0"/>
                </a:cxn>
                <a:cxn ang="0">
                  <a:pos x="69" y="0"/>
                </a:cxn>
                <a:cxn ang="0">
                  <a:pos x="78" y="0"/>
                </a:cxn>
                <a:cxn ang="0">
                  <a:pos x="86" y="0"/>
                </a:cxn>
                <a:cxn ang="0">
                  <a:pos x="95" y="0"/>
                </a:cxn>
                <a:cxn ang="0">
                  <a:pos x="104" y="0"/>
                </a:cxn>
                <a:cxn ang="0">
                  <a:pos x="112" y="0"/>
                </a:cxn>
                <a:cxn ang="0">
                  <a:pos x="112" y="9"/>
                </a:cxn>
                <a:cxn ang="0">
                  <a:pos x="121" y="9"/>
                </a:cxn>
                <a:cxn ang="0">
                  <a:pos x="130" y="9"/>
                </a:cxn>
                <a:cxn ang="0">
                  <a:pos x="130" y="18"/>
                </a:cxn>
                <a:cxn ang="0">
                  <a:pos x="138" y="18"/>
                </a:cxn>
                <a:cxn ang="0">
                  <a:pos x="138" y="26"/>
                </a:cxn>
                <a:cxn ang="0">
                  <a:pos x="147" y="26"/>
                </a:cxn>
              </a:cxnLst>
              <a:rect l="0" t="0" r="r" b="b"/>
              <a:pathLst>
                <a:path w="148" h="53">
                  <a:moveTo>
                    <a:pt x="0" y="52"/>
                  </a:moveTo>
                  <a:lnTo>
                    <a:pt x="0" y="52"/>
                  </a:lnTo>
                  <a:lnTo>
                    <a:pt x="0" y="44"/>
                  </a:lnTo>
                  <a:lnTo>
                    <a:pt x="8" y="44"/>
                  </a:lnTo>
                  <a:lnTo>
                    <a:pt x="8" y="35"/>
                  </a:lnTo>
                  <a:lnTo>
                    <a:pt x="17" y="35"/>
                  </a:lnTo>
                  <a:lnTo>
                    <a:pt x="17" y="26"/>
                  </a:lnTo>
                  <a:lnTo>
                    <a:pt x="26" y="26"/>
                  </a:lnTo>
                  <a:lnTo>
                    <a:pt x="34" y="18"/>
                  </a:lnTo>
                  <a:lnTo>
                    <a:pt x="43" y="18"/>
                  </a:lnTo>
                  <a:lnTo>
                    <a:pt x="43" y="9"/>
                  </a:lnTo>
                  <a:lnTo>
                    <a:pt x="52" y="9"/>
                  </a:lnTo>
                  <a:lnTo>
                    <a:pt x="60" y="9"/>
                  </a:lnTo>
                  <a:lnTo>
                    <a:pt x="60" y="0"/>
                  </a:lnTo>
                  <a:lnTo>
                    <a:pt x="69" y="0"/>
                  </a:lnTo>
                  <a:lnTo>
                    <a:pt x="78" y="0"/>
                  </a:lnTo>
                  <a:lnTo>
                    <a:pt x="86" y="0"/>
                  </a:lnTo>
                  <a:lnTo>
                    <a:pt x="95" y="0"/>
                  </a:lnTo>
                  <a:lnTo>
                    <a:pt x="104" y="0"/>
                  </a:lnTo>
                  <a:lnTo>
                    <a:pt x="112" y="0"/>
                  </a:lnTo>
                  <a:lnTo>
                    <a:pt x="112" y="9"/>
                  </a:lnTo>
                  <a:lnTo>
                    <a:pt x="121" y="9"/>
                  </a:lnTo>
                  <a:lnTo>
                    <a:pt x="130" y="9"/>
                  </a:lnTo>
                  <a:lnTo>
                    <a:pt x="130" y="18"/>
                  </a:lnTo>
                  <a:lnTo>
                    <a:pt x="138" y="18"/>
                  </a:lnTo>
                  <a:lnTo>
                    <a:pt x="138" y="26"/>
                  </a:lnTo>
                  <a:lnTo>
                    <a:pt x="147" y="26"/>
                  </a:lnTo>
                </a:path>
              </a:pathLst>
            </a:custGeom>
            <a:noFill/>
            <a:ln w="50800" cap="rnd" cmpd="sng">
              <a:solidFill>
                <a:srgbClr val="EAEC5E"/>
              </a:solidFill>
              <a:prstDash val="solid"/>
              <a:round/>
              <a:headEnd type="none" w="med" len="med"/>
              <a:tailEnd type="none" w="med" len="med"/>
            </a:ln>
            <a:effectLst/>
          </p:spPr>
          <p:txBody>
            <a:bodyPr/>
            <a:lstStyle/>
            <a:p>
              <a:endParaRPr lang="en-US"/>
            </a:p>
          </p:txBody>
        </p:sp>
        <p:sp>
          <p:nvSpPr>
            <p:cNvPr id="178234" name="Freeform 58"/>
            <p:cNvSpPr>
              <a:spLocks/>
            </p:cNvSpPr>
            <p:nvPr/>
          </p:nvSpPr>
          <p:spPr bwMode="auto">
            <a:xfrm>
              <a:off x="3121" y="1349"/>
              <a:ext cx="209" cy="401"/>
            </a:xfrm>
            <a:custGeom>
              <a:avLst/>
              <a:gdLst/>
              <a:ahLst/>
              <a:cxnLst>
                <a:cxn ang="0">
                  <a:pos x="0" y="0"/>
                </a:cxn>
                <a:cxn ang="0">
                  <a:pos x="0" y="0"/>
                </a:cxn>
                <a:cxn ang="0">
                  <a:pos x="9" y="0"/>
                </a:cxn>
                <a:cxn ang="0">
                  <a:pos x="9" y="9"/>
                </a:cxn>
                <a:cxn ang="0">
                  <a:pos x="17" y="9"/>
                </a:cxn>
                <a:cxn ang="0">
                  <a:pos x="17" y="18"/>
                </a:cxn>
                <a:cxn ang="0">
                  <a:pos x="26" y="18"/>
                </a:cxn>
                <a:cxn ang="0">
                  <a:pos x="26" y="26"/>
                </a:cxn>
                <a:cxn ang="0">
                  <a:pos x="35" y="26"/>
                </a:cxn>
                <a:cxn ang="0">
                  <a:pos x="35" y="35"/>
                </a:cxn>
                <a:cxn ang="0">
                  <a:pos x="35" y="44"/>
                </a:cxn>
                <a:cxn ang="0">
                  <a:pos x="43" y="44"/>
                </a:cxn>
                <a:cxn ang="0">
                  <a:pos x="43" y="53"/>
                </a:cxn>
                <a:cxn ang="0">
                  <a:pos x="52" y="53"/>
                </a:cxn>
                <a:cxn ang="0">
                  <a:pos x="52" y="61"/>
                </a:cxn>
                <a:cxn ang="0">
                  <a:pos x="61" y="70"/>
                </a:cxn>
                <a:cxn ang="0">
                  <a:pos x="61" y="79"/>
                </a:cxn>
                <a:cxn ang="0">
                  <a:pos x="69" y="79"/>
                </a:cxn>
                <a:cxn ang="0">
                  <a:pos x="69" y="87"/>
                </a:cxn>
                <a:cxn ang="0">
                  <a:pos x="69" y="96"/>
                </a:cxn>
                <a:cxn ang="0">
                  <a:pos x="78" y="96"/>
                </a:cxn>
                <a:cxn ang="0">
                  <a:pos x="78" y="105"/>
                </a:cxn>
                <a:cxn ang="0">
                  <a:pos x="87" y="105"/>
                </a:cxn>
                <a:cxn ang="0">
                  <a:pos x="87" y="113"/>
                </a:cxn>
                <a:cxn ang="0">
                  <a:pos x="87" y="122"/>
                </a:cxn>
                <a:cxn ang="0">
                  <a:pos x="95" y="122"/>
                </a:cxn>
                <a:cxn ang="0">
                  <a:pos x="95" y="131"/>
                </a:cxn>
                <a:cxn ang="0">
                  <a:pos x="95" y="139"/>
                </a:cxn>
                <a:cxn ang="0">
                  <a:pos x="104" y="139"/>
                </a:cxn>
                <a:cxn ang="0">
                  <a:pos x="104" y="148"/>
                </a:cxn>
                <a:cxn ang="0">
                  <a:pos x="113" y="157"/>
                </a:cxn>
                <a:cxn ang="0">
                  <a:pos x="113" y="165"/>
                </a:cxn>
                <a:cxn ang="0">
                  <a:pos x="113" y="174"/>
                </a:cxn>
                <a:cxn ang="0">
                  <a:pos x="121" y="183"/>
                </a:cxn>
                <a:cxn ang="0">
                  <a:pos x="121" y="191"/>
                </a:cxn>
                <a:cxn ang="0">
                  <a:pos x="130" y="200"/>
                </a:cxn>
                <a:cxn ang="0">
                  <a:pos x="130" y="209"/>
                </a:cxn>
                <a:cxn ang="0">
                  <a:pos x="139" y="217"/>
                </a:cxn>
                <a:cxn ang="0">
                  <a:pos x="139" y="226"/>
                </a:cxn>
                <a:cxn ang="0">
                  <a:pos x="147" y="235"/>
                </a:cxn>
                <a:cxn ang="0">
                  <a:pos x="147" y="243"/>
                </a:cxn>
                <a:cxn ang="0">
                  <a:pos x="147" y="252"/>
                </a:cxn>
                <a:cxn ang="0">
                  <a:pos x="156" y="261"/>
                </a:cxn>
                <a:cxn ang="0">
                  <a:pos x="156" y="270"/>
                </a:cxn>
                <a:cxn ang="0">
                  <a:pos x="165" y="278"/>
                </a:cxn>
                <a:cxn ang="0">
                  <a:pos x="165" y="287"/>
                </a:cxn>
                <a:cxn ang="0">
                  <a:pos x="165" y="296"/>
                </a:cxn>
                <a:cxn ang="0">
                  <a:pos x="173" y="304"/>
                </a:cxn>
                <a:cxn ang="0">
                  <a:pos x="173" y="313"/>
                </a:cxn>
                <a:cxn ang="0">
                  <a:pos x="173" y="322"/>
                </a:cxn>
                <a:cxn ang="0">
                  <a:pos x="182" y="322"/>
                </a:cxn>
                <a:cxn ang="0">
                  <a:pos x="182" y="330"/>
                </a:cxn>
                <a:cxn ang="0">
                  <a:pos x="182" y="339"/>
                </a:cxn>
                <a:cxn ang="0">
                  <a:pos x="191" y="348"/>
                </a:cxn>
                <a:cxn ang="0">
                  <a:pos x="191" y="356"/>
                </a:cxn>
                <a:cxn ang="0">
                  <a:pos x="199" y="365"/>
                </a:cxn>
                <a:cxn ang="0">
                  <a:pos x="199" y="374"/>
                </a:cxn>
                <a:cxn ang="0">
                  <a:pos x="199" y="382"/>
                </a:cxn>
                <a:cxn ang="0">
                  <a:pos x="199" y="391"/>
                </a:cxn>
                <a:cxn ang="0">
                  <a:pos x="208" y="391"/>
                </a:cxn>
                <a:cxn ang="0">
                  <a:pos x="208" y="400"/>
                </a:cxn>
              </a:cxnLst>
              <a:rect l="0" t="0" r="r" b="b"/>
              <a:pathLst>
                <a:path w="209" h="401">
                  <a:moveTo>
                    <a:pt x="0" y="0"/>
                  </a:moveTo>
                  <a:lnTo>
                    <a:pt x="0" y="0"/>
                  </a:lnTo>
                  <a:lnTo>
                    <a:pt x="9" y="0"/>
                  </a:lnTo>
                  <a:lnTo>
                    <a:pt x="9" y="9"/>
                  </a:lnTo>
                  <a:lnTo>
                    <a:pt x="17" y="9"/>
                  </a:lnTo>
                  <a:lnTo>
                    <a:pt x="17" y="18"/>
                  </a:lnTo>
                  <a:lnTo>
                    <a:pt x="26" y="18"/>
                  </a:lnTo>
                  <a:lnTo>
                    <a:pt x="26" y="26"/>
                  </a:lnTo>
                  <a:lnTo>
                    <a:pt x="35" y="26"/>
                  </a:lnTo>
                  <a:lnTo>
                    <a:pt x="35" y="35"/>
                  </a:lnTo>
                  <a:lnTo>
                    <a:pt x="35" y="44"/>
                  </a:lnTo>
                  <a:lnTo>
                    <a:pt x="43" y="44"/>
                  </a:lnTo>
                  <a:lnTo>
                    <a:pt x="43" y="53"/>
                  </a:lnTo>
                  <a:lnTo>
                    <a:pt x="52" y="53"/>
                  </a:lnTo>
                  <a:lnTo>
                    <a:pt x="52" y="61"/>
                  </a:lnTo>
                  <a:lnTo>
                    <a:pt x="61" y="70"/>
                  </a:lnTo>
                  <a:lnTo>
                    <a:pt x="61" y="79"/>
                  </a:lnTo>
                  <a:lnTo>
                    <a:pt x="69" y="79"/>
                  </a:lnTo>
                  <a:lnTo>
                    <a:pt x="69" y="87"/>
                  </a:lnTo>
                  <a:lnTo>
                    <a:pt x="69" y="96"/>
                  </a:lnTo>
                  <a:lnTo>
                    <a:pt x="78" y="96"/>
                  </a:lnTo>
                  <a:lnTo>
                    <a:pt x="78" y="105"/>
                  </a:lnTo>
                  <a:lnTo>
                    <a:pt x="87" y="105"/>
                  </a:lnTo>
                  <a:lnTo>
                    <a:pt x="87" y="113"/>
                  </a:lnTo>
                  <a:lnTo>
                    <a:pt x="87" y="122"/>
                  </a:lnTo>
                  <a:lnTo>
                    <a:pt x="95" y="122"/>
                  </a:lnTo>
                  <a:lnTo>
                    <a:pt x="95" y="131"/>
                  </a:lnTo>
                  <a:lnTo>
                    <a:pt x="95" y="139"/>
                  </a:lnTo>
                  <a:lnTo>
                    <a:pt x="104" y="139"/>
                  </a:lnTo>
                  <a:lnTo>
                    <a:pt x="104" y="148"/>
                  </a:lnTo>
                  <a:lnTo>
                    <a:pt x="113" y="157"/>
                  </a:lnTo>
                  <a:lnTo>
                    <a:pt x="113" y="165"/>
                  </a:lnTo>
                  <a:lnTo>
                    <a:pt x="113" y="174"/>
                  </a:lnTo>
                  <a:lnTo>
                    <a:pt x="121" y="183"/>
                  </a:lnTo>
                  <a:lnTo>
                    <a:pt x="121" y="191"/>
                  </a:lnTo>
                  <a:lnTo>
                    <a:pt x="130" y="200"/>
                  </a:lnTo>
                  <a:lnTo>
                    <a:pt x="130" y="209"/>
                  </a:lnTo>
                  <a:lnTo>
                    <a:pt x="139" y="217"/>
                  </a:lnTo>
                  <a:lnTo>
                    <a:pt x="139" y="226"/>
                  </a:lnTo>
                  <a:lnTo>
                    <a:pt x="147" y="235"/>
                  </a:lnTo>
                  <a:lnTo>
                    <a:pt x="147" y="243"/>
                  </a:lnTo>
                  <a:lnTo>
                    <a:pt x="147" y="252"/>
                  </a:lnTo>
                  <a:lnTo>
                    <a:pt x="156" y="261"/>
                  </a:lnTo>
                  <a:lnTo>
                    <a:pt x="156" y="270"/>
                  </a:lnTo>
                  <a:lnTo>
                    <a:pt x="165" y="278"/>
                  </a:lnTo>
                  <a:lnTo>
                    <a:pt x="165" y="287"/>
                  </a:lnTo>
                  <a:lnTo>
                    <a:pt x="165" y="296"/>
                  </a:lnTo>
                  <a:lnTo>
                    <a:pt x="173" y="304"/>
                  </a:lnTo>
                  <a:lnTo>
                    <a:pt x="173" y="313"/>
                  </a:lnTo>
                  <a:lnTo>
                    <a:pt x="173" y="322"/>
                  </a:lnTo>
                  <a:lnTo>
                    <a:pt x="182" y="322"/>
                  </a:lnTo>
                  <a:lnTo>
                    <a:pt x="182" y="330"/>
                  </a:lnTo>
                  <a:lnTo>
                    <a:pt x="182" y="339"/>
                  </a:lnTo>
                  <a:lnTo>
                    <a:pt x="191" y="348"/>
                  </a:lnTo>
                  <a:lnTo>
                    <a:pt x="191" y="356"/>
                  </a:lnTo>
                  <a:lnTo>
                    <a:pt x="199" y="365"/>
                  </a:lnTo>
                  <a:lnTo>
                    <a:pt x="199" y="374"/>
                  </a:lnTo>
                  <a:lnTo>
                    <a:pt x="199" y="382"/>
                  </a:lnTo>
                  <a:lnTo>
                    <a:pt x="199" y="391"/>
                  </a:lnTo>
                  <a:lnTo>
                    <a:pt x="208" y="391"/>
                  </a:lnTo>
                  <a:lnTo>
                    <a:pt x="208" y="400"/>
                  </a:lnTo>
                </a:path>
              </a:pathLst>
            </a:custGeom>
            <a:noFill/>
            <a:ln w="50800" cap="rnd" cmpd="sng">
              <a:solidFill>
                <a:srgbClr val="EAEC5E"/>
              </a:solidFill>
              <a:prstDash val="solid"/>
              <a:round/>
              <a:headEnd type="none" w="med" len="med"/>
              <a:tailEnd type="none" w="med" len="med"/>
            </a:ln>
            <a:effectLst/>
          </p:spPr>
          <p:txBody>
            <a:bodyPr/>
            <a:lstStyle/>
            <a:p>
              <a:endParaRPr lang="en-US"/>
            </a:p>
          </p:txBody>
        </p:sp>
        <p:sp>
          <p:nvSpPr>
            <p:cNvPr id="178235" name="Freeform 59"/>
            <p:cNvSpPr>
              <a:spLocks/>
            </p:cNvSpPr>
            <p:nvPr/>
          </p:nvSpPr>
          <p:spPr bwMode="auto">
            <a:xfrm>
              <a:off x="3329" y="1749"/>
              <a:ext cx="624" cy="1181"/>
            </a:xfrm>
            <a:custGeom>
              <a:avLst/>
              <a:gdLst/>
              <a:ahLst/>
              <a:cxnLst>
                <a:cxn ang="0">
                  <a:pos x="0" y="0"/>
                </a:cxn>
                <a:cxn ang="0">
                  <a:pos x="0" y="17"/>
                </a:cxn>
                <a:cxn ang="0">
                  <a:pos x="9" y="26"/>
                </a:cxn>
                <a:cxn ang="0">
                  <a:pos x="17" y="52"/>
                </a:cxn>
                <a:cxn ang="0">
                  <a:pos x="26" y="69"/>
                </a:cxn>
                <a:cxn ang="0">
                  <a:pos x="26" y="87"/>
                </a:cxn>
                <a:cxn ang="0">
                  <a:pos x="34" y="95"/>
                </a:cxn>
                <a:cxn ang="0">
                  <a:pos x="43" y="113"/>
                </a:cxn>
                <a:cxn ang="0">
                  <a:pos x="43" y="130"/>
                </a:cxn>
                <a:cxn ang="0">
                  <a:pos x="52" y="147"/>
                </a:cxn>
                <a:cxn ang="0">
                  <a:pos x="60" y="173"/>
                </a:cxn>
                <a:cxn ang="0">
                  <a:pos x="69" y="182"/>
                </a:cxn>
                <a:cxn ang="0">
                  <a:pos x="69" y="199"/>
                </a:cxn>
                <a:cxn ang="0">
                  <a:pos x="78" y="217"/>
                </a:cxn>
                <a:cxn ang="0">
                  <a:pos x="86" y="234"/>
                </a:cxn>
                <a:cxn ang="0">
                  <a:pos x="86" y="251"/>
                </a:cxn>
                <a:cxn ang="0">
                  <a:pos x="95" y="278"/>
                </a:cxn>
                <a:cxn ang="0">
                  <a:pos x="104" y="312"/>
                </a:cxn>
                <a:cxn ang="0">
                  <a:pos x="112" y="330"/>
                </a:cxn>
                <a:cxn ang="0">
                  <a:pos x="121" y="347"/>
                </a:cxn>
                <a:cxn ang="0">
                  <a:pos x="130" y="364"/>
                </a:cxn>
                <a:cxn ang="0">
                  <a:pos x="138" y="399"/>
                </a:cxn>
                <a:cxn ang="0">
                  <a:pos x="147" y="416"/>
                </a:cxn>
                <a:cxn ang="0">
                  <a:pos x="147" y="434"/>
                </a:cxn>
                <a:cxn ang="0">
                  <a:pos x="156" y="442"/>
                </a:cxn>
                <a:cxn ang="0">
                  <a:pos x="164" y="460"/>
                </a:cxn>
                <a:cxn ang="0">
                  <a:pos x="164" y="477"/>
                </a:cxn>
                <a:cxn ang="0">
                  <a:pos x="173" y="495"/>
                </a:cxn>
                <a:cxn ang="0">
                  <a:pos x="182" y="521"/>
                </a:cxn>
                <a:cxn ang="0">
                  <a:pos x="190" y="538"/>
                </a:cxn>
                <a:cxn ang="0">
                  <a:pos x="208" y="581"/>
                </a:cxn>
                <a:cxn ang="0">
                  <a:pos x="216" y="607"/>
                </a:cxn>
                <a:cxn ang="0">
                  <a:pos x="225" y="616"/>
                </a:cxn>
                <a:cxn ang="0">
                  <a:pos x="225" y="633"/>
                </a:cxn>
                <a:cxn ang="0">
                  <a:pos x="234" y="651"/>
                </a:cxn>
                <a:cxn ang="0">
                  <a:pos x="242" y="677"/>
                </a:cxn>
                <a:cxn ang="0">
                  <a:pos x="251" y="703"/>
                </a:cxn>
                <a:cxn ang="0">
                  <a:pos x="260" y="720"/>
                </a:cxn>
                <a:cxn ang="0">
                  <a:pos x="268" y="738"/>
                </a:cxn>
                <a:cxn ang="0">
                  <a:pos x="277" y="764"/>
                </a:cxn>
                <a:cxn ang="0">
                  <a:pos x="286" y="772"/>
                </a:cxn>
                <a:cxn ang="0">
                  <a:pos x="303" y="807"/>
                </a:cxn>
                <a:cxn ang="0">
                  <a:pos x="312" y="824"/>
                </a:cxn>
                <a:cxn ang="0">
                  <a:pos x="320" y="842"/>
                </a:cxn>
                <a:cxn ang="0">
                  <a:pos x="355" y="894"/>
                </a:cxn>
                <a:cxn ang="0">
                  <a:pos x="355" y="911"/>
                </a:cxn>
                <a:cxn ang="0">
                  <a:pos x="381" y="946"/>
                </a:cxn>
                <a:cxn ang="0">
                  <a:pos x="424" y="1015"/>
                </a:cxn>
                <a:cxn ang="0">
                  <a:pos x="459" y="1050"/>
                </a:cxn>
                <a:cxn ang="0">
                  <a:pos x="476" y="1076"/>
                </a:cxn>
                <a:cxn ang="0">
                  <a:pos x="502" y="1102"/>
                </a:cxn>
                <a:cxn ang="0">
                  <a:pos x="572" y="1146"/>
                </a:cxn>
                <a:cxn ang="0">
                  <a:pos x="623" y="1180"/>
                </a:cxn>
              </a:cxnLst>
              <a:rect l="0" t="0" r="r" b="b"/>
              <a:pathLst>
                <a:path w="624" h="1181">
                  <a:moveTo>
                    <a:pt x="0" y="0"/>
                  </a:moveTo>
                  <a:lnTo>
                    <a:pt x="0" y="0"/>
                  </a:lnTo>
                  <a:lnTo>
                    <a:pt x="0" y="8"/>
                  </a:lnTo>
                  <a:lnTo>
                    <a:pt x="0" y="17"/>
                  </a:lnTo>
                  <a:lnTo>
                    <a:pt x="9" y="17"/>
                  </a:lnTo>
                  <a:lnTo>
                    <a:pt x="9" y="26"/>
                  </a:lnTo>
                  <a:lnTo>
                    <a:pt x="17" y="43"/>
                  </a:lnTo>
                  <a:lnTo>
                    <a:pt x="17" y="52"/>
                  </a:lnTo>
                  <a:lnTo>
                    <a:pt x="17" y="61"/>
                  </a:lnTo>
                  <a:lnTo>
                    <a:pt x="26" y="69"/>
                  </a:lnTo>
                  <a:lnTo>
                    <a:pt x="26" y="78"/>
                  </a:lnTo>
                  <a:lnTo>
                    <a:pt x="26" y="87"/>
                  </a:lnTo>
                  <a:lnTo>
                    <a:pt x="34" y="87"/>
                  </a:lnTo>
                  <a:lnTo>
                    <a:pt x="34" y="95"/>
                  </a:lnTo>
                  <a:lnTo>
                    <a:pt x="34" y="104"/>
                  </a:lnTo>
                  <a:lnTo>
                    <a:pt x="43" y="113"/>
                  </a:lnTo>
                  <a:lnTo>
                    <a:pt x="43" y="121"/>
                  </a:lnTo>
                  <a:lnTo>
                    <a:pt x="43" y="130"/>
                  </a:lnTo>
                  <a:lnTo>
                    <a:pt x="52" y="139"/>
                  </a:lnTo>
                  <a:lnTo>
                    <a:pt x="52" y="147"/>
                  </a:lnTo>
                  <a:lnTo>
                    <a:pt x="60" y="165"/>
                  </a:lnTo>
                  <a:lnTo>
                    <a:pt x="60" y="173"/>
                  </a:lnTo>
                  <a:lnTo>
                    <a:pt x="60" y="182"/>
                  </a:lnTo>
                  <a:lnTo>
                    <a:pt x="69" y="182"/>
                  </a:lnTo>
                  <a:lnTo>
                    <a:pt x="69" y="191"/>
                  </a:lnTo>
                  <a:lnTo>
                    <a:pt x="69" y="199"/>
                  </a:lnTo>
                  <a:lnTo>
                    <a:pt x="69" y="208"/>
                  </a:lnTo>
                  <a:lnTo>
                    <a:pt x="78" y="217"/>
                  </a:lnTo>
                  <a:lnTo>
                    <a:pt x="78" y="225"/>
                  </a:lnTo>
                  <a:lnTo>
                    <a:pt x="86" y="234"/>
                  </a:lnTo>
                  <a:lnTo>
                    <a:pt x="86" y="243"/>
                  </a:lnTo>
                  <a:lnTo>
                    <a:pt x="86" y="251"/>
                  </a:lnTo>
                  <a:lnTo>
                    <a:pt x="95" y="269"/>
                  </a:lnTo>
                  <a:lnTo>
                    <a:pt x="95" y="278"/>
                  </a:lnTo>
                  <a:lnTo>
                    <a:pt x="104" y="295"/>
                  </a:lnTo>
                  <a:lnTo>
                    <a:pt x="104" y="312"/>
                  </a:lnTo>
                  <a:lnTo>
                    <a:pt x="112" y="321"/>
                  </a:lnTo>
                  <a:lnTo>
                    <a:pt x="112" y="330"/>
                  </a:lnTo>
                  <a:lnTo>
                    <a:pt x="121" y="338"/>
                  </a:lnTo>
                  <a:lnTo>
                    <a:pt x="121" y="347"/>
                  </a:lnTo>
                  <a:lnTo>
                    <a:pt x="121" y="356"/>
                  </a:lnTo>
                  <a:lnTo>
                    <a:pt x="130" y="364"/>
                  </a:lnTo>
                  <a:lnTo>
                    <a:pt x="130" y="373"/>
                  </a:lnTo>
                  <a:lnTo>
                    <a:pt x="138" y="399"/>
                  </a:lnTo>
                  <a:lnTo>
                    <a:pt x="138" y="408"/>
                  </a:lnTo>
                  <a:lnTo>
                    <a:pt x="147" y="416"/>
                  </a:lnTo>
                  <a:lnTo>
                    <a:pt x="147" y="425"/>
                  </a:lnTo>
                  <a:lnTo>
                    <a:pt x="147" y="434"/>
                  </a:lnTo>
                  <a:lnTo>
                    <a:pt x="156" y="434"/>
                  </a:lnTo>
                  <a:lnTo>
                    <a:pt x="156" y="442"/>
                  </a:lnTo>
                  <a:lnTo>
                    <a:pt x="156" y="451"/>
                  </a:lnTo>
                  <a:lnTo>
                    <a:pt x="164" y="460"/>
                  </a:lnTo>
                  <a:lnTo>
                    <a:pt x="164" y="469"/>
                  </a:lnTo>
                  <a:lnTo>
                    <a:pt x="164" y="477"/>
                  </a:lnTo>
                  <a:lnTo>
                    <a:pt x="173" y="486"/>
                  </a:lnTo>
                  <a:lnTo>
                    <a:pt x="173" y="495"/>
                  </a:lnTo>
                  <a:lnTo>
                    <a:pt x="173" y="503"/>
                  </a:lnTo>
                  <a:lnTo>
                    <a:pt x="182" y="521"/>
                  </a:lnTo>
                  <a:lnTo>
                    <a:pt x="190" y="529"/>
                  </a:lnTo>
                  <a:lnTo>
                    <a:pt x="190" y="538"/>
                  </a:lnTo>
                  <a:lnTo>
                    <a:pt x="199" y="564"/>
                  </a:lnTo>
                  <a:lnTo>
                    <a:pt x="208" y="581"/>
                  </a:lnTo>
                  <a:lnTo>
                    <a:pt x="216" y="599"/>
                  </a:lnTo>
                  <a:lnTo>
                    <a:pt x="216" y="607"/>
                  </a:lnTo>
                  <a:lnTo>
                    <a:pt x="216" y="616"/>
                  </a:lnTo>
                  <a:lnTo>
                    <a:pt x="225" y="616"/>
                  </a:lnTo>
                  <a:lnTo>
                    <a:pt x="225" y="625"/>
                  </a:lnTo>
                  <a:lnTo>
                    <a:pt x="225" y="633"/>
                  </a:lnTo>
                  <a:lnTo>
                    <a:pt x="234" y="642"/>
                  </a:lnTo>
                  <a:lnTo>
                    <a:pt x="234" y="651"/>
                  </a:lnTo>
                  <a:lnTo>
                    <a:pt x="234" y="659"/>
                  </a:lnTo>
                  <a:lnTo>
                    <a:pt x="242" y="677"/>
                  </a:lnTo>
                  <a:lnTo>
                    <a:pt x="251" y="686"/>
                  </a:lnTo>
                  <a:lnTo>
                    <a:pt x="251" y="703"/>
                  </a:lnTo>
                  <a:lnTo>
                    <a:pt x="260" y="703"/>
                  </a:lnTo>
                  <a:lnTo>
                    <a:pt x="260" y="720"/>
                  </a:lnTo>
                  <a:lnTo>
                    <a:pt x="268" y="729"/>
                  </a:lnTo>
                  <a:lnTo>
                    <a:pt x="268" y="738"/>
                  </a:lnTo>
                  <a:lnTo>
                    <a:pt x="277" y="755"/>
                  </a:lnTo>
                  <a:lnTo>
                    <a:pt x="277" y="764"/>
                  </a:lnTo>
                  <a:lnTo>
                    <a:pt x="286" y="764"/>
                  </a:lnTo>
                  <a:lnTo>
                    <a:pt x="286" y="772"/>
                  </a:lnTo>
                  <a:lnTo>
                    <a:pt x="303" y="798"/>
                  </a:lnTo>
                  <a:lnTo>
                    <a:pt x="303" y="807"/>
                  </a:lnTo>
                  <a:lnTo>
                    <a:pt x="312" y="816"/>
                  </a:lnTo>
                  <a:lnTo>
                    <a:pt x="312" y="824"/>
                  </a:lnTo>
                  <a:lnTo>
                    <a:pt x="320" y="833"/>
                  </a:lnTo>
                  <a:lnTo>
                    <a:pt x="320" y="842"/>
                  </a:lnTo>
                  <a:lnTo>
                    <a:pt x="338" y="868"/>
                  </a:lnTo>
                  <a:lnTo>
                    <a:pt x="355" y="894"/>
                  </a:lnTo>
                  <a:lnTo>
                    <a:pt x="355" y="903"/>
                  </a:lnTo>
                  <a:lnTo>
                    <a:pt x="355" y="911"/>
                  </a:lnTo>
                  <a:lnTo>
                    <a:pt x="372" y="937"/>
                  </a:lnTo>
                  <a:lnTo>
                    <a:pt x="381" y="946"/>
                  </a:lnTo>
                  <a:lnTo>
                    <a:pt x="424" y="1007"/>
                  </a:lnTo>
                  <a:lnTo>
                    <a:pt x="424" y="1015"/>
                  </a:lnTo>
                  <a:lnTo>
                    <a:pt x="442" y="1033"/>
                  </a:lnTo>
                  <a:lnTo>
                    <a:pt x="459" y="1050"/>
                  </a:lnTo>
                  <a:lnTo>
                    <a:pt x="468" y="1067"/>
                  </a:lnTo>
                  <a:lnTo>
                    <a:pt x="476" y="1076"/>
                  </a:lnTo>
                  <a:lnTo>
                    <a:pt x="485" y="1085"/>
                  </a:lnTo>
                  <a:lnTo>
                    <a:pt x="502" y="1102"/>
                  </a:lnTo>
                  <a:lnTo>
                    <a:pt x="520" y="1120"/>
                  </a:lnTo>
                  <a:lnTo>
                    <a:pt x="572" y="1146"/>
                  </a:lnTo>
                  <a:lnTo>
                    <a:pt x="580" y="1154"/>
                  </a:lnTo>
                  <a:lnTo>
                    <a:pt x="623" y="1180"/>
                  </a:lnTo>
                </a:path>
              </a:pathLst>
            </a:custGeom>
            <a:noFill/>
            <a:ln w="50800" cap="rnd" cmpd="sng">
              <a:solidFill>
                <a:srgbClr val="EAEC5E"/>
              </a:solidFill>
              <a:prstDash val="solid"/>
              <a:round/>
              <a:headEnd type="none" w="med" len="med"/>
              <a:tailEnd type="none" w="med" len="med"/>
            </a:ln>
            <a:effectLst/>
          </p:spPr>
          <p:txBody>
            <a:bodyPr/>
            <a:lstStyle/>
            <a:p>
              <a:endParaRPr lang="en-US"/>
            </a:p>
          </p:txBody>
        </p:sp>
        <p:sp>
          <p:nvSpPr>
            <p:cNvPr id="178236" name="Freeform 60"/>
            <p:cNvSpPr>
              <a:spLocks/>
            </p:cNvSpPr>
            <p:nvPr/>
          </p:nvSpPr>
          <p:spPr bwMode="auto">
            <a:xfrm>
              <a:off x="3952" y="2929"/>
              <a:ext cx="305" cy="62"/>
            </a:xfrm>
            <a:custGeom>
              <a:avLst/>
              <a:gdLst/>
              <a:ahLst/>
              <a:cxnLst>
                <a:cxn ang="0">
                  <a:pos x="0" y="0"/>
                </a:cxn>
                <a:cxn ang="0">
                  <a:pos x="9" y="0"/>
                </a:cxn>
                <a:cxn ang="0">
                  <a:pos x="26" y="9"/>
                </a:cxn>
                <a:cxn ang="0">
                  <a:pos x="148" y="44"/>
                </a:cxn>
                <a:cxn ang="0">
                  <a:pos x="304" y="61"/>
                </a:cxn>
              </a:cxnLst>
              <a:rect l="0" t="0" r="r" b="b"/>
              <a:pathLst>
                <a:path w="305" h="62">
                  <a:moveTo>
                    <a:pt x="0" y="0"/>
                  </a:moveTo>
                  <a:lnTo>
                    <a:pt x="9" y="0"/>
                  </a:lnTo>
                  <a:lnTo>
                    <a:pt x="26" y="9"/>
                  </a:lnTo>
                  <a:lnTo>
                    <a:pt x="148" y="44"/>
                  </a:lnTo>
                  <a:lnTo>
                    <a:pt x="304" y="61"/>
                  </a:lnTo>
                </a:path>
              </a:pathLst>
            </a:custGeom>
            <a:noFill/>
            <a:ln w="50800" cap="rnd" cmpd="sng">
              <a:solidFill>
                <a:srgbClr val="EAEC5E"/>
              </a:solidFill>
              <a:prstDash val="solid"/>
              <a:round/>
              <a:headEnd type="none" w="med" len="med"/>
              <a:tailEnd type="none" w="med" len="med"/>
            </a:ln>
            <a:effectLst/>
          </p:spPr>
          <p:txBody>
            <a:bodyPr/>
            <a:lstStyle/>
            <a:p>
              <a:endParaRPr lang="en-US"/>
            </a:p>
          </p:txBody>
        </p:sp>
      </p:grpSp>
      <p:sp>
        <p:nvSpPr>
          <p:cNvPr id="178237" name="Rectangle 61"/>
          <p:cNvSpPr>
            <a:spLocks noChangeArrowheads="1"/>
          </p:cNvSpPr>
          <p:nvPr/>
        </p:nvSpPr>
        <p:spPr bwMode="auto">
          <a:xfrm>
            <a:off x="5710238" y="1366838"/>
            <a:ext cx="3209925" cy="1549400"/>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lIns="90488" tIns="44450" rIns="90488" bIns="44450">
            <a:spAutoFit/>
          </a:bodyPr>
          <a:lstStyle/>
          <a:p>
            <a:pPr algn="ctr" eaLnBrk="0" hangingPunct="0">
              <a:spcBef>
                <a:spcPct val="50000"/>
              </a:spcBef>
            </a:pPr>
            <a:r>
              <a:rPr lang="en-US" sz="2400" b="1">
                <a:solidFill>
                  <a:srgbClr val="EAEC5E"/>
                </a:solidFill>
                <a:effectLst>
                  <a:outerShdw blurRad="38100" dist="38100" dir="2700000" algn="tl">
                    <a:srgbClr val="000000"/>
                  </a:outerShdw>
                </a:effectLst>
              </a:rPr>
              <a:t>The sample of 1000 has a mean of 3.74 and a standard deviation of .0074.</a:t>
            </a:r>
          </a:p>
        </p:txBody>
      </p:sp>
      <p:sp>
        <p:nvSpPr>
          <p:cNvPr id="178238" name="Rectangle 62"/>
          <p:cNvSpPr>
            <a:spLocks noChangeArrowheads="1"/>
          </p:cNvSpPr>
          <p:nvPr/>
        </p:nvSpPr>
        <p:spPr bwMode="auto">
          <a:xfrm>
            <a:off x="4214813" y="5334000"/>
            <a:ext cx="1322387" cy="333375"/>
          </a:xfrm>
          <a:prstGeom prst="rect">
            <a:avLst/>
          </a:prstGeom>
          <a:noFill/>
          <a:ln w="12700">
            <a:noFill/>
            <a:miter lim="800000"/>
            <a:headEnd/>
            <a:tailEnd/>
          </a:ln>
          <a:effectLst/>
        </p:spPr>
        <p:txBody>
          <a:bodyPr wrap="none" lIns="90488" tIns="44450" rIns="90488" bIns="44450">
            <a:spAutoFit/>
          </a:bodyPr>
          <a:lstStyle/>
          <a:p>
            <a:pPr algn="ctr" eaLnBrk="0" hangingPunct="0"/>
            <a:r>
              <a:rPr lang="en-US" sz="1600" b="1">
                <a:solidFill>
                  <a:srgbClr val="EAEC5E"/>
                </a:solidFill>
                <a:effectLst>
                  <a:outerShdw blurRad="38100" dist="38100" dir="2700000" algn="tl">
                    <a:srgbClr val="000000"/>
                  </a:outerShdw>
                </a:effectLst>
              </a:rPr>
              <a:t>Self-esteem</a:t>
            </a:r>
          </a:p>
        </p:txBody>
      </p:sp>
      <p:sp>
        <p:nvSpPr>
          <p:cNvPr id="178239" name="Rectangle 63"/>
          <p:cNvSpPr>
            <a:spLocks noChangeArrowheads="1"/>
          </p:cNvSpPr>
          <p:nvPr/>
        </p:nvSpPr>
        <p:spPr bwMode="auto">
          <a:xfrm rot="16200000">
            <a:off x="1061245" y="3263106"/>
            <a:ext cx="1528762" cy="333375"/>
          </a:xfrm>
          <a:prstGeom prst="rect">
            <a:avLst/>
          </a:prstGeom>
          <a:noFill/>
          <a:ln w="12700">
            <a:noFill/>
            <a:miter lim="800000"/>
            <a:headEnd/>
            <a:tailEnd/>
          </a:ln>
          <a:effectLst/>
        </p:spPr>
        <p:txBody>
          <a:bodyPr lIns="90488" tIns="44450" rIns="90488" bIns="44450">
            <a:spAutoFit/>
          </a:bodyPr>
          <a:lstStyle/>
          <a:p>
            <a:pPr algn="ctr" eaLnBrk="0" hangingPunct="0"/>
            <a:r>
              <a:rPr lang="en-US" sz="1600" b="1">
                <a:solidFill>
                  <a:srgbClr val="EAEC5E"/>
                </a:solidFill>
                <a:effectLst>
                  <a:outerShdw blurRad="38100" dist="38100" dir="2700000" algn="tl">
                    <a:srgbClr val="000000"/>
                  </a:outerShdw>
                </a:effectLst>
              </a:rPr>
              <a:t>Frequency</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377825" y="4108450"/>
            <a:ext cx="8531225" cy="2587625"/>
          </a:xfrm>
          <a:prstGeom prst="rect">
            <a:avLst/>
          </a:prstGeom>
          <a:solidFill>
            <a:schemeClr val="bg1"/>
          </a:solidFill>
          <a:ln w="12700">
            <a:solidFill>
              <a:schemeClr val="bg1"/>
            </a:solidFill>
            <a:miter lim="800000"/>
            <a:headEnd/>
            <a:tailEnd/>
          </a:ln>
          <a:effectLst>
            <a:prstShdw prst="shdw17" dist="17961" dir="2700000">
              <a:schemeClr val="bg1">
                <a:gamma/>
                <a:shade val="60000"/>
                <a:invGamma/>
              </a:schemeClr>
            </a:prstShdw>
          </a:effectLst>
        </p:spPr>
        <p:txBody>
          <a:bodyPr wrap="none" anchor="ctr"/>
          <a:lstStyle/>
          <a:p>
            <a:endParaRPr lang="en-US"/>
          </a:p>
        </p:txBody>
      </p:sp>
      <p:sp>
        <p:nvSpPr>
          <p:cNvPr id="13315" name="Rectangle 3"/>
          <p:cNvSpPr>
            <a:spLocks noChangeArrowheads="1"/>
          </p:cNvSpPr>
          <p:nvPr/>
        </p:nvSpPr>
        <p:spPr bwMode="auto">
          <a:xfrm>
            <a:off x="377825" y="1406525"/>
            <a:ext cx="8531225" cy="2587625"/>
          </a:xfrm>
          <a:prstGeom prst="rect">
            <a:avLst/>
          </a:prstGeom>
          <a:solidFill>
            <a:schemeClr val="bg1"/>
          </a:solidFill>
          <a:ln w="12700">
            <a:solidFill>
              <a:schemeClr val="bg1"/>
            </a:solidFill>
            <a:miter lim="800000"/>
            <a:headEnd/>
            <a:tailEnd/>
          </a:ln>
          <a:effectLst>
            <a:prstShdw prst="shdw17" dist="17961" dir="2700000">
              <a:schemeClr val="bg1">
                <a:gamma/>
                <a:shade val="60000"/>
                <a:invGamma/>
              </a:schemeClr>
            </a:prstShdw>
          </a:effectLst>
        </p:spPr>
        <p:txBody>
          <a:bodyPr wrap="none" anchor="ctr"/>
          <a:lstStyle/>
          <a:p>
            <a:endParaRPr lang="en-US"/>
          </a:p>
        </p:txBody>
      </p:sp>
      <p:sp>
        <p:nvSpPr>
          <p:cNvPr id="13316" name="Rectangle 4"/>
          <p:cNvSpPr>
            <a:spLocks noGrp="1" noRot="1" noChangeArrowheads="1"/>
          </p:cNvSpPr>
          <p:nvPr>
            <p:ph type="title"/>
          </p:nvPr>
        </p:nvSpPr>
        <p:spPr>
          <a:xfrm>
            <a:off x="1038225" y="209550"/>
            <a:ext cx="7715250" cy="1143000"/>
          </a:xfrm>
          <a:noFill/>
          <a:ln/>
          <a:effectLst>
            <a:outerShdw dist="35921" dir="2700000" algn="ctr" rotWithShape="0">
              <a:srgbClr val="000000"/>
            </a:outerShdw>
          </a:effectLst>
        </p:spPr>
        <p:txBody>
          <a:bodyPr lIns="90488" tIns="44450" rIns="90488" bIns="44450"/>
          <a:lstStyle/>
          <a:p>
            <a:r>
              <a:rPr lang="en-US"/>
              <a:t>The Causal Context</a:t>
            </a:r>
          </a:p>
        </p:txBody>
      </p:sp>
      <p:sp>
        <p:nvSpPr>
          <p:cNvPr id="13317" name="Rectangle 5"/>
          <p:cNvSpPr>
            <a:spLocks noChangeArrowheads="1"/>
          </p:cNvSpPr>
          <p:nvPr/>
        </p:nvSpPr>
        <p:spPr bwMode="auto">
          <a:xfrm>
            <a:off x="646113" y="1498600"/>
            <a:ext cx="1443037" cy="576263"/>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eaLnBrk="0" hangingPunct="0"/>
            <a:r>
              <a:rPr lang="en-US" sz="3200">
                <a:effectLst>
                  <a:outerShdw blurRad="38100" dist="38100" dir="2700000" algn="tl">
                    <a:srgbClr val="000000"/>
                  </a:outerShdw>
                </a:effectLst>
              </a:rPr>
              <a:t>Theory</a:t>
            </a:r>
          </a:p>
        </p:txBody>
      </p:sp>
      <p:sp>
        <p:nvSpPr>
          <p:cNvPr id="13318" name="Rectangle 6"/>
          <p:cNvSpPr>
            <a:spLocks noChangeArrowheads="1"/>
          </p:cNvSpPr>
          <p:nvPr/>
        </p:nvSpPr>
        <p:spPr bwMode="auto">
          <a:xfrm>
            <a:off x="588963" y="5984875"/>
            <a:ext cx="2368550" cy="576263"/>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eaLnBrk="0" hangingPunct="0"/>
            <a:r>
              <a:rPr lang="en-US" sz="3200">
                <a:effectLst>
                  <a:outerShdw blurRad="38100" dist="38100" dir="2700000" algn="tl">
                    <a:srgbClr val="000000"/>
                  </a:outerShdw>
                </a:effectLst>
              </a:rPr>
              <a:t>Observation</a:t>
            </a:r>
          </a:p>
        </p:txBody>
      </p:sp>
      <p:sp>
        <p:nvSpPr>
          <p:cNvPr id="13319" name="Rectangle 7"/>
          <p:cNvSpPr>
            <a:spLocks noChangeArrowheads="1"/>
          </p:cNvSpPr>
          <p:nvPr/>
        </p:nvSpPr>
        <p:spPr bwMode="auto">
          <a:xfrm>
            <a:off x="1539875" y="2333625"/>
            <a:ext cx="1917700" cy="1063625"/>
          </a:xfrm>
          <a:prstGeom prst="rect">
            <a:avLst/>
          </a:prstGeom>
          <a:solidFill>
            <a:srgbClr val="FC0128"/>
          </a:solidFill>
          <a:ln w="12700">
            <a:noFill/>
            <a:miter lim="800000"/>
            <a:headEnd/>
            <a:tailEnd/>
          </a:ln>
          <a:effectLst/>
        </p:spPr>
        <p:txBody>
          <a:bodyPr wrap="none" lIns="90488" tIns="44450" rIns="90488" bIns="44450">
            <a:spAutoFit/>
          </a:bodyPr>
          <a:lstStyle/>
          <a:p>
            <a:pPr algn="ctr" eaLnBrk="0" hangingPunct="0"/>
            <a:r>
              <a:rPr lang="en-US" sz="3200">
                <a:effectLst>
                  <a:outerShdw blurRad="38100" dist="38100" dir="2700000" algn="tl">
                    <a:srgbClr val="000000"/>
                  </a:outerShdw>
                </a:effectLst>
              </a:rPr>
              <a:t>Cause</a:t>
            </a:r>
          </a:p>
          <a:p>
            <a:pPr algn="ctr" eaLnBrk="0" hangingPunct="0"/>
            <a:r>
              <a:rPr lang="en-US" sz="3200">
                <a:effectLst>
                  <a:outerShdw blurRad="38100" dist="38100" dir="2700000" algn="tl">
                    <a:srgbClr val="000000"/>
                  </a:outerShdw>
                </a:effectLst>
              </a:rPr>
              <a:t>Construct</a:t>
            </a:r>
          </a:p>
        </p:txBody>
      </p:sp>
      <p:sp>
        <p:nvSpPr>
          <p:cNvPr id="13320" name="Rectangle 8"/>
          <p:cNvSpPr>
            <a:spLocks noChangeArrowheads="1"/>
          </p:cNvSpPr>
          <p:nvPr/>
        </p:nvSpPr>
        <p:spPr bwMode="auto">
          <a:xfrm>
            <a:off x="6253163" y="2333625"/>
            <a:ext cx="1917700" cy="1063625"/>
          </a:xfrm>
          <a:prstGeom prst="rect">
            <a:avLst/>
          </a:prstGeom>
          <a:solidFill>
            <a:srgbClr val="FC0128"/>
          </a:solidFill>
          <a:ln w="12700">
            <a:noFill/>
            <a:miter lim="800000"/>
            <a:headEnd/>
            <a:tailEnd/>
          </a:ln>
          <a:effectLst/>
        </p:spPr>
        <p:txBody>
          <a:bodyPr wrap="none" lIns="90488" tIns="44450" rIns="90488" bIns="44450">
            <a:spAutoFit/>
          </a:bodyPr>
          <a:lstStyle/>
          <a:p>
            <a:pPr algn="ctr" eaLnBrk="0" hangingPunct="0"/>
            <a:r>
              <a:rPr lang="en-US" sz="3200">
                <a:effectLst>
                  <a:outerShdw blurRad="38100" dist="38100" dir="2700000" algn="tl">
                    <a:srgbClr val="000000"/>
                  </a:outerShdw>
                </a:effectLst>
              </a:rPr>
              <a:t>Effect</a:t>
            </a:r>
          </a:p>
          <a:p>
            <a:pPr algn="ctr" eaLnBrk="0" hangingPunct="0"/>
            <a:r>
              <a:rPr lang="en-US" sz="3200">
                <a:effectLst>
                  <a:outerShdw blurRad="38100" dist="38100" dir="2700000" algn="tl">
                    <a:srgbClr val="000000"/>
                  </a:outerShdw>
                </a:effectLst>
              </a:rPr>
              <a:t>Construct</a:t>
            </a:r>
          </a:p>
        </p:txBody>
      </p:sp>
      <p:sp>
        <p:nvSpPr>
          <p:cNvPr id="13321" name="AutoShape 9"/>
          <p:cNvSpPr>
            <a:spLocks noChangeArrowheads="1"/>
          </p:cNvSpPr>
          <p:nvPr/>
        </p:nvSpPr>
        <p:spPr bwMode="auto">
          <a:xfrm>
            <a:off x="3683000" y="2635250"/>
            <a:ext cx="2130425" cy="558800"/>
          </a:xfrm>
          <a:prstGeom prst="rightArrow">
            <a:avLst>
              <a:gd name="adj1" fmla="val 50000"/>
              <a:gd name="adj2" fmla="val 190643"/>
            </a:avLst>
          </a:prstGeom>
          <a:solidFill>
            <a:schemeClr val="accent1"/>
          </a:solidFill>
          <a:ln w="12700">
            <a:solidFill>
              <a:schemeClr val="tx1"/>
            </a:solidFill>
            <a:miter lim="800000"/>
            <a:headEnd/>
            <a:tailEnd/>
          </a:ln>
          <a:effectLst/>
        </p:spPr>
        <p:txBody>
          <a:bodyPr wrap="none" anchor="ctr"/>
          <a:lstStyle/>
          <a:p>
            <a:endParaRPr lang="en-US"/>
          </a:p>
        </p:txBody>
      </p:sp>
      <p:sp>
        <p:nvSpPr>
          <p:cNvPr id="13322" name="Rectangle 10"/>
          <p:cNvSpPr>
            <a:spLocks noChangeArrowheads="1"/>
          </p:cNvSpPr>
          <p:nvPr/>
        </p:nvSpPr>
        <p:spPr bwMode="auto">
          <a:xfrm>
            <a:off x="3309938" y="1549400"/>
            <a:ext cx="2535237" cy="515938"/>
          </a:xfrm>
          <a:prstGeom prst="rect">
            <a:avLst/>
          </a:prstGeom>
          <a:noFill/>
          <a:ln w="12700">
            <a:noFill/>
            <a:miter lim="800000"/>
            <a:headEnd/>
            <a:tailEnd/>
          </a:ln>
          <a:effectLst/>
        </p:spPr>
        <p:txBody>
          <a:bodyPr wrap="none" lIns="90488" tIns="44450" rIns="90488" bIns="44450">
            <a:spAutoFit/>
          </a:bodyPr>
          <a:lstStyle/>
          <a:p>
            <a:pPr eaLnBrk="0" hangingPunct="0"/>
            <a:r>
              <a:rPr lang="en-US" sz="2800">
                <a:effectLst>
                  <a:outerShdw blurRad="38100" dist="38100" dir="2700000" algn="tl">
                    <a:srgbClr val="000000"/>
                  </a:outerShdw>
                </a:effectLst>
              </a:rPr>
              <a:t>What you </a:t>
            </a:r>
            <a:r>
              <a:rPr lang="en-US" sz="2800" i="1">
                <a:effectLst>
                  <a:outerShdw blurRad="38100" dist="38100" dir="2700000" algn="tl">
                    <a:srgbClr val="000000"/>
                  </a:outerShdw>
                </a:effectLst>
              </a:rPr>
              <a:t>think</a:t>
            </a:r>
          </a:p>
        </p:txBody>
      </p:sp>
      <p:sp>
        <p:nvSpPr>
          <p:cNvPr id="13323" name="Line 11"/>
          <p:cNvSpPr>
            <a:spLocks noChangeShapeType="1"/>
          </p:cNvSpPr>
          <p:nvPr/>
        </p:nvSpPr>
        <p:spPr bwMode="auto">
          <a:xfrm flipH="1">
            <a:off x="3536950" y="2044700"/>
            <a:ext cx="469900" cy="473075"/>
          </a:xfrm>
          <a:prstGeom prst="line">
            <a:avLst/>
          </a:prstGeom>
          <a:noFill/>
          <a:ln w="12700">
            <a:solidFill>
              <a:schemeClr val="tx1"/>
            </a:solidFill>
            <a:round/>
            <a:headEnd/>
            <a:tailEnd/>
          </a:ln>
          <a:effectLst/>
        </p:spPr>
        <p:txBody>
          <a:bodyPr wrap="none" anchor="ctr"/>
          <a:lstStyle/>
          <a:p>
            <a:endParaRPr lang="en-US"/>
          </a:p>
        </p:txBody>
      </p:sp>
      <p:sp>
        <p:nvSpPr>
          <p:cNvPr id="13324" name="Line 12"/>
          <p:cNvSpPr>
            <a:spLocks noChangeShapeType="1"/>
          </p:cNvSpPr>
          <p:nvPr/>
        </p:nvSpPr>
        <p:spPr bwMode="auto">
          <a:xfrm>
            <a:off x="5616575" y="2044700"/>
            <a:ext cx="444500" cy="473075"/>
          </a:xfrm>
          <a:prstGeom prst="line">
            <a:avLst/>
          </a:prstGeom>
          <a:noFill/>
          <a:ln w="12700">
            <a:solidFill>
              <a:schemeClr val="tx1"/>
            </a:solidFill>
            <a:round/>
            <a:headEnd/>
            <a:tailEnd/>
          </a:ln>
          <a:effectLst/>
        </p:spPr>
        <p:txBody>
          <a:bodyPr wrap="none" anchor="ctr"/>
          <a:lstStyle/>
          <a:p>
            <a:endParaRPr lang="en-US"/>
          </a:p>
        </p:txBody>
      </p:sp>
      <p:sp>
        <p:nvSpPr>
          <p:cNvPr id="13325" name="Rectangle 13"/>
          <p:cNvSpPr>
            <a:spLocks noChangeArrowheads="1"/>
          </p:cNvSpPr>
          <p:nvPr/>
        </p:nvSpPr>
        <p:spPr bwMode="auto">
          <a:xfrm>
            <a:off x="3814763" y="2794000"/>
            <a:ext cx="1416050" cy="241300"/>
          </a:xfrm>
          <a:prstGeom prst="rect">
            <a:avLst/>
          </a:prstGeom>
          <a:noFill/>
          <a:ln w="12700">
            <a:noFill/>
            <a:miter lim="800000"/>
            <a:headEnd/>
            <a:tailEnd/>
          </a:ln>
          <a:effectLst/>
        </p:spPr>
        <p:txBody>
          <a:bodyPr wrap="none" lIns="90488" tIns="44450" rIns="90488" bIns="44450">
            <a:spAutoFit/>
          </a:bodyPr>
          <a:lstStyle/>
          <a:p>
            <a:pPr eaLnBrk="0" hangingPunct="0"/>
            <a:r>
              <a:rPr lang="en-US" sz="1000">
                <a:effectLst>
                  <a:outerShdw blurRad="38100" dist="38100" dir="2700000" algn="tl">
                    <a:srgbClr val="000000"/>
                  </a:outerShdw>
                </a:effectLst>
              </a:rPr>
              <a:t>cause-effect construct</a:t>
            </a:r>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Rot="1" noChangeArrowheads="1"/>
          </p:cNvSpPr>
          <p:nvPr>
            <p:ph type="title"/>
          </p:nvPr>
        </p:nvSpPr>
        <p:spPr>
          <a:noFill/>
          <a:ln/>
          <a:effectLst>
            <a:outerShdw dist="35921" dir="2700000" algn="ctr" rotWithShape="0">
              <a:srgbClr val="000000"/>
            </a:outerShdw>
          </a:effectLst>
        </p:spPr>
        <p:txBody>
          <a:bodyPr lIns="90488" tIns="44450" rIns="90488" bIns="44450"/>
          <a:lstStyle/>
          <a:p>
            <a:r>
              <a:rPr lang="en-US"/>
              <a:t>Sampling Error</a:t>
            </a:r>
          </a:p>
        </p:txBody>
      </p:sp>
      <p:sp>
        <p:nvSpPr>
          <p:cNvPr id="180227" name="Rectangle 3"/>
          <p:cNvSpPr>
            <a:spLocks noChangeArrowheads="1"/>
          </p:cNvSpPr>
          <p:nvPr/>
        </p:nvSpPr>
        <p:spPr bwMode="auto">
          <a:xfrm>
            <a:off x="833438" y="5710238"/>
            <a:ext cx="8162925" cy="819150"/>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lIns="90488" tIns="44450" rIns="90488" bIns="44450">
            <a:spAutoFit/>
          </a:bodyPr>
          <a:lstStyle/>
          <a:p>
            <a:pPr algn="ctr" eaLnBrk="0" hangingPunct="0">
              <a:spcBef>
                <a:spcPct val="50000"/>
              </a:spcBef>
            </a:pPr>
            <a:r>
              <a:rPr lang="en-US" sz="2400" b="1">
                <a:solidFill>
                  <a:srgbClr val="EAEC5E"/>
                </a:solidFill>
                <a:effectLst>
                  <a:outerShdw blurRad="38100" dist="38100" dir="2700000" algn="tl">
                    <a:srgbClr val="000000"/>
                  </a:outerShdw>
                </a:effectLst>
              </a:rPr>
              <a:t>The sampling error shows that the odds are .95 that the population mean is 3.74 </a:t>
            </a:r>
            <a:r>
              <a:rPr lang="en-US" sz="2400" b="1" u="sng" baseline="30000">
                <a:solidFill>
                  <a:srgbClr val="EAEC5E"/>
                </a:solidFill>
                <a:effectLst>
                  <a:outerShdw blurRad="38100" dist="38100" dir="2700000" algn="tl">
                    <a:srgbClr val="000000"/>
                  </a:outerShdw>
                </a:effectLst>
              </a:rPr>
              <a:t>+</a:t>
            </a:r>
            <a:r>
              <a:rPr lang="en-US" sz="2400" b="1">
                <a:solidFill>
                  <a:srgbClr val="EAEC5E"/>
                </a:solidFill>
                <a:effectLst>
                  <a:outerShdw blurRad="38100" dist="38100" dir="2700000" algn="tl">
                    <a:srgbClr val="000000"/>
                  </a:outerShdw>
                </a:effectLst>
              </a:rPr>
              <a:t> 2(.0074).</a:t>
            </a:r>
          </a:p>
        </p:txBody>
      </p:sp>
      <p:sp>
        <p:nvSpPr>
          <p:cNvPr id="180228" name="Rectangle 4"/>
          <p:cNvSpPr>
            <a:spLocks noChangeArrowheads="1"/>
          </p:cNvSpPr>
          <p:nvPr/>
        </p:nvSpPr>
        <p:spPr bwMode="auto">
          <a:xfrm>
            <a:off x="6321425" y="4986338"/>
            <a:ext cx="287338"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4</a:t>
            </a:r>
          </a:p>
        </p:txBody>
      </p:sp>
      <p:sp>
        <p:nvSpPr>
          <p:cNvPr id="180229" name="Rectangle 5"/>
          <p:cNvSpPr>
            <a:spLocks noChangeArrowheads="1"/>
          </p:cNvSpPr>
          <p:nvPr/>
        </p:nvSpPr>
        <p:spPr bwMode="auto">
          <a:xfrm>
            <a:off x="6418263" y="4986338"/>
            <a:ext cx="233362"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a:t>
            </a:r>
          </a:p>
        </p:txBody>
      </p:sp>
      <p:sp>
        <p:nvSpPr>
          <p:cNvPr id="180230" name="Rectangle 6"/>
          <p:cNvSpPr>
            <a:spLocks noChangeArrowheads="1"/>
          </p:cNvSpPr>
          <p:nvPr/>
        </p:nvSpPr>
        <p:spPr bwMode="auto">
          <a:xfrm>
            <a:off x="6459538" y="4986338"/>
            <a:ext cx="287337"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5</a:t>
            </a:r>
          </a:p>
        </p:txBody>
      </p:sp>
      <p:sp>
        <p:nvSpPr>
          <p:cNvPr id="180231" name="Rectangle 7"/>
          <p:cNvSpPr>
            <a:spLocks noChangeArrowheads="1"/>
          </p:cNvSpPr>
          <p:nvPr/>
        </p:nvSpPr>
        <p:spPr bwMode="auto">
          <a:xfrm>
            <a:off x="5208588" y="4986338"/>
            <a:ext cx="287337"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4</a:t>
            </a:r>
          </a:p>
        </p:txBody>
      </p:sp>
      <p:sp>
        <p:nvSpPr>
          <p:cNvPr id="180232" name="Rectangle 8"/>
          <p:cNvSpPr>
            <a:spLocks noChangeArrowheads="1"/>
          </p:cNvSpPr>
          <p:nvPr/>
        </p:nvSpPr>
        <p:spPr bwMode="auto">
          <a:xfrm>
            <a:off x="5303838" y="4986338"/>
            <a:ext cx="233362"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a:t>
            </a:r>
          </a:p>
        </p:txBody>
      </p:sp>
      <p:sp>
        <p:nvSpPr>
          <p:cNvPr id="180233" name="Rectangle 9"/>
          <p:cNvSpPr>
            <a:spLocks noChangeArrowheads="1"/>
          </p:cNvSpPr>
          <p:nvPr/>
        </p:nvSpPr>
        <p:spPr bwMode="auto">
          <a:xfrm>
            <a:off x="5345113" y="4986338"/>
            <a:ext cx="287337"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0</a:t>
            </a:r>
          </a:p>
        </p:txBody>
      </p:sp>
      <p:sp>
        <p:nvSpPr>
          <p:cNvPr id="180234" name="Rectangle 10"/>
          <p:cNvSpPr>
            <a:spLocks noChangeArrowheads="1"/>
          </p:cNvSpPr>
          <p:nvPr/>
        </p:nvSpPr>
        <p:spPr bwMode="auto">
          <a:xfrm>
            <a:off x="4094163" y="4986338"/>
            <a:ext cx="287337"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3</a:t>
            </a:r>
          </a:p>
        </p:txBody>
      </p:sp>
      <p:sp>
        <p:nvSpPr>
          <p:cNvPr id="180235" name="Rectangle 11"/>
          <p:cNvSpPr>
            <a:spLocks noChangeArrowheads="1"/>
          </p:cNvSpPr>
          <p:nvPr/>
        </p:nvSpPr>
        <p:spPr bwMode="auto">
          <a:xfrm>
            <a:off x="4191000" y="4986338"/>
            <a:ext cx="233363"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a:t>
            </a:r>
          </a:p>
        </p:txBody>
      </p:sp>
      <p:sp>
        <p:nvSpPr>
          <p:cNvPr id="180236" name="Rectangle 12"/>
          <p:cNvSpPr>
            <a:spLocks noChangeArrowheads="1"/>
          </p:cNvSpPr>
          <p:nvPr/>
        </p:nvSpPr>
        <p:spPr bwMode="auto">
          <a:xfrm>
            <a:off x="4232275" y="4986338"/>
            <a:ext cx="287338"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5</a:t>
            </a:r>
          </a:p>
        </p:txBody>
      </p:sp>
      <p:sp>
        <p:nvSpPr>
          <p:cNvPr id="180237" name="Rectangle 13"/>
          <p:cNvSpPr>
            <a:spLocks noChangeArrowheads="1"/>
          </p:cNvSpPr>
          <p:nvPr/>
        </p:nvSpPr>
        <p:spPr bwMode="auto">
          <a:xfrm>
            <a:off x="2979738" y="4986338"/>
            <a:ext cx="287337"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3</a:t>
            </a:r>
          </a:p>
        </p:txBody>
      </p:sp>
      <p:sp>
        <p:nvSpPr>
          <p:cNvPr id="180238" name="Rectangle 14"/>
          <p:cNvSpPr>
            <a:spLocks noChangeArrowheads="1"/>
          </p:cNvSpPr>
          <p:nvPr/>
        </p:nvSpPr>
        <p:spPr bwMode="auto">
          <a:xfrm>
            <a:off x="3076575" y="4986338"/>
            <a:ext cx="233363"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a:t>
            </a:r>
          </a:p>
        </p:txBody>
      </p:sp>
      <p:sp>
        <p:nvSpPr>
          <p:cNvPr id="180239" name="Rectangle 15"/>
          <p:cNvSpPr>
            <a:spLocks noChangeArrowheads="1"/>
          </p:cNvSpPr>
          <p:nvPr/>
        </p:nvSpPr>
        <p:spPr bwMode="auto">
          <a:xfrm>
            <a:off x="3117850" y="4986338"/>
            <a:ext cx="287338"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0</a:t>
            </a:r>
          </a:p>
        </p:txBody>
      </p:sp>
      <p:sp>
        <p:nvSpPr>
          <p:cNvPr id="180240" name="Line 16"/>
          <p:cNvSpPr>
            <a:spLocks noChangeShapeType="1"/>
          </p:cNvSpPr>
          <p:nvPr/>
        </p:nvSpPr>
        <p:spPr bwMode="auto">
          <a:xfrm>
            <a:off x="6521450" y="4891088"/>
            <a:ext cx="0" cy="96837"/>
          </a:xfrm>
          <a:prstGeom prst="line">
            <a:avLst/>
          </a:prstGeom>
          <a:noFill/>
          <a:ln w="12700">
            <a:solidFill>
              <a:schemeClr val="tx1"/>
            </a:solidFill>
            <a:round/>
            <a:headEnd/>
            <a:tailEnd/>
          </a:ln>
          <a:effectLst/>
        </p:spPr>
        <p:txBody>
          <a:bodyPr wrap="none" anchor="ctr"/>
          <a:lstStyle/>
          <a:p>
            <a:endParaRPr lang="en-US"/>
          </a:p>
        </p:txBody>
      </p:sp>
      <p:sp>
        <p:nvSpPr>
          <p:cNvPr id="180241" name="Line 17"/>
          <p:cNvSpPr>
            <a:spLocks noChangeShapeType="1"/>
          </p:cNvSpPr>
          <p:nvPr/>
        </p:nvSpPr>
        <p:spPr bwMode="auto">
          <a:xfrm>
            <a:off x="5408613" y="4891088"/>
            <a:ext cx="0" cy="96837"/>
          </a:xfrm>
          <a:prstGeom prst="line">
            <a:avLst/>
          </a:prstGeom>
          <a:noFill/>
          <a:ln w="12700">
            <a:solidFill>
              <a:schemeClr val="tx1"/>
            </a:solidFill>
            <a:round/>
            <a:headEnd/>
            <a:tailEnd/>
          </a:ln>
          <a:effectLst/>
        </p:spPr>
        <p:txBody>
          <a:bodyPr wrap="none" anchor="ctr"/>
          <a:lstStyle/>
          <a:p>
            <a:endParaRPr lang="en-US"/>
          </a:p>
        </p:txBody>
      </p:sp>
      <p:sp>
        <p:nvSpPr>
          <p:cNvPr id="180242" name="Line 18"/>
          <p:cNvSpPr>
            <a:spLocks noChangeShapeType="1"/>
          </p:cNvSpPr>
          <p:nvPr/>
        </p:nvSpPr>
        <p:spPr bwMode="auto">
          <a:xfrm>
            <a:off x="4308475" y="4891088"/>
            <a:ext cx="0" cy="96837"/>
          </a:xfrm>
          <a:prstGeom prst="line">
            <a:avLst/>
          </a:prstGeom>
          <a:noFill/>
          <a:ln w="12700">
            <a:solidFill>
              <a:schemeClr val="tx1"/>
            </a:solidFill>
            <a:round/>
            <a:headEnd/>
            <a:tailEnd/>
          </a:ln>
          <a:effectLst/>
        </p:spPr>
        <p:txBody>
          <a:bodyPr wrap="none" anchor="ctr"/>
          <a:lstStyle/>
          <a:p>
            <a:endParaRPr lang="en-US"/>
          </a:p>
        </p:txBody>
      </p:sp>
      <p:sp>
        <p:nvSpPr>
          <p:cNvPr id="180243" name="Line 19"/>
          <p:cNvSpPr>
            <a:spLocks noChangeShapeType="1"/>
          </p:cNvSpPr>
          <p:nvPr/>
        </p:nvSpPr>
        <p:spPr bwMode="auto">
          <a:xfrm>
            <a:off x="3194050" y="4891088"/>
            <a:ext cx="0" cy="96837"/>
          </a:xfrm>
          <a:prstGeom prst="line">
            <a:avLst/>
          </a:prstGeom>
          <a:noFill/>
          <a:ln w="12700">
            <a:solidFill>
              <a:schemeClr val="tx1"/>
            </a:solidFill>
            <a:round/>
            <a:headEnd/>
            <a:tailEnd/>
          </a:ln>
          <a:effectLst/>
        </p:spPr>
        <p:txBody>
          <a:bodyPr wrap="none" anchor="ctr"/>
          <a:lstStyle/>
          <a:p>
            <a:endParaRPr lang="en-US"/>
          </a:p>
        </p:txBody>
      </p:sp>
      <p:sp>
        <p:nvSpPr>
          <p:cNvPr id="180244" name="Rectangle 20"/>
          <p:cNvSpPr>
            <a:spLocks noChangeArrowheads="1"/>
          </p:cNvSpPr>
          <p:nvPr/>
        </p:nvSpPr>
        <p:spPr bwMode="auto">
          <a:xfrm>
            <a:off x="2032000" y="2119313"/>
            <a:ext cx="287338"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1</a:t>
            </a:r>
          </a:p>
        </p:txBody>
      </p:sp>
      <p:sp>
        <p:nvSpPr>
          <p:cNvPr id="180245" name="Rectangle 21"/>
          <p:cNvSpPr>
            <a:spLocks noChangeArrowheads="1"/>
          </p:cNvSpPr>
          <p:nvPr/>
        </p:nvSpPr>
        <p:spPr bwMode="auto">
          <a:xfrm>
            <a:off x="2127250" y="2119313"/>
            <a:ext cx="287338"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5</a:t>
            </a:r>
          </a:p>
        </p:txBody>
      </p:sp>
      <p:sp>
        <p:nvSpPr>
          <p:cNvPr id="180246" name="Rectangle 22"/>
          <p:cNvSpPr>
            <a:spLocks noChangeArrowheads="1"/>
          </p:cNvSpPr>
          <p:nvPr/>
        </p:nvSpPr>
        <p:spPr bwMode="auto">
          <a:xfrm>
            <a:off x="2224088" y="2119313"/>
            <a:ext cx="287337"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0</a:t>
            </a:r>
          </a:p>
        </p:txBody>
      </p:sp>
      <p:sp>
        <p:nvSpPr>
          <p:cNvPr id="180247" name="Rectangle 23"/>
          <p:cNvSpPr>
            <a:spLocks noChangeArrowheads="1"/>
          </p:cNvSpPr>
          <p:nvPr/>
        </p:nvSpPr>
        <p:spPr bwMode="auto">
          <a:xfrm>
            <a:off x="2032000" y="2946400"/>
            <a:ext cx="287338"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1</a:t>
            </a:r>
          </a:p>
        </p:txBody>
      </p:sp>
      <p:sp>
        <p:nvSpPr>
          <p:cNvPr id="180248" name="Rectangle 24"/>
          <p:cNvSpPr>
            <a:spLocks noChangeArrowheads="1"/>
          </p:cNvSpPr>
          <p:nvPr/>
        </p:nvSpPr>
        <p:spPr bwMode="auto">
          <a:xfrm>
            <a:off x="2127250" y="2946400"/>
            <a:ext cx="287338"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0</a:t>
            </a:r>
          </a:p>
        </p:txBody>
      </p:sp>
      <p:sp>
        <p:nvSpPr>
          <p:cNvPr id="180249" name="Rectangle 25"/>
          <p:cNvSpPr>
            <a:spLocks noChangeArrowheads="1"/>
          </p:cNvSpPr>
          <p:nvPr/>
        </p:nvSpPr>
        <p:spPr bwMode="auto">
          <a:xfrm>
            <a:off x="2224088" y="2946400"/>
            <a:ext cx="287337"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0</a:t>
            </a:r>
          </a:p>
        </p:txBody>
      </p:sp>
      <p:sp>
        <p:nvSpPr>
          <p:cNvPr id="180250" name="Rectangle 26"/>
          <p:cNvSpPr>
            <a:spLocks noChangeArrowheads="1"/>
          </p:cNvSpPr>
          <p:nvPr/>
        </p:nvSpPr>
        <p:spPr bwMode="auto">
          <a:xfrm>
            <a:off x="2127250" y="3773488"/>
            <a:ext cx="287338"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5</a:t>
            </a:r>
          </a:p>
        </p:txBody>
      </p:sp>
      <p:sp>
        <p:nvSpPr>
          <p:cNvPr id="180251" name="Rectangle 27"/>
          <p:cNvSpPr>
            <a:spLocks noChangeArrowheads="1"/>
          </p:cNvSpPr>
          <p:nvPr/>
        </p:nvSpPr>
        <p:spPr bwMode="auto">
          <a:xfrm>
            <a:off x="2224088" y="3773488"/>
            <a:ext cx="287337"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0</a:t>
            </a:r>
          </a:p>
        </p:txBody>
      </p:sp>
      <p:sp>
        <p:nvSpPr>
          <p:cNvPr id="180252" name="Rectangle 28"/>
          <p:cNvSpPr>
            <a:spLocks noChangeArrowheads="1"/>
          </p:cNvSpPr>
          <p:nvPr/>
        </p:nvSpPr>
        <p:spPr bwMode="auto">
          <a:xfrm>
            <a:off x="2224088" y="4600575"/>
            <a:ext cx="287337"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0</a:t>
            </a:r>
          </a:p>
        </p:txBody>
      </p:sp>
      <p:sp>
        <p:nvSpPr>
          <p:cNvPr id="180253" name="Line 29"/>
          <p:cNvSpPr>
            <a:spLocks noChangeShapeType="1"/>
          </p:cNvSpPr>
          <p:nvPr/>
        </p:nvSpPr>
        <p:spPr bwMode="auto">
          <a:xfrm flipH="1">
            <a:off x="2514600" y="2266950"/>
            <a:ext cx="163513" cy="0"/>
          </a:xfrm>
          <a:prstGeom prst="line">
            <a:avLst/>
          </a:prstGeom>
          <a:noFill/>
          <a:ln w="12700">
            <a:solidFill>
              <a:schemeClr val="tx1"/>
            </a:solidFill>
            <a:round/>
            <a:headEnd/>
            <a:tailEnd/>
          </a:ln>
          <a:effectLst/>
        </p:spPr>
        <p:txBody>
          <a:bodyPr wrap="none" anchor="ctr"/>
          <a:lstStyle/>
          <a:p>
            <a:endParaRPr lang="en-US"/>
          </a:p>
        </p:txBody>
      </p:sp>
      <p:sp>
        <p:nvSpPr>
          <p:cNvPr id="180254" name="Line 30"/>
          <p:cNvSpPr>
            <a:spLocks noChangeShapeType="1"/>
          </p:cNvSpPr>
          <p:nvPr/>
        </p:nvSpPr>
        <p:spPr bwMode="auto">
          <a:xfrm flipH="1">
            <a:off x="2514600" y="3092450"/>
            <a:ext cx="163513" cy="0"/>
          </a:xfrm>
          <a:prstGeom prst="line">
            <a:avLst/>
          </a:prstGeom>
          <a:noFill/>
          <a:ln w="12700">
            <a:solidFill>
              <a:schemeClr val="tx1"/>
            </a:solidFill>
            <a:round/>
            <a:headEnd/>
            <a:tailEnd/>
          </a:ln>
          <a:effectLst/>
        </p:spPr>
        <p:txBody>
          <a:bodyPr wrap="none" anchor="ctr"/>
          <a:lstStyle/>
          <a:p>
            <a:endParaRPr lang="en-US"/>
          </a:p>
        </p:txBody>
      </p:sp>
      <p:sp>
        <p:nvSpPr>
          <p:cNvPr id="180255" name="Line 31"/>
          <p:cNvSpPr>
            <a:spLocks noChangeShapeType="1"/>
          </p:cNvSpPr>
          <p:nvPr/>
        </p:nvSpPr>
        <p:spPr bwMode="auto">
          <a:xfrm flipH="1">
            <a:off x="2514600" y="3919538"/>
            <a:ext cx="163513" cy="0"/>
          </a:xfrm>
          <a:prstGeom prst="line">
            <a:avLst/>
          </a:prstGeom>
          <a:noFill/>
          <a:ln w="12700">
            <a:solidFill>
              <a:schemeClr val="tx1"/>
            </a:solidFill>
            <a:round/>
            <a:headEnd/>
            <a:tailEnd/>
          </a:ln>
          <a:effectLst/>
        </p:spPr>
        <p:txBody>
          <a:bodyPr wrap="none" anchor="ctr"/>
          <a:lstStyle/>
          <a:p>
            <a:endParaRPr lang="en-US"/>
          </a:p>
        </p:txBody>
      </p:sp>
      <p:sp>
        <p:nvSpPr>
          <p:cNvPr id="180256" name="Line 32"/>
          <p:cNvSpPr>
            <a:spLocks noChangeShapeType="1"/>
          </p:cNvSpPr>
          <p:nvPr/>
        </p:nvSpPr>
        <p:spPr bwMode="auto">
          <a:xfrm flipH="1">
            <a:off x="2514600" y="4746625"/>
            <a:ext cx="163513" cy="0"/>
          </a:xfrm>
          <a:prstGeom prst="line">
            <a:avLst/>
          </a:prstGeom>
          <a:noFill/>
          <a:ln w="12700">
            <a:solidFill>
              <a:schemeClr val="tx1"/>
            </a:solidFill>
            <a:round/>
            <a:headEnd/>
            <a:tailEnd/>
          </a:ln>
          <a:effectLst/>
        </p:spPr>
        <p:txBody>
          <a:bodyPr wrap="none" anchor="ctr"/>
          <a:lstStyle/>
          <a:p>
            <a:endParaRPr lang="en-US"/>
          </a:p>
        </p:txBody>
      </p:sp>
      <p:sp>
        <p:nvSpPr>
          <p:cNvPr id="180257" name="Line 33"/>
          <p:cNvSpPr>
            <a:spLocks noChangeShapeType="1"/>
          </p:cNvSpPr>
          <p:nvPr/>
        </p:nvSpPr>
        <p:spPr bwMode="auto">
          <a:xfrm>
            <a:off x="2746375" y="4884738"/>
            <a:ext cx="4222750" cy="0"/>
          </a:xfrm>
          <a:prstGeom prst="line">
            <a:avLst/>
          </a:prstGeom>
          <a:noFill/>
          <a:ln w="12700">
            <a:solidFill>
              <a:schemeClr val="tx1"/>
            </a:solidFill>
            <a:round/>
            <a:headEnd/>
            <a:tailEnd/>
          </a:ln>
          <a:effectLst/>
        </p:spPr>
        <p:txBody>
          <a:bodyPr wrap="none" anchor="ctr"/>
          <a:lstStyle/>
          <a:p>
            <a:endParaRPr lang="en-US"/>
          </a:p>
        </p:txBody>
      </p:sp>
      <p:sp>
        <p:nvSpPr>
          <p:cNvPr id="180258" name="Line 34"/>
          <p:cNvSpPr>
            <a:spLocks noChangeShapeType="1"/>
          </p:cNvSpPr>
          <p:nvPr/>
        </p:nvSpPr>
        <p:spPr bwMode="auto">
          <a:xfrm flipV="1">
            <a:off x="2671763" y="1860550"/>
            <a:ext cx="0" cy="2974975"/>
          </a:xfrm>
          <a:prstGeom prst="line">
            <a:avLst/>
          </a:prstGeom>
          <a:noFill/>
          <a:ln w="12700">
            <a:solidFill>
              <a:schemeClr val="tx1"/>
            </a:solidFill>
            <a:round/>
            <a:headEnd/>
            <a:tailEnd/>
          </a:ln>
          <a:effectLst/>
        </p:spPr>
        <p:txBody>
          <a:bodyPr wrap="none" anchor="ctr"/>
          <a:lstStyle/>
          <a:p>
            <a:endParaRPr lang="en-US"/>
          </a:p>
        </p:txBody>
      </p:sp>
      <p:grpSp>
        <p:nvGrpSpPr>
          <p:cNvPr id="180259" name="Group 35"/>
          <p:cNvGrpSpPr>
            <a:grpSpLocks/>
          </p:cNvGrpSpPr>
          <p:nvPr/>
        </p:nvGrpSpPr>
        <p:grpSpPr bwMode="auto">
          <a:xfrm>
            <a:off x="2863850" y="1949450"/>
            <a:ext cx="3989388" cy="2798763"/>
            <a:chOff x="1804" y="1228"/>
            <a:chExt cx="2513" cy="1763"/>
          </a:xfrm>
        </p:grpSpPr>
        <p:sp>
          <p:nvSpPr>
            <p:cNvPr id="180260" name="Freeform 36"/>
            <p:cNvSpPr>
              <a:spLocks/>
            </p:cNvSpPr>
            <p:nvPr/>
          </p:nvSpPr>
          <p:spPr bwMode="auto">
            <a:xfrm>
              <a:off x="4178" y="2981"/>
              <a:ext cx="139" cy="10"/>
            </a:xfrm>
            <a:custGeom>
              <a:avLst/>
              <a:gdLst/>
              <a:ahLst/>
              <a:cxnLst>
                <a:cxn ang="0">
                  <a:pos x="0" y="9"/>
                </a:cxn>
                <a:cxn ang="0">
                  <a:pos x="138" y="9"/>
                </a:cxn>
                <a:cxn ang="0">
                  <a:pos x="138" y="0"/>
                </a:cxn>
                <a:cxn ang="0">
                  <a:pos x="0" y="0"/>
                </a:cxn>
                <a:cxn ang="0">
                  <a:pos x="0" y="9"/>
                </a:cxn>
              </a:cxnLst>
              <a:rect l="0" t="0" r="r" b="b"/>
              <a:pathLst>
                <a:path w="139" h="10">
                  <a:moveTo>
                    <a:pt x="0" y="9"/>
                  </a:moveTo>
                  <a:lnTo>
                    <a:pt x="138" y="9"/>
                  </a:lnTo>
                  <a:lnTo>
                    <a:pt x="138" y="0"/>
                  </a:lnTo>
                  <a:lnTo>
                    <a:pt x="0" y="0"/>
                  </a:lnTo>
                  <a:lnTo>
                    <a:pt x="0" y="9"/>
                  </a:lnTo>
                </a:path>
              </a:pathLst>
            </a:custGeom>
            <a:solidFill>
              <a:schemeClr val="accent1"/>
            </a:solidFill>
            <a:ln w="12700" cap="rnd" cmpd="sng">
              <a:solidFill>
                <a:srgbClr val="000000"/>
              </a:solidFill>
              <a:prstDash val="solid"/>
              <a:round/>
              <a:headEnd type="none" w="med" len="med"/>
              <a:tailEnd type="none" w="med" len="med"/>
            </a:ln>
            <a:effectLst/>
          </p:spPr>
          <p:txBody>
            <a:bodyPr/>
            <a:lstStyle/>
            <a:p>
              <a:endParaRPr lang="en-US"/>
            </a:p>
          </p:txBody>
        </p:sp>
        <p:sp>
          <p:nvSpPr>
            <p:cNvPr id="180261" name="Freeform 37"/>
            <p:cNvSpPr>
              <a:spLocks/>
            </p:cNvSpPr>
            <p:nvPr/>
          </p:nvSpPr>
          <p:spPr bwMode="auto">
            <a:xfrm>
              <a:off x="4039" y="2981"/>
              <a:ext cx="140" cy="10"/>
            </a:xfrm>
            <a:custGeom>
              <a:avLst/>
              <a:gdLst/>
              <a:ahLst/>
              <a:cxnLst>
                <a:cxn ang="0">
                  <a:pos x="0" y="9"/>
                </a:cxn>
                <a:cxn ang="0">
                  <a:pos x="139" y="9"/>
                </a:cxn>
                <a:cxn ang="0">
                  <a:pos x="139" y="0"/>
                </a:cxn>
                <a:cxn ang="0">
                  <a:pos x="0" y="0"/>
                </a:cxn>
                <a:cxn ang="0">
                  <a:pos x="0" y="9"/>
                </a:cxn>
              </a:cxnLst>
              <a:rect l="0" t="0" r="r" b="b"/>
              <a:pathLst>
                <a:path w="140" h="10">
                  <a:moveTo>
                    <a:pt x="0" y="9"/>
                  </a:moveTo>
                  <a:lnTo>
                    <a:pt x="139" y="9"/>
                  </a:lnTo>
                  <a:lnTo>
                    <a:pt x="139" y="0"/>
                  </a:lnTo>
                  <a:lnTo>
                    <a:pt x="0" y="0"/>
                  </a:lnTo>
                  <a:lnTo>
                    <a:pt x="0" y="9"/>
                  </a:lnTo>
                </a:path>
              </a:pathLst>
            </a:custGeom>
            <a:solidFill>
              <a:schemeClr val="accent1"/>
            </a:solidFill>
            <a:ln w="12700" cap="rnd" cmpd="sng">
              <a:solidFill>
                <a:srgbClr val="000000"/>
              </a:solidFill>
              <a:prstDash val="solid"/>
              <a:round/>
              <a:headEnd type="none" w="med" len="med"/>
              <a:tailEnd type="none" w="med" len="med"/>
            </a:ln>
            <a:effectLst/>
          </p:spPr>
          <p:txBody>
            <a:bodyPr/>
            <a:lstStyle/>
            <a:p>
              <a:endParaRPr lang="en-US"/>
            </a:p>
          </p:txBody>
        </p:sp>
        <p:sp>
          <p:nvSpPr>
            <p:cNvPr id="180262" name="Freeform 38"/>
            <p:cNvSpPr>
              <a:spLocks/>
            </p:cNvSpPr>
            <p:nvPr/>
          </p:nvSpPr>
          <p:spPr bwMode="auto">
            <a:xfrm>
              <a:off x="3901" y="2938"/>
              <a:ext cx="139" cy="53"/>
            </a:xfrm>
            <a:custGeom>
              <a:avLst/>
              <a:gdLst/>
              <a:ahLst/>
              <a:cxnLst>
                <a:cxn ang="0">
                  <a:pos x="0" y="52"/>
                </a:cxn>
                <a:cxn ang="0">
                  <a:pos x="138" y="52"/>
                </a:cxn>
                <a:cxn ang="0">
                  <a:pos x="138" y="0"/>
                </a:cxn>
                <a:cxn ang="0">
                  <a:pos x="0" y="0"/>
                </a:cxn>
                <a:cxn ang="0">
                  <a:pos x="0" y="52"/>
                </a:cxn>
              </a:cxnLst>
              <a:rect l="0" t="0" r="r" b="b"/>
              <a:pathLst>
                <a:path w="139" h="53">
                  <a:moveTo>
                    <a:pt x="0" y="52"/>
                  </a:moveTo>
                  <a:lnTo>
                    <a:pt x="138" y="52"/>
                  </a:lnTo>
                  <a:lnTo>
                    <a:pt x="138" y="0"/>
                  </a:lnTo>
                  <a:lnTo>
                    <a:pt x="0" y="0"/>
                  </a:lnTo>
                  <a:lnTo>
                    <a:pt x="0" y="52"/>
                  </a:lnTo>
                </a:path>
              </a:pathLst>
            </a:custGeom>
            <a:solidFill>
              <a:schemeClr val="accent1"/>
            </a:solidFill>
            <a:ln w="12700" cap="rnd" cmpd="sng">
              <a:solidFill>
                <a:srgbClr val="000000"/>
              </a:solidFill>
              <a:prstDash val="solid"/>
              <a:round/>
              <a:headEnd type="none" w="med" len="med"/>
              <a:tailEnd type="none" w="med" len="med"/>
            </a:ln>
            <a:effectLst/>
          </p:spPr>
          <p:txBody>
            <a:bodyPr/>
            <a:lstStyle/>
            <a:p>
              <a:endParaRPr lang="en-US"/>
            </a:p>
          </p:txBody>
        </p:sp>
        <p:sp>
          <p:nvSpPr>
            <p:cNvPr id="180263" name="Freeform 39"/>
            <p:cNvSpPr>
              <a:spLocks/>
            </p:cNvSpPr>
            <p:nvPr/>
          </p:nvSpPr>
          <p:spPr bwMode="auto">
            <a:xfrm>
              <a:off x="3753" y="2921"/>
              <a:ext cx="149" cy="70"/>
            </a:xfrm>
            <a:custGeom>
              <a:avLst/>
              <a:gdLst/>
              <a:ahLst/>
              <a:cxnLst>
                <a:cxn ang="0">
                  <a:pos x="0" y="69"/>
                </a:cxn>
                <a:cxn ang="0">
                  <a:pos x="148" y="69"/>
                </a:cxn>
                <a:cxn ang="0">
                  <a:pos x="148" y="0"/>
                </a:cxn>
                <a:cxn ang="0">
                  <a:pos x="0" y="0"/>
                </a:cxn>
                <a:cxn ang="0">
                  <a:pos x="0" y="69"/>
                </a:cxn>
              </a:cxnLst>
              <a:rect l="0" t="0" r="r" b="b"/>
              <a:pathLst>
                <a:path w="149" h="70">
                  <a:moveTo>
                    <a:pt x="0" y="69"/>
                  </a:moveTo>
                  <a:lnTo>
                    <a:pt x="148" y="69"/>
                  </a:lnTo>
                  <a:lnTo>
                    <a:pt x="148" y="0"/>
                  </a:lnTo>
                  <a:lnTo>
                    <a:pt x="0" y="0"/>
                  </a:lnTo>
                  <a:lnTo>
                    <a:pt x="0" y="69"/>
                  </a:lnTo>
                </a:path>
              </a:pathLst>
            </a:custGeom>
            <a:solidFill>
              <a:schemeClr val="accent1"/>
            </a:solidFill>
            <a:ln w="12700" cap="rnd" cmpd="sng">
              <a:solidFill>
                <a:srgbClr val="000000"/>
              </a:solidFill>
              <a:prstDash val="solid"/>
              <a:round/>
              <a:headEnd type="none" w="med" len="med"/>
              <a:tailEnd type="none" w="med" len="med"/>
            </a:ln>
            <a:effectLst/>
          </p:spPr>
          <p:txBody>
            <a:bodyPr/>
            <a:lstStyle/>
            <a:p>
              <a:endParaRPr lang="en-US"/>
            </a:p>
          </p:txBody>
        </p:sp>
        <p:sp>
          <p:nvSpPr>
            <p:cNvPr id="180264" name="Freeform 40"/>
            <p:cNvSpPr>
              <a:spLocks/>
            </p:cNvSpPr>
            <p:nvPr/>
          </p:nvSpPr>
          <p:spPr bwMode="auto">
            <a:xfrm>
              <a:off x="3615" y="2730"/>
              <a:ext cx="139" cy="261"/>
            </a:xfrm>
            <a:custGeom>
              <a:avLst/>
              <a:gdLst/>
              <a:ahLst/>
              <a:cxnLst>
                <a:cxn ang="0">
                  <a:pos x="0" y="260"/>
                </a:cxn>
                <a:cxn ang="0">
                  <a:pos x="138" y="260"/>
                </a:cxn>
                <a:cxn ang="0">
                  <a:pos x="138" y="0"/>
                </a:cxn>
                <a:cxn ang="0">
                  <a:pos x="0" y="0"/>
                </a:cxn>
                <a:cxn ang="0">
                  <a:pos x="0" y="260"/>
                </a:cxn>
              </a:cxnLst>
              <a:rect l="0" t="0" r="r" b="b"/>
              <a:pathLst>
                <a:path w="139" h="261">
                  <a:moveTo>
                    <a:pt x="0" y="260"/>
                  </a:moveTo>
                  <a:lnTo>
                    <a:pt x="138" y="260"/>
                  </a:lnTo>
                  <a:lnTo>
                    <a:pt x="138" y="0"/>
                  </a:lnTo>
                  <a:lnTo>
                    <a:pt x="0" y="0"/>
                  </a:lnTo>
                  <a:lnTo>
                    <a:pt x="0" y="260"/>
                  </a:lnTo>
                </a:path>
              </a:pathLst>
            </a:custGeom>
            <a:solidFill>
              <a:schemeClr val="accent1"/>
            </a:solidFill>
            <a:ln w="12700" cap="rnd" cmpd="sng">
              <a:solidFill>
                <a:srgbClr val="000000"/>
              </a:solidFill>
              <a:prstDash val="solid"/>
              <a:round/>
              <a:headEnd type="none" w="med" len="med"/>
              <a:tailEnd type="none" w="med" len="med"/>
            </a:ln>
            <a:effectLst/>
          </p:spPr>
          <p:txBody>
            <a:bodyPr/>
            <a:lstStyle/>
            <a:p>
              <a:endParaRPr lang="en-US"/>
            </a:p>
          </p:txBody>
        </p:sp>
        <p:sp>
          <p:nvSpPr>
            <p:cNvPr id="180265" name="Freeform 41"/>
            <p:cNvSpPr>
              <a:spLocks/>
            </p:cNvSpPr>
            <p:nvPr/>
          </p:nvSpPr>
          <p:spPr bwMode="auto">
            <a:xfrm>
              <a:off x="3476" y="2365"/>
              <a:ext cx="140" cy="626"/>
            </a:xfrm>
            <a:custGeom>
              <a:avLst/>
              <a:gdLst/>
              <a:ahLst/>
              <a:cxnLst>
                <a:cxn ang="0">
                  <a:pos x="0" y="625"/>
                </a:cxn>
                <a:cxn ang="0">
                  <a:pos x="139" y="625"/>
                </a:cxn>
                <a:cxn ang="0">
                  <a:pos x="139" y="0"/>
                </a:cxn>
                <a:cxn ang="0">
                  <a:pos x="0" y="0"/>
                </a:cxn>
                <a:cxn ang="0">
                  <a:pos x="0" y="625"/>
                </a:cxn>
              </a:cxnLst>
              <a:rect l="0" t="0" r="r" b="b"/>
              <a:pathLst>
                <a:path w="140" h="626">
                  <a:moveTo>
                    <a:pt x="0" y="625"/>
                  </a:moveTo>
                  <a:lnTo>
                    <a:pt x="139" y="625"/>
                  </a:lnTo>
                  <a:lnTo>
                    <a:pt x="139" y="0"/>
                  </a:lnTo>
                  <a:lnTo>
                    <a:pt x="0" y="0"/>
                  </a:lnTo>
                  <a:lnTo>
                    <a:pt x="0" y="625"/>
                  </a:lnTo>
                </a:path>
              </a:pathLst>
            </a:custGeom>
            <a:solidFill>
              <a:schemeClr val="accent1"/>
            </a:solidFill>
            <a:ln w="12700" cap="rnd" cmpd="sng">
              <a:solidFill>
                <a:srgbClr val="000000"/>
              </a:solidFill>
              <a:prstDash val="solid"/>
              <a:round/>
              <a:headEnd type="none" w="med" len="med"/>
              <a:tailEnd type="none" w="med" len="med"/>
            </a:ln>
            <a:effectLst/>
          </p:spPr>
          <p:txBody>
            <a:bodyPr/>
            <a:lstStyle/>
            <a:p>
              <a:endParaRPr lang="en-US"/>
            </a:p>
          </p:txBody>
        </p:sp>
        <p:sp>
          <p:nvSpPr>
            <p:cNvPr id="180266" name="Freeform 42"/>
            <p:cNvSpPr>
              <a:spLocks/>
            </p:cNvSpPr>
            <p:nvPr/>
          </p:nvSpPr>
          <p:spPr bwMode="auto">
            <a:xfrm>
              <a:off x="3338" y="2018"/>
              <a:ext cx="139" cy="973"/>
            </a:xfrm>
            <a:custGeom>
              <a:avLst/>
              <a:gdLst/>
              <a:ahLst/>
              <a:cxnLst>
                <a:cxn ang="0">
                  <a:pos x="0" y="972"/>
                </a:cxn>
                <a:cxn ang="0">
                  <a:pos x="138" y="972"/>
                </a:cxn>
                <a:cxn ang="0">
                  <a:pos x="138" y="0"/>
                </a:cxn>
                <a:cxn ang="0">
                  <a:pos x="0" y="0"/>
                </a:cxn>
                <a:cxn ang="0">
                  <a:pos x="0" y="972"/>
                </a:cxn>
              </a:cxnLst>
              <a:rect l="0" t="0" r="r" b="b"/>
              <a:pathLst>
                <a:path w="139" h="973">
                  <a:moveTo>
                    <a:pt x="0" y="972"/>
                  </a:moveTo>
                  <a:lnTo>
                    <a:pt x="138" y="972"/>
                  </a:lnTo>
                  <a:lnTo>
                    <a:pt x="138" y="0"/>
                  </a:lnTo>
                  <a:lnTo>
                    <a:pt x="0" y="0"/>
                  </a:lnTo>
                  <a:lnTo>
                    <a:pt x="0" y="972"/>
                  </a:lnTo>
                </a:path>
              </a:pathLst>
            </a:custGeom>
            <a:solidFill>
              <a:schemeClr val="accent1"/>
            </a:solidFill>
            <a:ln w="12700" cap="rnd" cmpd="sng">
              <a:solidFill>
                <a:srgbClr val="000000"/>
              </a:solidFill>
              <a:prstDash val="solid"/>
              <a:round/>
              <a:headEnd type="none" w="med" len="med"/>
              <a:tailEnd type="none" w="med" len="med"/>
            </a:ln>
            <a:effectLst/>
          </p:spPr>
          <p:txBody>
            <a:bodyPr/>
            <a:lstStyle/>
            <a:p>
              <a:endParaRPr lang="en-US"/>
            </a:p>
          </p:txBody>
        </p:sp>
        <p:sp>
          <p:nvSpPr>
            <p:cNvPr id="180267" name="Freeform 43"/>
            <p:cNvSpPr>
              <a:spLocks/>
            </p:cNvSpPr>
            <p:nvPr/>
          </p:nvSpPr>
          <p:spPr bwMode="auto">
            <a:xfrm>
              <a:off x="3199" y="1671"/>
              <a:ext cx="140" cy="1320"/>
            </a:xfrm>
            <a:custGeom>
              <a:avLst/>
              <a:gdLst/>
              <a:ahLst/>
              <a:cxnLst>
                <a:cxn ang="0">
                  <a:pos x="0" y="1319"/>
                </a:cxn>
                <a:cxn ang="0">
                  <a:pos x="139" y="1319"/>
                </a:cxn>
                <a:cxn ang="0">
                  <a:pos x="139" y="0"/>
                </a:cxn>
                <a:cxn ang="0">
                  <a:pos x="0" y="0"/>
                </a:cxn>
                <a:cxn ang="0">
                  <a:pos x="0" y="1319"/>
                </a:cxn>
              </a:cxnLst>
              <a:rect l="0" t="0" r="r" b="b"/>
              <a:pathLst>
                <a:path w="140" h="1320">
                  <a:moveTo>
                    <a:pt x="0" y="1319"/>
                  </a:moveTo>
                  <a:lnTo>
                    <a:pt x="139" y="1319"/>
                  </a:lnTo>
                  <a:lnTo>
                    <a:pt x="139" y="0"/>
                  </a:lnTo>
                  <a:lnTo>
                    <a:pt x="0" y="0"/>
                  </a:lnTo>
                  <a:lnTo>
                    <a:pt x="0" y="1319"/>
                  </a:lnTo>
                </a:path>
              </a:pathLst>
            </a:custGeom>
            <a:solidFill>
              <a:schemeClr val="accent1"/>
            </a:solidFill>
            <a:ln w="12700" cap="rnd" cmpd="sng">
              <a:solidFill>
                <a:srgbClr val="000000"/>
              </a:solidFill>
              <a:prstDash val="solid"/>
              <a:round/>
              <a:headEnd type="none" w="med" len="med"/>
              <a:tailEnd type="none" w="med" len="med"/>
            </a:ln>
            <a:effectLst/>
          </p:spPr>
          <p:txBody>
            <a:bodyPr/>
            <a:lstStyle/>
            <a:p>
              <a:endParaRPr lang="en-US"/>
            </a:p>
          </p:txBody>
        </p:sp>
        <p:sp>
          <p:nvSpPr>
            <p:cNvPr id="180268" name="Freeform 44"/>
            <p:cNvSpPr>
              <a:spLocks/>
            </p:cNvSpPr>
            <p:nvPr/>
          </p:nvSpPr>
          <p:spPr bwMode="auto">
            <a:xfrm>
              <a:off x="3060" y="1289"/>
              <a:ext cx="140" cy="1702"/>
            </a:xfrm>
            <a:custGeom>
              <a:avLst/>
              <a:gdLst/>
              <a:ahLst/>
              <a:cxnLst>
                <a:cxn ang="0">
                  <a:pos x="0" y="1701"/>
                </a:cxn>
                <a:cxn ang="0">
                  <a:pos x="139" y="1701"/>
                </a:cxn>
                <a:cxn ang="0">
                  <a:pos x="139" y="0"/>
                </a:cxn>
                <a:cxn ang="0">
                  <a:pos x="0" y="0"/>
                </a:cxn>
                <a:cxn ang="0">
                  <a:pos x="0" y="1701"/>
                </a:cxn>
              </a:cxnLst>
              <a:rect l="0" t="0" r="r" b="b"/>
              <a:pathLst>
                <a:path w="140" h="1702">
                  <a:moveTo>
                    <a:pt x="0" y="1701"/>
                  </a:moveTo>
                  <a:lnTo>
                    <a:pt x="139" y="1701"/>
                  </a:lnTo>
                  <a:lnTo>
                    <a:pt x="139" y="0"/>
                  </a:lnTo>
                  <a:lnTo>
                    <a:pt x="0" y="0"/>
                  </a:lnTo>
                  <a:lnTo>
                    <a:pt x="0" y="1701"/>
                  </a:lnTo>
                </a:path>
              </a:pathLst>
            </a:custGeom>
            <a:solidFill>
              <a:schemeClr val="accent1"/>
            </a:solidFill>
            <a:ln w="12700" cap="rnd" cmpd="sng">
              <a:solidFill>
                <a:srgbClr val="000000"/>
              </a:solidFill>
              <a:prstDash val="solid"/>
              <a:round/>
              <a:headEnd type="none" w="med" len="med"/>
              <a:tailEnd type="none" w="med" len="med"/>
            </a:ln>
            <a:effectLst/>
          </p:spPr>
          <p:txBody>
            <a:bodyPr/>
            <a:lstStyle/>
            <a:p>
              <a:endParaRPr lang="en-US"/>
            </a:p>
          </p:txBody>
        </p:sp>
        <p:sp>
          <p:nvSpPr>
            <p:cNvPr id="180269" name="Freeform 45"/>
            <p:cNvSpPr>
              <a:spLocks/>
            </p:cNvSpPr>
            <p:nvPr/>
          </p:nvSpPr>
          <p:spPr bwMode="auto">
            <a:xfrm>
              <a:off x="2922" y="1228"/>
              <a:ext cx="139" cy="1763"/>
            </a:xfrm>
            <a:custGeom>
              <a:avLst/>
              <a:gdLst/>
              <a:ahLst/>
              <a:cxnLst>
                <a:cxn ang="0">
                  <a:pos x="0" y="1762"/>
                </a:cxn>
                <a:cxn ang="0">
                  <a:pos x="138" y="1762"/>
                </a:cxn>
                <a:cxn ang="0">
                  <a:pos x="138" y="0"/>
                </a:cxn>
                <a:cxn ang="0">
                  <a:pos x="0" y="0"/>
                </a:cxn>
                <a:cxn ang="0">
                  <a:pos x="0" y="1762"/>
                </a:cxn>
              </a:cxnLst>
              <a:rect l="0" t="0" r="r" b="b"/>
              <a:pathLst>
                <a:path w="139" h="1763">
                  <a:moveTo>
                    <a:pt x="0" y="1762"/>
                  </a:moveTo>
                  <a:lnTo>
                    <a:pt x="138" y="1762"/>
                  </a:lnTo>
                  <a:lnTo>
                    <a:pt x="138" y="0"/>
                  </a:lnTo>
                  <a:lnTo>
                    <a:pt x="0" y="0"/>
                  </a:lnTo>
                  <a:lnTo>
                    <a:pt x="0" y="1762"/>
                  </a:lnTo>
                </a:path>
              </a:pathLst>
            </a:custGeom>
            <a:solidFill>
              <a:schemeClr val="accent1"/>
            </a:solidFill>
            <a:ln w="12700" cap="rnd" cmpd="sng">
              <a:solidFill>
                <a:srgbClr val="000000"/>
              </a:solidFill>
              <a:prstDash val="solid"/>
              <a:round/>
              <a:headEnd type="none" w="med" len="med"/>
              <a:tailEnd type="none" w="med" len="med"/>
            </a:ln>
            <a:effectLst/>
          </p:spPr>
          <p:txBody>
            <a:bodyPr/>
            <a:lstStyle/>
            <a:p>
              <a:endParaRPr lang="en-US"/>
            </a:p>
          </p:txBody>
        </p:sp>
        <p:sp>
          <p:nvSpPr>
            <p:cNvPr id="180270" name="Freeform 46"/>
            <p:cNvSpPr>
              <a:spLocks/>
            </p:cNvSpPr>
            <p:nvPr/>
          </p:nvSpPr>
          <p:spPr bwMode="auto">
            <a:xfrm>
              <a:off x="2783" y="1462"/>
              <a:ext cx="140" cy="1529"/>
            </a:xfrm>
            <a:custGeom>
              <a:avLst/>
              <a:gdLst/>
              <a:ahLst/>
              <a:cxnLst>
                <a:cxn ang="0">
                  <a:pos x="0" y="1528"/>
                </a:cxn>
                <a:cxn ang="0">
                  <a:pos x="139" y="1528"/>
                </a:cxn>
                <a:cxn ang="0">
                  <a:pos x="139" y="0"/>
                </a:cxn>
                <a:cxn ang="0">
                  <a:pos x="0" y="0"/>
                </a:cxn>
                <a:cxn ang="0">
                  <a:pos x="0" y="1528"/>
                </a:cxn>
              </a:cxnLst>
              <a:rect l="0" t="0" r="r" b="b"/>
              <a:pathLst>
                <a:path w="140" h="1529">
                  <a:moveTo>
                    <a:pt x="0" y="1528"/>
                  </a:moveTo>
                  <a:lnTo>
                    <a:pt x="139" y="1528"/>
                  </a:lnTo>
                  <a:lnTo>
                    <a:pt x="139" y="0"/>
                  </a:lnTo>
                  <a:lnTo>
                    <a:pt x="0" y="0"/>
                  </a:lnTo>
                  <a:lnTo>
                    <a:pt x="0" y="1528"/>
                  </a:lnTo>
                </a:path>
              </a:pathLst>
            </a:custGeom>
            <a:solidFill>
              <a:schemeClr val="accent1"/>
            </a:solidFill>
            <a:ln w="12700" cap="rnd" cmpd="sng">
              <a:solidFill>
                <a:srgbClr val="000000"/>
              </a:solidFill>
              <a:prstDash val="solid"/>
              <a:round/>
              <a:headEnd type="none" w="med" len="med"/>
              <a:tailEnd type="none" w="med" len="med"/>
            </a:ln>
            <a:effectLst/>
          </p:spPr>
          <p:txBody>
            <a:bodyPr/>
            <a:lstStyle/>
            <a:p>
              <a:endParaRPr lang="en-US"/>
            </a:p>
          </p:txBody>
        </p:sp>
        <p:sp>
          <p:nvSpPr>
            <p:cNvPr id="180271" name="Freeform 47"/>
            <p:cNvSpPr>
              <a:spLocks/>
            </p:cNvSpPr>
            <p:nvPr/>
          </p:nvSpPr>
          <p:spPr bwMode="auto">
            <a:xfrm>
              <a:off x="2645" y="1948"/>
              <a:ext cx="139" cy="1043"/>
            </a:xfrm>
            <a:custGeom>
              <a:avLst/>
              <a:gdLst/>
              <a:ahLst/>
              <a:cxnLst>
                <a:cxn ang="0">
                  <a:pos x="0" y="1042"/>
                </a:cxn>
                <a:cxn ang="0">
                  <a:pos x="138" y="1042"/>
                </a:cxn>
                <a:cxn ang="0">
                  <a:pos x="138" y="0"/>
                </a:cxn>
                <a:cxn ang="0">
                  <a:pos x="0" y="0"/>
                </a:cxn>
                <a:cxn ang="0">
                  <a:pos x="0" y="1042"/>
                </a:cxn>
              </a:cxnLst>
              <a:rect l="0" t="0" r="r" b="b"/>
              <a:pathLst>
                <a:path w="139" h="1043">
                  <a:moveTo>
                    <a:pt x="0" y="1042"/>
                  </a:moveTo>
                  <a:lnTo>
                    <a:pt x="138" y="1042"/>
                  </a:lnTo>
                  <a:lnTo>
                    <a:pt x="138" y="0"/>
                  </a:lnTo>
                  <a:lnTo>
                    <a:pt x="0" y="0"/>
                  </a:lnTo>
                  <a:lnTo>
                    <a:pt x="0" y="1042"/>
                  </a:lnTo>
                </a:path>
              </a:pathLst>
            </a:custGeom>
            <a:solidFill>
              <a:schemeClr val="accent1"/>
            </a:solidFill>
            <a:ln w="12700" cap="rnd" cmpd="sng">
              <a:solidFill>
                <a:srgbClr val="000000"/>
              </a:solidFill>
              <a:prstDash val="solid"/>
              <a:round/>
              <a:headEnd type="none" w="med" len="med"/>
              <a:tailEnd type="none" w="med" len="med"/>
            </a:ln>
            <a:effectLst/>
          </p:spPr>
          <p:txBody>
            <a:bodyPr/>
            <a:lstStyle/>
            <a:p>
              <a:endParaRPr lang="en-US"/>
            </a:p>
          </p:txBody>
        </p:sp>
        <p:sp>
          <p:nvSpPr>
            <p:cNvPr id="180272" name="Freeform 48"/>
            <p:cNvSpPr>
              <a:spLocks/>
            </p:cNvSpPr>
            <p:nvPr/>
          </p:nvSpPr>
          <p:spPr bwMode="auto">
            <a:xfrm>
              <a:off x="2506" y="2365"/>
              <a:ext cx="140" cy="626"/>
            </a:xfrm>
            <a:custGeom>
              <a:avLst/>
              <a:gdLst/>
              <a:ahLst/>
              <a:cxnLst>
                <a:cxn ang="0">
                  <a:pos x="0" y="625"/>
                </a:cxn>
                <a:cxn ang="0">
                  <a:pos x="139" y="625"/>
                </a:cxn>
                <a:cxn ang="0">
                  <a:pos x="139" y="0"/>
                </a:cxn>
                <a:cxn ang="0">
                  <a:pos x="0" y="0"/>
                </a:cxn>
                <a:cxn ang="0">
                  <a:pos x="0" y="625"/>
                </a:cxn>
              </a:cxnLst>
              <a:rect l="0" t="0" r="r" b="b"/>
              <a:pathLst>
                <a:path w="140" h="626">
                  <a:moveTo>
                    <a:pt x="0" y="625"/>
                  </a:moveTo>
                  <a:lnTo>
                    <a:pt x="139" y="625"/>
                  </a:lnTo>
                  <a:lnTo>
                    <a:pt x="139" y="0"/>
                  </a:lnTo>
                  <a:lnTo>
                    <a:pt x="0" y="0"/>
                  </a:lnTo>
                  <a:lnTo>
                    <a:pt x="0" y="625"/>
                  </a:lnTo>
                </a:path>
              </a:pathLst>
            </a:custGeom>
            <a:solidFill>
              <a:schemeClr val="accent1"/>
            </a:solidFill>
            <a:ln w="12700" cap="rnd" cmpd="sng">
              <a:solidFill>
                <a:srgbClr val="000000"/>
              </a:solidFill>
              <a:prstDash val="solid"/>
              <a:round/>
              <a:headEnd type="none" w="med" len="med"/>
              <a:tailEnd type="none" w="med" len="med"/>
            </a:ln>
            <a:effectLst/>
          </p:spPr>
          <p:txBody>
            <a:bodyPr/>
            <a:lstStyle/>
            <a:p>
              <a:endParaRPr lang="en-US"/>
            </a:p>
          </p:txBody>
        </p:sp>
        <p:sp>
          <p:nvSpPr>
            <p:cNvPr id="180273" name="Freeform 49"/>
            <p:cNvSpPr>
              <a:spLocks/>
            </p:cNvSpPr>
            <p:nvPr/>
          </p:nvSpPr>
          <p:spPr bwMode="auto">
            <a:xfrm>
              <a:off x="2367" y="2764"/>
              <a:ext cx="140" cy="227"/>
            </a:xfrm>
            <a:custGeom>
              <a:avLst/>
              <a:gdLst/>
              <a:ahLst/>
              <a:cxnLst>
                <a:cxn ang="0">
                  <a:pos x="0" y="226"/>
                </a:cxn>
                <a:cxn ang="0">
                  <a:pos x="139" y="226"/>
                </a:cxn>
                <a:cxn ang="0">
                  <a:pos x="139" y="0"/>
                </a:cxn>
                <a:cxn ang="0">
                  <a:pos x="0" y="0"/>
                </a:cxn>
                <a:cxn ang="0">
                  <a:pos x="0" y="226"/>
                </a:cxn>
              </a:cxnLst>
              <a:rect l="0" t="0" r="r" b="b"/>
              <a:pathLst>
                <a:path w="140" h="227">
                  <a:moveTo>
                    <a:pt x="0" y="226"/>
                  </a:moveTo>
                  <a:lnTo>
                    <a:pt x="139" y="226"/>
                  </a:lnTo>
                  <a:lnTo>
                    <a:pt x="139" y="0"/>
                  </a:lnTo>
                  <a:lnTo>
                    <a:pt x="0" y="0"/>
                  </a:lnTo>
                  <a:lnTo>
                    <a:pt x="0" y="226"/>
                  </a:lnTo>
                </a:path>
              </a:pathLst>
            </a:custGeom>
            <a:solidFill>
              <a:schemeClr val="accent1"/>
            </a:solidFill>
            <a:ln w="12700" cap="rnd" cmpd="sng">
              <a:solidFill>
                <a:srgbClr val="000000"/>
              </a:solidFill>
              <a:prstDash val="solid"/>
              <a:round/>
              <a:headEnd type="none" w="med" len="med"/>
              <a:tailEnd type="none" w="med" len="med"/>
            </a:ln>
            <a:effectLst/>
          </p:spPr>
          <p:txBody>
            <a:bodyPr/>
            <a:lstStyle/>
            <a:p>
              <a:endParaRPr lang="en-US"/>
            </a:p>
          </p:txBody>
        </p:sp>
        <p:sp>
          <p:nvSpPr>
            <p:cNvPr id="180274" name="Freeform 50"/>
            <p:cNvSpPr>
              <a:spLocks/>
            </p:cNvSpPr>
            <p:nvPr/>
          </p:nvSpPr>
          <p:spPr bwMode="auto">
            <a:xfrm>
              <a:off x="2220" y="2825"/>
              <a:ext cx="148" cy="166"/>
            </a:xfrm>
            <a:custGeom>
              <a:avLst/>
              <a:gdLst/>
              <a:ahLst/>
              <a:cxnLst>
                <a:cxn ang="0">
                  <a:pos x="0" y="165"/>
                </a:cxn>
                <a:cxn ang="0">
                  <a:pos x="147" y="165"/>
                </a:cxn>
                <a:cxn ang="0">
                  <a:pos x="147" y="0"/>
                </a:cxn>
                <a:cxn ang="0">
                  <a:pos x="0" y="0"/>
                </a:cxn>
                <a:cxn ang="0">
                  <a:pos x="0" y="165"/>
                </a:cxn>
              </a:cxnLst>
              <a:rect l="0" t="0" r="r" b="b"/>
              <a:pathLst>
                <a:path w="148" h="166">
                  <a:moveTo>
                    <a:pt x="0" y="165"/>
                  </a:moveTo>
                  <a:lnTo>
                    <a:pt x="147" y="165"/>
                  </a:lnTo>
                  <a:lnTo>
                    <a:pt x="147" y="0"/>
                  </a:lnTo>
                  <a:lnTo>
                    <a:pt x="0" y="0"/>
                  </a:lnTo>
                  <a:lnTo>
                    <a:pt x="0" y="165"/>
                  </a:lnTo>
                </a:path>
              </a:pathLst>
            </a:custGeom>
            <a:solidFill>
              <a:schemeClr val="accent1"/>
            </a:solidFill>
            <a:ln w="12700" cap="rnd" cmpd="sng">
              <a:solidFill>
                <a:srgbClr val="000000"/>
              </a:solidFill>
              <a:prstDash val="solid"/>
              <a:round/>
              <a:headEnd type="none" w="med" len="med"/>
              <a:tailEnd type="none" w="med" len="med"/>
            </a:ln>
            <a:effectLst/>
          </p:spPr>
          <p:txBody>
            <a:bodyPr/>
            <a:lstStyle/>
            <a:p>
              <a:endParaRPr lang="en-US"/>
            </a:p>
          </p:txBody>
        </p:sp>
        <p:sp>
          <p:nvSpPr>
            <p:cNvPr id="180275" name="Freeform 51"/>
            <p:cNvSpPr>
              <a:spLocks/>
            </p:cNvSpPr>
            <p:nvPr/>
          </p:nvSpPr>
          <p:spPr bwMode="auto">
            <a:xfrm>
              <a:off x="2082" y="2964"/>
              <a:ext cx="139" cy="27"/>
            </a:xfrm>
            <a:custGeom>
              <a:avLst/>
              <a:gdLst/>
              <a:ahLst/>
              <a:cxnLst>
                <a:cxn ang="0">
                  <a:pos x="0" y="26"/>
                </a:cxn>
                <a:cxn ang="0">
                  <a:pos x="138" y="26"/>
                </a:cxn>
                <a:cxn ang="0">
                  <a:pos x="138" y="0"/>
                </a:cxn>
                <a:cxn ang="0">
                  <a:pos x="0" y="0"/>
                </a:cxn>
                <a:cxn ang="0">
                  <a:pos x="0" y="26"/>
                </a:cxn>
              </a:cxnLst>
              <a:rect l="0" t="0" r="r" b="b"/>
              <a:pathLst>
                <a:path w="139" h="27">
                  <a:moveTo>
                    <a:pt x="0" y="26"/>
                  </a:moveTo>
                  <a:lnTo>
                    <a:pt x="138" y="26"/>
                  </a:lnTo>
                  <a:lnTo>
                    <a:pt x="138" y="0"/>
                  </a:lnTo>
                  <a:lnTo>
                    <a:pt x="0" y="0"/>
                  </a:lnTo>
                  <a:lnTo>
                    <a:pt x="0" y="26"/>
                  </a:lnTo>
                </a:path>
              </a:pathLst>
            </a:custGeom>
            <a:solidFill>
              <a:schemeClr val="accent1"/>
            </a:solidFill>
            <a:ln w="12700" cap="rnd" cmpd="sng">
              <a:solidFill>
                <a:srgbClr val="000000"/>
              </a:solidFill>
              <a:prstDash val="solid"/>
              <a:round/>
              <a:headEnd type="none" w="med" len="med"/>
              <a:tailEnd type="none" w="med" len="med"/>
            </a:ln>
            <a:effectLst/>
          </p:spPr>
          <p:txBody>
            <a:bodyPr/>
            <a:lstStyle/>
            <a:p>
              <a:endParaRPr lang="en-US"/>
            </a:p>
          </p:txBody>
        </p:sp>
        <p:sp>
          <p:nvSpPr>
            <p:cNvPr id="180276" name="Freeform 52"/>
            <p:cNvSpPr>
              <a:spLocks/>
            </p:cNvSpPr>
            <p:nvPr/>
          </p:nvSpPr>
          <p:spPr bwMode="auto">
            <a:xfrm>
              <a:off x="1943" y="2973"/>
              <a:ext cx="140" cy="18"/>
            </a:xfrm>
            <a:custGeom>
              <a:avLst/>
              <a:gdLst/>
              <a:ahLst/>
              <a:cxnLst>
                <a:cxn ang="0">
                  <a:pos x="0" y="17"/>
                </a:cxn>
                <a:cxn ang="0">
                  <a:pos x="139" y="17"/>
                </a:cxn>
                <a:cxn ang="0">
                  <a:pos x="139" y="0"/>
                </a:cxn>
                <a:cxn ang="0">
                  <a:pos x="0" y="0"/>
                </a:cxn>
                <a:cxn ang="0">
                  <a:pos x="0" y="17"/>
                </a:cxn>
              </a:cxnLst>
              <a:rect l="0" t="0" r="r" b="b"/>
              <a:pathLst>
                <a:path w="140" h="18">
                  <a:moveTo>
                    <a:pt x="0" y="17"/>
                  </a:moveTo>
                  <a:lnTo>
                    <a:pt x="139" y="17"/>
                  </a:lnTo>
                  <a:lnTo>
                    <a:pt x="139" y="0"/>
                  </a:lnTo>
                  <a:lnTo>
                    <a:pt x="0" y="0"/>
                  </a:lnTo>
                  <a:lnTo>
                    <a:pt x="0" y="17"/>
                  </a:lnTo>
                </a:path>
              </a:pathLst>
            </a:custGeom>
            <a:solidFill>
              <a:schemeClr val="accent1"/>
            </a:solidFill>
            <a:ln w="12700" cap="rnd" cmpd="sng">
              <a:solidFill>
                <a:srgbClr val="000000"/>
              </a:solidFill>
              <a:prstDash val="solid"/>
              <a:round/>
              <a:headEnd type="none" w="med" len="med"/>
              <a:tailEnd type="none" w="med" len="med"/>
            </a:ln>
            <a:effectLst/>
          </p:spPr>
          <p:txBody>
            <a:bodyPr/>
            <a:lstStyle/>
            <a:p>
              <a:endParaRPr lang="en-US"/>
            </a:p>
          </p:txBody>
        </p:sp>
        <p:sp>
          <p:nvSpPr>
            <p:cNvPr id="180277" name="Freeform 53"/>
            <p:cNvSpPr>
              <a:spLocks/>
            </p:cNvSpPr>
            <p:nvPr/>
          </p:nvSpPr>
          <p:spPr bwMode="auto">
            <a:xfrm>
              <a:off x="1804" y="2981"/>
              <a:ext cx="140" cy="10"/>
            </a:xfrm>
            <a:custGeom>
              <a:avLst/>
              <a:gdLst/>
              <a:ahLst/>
              <a:cxnLst>
                <a:cxn ang="0">
                  <a:pos x="0" y="9"/>
                </a:cxn>
                <a:cxn ang="0">
                  <a:pos x="139" y="9"/>
                </a:cxn>
                <a:cxn ang="0">
                  <a:pos x="139" y="0"/>
                </a:cxn>
                <a:cxn ang="0">
                  <a:pos x="0" y="0"/>
                </a:cxn>
                <a:cxn ang="0">
                  <a:pos x="0" y="9"/>
                </a:cxn>
              </a:cxnLst>
              <a:rect l="0" t="0" r="r" b="b"/>
              <a:pathLst>
                <a:path w="140" h="10">
                  <a:moveTo>
                    <a:pt x="0" y="9"/>
                  </a:moveTo>
                  <a:lnTo>
                    <a:pt x="139" y="9"/>
                  </a:lnTo>
                  <a:lnTo>
                    <a:pt x="139" y="0"/>
                  </a:lnTo>
                  <a:lnTo>
                    <a:pt x="0" y="0"/>
                  </a:lnTo>
                  <a:lnTo>
                    <a:pt x="0" y="9"/>
                  </a:lnTo>
                </a:path>
              </a:pathLst>
            </a:custGeom>
            <a:solidFill>
              <a:schemeClr val="accent1"/>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180278" name="Group 54"/>
          <p:cNvGrpSpPr>
            <a:grpSpLocks/>
          </p:cNvGrpSpPr>
          <p:nvPr/>
        </p:nvGrpSpPr>
        <p:grpSpPr bwMode="auto">
          <a:xfrm>
            <a:off x="3016250" y="2100263"/>
            <a:ext cx="3741738" cy="2647950"/>
            <a:chOff x="1900" y="1323"/>
            <a:chExt cx="2357" cy="1668"/>
          </a:xfrm>
        </p:grpSpPr>
        <p:sp>
          <p:nvSpPr>
            <p:cNvPr id="180279" name="Freeform 55"/>
            <p:cNvSpPr>
              <a:spLocks/>
            </p:cNvSpPr>
            <p:nvPr/>
          </p:nvSpPr>
          <p:spPr bwMode="auto">
            <a:xfrm>
              <a:off x="1900" y="1792"/>
              <a:ext cx="876" cy="1199"/>
            </a:xfrm>
            <a:custGeom>
              <a:avLst/>
              <a:gdLst/>
              <a:ahLst/>
              <a:cxnLst>
                <a:cxn ang="0">
                  <a:pos x="95" y="1181"/>
                </a:cxn>
                <a:cxn ang="0">
                  <a:pos x="286" y="1129"/>
                </a:cxn>
                <a:cxn ang="0">
                  <a:pos x="329" y="1103"/>
                </a:cxn>
                <a:cxn ang="0">
                  <a:pos x="372" y="1068"/>
                </a:cxn>
                <a:cxn ang="0">
                  <a:pos x="389" y="1059"/>
                </a:cxn>
                <a:cxn ang="0">
                  <a:pos x="407" y="1033"/>
                </a:cxn>
                <a:cxn ang="0">
                  <a:pos x="424" y="1016"/>
                </a:cxn>
                <a:cxn ang="0">
                  <a:pos x="441" y="998"/>
                </a:cxn>
                <a:cxn ang="0">
                  <a:pos x="459" y="981"/>
                </a:cxn>
                <a:cxn ang="0">
                  <a:pos x="476" y="955"/>
                </a:cxn>
                <a:cxn ang="0">
                  <a:pos x="511" y="912"/>
                </a:cxn>
                <a:cxn ang="0">
                  <a:pos x="537" y="860"/>
                </a:cxn>
                <a:cxn ang="0">
                  <a:pos x="545" y="851"/>
                </a:cxn>
                <a:cxn ang="0">
                  <a:pos x="554" y="825"/>
                </a:cxn>
                <a:cxn ang="0">
                  <a:pos x="580" y="781"/>
                </a:cxn>
                <a:cxn ang="0">
                  <a:pos x="589" y="764"/>
                </a:cxn>
                <a:cxn ang="0">
                  <a:pos x="597" y="738"/>
                </a:cxn>
                <a:cxn ang="0">
                  <a:pos x="606" y="721"/>
                </a:cxn>
                <a:cxn ang="0">
                  <a:pos x="623" y="695"/>
                </a:cxn>
                <a:cxn ang="0">
                  <a:pos x="632" y="669"/>
                </a:cxn>
                <a:cxn ang="0">
                  <a:pos x="641" y="660"/>
                </a:cxn>
                <a:cxn ang="0">
                  <a:pos x="641" y="643"/>
                </a:cxn>
                <a:cxn ang="0">
                  <a:pos x="649" y="616"/>
                </a:cxn>
                <a:cxn ang="0">
                  <a:pos x="658" y="599"/>
                </a:cxn>
                <a:cxn ang="0">
                  <a:pos x="667" y="590"/>
                </a:cxn>
                <a:cxn ang="0">
                  <a:pos x="675" y="556"/>
                </a:cxn>
                <a:cxn ang="0">
                  <a:pos x="684" y="538"/>
                </a:cxn>
                <a:cxn ang="0">
                  <a:pos x="693" y="521"/>
                </a:cxn>
                <a:cxn ang="0">
                  <a:pos x="701" y="495"/>
                </a:cxn>
                <a:cxn ang="0">
                  <a:pos x="710" y="478"/>
                </a:cxn>
                <a:cxn ang="0">
                  <a:pos x="719" y="452"/>
                </a:cxn>
                <a:cxn ang="0">
                  <a:pos x="727" y="434"/>
                </a:cxn>
                <a:cxn ang="0">
                  <a:pos x="727" y="417"/>
                </a:cxn>
                <a:cxn ang="0">
                  <a:pos x="736" y="391"/>
                </a:cxn>
                <a:cxn ang="0">
                  <a:pos x="745" y="382"/>
                </a:cxn>
                <a:cxn ang="0">
                  <a:pos x="753" y="365"/>
                </a:cxn>
                <a:cxn ang="0">
                  <a:pos x="762" y="339"/>
                </a:cxn>
                <a:cxn ang="0">
                  <a:pos x="762" y="321"/>
                </a:cxn>
                <a:cxn ang="0">
                  <a:pos x="771" y="304"/>
                </a:cxn>
                <a:cxn ang="0">
                  <a:pos x="779" y="287"/>
                </a:cxn>
                <a:cxn ang="0">
                  <a:pos x="779" y="269"/>
                </a:cxn>
                <a:cxn ang="0">
                  <a:pos x="788" y="252"/>
                </a:cxn>
                <a:cxn ang="0">
                  <a:pos x="797" y="243"/>
                </a:cxn>
                <a:cxn ang="0">
                  <a:pos x="797" y="226"/>
                </a:cxn>
                <a:cxn ang="0">
                  <a:pos x="805" y="208"/>
                </a:cxn>
                <a:cxn ang="0">
                  <a:pos x="805" y="191"/>
                </a:cxn>
                <a:cxn ang="0">
                  <a:pos x="814" y="182"/>
                </a:cxn>
                <a:cxn ang="0">
                  <a:pos x="814" y="165"/>
                </a:cxn>
                <a:cxn ang="0">
                  <a:pos x="823" y="156"/>
                </a:cxn>
                <a:cxn ang="0">
                  <a:pos x="831" y="139"/>
                </a:cxn>
                <a:cxn ang="0">
                  <a:pos x="840" y="104"/>
                </a:cxn>
                <a:cxn ang="0">
                  <a:pos x="849" y="87"/>
                </a:cxn>
                <a:cxn ang="0">
                  <a:pos x="857" y="52"/>
                </a:cxn>
                <a:cxn ang="0">
                  <a:pos x="866" y="44"/>
                </a:cxn>
                <a:cxn ang="0">
                  <a:pos x="866" y="26"/>
                </a:cxn>
                <a:cxn ang="0">
                  <a:pos x="875" y="18"/>
                </a:cxn>
                <a:cxn ang="0">
                  <a:pos x="875" y="0"/>
                </a:cxn>
              </a:cxnLst>
              <a:rect l="0" t="0" r="r" b="b"/>
              <a:pathLst>
                <a:path w="876" h="1199">
                  <a:moveTo>
                    <a:pt x="0" y="1198"/>
                  </a:moveTo>
                  <a:lnTo>
                    <a:pt x="95" y="1181"/>
                  </a:lnTo>
                  <a:lnTo>
                    <a:pt x="251" y="1146"/>
                  </a:lnTo>
                  <a:lnTo>
                    <a:pt x="286" y="1129"/>
                  </a:lnTo>
                  <a:lnTo>
                    <a:pt x="311" y="1111"/>
                  </a:lnTo>
                  <a:lnTo>
                    <a:pt x="329" y="1103"/>
                  </a:lnTo>
                  <a:lnTo>
                    <a:pt x="337" y="1094"/>
                  </a:lnTo>
                  <a:lnTo>
                    <a:pt x="372" y="1068"/>
                  </a:lnTo>
                  <a:lnTo>
                    <a:pt x="381" y="1059"/>
                  </a:lnTo>
                  <a:lnTo>
                    <a:pt x="389" y="1059"/>
                  </a:lnTo>
                  <a:lnTo>
                    <a:pt x="389" y="1051"/>
                  </a:lnTo>
                  <a:lnTo>
                    <a:pt x="407" y="1033"/>
                  </a:lnTo>
                  <a:lnTo>
                    <a:pt x="415" y="1033"/>
                  </a:lnTo>
                  <a:lnTo>
                    <a:pt x="424" y="1016"/>
                  </a:lnTo>
                  <a:lnTo>
                    <a:pt x="433" y="1007"/>
                  </a:lnTo>
                  <a:lnTo>
                    <a:pt x="441" y="998"/>
                  </a:lnTo>
                  <a:lnTo>
                    <a:pt x="450" y="990"/>
                  </a:lnTo>
                  <a:lnTo>
                    <a:pt x="459" y="981"/>
                  </a:lnTo>
                  <a:lnTo>
                    <a:pt x="467" y="972"/>
                  </a:lnTo>
                  <a:lnTo>
                    <a:pt x="476" y="955"/>
                  </a:lnTo>
                  <a:lnTo>
                    <a:pt x="485" y="946"/>
                  </a:lnTo>
                  <a:lnTo>
                    <a:pt x="511" y="912"/>
                  </a:lnTo>
                  <a:lnTo>
                    <a:pt x="519" y="894"/>
                  </a:lnTo>
                  <a:lnTo>
                    <a:pt x="537" y="860"/>
                  </a:lnTo>
                  <a:lnTo>
                    <a:pt x="537" y="851"/>
                  </a:lnTo>
                  <a:lnTo>
                    <a:pt x="545" y="851"/>
                  </a:lnTo>
                  <a:lnTo>
                    <a:pt x="545" y="842"/>
                  </a:lnTo>
                  <a:lnTo>
                    <a:pt x="554" y="825"/>
                  </a:lnTo>
                  <a:lnTo>
                    <a:pt x="580" y="790"/>
                  </a:lnTo>
                  <a:lnTo>
                    <a:pt x="580" y="781"/>
                  </a:lnTo>
                  <a:lnTo>
                    <a:pt x="580" y="773"/>
                  </a:lnTo>
                  <a:lnTo>
                    <a:pt x="589" y="764"/>
                  </a:lnTo>
                  <a:lnTo>
                    <a:pt x="597" y="747"/>
                  </a:lnTo>
                  <a:lnTo>
                    <a:pt x="597" y="738"/>
                  </a:lnTo>
                  <a:lnTo>
                    <a:pt x="606" y="729"/>
                  </a:lnTo>
                  <a:lnTo>
                    <a:pt x="606" y="721"/>
                  </a:lnTo>
                  <a:lnTo>
                    <a:pt x="615" y="712"/>
                  </a:lnTo>
                  <a:lnTo>
                    <a:pt x="623" y="695"/>
                  </a:lnTo>
                  <a:lnTo>
                    <a:pt x="623" y="677"/>
                  </a:lnTo>
                  <a:lnTo>
                    <a:pt x="632" y="669"/>
                  </a:lnTo>
                  <a:lnTo>
                    <a:pt x="632" y="660"/>
                  </a:lnTo>
                  <a:lnTo>
                    <a:pt x="641" y="660"/>
                  </a:lnTo>
                  <a:lnTo>
                    <a:pt x="641" y="651"/>
                  </a:lnTo>
                  <a:lnTo>
                    <a:pt x="641" y="643"/>
                  </a:lnTo>
                  <a:lnTo>
                    <a:pt x="649" y="625"/>
                  </a:lnTo>
                  <a:lnTo>
                    <a:pt x="649" y="616"/>
                  </a:lnTo>
                  <a:lnTo>
                    <a:pt x="658" y="608"/>
                  </a:lnTo>
                  <a:lnTo>
                    <a:pt x="658" y="599"/>
                  </a:lnTo>
                  <a:lnTo>
                    <a:pt x="667" y="599"/>
                  </a:lnTo>
                  <a:lnTo>
                    <a:pt x="667" y="590"/>
                  </a:lnTo>
                  <a:lnTo>
                    <a:pt x="667" y="582"/>
                  </a:lnTo>
                  <a:lnTo>
                    <a:pt x="675" y="556"/>
                  </a:lnTo>
                  <a:lnTo>
                    <a:pt x="684" y="547"/>
                  </a:lnTo>
                  <a:lnTo>
                    <a:pt x="684" y="538"/>
                  </a:lnTo>
                  <a:lnTo>
                    <a:pt x="684" y="530"/>
                  </a:lnTo>
                  <a:lnTo>
                    <a:pt x="693" y="521"/>
                  </a:lnTo>
                  <a:lnTo>
                    <a:pt x="701" y="504"/>
                  </a:lnTo>
                  <a:lnTo>
                    <a:pt x="701" y="495"/>
                  </a:lnTo>
                  <a:lnTo>
                    <a:pt x="701" y="486"/>
                  </a:lnTo>
                  <a:lnTo>
                    <a:pt x="710" y="478"/>
                  </a:lnTo>
                  <a:lnTo>
                    <a:pt x="710" y="469"/>
                  </a:lnTo>
                  <a:lnTo>
                    <a:pt x="719" y="452"/>
                  </a:lnTo>
                  <a:lnTo>
                    <a:pt x="719" y="443"/>
                  </a:lnTo>
                  <a:lnTo>
                    <a:pt x="727" y="434"/>
                  </a:lnTo>
                  <a:lnTo>
                    <a:pt x="727" y="426"/>
                  </a:lnTo>
                  <a:lnTo>
                    <a:pt x="727" y="417"/>
                  </a:lnTo>
                  <a:lnTo>
                    <a:pt x="736" y="399"/>
                  </a:lnTo>
                  <a:lnTo>
                    <a:pt x="736" y="391"/>
                  </a:lnTo>
                  <a:lnTo>
                    <a:pt x="745" y="391"/>
                  </a:lnTo>
                  <a:lnTo>
                    <a:pt x="745" y="382"/>
                  </a:lnTo>
                  <a:lnTo>
                    <a:pt x="745" y="373"/>
                  </a:lnTo>
                  <a:lnTo>
                    <a:pt x="753" y="365"/>
                  </a:lnTo>
                  <a:lnTo>
                    <a:pt x="753" y="356"/>
                  </a:lnTo>
                  <a:lnTo>
                    <a:pt x="762" y="339"/>
                  </a:lnTo>
                  <a:lnTo>
                    <a:pt x="762" y="330"/>
                  </a:lnTo>
                  <a:lnTo>
                    <a:pt x="762" y="321"/>
                  </a:lnTo>
                  <a:lnTo>
                    <a:pt x="771" y="313"/>
                  </a:lnTo>
                  <a:lnTo>
                    <a:pt x="771" y="304"/>
                  </a:lnTo>
                  <a:lnTo>
                    <a:pt x="771" y="295"/>
                  </a:lnTo>
                  <a:lnTo>
                    <a:pt x="779" y="287"/>
                  </a:lnTo>
                  <a:lnTo>
                    <a:pt x="779" y="278"/>
                  </a:lnTo>
                  <a:lnTo>
                    <a:pt x="779" y="269"/>
                  </a:lnTo>
                  <a:lnTo>
                    <a:pt x="788" y="261"/>
                  </a:lnTo>
                  <a:lnTo>
                    <a:pt x="788" y="252"/>
                  </a:lnTo>
                  <a:lnTo>
                    <a:pt x="788" y="243"/>
                  </a:lnTo>
                  <a:lnTo>
                    <a:pt x="797" y="243"/>
                  </a:lnTo>
                  <a:lnTo>
                    <a:pt x="797" y="235"/>
                  </a:lnTo>
                  <a:lnTo>
                    <a:pt x="797" y="226"/>
                  </a:lnTo>
                  <a:lnTo>
                    <a:pt x="805" y="217"/>
                  </a:lnTo>
                  <a:lnTo>
                    <a:pt x="805" y="208"/>
                  </a:lnTo>
                  <a:lnTo>
                    <a:pt x="805" y="200"/>
                  </a:lnTo>
                  <a:lnTo>
                    <a:pt x="805" y="191"/>
                  </a:lnTo>
                  <a:lnTo>
                    <a:pt x="814" y="191"/>
                  </a:lnTo>
                  <a:lnTo>
                    <a:pt x="814" y="182"/>
                  </a:lnTo>
                  <a:lnTo>
                    <a:pt x="814" y="174"/>
                  </a:lnTo>
                  <a:lnTo>
                    <a:pt x="814" y="165"/>
                  </a:lnTo>
                  <a:lnTo>
                    <a:pt x="823" y="165"/>
                  </a:lnTo>
                  <a:lnTo>
                    <a:pt x="823" y="156"/>
                  </a:lnTo>
                  <a:lnTo>
                    <a:pt x="823" y="148"/>
                  </a:lnTo>
                  <a:lnTo>
                    <a:pt x="831" y="139"/>
                  </a:lnTo>
                  <a:lnTo>
                    <a:pt x="831" y="130"/>
                  </a:lnTo>
                  <a:lnTo>
                    <a:pt x="840" y="104"/>
                  </a:lnTo>
                  <a:lnTo>
                    <a:pt x="840" y="96"/>
                  </a:lnTo>
                  <a:lnTo>
                    <a:pt x="849" y="87"/>
                  </a:lnTo>
                  <a:lnTo>
                    <a:pt x="849" y="78"/>
                  </a:lnTo>
                  <a:lnTo>
                    <a:pt x="857" y="52"/>
                  </a:lnTo>
                  <a:lnTo>
                    <a:pt x="857" y="44"/>
                  </a:lnTo>
                  <a:lnTo>
                    <a:pt x="866" y="44"/>
                  </a:lnTo>
                  <a:lnTo>
                    <a:pt x="866" y="35"/>
                  </a:lnTo>
                  <a:lnTo>
                    <a:pt x="866" y="26"/>
                  </a:lnTo>
                  <a:lnTo>
                    <a:pt x="866" y="18"/>
                  </a:lnTo>
                  <a:lnTo>
                    <a:pt x="875" y="18"/>
                  </a:lnTo>
                  <a:lnTo>
                    <a:pt x="875" y="9"/>
                  </a:lnTo>
                  <a:lnTo>
                    <a:pt x="875" y="0"/>
                  </a:lnTo>
                </a:path>
              </a:pathLst>
            </a:custGeom>
            <a:noFill/>
            <a:ln w="50800" cap="rnd" cmpd="sng">
              <a:solidFill>
                <a:srgbClr val="EAEC5E"/>
              </a:solidFill>
              <a:prstDash val="solid"/>
              <a:round/>
              <a:headEnd type="none" w="med" len="med"/>
              <a:tailEnd type="none" w="med" len="med"/>
            </a:ln>
            <a:effectLst/>
          </p:spPr>
          <p:txBody>
            <a:bodyPr/>
            <a:lstStyle/>
            <a:p>
              <a:endParaRPr lang="en-US"/>
            </a:p>
          </p:txBody>
        </p:sp>
        <p:sp>
          <p:nvSpPr>
            <p:cNvPr id="180280" name="Freeform 56"/>
            <p:cNvSpPr>
              <a:spLocks/>
            </p:cNvSpPr>
            <p:nvPr/>
          </p:nvSpPr>
          <p:spPr bwMode="auto">
            <a:xfrm>
              <a:off x="2775" y="1375"/>
              <a:ext cx="200" cy="418"/>
            </a:xfrm>
            <a:custGeom>
              <a:avLst/>
              <a:gdLst/>
              <a:ahLst/>
              <a:cxnLst>
                <a:cxn ang="0">
                  <a:pos x="0" y="417"/>
                </a:cxn>
                <a:cxn ang="0">
                  <a:pos x="0" y="417"/>
                </a:cxn>
                <a:cxn ang="0">
                  <a:pos x="0" y="408"/>
                </a:cxn>
                <a:cxn ang="0">
                  <a:pos x="8" y="408"/>
                </a:cxn>
                <a:cxn ang="0">
                  <a:pos x="8" y="400"/>
                </a:cxn>
                <a:cxn ang="0">
                  <a:pos x="8" y="391"/>
                </a:cxn>
                <a:cxn ang="0">
                  <a:pos x="17" y="374"/>
                </a:cxn>
                <a:cxn ang="0">
                  <a:pos x="17" y="365"/>
                </a:cxn>
                <a:cxn ang="0">
                  <a:pos x="25" y="365"/>
                </a:cxn>
                <a:cxn ang="0">
                  <a:pos x="25" y="356"/>
                </a:cxn>
                <a:cxn ang="0">
                  <a:pos x="25" y="348"/>
                </a:cxn>
                <a:cxn ang="0">
                  <a:pos x="25" y="339"/>
                </a:cxn>
                <a:cxn ang="0">
                  <a:pos x="34" y="330"/>
                </a:cxn>
                <a:cxn ang="0">
                  <a:pos x="34" y="322"/>
                </a:cxn>
                <a:cxn ang="0">
                  <a:pos x="43" y="313"/>
                </a:cxn>
                <a:cxn ang="0">
                  <a:pos x="43" y="304"/>
                </a:cxn>
                <a:cxn ang="0">
                  <a:pos x="43" y="296"/>
                </a:cxn>
                <a:cxn ang="0">
                  <a:pos x="51" y="287"/>
                </a:cxn>
                <a:cxn ang="0">
                  <a:pos x="51" y="278"/>
                </a:cxn>
                <a:cxn ang="0">
                  <a:pos x="60" y="270"/>
                </a:cxn>
                <a:cxn ang="0">
                  <a:pos x="60" y="261"/>
                </a:cxn>
                <a:cxn ang="0">
                  <a:pos x="60" y="252"/>
                </a:cxn>
                <a:cxn ang="0">
                  <a:pos x="69" y="244"/>
                </a:cxn>
                <a:cxn ang="0">
                  <a:pos x="69" y="235"/>
                </a:cxn>
                <a:cxn ang="0">
                  <a:pos x="69" y="226"/>
                </a:cxn>
                <a:cxn ang="0">
                  <a:pos x="77" y="226"/>
                </a:cxn>
                <a:cxn ang="0">
                  <a:pos x="77" y="217"/>
                </a:cxn>
                <a:cxn ang="0">
                  <a:pos x="77" y="209"/>
                </a:cxn>
                <a:cxn ang="0">
                  <a:pos x="86" y="209"/>
                </a:cxn>
                <a:cxn ang="0">
                  <a:pos x="86" y="200"/>
                </a:cxn>
                <a:cxn ang="0">
                  <a:pos x="86" y="191"/>
                </a:cxn>
                <a:cxn ang="0">
                  <a:pos x="95" y="191"/>
                </a:cxn>
                <a:cxn ang="0">
                  <a:pos x="95" y="183"/>
                </a:cxn>
                <a:cxn ang="0">
                  <a:pos x="95" y="174"/>
                </a:cxn>
                <a:cxn ang="0">
                  <a:pos x="103" y="165"/>
                </a:cxn>
                <a:cxn ang="0">
                  <a:pos x="103" y="157"/>
                </a:cxn>
                <a:cxn ang="0">
                  <a:pos x="103" y="148"/>
                </a:cxn>
                <a:cxn ang="0">
                  <a:pos x="112" y="148"/>
                </a:cxn>
                <a:cxn ang="0">
                  <a:pos x="112" y="139"/>
                </a:cxn>
                <a:cxn ang="0">
                  <a:pos x="112" y="131"/>
                </a:cxn>
                <a:cxn ang="0">
                  <a:pos x="121" y="131"/>
                </a:cxn>
                <a:cxn ang="0">
                  <a:pos x="121" y="122"/>
                </a:cxn>
                <a:cxn ang="0">
                  <a:pos x="121" y="113"/>
                </a:cxn>
                <a:cxn ang="0">
                  <a:pos x="129" y="113"/>
                </a:cxn>
                <a:cxn ang="0">
                  <a:pos x="129" y="105"/>
                </a:cxn>
                <a:cxn ang="0">
                  <a:pos x="129" y="96"/>
                </a:cxn>
                <a:cxn ang="0">
                  <a:pos x="138" y="96"/>
                </a:cxn>
                <a:cxn ang="0">
                  <a:pos x="138" y="87"/>
                </a:cxn>
                <a:cxn ang="0">
                  <a:pos x="147" y="79"/>
                </a:cxn>
                <a:cxn ang="0">
                  <a:pos x="147" y="70"/>
                </a:cxn>
                <a:cxn ang="0">
                  <a:pos x="155" y="70"/>
                </a:cxn>
                <a:cxn ang="0">
                  <a:pos x="155" y="61"/>
                </a:cxn>
                <a:cxn ang="0">
                  <a:pos x="155" y="53"/>
                </a:cxn>
                <a:cxn ang="0">
                  <a:pos x="164" y="53"/>
                </a:cxn>
                <a:cxn ang="0">
                  <a:pos x="164" y="44"/>
                </a:cxn>
                <a:cxn ang="0">
                  <a:pos x="173" y="35"/>
                </a:cxn>
                <a:cxn ang="0">
                  <a:pos x="173" y="27"/>
                </a:cxn>
                <a:cxn ang="0">
                  <a:pos x="181" y="27"/>
                </a:cxn>
                <a:cxn ang="0">
                  <a:pos x="181" y="18"/>
                </a:cxn>
                <a:cxn ang="0">
                  <a:pos x="190" y="18"/>
                </a:cxn>
                <a:cxn ang="0">
                  <a:pos x="190" y="9"/>
                </a:cxn>
                <a:cxn ang="0">
                  <a:pos x="199" y="0"/>
                </a:cxn>
              </a:cxnLst>
              <a:rect l="0" t="0" r="r" b="b"/>
              <a:pathLst>
                <a:path w="200" h="418">
                  <a:moveTo>
                    <a:pt x="0" y="417"/>
                  </a:moveTo>
                  <a:lnTo>
                    <a:pt x="0" y="417"/>
                  </a:lnTo>
                  <a:lnTo>
                    <a:pt x="0" y="408"/>
                  </a:lnTo>
                  <a:lnTo>
                    <a:pt x="8" y="408"/>
                  </a:lnTo>
                  <a:lnTo>
                    <a:pt x="8" y="400"/>
                  </a:lnTo>
                  <a:lnTo>
                    <a:pt x="8" y="391"/>
                  </a:lnTo>
                  <a:lnTo>
                    <a:pt x="17" y="374"/>
                  </a:lnTo>
                  <a:lnTo>
                    <a:pt x="17" y="365"/>
                  </a:lnTo>
                  <a:lnTo>
                    <a:pt x="25" y="365"/>
                  </a:lnTo>
                  <a:lnTo>
                    <a:pt x="25" y="356"/>
                  </a:lnTo>
                  <a:lnTo>
                    <a:pt x="25" y="348"/>
                  </a:lnTo>
                  <a:lnTo>
                    <a:pt x="25" y="339"/>
                  </a:lnTo>
                  <a:lnTo>
                    <a:pt x="34" y="330"/>
                  </a:lnTo>
                  <a:lnTo>
                    <a:pt x="34" y="322"/>
                  </a:lnTo>
                  <a:lnTo>
                    <a:pt x="43" y="313"/>
                  </a:lnTo>
                  <a:lnTo>
                    <a:pt x="43" y="304"/>
                  </a:lnTo>
                  <a:lnTo>
                    <a:pt x="43" y="296"/>
                  </a:lnTo>
                  <a:lnTo>
                    <a:pt x="51" y="287"/>
                  </a:lnTo>
                  <a:lnTo>
                    <a:pt x="51" y="278"/>
                  </a:lnTo>
                  <a:lnTo>
                    <a:pt x="60" y="270"/>
                  </a:lnTo>
                  <a:lnTo>
                    <a:pt x="60" y="261"/>
                  </a:lnTo>
                  <a:lnTo>
                    <a:pt x="60" y="252"/>
                  </a:lnTo>
                  <a:lnTo>
                    <a:pt x="69" y="244"/>
                  </a:lnTo>
                  <a:lnTo>
                    <a:pt x="69" y="235"/>
                  </a:lnTo>
                  <a:lnTo>
                    <a:pt x="69" y="226"/>
                  </a:lnTo>
                  <a:lnTo>
                    <a:pt x="77" y="226"/>
                  </a:lnTo>
                  <a:lnTo>
                    <a:pt x="77" y="217"/>
                  </a:lnTo>
                  <a:lnTo>
                    <a:pt x="77" y="209"/>
                  </a:lnTo>
                  <a:lnTo>
                    <a:pt x="86" y="209"/>
                  </a:lnTo>
                  <a:lnTo>
                    <a:pt x="86" y="200"/>
                  </a:lnTo>
                  <a:lnTo>
                    <a:pt x="86" y="191"/>
                  </a:lnTo>
                  <a:lnTo>
                    <a:pt x="95" y="191"/>
                  </a:lnTo>
                  <a:lnTo>
                    <a:pt x="95" y="183"/>
                  </a:lnTo>
                  <a:lnTo>
                    <a:pt x="95" y="174"/>
                  </a:lnTo>
                  <a:lnTo>
                    <a:pt x="103" y="165"/>
                  </a:lnTo>
                  <a:lnTo>
                    <a:pt x="103" y="157"/>
                  </a:lnTo>
                  <a:lnTo>
                    <a:pt x="103" y="148"/>
                  </a:lnTo>
                  <a:lnTo>
                    <a:pt x="112" y="148"/>
                  </a:lnTo>
                  <a:lnTo>
                    <a:pt x="112" y="139"/>
                  </a:lnTo>
                  <a:lnTo>
                    <a:pt x="112" y="131"/>
                  </a:lnTo>
                  <a:lnTo>
                    <a:pt x="121" y="131"/>
                  </a:lnTo>
                  <a:lnTo>
                    <a:pt x="121" y="122"/>
                  </a:lnTo>
                  <a:lnTo>
                    <a:pt x="121" y="113"/>
                  </a:lnTo>
                  <a:lnTo>
                    <a:pt x="129" y="113"/>
                  </a:lnTo>
                  <a:lnTo>
                    <a:pt x="129" y="105"/>
                  </a:lnTo>
                  <a:lnTo>
                    <a:pt x="129" y="96"/>
                  </a:lnTo>
                  <a:lnTo>
                    <a:pt x="138" y="96"/>
                  </a:lnTo>
                  <a:lnTo>
                    <a:pt x="138" y="87"/>
                  </a:lnTo>
                  <a:lnTo>
                    <a:pt x="147" y="79"/>
                  </a:lnTo>
                  <a:lnTo>
                    <a:pt x="147" y="70"/>
                  </a:lnTo>
                  <a:lnTo>
                    <a:pt x="155" y="70"/>
                  </a:lnTo>
                  <a:lnTo>
                    <a:pt x="155" y="61"/>
                  </a:lnTo>
                  <a:lnTo>
                    <a:pt x="155" y="53"/>
                  </a:lnTo>
                  <a:lnTo>
                    <a:pt x="164" y="53"/>
                  </a:lnTo>
                  <a:lnTo>
                    <a:pt x="164" y="44"/>
                  </a:lnTo>
                  <a:lnTo>
                    <a:pt x="173" y="35"/>
                  </a:lnTo>
                  <a:lnTo>
                    <a:pt x="173" y="27"/>
                  </a:lnTo>
                  <a:lnTo>
                    <a:pt x="181" y="27"/>
                  </a:lnTo>
                  <a:lnTo>
                    <a:pt x="181" y="18"/>
                  </a:lnTo>
                  <a:lnTo>
                    <a:pt x="190" y="18"/>
                  </a:lnTo>
                  <a:lnTo>
                    <a:pt x="190" y="9"/>
                  </a:lnTo>
                  <a:lnTo>
                    <a:pt x="199" y="0"/>
                  </a:lnTo>
                </a:path>
              </a:pathLst>
            </a:custGeom>
            <a:noFill/>
            <a:ln w="50800" cap="rnd" cmpd="sng">
              <a:solidFill>
                <a:srgbClr val="EAEC5E"/>
              </a:solidFill>
              <a:prstDash val="solid"/>
              <a:round/>
              <a:headEnd type="none" w="med" len="med"/>
              <a:tailEnd type="none" w="med" len="med"/>
            </a:ln>
            <a:effectLst/>
          </p:spPr>
          <p:txBody>
            <a:bodyPr/>
            <a:lstStyle/>
            <a:p>
              <a:endParaRPr lang="en-US"/>
            </a:p>
          </p:txBody>
        </p:sp>
        <p:sp>
          <p:nvSpPr>
            <p:cNvPr id="180281" name="Freeform 57"/>
            <p:cNvSpPr>
              <a:spLocks/>
            </p:cNvSpPr>
            <p:nvPr/>
          </p:nvSpPr>
          <p:spPr bwMode="auto">
            <a:xfrm>
              <a:off x="2974" y="1323"/>
              <a:ext cx="148" cy="53"/>
            </a:xfrm>
            <a:custGeom>
              <a:avLst/>
              <a:gdLst/>
              <a:ahLst/>
              <a:cxnLst>
                <a:cxn ang="0">
                  <a:pos x="0" y="52"/>
                </a:cxn>
                <a:cxn ang="0">
                  <a:pos x="0" y="52"/>
                </a:cxn>
                <a:cxn ang="0">
                  <a:pos x="0" y="44"/>
                </a:cxn>
                <a:cxn ang="0">
                  <a:pos x="8" y="44"/>
                </a:cxn>
                <a:cxn ang="0">
                  <a:pos x="8" y="35"/>
                </a:cxn>
                <a:cxn ang="0">
                  <a:pos x="17" y="35"/>
                </a:cxn>
                <a:cxn ang="0">
                  <a:pos x="17" y="26"/>
                </a:cxn>
                <a:cxn ang="0">
                  <a:pos x="26" y="26"/>
                </a:cxn>
                <a:cxn ang="0">
                  <a:pos x="34" y="18"/>
                </a:cxn>
                <a:cxn ang="0">
                  <a:pos x="43" y="18"/>
                </a:cxn>
                <a:cxn ang="0">
                  <a:pos x="43" y="9"/>
                </a:cxn>
                <a:cxn ang="0">
                  <a:pos x="52" y="9"/>
                </a:cxn>
                <a:cxn ang="0">
                  <a:pos x="60" y="9"/>
                </a:cxn>
                <a:cxn ang="0">
                  <a:pos x="60" y="0"/>
                </a:cxn>
                <a:cxn ang="0">
                  <a:pos x="69" y="0"/>
                </a:cxn>
                <a:cxn ang="0">
                  <a:pos x="78" y="0"/>
                </a:cxn>
                <a:cxn ang="0">
                  <a:pos x="86" y="0"/>
                </a:cxn>
                <a:cxn ang="0">
                  <a:pos x="95" y="0"/>
                </a:cxn>
                <a:cxn ang="0">
                  <a:pos x="104" y="0"/>
                </a:cxn>
                <a:cxn ang="0">
                  <a:pos x="112" y="0"/>
                </a:cxn>
                <a:cxn ang="0">
                  <a:pos x="112" y="9"/>
                </a:cxn>
                <a:cxn ang="0">
                  <a:pos x="121" y="9"/>
                </a:cxn>
                <a:cxn ang="0">
                  <a:pos x="130" y="9"/>
                </a:cxn>
                <a:cxn ang="0">
                  <a:pos x="130" y="18"/>
                </a:cxn>
                <a:cxn ang="0">
                  <a:pos x="138" y="18"/>
                </a:cxn>
                <a:cxn ang="0">
                  <a:pos x="138" y="26"/>
                </a:cxn>
                <a:cxn ang="0">
                  <a:pos x="147" y="26"/>
                </a:cxn>
              </a:cxnLst>
              <a:rect l="0" t="0" r="r" b="b"/>
              <a:pathLst>
                <a:path w="148" h="53">
                  <a:moveTo>
                    <a:pt x="0" y="52"/>
                  </a:moveTo>
                  <a:lnTo>
                    <a:pt x="0" y="52"/>
                  </a:lnTo>
                  <a:lnTo>
                    <a:pt x="0" y="44"/>
                  </a:lnTo>
                  <a:lnTo>
                    <a:pt x="8" y="44"/>
                  </a:lnTo>
                  <a:lnTo>
                    <a:pt x="8" y="35"/>
                  </a:lnTo>
                  <a:lnTo>
                    <a:pt x="17" y="35"/>
                  </a:lnTo>
                  <a:lnTo>
                    <a:pt x="17" y="26"/>
                  </a:lnTo>
                  <a:lnTo>
                    <a:pt x="26" y="26"/>
                  </a:lnTo>
                  <a:lnTo>
                    <a:pt x="34" y="18"/>
                  </a:lnTo>
                  <a:lnTo>
                    <a:pt x="43" y="18"/>
                  </a:lnTo>
                  <a:lnTo>
                    <a:pt x="43" y="9"/>
                  </a:lnTo>
                  <a:lnTo>
                    <a:pt x="52" y="9"/>
                  </a:lnTo>
                  <a:lnTo>
                    <a:pt x="60" y="9"/>
                  </a:lnTo>
                  <a:lnTo>
                    <a:pt x="60" y="0"/>
                  </a:lnTo>
                  <a:lnTo>
                    <a:pt x="69" y="0"/>
                  </a:lnTo>
                  <a:lnTo>
                    <a:pt x="78" y="0"/>
                  </a:lnTo>
                  <a:lnTo>
                    <a:pt x="86" y="0"/>
                  </a:lnTo>
                  <a:lnTo>
                    <a:pt x="95" y="0"/>
                  </a:lnTo>
                  <a:lnTo>
                    <a:pt x="104" y="0"/>
                  </a:lnTo>
                  <a:lnTo>
                    <a:pt x="112" y="0"/>
                  </a:lnTo>
                  <a:lnTo>
                    <a:pt x="112" y="9"/>
                  </a:lnTo>
                  <a:lnTo>
                    <a:pt x="121" y="9"/>
                  </a:lnTo>
                  <a:lnTo>
                    <a:pt x="130" y="9"/>
                  </a:lnTo>
                  <a:lnTo>
                    <a:pt x="130" y="18"/>
                  </a:lnTo>
                  <a:lnTo>
                    <a:pt x="138" y="18"/>
                  </a:lnTo>
                  <a:lnTo>
                    <a:pt x="138" y="26"/>
                  </a:lnTo>
                  <a:lnTo>
                    <a:pt x="147" y="26"/>
                  </a:lnTo>
                </a:path>
              </a:pathLst>
            </a:custGeom>
            <a:noFill/>
            <a:ln w="50800" cap="rnd" cmpd="sng">
              <a:solidFill>
                <a:srgbClr val="EAEC5E"/>
              </a:solidFill>
              <a:prstDash val="solid"/>
              <a:round/>
              <a:headEnd type="none" w="med" len="med"/>
              <a:tailEnd type="none" w="med" len="med"/>
            </a:ln>
            <a:effectLst/>
          </p:spPr>
          <p:txBody>
            <a:bodyPr/>
            <a:lstStyle/>
            <a:p>
              <a:endParaRPr lang="en-US"/>
            </a:p>
          </p:txBody>
        </p:sp>
        <p:sp>
          <p:nvSpPr>
            <p:cNvPr id="180282" name="Freeform 58"/>
            <p:cNvSpPr>
              <a:spLocks/>
            </p:cNvSpPr>
            <p:nvPr/>
          </p:nvSpPr>
          <p:spPr bwMode="auto">
            <a:xfrm>
              <a:off x="3121" y="1349"/>
              <a:ext cx="209" cy="401"/>
            </a:xfrm>
            <a:custGeom>
              <a:avLst/>
              <a:gdLst/>
              <a:ahLst/>
              <a:cxnLst>
                <a:cxn ang="0">
                  <a:pos x="0" y="0"/>
                </a:cxn>
                <a:cxn ang="0">
                  <a:pos x="0" y="0"/>
                </a:cxn>
                <a:cxn ang="0">
                  <a:pos x="9" y="0"/>
                </a:cxn>
                <a:cxn ang="0">
                  <a:pos x="9" y="9"/>
                </a:cxn>
                <a:cxn ang="0">
                  <a:pos x="17" y="9"/>
                </a:cxn>
                <a:cxn ang="0">
                  <a:pos x="17" y="18"/>
                </a:cxn>
                <a:cxn ang="0">
                  <a:pos x="26" y="18"/>
                </a:cxn>
                <a:cxn ang="0">
                  <a:pos x="26" y="26"/>
                </a:cxn>
                <a:cxn ang="0">
                  <a:pos x="35" y="26"/>
                </a:cxn>
                <a:cxn ang="0">
                  <a:pos x="35" y="35"/>
                </a:cxn>
                <a:cxn ang="0">
                  <a:pos x="35" y="44"/>
                </a:cxn>
                <a:cxn ang="0">
                  <a:pos x="43" y="44"/>
                </a:cxn>
                <a:cxn ang="0">
                  <a:pos x="43" y="53"/>
                </a:cxn>
                <a:cxn ang="0">
                  <a:pos x="52" y="53"/>
                </a:cxn>
                <a:cxn ang="0">
                  <a:pos x="52" y="61"/>
                </a:cxn>
                <a:cxn ang="0">
                  <a:pos x="61" y="70"/>
                </a:cxn>
                <a:cxn ang="0">
                  <a:pos x="61" y="79"/>
                </a:cxn>
                <a:cxn ang="0">
                  <a:pos x="69" y="79"/>
                </a:cxn>
                <a:cxn ang="0">
                  <a:pos x="69" y="87"/>
                </a:cxn>
                <a:cxn ang="0">
                  <a:pos x="69" y="96"/>
                </a:cxn>
                <a:cxn ang="0">
                  <a:pos x="78" y="96"/>
                </a:cxn>
                <a:cxn ang="0">
                  <a:pos x="78" y="105"/>
                </a:cxn>
                <a:cxn ang="0">
                  <a:pos x="87" y="105"/>
                </a:cxn>
                <a:cxn ang="0">
                  <a:pos x="87" y="113"/>
                </a:cxn>
                <a:cxn ang="0">
                  <a:pos x="87" y="122"/>
                </a:cxn>
                <a:cxn ang="0">
                  <a:pos x="95" y="122"/>
                </a:cxn>
                <a:cxn ang="0">
                  <a:pos x="95" y="131"/>
                </a:cxn>
                <a:cxn ang="0">
                  <a:pos x="95" y="139"/>
                </a:cxn>
                <a:cxn ang="0">
                  <a:pos x="104" y="139"/>
                </a:cxn>
                <a:cxn ang="0">
                  <a:pos x="104" y="148"/>
                </a:cxn>
                <a:cxn ang="0">
                  <a:pos x="113" y="157"/>
                </a:cxn>
                <a:cxn ang="0">
                  <a:pos x="113" y="165"/>
                </a:cxn>
                <a:cxn ang="0">
                  <a:pos x="113" y="174"/>
                </a:cxn>
                <a:cxn ang="0">
                  <a:pos x="121" y="183"/>
                </a:cxn>
                <a:cxn ang="0">
                  <a:pos x="121" y="191"/>
                </a:cxn>
                <a:cxn ang="0">
                  <a:pos x="130" y="200"/>
                </a:cxn>
                <a:cxn ang="0">
                  <a:pos x="130" y="209"/>
                </a:cxn>
                <a:cxn ang="0">
                  <a:pos x="139" y="217"/>
                </a:cxn>
                <a:cxn ang="0">
                  <a:pos x="139" y="226"/>
                </a:cxn>
                <a:cxn ang="0">
                  <a:pos x="147" y="235"/>
                </a:cxn>
                <a:cxn ang="0">
                  <a:pos x="147" y="243"/>
                </a:cxn>
                <a:cxn ang="0">
                  <a:pos x="147" y="252"/>
                </a:cxn>
                <a:cxn ang="0">
                  <a:pos x="156" y="261"/>
                </a:cxn>
                <a:cxn ang="0">
                  <a:pos x="156" y="270"/>
                </a:cxn>
                <a:cxn ang="0">
                  <a:pos x="165" y="278"/>
                </a:cxn>
                <a:cxn ang="0">
                  <a:pos x="165" y="287"/>
                </a:cxn>
                <a:cxn ang="0">
                  <a:pos x="165" y="296"/>
                </a:cxn>
                <a:cxn ang="0">
                  <a:pos x="173" y="304"/>
                </a:cxn>
                <a:cxn ang="0">
                  <a:pos x="173" y="313"/>
                </a:cxn>
                <a:cxn ang="0">
                  <a:pos x="173" y="322"/>
                </a:cxn>
                <a:cxn ang="0">
                  <a:pos x="182" y="322"/>
                </a:cxn>
                <a:cxn ang="0">
                  <a:pos x="182" y="330"/>
                </a:cxn>
                <a:cxn ang="0">
                  <a:pos x="182" y="339"/>
                </a:cxn>
                <a:cxn ang="0">
                  <a:pos x="191" y="348"/>
                </a:cxn>
                <a:cxn ang="0">
                  <a:pos x="191" y="356"/>
                </a:cxn>
                <a:cxn ang="0">
                  <a:pos x="199" y="365"/>
                </a:cxn>
                <a:cxn ang="0">
                  <a:pos x="199" y="374"/>
                </a:cxn>
                <a:cxn ang="0">
                  <a:pos x="199" y="382"/>
                </a:cxn>
                <a:cxn ang="0">
                  <a:pos x="199" y="391"/>
                </a:cxn>
                <a:cxn ang="0">
                  <a:pos x="208" y="391"/>
                </a:cxn>
                <a:cxn ang="0">
                  <a:pos x="208" y="400"/>
                </a:cxn>
              </a:cxnLst>
              <a:rect l="0" t="0" r="r" b="b"/>
              <a:pathLst>
                <a:path w="209" h="401">
                  <a:moveTo>
                    <a:pt x="0" y="0"/>
                  </a:moveTo>
                  <a:lnTo>
                    <a:pt x="0" y="0"/>
                  </a:lnTo>
                  <a:lnTo>
                    <a:pt x="9" y="0"/>
                  </a:lnTo>
                  <a:lnTo>
                    <a:pt x="9" y="9"/>
                  </a:lnTo>
                  <a:lnTo>
                    <a:pt x="17" y="9"/>
                  </a:lnTo>
                  <a:lnTo>
                    <a:pt x="17" y="18"/>
                  </a:lnTo>
                  <a:lnTo>
                    <a:pt x="26" y="18"/>
                  </a:lnTo>
                  <a:lnTo>
                    <a:pt x="26" y="26"/>
                  </a:lnTo>
                  <a:lnTo>
                    <a:pt x="35" y="26"/>
                  </a:lnTo>
                  <a:lnTo>
                    <a:pt x="35" y="35"/>
                  </a:lnTo>
                  <a:lnTo>
                    <a:pt x="35" y="44"/>
                  </a:lnTo>
                  <a:lnTo>
                    <a:pt x="43" y="44"/>
                  </a:lnTo>
                  <a:lnTo>
                    <a:pt x="43" y="53"/>
                  </a:lnTo>
                  <a:lnTo>
                    <a:pt x="52" y="53"/>
                  </a:lnTo>
                  <a:lnTo>
                    <a:pt x="52" y="61"/>
                  </a:lnTo>
                  <a:lnTo>
                    <a:pt x="61" y="70"/>
                  </a:lnTo>
                  <a:lnTo>
                    <a:pt x="61" y="79"/>
                  </a:lnTo>
                  <a:lnTo>
                    <a:pt x="69" y="79"/>
                  </a:lnTo>
                  <a:lnTo>
                    <a:pt x="69" y="87"/>
                  </a:lnTo>
                  <a:lnTo>
                    <a:pt x="69" y="96"/>
                  </a:lnTo>
                  <a:lnTo>
                    <a:pt x="78" y="96"/>
                  </a:lnTo>
                  <a:lnTo>
                    <a:pt x="78" y="105"/>
                  </a:lnTo>
                  <a:lnTo>
                    <a:pt x="87" y="105"/>
                  </a:lnTo>
                  <a:lnTo>
                    <a:pt x="87" y="113"/>
                  </a:lnTo>
                  <a:lnTo>
                    <a:pt x="87" y="122"/>
                  </a:lnTo>
                  <a:lnTo>
                    <a:pt x="95" y="122"/>
                  </a:lnTo>
                  <a:lnTo>
                    <a:pt x="95" y="131"/>
                  </a:lnTo>
                  <a:lnTo>
                    <a:pt x="95" y="139"/>
                  </a:lnTo>
                  <a:lnTo>
                    <a:pt x="104" y="139"/>
                  </a:lnTo>
                  <a:lnTo>
                    <a:pt x="104" y="148"/>
                  </a:lnTo>
                  <a:lnTo>
                    <a:pt x="113" y="157"/>
                  </a:lnTo>
                  <a:lnTo>
                    <a:pt x="113" y="165"/>
                  </a:lnTo>
                  <a:lnTo>
                    <a:pt x="113" y="174"/>
                  </a:lnTo>
                  <a:lnTo>
                    <a:pt x="121" y="183"/>
                  </a:lnTo>
                  <a:lnTo>
                    <a:pt x="121" y="191"/>
                  </a:lnTo>
                  <a:lnTo>
                    <a:pt x="130" y="200"/>
                  </a:lnTo>
                  <a:lnTo>
                    <a:pt x="130" y="209"/>
                  </a:lnTo>
                  <a:lnTo>
                    <a:pt x="139" y="217"/>
                  </a:lnTo>
                  <a:lnTo>
                    <a:pt x="139" y="226"/>
                  </a:lnTo>
                  <a:lnTo>
                    <a:pt x="147" y="235"/>
                  </a:lnTo>
                  <a:lnTo>
                    <a:pt x="147" y="243"/>
                  </a:lnTo>
                  <a:lnTo>
                    <a:pt x="147" y="252"/>
                  </a:lnTo>
                  <a:lnTo>
                    <a:pt x="156" y="261"/>
                  </a:lnTo>
                  <a:lnTo>
                    <a:pt x="156" y="270"/>
                  </a:lnTo>
                  <a:lnTo>
                    <a:pt x="165" y="278"/>
                  </a:lnTo>
                  <a:lnTo>
                    <a:pt x="165" y="287"/>
                  </a:lnTo>
                  <a:lnTo>
                    <a:pt x="165" y="296"/>
                  </a:lnTo>
                  <a:lnTo>
                    <a:pt x="173" y="304"/>
                  </a:lnTo>
                  <a:lnTo>
                    <a:pt x="173" y="313"/>
                  </a:lnTo>
                  <a:lnTo>
                    <a:pt x="173" y="322"/>
                  </a:lnTo>
                  <a:lnTo>
                    <a:pt x="182" y="322"/>
                  </a:lnTo>
                  <a:lnTo>
                    <a:pt x="182" y="330"/>
                  </a:lnTo>
                  <a:lnTo>
                    <a:pt x="182" y="339"/>
                  </a:lnTo>
                  <a:lnTo>
                    <a:pt x="191" y="348"/>
                  </a:lnTo>
                  <a:lnTo>
                    <a:pt x="191" y="356"/>
                  </a:lnTo>
                  <a:lnTo>
                    <a:pt x="199" y="365"/>
                  </a:lnTo>
                  <a:lnTo>
                    <a:pt x="199" y="374"/>
                  </a:lnTo>
                  <a:lnTo>
                    <a:pt x="199" y="382"/>
                  </a:lnTo>
                  <a:lnTo>
                    <a:pt x="199" y="391"/>
                  </a:lnTo>
                  <a:lnTo>
                    <a:pt x="208" y="391"/>
                  </a:lnTo>
                  <a:lnTo>
                    <a:pt x="208" y="400"/>
                  </a:lnTo>
                </a:path>
              </a:pathLst>
            </a:custGeom>
            <a:noFill/>
            <a:ln w="50800" cap="rnd" cmpd="sng">
              <a:solidFill>
                <a:srgbClr val="EAEC5E"/>
              </a:solidFill>
              <a:prstDash val="solid"/>
              <a:round/>
              <a:headEnd type="none" w="med" len="med"/>
              <a:tailEnd type="none" w="med" len="med"/>
            </a:ln>
            <a:effectLst/>
          </p:spPr>
          <p:txBody>
            <a:bodyPr/>
            <a:lstStyle/>
            <a:p>
              <a:endParaRPr lang="en-US"/>
            </a:p>
          </p:txBody>
        </p:sp>
        <p:sp>
          <p:nvSpPr>
            <p:cNvPr id="180283" name="Freeform 59"/>
            <p:cNvSpPr>
              <a:spLocks/>
            </p:cNvSpPr>
            <p:nvPr/>
          </p:nvSpPr>
          <p:spPr bwMode="auto">
            <a:xfrm>
              <a:off x="3329" y="1749"/>
              <a:ext cx="624" cy="1181"/>
            </a:xfrm>
            <a:custGeom>
              <a:avLst/>
              <a:gdLst/>
              <a:ahLst/>
              <a:cxnLst>
                <a:cxn ang="0">
                  <a:pos x="0" y="0"/>
                </a:cxn>
                <a:cxn ang="0">
                  <a:pos x="0" y="17"/>
                </a:cxn>
                <a:cxn ang="0">
                  <a:pos x="9" y="26"/>
                </a:cxn>
                <a:cxn ang="0">
                  <a:pos x="17" y="52"/>
                </a:cxn>
                <a:cxn ang="0">
                  <a:pos x="26" y="69"/>
                </a:cxn>
                <a:cxn ang="0">
                  <a:pos x="26" y="87"/>
                </a:cxn>
                <a:cxn ang="0">
                  <a:pos x="34" y="95"/>
                </a:cxn>
                <a:cxn ang="0">
                  <a:pos x="43" y="113"/>
                </a:cxn>
                <a:cxn ang="0">
                  <a:pos x="43" y="130"/>
                </a:cxn>
                <a:cxn ang="0">
                  <a:pos x="52" y="147"/>
                </a:cxn>
                <a:cxn ang="0">
                  <a:pos x="60" y="173"/>
                </a:cxn>
                <a:cxn ang="0">
                  <a:pos x="69" y="182"/>
                </a:cxn>
                <a:cxn ang="0">
                  <a:pos x="69" y="199"/>
                </a:cxn>
                <a:cxn ang="0">
                  <a:pos x="78" y="217"/>
                </a:cxn>
                <a:cxn ang="0">
                  <a:pos x="86" y="234"/>
                </a:cxn>
                <a:cxn ang="0">
                  <a:pos x="86" y="251"/>
                </a:cxn>
                <a:cxn ang="0">
                  <a:pos x="95" y="278"/>
                </a:cxn>
                <a:cxn ang="0">
                  <a:pos x="104" y="312"/>
                </a:cxn>
                <a:cxn ang="0">
                  <a:pos x="112" y="330"/>
                </a:cxn>
                <a:cxn ang="0">
                  <a:pos x="121" y="347"/>
                </a:cxn>
                <a:cxn ang="0">
                  <a:pos x="130" y="364"/>
                </a:cxn>
                <a:cxn ang="0">
                  <a:pos x="138" y="399"/>
                </a:cxn>
                <a:cxn ang="0">
                  <a:pos x="147" y="416"/>
                </a:cxn>
                <a:cxn ang="0">
                  <a:pos x="147" y="434"/>
                </a:cxn>
                <a:cxn ang="0">
                  <a:pos x="156" y="442"/>
                </a:cxn>
                <a:cxn ang="0">
                  <a:pos x="164" y="460"/>
                </a:cxn>
                <a:cxn ang="0">
                  <a:pos x="164" y="477"/>
                </a:cxn>
                <a:cxn ang="0">
                  <a:pos x="173" y="495"/>
                </a:cxn>
                <a:cxn ang="0">
                  <a:pos x="182" y="521"/>
                </a:cxn>
                <a:cxn ang="0">
                  <a:pos x="190" y="538"/>
                </a:cxn>
                <a:cxn ang="0">
                  <a:pos x="208" y="581"/>
                </a:cxn>
                <a:cxn ang="0">
                  <a:pos x="216" y="607"/>
                </a:cxn>
                <a:cxn ang="0">
                  <a:pos x="225" y="616"/>
                </a:cxn>
                <a:cxn ang="0">
                  <a:pos x="225" y="633"/>
                </a:cxn>
                <a:cxn ang="0">
                  <a:pos x="234" y="651"/>
                </a:cxn>
                <a:cxn ang="0">
                  <a:pos x="242" y="677"/>
                </a:cxn>
                <a:cxn ang="0">
                  <a:pos x="251" y="703"/>
                </a:cxn>
                <a:cxn ang="0">
                  <a:pos x="260" y="720"/>
                </a:cxn>
                <a:cxn ang="0">
                  <a:pos x="268" y="738"/>
                </a:cxn>
                <a:cxn ang="0">
                  <a:pos x="277" y="764"/>
                </a:cxn>
                <a:cxn ang="0">
                  <a:pos x="286" y="772"/>
                </a:cxn>
                <a:cxn ang="0">
                  <a:pos x="303" y="807"/>
                </a:cxn>
                <a:cxn ang="0">
                  <a:pos x="312" y="824"/>
                </a:cxn>
                <a:cxn ang="0">
                  <a:pos x="320" y="842"/>
                </a:cxn>
                <a:cxn ang="0">
                  <a:pos x="355" y="894"/>
                </a:cxn>
                <a:cxn ang="0">
                  <a:pos x="355" y="911"/>
                </a:cxn>
                <a:cxn ang="0">
                  <a:pos x="381" y="946"/>
                </a:cxn>
                <a:cxn ang="0">
                  <a:pos x="424" y="1015"/>
                </a:cxn>
                <a:cxn ang="0">
                  <a:pos x="459" y="1050"/>
                </a:cxn>
                <a:cxn ang="0">
                  <a:pos x="476" y="1076"/>
                </a:cxn>
                <a:cxn ang="0">
                  <a:pos x="502" y="1102"/>
                </a:cxn>
                <a:cxn ang="0">
                  <a:pos x="572" y="1146"/>
                </a:cxn>
                <a:cxn ang="0">
                  <a:pos x="623" y="1180"/>
                </a:cxn>
              </a:cxnLst>
              <a:rect l="0" t="0" r="r" b="b"/>
              <a:pathLst>
                <a:path w="624" h="1181">
                  <a:moveTo>
                    <a:pt x="0" y="0"/>
                  </a:moveTo>
                  <a:lnTo>
                    <a:pt x="0" y="0"/>
                  </a:lnTo>
                  <a:lnTo>
                    <a:pt x="0" y="8"/>
                  </a:lnTo>
                  <a:lnTo>
                    <a:pt x="0" y="17"/>
                  </a:lnTo>
                  <a:lnTo>
                    <a:pt x="9" y="17"/>
                  </a:lnTo>
                  <a:lnTo>
                    <a:pt x="9" y="26"/>
                  </a:lnTo>
                  <a:lnTo>
                    <a:pt x="17" y="43"/>
                  </a:lnTo>
                  <a:lnTo>
                    <a:pt x="17" y="52"/>
                  </a:lnTo>
                  <a:lnTo>
                    <a:pt x="17" y="61"/>
                  </a:lnTo>
                  <a:lnTo>
                    <a:pt x="26" y="69"/>
                  </a:lnTo>
                  <a:lnTo>
                    <a:pt x="26" y="78"/>
                  </a:lnTo>
                  <a:lnTo>
                    <a:pt x="26" y="87"/>
                  </a:lnTo>
                  <a:lnTo>
                    <a:pt x="34" y="87"/>
                  </a:lnTo>
                  <a:lnTo>
                    <a:pt x="34" y="95"/>
                  </a:lnTo>
                  <a:lnTo>
                    <a:pt x="34" y="104"/>
                  </a:lnTo>
                  <a:lnTo>
                    <a:pt x="43" y="113"/>
                  </a:lnTo>
                  <a:lnTo>
                    <a:pt x="43" y="121"/>
                  </a:lnTo>
                  <a:lnTo>
                    <a:pt x="43" y="130"/>
                  </a:lnTo>
                  <a:lnTo>
                    <a:pt x="52" y="139"/>
                  </a:lnTo>
                  <a:lnTo>
                    <a:pt x="52" y="147"/>
                  </a:lnTo>
                  <a:lnTo>
                    <a:pt x="60" y="165"/>
                  </a:lnTo>
                  <a:lnTo>
                    <a:pt x="60" y="173"/>
                  </a:lnTo>
                  <a:lnTo>
                    <a:pt x="60" y="182"/>
                  </a:lnTo>
                  <a:lnTo>
                    <a:pt x="69" y="182"/>
                  </a:lnTo>
                  <a:lnTo>
                    <a:pt x="69" y="191"/>
                  </a:lnTo>
                  <a:lnTo>
                    <a:pt x="69" y="199"/>
                  </a:lnTo>
                  <a:lnTo>
                    <a:pt x="69" y="208"/>
                  </a:lnTo>
                  <a:lnTo>
                    <a:pt x="78" y="217"/>
                  </a:lnTo>
                  <a:lnTo>
                    <a:pt x="78" y="225"/>
                  </a:lnTo>
                  <a:lnTo>
                    <a:pt x="86" y="234"/>
                  </a:lnTo>
                  <a:lnTo>
                    <a:pt x="86" y="243"/>
                  </a:lnTo>
                  <a:lnTo>
                    <a:pt x="86" y="251"/>
                  </a:lnTo>
                  <a:lnTo>
                    <a:pt x="95" y="269"/>
                  </a:lnTo>
                  <a:lnTo>
                    <a:pt x="95" y="278"/>
                  </a:lnTo>
                  <a:lnTo>
                    <a:pt x="104" y="295"/>
                  </a:lnTo>
                  <a:lnTo>
                    <a:pt x="104" y="312"/>
                  </a:lnTo>
                  <a:lnTo>
                    <a:pt x="112" y="321"/>
                  </a:lnTo>
                  <a:lnTo>
                    <a:pt x="112" y="330"/>
                  </a:lnTo>
                  <a:lnTo>
                    <a:pt x="121" y="338"/>
                  </a:lnTo>
                  <a:lnTo>
                    <a:pt x="121" y="347"/>
                  </a:lnTo>
                  <a:lnTo>
                    <a:pt x="121" y="356"/>
                  </a:lnTo>
                  <a:lnTo>
                    <a:pt x="130" y="364"/>
                  </a:lnTo>
                  <a:lnTo>
                    <a:pt x="130" y="373"/>
                  </a:lnTo>
                  <a:lnTo>
                    <a:pt x="138" y="399"/>
                  </a:lnTo>
                  <a:lnTo>
                    <a:pt x="138" y="408"/>
                  </a:lnTo>
                  <a:lnTo>
                    <a:pt x="147" y="416"/>
                  </a:lnTo>
                  <a:lnTo>
                    <a:pt x="147" y="425"/>
                  </a:lnTo>
                  <a:lnTo>
                    <a:pt x="147" y="434"/>
                  </a:lnTo>
                  <a:lnTo>
                    <a:pt x="156" y="434"/>
                  </a:lnTo>
                  <a:lnTo>
                    <a:pt x="156" y="442"/>
                  </a:lnTo>
                  <a:lnTo>
                    <a:pt x="156" y="451"/>
                  </a:lnTo>
                  <a:lnTo>
                    <a:pt x="164" y="460"/>
                  </a:lnTo>
                  <a:lnTo>
                    <a:pt x="164" y="469"/>
                  </a:lnTo>
                  <a:lnTo>
                    <a:pt x="164" y="477"/>
                  </a:lnTo>
                  <a:lnTo>
                    <a:pt x="173" y="486"/>
                  </a:lnTo>
                  <a:lnTo>
                    <a:pt x="173" y="495"/>
                  </a:lnTo>
                  <a:lnTo>
                    <a:pt x="173" y="503"/>
                  </a:lnTo>
                  <a:lnTo>
                    <a:pt x="182" y="521"/>
                  </a:lnTo>
                  <a:lnTo>
                    <a:pt x="190" y="529"/>
                  </a:lnTo>
                  <a:lnTo>
                    <a:pt x="190" y="538"/>
                  </a:lnTo>
                  <a:lnTo>
                    <a:pt x="199" y="564"/>
                  </a:lnTo>
                  <a:lnTo>
                    <a:pt x="208" y="581"/>
                  </a:lnTo>
                  <a:lnTo>
                    <a:pt x="216" y="599"/>
                  </a:lnTo>
                  <a:lnTo>
                    <a:pt x="216" y="607"/>
                  </a:lnTo>
                  <a:lnTo>
                    <a:pt x="216" y="616"/>
                  </a:lnTo>
                  <a:lnTo>
                    <a:pt x="225" y="616"/>
                  </a:lnTo>
                  <a:lnTo>
                    <a:pt x="225" y="625"/>
                  </a:lnTo>
                  <a:lnTo>
                    <a:pt x="225" y="633"/>
                  </a:lnTo>
                  <a:lnTo>
                    <a:pt x="234" y="642"/>
                  </a:lnTo>
                  <a:lnTo>
                    <a:pt x="234" y="651"/>
                  </a:lnTo>
                  <a:lnTo>
                    <a:pt x="234" y="659"/>
                  </a:lnTo>
                  <a:lnTo>
                    <a:pt x="242" y="677"/>
                  </a:lnTo>
                  <a:lnTo>
                    <a:pt x="251" y="686"/>
                  </a:lnTo>
                  <a:lnTo>
                    <a:pt x="251" y="703"/>
                  </a:lnTo>
                  <a:lnTo>
                    <a:pt x="260" y="703"/>
                  </a:lnTo>
                  <a:lnTo>
                    <a:pt x="260" y="720"/>
                  </a:lnTo>
                  <a:lnTo>
                    <a:pt x="268" y="729"/>
                  </a:lnTo>
                  <a:lnTo>
                    <a:pt x="268" y="738"/>
                  </a:lnTo>
                  <a:lnTo>
                    <a:pt x="277" y="755"/>
                  </a:lnTo>
                  <a:lnTo>
                    <a:pt x="277" y="764"/>
                  </a:lnTo>
                  <a:lnTo>
                    <a:pt x="286" y="764"/>
                  </a:lnTo>
                  <a:lnTo>
                    <a:pt x="286" y="772"/>
                  </a:lnTo>
                  <a:lnTo>
                    <a:pt x="303" y="798"/>
                  </a:lnTo>
                  <a:lnTo>
                    <a:pt x="303" y="807"/>
                  </a:lnTo>
                  <a:lnTo>
                    <a:pt x="312" y="816"/>
                  </a:lnTo>
                  <a:lnTo>
                    <a:pt x="312" y="824"/>
                  </a:lnTo>
                  <a:lnTo>
                    <a:pt x="320" y="833"/>
                  </a:lnTo>
                  <a:lnTo>
                    <a:pt x="320" y="842"/>
                  </a:lnTo>
                  <a:lnTo>
                    <a:pt x="338" y="868"/>
                  </a:lnTo>
                  <a:lnTo>
                    <a:pt x="355" y="894"/>
                  </a:lnTo>
                  <a:lnTo>
                    <a:pt x="355" y="903"/>
                  </a:lnTo>
                  <a:lnTo>
                    <a:pt x="355" y="911"/>
                  </a:lnTo>
                  <a:lnTo>
                    <a:pt x="372" y="937"/>
                  </a:lnTo>
                  <a:lnTo>
                    <a:pt x="381" y="946"/>
                  </a:lnTo>
                  <a:lnTo>
                    <a:pt x="424" y="1007"/>
                  </a:lnTo>
                  <a:lnTo>
                    <a:pt x="424" y="1015"/>
                  </a:lnTo>
                  <a:lnTo>
                    <a:pt x="442" y="1033"/>
                  </a:lnTo>
                  <a:lnTo>
                    <a:pt x="459" y="1050"/>
                  </a:lnTo>
                  <a:lnTo>
                    <a:pt x="468" y="1067"/>
                  </a:lnTo>
                  <a:lnTo>
                    <a:pt x="476" y="1076"/>
                  </a:lnTo>
                  <a:lnTo>
                    <a:pt x="485" y="1085"/>
                  </a:lnTo>
                  <a:lnTo>
                    <a:pt x="502" y="1102"/>
                  </a:lnTo>
                  <a:lnTo>
                    <a:pt x="520" y="1120"/>
                  </a:lnTo>
                  <a:lnTo>
                    <a:pt x="572" y="1146"/>
                  </a:lnTo>
                  <a:lnTo>
                    <a:pt x="580" y="1154"/>
                  </a:lnTo>
                  <a:lnTo>
                    <a:pt x="623" y="1180"/>
                  </a:lnTo>
                </a:path>
              </a:pathLst>
            </a:custGeom>
            <a:noFill/>
            <a:ln w="50800" cap="rnd" cmpd="sng">
              <a:solidFill>
                <a:srgbClr val="EAEC5E"/>
              </a:solidFill>
              <a:prstDash val="solid"/>
              <a:round/>
              <a:headEnd type="none" w="med" len="med"/>
              <a:tailEnd type="none" w="med" len="med"/>
            </a:ln>
            <a:effectLst/>
          </p:spPr>
          <p:txBody>
            <a:bodyPr/>
            <a:lstStyle/>
            <a:p>
              <a:endParaRPr lang="en-US"/>
            </a:p>
          </p:txBody>
        </p:sp>
        <p:sp>
          <p:nvSpPr>
            <p:cNvPr id="180284" name="Freeform 60"/>
            <p:cNvSpPr>
              <a:spLocks/>
            </p:cNvSpPr>
            <p:nvPr/>
          </p:nvSpPr>
          <p:spPr bwMode="auto">
            <a:xfrm>
              <a:off x="3952" y="2929"/>
              <a:ext cx="305" cy="62"/>
            </a:xfrm>
            <a:custGeom>
              <a:avLst/>
              <a:gdLst/>
              <a:ahLst/>
              <a:cxnLst>
                <a:cxn ang="0">
                  <a:pos x="0" y="0"/>
                </a:cxn>
                <a:cxn ang="0">
                  <a:pos x="9" y="0"/>
                </a:cxn>
                <a:cxn ang="0">
                  <a:pos x="26" y="9"/>
                </a:cxn>
                <a:cxn ang="0">
                  <a:pos x="148" y="44"/>
                </a:cxn>
                <a:cxn ang="0">
                  <a:pos x="304" y="61"/>
                </a:cxn>
              </a:cxnLst>
              <a:rect l="0" t="0" r="r" b="b"/>
              <a:pathLst>
                <a:path w="305" h="62">
                  <a:moveTo>
                    <a:pt x="0" y="0"/>
                  </a:moveTo>
                  <a:lnTo>
                    <a:pt x="9" y="0"/>
                  </a:lnTo>
                  <a:lnTo>
                    <a:pt x="26" y="9"/>
                  </a:lnTo>
                  <a:lnTo>
                    <a:pt x="148" y="44"/>
                  </a:lnTo>
                  <a:lnTo>
                    <a:pt x="304" y="61"/>
                  </a:lnTo>
                </a:path>
              </a:pathLst>
            </a:custGeom>
            <a:noFill/>
            <a:ln w="50800" cap="rnd" cmpd="sng">
              <a:solidFill>
                <a:srgbClr val="EAEC5E"/>
              </a:solidFill>
              <a:prstDash val="solid"/>
              <a:round/>
              <a:headEnd type="none" w="med" len="med"/>
              <a:tailEnd type="none" w="med" len="med"/>
            </a:ln>
            <a:effectLst/>
          </p:spPr>
          <p:txBody>
            <a:bodyPr/>
            <a:lstStyle/>
            <a:p>
              <a:endParaRPr lang="en-US"/>
            </a:p>
          </p:txBody>
        </p:sp>
      </p:grpSp>
      <p:sp>
        <p:nvSpPr>
          <p:cNvPr id="180285" name="Rectangle 61"/>
          <p:cNvSpPr>
            <a:spLocks noChangeArrowheads="1"/>
          </p:cNvSpPr>
          <p:nvPr/>
        </p:nvSpPr>
        <p:spPr bwMode="auto">
          <a:xfrm>
            <a:off x="4214813" y="5334000"/>
            <a:ext cx="1322387" cy="333375"/>
          </a:xfrm>
          <a:prstGeom prst="rect">
            <a:avLst/>
          </a:prstGeom>
          <a:noFill/>
          <a:ln w="12700">
            <a:noFill/>
            <a:miter lim="800000"/>
            <a:headEnd/>
            <a:tailEnd/>
          </a:ln>
          <a:effectLst/>
        </p:spPr>
        <p:txBody>
          <a:bodyPr wrap="none" lIns="90488" tIns="44450" rIns="90488" bIns="44450">
            <a:spAutoFit/>
          </a:bodyPr>
          <a:lstStyle/>
          <a:p>
            <a:pPr algn="ctr" eaLnBrk="0" hangingPunct="0"/>
            <a:r>
              <a:rPr lang="en-US" sz="1600" b="1">
                <a:solidFill>
                  <a:srgbClr val="EAEC5E"/>
                </a:solidFill>
                <a:effectLst>
                  <a:outerShdw blurRad="38100" dist="38100" dir="2700000" algn="tl">
                    <a:srgbClr val="000000"/>
                  </a:outerShdw>
                </a:effectLst>
              </a:rPr>
              <a:t>Self-esteem</a:t>
            </a:r>
          </a:p>
        </p:txBody>
      </p:sp>
      <p:sp>
        <p:nvSpPr>
          <p:cNvPr id="180286" name="Rectangle 62"/>
          <p:cNvSpPr>
            <a:spLocks noChangeArrowheads="1"/>
          </p:cNvSpPr>
          <p:nvPr/>
        </p:nvSpPr>
        <p:spPr bwMode="auto">
          <a:xfrm rot="16200000">
            <a:off x="1223963" y="3424237"/>
            <a:ext cx="1206500" cy="333375"/>
          </a:xfrm>
          <a:prstGeom prst="rect">
            <a:avLst/>
          </a:prstGeom>
          <a:noFill/>
          <a:ln w="12700">
            <a:noFill/>
            <a:miter lim="800000"/>
            <a:headEnd/>
            <a:tailEnd/>
          </a:ln>
          <a:effectLst/>
        </p:spPr>
        <p:txBody>
          <a:bodyPr wrap="none" lIns="90488" tIns="44450" rIns="90488" bIns="44450">
            <a:spAutoFit/>
          </a:bodyPr>
          <a:lstStyle/>
          <a:p>
            <a:pPr algn="ctr" eaLnBrk="0" hangingPunct="0"/>
            <a:r>
              <a:rPr lang="en-US" sz="1600" b="1">
                <a:solidFill>
                  <a:srgbClr val="EAEC5E"/>
                </a:solidFill>
                <a:effectLst>
                  <a:outerShdw blurRad="38100" dist="38100" dir="2700000" algn="tl">
                    <a:srgbClr val="000000"/>
                  </a:outerShdw>
                </a:effectLst>
              </a:rPr>
              <a:t>Frequency</a:t>
            </a:r>
          </a:p>
        </p:txBody>
      </p:sp>
      <p:sp>
        <p:nvSpPr>
          <p:cNvPr id="180287" name="Rectangle 63"/>
          <p:cNvSpPr>
            <a:spLocks noChangeArrowheads="1"/>
          </p:cNvSpPr>
          <p:nvPr/>
        </p:nvSpPr>
        <p:spPr bwMode="auto">
          <a:xfrm>
            <a:off x="5710238" y="1366838"/>
            <a:ext cx="3209925" cy="1549400"/>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lIns="90488" tIns="44450" rIns="90488" bIns="44450">
            <a:spAutoFit/>
          </a:bodyPr>
          <a:lstStyle/>
          <a:p>
            <a:pPr algn="ctr" eaLnBrk="0" hangingPunct="0">
              <a:spcBef>
                <a:spcPct val="50000"/>
              </a:spcBef>
            </a:pPr>
            <a:r>
              <a:rPr lang="en-US" sz="2400" b="1">
                <a:solidFill>
                  <a:srgbClr val="EAEC5E"/>
                </a:solidFill>
                <a:effectLst>
                  <a:outerShdw blurRad="38100" dist="38100" dir="2700000" algn="tl">
                    <a:srgbClr val="000000"/>
                  </a:outerShdw>
                </a:effectLst>
              </a:rPr>
              <a:t>The sample of 1000 has a mean of 3.74 and a standard deviation of .0074.</a:t>
            </a: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Rot="1" noChangeArrowheads="1"/>
          </p:cNvSpPr>
          <p:nvPr>
            <p:ph type="title"/>
          </p:nvPr>
        </p:nvSpPr>
        <p:spPr>
          <a:noFill/>
          <a:ln/>
          <a:effectLst>
            <a:outerShdw dist="35921" dir="2700000" algn="ctr" rotWithShape="0">
              <a:srgbClr val="000000"/>
            </a:outerShdw>
          </a:effectLst>
        </p:spPr>
        <p:txBody>
          <a:bodyPr lIns="90488" tIns="44450" rIns="90488" bIns="44450"/>
          <a:lstStyle/>
          <a:p>
            <a:r>
              <a:rPr lang="en-US"/>
              <a:t>Sampling Error</a:t>
            </a:r>
          </a:p>
        </p:txBody>
      </p:sp>
      <p:sp>
        <p:nvSpPr>
          <p:cNvPr id="182275" name="Rectangle 3"/>
          <p:cNvSpPr>
            <a:spLocks noChangeArrowheads="1"/>
          </p:cNvSpPr>
          <p:nvPr/>
        </p:nvSpPr>
        <p:spPr bwMode="auto">
          <a:xfrm>
            <a:off x="6321425" y="4986338"/>
            <a:ext cx="287338"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4</a:t>
            </a:r>
          </a:p>
        </p:txBody>
      </p:sp>
      <p:sp>
        <p:nvSpPr>
          <p:cNvPr id="182276" name="Rectangle 4"/>
          <p:cNvSpPr>
            <a:spLocks noChangeArrowheads="1"/>
          </p:cNvSpPr>
          <p:nvPr/>
        </p:nvSpPr>
        <p:spPr bwMode="auto">
          <a:xfrm>
            <a:off x="6418263" y="4986338"/>
            <a:ext cx="233362"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a:t>
            </a:r>
          </a:p>
        </p:txBody>
      </p:sp>
      <p:sp>
        <p:nvSpPr>
          <p:cNvPr id="182277" name="Rectangle 5"/>
          <p:cNvSpPr>
            <a:spLocks noChangeArrowheads="1"/>
          </p:cNvSpPr>
          <p:nvPr/>
        </p:nvSpPr>
        <p:spPr bwMode="auto">
          <a:xfrm>
            <a:off x="6459538" y="4986338"/>
            <a:ext cx="287337"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5</a:t>
            </a:r>
          </a:p>
        </p:txBody>
      </p:sp>
      <p:sp>
        <p:nvSpPr>
          <p:cNvPr id="182278" name="Rectangle 6"/>
          <p:cNvSpPr>
            <a:spLocks noChangeArrowheads="1"/>
          </p:cNvSpPr>
          <p:nvPr/>
        </p:nvSpPr>
        <p:spPr bwMode="auto">
          <a:xfrm>
            <a:off x="5208588" y="4986338"/>
            <a:ext cx="287337"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4</a:t>
            </a:r>
          </a:p>
        </p:txBody>
      </p:sp>
      <p:sp>
        <p:nvSpPr>
          <p:cNvPr id="182279" name="Rectangle 7"/>
          <p:cNvSpPr>
            <a:spLocks noChangeArrowheads="1"/>
          </p:cNvSpPr>
          <p:nvPr/>
        </p:nvSpPr>
        <p:spPr bwMode="auto">
          <a:xfrm>
            <a:off x="5303838" y="4986338"/>
            <a:ext cx="233362"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a:t>
            </a:r>
          </a:p>
        </p:txBody>
      </p:sp>
      <p:sp>
        <p:nvSpPr>
          <p:cNvPr id="182280" name="Rectangle 8"/>
          <p:cNvSpPr>
            <a:spLocks noChangeArrowheads="1"/>
          </p:cNvSpPr>
          <p:nvPr/>
        </p:nvSpPr>
        <p:spPr bwMode="auto">
          <a:xfrm>
            <a:off x="5345113" y="4986338"/>
            <a:ext cx="287337"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0</a:t>
            </a:r>
          </a:p>
        </p:txBody>
      </p:sp>
      <p:sp>
        <p:nvSpPr>
          <p:cNvPr id="182281" name="Rectangle 9"/>
          <p:cNvSpPr>
            <a:spLocks noChangeArrowheads="1"/>
          </p:cNvSpPr>
          <p:nvPr/>
        </p:nvSpPr>
        <p:spPr bwMode="auto">
          <a:xfrm>
            <a:off x="4094163" y="4986338"/>
            <a:ext cx="287337"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3</a:t>
            </a:r>
          </a:p>
        </p:txBody>
      </p:sp>
      <p:sp>
        <p:nvSpPr>
          <p:cNvPr id="182282" name="Rectangle 10"/>
          <p:cNvSpPr>
            <a:spLocks noChangeArrowheads="1"/>
          </p:cNvSpPr>
          <p:nvPr/>
        </p:nvSpPr>
        <p:spPr bwMode="auto">
          <a:xfrm>
            <a:off x="4191000" y="4986338"/>
            <a:ext cx="233363"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a:t>
            </a:r>
          </a:p>
        </p:txBody>
      </p:sp>
      <p:sp>
        <p:nvSpPr>
          <p:cNvPr id="182283" name="Rectangle 11"/>
          <p:cNvSpPr>
            <a:spLocks noChangeArrowheads="1"/>
          </p:cNvSpPr>
          <p:nvPr/>
        </p:nvSpPr>
        <p:spPr bwMode="auto">
          <a:xfrm>
            <a:off x="4232275" y="4986338"/>
            <a:ext cx="287338"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5</a:t>
            </a:r>
          </a:p>
        </p:txBody>
      </p:sp>
      <p:sp>
        <p:nvSpPr>
          <p:cNvPr id="182284" name="Rectangle 12"/>
          <p:cNvSpPr>
            <a:spLocks noChangeArrowheads="1"/>
          </p:cNvSpPr>
          <p:nvPr/>
        </p:nvSpPr>
        <p:spPr bwMode="auto">
          <a:xfrm>
            <a:off x="2979738" y="4986338"/>
            <a:ext cx="287337"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3</a:t>
            </a:r>
          </a:p>
        </p:txBody>
      </p:sp>
      <p:sp>
        <p:nvSpPr>
          <p:cNvPr id="182285" name="Rectangle 13"/>
          <p:cNvSpPr>
            <a:spLocks noChangeArrowheads="1"/>
          </p:cNvSpPr>
          <p:nvPr/>
        </p:nvSpPr>
        <p:spPr bwMode="auto">
          <a:xfrm>
            <a:off x="3076575" y="4986338"/>
            <a:ext cx="233363"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a:t>
            </a:r>
          </a:p>
        </p:txBody>
      </p:sp>
      <p:sp>
        <p:nvSpPr>
          <p:cNvPr id="182286" name="Rectangle 14"/>
          <p:cNvSpPr>
            <a:spLocks noChangeArrowheads="1"/>
          </p:cNvSpPr>
          <p:nvPr/>
        </p:nvSpPr>
        <p:spPr bwMode="auto">
          <a:xfrm>
            <a:off x="3117850" y="4986338"/>
            <a:ext cx="287338"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0</a:t>
            </a:r>
          </a:p>
        </p:txBody>
      </p:sp>
      <p:sp>
        <p:nvSpPr>
          <p:cNvPr id="182287" name="Line 15"/>
          <p:cNvSpPr>
            <a:spLocks noChangeShapeType="1"/>
          </p:cNvSpPr>
          <p:nvPr/>
        </p:nvSpPr>
        <p:spPr bwMode="auto">
          <a:xfrm>
            <a:off x="6521450" y="4891088"/>
            <a:ext cx="0" cy="96837"/>
          </a:xfrm>
          <a:prstGeom prst="line">
            <a:avLst/>
          </a:prstGeom>
          <a:noFill/>
          <a:ln w="12700">
            <a:solidFill>
              <a:schemeClr val="tx1"/>
            </a:solidFill>
            <a:round/>
            <a:headEnd/>
            <a:tailEnd/>
          </a:ln>
          <a:effectLst/>
        </p:spPr>
        <p:txBody>
          <a:bodyPr wrap="none" anchor="ctr"/>
          <a:lstStyle/>
          <a:p>
            <a:endParaRPr lang="en-US"/>
          </a:p>
        </p:txBody>
      </p:sp>
      <p:sp>
        <p:nvSpPr>
          <p:cNvPr id="182288" name="Line 16"/>
          <p:cNvSpPr>
            <a:spLocks noChangeShapeType="1"/>
          </p:cNvSpPr>
          <p:nvPr/>
        </p:nvSpPr>
        <p:spPr bwMode="auto">
          <a:xfrm>
            <a:off x="5408613" y="4891088"/>
            <a:ext cx="0" cy="96837"/>
          </a:xfrm>
          <a:prstGeom prst="line">
            <a:avLst/>
          </a:prstGeom>
          <a:noFill/>
          <a:ln w="12700">
            <a:solidFill>
              <a:schemeClr val="tx1"/>
            </a:solidFill>
            <a:round/>
            <a:headEnd/>
            <a:tailEnd/>
          </a:ln>
          <a:effectLst/>
        </p:spPr>
        <p:txBody>
          <a:bodyPr wrap="none" anchor="ctr"/>
          <a:lstStyle/>
          <a:p>
            <a:endParaRPr lang="en-US"/>
          </a:p>
        </p:txBody>
      </p:sp>
      <p:sp>
        <p:nvSpPr>
          <p:cNvPr id="182289" name="Line 17"/>
          <p:cNvSpPr>
            <a:spLocks noChangeShapeType="1"/>
          </p:cNvSpPr>
          <p:nvPr/>
        </p:nvSpPr>
        <p:spPr bwMode="auto">
          <a:xfrm>
            <a:off x="4308475" y="4891088"/>
            <a:ext cx="0" cy="96837"/>
          </a:xfrm>
          <a:prstGeom prst="line">
            <a:avLst/>
          </a:prstGeom>
          <a:noFill/>
          <a:ln w="12700">
            <a:solidFill>
              <a:schemeClr val="tx1"/>
            </a:solidFill>
            <a:round/>
            <a:headEnd/>
            <a:tailEnd/>
          </a:ln>
          <a:effectLst/>
        </p:spPr>
        <p:txBody>
          <a:bodyPr wrap="none" anchor="ctr"/>
          <a:lstStyle/>
          <a:p>
            <a:endParaRPr lang="en-US"/>
          </a:p>
        </p:txBody>
      </p:sp>
      <p:sp>
        <p:nvSpPr>
          <p:cNvPr id="182290" name="Line 18"/>
          <p:cNvSpPr>
            <a:spLocks noChangeShapeType="1"/>
          </p:cNvSpPr>
          <p:nvPr/>
        </p:nvSpPr>
        <p:spPr bwMode="auto">
          <a:xfrm>
            <a:off x="3194050" y="4891088"/>
            <a:ext cx="0" cy="96837"/>
          </a:xfrm>
          <a:prstGeom prst="line">
            <a:avLst/>
          </a:prstGeom>
          <a:noFill/>
          <a:ln w="12700">
            <a:solidFill>
              <a:schemeClr val="tx1"/>
            </a:solidFill>
            <a:round/>
            <a:headEnd/>
            <a:tailEnd/>
          </a:ln>
          <a:effectLst/>
        </p:spPr>
        <p:txBody>
          <a:bodyPr wrap="none" anchor="ctr"/>
          <a:lstStyle/>
          <a:p>
            <a:endParaRPr lang="en-US"/>
          </a:p>
        </p:txBody>
      </p:sp>
      <p:sp>
        <p:nvSpPr>
          <p:cNvPr id="182291" name="Rectangle 19"/>
          <p:cNvSpPr>
            <a:spLocks noChangeArrowheads="1"/>
          </p:cNvSpPr>
          <p:nvPr/>
        </p:nvSpPr>
        <p:spPr bwMode="auto">
          <a:xfrm>
            <a:off x="2032000" y="2119313"/>
            <a:ext cx="287338"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1</a:t>
            </a:r>
          </a:p>
        </p:txBody>
      </p:sp>
      <p:sp>
        <p:nvSpPr>
          <p:cNvPr id="182292" name="Rectangle 20"/>
          <p:cNvSpPr>
            <a:spLocks noChangeArrowheads="1"/>
          </p:cNvSpPr>
          <p:nvPr/>
        </p:nvSpPr>
        <p:spPr bwMode="auto">
          <a:xfrm>
            <a:off x="2127250" y="2119313"/>
            <a:ext cx="287338"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5</a:t>
            </a:r>
          </a:p>
        </p:txBody>
      </p:sp>
      <p:sp>
        <p:nvSpPr>
          <p:cNvPr id="182293" name="Rectangle 21"/>
          <p:cNvSpPr>
            <a:spLocks noChangeArrowheads="1"/>
          </p:cNvSpPr>
          <p:nvPr/>
        </p:nvSpPr>
        <p:spPr bwMode="auto">
          <a:xfrm>
            <a:off x="2224088" y="2119313"/>
            <a:ext cx="287337"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0</a:t>
            </a:r>
          </a:p>
        </p:txBody>
      </p:sp>
      <p:sp>
        <p:nvSpPr>
          <p:cNvPr id="182294" name="Rectangle 22"/>
          <p:cNvSpPr>
            <a:spLocks noChangeArrowheads="1"/>
          </p:cNvSpPr>
          <p:nvPr/>
        </p:nvSpPr>
        <p:spPr bwMode="auto">
          <a:xfrm>
            <a:off x="2032000" y="2946400"/>
            <a:ext cx="287338"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1</a:t>
            </a:r>
          </a:p>
        </p:txBody>
      </p:sp>
      <p:sp>
        <p:nvSpPr>
          <p:cNvPr id="182295" name="Rectangle 23"/>
          <p:cNvSpPr>
            <a:spLocks noChangeArrowheads="1"/>
          </p:cNvSpPr>
          <p:nvPr/>
        </p:nvSpPr>
        <p:spPr bwMode="auto">
          <a:xfrm>
            <a:off x="2127250" y="2946400"/>
            <a:ext cx="287338"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0</a:t>
            </a:r>
          </a:p>
        </p:txBody>
      </p:sp>
      <p:sp>
        <p:nvSpPr>
          <p:cNvPr id="182296" name="Rectangle 24"/>
          <p:cNvSpPr>
            <a:spLocks noChangeArrowheads="1"/>
          </p:cNvSpPr>
          <p:nvPr/>
        </p:nvSpPr>
        <p:spPr bwMode="auto">
          <a:xfrm>
            <a:off x="2224088" y="2946400"/>
            <a:ext cx="287337"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0</a:t>
            </a:r>
          </a:p>
        </p:txBody>
      </p:sp>
      <p:sp>
        <p:nvSpPr>
          <p:cNvPr id="182297" name="Rectangle 25"/>
          <p:cNvSpPr>
            <a:spLocks noChangeArrowheads="1"/>
          </p:cNvSpPr>
          <p:nvPr/>
        </p:nvSpPr>
        <p:spPr bwMode="auto">
          <a:xfrm>
            <a:off x="2127250" y="3773488"/>
            <a:ext cx="287338"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5</a:t>
            </a:r>
          </a:p>
        </p:txBody>
      </p:sp>
      <p:sp>
        <p:nvSpPr>
          <p:cNvPr id="182298" name="Rectangle 26"/>
          <p:cNvSpPr>
            <a:spLocks noChangeArrowheads="1"/>
          </p:cNvSpPr>
          <p:nvPr/>
        </p:nvSpPr>
        <p:spPr bwMode="auto">
          <a:xfrm>
            <a:off x="2224088" y="3773488"/>
            <a:ext cx="287337"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0</a:t>
            </a:r>
          </a:p>
        </p:txBody>
      </p:sp>
      <p:sp>
        <p:nvSpPr>
          <p:cNvPr id="182299" name="Rectangle 27"/>
          <p:cNvSpPr>
            <a:spLocks noChangeArrowheads="1"/>
          </p:cNvSpPr>
          <p:nvPr/>
        </p:nvSpPr>
        <p:spPr bwMode="auto">
          <a:xfrm>
            <a:off x="2224088" y="4600575"/>
            <a:ext cx="287337"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0</a:t>
            </a:r>
          </a:p>
        </p:txBody>
      </p:sp>
      <p:sp>
        <p:nvSpPr>
          <p:cNvPr id="182300" name="Line 28"/>
          <p:cNvSpPr>
            <a:spLocks noChangeShapeType="1"/>
          </p:cNvSpPr>
          <p:nvPr/>
        </p:nvSpPr>
        <p:spPr bwMode="auto">
          <a:xfrm flipH="1">
            <a:off x="2514600" y="2266950"/>
            <a:ext cx="163513" cy="0"/>
          </a:xfrm>
          <a:prstGeom prst="line">
            <a:avLst/>
          </a:prstGeom>
          <a:noFill/>
          <a:ln w="12700">
            <a:solidFill>
              <a:schemeClr val="tx1"/>
            </a:solidFill>
            <a:round/>
            <a:headEnd/>
            <a:tailEnd/>
          </a:ln>
          <a:effectLst/>
        </p:spPr>
        <p:txBody>
          <a:bodyPr wrap="none" anchor="ctr"/>
          <a:lstStyle/>
          <a:p>
            <a:endParaRPr lang="en-US"/>
          </a:p>
        </p:txBody>
      </p:sp>
      <p:sp>
        <p:nvSpPr>
          <p:cNvPr id="182301" name="Line 29"/>
          <p:cNvSpPr>
            <a:spLocks noChangeShapeType="1"/>
          </p:cNvSpPr>
          <p:nvPr/>
        </p:nvSpPr>
        <p:spPr bwMode="auto">
          <a:xfrm flipH="1">
            <a:off x="2514600" y="3092450"/>
            <a:ext cx="163513" cy="0"/>
          </a:xfrm>
          <a:prstGeom prst="line">
            <a:avLst/>
          </a:prstGeom>
          <a:noFill/>
          <a:ln w="12700">
            <a:solidFill>
              <a:schemeClr val="tx1"/>
            </a:solidFill>
            <a:round/>
            <a:headEnd/>
            <a:tailEnd/>
          </a:ln>
          <a:effectLst/>
        </p:spPr>
        <p:txBody>
          <a:bodyPr wrap="none" anchor="ctr"/>
          <a:lstStyle/>
          <a:p>
            <a:endParaRPr lang="en-US"/>
          </a:p>
        </p:txBody>
      </p:sp>
      <p:sp>
        <p:nvSpPr>
          <p:cNvPr id="182302" name="Line 30"/>
          <p:cNvSpPr>
            <a:spLocks noChangeShapeType="1"/>
          </p:cNvSpPr>
          <p:nvPr/>
        </p:nvSpPr>
        <p:spPr bwMode="auto">
          <a:xfrm flipH="1">
            <a:off x="2514600" y="3919538"/>
            <a:ext cx="163513" cy="0"/>
          </a:xfrm>
          <a:prstGeom prst="line">
            <a:avLst/>
          </a:prstGeom>
          <a:noFill/>
          <a:ln w="12700">
            <a:solidFill>
              <a:schemeClr val="tx1"/>
            </a:solidFill>
            <a:round/>
            <a:headEnd/>
            <a:tailEnd/>
          </a:ln>
          <a:effectLst/>
        </p:spPr>
        <p:txBody>
          <a:bodyPr wrap="none" anchor="ctr"/>
          <a:lstStyle/>
          <a:p>
            <a:endParaRPr lang="en-US"/>
          </a:p>
        </p:txBody>
      </p:sp>
      <p:sp>
        <p:nvSpPr>
          <p:cNvPr id="182303" name="Line 31"/>
          <p:cNvSpPr>
            <a:spLocks noChangeShapeType="1"/>
          </p:cNvSpPr>
          <p:nvPr/>
        </p:nvSpPr>
        <p:spPr bwMode="auto">
          <a:xfrm flipH="1">
            <a:off x="2514600" y="4746625"/>
            <a:ext cx="163513" cy="0"/>
          </a:xfrm>
          <a:prstGeom prst="line">
            <a:avLst/>
          </a:prstGeom>
          <a:noFill/>
          <a:ln w="12700">
            <a:solidFill>
              <a:schemeClr val="tx1"/>
            </a:solidFill>
            <a:round/>
            <a:headEnd/>
            <a:tailEnd/>
          </a:ln>
          <a:effectLst/>
        </p:spPr>
        <p:txBody>
          <a:bodyPr wrap="none" anchor="ctr"/>
          <a:lstStyle/>
          <a:p>
            <a:endParaRPr lang="en-US"/>
          </a:p>
        </p:txBody>
      </p:sp>
      <p:sp>
        <p:nvSpPr>
          <p:cNvPr id="182304" name="Line 32"/>
          <p:cNvSpPr>
            <a:spLocks noChangeShapeType="1"/>
          </p:cNvSpPr>
          <p:nvPr/>
        </p:nvSpPr>
        <p:spPr bwMode="auto">
          <a:xfrm>
            <a:off x="2746375" y="4884738"/>
            <a:ext cx="4222750" cy="0"/>
          </a:xfrm>
          <a:prstGeom prst="line">
            <a:avLst/>
          </a:prstGeom>
          <a:noFill/>
          <a:ln w="12700">
            <a:solidFill>
              <a:schemeClr val="tx1"/>
            </a:solidFill>
            <a:round/>
            <a:headEnd/>
            <a:tailEnd/>
          </a:ln>
          <a:effectLst/>
        </p:spPr>
        <p:txBody>
          <a:bodyPr wrap="none" anchor="ctr"/>
          <a:lstStyle/>
          <a:p>
            <a:endParaRPr lang="en-US"/>
          </a:p>
        </p:txBody>
      </p:sp>
      <p:sp>
        <p:nvSpPr>
          <p:cNvPr id="182305" name="Line 33"/>
          <p:cNvSpPr>
            <a:spLocks noChangeShapeType="1"/>
          </p:cNvSpPr>
          <p:nvPr/>
        </p:nvSpPr>
        <p:spPr bwMode="auto">
          <a:xfrm flipV="1">
            <a:off x="2671763" y="1860550"/>
            <a:ext cx="0" cy="2974975"/>
          </a:xfrm>
          <a:prstGeom prst="line">
            <a:avLst/>
          </a:prstGeom>
          <a:noFill/>
          <a:ln w="12700">
            <a:solidFill>
              <a:schemeClr val="tx1"/>
            </a:solidFill>
            <a:round/>
            <a:headEnd/>
            <a:tailEnd/>
          </a:ln>
          <a:effectLst/>
        </p:spPr>
        <p:txBody>
          <a:bodyPr wrap="none" anchor="ctr"/>
          <a:lstStyle/>
          <a:p>
            <a:endParaRPr lang="en-US"/>
          </a:p>
        </p:txBody>
      </p:sp>
      <p:grpSp>
        <p:nvGrpSpPr>
          <p:cNvPr id="182306" name="Group 34"/>
          <p:cNvGrpSpPr>
            <a:grpSpLocks/>
          </p:cNvGrpSpPr>
          <p:nvPr/>
        </p:nvGrpSpPr>
        <p:grpSpPr bwMode="auto">
          <a:xfrm>
            <a:off x="2863850" y="1949450"/>
            <a:ext cx="3989388" cy="2798763"/>
            <a:chOff x="1804" y="1228"/>
            <a:chExt cx="2513" cy="1763"/>
          </a:xfrm>
        </p:grpSpPr>
        <p:sp>
          <p:nvSpPr>
            <p:cNvPr id="182307" name="Freeform 35"/>
            <p:cNvSpPr>
              <a:spLocks/>
            </p:cNvSpPr>
            <p:nvPr/>
          </p:nvSpPr>
          <p:spPr bwMode="auto">
            <a:xfrm>
              <a:off x="4178" y="2981"/>
              <a:ext cx="139" cy="10"/>
            </a:xfrm>
            <a:custGeom>
              <a:avLst/>
              <a:gdLst/>
              <a:ahLst/>
              <a:cxnLst>
                <a:cxn ang="0">
                  <a:pos x="0" y="9"/>
                </a:cxn>
                <a:cxn ang="0">
                  <a:pos x="138" y="9"/>
                </a:cxn>
                <a:cxn ang="0">
                  <a:pos x="138" y="0"/>
                </a:cxn>
                <a:cxn ang="0">
                  <a:pos x="0" y="0"/>
                </a:cxn>
                <a:cxn ang="0">
                  <a:pos x="0" y="9"/>
                </a:cxn>
              </a:cxnLst>
              <a:rect l="0" t="0" r="r" b="b"/>
              <a:pathLst>
                <a:path w="139" h="10">
                  <a:moveTo>
                    <a:pt x="0" y="9"/>
                  </a:moveTo>
                  <a:lnTo>
                    <a:pt x="138" y="9"/>
                  </a:lnTo>
                  <a:lnTo>
                    <a:pt x="138" y="0"/>
                  </a:lnTo>
                  <a:lnTo>
                    <a:pt x="0" y="0"/>
                  </a:lnTo>
                  <a:lnTo>
                    <a:pt x="0" y="9"/>
                  </a:lnTo>
                </a:path>
              </a:pathLst>
            </a:custGeom>
            <a:solidFill>
              <a:schemeClr val="accent1"/>
            </a:solidFill>
            <a:ln w="12700" cap="rnd" cmpd="sng">
              <a:solidFill>
                <a:srgbClr val="000000"/>
              </a:solidFill>
              <a:prstDash val="solid"/>
              <a:round/>
              <a:headEnd type="none" w="med" len="med"/>
              <a:tailEnd type="none" w="med" len="med"/>
            </a:ln>
            <a:effectLst/>
          </p:spPr>
          <p:txBody>
            <a:bodyPr/>
            <a:lstStyle/>
            <a:p>
              <a:endParaRPr lang="en-US"/>
            </a:p>
          </p:txBody>
        </p:sp>
        <p:sp>
          <p:nvSpPr>
            <p:cNvPr id="182308" name="Freeform 36"/>
            <p:cNvSpPr>
              <a:spLocks/>
            </p:cNvSpPr>
            <p:nvPr/>
          </p:nvSpPr>
          <p:spPr bwMode="auto">
            <a:xfrm>
              <a:off x="4039" y="2981"/>
              <a:ext cx="140" cy="10"/>
            </a:xfrm>
            <a:custGeom>
              <a:avLst/>
              <a:gdLst/>
              <a:ahLst/>
              <a:cxnLst>
                <a:cxn ang="0">
                  <a:pos x="0" y="9"/>
                </a:cxn>
                <a:cxn ang="0">
                  <a:pos x="139" y="9"/>
                </a:cxn>
                <a:cxn ang="0">
                  <a:pos x="139" y="0"/>
                </a:cxn>
                <a:cxn ang="0">
                  <a:pos x="0" y="0"/>
                </a:cxn>
                <a:cxn ang="0">
                  <a:pos x="0" y="9"/>
                </a:cxn>
              </a:cxnLst>
              <a:rect l="0" t="0" r="r" b="b"/>
              <a:pathLst>
                <a:path w="140" h="10">
                  <a:moveTo>
                    <a:pt x="0" y="9"/>
                  </a:moveTo>
                  <a:lnTo>
                    <a:pt x="139" y="9"/>
                  </a:lnTo>
                  <a:lnTo>
                    <a:pt x="139" y="0"/>
                  </a:lnTo>
                  <a:lnTo>
                    <a:pt x="0" y="0"/>
                  </a:lnTo>
                  <a:lnTo>
                    <a:pt x="0" y="9"/>
                  </a:lnTo>
                </a:path>
              </a:pathLst>
            </a:custGeom>
            <a:solidFill>
              <a:schemeClr val="accent1"/>
            </a:solidFill>
            <a:ln w="12700" cap="rnd" cmpd="sng">
              <a:solidFill>
                <a:srgbClr val="000000"/>
              </a:solidFill>
              <a:prstDash val="solid"/>
              <a:round/>
              <a:headEnd type="none" w="med" len="med"/>
              <a:tailEnd type="none" w="med" len="med"/>
            </a:ln>
            <a:effectLst/>
          </p:spPr>
          <p:txBody>
            <a:bodyPr/>
            <a:lstStyle/>
            <a:p>
              <a:endParaRPr lang="en-US"/>
            </a:p>
          </p:txBody>
        </p:sp>
        <p:sp>
          <p:nvSpPr>
            <p:cNvPr id="182309" name="Freeform 37"/>
            <p:cNvSpPr>
              <a:spLocks/>
            </p:cNvSpPr>
            <p:nvPr/>
          </p:nvSpPr>
          <p:spPr bwMode="auto">
            <a:xfrm>
              <a:off x="3901" y="2938"/>
              <a:ext cx="139" cy="53"/>
            </a:xfrm>
            <a:custGeom>
              <a:avLst/>
              <a:gdLst/>
              <a:ahLst/>
              <a:cxnLst>
                <a:cxn ang="0">
                  <a:pos x="0" y="52"/>
                </a:cxn>
                <a:cxn ang="0">
                  <a:pos x="138" y="52"/>
                </a:cxn>
                <a:cxn ang="0">
                  <a:pos x="138" y="0"/>
                </a:cxn>
                <a:cxn ang="0">
                  <a:pos x="0" y="0"/>
                </a:cxn>
                <a:cxn ang="0">
                  <a:pos x="0" y="52"/>
                </a:cxn>
              </a:cxnLst>
              <a:rect l="0" t="0" r="r" b="b"/>
              <a:pathLst>
                <a:path w="139" h="53">
                  <a:moveTo>
                    <a:pt x="0" y="52"/>
                  </a:moveTo>
                  <a:lnTo>
                    <a:pt x="138" y="52"/>
                  </a:lnTo>
                  <a:lnTo>
                    <a:pt x="138" y="0"/>
                  </a:lnTo>
                  <a:lnTo>
                    <a:pt x="0" y="0"/>
                  </a:lnTo>
                  <a:lnTo>
                    <a:pt x="0" y="52"/>
                  </a:lnTo>
                </a:path>
              </a:pathLst>
            </a:custGeom>
            <a:solidFill>
              <a:schemeClr val="accent1"/>
            </a:solidFill>
            <a:ln w="12700" cap="rnd" cmpd="sng">
              <a:solidFill>
                <a:srgbClr val="000000"/>
              </a:solidFill>
              <a:prstDash val="solid"/>
              <a:round/>
              <a:headEnd type="none" w="med" len="med"/>
              <a:tailEnd type="none" w="med" len="med"/>
            </a:ln>
            <a:effectLst/>
          </p:spPr>
          <p:txBody>
            <a:bodyPr/>
            <a:lstStyle/>
            <a:p>
              <a:endParaRPr lang="en-US"/>
            </a:p>
          </p:txBody>
        </p:sp>
        <p:sp>
          <p:nvSpPr>
            <p:cNvPr id="182310" name="Freeform 38"/>
            <p:cNvSpPr>
              <a:spLocks/>
            </p:cNvSpPr>
            <p:nvPr/>
          </p:nvSpPr>
          <p:spPr bwMode="auto">
            <a:xfrm>
              <a:off x="3753" y="2921"/>
              <a:ext cx="149" cy="70"/>
            </a:xfrm>
            <a:custGeom>
              <a:avLst/>
              <a:gdLst/>
              <a:ahLst/>
              <a:cxnLst>
                <a:cxn ang="0">
                  <a:pos x="0" y="69"/>
                </a:cxn>
                <a:cxn ang="0">
                  <a:pos x="148" y="69"/>
                </a:cxn>
                <a:cxn ang="0">
                  <a:pos x="148" y="0"/>
                </a:cxn>
                <a:cxn ang="0">
                  <a:pos x="0" y="0"/>
                </a:cxn>
                <a:cxn ang="0">
                  <a:pos x="0" y="69"/>
                </a:cxn>
              </a:cxnLst>
              <a:rect l="0" t="0" r="r" b="b"/>
              <a:pathLst>
                <a:path w="149" h="70">
                  <a:moveTo>
                    <a:pt x="0" y="69"/>
                  </a:moveTo>
                  <a:lnTo>
                    <a:pt x="148" y="69"/>
                  </a:lnTo>
                  <a:lnTo>
                    <a:pt x="148" y="0"/>
                  </a:lnTo>
                  <a:lnTo>
                    <a:pt x="0" y="0"/>
                  </a:lnTo>
                  <a:lnTo>
                    <a:pt x="0" y="69"/>
                  </a:lnTo>
                </a:path>
              </a:pathLst>
            </a:custGeom>
            <a:solidFill>
              <a:schemeClr val="accent1"/>
            </a:solidFill>
            <a:ln w="12700" cap="rnd" cmpd="sng">
              <a:solidFill>
                <a:srgbClr val="000000"/>
              </a:solidFill>
              <a:prstDash val="solid"/>
              <a:round/>
              <a:headEnd type="none" w="med" len="med"/>
              <a:tailEnd type="none" w="med" len="med"/>
            </a:ln>
            <a:effectLst/>
          </p:spPr>
          <p:txBody>
            <a:bodyPr/>
            <a:lstStyle/>
            <a:p>
              <a:endParaRPr lang="en-US"/>
            </a:p>
          </p:txBody>
        </p:sp>
        <p:sp>
          <p:nvSpPr>
            <p:cNvPr id="182311" name="Freeform 39"/>
            <p:cNvSpPr>
              <a:spLocks/>
            </p:cNvSpPr>
            <p:nvPr/>
          </p:nvSpPr>
          <p:spPr bwMode="auto">
            <a:xfrm>
              <a:off x="3615" y="2730"/>
              <a:ext cx="139" cy="261"/>
            </a:xfrm>
            <a:custGeom>
              <a:avLst/>
              <a:gdLst/>
              <a:ahLst/>
              <a:cxnLst>
                <a:cxn ang="0">
                  <a:pos x="0" y="260"/>
                </a:cxn>
                <a:cxn ang="0">
                  <a:pos x="138" y="260"/>
                </a:cxn>
                <a:cxn ang="0">
                  <a:pos x="138" y="0"/>
                </a:cxn>
                <a:cxn ang="0">
                  <a:pos x="0" y="0"/>
                </a:cxn>
                <a:cxn ang="0">
                  <a:pos x="0" y="260"/>
                </a:cxn>
              </a:cxnLst>
              <a:rect l="0" t="0" r="r" b="b"/>
              <a:pathLst>
                <a:path w="139" h="261">
                  <a:moveTo>
                    <a:pt x="0" y="260"/>
                  </a:moveTo>
                  <a:lnTo>
                    <a:pt x="138" y="260"/>
                  </a:lnTo>
                  <a:lnTo>
                    <a:pt x="138" y="0"/>
                  </a:lnTo>
                  <a:lnTo>
                    <a:pt x="0" y="0"/>
                  </a:lnTo>
                  <a:lnTo>
                    <a:pt x="0" y="260"/>
                  </a:lnTo>
                </a:path>
              </a:pathLst>
            </a:custGeom>
            <a:solidFill>
              <a:schemeClr val="accent1"/>
            </a:solidFill>
            <a:ln w="12700" cap="rnd" cmpd="sng">
              <a:solidFill>
                <a:srgbClr val="000000"/>
              </a:solidFill>
              <a:prstDash val="solid"/>
              <a:round/>
              <a:headEnd type="none" w="med" len="med"/>
              <a:tailEnd type="none" w="med" len="med"/>
            </a:ln>
            <a:effectLst/>
          </p:spPr>
          <p:txBody>
            <a:bodyPr/>
            <a:lstStyle/>
            <a:p>
              <a:endParaRPr lang="en-US"/>
            </a:p>
          </p:txBody>
        </p:sp>
        <p:sp>
          <p:nvSpPr>
            <p:cNvPr id="182312" name="Freeform 40"/>
            <p:cNvSpPr>
              <a:spLocks/>
            </p:cNvSpPr>
            <p:nvPr/>
          </p:nvSpPr>
          <p:spPr bwMode="auto">
            <a:xfrm>
              <a:off x="3476" y="2365"/>
              <a:ext cx="140" cy="626"/>
            </a:xfrm>
            <a:custGeom>
              <a:avLst/>
              <a:gdLst/>
              <a:ahLst/>
              <a:cxnLst>
                <a:cxn ang="0">
                  <a:pos x="0" y="625"/>
                </a:cxn>
                <a:cxn ang="0">
                  <a:pos x="139" y="625"/>
                </a:cxn>
                <a:cxn ang="0">
                  <a:pos x="139" y="0"/>
                </a:cxn>
                <a:cxn ang="0">
                  <a:pos x="0" y="0"/>
                </a:cxn>
                <a:cxn ang="0">
                  <a:pos x="0" y="625"/>
                </a:cxn>
              </a:cxnLst>
              <a:rect l="0" t="0" r="r" b="b"/>
              <a:pathLst>
                <a:path w="140" h="626">
                  <a:moveTo>
                    <a:pt x="0" y="625"/>
                  </a:moveTo>
                  <a:lnTo>
                    <a:pt x="139" y="625"/>
                  </a:lnTo>
                  <a:lnTo>
                    <a:pt x="139" y="0"/>
                  </a:lnTo>
                  <a:lnTo>
                    <a:pt x="0" y="0"/>
                  </a:lnTo>
                  <a:lnTo>
                    <a:pt x="0" y="625"/>
                  </a:lnTo>
                </a:path>
              </a:pathLst>
            </a:custGeom>
            <a:solidFill>
              <a:schemeClr val="accent1"/>
            </a:solidFill>
            <a:ln w="12700" cap="rnd" cmpd="sng">
              <a:solidFill>
                <a:srgbClr val="000000"/>
              </a:solidFill>
              <a:prstDash val="solid"/>
              <a:round/>
              <a:headEnd type="none" w="med" len="med"/>
              <a:tailEnd type="none" w="med" len="med"/>
            </a:ln>
            <a:effectLst/>
          </p:spPr>
          <p:txBody>
            <a:bodyPr/>
            <a:lstStyle/>
            <a:p>
              <a:endParaRPr lang="en-US"/>
            </a:p>
          </p:txBody>
        </p:sp>
        <p:sp>
          <p:nvSpPr>
            <p:cNvPr id="182313" name="Freeform 41"/>
            <p:cNvSpPr>
              <a:spLocks/>
            </p:cNvSpPr>
            <p:nvPr/>
          </p:nvSpPr>
          <p:spPr bwMode="auto">
            <a:xfrm>
              <a:off x="3338" y="2018"/>
              <a:ext cx="139" cy="973"/>
            </a:xfrm>
            <a:custGeom>
              <a:avLst/>
              <a:gdLst/>
              <a:ahLst/>
              <a:cxnLst>
                <a:cxn ang="0">
                  <a:pos x="0" y="972"/>
                </a:cxn>
                <a:cxn ang="0">
                  <a:pos x="138" y="972"/>
                </a:cxn>
                <a:cxn ang="0">
                  <a:pos x="138" y="0"/>
                </a:cxn>
                <a:cxn ang="0">
                  <a:pos x="0" y="0"/>
                </a:cxn>
                <a:cxn ang="0">
                  <a:pos x="0" y="972"/>
                </a:cxn>
              </a:cxnLst>
              <a:rect l="0" t="0" r="r" b="b"/>
              <a:pathLst>
                <a:path w="139" h="973">
                  <a:moveTo>
                    <a:pt x="0" y="972"/>
                  </a:moveTo>
                  <a:lnTo>
                    <a:pt x="138" y="972"/>
                  </a:lnTo>
                  <a:lnTo>
                    <a:pt x="138" y="0"/>
                  </a:lnTo>
                  <a:lnTo>
                    <a:pt x="0" y="0"/>
                  </a:lnTo>
                  <a:lnTo>
                    <a:pt x="0" y="972"/>
                  </a:lnTo>
                </a:path>
              </a:pathLst>
            </a:custGeom>
            <a:solidFill>
              <a:schemeClr val="accent1"/>
            </a:solidFill>
            <a:ln w="12700" cap="rnd" cmpd="sng">
              <a:solidFill>
                <a:srgbClr val="000000"/>
              </a:solidFill>
              <a:prstDash val="solid"/>
              <a:round/>
              <a:headEnd type="none" w="med" len="med"/>
              <a:tailEnd type="none" w="med" len="med"/>
            </a:ln>
            <a:effectLst/>
          </p:spPr>
          <p:txBody>
            <a:bodyPr/>
            <a:lstStyle/>
            <a:p>
              <a:endParaRPr lang="en-US"/>
            </a:p>
          </p:txBody>
        </p:sp>
        <p:sp>
          <p:nvSpPr>
            <p:cNvPr id="182314" name="Freeform 42"/>
            <p:cNvSpPr>
              <a:spLocks/>
            </p:cNvSpPr>
            <p:nvPr/>
          </p:nvSpPr>
          <p:spPr bwMode="auto">
            <a:xfrm>
              <a:off x="3199" y="1671"/>
              <a:ext cx="140" cy="1320"/>
            </a:xfrm>
            <a:custGeom>
              <a:avLst/>
              <a:gdLst/>
              <a:ahLst/>
              <a:cxnLst>
                <a:cxn ang="0">
                  <a:pos x="0" y="1319"/>
                </a:cxn>
                <a:cxn ang="0">
                  <a:pos x="139" y="1319"/>
                </a:cxn>
                <a:cxn ang="0">
                  <a:pos x="139" y="0"/>
                </a:cxn>
                <a:cxn ang="0">
                  <a:pos x="0" y="0"/>
                </a:cxn>
                <a:cxn ang="0">
                  <a:pos x="0" y="1319"/>
                </a:cxn>
              </a:cxnLst>
              <a:rect l="0" t="0" r="r" b="b"/>
              <a:pathLst>
                <a:path w="140" h="1320">
                  <a:moveTo>
                    <a:pt x="0" y="1319"/>
                  </a:moveTo>
                  <a:lnTo>
                    <a:pt x="139" y="1319"/>
                  </a:lnTo>
                  <a:lnTo>
                    <a:pt x="139" y="0"/>
                  </a:lnTo>
                  <a:lnTo>
                    <a:pt x="0" y="0"/>
                  </a:lnTo>
                  <a:lnTo>
                    <a:pt x="0" y="1319"/>
                  </a:lnTo>
                </a:path>
              </a:pathLst>
            </a:custGeom>
            <a:solidFill>
              <a:schemeClr val="accent1"/>
            </a:solidFill>
            <a:ln w="12700" cap="rnd" cmpd="sng">
              <a:solidFill>
                <a:srgbClr val="000000"/>
              </a:solidFill>
              <a:prstDash val="solid"/>
              <a:round/>
              <a:headEnd type="none" w="med" len="med"/>
              <a:tailEnd type="none" w="med" len="med"/>
            </a:ln>
            <a:effectLst/>
          </p:spPr>
          <p:txBody>
            <a:bodyPr/>
            <a:lstStyle/>
            <a:p>
              <a:endParaRPr lang="en-US"/>
            </a:p>
          </p:txBody>
        </p:sp>
        <p:sp>
          <p:nvSpPr>
            <p:cNvPr id="182315" name="Freeform 43"/>
            <p:cNvSpPr>
              <a:spLocks/>
            </p:cNvSpPr>
            <p:nvPr/>
          </p:nvSpPr>
          <p:spPr bwMode="auto">
            <a:xfrm>
              <a:off x="3060" y="1289"/>
              <a:ext cx="140" cy="1702"/>
            </a:xfrm>
            <a:custGeom>
              <a:avLst/>
              <a:gdLst/>
              <a:ahLst/>
              <a:cxnLst>
                <a:cxn ang="0">
                  <a:pos x="0" y="1701"/>
                </a:cxn>
                <a:cxn ang="0">
                  <a:pos x="139" y="1701"/>
                </a:cxn>
                <a:cxn ang="0">
                  <a:pos x="139" y="0"/>
                </a:cxn>
                <a:cxn ang="0">
                  <a:pos x="0" y="0"/>
                </a:cxn>
                <a:cxn ang="0">
                  <a:pos x="0" y="1701"/>
                </a:cxn>
              </a:cxnLst>
              <a:rect l="0" t="0" r="r" b="b"/>
              <a:pathLst>
                <a:path w="140" h="1702">
                  <a:moveTo>
                    <a:pt x="0" y="1701"/>
                  </a:moveTo>
                  <a:lnTo>
                    <a:pt x="139" y="1701"/>
                  </a:lnTo>
                  <a:lnTo>
                    <a:pt x="139" y="0"/>
                  </a:lnTo>
                  <a:lnTo>
                    <a:pt x="0" y="0"/>
                  </a:lnTo>
                  <a:lnTo>
                    <a:pt x="0" y="1701"/>
                  </a:lnTo>
                </a:path>
              </a:pathLst>
            </a:custGeom>
            <a:solidFill>
              <a:schemeClr val="accent1"/>
            </a:solidFill>
            <a:ln w="12700" cap="rnd" cmpd="sng">
              <a:solidFill>
                <a:srgbClr val="000000"/>
              </a:solidFill>
              <a:prstDash val="solid"/>
              <a:round/>
              <a:headEnd type="none" w="med" len="med"/>
              <a:tailEnd type="none" w="med" len="med"/>
            </a:ln>
            <a:effectLst/>
          </p:spPr>
          <p:txBody>
            <a:bodyPr/>
            <a:lstStyle/>
            <a:p>
              <a:endParaRPr lang="en-US"/>
            </a:p>
          </p:txBody>
        </p:sp>
        <p:sp>
          <p:nvSpPr>
            <p:cNvPr id="182316" name="Freeform 44"/>
            <p:cNvSpPr>
              <a:spLocks/>
            </p:cNvSpPr>
            <p:nvPr/>
          </p:nvSpPr>
          <p:spPr bwMode="auto">
            <a:xfrm>
              <a:off x="2922" y="1228"/>
              <a:ext cx="139" cy="1763"/>
            </a:xfrm>
            <a:custGeom>
              <a:avLst/>
              <a:gdLst/>
              <a:ahLst/>
              <a:cxnLst>
                <a:cxn ang="0">
                  <a:pos x="0" y="1762"/>
                </a:cxn>
                <a:cxn ang="0">
                  <a:pos x="138" y="1762"/>
                </a:cxn>
                <a:cxn ang="0">
                  <a:pos x="138" y="0"/>
                </a:cxn>
                <a:cxn ang="0">
                  <a:pos x="0" y="0"/>
                </a:cxn>
                <a:cxn ang="0">
                  <a:pos x="0" y="1762"/>
                </a:cxn>
              </a:cxnLst>
              <a:rect l="0" t="0" r="r" b="b"/>
              <a:pathLst>
                <a:path w="139" h="1763">
                  <a:moveTo>
                    <a:pt x="0" y="1762"/>
                  </a:moveTo>
                  <a:lnTo>
                    <a:pt x="138" y="1762"/>
                  </a:lnTo>
                  <a:lnTo>
                    <a:pt x="138" y="0"/>
                  </a:lnTo>
                  <a:lnTo>
                    <a:pt x="0" y="0"/>
                  </a:lnTo>
                  <a:lnTo>
                    <a:pt x="0" y="1762"/>
                  </a:lnTo>
                </a:path>
              </a:pathLst>
            </a:custGeom>
            <a:solidFill>
              <a:schemeClr val="accent1"/>
            </a:solidFill>
            <a:ln w="12700" cap="rnd" cmpd="sng">
              <a:solidFill>
                <a:srgbClr val="000000"/>
              </a:solidFill>
              <a:prstDash val="solid"/>
              <a:round/>
              <a:headEnd type="none" w="med" len="med"/>
              <a:tailEnd type="none" w="med" len="med"/>
            </a:ln>
            <a:effectLst/>
          </p:spPr>
          <p:txBody>
            <a:bodyPr/>
            <a:lstStyle/>
            <a:p>
              <a:endParaRPr lang="en-US"/>
            </a:p>
          </p:txBody>
        </p:sp>
        <p:sp>
          <p:nvSpPr>
            <p:cNvPr id="182317" name="Freeform 45"/>
            <p:cNvSpPr>
              <a:spLocks/>
            </p:cNvSpPr>
            <p:nvPr/>
          </p:nvSpPr>
          <p:spPr bwMode="auto">
            <a:xfrm>
              <a:off x="2783" y="1462"/>
              <a:ext cx="140" cy="1529"/>
            </a:xfrm>
            <a:custGeom>
              <a:avLst/>
              <a:gdLst/>
              <a:ahLst/>
              <a:cxnLst>
                <a:cxn ang="0">
                  <a:pos x="0" y="1528"/>
                </a:cxn>
                <a:cxn ang="0">
                  <a:pos x="139" y="1528"/>
                </a:cxn>
                <a:cxn ang="0">
                  <a:pos x="139" y="0"/>
                </a:cxn>
                <a:cxn ang="0">
                  <a:pos x="0" y="0"/>
                </a:cxn>
                <a:cxn ang="0">
                  <a:pos x="0" y="1528"/>
                </a:cxn>
              </a:cxnLst>
              <a:rect l="0" t="0" r="r" b="b"/>
              <a:pathLst>
                <a:path w="140" h="1529">
                  <a:moveTo>
                    <a:pt x="0" y="1528"/>
                  </a:moveTo>
                  <a:lnTo>
                    <a:pt x="139" y="1528"/>
                  </a:lnTo>
                  <a:lnTo>
                    <a:pt x="139" y="0"/>
                  </a:lnTo>
                  <a:lnTo>
                    <a:pt x="0" y="0"/>
                  </a:lnTo>
                  <a:lnTo>
                    <a:pt x="0" y="1528"/>
                  </a:lnTo>
                </a:path>
              </a:pathLst>
            </a:custGeom>
            <a:solidFill>
              <a:schemeClr val="accent1"/>
            </a:solidFill>
            <a:ln w="12700" cap="rnd" cmpd="sng">
              <a:solidFill>
                <a:srgbClr val="000000"/>
              </a:solidFill>
              <a:prstDash val="solid"/>
              <a:round/>
              <a:headEnd type="none" w="med" len="med"/>
              <a:tailEnd type="none" w="med" len="med"/>
            </a:ln>
            <a:effectLst/>
          </p:spPr>
          <p:txBody>
            <a:bodyPr/>
            <a:lstStyle/>
            <a:p>
              <a:endParaRPr lang="en-US"/>
            </a:p>
          </p:txBody>
        </p:sp>
        <p:sp>
          <p:nvSpPr>
            <p:cNvPr id="182318" name="Freeform 46"/>
            <p:cNvSpPr>
              <a:spLocks/>
            </p:cNvSpPr>
            <p:nvPr/>
          </p:nvSpPr>
          <p:spPr bwMode="auto">
            <a:xfrm>
              <a:off x="2645" y="1948"/>
              <a:ext cx="139" cy="1043"/>
            </a:xfrm>
            <a:custGeom>
              <a:avLst/>
              <a:gdLst/>
              <a:ahLst/>
              <a:cxnLst>
                <a:cxn ang="0">
                  <a:pos x="0" y="1042"/>
                </a:cxn>
                <a:cxn ang="0">
                  <a:pos x="138" y="1042"/>
                </a:cxn>
                <a:cxn ang="0">
                  <a:pos x="138" y="0"/>
                </a:cxn>
                <a:cxn ang="0">
                  <a:pos x="0" y="0"/>
                </a:cxn>
                <a:cxn ang="0">
                  <a:pos x="0" y="1042"/>
                </a:cxn>
              </a:cxnLst>
              <a:rect l="0" t="0" r="r" b="b"/>
              <a:pathLst>
                <a:path w="139" h="1043">
                  <a:moveTo>
                    <a:pt x="0" y="1042"/>
                  </a:moveTo>
                  <a:lnTo>
                    <a:pt x="138" y="1042"/>
                  </a:lnTo>
                  <a:lnTo>
                    <a:pt x="138" y="0"/>
                  </a:lnTo>
                  <a:lnTo>
                    <a:pt x="0" y="0"/>
                  </a:lnTo>
                  <a:lnTo>
                    <a:pt x="0" y="1042"/>
                  </a:lnTo>
                </a:path>
              </a:pathLst>
            </a:custGeom>
            <a:solidFill>
              <a:schemeClr val="accent1"/>
            </a:solidFill>
            <a:ln w="12700" cap="rnd" cmpd="sng">
              <a:solidFill>
                <a:srgbClr val="000000"/>
              </a:solidFill>
              <a:prstDash val="solid"/>
              <a:round/>
              <a:headEnd type="none" w="med" len="med"/>
              <a:tailEnd type="none" w="med" len="med"/>
            </a:ln>
            <a:effectLst/>
          </p:spPr>
          <p:txBody>
            <a:bodyPr/>
            <a:lstStyle/>
            <a:p>
              <a:endParaRPr lang="en-US"/>
            </a:p>
          </p:txBody>
        </p:sp>
        <p:sp>
          <p:nvSpPr>
            <p:cNvPr id="182319" name="Freeform 47"/>
            <p:cNvSpPr>
              <a:spLocks/>
            </p:cNvSpPr>
            <p:nvPr/>
          </p:nvSpPr>
          <p:spPr bwMode="auto">
            <a:xfrm>
              <a:off x="2506" y="2365"/>
              <a:ext cx="140" cy="626"/>
            </a:xfrm>
            <a:custGeom>
              <a:avLst/>
              <a:gdLst/>
              <a:ahLst/>
              <a:cxnLst>
                <a:cxn ang="0">
                  <a:pos x="0" y="625"/>
                </a:cxn>
                <a:cxn ang="0">
                  <a:pos x="139" y="625"/>
                </a:cxn>
                <a:cxn ang="0">
                  <a:pos x="139" y="0"/>
                </a:cxn>
                <a:cxn ang="0">
                  <a:pos x="0" y="0"/>
                </a:cxn>
                <a:cxn ang="0">
                  <a:pos x="0" y="625"/>
                </a:cxn>
              </a:cxnLst>
              <a:rect l="0" t="0" r="r" b="b"/>
              <a:pathLst>
                <a:path w="140" h="626">
                  <a:moveTo>
                    <a:pt x="0" y="625"/>
                  </a:moveTo>
                  <a:lnTo>
                    <a:pt x="139" y="625"/>
                  </a:lnTo>
                  <a:lnTo>
                    <a:pt x="139" y="0"/>
                  </a:lnTo>
                  <a:lnTo>
                    <a:pt x="0" y="0"/>
                  </a:lnTo>
                  <a:lnTo>
                    <a:pt x="0" y="625"/>
                  </a:lnTo>
                </a:path>
              </a:pathLst>
            </a:custGeom>
            <a:solidFill>
              <a:schemeClr val="accent1"/>
            </a:solidFill>
            <a:ln w="12700" cap="rnd" cmpd="sng">
              <a:solidFill>
                <a:srgbClr val="000000"/>
              </a:solidFill>
              <a:prstDash val="solid"/>
              <a:round/>
              <a:headEnd type="none" w="med" len="med"/>
              <a:tailEnd type="none" w="med" len="med"/>
            </a:ln>
            <a:effectLst/>
          </p:spPr>
          <p:txBody>
            <a:bodyPr/>
            <a:lstStyle/>
            <a:p>
              <a:endParaRPr lang="en-US"/>
            </a:p>
          </p:txBody>
        </p:sp>
        <p:sp>
          <p:nvSpPr>
            <p:cNvPr id="182320" name="Freeform 48"/>
            <p:cNvSpPr>
              <a:spLocks/>
            </p:cNvSpPr>
            <p:nvPr/>
          </p:nvSpPr>
          <p:spPr bwMode="auto">
            <a:xfrm>
              <a:off x="2367" y="2764"/>
              <a:ext cx="140" cy="227"/>
            </a:xfrm>
            <a:custGeom>
              <a:avLst/>
              <a:gdLst/>
              <a:ahLst/>
              <a:cxnLst>
                <a:cxn ang="0">
                  <a:pos x="0" y="226"/>
                </a:cxn>
                <a:cxn ang="0">
                  <a:pos x="139" y="226"/>
                </a:cxn>
                <a:cxn ang="0">
                  <a:pos x="139" y="0"/>
                </a:cxn>
                <a:cxn ang="0">
                  <a:pos x="0" y="0"/>
                </a:cxn>
                <a:cxn ang="0">
                  <a:pos x="0" y="226"/>
                </a:cxn>
              </a:cxnLst>
              <a:rect l="0" t="0" r="r" b="b"/>
              <a:pathLst>
                <a:path w="140" h="227">
                  <a:moveTo>
                    <a:pt x="0" y="226"/>
                  </a:moveTo>
                  <a:lnTo>
                    <a:pt x="139" y="226"/>
                  </a:lnTo>
                  <a:lnTo>
                    <a:pt x="139" y="0"/>
                  </a:lnTo>
                  <a:lnTo>
                    <a:pt x="0" y="0"/>
                  </a:lnTo>
                  <a:lnTo>
                    <a:pt x="0" y="226"/>
                  </a:lnTo>
                </a:path>
              </a:pathLst>
            </a:custGeom>
            <a:solidFill>
              <a:schemeClr val="accent1"/>
            </a:solidFill>
            <a:ln w="12700" cap="rnd" cmpd="sng">
              <a:solidFill>
                <a:srgbClr val="000000"/>
              </a:solidFill>
              <a:prstDash val="solid"/>
              <a:round/>
              <a:headEnd type="none" w="med" len="med"/>
              <a:tailEnd type="none" w="med" len="med"/>
            </a:ln>
            <a:effectLst/>
          </p:spPr>
          <p:txBody>
            <a:bodyPr/>
            <a:lstStyle/>
            <a:p>
              <a:endParaRPr lang="en-US"/>
            </a:p>
          </p:txBody>
        </p:sp>
        <p:sp>
          <p:nvSpPr>
            <p:cNvPr id="182321" name="Freeform 49"/>
            <p:cNvSpPr>
              <a:spLocks/>
            </p:cNvSpPr>
            <p:nvPr/>
          </p:nvSpPr>
          <p:spPr bwMode="auto">
            <a:xfrm>
              <a:off x="2220" y="2825"/>
              <a:ext cx="148" cy="166"/>
            </a:xfrm>
            <a:custGeom>
              <a:avLst/>
              <a:gdLst/>
              <a:ahLst/>
              <a:cxnLst>
                <a:cxn ang="0">
                  <a:pos x="0" y="165"/>
                </a:cxn>
                <a:cxn ang="0">
                  <a:pos x="147" y="165"/>
                </a:cxn>
                <a:cxn ang="0">
                  <a:pos x="147" y="0"/>
                </a:cxn>
                <a:cxn ang="0">
                  <a:pos x="0" y="0"/>
                </a:cxn>
                <a:cxn ang="0">
                  <a:pos x="0" y="165"/>
                </a:cxn>
              </a:cxnLst>
              <a:rect l="0" t="0" r="r" b="b"/>
              <a:pathLst>
                <a:path w="148" h="166">
                  <a:moveTo>
                    <a:pt x="0" y="165"/>
                  </a:moveTo>
                  <a:lnTo>
                    <a:pt x="147" y="165"/>
                  </a:lnTo>
                  <a:lnTo>
                    <a:pt x="147" y="0"/>
                  </a:lnTo>
                  <a:lnTo>
                    <a:pt x="0" y="0"/>
                  </a:lnTo>
                  <a:lnTo>
                    <a:pt x="0" y="165"/>
                  </a:lnTo>
                </a:path>
              </a:pathLst>
            </a:custGeom>
            <a:solidFill>
              <a:schemeClr val="accent1"/>
            </a:solidFill>
            <a:ln w="12700" cap="rnd" cmpd="sng">
              <a:solidFill>
                <a:srgbClr val="000000"/>
              </a:solidFill>
              <a:prstDash val="solid"/>
              <a:round/>
              <a:headEnd type="none" w="med" len="med"/>
              <a:tailEnd type="none" w="med" len="med"/>
            </a:ln>
            <a:effectLst/>
          </p:spPr>
          <p:txBody>
            <a:bodyPr/>
            <a:lstStyle/>
            <a:p>
              <a:endParaRPr lang="en-US"/>
            </a:p>
          </p:txBody>
        </p:sp>
        <p:sp>
          <p:nvSpPr>
            <p:cNvPr id="182322" name="Freeform 50"/>
            <p:cNvSpPr>
              <a:spLocks/>
            </p:cNvSpPr>
            <p:nvPr/>
          </p:nvSpPr>
          <p:spPr bwMode="auto">
            <a:xfrm>
              <a:off x="2082" y="2964"/>
              <a:ext cx="139" cy="27"/>
            </a:xfrm>
            <a:custGeom>
              <a:avLst/>
              <a:gdLst/>
              <a:ahLst/>
              <a:cxnLst>
                <a:cxn ang="0">
                  <a:pos x="0" y="26"/>
                </a:cxn>
                <a:cxn ang="0">
                  <a:pos x="138" y="26"/>
                </a:cxn>
                <a:cxn ang="0">
                  <a:pos x="138" y="0"/>
                </a:cxn>
                <a:cxn ang="0">
                  <a:pos x="0" y="0"/>
                </a:cxn>
                <a:cxn ang="0">
                  <a:pos x="0" y="26"/>
                </a:cxn>
              </a:cxnLst>
              <a:rect l="0" t="0" r="r" b="b"/>
              <a:pathLst>
                <a:path w="139" h="27">
                  <a:moveTo>
                    <a:pt x="0" y="26"/>
                  </a:moveTo>
                  <a:lnTo>
                    <a:pt x="138" y="26"/>
                  </a:lnTo>
                  <a:lnTo>
                    <a:pt x="138" y="0"/>
                  </a:lnTo>
                  <a:lnTo>
                    <a:pt x="0" y="0"/>
                  </a:lnTo>
                  <a:lnTo>
                    <a:pt x="0" y="26"/>
                  </a:lnTo>
                </a:path>
              </a:pathLst>
            </a:custGeom>
            <a:solidFill>
              <a:schemeClr val="accent1"/>
            </a:solidFill>
            <a:ln w="12700" cap="rnd" cmpd="sng">
              <a:solidFill>
                <a:srgbClr val="000000"/>
              </a:solidFill>
              <a:prstDash val="solid"/>
              <a:round/>
              <a:headEnd type="none" w="med" len="med"/>
              <a:tailEnd type="none" w="med" len="med"/>
            </a:ln>
            <a:effectLst/>
          </p:spPr>
          <p:txBody>
            <a:bodyPr/>
            <a:lstStyle/>
            <a:p>
              <a:endParaRPr lang="en-US"/>
            </a:p>
          </p:txBody>
        </p:sp>
        <p:sp>
          <p:nvSpPr>
            <p:cNvPr id="182323" name="Freeform 51"/>
            <p:cNvSpPr>
              <a:spLocks/>
            </p:cNvSpPr>
            <p:nvPr/>
          </p:nvSpPr>
          <p:spPr bwMode="auto">
            <a:xfrm>
              <a:off x="1943" y="2973"/>
              <a:ext cx="140" cy="18"/>
            </a:xfrm>
            <a:custGeom>
              <a:avLst/>
              <a:gdLst/>
              <a:ahLst/>
              <a:cxnLst>
                <a:cxn ang="0">
                  <a:pos x="0" y="17"/>
                </a:cxn>
                <a:cxn ang="0">
                  <a:pos x="139" y="17"/>
                </a:cxn>
                <a:cxn ang="0">
                  <a:pos x="139" y="0"/>
                </a:cxn>
                <a:cxn ang="0">
                  <a:pos x="0" y="0"/>
                </a:cxn>
                <a:cxn ang="0">
                  <a:pos x="0" y="17"/>
                </a:cxn>
              </a:cxnLst>
              <a:rect l="0" t="0" r="r" b="b"/>
              <a:pathLst>
                <a:path w="140" h="18">
                  <a:moveTo>
                    <a:pt x="0" y="17"/>
                  </a:moveTo>
                  <a:lnTo>
                    <a:pt x="139" y="17"/>
                  </a:lnTo>
                  <a:lnTo>
                    <a:pt x="139" y="0"/>
                  </a:lnTo>
                  <a:lnTo>
                    <a:pt x="0" y="0"/>
                  </a:lnTo>
                  <a:lnTo>
                    <a:pt x="0" y="17"/>
                  </a:lnTo>
                </a:path>
              </a:pathLst>
            </a:custGeom>
            <a:solidFill>
              <a:schemeClr val="accent1"/>
            </a:solidFill>
            <a:ln w="12700" cap="rnd" cmpd="sng">
              <a:solidFill>
                <a:srgbClr val="000000"/>
              </a:solidFill>
              <a:prstDash val="solid"/>
              <a:round/>
              <a:headEnd type="none" w="med" len="med"/>
              <a:tailEnd type="none" w="med" len="med"/>
            </a:ln>
            <a:effectLst/>
          </p:spPr>
          <p:txBody>
            <a:bodyPr/>
            <a:lstStyle/>
            <a:p>
              <a:endParaRPr lang="en-US"/>
            </a:p>
          </p:txBody>
        </p:sp>
        <p:sp>
          <p:nvSpPr>
            <p:cNvPr id="182324" name="Freeform 52"/>
            <p:cNvSpPr>
              <a:spLocks/>
            </p:cNvSpPr>
            <p:nvPr/>
          </p:nvSpPr>
          <p:spPr bwMode="auto">
            <a:xfrm>
              <a:off x="1804" y="2981"/>
              <a:ext cx="140" cy="10"/>
            </a:xfrm>
            <a:custGeom>
              <a:avLst/>
              <a:gdLst/>
              <a:ahLst/>
              <a:cxnLst>
                <a:cxn ang="0">
                  <a:pos x="0" y="9"/>
                </a:cxn>
                <a:cxn ang="0">
                  <a:pos x="139" y="9"/>
                </a:cxn>
                <a:cxn ang="0">
                  <a:pos x="139" y="0"/>
                </a:cxn>
                <a:cxn ang="0">
                  <a:pos x="0" y="0"/>
                </a:cxn>
                <a:cxn ang="0">
                  <a:pos x="0" y="9"/>
                </a:cxn>
              </a:cxnLst>
              <a:rect l="0" t="0" r="r" b="b"/>
              <a:pathLst>
                <a:path w="140" h="10">
                  <a:moveTo>
                    <a:pt x="0" y="9"/>
                  </a:moveTo>
                  <a:lnTo>
                    <a:pt x="139" y="9"/>
                  </a:lnTo>
                  <a:lnTo>
                    <a:pt x="139" y="0"/>
                  </a:lnTo>
                  <a:lnTo>
                    <a:pt x="0" y="0"/>
                  </a:lnTo>
                  <a:lnTo>
                    <a:pt x="0" y="9"/>
                  </a:lnTo>
                </a:path>
              </a:pathLst>
            </a:custGeom>
            <a:solidFill>
              <a:schemeClr val="accent1"/>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182325" name="Group 53"/>
          <p:cNvGrpSpPr>
            <a:grpSpLocks/>
          </p:cNvGrpSpPr>
          <p:nvPr/>
        </p:nvGrpSpPr>
        <p:grpSpPr bwMode="auto">
          <a:xfrm>
            <a:off x="3016250" y="2100263"/>
            <a:ext cx="3741738" cy="2647950"/>
            <a:chOff x="1900" y="1323"/>
            <a:chExt cx="2357" cy="1668"/>
          </a:xfrm>
        </p:grpSpPr>
        <p:sp>
          <p:nvSpPr>
            <p:cNvPr id="182326" name="Freeform 54"/>
            <p:cNvSpPr>
              <a:spLocks/>
            </p:cNvSpPr>
            <p:nvPr/>
          </p:nvSpPr>
          <p:spPr bwMode="auto">
            <a:xfrm>
              <a:off x="1900" y="1792"/>
              <a:ext cx="876" cy="1199"/>
            </a:xfrm>
            <a:custGeom>
              <a:avLst/>
              <a:gdLst/>
              <a:ahLst/>
              <a:cxnLst>
                <a:cxn ang="0">
                  <a:pos x="95" y="1181"/>
                </a:cxn>
                <a:cxn ang="0">
                  <a:pos x="286" y="1129"/>
                </a:cxn>
                <a:cxn ang="0">
                  <a:pos x="329" y="1103"/>
                </a:cxn>
                <a:cxn ang="0">
                  <a:pos x="372" y="1068"/>
                </a:cxn>
                <a:cxn ang="0">
                  <a:pos x="389" y="1059"/>
                </a:cxn>
                <a:cxn ang="0">
                  <a:pos x="407" y="1033"/>
                </a:cxn>
                <a:cxn ang="0">
                  <a:pos x="424" y="1016"/>
                </a:cxn>
                <a:cxn ang="0">
                  <a:pos x="441" y="998"/>
                </a:cxn>
                <a:cxn ang="0">
                  <a:pos x="459" y="981"/>
                </a:cxn>
                <a:cxn ang="0">
                  <a:pos x="476" y="955"/>
                </a:cxn>
                <a:cxn ang="0">
                  <a:pos x="511" y="912"/>
                </a:cxn>
                <a:cxn ang="0">
                  <a:pos x="537" y="860"/>
                </a:cxn>
                <a:cxn ang="0">
                  <a:pos x="545" y="851"/>
                </a:cxn>
                <a:cxn ang="0">
                  <a:pos x="554" y="825"/>
                </a:cxn>
                <a:cxn ang="0">
                  <a:pos x="580" y="781"/>
                </a:cxn>
                <a:cxn ang="0">
                  <a:pos x="589" y="764"/>
                </a:cxn>
                <a:cxn ang="0">
                  <a:pos x="597" y="738"/>
                </a:cxn>
                <a:cxn ang="0">
                  <a:pos x="606" y="721"/>
                </a:cxn>
                <a:cxn ang="0">
                  <a:pos x="623" y="695"/>
                </a:cxn>
                <a:cxn ang="0">
                  <a:pos x="632" y="669"/>
                </a:cxn>
                <a:cxn ang="0">
                  <a:pos x="641" y="660"/>
                </a:cxn>
                <a:cxn ang="0">
                  <a:pos x="641" y="643"/>
                </a:cxn>
                <a:cxn ang="0">
                  <a:pos x="649" y="616"/>
                </a:cxn>
                <a:cxn ang="0">
                  <a:pos x="658" y="599"/>
                </a:cxn>
                <a:cxn ang="0">
                  <a:pos x="667" y="590"/>
                </a:cxn>
                <a:cxn ang="0">
                  <a:pos x="675" y="556"/>
                </a:cxn>
                <a:cxn ang="0">
                  <a:pos x="684" y="538"/>
                </a:cxn>
                <a:cxn ang="0">
                  <a:pos x="693" y="521"/>
                </a:cxn>
                <a:cxn ang="0">
                  <a:pos x="701" y="495"/>
                </a:cxn>
                <a:cxn ang="0">
                  <a:pos x="710" y="478"/>
                </a:cxn>
                <a:cxn ang="0">
                  <a:pos x="719" y="452"/>
                </a:cxn>
                <a:cxn ang="0">
                  <a:pos x="727" y="434"/>
                </a:cxn>
                <a:cxn ang="0">
                  <a:pos x="727" y="417"/>
                </a:cxn>
                <a:cxn ang="0">
                  <a:pos x="736" y="391"/>
                </a:cxn>
                <a:cxn ang="0">
                  <a:pos x="745" y="382"/>
                </a:cxn>
                <a:cxn ang="0">
                  <a:pos x="753" y="365"/>
                </a:cxn>
                <a:cxn ang="0">
                  <a:pos x="762" y="339"/>
                </a:cxn>
                <a:cxn ang="0">
                  <a:pos x="762" y="321"/>
                </a:cxn>
                <a:cxn ang="0">
                  <a:pos x="771" y="304"/>
                </a:cxn>
                <a:cxn ang="0">
                  <a:pos x="779" y="287"/>
                </a:cxn>
                <a:cxn ang="0">
                  <a:pos x="779" y="269"/>
                </a:cxn>
                <a:cxn ang="0">
                  <a:pos x="788" y="252"/>
                </a:cxn>
                <a:cxn ang="0">
                  <a:pos x="797" y="243"/>
                </a:cxn>
                <a:cxn ang="0">
                  <a:pos x="797" y="226"/>
                </a:cxn>
                <a:cxn ang="0">
                  <a:pos x="805" y="208"/>
                </a:cxn>
                <a:cxn ang="0">
                  <a:pos x="805" y="191"/>
                </a:cxn>
                <a:cxn ang="0">
                  <a:pos x="814" y="182"/>
                </a:cxn>
                <a:cxn ang="0">
                  <a:pos x="814" y="165"/>
                </a:cxn>
                <a:cxn ang="0">
                  <a:pos x="823" y="156"/>
                </a:cxn>
                <a:cxn ang="0">
                  <a:pos x="831" y="139"/>
                </a:cxn>
                <a:cxn ang="0">
                  <a:pos x="840" y="104"/>
                </a:cxn>
                <a:cxn ang="0">
                  <a:pos x="849" y="87"/>
                </a:cxn>
                <a:cxn ang="0">
                  <a:pos x="857" y="52"/>
                </a:cxn>
                <a:cxn ang="0">
                  <a:pos x="866" y="44"/>
                </a:cxn>
                <a:cxn ang="0">
                  <a:pos x="866" y="26"/>
                </a:cxn>
                <a:cxn ang="0">
                  <a:pos x="875" y="18"/>
                </a:cxn>
                <a:cxn ang="0">
                  <a:pos x="875" y="0"/>
                </a:cxn>
              </a:cxnLst>
              <a:rect l="0" t="0" r="r" b="b"/>
              <a:pathLst>
                <a:path w="876" h="1199">
                  <a:moveTo>
                    <a:pt x="0" y="1198"/>
                  </a:moveTo>
                  <a:lnTo>
                    <a:pt x="95" y="1181"/>
                  </a:lnTo>
                  <a:lnTo>
                    <a:pt x="251" y="1146"/>
                  </a:lnTo>
                  <a:lnTo>
                    <a:pt x="286" y="1129"/>
                  </a:lnTo>
                  <a:lnTo>
                    <a:pt x="311" y="1111"/>
                  </a:lnTo>
                  <a:lnTo>
                    <a:pt x="329" y="1103"/>
                  </a:lnTo>
                  <a:lnTo>
                    <a:pt x="337" y="1094"/>
                  </a:lnTo>
                  <a:lnTo>
                    <a:pt x="372" y="1068"/>
                  </a:lnTo>
                  <a:lnTo>
                    <a:pt x="381" y="1059"/>
                  </a:lnTo>
                  <a:lnTo>
                    <a:pt x="389" y="1059"/>
                  </a:lnTo>
                  <a:lnTo>
                    <a:pt x="389" y="1051"/>
                  </a:lnTo>
                  <a:lnTo>
                    <a:pt x="407" y="1033"/>
                  </a:lnTo>
                  <a:lnTo>
                    <a:pt x="415" y="1033"/>
                  </a:lnTo>
                  <a:lnTo>
                    <a:pt x="424" y="1016"/>
                  </a:lnTo>
                  <a:lnTo>
                    <a:pt x="433" y="1007"/>
                  </a:lnTo>
                  <a:lnTo>
                    <a:pt x="441" y="998"/>
                  </a:lnTo>
                  <a:lnTo>
                    <a:pt x="450" y="990"/>
                  </a:lnTo>
                  <a:lnTo>
                    <a:pt x="459" y="981"/>
                  </a:lnTo>
                  <a:lnTo>
                    <a:pt x="467" y="972"/>
                  </a:lnTo>
                  <a:lnTo>
                    <a:pt x="476" y="955"/>
                  </a:lnTo>
                  <a:lnTo>
                    <a:pt x="485" y="946"/>
                  </a:lnTo>
                  <a:lnTo>
                    <a:pt x="511" y="912"/>
                  </a:lnTo>
                  <a:lnTo>
                    <a:pt x="519" y="894"/>
                  </a:lnTo>
                  <a:lnTo>
                    <a:pt x="537" y="860"/>
                  </a:lnTo>
                  <a:lnTo>
                    <a:pt x="537" y="851"/>
                  </a:lnTo>
                  <a:lnTo>
                    <a:pt x="545" y="851"/>
                  </a:lnTo>
                  <a:lnTo>
                    <a:pt x="545" y="842"/>
                  </a:lnTo>
                  <a:lnTo>
                    <a:pt x="554" y="825"/>
                  </a:lnTo>
                  <a:lnTo>
                    <a:pt x="580" y="790"/>
                  </a:lnTo>
                  <a:lnTo>
                    <a:pt x="580" y="781"/>
                  </a:lnTo>
                  <a:lnTo>
                    <a:pt x="580" y="773"/>
                  </a:lnTo>
                  <a:lnTo>
                    <a:pt x="589" y="764"/>
                  </a:lnTo>
                  <a:lnTo>
                    <a:pt x="597" y="747"/>
                  </a:lnTo>
                  <a:lnTo>
                    <a:pt x="597" y="738"/>
                  </a:lnTo>
                  <a:lnTo>
                    <a:pt x="606" y="729"/>
                  </a:lnTo>
                  <a:lnTo>
                    <a:pt x="606" y="721"/>
                  </a:lnTo>
                  <a:lnTo>
                    <a:pt x="615" y="712"/>
                  </a:lnTo>
                  <a:lnTo>
                    <a:pt x="623" y="695"/>
                  </a:lnTo>
                  <a:lnTo>
                    <a:pt x="623" y="677"/>
                  </a:lnTo>
                  <a:lnTo>
                    <a:pt x="632" y="669"/>
                  </a:lnTo>
                  <a:lnTo>
                    <a:pt x="632" y="660"/>
                  </a:lnTo>
                  <a:lnTo>
                    <a:pt x="641" y="660"/>
                  </a:lnTo>
                  <a:lnTo>
                    <a:pt x="641" y="651"/>
                  </a:lnTo>
                  <a:lnTo>
                    <a:pt x="641" y="643"/>
                  </a:lnTo>
                  <a:lnTo>
                    <a:pt x="649" y="625"/>
                  </a:lnTo>
                  <a:lnTo>
                    <a:pt x="649" y="616"/>
                  </a:lnTo>
                  <a:lnTo>
                    <a:pt x="658" y="608"/>
                  </a:lnTo>
                  <a:lnTo>
                    <a:pt x="658" y="599"/>
                  </a:lnTo>
                  <a:lnTo>
                    <a:pt x="667" y="599"/>
                  </a:lnTo>
                  <a:lnTo>
                    <a:pt x="667" y="590"/>
                  </a:lnTo>
                  <a:lnTo>
                    <a:pt x="667" y="582"/>
                  </a:lnTo>
                  <a:lnTo>
                    <a:pt x="675" y="556"/>
                  </a:lnTo>
                  <a:lnTo>
                    <a:pt x="684" y="547"/>
                  </a:lnTo>
                  <a:lnTo>
                    <a:pt x="684" y="538"/>
                  </a:lnTo>
                  <a:lnTo>
                    <a:pt x="684" y="530"/>
                  </a:lnTo>
                  <a:lnTo>
                    <a:pt x="693" y="521"/>
                  </a:lnTo>
                  <a:lnTo>
                    <a:pt x="701" y="504"/>
                  </a:lnTo>
                  <a:lnTo>
                    <a:pt x="701" y="495"/>
                  </a:lnTo>
                  <a:lnTo>
                    <a:pt x="701" y="486"/>
                  </a:lnTo>
                  <a:lnTo>
                    <a:pt x="710" y="478"/>
                  </a:lnTo>
                  <a:lnTo>
                    <a:pt x="710" y="469"/>
                  </a:lnTo>
                  <a:lnTo>
                    <a:pt x="719" y="452"/>
                  </a:lnTo>
                  <a:lnTo>
                    <a:pt x="719" y="443"/>
                  </a:lnTo>
                  <a:lnTo>
                    <a:pt x="727" y="434"/>
                  </a:lnTo>
                  <a:lnTo>
                    <a:pt x="727" y="426"/>
                  </a:lnTo>
                  <a:lnTo>
                    <a:pt x="727" y="417"/>
                  </a:lnTo>
                  <a:lnTo>
                    <a:pt x="736" y="399"/>
                  </a:lnTo>
                  <a:lnTo>
                    <a:pt x="736" y="391"/>
                  </a:lnTo>
                  <a:lnTo>
                    <a:pt x="745" y="391"/>
                  </a:lnTo>
                  <a:lnTo>
                    <a:pt x="745" y="382"/>
                  </a:lnTo>
                  <a:lnTo>
                    <a:pt x="745" y="373"/>
                  </a:lnTo>
                  <a:lnTo>
                    <a:pt x="753" y="365"/>
                  </a:lnTo>
                  <a:lnTo>
                    <a:pt x="753" y="356"/>
                  </a:lnTo>
                  <a:lnTo>
                    <a:pt x="762" y="339"/>
                  </a:lnTo>
                  <a:lnTo>
                    <a:pt x="762" y="330"/>
                  </a:lnTo>
                  <a:lnTo>
                    <a:pt x="762" y="321"/>
                  </a:lnTo>
                  <a:lnTo>
                    <a:pt x="771" y="313"/>
                  </a:lnTo>
                  <a:lnTo>
                    <a:pt x="771" y="304"/>
                  </a:lnTo>
                  <a:lnTo>
                    <a:pt x="771" y="295"/>
                  </a:lnTo>
                  <a:lnTo>
                    <a:pt x="779" y="287"/>
                  </a:lnTo>
                  <a:lnTo>
                    <a:pt x="779" y="278"/>
                  </a:lnTo>
                  <a:lnTo>
                    <a:pt x="779" y="269"/>
                  </a:lnTo>
                  <a:lnTo>
                    <a:pt x="788" y="261"/>
                  </a:lnTo>
                  <a:lnTo>
                    <a:pt x="788" y="252"/>
                  </a:lnTo>
                  <a:lnTo>
                    <a:pt x="788" y="243"/>
                  </a:lnTo>
                  <a:lnTo>
                    <a:pt x="797" y="243"/>
                  </a:lnTo>
                  <a:lnTo>
                    <a:pt x="797" y="235"/>
                  </a:lnTo>
                  <a:lnTo>
                    <a:pt x="797" y="226"/>
                  </a:lnTo>
                  <a:lnTo>
                    <a:pt x="805" y="217"/>
                  </a:lnTo>
                  <a:lnTo>
                    <a:pt x="805" y="208"/>
                  </a:lnTo>
                  <a:lnTo>
                    <a:pt x="805" y="200"/>
                  </a:lnTo>
                  <a:lnTo>
                    <a:pt x="805" y="191"/>
                  </a:lnTo>
                  <a:lnTo>
                    <a:pt x="814" y="191"/>
                  </a:lnTo>
                  <a:lnTo>
                    <a:pt x="814" y="182"/>
                  </a:lnTo>
                  <a:lnTo>
                    <a:pt x="814" y="174"/>
                  </a:lnTo>
                  <a:lnTo>
                    <a:pt x="814" y="165"/>
                  </a:lnTo>
                  <a:lnTo>
                    <a:pt x="823" y="165"/>
                  </a:lnTo>
                  <a:lnTo>
                    <a:pt x="823" y="156"/>
                  </a:lnTo>
                  <a:lnTo>
                    <a:pt x="823" y="148"/>
                  </a:lnTo>
                  <a:lnTo>
                    <a:pt x="831" y="139"/>
                  </a:lnTo>
                  <a:lnTo>
                    <a:pt x="831" y="130"/>
                  </a:lnTo>
                  <a:lnTo>
                    <a:pt x="840" y="104"/>
                  </a:lnTo>
                  <a:lnTo>
                    <a:pt x="840" y="96"/>
                  </a:lnTo>
                  <a:lnTo>
                    <a:pt x="849" y="87"/>
                  </a:lnTo>
                  <a:lnTo>
                    <a:pt x="849" y="78"/>
                  </a:lnTo>
                  <a:lnTo>
                    <a:pt x="857" y="52"/>
                  </a:lnTo>
                  <a:lnTo>
                    <a:pt x="857" y="44"/>
                  </a:lnTo>
                  <a:lnTo>
                    <a:pt x="866" y="44"/>
                  </a:lnTo>
                  <a:lnTo>
                    <a:pt x="866" y="35"/>
                  </a:lnTo>
                  <a:lnTo>
                    <a:pt x="866" y="26"/>
                  </a:lnTo>
                  <a:lnTo>
                    <a:pt x="866" y="18"/>
                  </a:lnTo>
                  <a:lnTo>
                    <a:pt x="875" y="18"/>
                  </a:lnTo>
                  <a:lnTo>
                    <a:pt x="875" y="9"/>
                  </a:lnTo>
                  <a:lnTo>
                    <a:pt x="875" y="0"/>
                  </a:lnTo>
                </a:path>
              </a:pathLst>
            </a:custGeom>
            <a:noFill/>
            <a:ln w="50800" cap="rnd" cmpd="sng">
              <a:solidFill>
                <a:srgbClr val="EAEC5E"/>
              </a:solidFill>
              <a:prstDash val="solid"/>
              <a:round/>
              <a:headEnd type="none" w="med" len="med"/>
              <a:tailEnd type="none" w="med" len="med"/>
            </a:ln>
            <a:effectLst/>
          </p:spPr>
          <p:txBody>
            <a:bodyPr/>
            <a:lstStyle/>
            <a:p>
              <a:endParaRPr lang="en-US"/>
            </a:p>
          </p:txBody>
        </p:sp>
        <p:sp>
          <p:nvSpPr>
            <p:cNvPr id="182327" name="Freeform 55"/>
            <p:cNvSpPr>
              <a:spLocks/>
            </p:cNvSpPr>
            <p:nvPr/>
          </p:nvSpPr>
          <p:spPr bwMode="auto">
            <a:xfrm>
              <a:off x="2775" y="1375"/>
              <a:ext cx="200" cy="418"/>
            </a:xfrm>
            <a:custGeom>
              <a:avLst/>
              <a:gdLst/>
              <a:ahLst/>
              <a:cxnLst>
                <a:cxn ang="0">
                  <a:pos x="0" y="417"/>
                </a:cxn>
                <a:cxn ang="0">
                  <a:pos x="0" y="417"/>
                </a:cxn>
                <a:cxn ang="0">
                  <a:pos x="0" y="408"/>
                </a:cxn>
                <a:cxn ang="0">
                  <a:pos x="8" y="408"/>
                </a:cxn>
                <a:cxn ang="0">
                  <a:pos x="8" y="400"/>
                </a:cxn>
                <a:cxn ang="0">
                  <a:pos x="8" y="391"/>
                </a:cxn>
                <a:cxn ang="0">
                  <a:pos x="17" y="374"/>
                </a:cxn>
                <a:cxn ang="0">
                  <a:pos x="17" y="365"/>
                </a:cxn>
                <a:cxn ang="0">
                  <a:pos x="25" y="365"/>
                </a:cxn>
                <a:cxn ang="0">
                  <a:pos x="25" y="356"/>
                </a:cxn>
                <a:cxn ang="0">
                  <a:pos x="25" y="348"/>
                </a:cxn>
                <a:cxn ang="0">
                  <a:pos x="25" y="339"/>
                </a:cxn>
                <a:cxn ang="0">
                  <a:pos x="34" y="330"/>
                </a:cxn>
                <a:cxn ang="0">
                  <a:pos x="34" y="322"/>
                </a:cxn>
                <a:cxn ang="0">
                  <a:pos x="43" y="313"/>
                </a:cxn>
                <a:cxn ang="0">
                  <a:pos x="43" y="304"/>
                </a:cxn>
                <a:cxn ang="0">
                  <a:pos x="43" y="296"/>
                </a:cxn>
                <a:cxn ang="0">
                  <a:pos x="51" y="287"/>
                </a:cxn>
                <a:cxn ang="0">
                  <a:pos x="51" y="278"/>
                </a:cxn>
                <a:cxn ang="0">
                  <a:pos x="60" y="270"/>
                </a:cxn>
                <a:cxn ang="0">
                  <a:pos x="60" y="261"/>
                </a:cxn>
                <a:cxn ang="0">
                  <a:pos x="60" y="252"/>
                </a:cxn>
                <a:cxn ang="0">
                  <a:pos x="69" y="244"/>
                </a:cxn>
                <a:cxn ang="0">
                  <a:pos x="69" y="235"/>
                </a:cxn>
                <a:cxn ang="0">
                  <a:pos x="69" y="226"/>
                </a:cxn>
                <a:cxn ang="0">
                  <a:pos x="77" y="226"/>
                </a:cxn>
                <a:cxn ang="0">
                  <a:pos x="77" y="217"/>
                </a:cxn>
                <a:cxn ang="0">
                  <a:pos x="77" y="209"/>
                </a:cxn>
                <a:cxn ang="0">
                  <a:pos x="86" y="209"/>
                </a:cxn>
                <a:cxn ang="0">
                  <a:pos x="86" y="200"/>
                </a:cxn>
                <a:cxn ang="0">
                  <a:pos x="86" y="191"/>
                </a:cxn>
                <a:cxn ang="0">
                  <a:pos x="95" y="191"/>
                </a:cxn>
                <a:cxn ang="0">
                  <a:pos x="95" y="183"/>
                </a:cxn>
                <a:cxn ang="0">
                  <a:pos x="95" y="174"/>
                </a:cxn>
                <a:cxn ang="0">
                  <a:pos x="103" y="165"/>
                </a:cxn>
                <a:cxn ang="0">
                  <a:pos x="103" y="157"/>
                </a:cxn>
                <a:cxn ang="0">
                  <a:pos x="103" y="148"/>
                </a:cxn>
                <a:cxn ang="0">
                  <a:pos x="112" y="148"/>
                </a:cxn>
                <a:cxn ang="0">
                  <a:pos x="112" y="139"/>
                </a:cxn>
                <a:cxn ang="0">
                  <a:pos x="112" y="131"/>
                </a:cxn>
                <a:cxn ang="0">
                  <a:pos x="121" y="131"/>
                </a:cxn>
                <a:cxn ang="0">
                  <a:pos x="121" y="122"/>
                </a:cxn>
                <a:cxn ang="0">
                  <a:pos x="121" y="113"/>
                </a:cxn>
                <a:cxn ang="0">
                  <a:pos x="129" y="113"/>
                </a:cxn>
                <a:cxn ang="0">
                  <a:pos x="129" y="105"/>
                </a:cxn>
                <a:cxn ang="0">
                  <a:pos x="129" y="96"/>
                </a:cxn>
                <a:cxn ang="0">
                  <a:pos x="138" y="96"/>
                </a:cxn>
                <a:cxn ang="0">
                  <a:pos x="138" y="87"/>
                </a:cxn>
                <a:cxn ang="0">
                  <a:pos x="147" y="79"/>
                </a:cxn>
                <a:cxn ang="0">
                  <a:pos x="147" y="70"/>
                </a:cxn>
                <a:cxn ang="0">
                  <a:pos x="155" y="70"/>
                </a:cxn>
                <a:cxn ang="0">
                  <a:pos x="155" y="61"/>
                </a:cxn>
                <a:cxn ang="0">
                  <a:pos x="155" y="53"/>
                </a:cxn>
                <a:cxn ang="0">
                  <a:pos x="164" y="53"/>
                </a:cxn>
                <a:cxn ang="0">
                  <a:pos x="164" y="44"/>
                </a:cxn>
                <a:cxn ang="0">
                  <a:pos x="173" y="35"/>
                </a:cxn>
                <a:cxn ang="0">
                  <a:pos x="173" y="27"/>
                </a:cxn>
                <a:cxn ang="0">
                  <a:pos x="181" y="27"/>
                </a:cxn>
                <a:cxn ang="0">
                  <a:pos x="181" y="18"/>
                </a:cxn>
                <a:cxn ang="0">
                  <a:pos x="190" y="18"/>
                </a:cxn>
                <a:cxn ang="0">
                  <a:pos x="190" y="9"/>
                </a:cxn>
                <a:cxn ang="0">
                  <a:pos x="199" y="0"/>
                </a:cxn>
              </a:cxnLst>
              <a:rect l="0" t="0" r="r" b="b"/>
              <a:pathLst>
                <a:path w="200" h="418">
                  <a:moveTo>
                    <a:pt x="0" y="417"/>
                  </a:moveTo>
                  <a:lnTo>
                    <a:pt x="0" y="417"/>
                  </a:lnTo>
                  <a:lnTo>
                    <a:pt x="0" y="408"/>
                  </a:lnTo>
                  <a:lnTo>
                    <a:pt x="8" y="408"/>
                  </a:lnTo>
                  <a:lnTo>
                    <a:pt x="8" y="400"/>
                  </a:lnTo>
                  <a:lnTo>
                    <a:pt x="8" y="391"/>
                  </a:lnTo>
                  <a:lnTo>
                    <a:pt x="17" y="374"/>
                  </a:lnTo>
                  <a:lnTo>
                    <a:pt x="17" y="365"/>
                  </a:lnTo>
                  <a:lnTo>
                    <a:pt x="25" y="365"/>
                  </a:lnTo>
                  <a:lnTo>
                    <a:pt x="25" y="356"/>
                  </a:lnTo>
                  <a:lnTo>
                    <a:pt x="25" y="348"/>
                  </a:lnTo>
                  <a:lnTo>
                    <a:pt x="25" y="339"/>
                  </a:lnTo>
                  <a:lnTo>
                    <a:pt x="34" y="330"/>
                  </a:lnTo>
                  <a:lnTo>
                    <a:pt x="34" y="322"/>
                  </a:lnTo>
                  <a:lnTo>
                    <a:pt x="43" y="313"/>
                  </a:lnTo>
                  <a:lnTo>
                    <a:pt x="43" y="304"/>
                  </a:lnTo>
                  <a:lnTo>
                    <a:pt x="43" y="296"/>
                  </a:lnTo>
                  <a:lnTo>
                    <a:pt x="51" y="287"/>
                  </a:lnTo>
                  <a:lnTo>
                    <a:pt x="51" y="278"/>
                  </a:lnTo>
                  <a:lnTo>
                    <a:pt x="60" y="270"/>
                  </a:lnTo>
                  <a:lnTo>
                    <a:pt x="60" y="261"/>
                  </a:lnTo>
                  <a:lnTo>
                    <a:pt x="60" y="252"/>
                  </a:lnTo>
                  <a:lnTo>
                    <a:pt x="69" y="244"/>
                  </a:lnTo>
                  <a:lnTo>
                    <a:pt x="69" y="235"/>
                  </a:lnTo>
                  <a:lnTo>
                    <a:pt x="69" y="226"/>
                  </a:lnTo>
                  <a:lnTo>
                    <a:pt x="77" y="226"/>
                  </a:lnTo>
                  <a:lnTo>
                    <a:pt x="77" y="217"/>
                  </a:lnTo>
                  <a:lnTo>
                    <a:pt x="77" y="209"/>
                  </a:lnTo>
                  <a:lnTo>
                    <a:pt x="86" y="209"/>
                  </a:lnTo>
                  <a:lnTo>
                    <a:pt x="86" y="200"/>
                  </a:lnTo>
                  <a:lnTo>
                    <a:pt x="86" y="191"/>
                  </a:lnTo>
                  <a:lnTo>
                    <a:pt x="95" y="191"/>
                  </a:lnTo>
                  <a:lnTo>
                    <a:pt x="95" y="183"/>
                  </a:lnTo>
                  <a:lnTo>
                    <a:pt x="95" y="174"/>
                  </a:lnTo>
                  <a:lnTo>
                    <a:pt x="103" y="165"/>
                  </a:lnTo>
                  <a:lnTo>
                    <a:pt x="103" y="157"/>
                  </a:lnTo>
                  <a:lnTo>
                    <a:pt x="103" y="148"/>
                  </a:lnTo>
                  <a:lnTo>
                    <a:pt x="112" y="148"/>
                  </a:lnTo>
                  <a:lnTo>
                    <a:pt x="112" y="139"/>
                  </a:lnTo>
                  <a:lnTo>
                    <a:pt x="112" y="131"/>
                  </a:lnTo>
                  <a:lnTo>
                    <a:pt x="121" y="131"/>
                  </a:lnTo>
                  <a:lnTo>
                    <a:pt x="121" y="122"/>
                  </a:lnTo>
                  <a:lnTo>
                    <a:pt x="121" y="113"/>
                  </a:lnTo>
                  <a:lnTo>
                    <a:pt x="129" y="113"/>
                  </a:lnTo>
                  <a:lnTo>
                    <a:pt x="129" y="105"/>
                  </a:lnTo>
                  <a:lnTo>
                    <a:pt x="129" y="96"/>
                  </a:lnTo>
                  <a:lnTo>
                    <a:pt x="138" y="96"/>
                  </a:lnTo>
                  <a:lnTo>
                    <a:pt x="138" y="87"/>
                  </a:lnTo>
                  <a:lnTo>
                    <a:pt x="147" y="79"/>
                  </a:lnTo>
                  <a:lnTo>
                    <a:pt x="147" y="70"/>
                  </a:lnTo>
                  <a:lnTo>
                    <a:pt x="155" y="70"/>
                  </a:lnTo>
                  <a:lnTo>
                    <a:pt x="155" y="61"/>
                  </a:lnTo>
                  <a:lnTo>
                    <a:pt x="155" y="53"/>
                  </a:lnTo>
                  <a:lnTo>
                    <a:pt x="164" y="53"/>
                  </a:lnTo>
                  <a:lnTo>
                    <a:pt x="164" y="44"/>
                  </a:lnTo>
                  <a:lnTo>
                    <a:pt x="173" y="35"/>
                  </a:lnTo>
                  <a:lnTo>
                    <a:pt x="173" y="27"/>
                  </a:lnTo>
                  <a:lnTo>
                    <a:pt x="181" y="27"/>
                  </a:lnTo>
                  <a:lnTo>
                    <a:pt x="181" y="18"/>
                  </a:lnTo>
                  <a:lnTo>
                    <a:pt x="190" y="18"/>
                  </a:lnTo>
                  <a:lnTo>
                    <a:pt x="190" y="9"/>
                  </a:lnTo>
                  <a:lnTo>
                    <a:pt x="199" y="0"/>
                  </a:lnTo>
                </a:path>
              </a:pathLst>
            </a:custGeom>
            <a:noFill/>
            <a:ln w="50800" cap="rnd" cmpd="sng">
              <a:solidFill>
                <a:srgbClr val="EAEC5E"/>
              </a:solidFill>
              <a:prstDash val="solid"/>
              <a:round/>
              <a:headEnd type="none" w="med" len="med"/>
              <a:tailEnd type="none" w="med" len="med"/>
            </a:ln>
            <a:effectLst/>
          </p:spPr>
          <p:txBody>
            <a:bodyPr/>
            <a:lstStyle/>
            <a:p>
              <a:endParaRPr lang="en-US"/>
            </a:p>
          </p:txBody>
        </p:sp>
        <p:sp>
          <p:nvSpPr>
            <p:cNvPr id="182328" name="Freeform 56"/>
            <p:cNvSpPr>
              <a:spLocks/>
            </p:cNvSpPr>
            <p:nvPr/>
          </p:nvSpPr>
          <p:spPr bwMode="auto">
            <a:xfrm>
              <a:off x="2974" y="1323"/>
              <a:ext cx="148" cy="53"/>
            </a:xfrm>
            <a:custGeom>
              <a:avLst/>
              <a:gdLst/>
              <a:ahLst/>
              <a:cxnLst>
                <a:cxn ang="0">
                  <a:pos x="0" y="52"/>
                </a:cxn>
                <a:cxn ang="0">
                  <a:pos x="0" y="52"/>
                </a:cxn>
                <a:cxn ang="0">
                  <a:pos x="0" y="44"/>
                </a:cxn>
                <a:cxn ang="0">
                  <a:pos x="8" y="44"/>
                </a:cxn>
                <a:cxn ang="0">
                  <a:pos x="8" y="35"/>
                </a:cxn>
                <a:cxn ang="0">
                  <a:pos x="17" y="35"/>
                </a:cxn>
                <a:cxn ang="0">
                  <a:pos x="17" y="26"/>
                </a:cxn>
                <a:cxn ang="0">
                  <a:pos x="26" y="26"/>
                </a:cxn>
                <a:cxn ang="0">
                  <a:pos x="34" y="18"/>
                </a:cxn>
                <a:cxn ang="0">
                  <a:pos x="43" y="18"/>
                </a:cxn>
                <a:cxn ang="0">
                  <a:pos x="43" y="9"/>
                </a:cxn>
                <a:cxn ang="0">
                  <a:pos x="52" y="9"/>
                </a:cxn>
                <a:cxn ang="0">
                  <a:pos x="60" y="9"/>
                </a:cxn>
                <a:cxn ang="0">
                  <a:pos x="60" y="0"/>
                </a:cxn>
                <a:cxn ang="0">
                  <a:pos x="69" y="0"/>
                </a:cxn>
                <a:cxn ang="0">
                  <a:pos x="78" y="0"/>
                </a:cxn>
                <a:cxn ang="0">
                  <a:pos x="86" y="0"/>
                </a:cxn>
                <a:cxn ang="0">
                  <a:pos x="95" y="0"/>
                </a:cxn>
                <a:cxn ang="0">
                  <a:pos x="104" y="0"/>
                </a:cxn>
                <a:cxn ang="0">
                  <a:pos x="112" y="0"/>
                </a:cxn>
                <a:cxn ang="0">
                  <a:pos x="112" y="9"/>
                </a:cxn>
                <a:cxn ang="0">
                  <a:pos x="121" y="9"/>
                </a:cxn>
                <a:cxn ang="0">
                  <a:pos x="130" y="9"/>
                </a:cxn>
                <a:cxn ang="0">
                  <a:pos x="130" y="18"/>
                </a:cxn>
                <a:cxn ang="0">
                  <a:pos x="138" y="18"/>
                </a:cxn>
                <a:cxn ang="0">
                  <a:pos x="138" y="26"/>
                </a:cxn>
                <a:cxn ang="0">
                  <a:pos x="147" y="26"/>
                </a:cxn>
              </a:cxnLst>
              <a:rect l="0" t="0" r="r" b="b"/>
              <a:pathLst>
                <a:path w="148" h="53">
                  <a:moveTo>
                    <a:pt x="0" y="52"/>
                  </a:moveTo>
                  <a:lnTo>
                    <a:pt x="0" y="52"/>
                  </a:lnTo>
                  <a:lnTo>
                    <a:pt x="0" y="44"/>
                  </a:lnTo>
                  <a:lnTo>
                    <a:pt x="8" y="44"/>
                  </a:lnTo>
                  <a:lnTo>
                    <a:pt x="8" y="35"/>
                  </a:lnTo>
                  <a:lnTo>
                    <a:pt x="17" y="35"/>
                  </a:lnTo>
                  <a:lnTo>
                    <a:pt x="17" y="26"/>
                  </a:lnTo>
                  <a:lnTo>
                    <a:pt x="26" y="26"/>
                  </a:lnTo>
                  <a:lnTo>
                    <a:pt x="34" y="18"/>
                  </a:lnTo>
                  <a:lnTo>
                    <a:pt x="43" y="18"/>
                  </a:lnTo>
                  <a:lnTo>
                    <a:pt x="43" y="9"/>
                  </a:lnTo>
                  <a:lnTo>
                    <a:pt x="52" y="9"/>
                  </a:lnTo>
                  <a:lnTo>
                    <a:pt x="60" y="9"/>
                  </a:lnTo>
                  <a:lnTo>
                    <a:pt x="60" y="0"/>
                  </a:lnTo>
                  <a:lnTo>
                    <a:pt x="69" y="0"/>
                  </a:lnTo>
                  <a:lnTo>
                    <a:pt x="78" y="0"/>
                  </a:lnTo>
                  <a:lnTo>
                    <a:pt x="86" y="0"/>
                  </a:lnTo>
                  <a:lnTo>
                    <a:pt x="95" y="0"/>
                  </a:lnTo>
                  <a:lnTo>
                    <a:pt x="104" y="0"/>
                  </a:lnTo>
                  <a:lnTo>
                    <a:pt x="112" y="0"/>
                  </a:lnTo>
                  <a:lnTo>
                    <a:pt x="112" y="9"/>
                  </a:lnTo>
                  <a:lnTo>
                    <a:pt x="121" y="9"/>
                  </a:lnTo>
                  <a:lnTo>
                    <a:pt x="130" y="9"/>
                  </a:lnTo>
                  <a:lnTo>
                    <a:pt x="130" y="18"/>
                  </a:lnTo>
                  <a:lnTo>
                    <a:pt x="138" y="18"/>
                  </a:lnTo>
                  <a:lnTo>
                    <a:pt x="138" y="26"/>
                  </a:lnTo>
                  <a:lnTo>
                    <a:pt x="147" y="26"/>
                  </a:lnTo>
                </a:path>
              </a:pathLst>
            </a:custGeom>
            <a:noFill/>
            <a:ln w="50800" cap="rnd" cmpd="sng">
              <a:solidFill>
                <a:srgbClr val="EAEC5E"/>
              </a:solidFill>
              <a:prstDash val="solid"/>
              <a:round/>
              <a:headEnd type="none" w="med" len="med"/>
              <a:tailEnd type="none" w="med" len="med"/>
            </a:ln>
            <a:effectLst/>
          </p:spPr>
          <p:txBody>
            <a:bodyPr/>
            <a:lstStyle/>
            <a:p>
              <a:endParaRPr lang="en-US"/>
            </a:p>
          </p:txBody>
        </p:sp>
        <p:sp>
          <p:nvSpPr>
            <p:cNvPr id="182329" name="Freeform 57"/>
            <p:cNvSpPr>
              <a:spLocks/>
            </p:cNvSpPr>
            <p:nvPr/>
          </p:nvSpPr>
          <p:spPr bwMode="auto">
            <a:xfrm>
              <a:off x="3121" y="1349"/>
              <a:ext cx="209" cy="401"/>
            </a:xfrm>
            <a:custGeom>
              <a:avLst/>
              <a:gdLst/>
              <a:ahLst/>
              <a:cxnLst>
                <a:cxn ang="0">
                  <a:pos x="0" y="0"/>
                </a:cxn>
                <a:cxn ang="0">
                  <a:pos x="0" y="0"/>
                </a:cxn>
                <a:cxn ang="0">
                  <a:pos x="9" y="0"/>
                </a:cxn>
                <a:cxn ang="0">
                  <a:pos x="9" y="9"/>
                </a:cxn>
                <a:cxn ang="0">
                  <a:pos x="17" y="9"/>
                </a:cxn>
                <a:cxn ang="0">
                  <a:pos x="17" y="18"/>
                </a:cxn>
                <a:cxn ang="0">
                  <a:pos x="26" y="18"/>
                </a:cxn>
                <a:cxn ang="0">
                  <a:pos x="26" y="26"/>
                </a:cxn>
                <a:cxn ang="0">
                  <a:pos x="35" y="26"/>
                </a:cxn>
                <a:cxn ang="0">
                  <a:pos x="35" y="35"/>
                </a:cxn>
                <a:cxn ang="0">
                  <a:pos x="35" y="44"/>
                </a:cxn>
                <a:cxn ang="0">
                  <a:pos x="43" y="44"/>
                </a:cxn>
                <a:cxn ang="0">
                  <a:pos x="43" y="53"/>
                </a:cxn>
                <a:cxn ang="0">
                  <a:pos x="52" y="53"/>
                </a:cxn>
                <a:cxn ang="0">
                  <a:pos x="52" y="61"/>
                </a:cxn>
                <a:cxn ang="0">
                  <a:pos x="61" y="70"/>
                </a:cxn>
                <a:cxn ang="0">
                  <a:pos x="61" y="79"/>
                </a:cxn>
                <a:cxn ang="0">
                  <a:pos x="69" y="79"/>
                </a:cxn>
                <a:cxn ang="0">
                  <a:pos x="69" y="87"/>
                </a:cxn>
                <a:cxn ang="0">
                  <a:pos x="69" y="96"/>
                </a:cxn>
                <a:cxn ang="0">
                  <a:pos x="78" y="96"/>
                </a:cxn>
                <a:cxn ang="0">
                  <a:pos x="78" y="105"/>
                </a:cxn>
                <a:cxn ang="0">
                  <a:pos x="87" y="105"/>
                </a:cxn>
                <a:cxn ang="0">
                  <a:pos x="87" y="113"/>
                </a:cxn>
                <a:cxn ang="0">
                  <a:pos x="87" y="122"/>
                </a:cxn>
                <a:cxn ang="0">
                  <a:pos x="95" y="122"/>
                </a:cxn>
                <a:cxn ang="0">
                  <a:pos x="95" y="131"/>
                </a:cxn>
                <a:cxn ang="0">
                  <a:pos x="95" y="139"/>
                </a:cxn>
                <a:cxn ang="0">
                  <a:pos x="104" y="139"/>
                </a:cxn>
                <a:cxn ang="0">
                  <a:pos x="104" y="148"/>
                </a:cxn>
                <a:cxn ang="0">
                  <a:pos x="113" y="157"/>
                </a:cxn>
                <a:cxn ang="0">
                  <a:pos x="113" y="165"/>
                </a:cxn>
                <a:cxn ang="0">
                  <a:pos x="113" y="174"/>
                </a:cxn>
                <a:cxn ang="0">
                  <a:pos x="121" y="183"/>
                </a:cxn>
                <a:cxn ang="0">
                  <a:pos x="121" y="191"/>
                </a:cxn>
                <a:cxn ang="0">
                  <a:pos x="130" y="200"/>
                </a:cxn>
                <a:cxn ang="0">
                  <a:pos x="130" y="209"/>
                </a:cxn>
                <a:cxn ang="0">
                  <a:pos x="139" y="217"/>
                </a:cxn>
                <a:cxn ang="0">
                  <a:pos x="139" y="226"/>
                </a:cxn>
                <a:cxn ang="0">
                  <a:pos x="147" y="235"/>
                </a:cxn>
                <a:cxn ang="0">
                  <a:pos x="147" y="243"/>
                </a:cxn>
                <a:cxn ang="0">
                  <a:pos x="147" y="252"/>
                </a:cxn>
                <a:cxn ang="0">
                  <a:pos x="156" y="261"/>
                </a:cxn>
                <a:cxn ang="0">
                  <a:pos x="156" y="270"/>
                </a:cxn>
                <a:cxn ang="0">
                  <a:pos x="165" y="278"/>
                </a:cxn>
                <a:cxn ang="0">
                  <a:pos x="165" y="287"/>
                </a:cxn>
                <a:cxn ang="0">
                  <a:pos x="165" y="296"/>
                </a:cxn>
                <a:cxn ang="0">
                  <a:pos x="173" y="304"/>
                </a:cxn>
                <a:cxn ang="0">
                  <a:pos x="173" y="313"/>
                </a:cxn>
                <a:cxn ang="0">
                  <a:pos x="173" y="322"/>
                </a:cxn>
                <a:cxn ang="0">
                  <a:pos x="182" y="322"/>
                </a:cxn>
                <a:cxn ang="0">
                  <a:pos x="182" y="330"/>
                </a:cxn>
                <a:cxn ang="0">
                  <a:pos x="182" y="339"/>
                </a:cxn>
                <a:cxn ang="0">
                  <a:pos x="191" y="348"/>
                </a:cxn>
                <a:cxn ang="0">
                  <a:pos x="191" y="356"/>
                </a:cxn>
                <a:cxn ang="0">
                  <a:pos x="199" y="365"/>
                </a:cxn>
                <a:cxn ang="0">
                  <a:pos x="199" y="374"/>
                </a:cxn>
                <a:cxn ang="0">
                  <a:pos x="199" y="382"/>
                </a:cxn>
                <a:cxn ang="0">
                  <a:pos x="199" y="391"/>
                </a:cxn>
                <a:cxn ang="0">
                  <a:pos x="208" y="391"/>
                </a:cxn>
                <a:cxn ang="0">
                  <a:pos x="208" y="400"/>
                </a:cxn>
              </a:cxnLst>
              <a:rect l="0" t="0" r="r" b="b"/>
              <a:pathLst>
                <a:path w="209" h="401">
                  <a:moveTo>
                    <a:pt x="0" y="0"/>
                  </a:moveTo>
                  <a:lnTo>
                    <a:pt x="0" y="0"/>
                  </a:lnTo>
                  <a:lnTo>
                    <a:pt x="9" y="0"/>
                  </a:lnTo>
                  <a:lnTo>
                    <a:pt x="9" y="9"/>
                  </a:lnTo>
                  <a:lnTo>
                    <a:pt x="17" y="9"/>
                  </a:lnTo>
                  <a:lnTo>
                    <a:pt x="17" y="18"/>
                  </a:lnTo>
                  <a:lnTo>
                    <a:pt x="26" y="18"/>
                  </a:lnTo>
                  <a:lnTo>
                    <a:pt x="26" y="26"/>
                  </a:lnTo>
                  <a:lnTo>
                    <a:pt x="35" y="26"/>
                  </a:lnTo>
                  <a:lnTo>
                    <a:pt x="35" y="35"/>
                  </a:lnTo>
                  <a:lnTo>
                    <a:pt x="35" y="44"/>
                  </a:lnTo>
                  <a:lnTo>
                    <a:pt x="43" y="44"/>
                  </a:lnTo>
                  <a:lnTo>
                    <a:pt x="43" y="53"/>
                  </a:lnTo>
                  <a:lnTo>
                    <a:pt x="52" y="53"/>
                  </a:lnTo>
                  <a:lnTo>
                    <a:pt x="52" y="61"/>
                  </a:lnTo>
                  <a:lnTo>
                    <a:pt x="61" y="70"/>
                  </a:lnTo>
                  <a:lnTo>
                    <a:pt x="61" y="79"/>
                  </a:lnTo>
                  <a:lnTo>
                    <a:pt x="69" y="79"/>
                  </a:lnTo>
                  <a:lnTo>
                    <a:pt x="69" y="87"/>
                  </a:lnTo>
                  <a:lnTo>
                    <a:pt x="69" y="96"/>
                  </a:lnTo>
                  <a:lnTo>
                    <a:pt x="78" y="96"/>
                  </a:lnTo>
                  <a:lnTo>
                    <a:pt x="78" y="105"/>
                  </a:lnTo>
                  <a:lnTo>
                    <a:pt x="87" y="105"/>
                  </a:lnTo>
                  <a:lnTo>
                    <a:pt x="87" y="113"/>
                  </a:lnTo>
                  <a:lnTo>
                    <a:pt x="87" y="122"/>
                  </a:lnTo>
                  <a:lnTo>
                    <a:pt x="95" y="122"/>
                  </a:lnTo>
                  <a:lnTo>
                    <a:pt x="95" y="131"/>
                  </a:lnTo>
                  <a:lnTo>
                    <a:pt x="95" y="139"/>
                  </a:lnTo>
                  <a:lnTo>
                    <a:pt x="104" y="139"/>
                  </a:lnTo>
                  <a:lnTo>
                    <a:pt x="104" y="148"/>
                  </a:lnTo>
                  <a:lnTo>
                    <a:pt x="113" y="157"/>
                  </a:lnTo>
                  <a:lnTo>
                    <a:pt x="113" y="165"/>
                  </a:lnTo>
                  <a:lnTo>
                    <a:pt x="113" y="174"/>
                  </a:lnTo>
                  <a:lnTo>
                    <a:pt x="121" y="183"/>
                  </a:lnTo>
                  <a:lnTo>
                    <a:pt x="121" y="191"/>
                  </a:lnTo>
                  <a:lnTo>
                    <a:pt x="130" y="200"/>
                  </a:lnTo>
                  <a:lnTo>
                    <a:pt x="130" y="209"/>
                  </a:lnTo>
                  <a:lnTo>
                    <a:pt x="139" y="217"/>
                  </a:lnTo>
                  <a:lnTo>
                    <a:pt x="139" y="226"/>
                  </a:lnTo>
                  <a:lnTo>
                    <a:pt x="147" y="235"/>
                  </a:lnTo>
                  <a:lnTo>
                    <a:pt x="147" y="243"/>
                  </a:lnTo>
                  <a:lnTo>
                    <a:pt x="147" y="252"/>
                  </a:lnTo>
                  <a:lnTo>
                    <a:pt x="156" y="261"/>
                  </a:lnTo>
                  <a:lnTo>
                    <a:pt x="156" y="270"/>
                  </a:lnTo>
                  <a:lnTo>
                    <a:pt x="165" y="278"/>
                  </a:lnTo>
                  <a:lnTo>
                    <a:pt x="165" y="287"/>
                  </a:lnTo>
                  <a:lnTo>
                    <a:pt x="165" y="296"/>
                  </a:lnTo>
                  <a:lnTo>
                    <a:pt x="173" y="304"/>
                  </a:lnTo>
                  <a:lnTo>
                    <a:pt x="173" y="313"/>
                  </a:lnTo>
                  <a:lnTo>
                    <a:pt x="173" y="322"/>
                  </a:lnTo>
                  <a:lnTo>
                    <a:pt x="182" y="322"/>
                  </a:lnTo>
                  <a:lnTo>
                    <a:pt x="182" y="330"/>
                  </a:lnTo>
                  <a:lnTo>
                    <a:pt x="182" y="339"/>
                  </a:lnTo>
                  <a:lnTo>
                    <a:pt x="191" y="348"/>
                  </a:lnTo>
                  <a:lnTo>
                    <a:pt x="191" y="356"/>
                  </a:lnTo>
                  <a:lnTo>
                    <a:pt x="199" y="365"/>
                  </a:lnTo>
                  <a:lnTo>
                    <a:pt x="199" y="374"/>
                  </a:lnTo>
                  <a:lnTo>
                    <a:pt x="199" y="382"/>
                  </a:lnTo>
                  <a:lnTo>
                    <a:pt x="199" y="391"/>
                  </a:lnTo>
                  <a:lnTo>
                    <a:pt x="208" y="391"/>
                  </a:lnTo>
                  <a:lnTo>
                    <a:pt x="208" y="400"/>
                  </a:lnTo>
                </a:path>
              </a:pathLst>
            </a:custGeom>
            <a:noFill/>
            <a:ln w="50800" cap="rnd" cmpd="sng">
              <a:solidFill>
                <a:srgbClr val="EAEC5E"/>
              </a:solidFill>
              <a:prstDash val="solid"/>
              <a:round/>
              <a:headEnd type="none" w="med" len="med"/>
              <a:tailEnd type="none" w="med" len="med"/>
            </a:ln>
            <a:effectLst/>
          </p:spPr>
          <p:txBody>
            <a:bodyPr/>
            <a:lstStyle/>
            <a:p>
              <a:endParaRPr lang="en-US"/>
            </a:p>
          </p:txBody>
        </p:sp>
        <p:sp>
          <p:nvSpPr>
            <p:cNvPr id="182330" name="Freeform 58"/>
            <p:cNvSpPr>
              <a:spLocks/>
            </p:cNvSpPr>
            <p:nvPr/>
          </p:nvSpPr>
          <p:spPr bwMode="auto">
            <a:xfrm>
              <a:off x="3329" y="1749"/>
              <a:ext cx="624" cy="1181"/>
            </a:xfrm>
            <a:custGeom>
              <a:avLst/>
              <a:gdLst/>
              <a:ahLst/>
              <a:cxnLst>
                <a:cxn ang="0">
                  <a:pos x="0" y="0"/>
                </a:cxn>
                <a:cxn ang="0">
                  <a:pos x="0" y="17"/>
                </a:cxn>
                <a:cxn ang="0">
                  <a:pos x="9" y="26"/>
                </a:cxn>
                <a:cxn ang="0">
                  <a:pos x="17" y="52"/>
                </a:cxn>
                <a:cxn ang="0">
                  <a:pos x="26" y="69"/>
                </a:cxn>
                <a:cxn ang="0">
                  <a:pos x="26" y="87"/>
                </a:cxn>
                <a:cxn ang="0">
                  <a:pos x="34" y="95"/>
                </a:cxn>
                <a:cxn ang="0">
                  <a:pos x="43" y="113"/>
                </a:cxn>
                <a:cxn ang="0">
                  <a:pos x="43" y="130"/>
                </a:cxn>
                <a:cxn ang="0">
                  <a:pos x="52" y="147"/>
                </a:cxn>
                <a:cxn ang="0">
                  <a:pos x="60" y="173"/>
                </a:cxn>
                <a:cxn ang="0">
                  <a:pos x="69" y="182"/>
                </a:cxn>
                <a:cxn ang="0">
                  <a:pos x="69" y="199"/>
                </a:cxn>
                <a:cxn ang="0">
                  <a:pos x="78" y="217"/>
                </a:cxn>
                <a:cxn ang="0">
                  <a:pos x="86" y="234"/>
                </a:cxn>
                <a:cxn ang="0">
                  <a:pos x="86" y="251"/>
                </a:cxn>
                <a:cxn ang="0">
                  <a:pos x="95" y="278"/>
                </a:cxn>
                <a:cxn ang="0">
                  <a:pos x="104" y="312"/>
                </a:cxn>
                <a:cxn ang="0">
                  <a:pos x="112" y="330"/>
                </a:cxn>
                <a:cxn ang="0">
                  <a:pos x="121" y="347"/>
                </a:cxn>
                <a:cxn ang="0">
                  <a:pos x="130" y="364"/>
                </a:cxn>
                <a:cxn ang="0">
                  <a:pos x="138" y="399"/>
                </a:cxn>
                <a:cxn ang="0">
                  <a:pos x="147" y="416"/>
                </a:cxn>
                <a:cxn ang="0">
                  <a:pos x="147" y="434"/>
                </a:cxn>
                <a:cxn ang="0">
                  <a:pos x="156" y="442"/>
                </a:cxn>
                <a:cxn ang="0">
                  <a:pos x="164" y="460"/>
                </a:cxn>
                <a:cxn ang="0">
                  <a:pos x="164" y="477"/>
                </a:cxn>
                <a:cxn ang="0">
                  <a:pos x="173" y="495"/>
                </a:cxn>
                <a:cxn ang="0">
                  <a:pos x="182" y="521"/>
                </a:cxn>
                <a:cxn ang="0">
                  <a:pos x="190" y="538"/>
                </a:cxn>
                <a:cxn ang="0">
                  <a:pos x="208" y="581"/>
                </a:cxn>
                <a:cxn ang="0">
                  <a:pos x="216" y="607"/>
                </a:cxn>
                <a:cxn ang="0">
                  <a:pos x="225" y="616"/>
                </a:cxn>
                <a:cxn ang="0">
                  <a:pos x="225" y="633"/>
                </a:cxn>
                <a:cxn ang="0">
                  <a:pos x="234" y="651"/>
                </a:cxn>
                <a:cxn ang="0">
                  <a:pos x="242" y="677"/>
                </a:cxn>
                <a:cxn ang="0">
                  <a:pos x="251" y="703"/>
                </a:cxn>
                <a:cxn ang="0">
                  <a:pos x="260" y="720"/>
                </a:cxn>
                <a:cxn ang="0">
                  <a:pos x="268" y="738"/>
                </a:cxn>
                <a:cxn ang="0">
                  <a:pos x="277" y="764"/>
                </a:cxn>
                <a:cxn ang="0">
                  <a:pos x="286" y="772"/>
                </a:cxn>
                <a:cxn ang="0">
                  <a:pos x="303" y="807"/>
                </a:cxn>
                <a:cxn ang="0">
                  <a:pos x="312" y="824"/>
                </a:cxn>
                <a:cxn ang="0">
                  <a:pos x="320" y="842"/>
                </a:cxn>
                <a:cxn ang="0">
                  <a:pos x="355" y="894"/>
                </a:cxn>
                <a:cxn ang="0">
                  <a:pos x="355" y="911"/>
                </a:cxn>
                <a:cxn ang="0">
                  <a:pos x="381" y="946"/>
                </a:cxn>
                <a:cxn ang="0">
                  <a:pos x="424" y="1015"/>
                </a:cxn>
                <a:cxn ang="0">
                  <a:pos x="459" y="1050"/>
                </a:cxn>
                <a:cxn ang="0">
                  <a:pos x="476" y="1076"/>
                </a:cxn>
                <a:cxn ang="0">
                  <a:pos x="502" y="1102"/>
                </a:cxn>
                <a:cxn ang="0">
                  <a:pos x="572" y="1146"/>
                </a:cxn>
                <a:cxn ang="0">
                  <a:pos x="623" y="1180"/>
                </a:cxn>
              </a:cxnLst>
              <a:rect l="0" t="0" r="r" b="b"/>
              <a:pathLst>
                <a:path w="624" h="1181">
                  <a:moveTo>
                    <a:pt x="0" y="0"/>
                  </a:moveTo>
                  <a:lnTo>
                    <a:pt x="0" y="0"/>
                  </a:lnTo>
                  <a:lnTo>
                    <a:pt x="0" y="8"/>
                  </a:lnTo>
                  <a:lnTo>
                    <a:pt x="0" y="17"/>
                  </a:lnTo>
                  <a:lnTo>
                    <a:pt x="9" y="17"/>
                  </a:lnTo>
                  <a:lnTo>
                    <a:pt x="9" y="26"/>
                  </a:lnTo>
                  <a:lnTo>
                    <a:pt x="17" y="43"/>
                  </a:lnTo>
                  <a:lnTo>
                    <a:pt x="17" y="52"/>
                  </a:lnTo>
                  <a:lnTo>
                    <a:pt x="17" y="61"/>
                  </a:lnTo>
                  <a:lnTo>
                    <a:pt x="26" y="69"/>
                  </a:lnTo>
                  <a:lnTo>
                    <a:pt x="26" y="78"/>
                  </a:lnTo>
                  <a:lnTo>
                    <a:pt x="26" y="87"/>
                  </a:lnTo>
                  <a:lnTo>
                    <a:pt x="34" y="87"/>
                  </a:lnTo>
                  <a:lnTo>
                    <a:pt x="34" y="95"/>
                  </a:lnTo>
                  <a:lnTo>
                    <a:pt x="34" y="104"/>
                  </a:lnTo>
                  <a:lnTo>
                    <a:pt x="43" y="113"/>
                  </a:lnTo>
                  <a:lnTo>
                    <a:pt x="43" y="121"/>
                  </a:lnTo>
                  <a:lnTo>
                    <a:pt x="43" y="130"/>
                  </a:lnTo>
                  <a:lnTo>
                    <a:pt x="52" y="139"/>
                  </a:lnTo>
                  <a:lnTo>
                    <a:pt x="52" y="147"/>
                  </a:lnTo>
                  <a:lnTo>
                    <a:pt x="60" y="165"/>
                  </a:lnTo>
                  <a:lnTo>
                    <a:pt x="60" y="173"/>
                  </a:lnTo>
                  <a:lnTo>
                    <a:pt x="60" y="182"/>
                  </a:lnTo>
                  <a:lnTo>
                    <a:pt x="69" y="182"/>
                  </a:lnTo>
                  <a:lnTo>
                    <a:pt x="69" y="191"/>
                  </a:lnTo>
                  <a:lnTo>
                    <a:pt x="69" y="199"/>
                  </a:lnTo>
                  <a:lnTo>
                    <a:pt x="69" y="208"/>
                  </a:lnTo>
                  <a:lnTo>
                    <a:pt x="78" y="217"/>
                  </a:lnTo>
                  <a:lnTo>
                    <a:pt x="78" y="225"/>
                  </a:lnTo>
                  <a:lnTo>
                    <a:pt x="86" y="234"/>
                  </a:lnTo>
                  <a:lnTo>
                    <a:pt x="86" y="243"/>
                  </a:lnTo>
                  <a:lnTo>
                    <a:pt x="86" y="251"/>
                  </a:lnTo>
                  <a:lnTo>
                    <a:pt x="95" y="269"/>
                  </a:lnTo>
                  <a:lnTo>
                    <a:pt x="95" y="278"/>
                  </a:lnTo>
                  <a:lnTo>
                    <a:pt x="104" y="295"/>
                  </a:lnTo>
                  <a:lnTo>
                    <a:pt x="104" y="312"/>
                  </a:lnTo>
                  <a:lnTo>
                    <a:pt x="112" y="321"/>
                  </a:lnTo>
                  <a:lnTo>
                    <a:pt x="112" y="330"/>
                  </a:lnTo>
                  <a:lnTo>
                    <a:pt x="121" y="338"/>
                  </a:lnTo>
                  <a:lnTo>
                    <a:pt x="121" y="347"/>
                  </a:lnTo>
                  <a:lnTo>
                    <a:pt x="121" y="356"/>
                  </a:lnTo>
                  <a:lnTo>
                    <a:pt x="130" y="364"/>
                  </a:lnTo>
                  <a:lnTo>
                    <a:pt x="130" y="373"/>
                  </a:lnTo>
                  <a:lnTo>
                    <a:pt x="138" y="399"/>
                  </a:lnTo>
                  <a:lnTo>
                    <a:pt x="138" y="408"/>
                  </a:lnTo>
                  <a:lnTo>
                    <a:pt x="147" y="416"/>
                  </a:lnTo>
                  <a:lnTo>
                    <a:pt x="147" y="425"/>
                  </a:lnTo>
                  <a:lnTo>
                    <a:pt x="147" y="434"/>
                  </a:lnTo>
                  <a:lnTo>
                    <a:pt x="156" y="434"/>
                  </a:lnTo>
                  <a:lnTo>
                    <a:pt x="156" y="442"/>
                  </a:lnTo>
                  <a:lnTo>
                    <a:pt x="156" y="451"/>
                  </a:lnTo>
                  <a:lnTo>
                    <a:pt x="164" y="460"/>
                  </a:lnTo>
                  <a:lnTo>
                    <a:pt x="164" y="469"/>
                  </a:lnTo>
                  <a:lnTo>
                    <a:pt x="164" y="477"/>
                  </a:lnTo>
                  <a:lnTo>
                    <a:pt x="173" y="486"/>
                  </a:lnTo>
                  <a:lnTo>
                    <a:pt x="173" y="495"/>
                  </a:lnTo>
                  <a:lnTo>
                    <a:pt x="173" y="503"/>
                  </a:lnTo>
                  <a:lnTo>
                    <a:pt x="182" y="521"/>
                  </a:lnTo>
                  <a:lnTo>
                    <a:pt x="190" y="529"/>
                  </a:lnTo>
                  <a:lnTo>
                    <a:pt x="190" y="538"/>
                  </a:lnTo>
                  <a:lnTo>
                    <a:pt x="199" y="564"/>
                  </a:lnTo>
                  <a:lnTo>
                    <a:pt x="208" y="581"/>
                  </a:lnTo>
                  <a:lnTo>
                    <a:pt x="216" y="599"/>
                  </a:lnTo>
                  <a:lnTo>
                    <a:pt x="216" y="607"/>
                  </a:lnTo>
                  <a:lnTo>
                    <a:pt x="216" y="616"/>
                  </a:lnTo>
                  <a:lnTo>
                    <a:pt x="225" y="616"/>
                  </a:lnTo>
                  <a:lnTo>
                    <a:pt x="225" y="625"/>
                  </a:lnTo>
                  <a:lnTo>
                    <a:pt x="225" y="633"/>
                  </a:lnTo>
                  <a:lnTo>
                    <a:pt x="234" y="642"/>
                  </a:lnTo>
                  <a:lnTo>
                    <a:pt x="234" y="651"/>
                  </a:lnTo>
                  <a:lnTo>
                    <a:pt x="234" y="659"/>
                  </a:lnTo>
                  <a:lnTo>
                    <a:pt x="242" y="677"/>
                  </a:lnTo>
                  <a:lnTo>
                    <a:pt x="251" y="686"/>
                  </a:lnTo>
                  <a:lnTo>
                    <a:pt x="251" y="703"/>
                  </a:lnTo>
                  <a:lnTo>
                    <a:pt x="260" y="703"/>
                  </a:lnTo>
                  <a:lnTo>
                    <a:pt x="260" y="720"/>
                  </a:lnTo>
                  <a:lnTo>
                    <a:pt x="268" y="729"/>
                  </a:lnTo>
                  <a:lnTo>
                    <a:pt x="268" y="738"/>
                  </a:lnTo>
                  <a:lnTo>
                    <a:pt x="277" y="755"/>
                  </a:lnTo>
                  <a:lnTo>
                    <a:pt x="277" y="764"/>
                  </a:lnTo>
                  <a:lnTo>
                    <a:pt x="286" y="764"/>
                  </a:lnTo>
                  <a:lnTo>
                    <a:pt x="286" y="772"/>
                  </a:lnTo>
                  <a:lnTo>
                    <a:pt x="303" y="798"/>
                  </a:lnTo>
                  <a:lnTo>
                    <a:pt x="303" y="807"/>
                  </a:lnTo>
                  <a:lnTo>
                    <a:pt x="312" y="816"/>
                  </a:lnTo>
                  <a:lnTo>
                    <a:pt x="312" y="824"/>
                  </a:lnTo>
                  <a:lnTo>
                    <a:pt x="320" y="833"/>
                  </a:lnTo>
                  <a:lnTo>
                    <a:pt x="320" y="842"/>
                  </a:lnTo>
                  <a:lnTo>
                    <a:pt x="338" y="868"/>
                  </a:lnTo>
                  <a:lnTo>
                    <a:pt x="355" y="894"/>
                  </a:lnTo>
                  <a:lnTo>
                    <a:pt x="355" y="903"/>
                  </a:lnTo>
                  <a:lnTo>
                    <a:pt x="355" y="911"/>
                  </a:lnTo>
                  <a:lnTo>
                    <a:pt x="372" y="937"/>
                  </a:lnTo>
                  <a:lnTo>
                    <a:pt x="381" y="946"/>
                  </a:lnTo>
                  <a:lnTo>
                    <a:pt x="424" y="1007"/>
                  </a:lnTo>
                  <a:lnTo>
                    <a:pt x="424" y="1015"/>
                  </a:lnTo>
                  <a:lnTo>
                    <a:pt x="442" y="1033"/>
                  </a:lnTo>
                  <a:lnTo>
                    <a:pt x="459" y="1050"/>
                  </a:lnTo>
                  <a:lnTo>
                    <a:pt x="468" y="1067"/>
                  </a:lnTo>
                  <a:lnTo>
                    <a:pt x="476" y="1076"/>
                  </a:lnTo>
                  <a:lnTo>
                    <a:pt x="485" y="1085"/>
                  </a:lnTo>
                  <a:lnTo>
                    <a:pt x="502" y="1102"/>
                  </a:lnTo>
                  <a:lnTo>
                    <a:pt x="520" y="1120"/>
                  </a:lnTo>
                  <a:lnTo>
                    <a:pt x="572" y="1146"/>
                  </a:lnTo>
                  <a:lnTo>
                    <a:pt x="580" y="1154"/>
                  </a:lnTo>
                  <a:lnTo>
                    <a:pt x="623" y="1180"/>
                  </a:lnTo>
                </a:path>
              </a:pathLst>
            </a:custGeom>
            <a:noFill/>
            <a:ln w="50800" cap="rnd" cmpd="sng">
              <a:solidFill>
                <a:srgbClr val="EAEC5E"/>
              </a:solidFill>
              <a:prstDash val="solid"/>
              <a:round/>
              <a:headEnd type="none" w="med" len="med"/>
              <a:tailEnd type="none" w="med" len="med"/>
            </a:ln>
            <a:effectLst/>
          </p:spPr>
          <p:txBody>
            <a:bodyPr/>
            <a:lstStyle/>
            <a:p>
              <a:endParaRPr lang="en-US"/>
            </a:p>
          </p:txBody>
        </p:sp>
        <p:sp>
          <p:nvSpPr>
            <p:cNvPr id="182331" name="Freeform 59"/>
            <p:cNvSpPr>
              <a:spLocks/>
            </p:cNvSpPr>
            <p:nvPr/>
          </p:nvSpPr>
          <p:spPr bwMode="auto">
            <a:xfrm>
              <a:off x="3952" y="2929"/>
              <a:ext cx="305" cy="62"/>
            </a:xfrm>
            <a:custGeom>
              <a:avLst/>
              <a:gdLst/>
              <a:ahLst/>
              <a:cxnLst>
                <a:cxn ang="0">
                  <a:pos x="0" y="0"/>
                </a:cxn>
                <a:cxn ang="0">
                  <a:pos x="9" y="0"/>
                </a:cxn>
                <a:cxn ang="0">
                  <a:pos x="26" y="9"/>
                </a:cxn>
                <a:cxn ang="0">
                  <a:pos x="148" y="44"/>
                </a:cxn>
                <a:cxn ang="0">
                  <a:pos x="304" y="61"/>
                </a:cxn>
              </a:cxnLst>
              <a:rect l="0" t="0" r="r" b="b"/>
              <a:pathLst>
                <a:path w="305" h="62">
                  <a:moveTo>
                    <a:pt x="0" y="0"/>
                  </a:moveTo>
                  <a:lnTo>
                    <a:pt x="9" y="0"/>
                  </a:lnTo>
                  <a:lnTo>
                    <a:pt x="26" y="9"/>
                  </a:lnTo>
                  <a:lnTo>
                    <a:pt x="148" y="44"/>
                  </a:lnTo>
                  <a:lnTo>
                    <a:pt x="304" y="61"/>
                  </a:lnTo>
                </a:path>
              </a:pathLst>
            </a:custGeom>
            <a:noFill/>
            <a:ln w="50800" cap="rnd" cmpd="sng">
              <a:solidFill>
                <a:srgbClr val="EAEC5E"/>
              </a:solidFill>
              <a:prstDash val="solid"/>
              <a:round/>
              <a:headEnd type="none" w="med" len="med"/>
              <a:tailEnd type="none" w="med" len="med"/>
            </a:ln>
            <a:effectLst/>
          </p:spPr>
          <p:txBody>
            <a:bodyPr/>
            <a:lstStyle/>
            <a:p>
              <a:endParaRPr lang="en-US"/>
            </a:p>
          </p:txBody>
        </p:sp>
      </p:grpSp>
      <p:sp>
        <p:nvSpPr>
          <p:cNvPr id="182332" name="Rectangle 60"/>
          <p:cNvSpPr>
            <a:spLocks noChangeArrowheads="1"/>
          </p:cNvSpPr>
          <p:nvPr/>
        </p:nvSpPr>
        <p:spPr bwMode="auto">
          <a:xfrm>
            <a:off x="4214813" y="5334000"/>
            <a:ext cx="1322387" cy="333375"/>
          </a:xfrm>
          <a:prstGeom prst="rect">
            <a:avLst/>
          </a:prstGeom>
          <a:noFill/>
          <a:ln w="12700">
            <a:noFill/>
            <a:miter lim="800000"/>
            <a:headEnd/>
            <a:tailEnd/>
          </a:ln>
          <a:effectLst/>
        </p:spPr>
        <p:txBody>
          <a:bodyPr wrap="none" lIns="90488" tIns="44450" rIns="90488" bIns="44450">
            <a:spAutoFit/>
          </a:bodyPr>
          <a:lstStyle/>
          <a:p>
            <a:pPr algn="ctr" eaLnBrk="0" hangingPunct="0"/>
            <a:r>
              <a:rPr lang="en-US" sz="1600" b="1">
                <a:solidFill>
                  <a:srgbClr val="EAEC5E"/>
                </a:solidFill>
                <a:effectLst>
                  <a:outerShdw blurRad="38100" dist="38100" dir="2700000" algn="tl">
                    <a:srgbClr val="000000"/>
                  </a:outerShdw>
                </a:effectLst>
              </a:rPr>
              <a:t>Self-esteem</a:t>
            </a:r>
          </a:p>
        </p:txBody>
      </p:sp>
      <p:sp>
        <p:nvSpPr>
          <p:cNvPr id="182333" name="Rectangle 61"/>
          <p:cNvSpPr>
            <a:spLocks noChangeArrowheads="1"/>
          </p:cNvSpPr>
          <p:nvPr/>
        </p:nvSpPr>
        <p:spPr bwMode="auto">
          <a:xfrm rot="16200000">
            <a:off x="1223963" y="3424237"/>
            <a:ext cx="1206500" cy="333375"/>
          </a:xfrm>
          <a:prstGeom prst="rect">
            <a:avLst/>
          </a:prstGeom>
          <a:noFill/>
          <a:ln w="12700">
            <a:noFill/>
            <a:miter lim="800000"/>
            <a:headEnd/>
            <a:tailEnd/>
          </a:ln>
          <a:effectLst/>
        </p:spPr>
        <p:txBody>
          <a:bodyPr wrap="none" lIns="90488" tIns="44450" rIns="90488" bIns="44450">
            <a:spAutoFit/>
          </a:bodyPr>
          <a:lstStyle/>
          <a:p>
            <a:pPr algn="ctr" eaLnBrk="0" hangingPunct="0"/>
            <a:r>
              <a:rPr lang="en-US" sz="1600" b="1">
                <a:solidFill>
                  <a:srgbClr val="EAEC5E"/>
                </a:solidFill>
                <a:effectLst>
                  <a:outerShdw blurRad="38100" dist="38100" dir="2700000" algn="tl">
                    <a:srgbClr val="000000"/>
                  </a:outerShdw>
                </a:effectLst>
              </a:rPr>
              <a:t>Frequency</a:t>
            </a:r>
          </a:p>
        </p:txBody>
      </p:sp>
      <p:sp>
        <p:nvSpPr>
          <p:cNvPr id="182334" name="Rectangle 62"/>
          <p:cNvSpPr>
            <a:spLocks noChangeArrowheads="1"/>
          </p:cNvSpPr>
          <p:nvPr/>
        </p:nvSpPr>
        <p:spPr bwMode="auto">
          <a:xfrm>
            <a:off x="833438" y="5710238"/>
            <a:ext cx="8162925" cy="819150"/>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lIns="90488" tIns="44450" rIns="90488" bIns="44450">
            <a:spAutoFit/>
          </a:bodyPr>
          <a:lstStyle/>
          <a:p>
            <a:pPr algn="ctr" eaLnBrk="0" hangingPunct="0">
              <a:spcBef>
                <a:spcPct val="50000"/>
              </a:spcBef>
            </a:pPr>
            <a:r>
              <a:rPr lang="en-US" sz="2400" b="1">
                <a:solidFill>
                  <a:srgbClr val="EAEC5E"/>
                </a:solidFill>
                <a:effectLst>
                  <a:outerShdw blurRad="38100" dist="38100" dir="2700000" algn="tl">
                    <a:srgbClr val="000000"/>
                  </a:outerShdw>
                </a:effectLst>
              </a:rPr>
              <a:t>The sampling error shows that the odds are .95 that the population mean is 3.74 </a:t>
            </a:r>
            <a:r>
              <a:rPr lang="en-US" sz="2400" b="1" u="sng" baseline="30000">
                <a:solidFill>
                  <a:srgbClr val="EAEC5E"/>
                </a:solidFill>
                <a:effectLst>
                  <a:outerShdw blurRad="38100" dist="38100" dir="2700000" algn="tl">
                    <a:srgbClr val="000000"/>
                  </a:outerShdw>
                </a:effectLst>
              </a:rPr>
              <a:t>+</a:t>
            </a:r>
            <a:r>
              <a:rPr lang="en-US" sz="2400" b="1">
                <a:solidFill>
                  <a:srgbClr val="EAEC5E"/>
                </a:solidFill>
                <a:effectLst>
                  <a:outerShdw blurRad="38100" dist="38100" dir="2700000" algn="tl">
                    <a:srgbClr val="000000"/>
                  </a:outerShdw>
                </a:effectLst>
              </a:rPr>
              <a:t> 2(.0074).</a:t>
            </a:r>
          </a:p>
        </p:txBody>
      </p:sp>
      <p:sp>
        <p:nvSpPr>
          <p:cNvPr id="182335" name="Rectangle 63"/>
          <p:cNvSpPr>
            <a:spLocks noChangeArrowheads="1"/>
          </p:cNvSpPr>
          <p:nvPr/>
        </p:nvSpPr>
        <p:spPr bwMode="auto">
          <a:xfrm>
            <a:off x="5710238" y="1366838"/>
            <a:ext cx="3209925" cy="1549400"/>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lIns="90488" tIns="44450" rIns="90488" bIns="44450">
            <a:spAutoFit/>
          </a:bodyPr>
          <a:lstStyle/>
          <a:p>
            <a:pPr algn="ctr" eaLnBrk="0" hangingPunct="0">
              <a:spcBef>
                <a:spcPct val="50000"/>
              </a:spcBef>
            </a:pPr>
            <a:r>
              <a:rPr lang="en-US" sz="2400" b="1">
                <a:solidFill>
                  <a:srgbClr val="EAEC5E"/>
                </a:solidFill>
                <a:effectLst>
                  <a:outerShdw blurRad="38100" dist="38100" dir="2700000" algn="tl">
                    <a:srgbClr val="000000"/>
                  </a:outerShdw>
                </a:effectLst>
              </a:rPr>
              <a:t>The sample of 1000 has a mean of 3.74 and a standard deviation of .0074.</a:t>
            </a:r>
          </a:p>
        </p:txBody>
      </p:sp>
      <p:sp>
        <p:nvSpPr>
          <p:cNvPr id="182336" name="AutoShape 64"/>
          <p:cNvSpPr>
            <a:spLocks noChangeArrowheads="1"/>
          </p:cNvSpPr>
          <p:nvPr/>
        </p:nvSpPr>
        <p:spPr bwMode="auto">
          <a:xfrm flipH="1">
            <a:off x="5264150" y="4806950"/>
            <a:ext cx="2806700" cy="751417"/>
          </a:xfrm>
          <a:prstGeom prst="wedgeRoundRectCallout">
            <a:avLst>
              <a:gd name="adj1" fmla="val -41671"/>
              <a:gd name="adj2" fmla="val 66667"/>
              <a:gd name="adj3" fmla="val 16667"/>
            </a:avLst>
          </a:prstGeom>
          <a:solidFill>
            <a:srgbClr val="CCFFFF"/>
          </a:solidFill>
          <a:ln w="12700">
            <a:solidFill>
              <a:schemeClr val="bg2"/>
            </a:solidFill>
            <a:miter lim="800000"/>
            <a:headEnd/>
            <a:tailEnd/>
          </a:ln>
          <a:effectLst/>
        </p:spPr>
        <p:txBody>
          <a:bodyPr wrap="none" lIns="90488" tIns="44450" rIns="90488" bIns="44450" anchor="ctr"/>
          <a:lstStyle/>
          <a:p>
            <a:pPr algn="ctr" eaLnBrk="0" hangingPunct="0"/>
            <a:r>
              <a:rPr lang="en-US" sz="2400" b="1">
                <a:solidFill>
                  <a:schemeClr val="bg2"/>
                </a:solidFill>
                <a:effectLst>
                  <a:outerShdw blurRad="38100" dist="38100" dir="2700000" algn="tl">
                    <a:srgbClr val="000000"/>
                  </a:outerShdw>
                </a:effectLst>
              </a:rPr>
              <a:t>Confidence level</a:t>
            </a: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rrowheads="1"/>
          </p:cNvSpPr>
          <p:nvPr>
            <p:ph type="title"/>
          </p:nvPr>
        </p:nvSpPr>
        <p:spPr>
          <a:noFill/>
          <a:ln/>
          <a:effectLst>
            <a:outerShdw dist="35921" dir="2700000" algn="ctr" rotWithShape="0">
              <a:srgbClr val="000000"/>
            </a:outerShdw>
          </a:effectLst>
        </p:spPr>
        <p:txBody>
          <a:bodyPr lIns="90488" tIns="44450" rIns="90488" bIns="44450"/>
          <a:lstStyle/>
          <a:p>
            <a:r>
              <a:rPr lang="en-US"/>
              <a:t>Sampling Error</a:t>
            </a:r>
          </a:p>
        </p:txBody>
      </p:sp>
      <p:sp>
        <p:nvSpPr>
          <p:cNvPr id="184323" name="Rectangle 3"/>
          <p:cNvSpPr>
            <a:spLocks noChangeArrowheads="1"/>
          </p:cNvSpPr>
          <p:nvPr/>
        </p:nvSpPr>
        <p:spPr bwMode="auto">
          <a:xfrm>
            <a:off x="6321425" y="4986338"/>
            <a:ext cx="287338"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4</a:t>
            </a:r>
          </a:p>
        </p:txBody>
      </p:sp>
      <p:sp>
        <p:nvSpPr>
          <p:cNvPr id="184324" name="Rectangle 4"/>
          <p:cNvSpPr>
            <a:spLocks noChangeArrowheads="1"/>
          </p:cNvSpPr>
          <p:nvPr/>
        </p:nvSpPr>
        <p:spPr bwMode="auto">
          <a:xfrm>
            <a:off x="6418263" y="4986338"/>
            <a:ext cx="233362"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a:t>
            </a:r>
          </a:p>
        </p:txBody>
      </p:sp>
      <p:sp>
        <p:nvSpPr>
          <p:cNvPr id="184325" name="Rectangle 5"/>
          <p:cNvSpPr>
            <a:spLocks noChangeArrowheads="1"/>
          </p:cNvSpPr>
          <p:nvPr/>
        </p:nvSpPr>
        <p:spPr bwMode="auto">
          <a:xfrm>
            <a:off x="6459538" y="4986338"/>
            <a:ext cx="287337"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5</a:t>
            </a:r>
          </a:p>
        </p:txBody>
      </p:sp>
      <p:sp>
        <p:nvSpPr>
          <p:cNvPr id="184326" name="Rectangle 6"/>
          <p:cNvSpPr>
            <a:spLocks noChangeArrowheads="1"/>
          </p:cNvSpPr>
          <p:nvPr/>
        </p:nvSpPr>
        <p:spPr bwMode="auto">
          <a:xfrm>
            <a:off x="5208588" y="4986338"/>
            <a:ext cx="287337"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4</a:t>
            </a:r>
          </a:p>
        </p:txBody>
      </p:sp>
      <p:sp>
        <p:nvSpPr>
          <p:cNvPr id="184327" name="Rectangle 7"/>
          <p:cNvSpPr>
            <a:spLocks noChangeArrowheads="1"/>
          </p:cNvSpPr>
          <p:nvPr/>
        </p:nvSpPr>
        <p:spPr bwMode="auto">
          <a:xfrm>
            <a:off x="5303838" y="4986338"/>
            <a:ext cx="233362"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a:t>
            </a:r>
          </a:p>
        </p:txBody>
      </p:sp>
      <p:sp>
        <p:nvSpPr>
          <p:cNvPr id="184328" name="Rectangle 8"/>
          <p:cNvSpPr>
            <a:spLocks noChangeArrowheads="1"/>
          </p:cNvSpPr>
          <p:nvPr/>
        </p:nvSpPr>
        <p:spPr bwMode="auto">
          <a:xfrm>
            <a:off x="5345113" y="4986338"/>
            <a:ext cx="287337"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0</a:t>
            </a:r>
          </a:p>
        </p:txBody>
      </p:sp>
      <p:sp>
        <p:nvSpPr>
          <p:cNvPr id="184329" name="Rectangle 9"/>
          <p:cNvSpPr>
            <a:spLocks noChangeArrowheads="1"/>
          </p:cNvSpPr>
          <p:nvPr/>
        </p:nvSpPr>
        <p:spPr bwMode="auto">
          <a:xfrm>
            <a:off x="4094163" y="4986338"/>
            <a:ext cx="287337"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3</a:t>
            </a:r>
          </a:p>
        </p:txBody>
      </p:sp>
      <p:sp>
        <p:nvSpPr>
          <p:cNvPr id="184330" name="Rectangle 10"/>
          <p:cNvSpPr>
            <a:spLocks noChangeArrowheads="1"/>
          </p:cNvSpPr>
          <p:nvPr/>
        </p:nvSpPr>
        <p:spPr bwMode="auto">
          <a:xfrm>
            <a:off x="4191000" y="4986338"/>
            <a:ext cx="233363"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a:t>
            </a:r>
          </a:p>
        </p:txBody>
      </p:sp>
      <p:sp>
        <p:nvSpPr>
          <p:cNvPr id="184331" name="Rectangle 11"/>
          <p:cNvSpPr>
            <a:spLocks noChangeArrowheads="1"/>
          </p:cNvSpPr>
          <p:nvPr/>
        </p:nvSpPr>
        <p:spPr bwMode="auto">
          <a:xfrm>
            <a:off x="4232275" y="4986338"/>
            <a:ext cx="287338"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5</a:t>
            </a:r>
          </a:p>
        </p:txBody>
      </p:sp>
      <p:sp>
        <p:nvSpPr>
          <p:cNvPr id="184332" name="Rectangle 12"/>
          <p:cNvSpPr>
            <a:spLocks noChangeArrowheads="1"/>
          </p:cNvSpPr>
          <p:nvPr/>
        </p:nvSpPr>
        <p:spPr bwMode="auto">
          <a:xfrm>
            <a:off x="2979738" y="4986338"/>
            <a:ext cx="287337"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3</a:t>
            </a:r>
          </a:p>
        </p:txBody>
      </p:sp>
      <p:sp>
        <p:nvSpPr>
          <p:cNvPr id="184333" name="Rectangle 13"/>
          <p:cNvSpPr>
            <a:spLocks noChangeArrowheads="1"/>
          </p:cNvSpPr>
          <p:nvPr/>
        </p:nvSpPr>
        <p:spPr bwMode="auto">
          <a:xfrm>
            <a:off x="3076575" y="4986338"/>
            <a:ext cx="233363"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a:t>
            </a:r>
          </a:p>
        </p:txBody>
      </p:sp>
      <p:sp>
        <p:nvSpPr>
          <p:cNvPr id="184334" name="Rectangle 14"/>
          <p:cNvSpPr>
            <a:spLocks noChangeArrowheads="1"/>
          </p:cNvSpPr>
          <p:nvPr/>
        </p:nvSpPr>
        <p:spPr bwMode="auto">
          <a:xfrm>
            <a:off x="3117850" y="4986338"/>
            <a:ext cx="287338"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0</a:t>
            </a:r>
          </a:p>
        </p:txBody>
      </p:sp>
      <p:sp>
        <p:nvSpPr>
          <p:cNvPr id="184335" name="Line 15"/>
          <p:cNvSpPr>
            <a:spLocks noChangeShapeType="1"/>
          </p:cNvSpPr>
          <p:nvPr/>
        </p:nvSpPr>
        <p:spPr bwMode="auto">
          <a:xfrm>
            <a:off x="6521450" y="4891088"/>
            <a:ext cx="0" cy="96837"/>
          </a:xfrm>
          <a:prstGeom prst="line">
            <a:avLst/>
          </a:prstGeom>
          <a:noFill/>
          <a:ln w="12700">
            <a:solidFill>
              <a:schemeClr val="tx1"/>
            </a:solidFill>
            <a:round/>
            <a:headEnd/>
            <a:tailEnd/>
          </a:ln>
          <a:effectLst/>
        </p:spPr>
        <p:txBody>
          <a:bodyPr wrap="none" anchor="ctr"/>
          <a:lstStyle/>
          <a:p>
            <a:endParaRPr lang="en-US"/>
          </a:p>
        </p:txBody>
      </p:sp>
      <p:sp>
        <p:nvSpPr>
          <p:cNvPr id="184336" name="Line 16"/>
          <p:cNvSpPr>
            <a:spLocks noChangeShapeType="1"/>
          </p:cNvSpPr>
          <p:nvPr/>
        </p:nvSpPr>
        <p:spPr bwMode="auto">
          <a:xfrm>
            <a:off x="5408613" y="4891088"/>
            <a:ext cx="0" cy="96837"/>
          </a:xfrm>
          <a:prstGeom prst="line">
            <a:avLst/>
          </a:prstGeom>
          <a:noFill/>
          <a:ln w="12700">
            <a:solidFill>
              <a:schemeClr val="tx1"/>
            </a:solidFill>
            <a:round/>
            <a:headEnd/>
            <a:tailEnd/>
          </a:ln>
          <a:effectLst/>
        </p:spPr>
        <p:txBody>
          <a:bodyPr wrap="none" anchor="ctr"/>
          <a:lstStyle/>
          <a:p>
            <a:endParaRPr lang="en-US"/>
          </a:p>
        </p:txBody>
      </p:sp>
      <p:sp>
        <p:nvSpPr>
          <p:cNvPr id="184337" name="Line 17"/>
          <p:cNvSpPr>
            <a:spLocks noChangeShapeType="1"/>
          </p:cNvSpPr>
          <p:nvPr/>
        </p:nvSpPr>
        <p:spPr bwMode="auto">
          <a:xfrm>
            <a:off x="4308475" y="4891088"/>
            <a:ext cx="0" cy="96837"/>
          </a:xfrm>
          <a:prstGeom prst="line">
            <a:avLst/>
          </a:prstGeom>
          <a:noFill/>
          <a:ln w="12700">
            <a:solidFill>
              <a:schemeClr val="tx1"/>
            </a:solidFill>
            <a:round/>
            <a:headEnd/>
            <a:tailEnd/>
          </a:ln>
          <a:effectLst/>
        </p:spPr>
        <p:txBody>
          <a:bodyPr wrap="none" anchor="ctr"/>
          <a:lstStyle/>
          <a:p>
            <a:endParaRPr lang="en-US"/>
          </a:p>
        </p:txBody>
      </p:sp>
      <p:sp>
        <p:nvSpPr>
          <p:cNvPr id="184338" name="Line 18"/>
          <p:cNvSpPr>
            <a:spLocks noChangeShapeType="1"/>
          </p:cNvSpPr>
          <p:nvPr/>
        </p:nvSpPr>
        <p:spPr bwMode="auto">
          <a:xfrm>
            <a:off x="3194050" y="4891088"/>
            <a:ext cx="0" cy="96837"/>
          </a:xfrm>
          <a:prstGeom prst="line">
            <a:avLst/>
          </a:prstGeom>
          <a:noFill/>
          <a:ln w="12700">
            <a:solidFill>
              <a:schemeClr val="tx1"/>
            </a:solidFill>
            <a:round/>
            <a:headEnd/>
            <a:tailEnd/>
          </a:ln>
          <a:effectLst/>
        </p:spPr>
        <p:txBody>
          <a:bodyPr wrap="none" anchor="ctr"/>
          <a:lstStyle/>
          <a:p>
            <a:endParaRPr lang="en-US"/>
          </a:p>
        </p:txBody>
      </p:sp>
      <p:sp>
        <p:nvSpPr>
          <p:cNvPr id="184339" name="Rectangle 19"/>
          <p:cNvSpPr>
            <a:spLocks noChangeArrowheads="1"/>
          </p:cNvSpPr>
          <p:nvPr/>
        </p:nvSpPr>
        <p:spPr bwMode="auto">
          <a:xfrm>
            <a:off x="2032000" y="2119313"/>
            <a:ext cx="287338"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1</a:t>
            </a:r>
          </a:p>
        </p:txBody>
      </p:sp>
      <p:sp>
        <p:nvSpPr>
          <p:cNvPr id="184340" name="Rectangle 20"/>
          <p:cNvSpPr>
            <a:spLocks noChangeArrowheads="1"/>
          </p:cNvSpPr>
          <p:nvPr/>
        </p:nvSpPr>
        <p:spPr bwMode="auto">
          <a:xfrm>
            <a:off x="2127250" y="2119313"/>
            <a:ext cx="287338"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5</a:t>
            </a:r>
          </a:p>
        </p:txBody>
      </p:sp>
      <p:sp>
        <p:nvSpPr>
          <p:cNvPr id="184341" name="Rectangle 21"/>
          <p:cNvSpPr>
            <a:spLocks noChangeArrowheads="1"/>
          </p:cNvSpPr>
          <p:nvPr/>
        </p:nvSpPr>
        <p:spPr bwMode="auto">
          <a:xfrm>
            <a:off x="2224088" y="2119313"/>
            <a:ext cx="287337"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0</a:t>
            </a:r>
          </a:p>
        </p:txBody>
      </p:sp>
      <p:sp>
        <p:nvSpPr>
          <p:cNvPr id="184342" name="Rectangle 22"/>
          <p:cNvSpPr>
            <a:spLocks noChangeArrowheads="1"/>
          </p:cNvSpPr>
          <p:nvPr/>
        </p:nvSpPr>
        <p:spPr bwMode="auto">
          <a:xfrm>
            <a:off x="2032000" y="2946400"/>
            <a:ext cx="287338"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1</a:t>
            </a:r>
          </a:p>
        </p:txBody>
      </p:sp>
      <p:sp>
        <p:nvSpPr>
          <p:cNvPr id="184343" name="Rectangle 23"/>
          <p:cNvSpPr>
            <a:spLocks noChangeArrowheads="1"/>
          </p:cNvSpPr>
          <p:nvPr/>
        </p:nvSpPr>
        <p:spPr bwMode="auto">
          <a:xfrm>
            <a:off x="2127250" y="2946400"/>
            <a:ext cx="287338"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0</a:t>
            </a:r>
          </a:p>
        </p:txBody>
      </p:sp>
      <p:sp>
        <p:nvSpPr>
          <p:cNvPr id="184344" name="Rectangle 24"/>
          <p:cNvSpPr>
            <a:spLocks noChangeArrowheads="1"/>
          </p:cNvSpPr>
          <p:nvPr/>
        </p:nvSpPr>
        <p:spPr bwMode="auto">
          <a:xfrm>
            <a:off x="2224088" y="2946400"/>
            <a:ext cx="287337"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0</a:t>
            </a:r>
          </a:p>
        </p:txBody>
      </p:sp>
      <p:sp>
        <p:nvSpPr>
          <p:cNvPr id="184345" name="Rectangle 25"/>
          <p:cNvSpPr>
            <a:spLocks noChangeArrowheads="1"/>
          </p:cNvSpPr>
          <p:nvPr/>
        </p:nvSpPr>
        <p:spPr bwMode="auto">
          <a:xfrm>
            <a:off x="2127250" y="3773488"/>
            <a:ext cx="287338"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5</a:t>
            </a:r>
          </a:p>
        </p:txBody>
      </p:sp>
      <p:sp>
        <p:nvSpPr>
          <p:cNvPr id="184346" name="Rectangle 26"/>
          <p:cNvSpPr>
            <a:spLocks noChangeArrowheads="1"/>
          </p:cNvSpPr>
          <p:nvPr/>
        </p:nvSpPr>
        <p:spPr bwMode="auto">
          <a:xfrm>
            <a:off x="2224088" y="3773488"/>
            <a:ext cx="287337"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0</a:t>
            </a:r>
          </a:p>
        </p:txBody>
      </p:sp>
      <p:sp>
        <p:nvSpPr>
          <p:cNvPr id="184347" name="Rectangle 27"/>
          <p:cNvSpPr>
            <a:spLocks noChangeArrowheads="1"/>
          </p:cNvSpPr>
          <p:nvPr/>
        </p:nvSpPr>
        <p:spPr bwMode="auto">
          <a:xfrm>
            <a:off x="2224088" y="4600575"/>
            <a:ext cx="287337" cy="317500"/>
          </a:xfrm>
          <a:prstGeom prst="rect">
            <a:avLst/>
          </a:prstGeom>
          <a:noFill/>
          <a:ln w="12700">
            <a:noFill/>
            <a:miter lim="800000"/>
            <a:headEnd/>
            <a:tailEnd/>
          </a:ln>
          <a:effectLst/>
        </p:spPr>
        <p:txBody>
          <a:bodyPr wrap="none" lIns="90488" tIns="44450" rIns="90488" bIns="44450">
            <a:spAutoFit/>
          </a:bodyPr>
          <a:lstStyle/>
          <a:p>
            <a:pPr eaLnBrk="0" hangingPunct="0"/>
            <a:r>
              <a:rPr lang="en-US" sz="1500">
                <a:solidFill>
                  <a:srgbClr val="EAEC5E"/>
                </a:solidFill>
              </a:rPr>
              <a:t>0</a:t>
            </a:r>
          </a:p>
        </p:txBody>
      </p:sp>
      <p:sp>
        <p:nvSpPr>
          <p:cNvPr id="184348" name="Line 28"/>
          <p:cNvSpPr>
            <a:spLocks noChangeShapeType="1"/>
          </p:cNvSpPr>
          <p:nvPr/>
        </p:nvSpPr>
        <p:spPr bwMode="auto">
          <a:xfrm flipH="1">
            <a:off x="2514600" y="2266950"/>
            <a:ext cx="163513" cy="0"/>
          </a:xfrm>
          <a:prstGeom prst="line">
            <a:avLst/>
          </a:prstGeom>
          <a:noFill/>
          <a:ln w="12700">
            <a:solidFill>
              <a:schemeClr val="tx1"/>
            </a:solidFill>
            <a:round/>
            <a:headEnd/>
            <a:tailEnd/>
          </a:ln>
          <a:effectLst/>
        </p:spPr>
        <p:txBody>
          <a:bodyPr wrap="none" anchor="ctr"/>
          <a:lstStyle/>
          <a:p>
            <a:endParaRPr lang="en-US"/>
          </a:p>
        </p:txBody>
      </p:sp>
      <p:sp>
        <p:nvSpPr>
          <p:cNvPr id="184349" name="Line 29"/>
          <p:cNvSpPr>
            <a:spLocks noChangeShapeType="1"/>
          </p:cNvSpPr>
          <p:nvPr/>
        </p:nvSpPr>
        <p:spPr bwMode="auto">
          <a:xfrm flipH="1">
            <a:off x="2514600" y="3092450"/>
            <a:ext cx="163513" cy="0"/>
          </a:xfrm>
          <a:prstGeom prst="line">
            <a:avLst/>
          </a:prstGeom>
          <a:noFill/>
          <a:ln w="12700">
            <a:solidFill>
              <a:schemeClr val="tx1"/>
            </a:solidFill>
            <a:round/>
            <a:headEnd/>
            <a:tailEnd/>
          </a:ln>
          <a:effectLst/>
        </p:spPr>
        <p:txBody>
          <a:bodyPr wrap="none" anchor="ctr"/>
          <a:lstStyle/>
          <a:p>
            <a:endParaRPr lang="en-US"/>
          </a:p>
        </p:txBody>
      </p:sp>
      <p:sp>
        <p:nvSpPr>
          <p:cNvPr id="184350" name="Line 30"/>
          <p:cNvSpPr>
            <a:spLocks noChangeShapeType="1"/>
          </p:cNvSpPr>
          <p:nvPr/>
        </p:nvSpPr>
        <p:spPr bwMode="auto">
          <a:xfrm flipH="1">
            <a:off x="2514600" y="3919538"/>
            <a:ext cx="163513" cy="0"/>
          </a:xfrm>
          <a:prstGeom prst="line">
            <a:avLst/>
          </a:prstGeom>
          <a:noFill/>
          <a:ln w="12700">
            <a:solidFill>
              <a:schemeClr val="tx1"/>
            </a:solidFill>
            <a:round/>
            <a:headEnd/>
            <a:tailEnd/>
          </a:ln>
          <a:effectLst/>
        </p:spPr>
        <p:txBody>
          <a:bodyPr wrap="none" anchor="ctr"/>
          <a:lstStyle/>
          <a:p>
            <a:endParaRPr lang="en-US"/>
          </a:p>
        </p:txBody>
      </p:sp>
      <p:sp>
        <p:nvSpPr>
          <p:cNvPr id="184351" name="Line 31"/>
          <p:cNvSpPr>
            <a:spLocks noChangeShapeType="1"/>
          </p:cNvSpPr>
          <p:nvPr/>
        </p:nvSpPr>
        <p:spPr bwMode="auto">
          <a:xfrm flipH="1">
            <a:off x="2514600" y="4746625"/>
            <a:ext cx="163513" cy="0"/>
          </a:xfrm>
          <a:prstGeom prst="line">
            <a:avLst/>
          </a:prstGeom>
          <a:noFill/>
          <a:ln w="12700">
            <a:solidFill>
              <a:schemeClr val="tx1"/>
            </a:solidFill>
            <a:round/>
            <a:headEnd/>
            <a:tailEnd/>
          </a:ln>
          <a:effectLst/>
        </p:spPr>
        <p:txBody>
          <a:bodyPr wrap="none" anchor="ctr"/>
          <a:lstStyle/>
          <a:p>
            <a:endParaRPr lang="en-US"/>
          </a:p>
        </p:txBody>
      </p:sp>
      <p:sp>
        <p:nvSpPr>
          <p:cNvPr id="184352" name="Line 32"/>
          <p:cNvSpPr>
            <a:spLocks noChangeShapeType="1"/>
          </p:cNvSpPr>
          <p:nvPr/>
        </p:nvSpPr>
        <p:spPr bwMode="auto">
          <a:xfrm>
            <a:off x="2746375" y="4884738"/>
            <a:ext cx="4222750" cy="0"/>
          </a:xfrm>
          <a:prstGeom prst="line">
            <a:avLst/>
          </a:prstGeom>
          <a:noFill/>
          <a:ln w="12700">
            <a:solidFill>
              <a:schemeClr val="tx1"/>
            </a:solidFill>
            <a:round/>
            <a:headEnd/>
            <a:tailEnd/>
          </a:ln>
          <a:effectLst/>
        </p:spPr>
        <p:txBody>
          <a:bodyPr wrap="none" anchor="ctr"/>
          <a:lstStyle/>
          <a:p>
            <a:endParaRPr lang="en-US"/>
          </a:p>
        </p:txBody>
      </p:sp>
      <p:sp>
        <p:nvSpPr>
          <p:cNvPr id="184353" name="Line 33"/>
          <p:cNvSpPr>
            <a:spLocks noChangeShapeType="1"/>
          </p:cNvSpPr>
          <p:nvPr/>
        </p:nvSpPr>
        <p:spPr bwMode="auto">
          <a:xfrm flipV="1">
            <a:off x="2671763" y="1860550"/>
            <a:ext cx="0" cy="2974975"/>
          </a:xfrm>
          <a:prstGeom prst="line">
            <a:avLst/>
          </a:prstGeom>
          <a:noFill/>
          <a:ln w="12700">
            <a:solidFill>
              <a:schemeClr val="tx1"/>
            </a:solidFill>
            <a:round/>
            <a:headEnd/>
            <a:tailEnd/>
          </a:ln>
          <a:effectLst/>
        </p:spPr>
        <p:txBody>
          <a:bodyPr wrap="none" anchor="ctr"/>
          <a:lstStyle/>
          <a:p>
            <a:endParaRPr lang="en-US"/>
          </a:p>
        </p:txBody>
      </p:sp>
      <p:grpSp>
        <p:nvGrpSpPr>
          <p:cNvPr id="184354" name="Group 34"/>
          <p:cNvGrpSpPr>
            <a:grpSpLocks/>
          </p:cNvGrpSpPr>
          <p:nvPr/>
        </p:nvGrpSpPr>
        <p:grpSpPr bwMode="auto">
          <a:xfrm>
            <a:off x="2863850" y="1949450"/>
            <a:ext cx="3989388" cy="2798763"/>
            <a:chOff x="1804" y="1228"/>
            <a:chExt cx="2513" cy="1763"/>
          </a:xfrm>
        </p:grpSpPr>
        <p:sp>
          <p:nvSpPr>
            <p:cNvPr id="184355" name="Freeform 35"/>
            <p:cNvSpPr>
              <a:spLocks/>
            </p:cNvSpPr>
            <p:nvPr/>
          </p:nvSpPr>
          <p:spPr bwMode="auto">
            <a:xfrm>
              <a:off x="4178" y="2981"/>
              <a:ext cx="139" cy="10"/>
            </a:xfrm>
            <a:custGeom>
              <a:avLst/>
              <a:gdLst/>
              <a:ahLst/>
              <a:cxnLst>
                <a:cxn ang="0">
                  <a:pos x="0" y="9"/>
                </a:cxn>
                <a:cxn ang="0">
                  <a:pos x="138" y="9"/>
                </a:cxn>
                <a:cxn ang="0">
                  <a:pos x="138" y="0"/>
                </a:cxn>
                <a:cxn ang="0">
                  <a:pos x="0" y="0"/>
                </a:cxn>
                <a:cxn ang="0">
                  <a:pos x="0" y="9"/>
                </a:cxn>
              </a:cxnLst>
              <a:rect l="0" t="0" r="r" b="b"/>
              <a:pathLst>
                <a:path w="139" h="10">
                  <a:moveTo>
                    <a:pt x="0" y="9"/>
                  </a:moveTo>
                  <a:lnTo>
                    <a:pt x="138" y="9"/>
                  </a:lnTo>
                  <a:lnTo>
                    <a:pt x="138" y="0"/>
                  </a:lnTo>
                  <a:lnTo>
                    <a:pt x="0" y="0"/>
                  </a:lnTo>
                  <a:lnTo>
                    <a:pt x="0" y="9"/>
                  </a:lnTo>
                </a:path>
              </a:pathLst>
            </a:custGeom>
            <a:solidFill>
              <a:schemeClr val="accent1"/>
            </a:solidFill>
            <a:ln w="12700" cap="rnd" cmpd="sng">
              <a:solidFill>
                <a:srgbClr val="000000"/>
              </a:solidFill>
              <a:prstDash val="solid"/>
              <a:round/>
              <a:headEnd type="none" w="med" len="med"/>
              <a:tailEnd type="none" w="med" len="med"/>
            </a:ln>
            <a:effectLst/>
          </p:spPr>
          <p:txBody>
            <a:bodyPr/>
            <a:lstStyle/>
            <a:p>
              <a:endParaRPr lang="en-US"/>
            </a:p>
          </p:txBody>
        </p:sp>
        <p:sp>
          <p:nvSpPr>
            <p:cNvPr id="184356" name="Freeform 36"/>
            <p:cNvSpPr>
              <a:spLocks/>
            </p:cNvSpPr>
            <p:nvPr/>
          </p:nvSpPr>
          <p:spPr bwMode="auto">
            <a:xfrm>
              <a:off x="4039" y="2981"/>
              <a:ext cx="140" cy="10"/>
            </a:xfrm>
            <a:custGeom>
              <a:avLst/>
              <a:gdLst/>
              <a:ahLst/>
              <a:cxnLst>
                <a:cxn ang="0">
                  <a:pos x="0" y="9"/>
                </a:cxn>
                <a:cxn ang="0">
                  <a:pos x="139" y="9"/>
                </a:cxn>
                <a:cxn ang="0">
                  <a:pos x="139" y="0"/>
                </a:cxn>
                <a:cxn ang="0">
                  <a:pos x="0" y="0"/>
                </a:cxn>
                <a:cxn ang="0">
                  <a:pos x="0" y="9"/>
                </a:cxn>
              </a:cxnLst>
              <a:rect l="0" t="0" r="r" b="b"/>
              <a:pathLst>
                <a:path w="140" h="10">
                  <a:moveTo>
                    <a:pt x="0" y="9"/>
                  </a:moveTo>
                  <a:lnTo>
                    <a:pt x="139" y="9"/>
                  </a:lnTo>
                  <a:lnTo>
                    <a:pt x="139" y="0"/>
                  </a:lnTo>
                  <a:lnTo>
                    <a:pt x="0" y="0"/>
                  </a:lnTo>
                  <a:lnTo>
                    <a:pt x="0" y="9"/>
                  </a:lnTo>
                </a:path>
              </a:pathLst>
            </a:custGeom>
            <a:solidFill>
              <a:schemeClr val="accent1"/>
            </a:solidFill>
            <a:ln w="12700" cap="rnd" cmpd="sng">
              <a:solidFill>
                <a:srgbClr val="000000"/>
              </a:solidFill>
              <a:prstDash val="solid"/>
              <a:round/>
              <a:headEnd type="none" w="med" len="med"/>
              <a:tailEnd type="none" w="med" len="med"/>
            </a:ln>
            <a:effectLst/>
          </p:spPr>
          <p:txBody>
            <a:bodyPr/>
            <a:lstStyle/>
            <a:p>
              <a:endParaRPr lang="en-US"/>
            </a:p>
          </p:txBody>
        </p:sp>
        <p:sp>
          <p:nvSpPr>
            <p:cNvPr id="184357" name="Freeform 37"/>
            <p:cNvSpPr>
              <a:spLocks/>
            </p:cNvSpPr>
            <p:nvPr/>
          </p:nvSpPr>
          <p:spPr bwMode="auto">
            <a:xfrm>
              <a:off x="3901" y="2938"/>
              <a:ext cx="139" cy="53"/>
            </a:xfrm>
            <a:custGeom>
              <a:avLst/>
              <a:gdLst/>
              <a:ahLst/>
              <a:cxnLst>
                <a:cxn ang="0">
                  <a:pos x="0" y="52"/>
                </a:cxn>
                <a:cxn ang="0">
                  <a:pos x="138" y="52"/>
                </a:cxn>
                <a:cxn ang="0">
                  <a:pos x="138" y="0"/>
                </a:cxn>
                <a:cxn ang="0">
                  <a:pos x="0" y="0"/>
                </a:cxn>
                <a:cxn ang="0">
                  <a:pos x="0" y="52"/>
                </a:cxn>
              </a:cxnLst>
              <a:rect l="0" t="0" r="r" b="b"/>
              <a:pathLst>
                <a:path w="139" h="53">
                  <a:moveTo>
                    <a:pt x="0" y="52"/>
                  </a:moveTo>
                  <a:lnTo>
                    <a:pt x="138" y="52"/>
                  </a:lnTo>
                  <a:lnTo>
                    <a:pt x="138" y="0"/>
                  </a:lnTo>
                  <a:lnTo>
                    <a:pt x="0" y="0"/>
                  </a:lnTo>
                  <a:lnTo>
                    <a:pt x="0" y="52"/>
                  </a:lnTo>
                </a:path>
              </a:pathLst>
            </a:custGeom>
            <a:solidFill>
              <a:schemeClr val="accent1"/>
            </a:solidFill>
            <a:ln w="12700" cap="rnd" cmpd="sng">
              <a:solidFill>
                <a:srgbClr val="000000"/>
              </a:solidFill>
              <a:prstDash val="solid"/>
              <a:round/>
              <a:headEnd type="none" w="med" len="med"/>
              <a:tailEnd type="none" w="med" len="med"/>
            </a:ln>
            <a:effectLst/>
          </p:spPr>
          <p:txBody>
            <a:bodyPr/>
            <a:lstStyle/>
            <a:p>
              <a:endParaRPr lang="en-US"/>
            </a:p>
          </p:txBody>
        </p:sp>
        <p:sp>
          <p:nvSpPr>
            <p:cNvPr id="184358" name="Freeform 38"/>
            <p:cNvSpPr>
              <a:spLocks/>
            </p:cNvSpPr>
            <p:nvPr/>
          </p:nvSpPr>
          <p:spPr bwMode="auto">
            <a:xfrm>
              <a:off x="3753" y="2921"/>
              <a:ext cx="149" cy="70"/>
            </a:xfrm>
            <a:custGeom>
              <a:avLst/>
              <a:gdLst/>
              <a:ahLst/>
              <a:cxnLst>
                <a:cxn ang="0">
                  <a:pos x="0" y="69"/>
                </a:cxn>
                <a:cxn ang="0">
                  <a:pos x="148" y="69"/>
                </a:cxn>
                <a:cxn ang="0">
                  <a:pos x="148" y="0"/>
                </a:cxn>
                <a:cxn ang="0">
                  <a:pos x="0" y="0"/>
                </a:cxn>
                <a:cxn ang="0">
                  <a:pos x="0" y="69"/>
                </a:cxn>
              </a:cxnLst>
              <a:rect l="0" t="0" r="r" b="b"/>
              <a:pathLst>
                <a:path w="149" h="70">
                  <a:moveTo>
                    <a:pt x="0" y="69"/>
                  </a:moveTo>
                  <a:lnTo>
                    <a:pt x="148" y="69"/>
                  </a:lnTo>
                  <a:lnTo>
                    <a:pt x="148" y="0"/>
                  </a:lnTo>
                  <a:lnTo>
                    <a:pt x="0" y="0"/>
                  </a:lnTo>
                  <a:lnTo>
                    <a:pt x="0" y="69"/>
                  </a:lnTo>
                </a:path>
              </a:pathLst>
            </a:custGeom>
            <a:solidFill>
              <a:schemeClr val="accent1"/>
            </a:solidFill>
            <a:ln w="12700" cap="rnd" cmpd="sng">
              <a:solidFill>
                <a:srgbClr val="000000"/>
              </a:solidFill>
              <a:prstDash val="solid"/>
              <a:round/>
              <a:headEnd type="none" w="med" len="med"/>
              <a:tailEnd type="none" w="med" len="med"/>
            </a:ln>
            <a:effectLst/>
          </p:spPr>
          <p:txBody>
            <a:bodyPr/>
            <a:lstStyle/>
            <a:p>
              <a:endParaRPr lang="en-US"/>
            </a:p>
          </p:txBody>
        </p:sp>
        <p:sp>
          <p:nvSpPr>
            <p:cNvPr id="184359" name="Freeform 39"/>
            <p:cNvSpPr>
              <a:spLocks/>
            </p:cNvSpPr>
            <p:nvPr/>
          </p:nvSpPr>
          <p:spPr bwMode="auto">
            <a:xfrm>
              <a:off x="3615" y="2730"/>
              <a:ext cx="139" cy="261"/>
            </a:xfrm>
            <a:custGeom>
              <a:avLst/>
              <a:gdLst/>
              <a:ahLst/>
              <a:cxnLst>
                <a:cxn ang="0">
                  <a:pos x="0" y="260"/>
                </a:cxn>
                <a:cxn ang="0">
                  <a:pos x="138" y="260"/>
                </a:cxn>
                <a:cxn ang="0">
                  <a:pos x="138" y="0"/>
                </a:cxn>
                <a:cxn ang="0">
                  <a:pos x="0" y="0"/>
                </a:cxn>
                <a:cxn ang="0">
                  <a:pos x="0" y="260"/>
                </a:cxn>
              </a:cxnLst>
              <a:rect l="0" t="0" r="r" b="b"/>
              <a:pathLst>
                <a:path w="139" h="261">
                  <a:moveTo>
                    <a:pt x="0" y="260"/>
                  </a:moveTo>
                  <a:lnTo>
                    <a:pt x="138" y="260"/>
                  </a:lnTo>
                  <a:lnTo>
                    <a:pt x="138" y="0"/>
                  </a:lnTo>
                  <a:lnTo>
                    <a:pt x="0" y="0"/>
                  </a:lnTo>
                  <a:lnTo>
                    <a:pt x="0" y="260"/>
                  </a:lnTo>
                </a:path>
              </a:pathLst>
            </a:custGeom>
            <a:solidFill>
              <a:schemeClr val="accent1"/>
            </a:solidFill>
            <a:ln w="12700" cap="rnd" cmpd="sng">
              <a:solidFill>
                <a:srgbClr val="000000"/>
              </a:solidFill>
              <a:prstDash val="solid"/>
              <a:round/>
              <a:headEnd type="none" w="med" len="med"/>
              <a:tailEnd type="none" w="med" len="med"/>
            </a:ln>
            <a:effectLst/>
          </p:spPr>
          <p:txBody>
            <a:bodyPr/>
            <a:lstStyle/>
            <a:p>
              <a:endParaRPr lang="en-US"/>
            </a:p>
          </p:txBody>
        </p:sp>
        <p:sp>
          <p:nvSpPr>
            <p:cNvPr id="184360" name="Freeform 40"/>
            <p:cNvSpPr>
              <a:spLocks/>
            </p:cNvSpPr>
            <p:nvPr/>
          </p:nvSpPr>
          <p:spPr bwMode="auto">
            <a:xfrm>
              <a:off x="3476" y="2365"/>
              <a:ext cx="140" cy="626"/>
            </a:xfrm>
            <a:custGeom>
              <a:avLst/>
              <a:gdLst/>
              <a:ahLst/>
              <a:cxnLst>
                <a:cxn ang="0">
                  <a:pos x="0" y="625"/>
                </a:cxn>
                <a:cxn ang="0">
                  <a:pos x="139" y="625"/>
                </a:cxn>
                <a:cxn ang="0">
                  <a:pos x="139" y="0"/>
                </a:cxn>
                <a:cxn ang="0">
                  <a:pos x="0" y="0"/>
                </a:cxn>
                <a:cxn ang="0">
                  <a:pos x="0" y="625"/>
                </a:cxn>
              </a:cxnLst>
              <a:rect l="0" t="0" r="r" b="b"/>
              <a:pathLst>
                <a:path w="140" h="626">
                  <a:moveTo>
                    <a:pt x="0" y="625"/>
                  </a:moveTo>
                  <a:lnTo>
                    <a:pt x="139" y="625"/>
                  </a:lnTo>
                  <a:lnTo>
                    <a:pt x="139" y="0"/>
                  </a:lnTo>
                  <a:lnTo>
                    <a:pt x="0" y="0"/>
                  </a:lnTo>
                  <a:lnTo>
                    <a:pt x="0" y="625"/>
                  </a:lnTo>
                </a:path>
              </a:pathLst>
            </a:custGeom>
            <a:solidFill>
              <a:schemeClr val="accent1"/>
            </a:solidFill>
            <a:ln w="12700" cap="rnd" cmpd="sng">
              <a:solidFill>
                <a:srgbClr val="000000"/>
              </a:solidFill>
              <a:prstDash val="solid"/>
              <a:round/>
              <a:headEnd type="none" w="med" len="med"/>
              <a:tailEnd type="none" w="med" len="med"/>
            </a:ln>
            <a:effectLst/>
          </p:spPr>
          <p:txBody>
            <a:bodyPr/>
            <a:lstStyle/>
            <a:p>
              <a:endParaRPr lang="en-US"/>
            </a:p>
          </p:txBody>
        </p:sp>
        <p:sp>
          <p:nvSpPr>
            <p:cNvPr id="184361" name="Freeform 41"/>
            <p:cNvSpPr>
              <a:spLocks/>
            </p:cNvSpPr>
            <p:nvPr/>
          </p:nvSpPr>
          <p:spPr bwMode="auto">
            <a:xfrm>
              <a:off x="3338" y="2018"/>
              <a:ext cx="139" cy="973"/>
            </a:xfrm>
            <a:custGeom>
              <a:avLst/>
              <a:gdLst/>
              <a:ahLst/>
              <a:cxnLst>
                <a:cxn ang="0">
                  <a:pos x="0" y="972"/>
                </a:cxn>
                <a:cxn ang="0">
                  <a:pos x="138" y="972"/>
                </a:cxn>
                <a:cxn ang="0">
                  <a:pos x="138" y="0"/>
                </a:cxn>
                <a:cxn ang="0">
                  <a:pos x="0" y="0"/>
                </a:cxn>
                <a:cxn ang="0">
                  <a:pos x="0" y="972"/>
                </a:cxn>
              </a:cxnLst>
              <a:rect l="0" t="0" r="r" b="b"/>
              <a:pathLst>
                <a:path w="139" h="973">
                  <a:moveTo>
                    <a:pt x="0" y="972"/>
                  </a:moveTo>
                  <a:lnTo>
                    <a:pt x="138" y="972"/>
                  </a:lnTo>
                  <a:lnTo>
                    <a:pt x="138" y="0"/>
                  </a:lnTo>
                  <a:lnTo>
                    <a:pt x="0" y="0"/>
                  </a:lnTo>
                  <a:lnTo>
                    <a:pt x="0" y="972"/>
                  </a:lnTo>
                </a:path>
              </a:pathLst>
            </a:custGeom>
            <a:solidFill>
              <a:schemeClr val="accent1"/>
            </a:solidFill>
            <a:ln w="12700" cap="rnd" cmpd="sng">
              <a:solidFill>
                <a:srgbClr val="000000"/>
              </a:solidFill>
              <a:prstDash val="solid"/>
              <a:round/>
              <a:headEnd type="none" w="med" len="med"/>
              <a:tailEnd type="none" w="med" len="med"/>
            </a:ln>
            <a:effectLst/>
          </p:spPr>
          <p:txBody>
            <a:bodyPr/>
            <a:lstStyle/>
            <a:p>
              <a:endParaRPr lang="en-US"/>
            </a:p>
          </p:txBody>
        </p:sp>
        <p:sp>
          <p:nvSpPr>
            <p:cNvPr id="184362" name="Freeform 42"/>
            <p:cNvSpPr>
              <a:spLocks/>
            </p:cNvSpPr>
            <p:nvPr/>
          </p:nvSpPr>
          <p:spPr bwMode="auto">
            <a:xfrm>
              <a:off x="3199" y="1671"/>
              <a:ext cx="140" cy="1320"/>
            </a:xfrm>
            <a:custGeom>
              <a:avLst/>
              <a:gdLst/>
              <a:ahLst/>
              <a:cxnLst>
                <a:cxn ang="0">
                  <a:pos x="0" y="1319"/>
                </a:cxn>
                <a:cxn ang="0">
                  <a:pos x="139" y="1319"/>
                </a:cxn>
                <a:cxn ang="0">
                  <a:pos x="139" y="0"/>
                </a:cxn>
                <a:cxn ang="0">
                  <a:pos x="0" y="0"/>
                </a:cxn>
                <a:cxn ang="0">
                  <a:pos x="0" y="1319"/>
                </a:cxn>
              </a:cxnLst>
              <a:rect l="0" t="0" r="r" b="b"/>
              <a:pathLst>
                <a:path w="140" h="1320">
                  <a:moveTo>
                    <a:pt x="0" y="1319"/>
                  </a:moveTo>
                  <a:lnTo>
                    <a:pt x="139" y="1319"/>
                  </a:lnTo>
                  <a:lnTo>
                    <a:pt x="139" y="0"/>
                  </a:lnTo>
                  <a:lnTo>
                    <a:pt x="0" y="0"/>
                  </a:lnTo>
                  <a:lnTo>
                    <a:pt x="0" y="1319"/>
                  </a:lnTo>
                </a:path>
              </a:pathLst>
            </a:custGeom>
            <a:solidFill>
              <a:schemeClr val="accent1"/>
            </a:solidFill>
            <a:ln w="12700" cap="rnd" cmpd="sng">
              <a:solidFill>
                <a:srgbClr val="000000"/>
              </a:solidFill>
              <a:prstDash val="solid"/>
              <a:round/>
              <a:headEnd type="none" w="med" len="med"/>
              <a:tailEnd type="none" w="med" len="med"/>
            </a:ln>
            <a:effectLst/>
          </p:spPr>
          <p:txBody>
            <a:bodyPr/>
            <a:lstStyle/>
            <a:p>
              <a:endParaRPr lang="en-US"/>
            </a:p>
          </p:txBody>
        </p:sp>
        <p:sp>
          <p:nvSpPr>
            <p:cNvPr id="184363" name="Freeform 43"/>
            <p:cNvSpPr>
              <a:spLocks/>
            </p:cNvSpPr>
            <p:nvPr/>
          </p:nvSpPr>
          <p:spPr bwMode="auto">
            <a:xfrm>
              <a:off x="3060" y="1289"/>
              <a:ext cx="140" cy="1702"/>
            </a:xfrm>
            <a:custGeom>
              <a:avLst/>
              <a:gdLst/>
              <a:ahLst/>
              <a:cxnLst>
                <a:cxn ang="0">
                  <a:pos x="0" y="1701"/>
                </a:cxn>
                <a:cxn ang="0">
                  <a:pos x="139" y="1701"/>
                </a:cxn>
                <a:cxn ang="0">
                  <a:pos x="139" y="0"/>
                </a:cxn>
                <a:cxn ang="0">
                  <a:pos x="0" y="0"/>
                </a:cxn>
                <a:cxn ang="0">
                  <a:pos x="0" y="1701"/>
                </a:cxn>
              </a:cxnLst>
              <a:rect l="0" t="0" r="r" b="b"/>
              <a:pathLst>
                <a:path w="140" h="1702">
                  <a:moveTo>
                    <a:pt x="0" y="1701"/>
                  </a:moveTo>
                  <a:lnTo>
                    <a:pt x="139" y="1701"/>
                  </a:lnTo>
                  <a:lnTo>
                    <a:pt x="139" y="0"/>
                  </a:lnTo>
                  <a:lnTo>
                    <a:pt x="0" y="0"/>
                  </a:lnTo>
                  <a:lnTo>
                    <a:pt x="0" y="1701"/>
                  </a:lnTo>
                </a:path>
              </a:pathLst>
            </a:custGeom>
            <a:solidFill>
              <a:schemeClr val="accent1"/>
            </a:solidFill>
            <a:ln w="12700" cap="rnd" cmpd="sng">
              <a:solidFill>
                <a:srgbClr val="000000"/>
              </a:solidFill>
              <a:prstDash val="solid"/>
              <a:round/>
              <a:headEnd type="none" w="med" len="med"/>
              <a:tailEnd type="none" w="med" len="med"/>
            </a:ln>
            <a:effectLst/>
          </p:spPr>
          <p:txBody>
            <a:bodyPr/>
            <a:lstStyle/>
            <a:p>
              <a:endParaRPr lang="en-US"/>
            </a:p>
          </p:txBody>
        </p:sp>
        <p:sp>
          <p:nvSpPr>
            <p:cNvPr id="184364" name="Freeform 44"/>
            <p:cNvSpPr>
              <a:spLocks/>
            </p:cNvSpPr>
            <p:nvPr/>
          </p:nvSpPr>
          <p:spPr bwMode="auto">
            <a:xfrm>
              <a:off x="2922" y="1228"/>
              <a:ext cx="139" cy="1763"/>
            </a:xfrm>
            <a:custGeom>
              <a:avLst/>
              <a:gdLst/>
              <a:ahLst/>
              <a:cxnLst>
                <a:cxn ang="0">
                  <a:pos x="0" y="1762"/>
                </a:cxn>
                <a:cxn ang="0">
                  <a:pos x="138" y="1762"/>
                </a:cxn>
                <a:cxn ang="0">
                  <a:pos x="138" y="0"/>
                </a:cxn>
                <a:cxn ang="0">
                  <a:pos x="0" y="0"/>
                </a:cxn>
                <a:cxn ang="0">
                  <a:pos x="0" y="1762"/>
                </a:cxn>
              </a:cxnLst>
              <a:rect l="0" t="0" r="r" b="b"/>
              <a:pathLst>
                <a:path w="139" h="1763">
                  <a:moveTo>
                    <a:pt x="0" y="1762"/>
                  </a:moveTo>
                  <a:lnTo>
                    <a:pt x="138" y="1762"/>
                  </a:lnTo>
                  <a:lnTo>
                    <a:pt x="138" y="0"/>
                  </a:lnTo>
                  <a:lnTo>
                    <a:pt x="0" y="0"/>
                  </a:lnTo>
                  <a:lnTo>
                    <a:pt x="0" y="1762"/>
                  </a:lnTo>
                </a:path>
              </a:pathLst>
            </a:custGeom>
            <a:solidFill>
              <a:schemeClr val="accent1"/>
            </a:solidFill>
            <a:ln w="12700" cap="rnd" cmpd="sng">
              <a:solidFill>
                <a:srgbClr val="000000"/>
              </a:solidFill>
              <a:prstDash val="solid"/>
              <a:round/>
              <a:headEnd type="none" w="med" len="med"/>
              <a:tailEnd type="none" w="med" len="med"/>
            </a:ln>
            <a:effectLst/>
          </p:spPr>
          <p:txBody>
            <a:bodyPr/>
            <a:lstStyle/>
            <a:p>
              <a:endParaRPr lang="en-US"/>
            </a:p>
          </p:txBody>
        </p:sp>
        <p:sp>
          <p:nvSpPr>
            <p:cNvPr id="184365" name="Freeform 45"/>
            <p:cNvSpPr>
              <a:spLocks/>
            </p:cNvSpPr>
            <p:nvPr/>
          </p:nvSpPr>
          <p:spPr bwMode="auto">
            <a:xfrm>
              <a:off x="2783" y="1462"/>
              <a:ext cx="140" cy="1529"/>
            </a:xfrm>
            <a:custGeom>
              <a:avLst/>
              <a:gdLst/>
              <a:ahLst/>
              <a:cxnLst>
                <a:cxn ang="0">
                  <a:pos x="0" y="1528"/>
                </a:cxn>
                <a:cxn ang="0">
                  <a:pos x="139" y="1528"/>
                </a:cxn>
                <a:cxn ang="0">
                  <a:pos x="139" y="0"/>
                </a:cxn>
                <a:cxn ang="0">
                  <a:pos x="0" y="0"/>
                </a:cxn>
                <a:cxn ang="0">
                  <a:pos x="0" y="1528"/>
                </a:cxn>
              </a:cxnLst>
              <a:rect l="0" t="0" r="r" b="b"/>
              <a:pathLst>
                <a:path w="140" h="1529">
                  <a:moveTo>
                    <a:pt x="0" y="1528"/>
                  </a:moveTo>
                  <a:lnTo>
                    <a:pt x="139" y="1528"/>
                  </a:lnTo>
                  <a:lnTo>
                    <a:pt x="139" y="0"/>
                  </a:lnTo>
                  <a:lnTo>
                    <a:pt x="0" y="0"/>
                  </a:lnTo>
                  <a:lnTo>
                    <a:pt x="0" y="1528"/>
                  </a:lnTo>
                </a:path>
              </a:pathLst>
            </a:custGeom>
            <a:solidFill>
              <a:schemeClr val="accent1"/>
            </a:solidFill>
            <a:ln w="12700" cap="rnd" cmpd="sng">
              <a:solidFill>
                <a:srgbClr val="000000"/>
              </a:solidFill>
              <a:prstDash val="solid"/>
              <a:round/>
              <a:headEnd type="none" w="med" len="med"/>
              <a:tailEnd type="none" w="med" len="med"/>
            </a:ln>
            <a:effectLst/>
          </p:spPr>
          <p:txBody>
            <a:bodyPr/>
            <a:lstStyle/>
            <a:p>
              <a:endParaRPr lang="en-US"/>
            </a:p>
          </p:txBody>
        </p:sp>
        <p:sp>
          <p:nvSpPr>
            <p:cNvPr id="184366" name="Freeform 46"/>
            <p:cNvSpPr>
              <a:spLocks/>
            </p:cNvSpPr>
            <p:nvPr/>
          </p:nvSpPr>
          <p:spPr bwMode="auto">
            <a:xfrm>
              <a:off x="2645" y="1948"/>
              <a:ext cx="139" cy="1043"/>
            </a:xfrm>
            <a:custGeom>
              <a:avLst/>
              <a:gdLst/>
              <a:ahLst/>
              <a:cxnLst>
                <a:cxn ang="0">
                  <a:pos x="0" y="1042"/>
                </a:cxn>
                <a:cxn ang="0">
                  <a:pos x="138" y="1042"/>
                </a:cxn>
                <a:cxn ang="0">
                  <a:pos x="138" y="0"/>
                </a:cxn>
                <a:cxn ang="0">
                  <a:pos x="0" y="0"/>
                </a:cxn>
                <a:cxn ang="0">
                  <a:pos x="0" y="1042"/>
                </a:cxn>
              </a:cxnLst>
              <a:rect l="0" t="0" r="r" b="b"/>
              <a:pathLst>
                <a:path w="139" h="1043">
                  <a:moveTo>
                    <a:pt x="0" y="1042"/>
                  </a:moveTo>
                  <a:lnTo>
                    <a:pt x="138" y="1042"/>
                  </a:lnTo>
                  <a:lnTo>
                    <a:pt x="138" y="0"/>
                  </a:lnTo>
                  <a:lnTo>
                    <a:pt x="0" y="0"/>
                  </a:lnTo>
                  <a:lnTo>
                    <a:pt x="0" y="1042"/>
                  </a:lnTo>
                </a:path>
              </a:pathLst>
            </a:custGeom>
            <a:solidFill>
              <a:schemeClr val="accent1"/>
            </a:solidFill>
            <a:ln w="12700" cap="rnd" cmpd="sng">
              <a:solidFill>
                <a:srgbClr val="000000"/>
              </a:solidFill>
              <a:prstDash val="solid"/>
              <a:round/>
              <a:headEnd type="none" w="med" len="med"/>
              <a:tailEnd type="none" w="med" len="med"/>
            </a:ln>
            <a:effectLst/>
          </p:spPr>
          <p:txBody>
            <a:bodyPr/>
            <a:lstStyle/>
            <a:p>
              <a:endParaRPr lang="en-US"/>
            </a:p>
          </p:txBody>
        </p:sp>
        <p:sp>
          <p:nvSpPr>
            <p:cNvPr id="184367" name="Freeform 47"/>
            <p:cNvSpPr>
              <a:spLocks/>
            </p:cNvSpPr>
            <p:nvPr/>
          </p:nvSpPr>
          <p:spPr bwMode="auto">
            <a:xfrm>
              <a:off x="2506" y="2365"/>
              <a:ext cx="140" cy="626"/>
            </a:xfrm>
            <a:custGeom>
              <a:avLst/>
              <a:gdLst/>
              <a:ahLst/>
              <a:cxnLst>
                <a:cxn ang="0">
                  <a:pos x="0" y="625"/>
                </a:cxn>
                <a:cxn ang="0">
                  <a:pos x="139" y="625"/>
                </a:cxn>
                <a:cxn ang="0">
                  <a:pos x="139" y="0"/>
                </a:cxn>
                <a:cxn ang="0">
                  <a:pos x="0" y="0"/>
                </a:cxn>
                <a:cxn ang="0">
                  <a:pos x="0" y="625"/>
                </a:cxn>
              </a:cxnLst>
              <a:rect l="0" t="0" r="r" b="b"/>
              <a:pathLst>
                <a:path w="140" h="626">
                  <a:moveTo>
                    <a:pt x="0" y="625"/>
                  </a:moveTo>
                  <a:lnTo>
                    <a:pt x="139" y="625"/>
                  </a:lnTo>
                  <a:lnTo>
                    <a:pt x="139" y="0"/>
                  </a:lnTo>
                  <a:lnTo>
                    <a:pt x="0" y="0"/>
                  </a:lnTo>
                  <a:lnTo>
                    <a:pt x="0" y="625"/>
                  </a:lnTo>
                </a:path>
              </a:pathLst>
            </a:custGeom>
            <a:solidFill>
              <a:schemeClr val="accent1"/>
            </a:solidFill>
            <a:ln w="12700" cap="rnd" cmpd="sng">
              <a:solidFill>
                <a:srgbClr val="000000"/>
              </a:solidFill>
              <a:prstDash val="solid"/>
              <a:round/>
              <a:headEnd type="none" w="med" len="med"/>
              <a:tailEnd type="none" w="med" len="med"/>
            </a:ln>
            <a:effectLst/>
          </p:spPr>
          <p:txBody>
            <a:bodyPr/>
            <a:lstStyle/>
            <a:p>
              <a:endParaRPr lang="en-US"/>
            </a:p>
          </p:txBody>
        </p:sp>
        <p:sp>
          <p:nvSpPr>
            <p:cNvPr id="184368" name="Freeform 48"/>
            <p:cNvSpPr>
              <a:spLocks/>
            </p:cNvSpPr>
            <p:nvPr/>
          </p:nvSpPr>
          <p:spPr bwMode="auto">
            <a:xfrm>
              <a:off x="2367" y="2764"/>
              <a:ext cx="140" cy="227"/>
            </a:xfrm>
            <a:custGeom>
              <a:avLst/>
              <a:gdLst/>
              <a:ahLst/>
              <a:cxnLst>
                <a:cxn ang="0">
                  <a:pos x="0" y="226"/>
                </a:cxn>
                <a:cxn ang="0">
                  <a:pos x="139" y="226"/>
                </a:cxn>
                <a:cxn ang="0">
                  <a:pos x="139" y="0"/>
                </a:cxn>
                <a:cxn ang="0">
                  <a:pos x="0" y="0"/>
                </a:cxn>
                <a:cxn ang="0">
                  <a:pos x="0" y="226"/>
                </a:cxn>
              </a:cxnLst>
              <a:rect l="0" t="0" r="r" b="b"/>
              <a:pathLst>
                <a:path w="140" h="227">
                  <a:moveTo>
                    <a:pt x="0" y="226"/>
                  </a:moveTo>
                  <a:lnTo>
                    <a:pt x="139" y="226"/>
                  </a:lnTo>
                  <a:lnTo>
                    <a:pt x="139" y="0"/>
                  </a:lnTo>
                  <a:lnTo>
                    <a:pt x="0" y="0"/>
                  </a:lnTo>
                  <a:lnTo>
                    <a:pt x="0" y="226"/>
                  </a:lnTo>
                </a:path>
              </a:pathLst>
            </a:custGeom>
            <a:solidFill>
              <a:schemeClr val="accent1"/>
            </a:solidFill>
            <a:ln w="12700" cap="rnd" cmpd="sng">
              <a:solidFill>
                <a:srgbClr val="000000"/>
              </a:solidFill>
              <a:prstDash val="solid"/>
              <a:round/>
              <a:headEnd type="none" w="med" len="med"/>
              <a:tailEnd type="none" w="med" len="med"/>
            </a:ln>
            <a:effectLst/>
          </p:spPr>
          <p:txBody>
            <a:bodyPr/>
            <a:lstStyle/>
            <a:p>
              <a:endParaRPr lang="en-US"/>
            </a:p>
          </p:txBody>
        </p:sp>
        <p:sp>
          <p:nvSpPr>
            <p:cNvPr id="184369" name="Freeform 49"/>
            <p:cNvSpPr>
              <a:spLocks/>
            </p:cNvSpPr>
            <p:nvPr/>
          </p:nvSpPr>
          <p:spPr bwMode="auto">
            <a:xfrm>
              <a:off x="2220" y="2825"/>
              <a:ext cx="148" cy="166"/>
            </a:xfrm>
            <a:custGeom>
              <a:avLst/>
              <a:gdLst/>
              <a:ahLst/>
              <a:cxnLst>
                <a:cxn ang="0">
                  <a:pos x="0" y="165"/>
                </a:cxn>
                <a:cxn ang="0">
                  <a:pos x="147" y="165"/>
                </a:cxn>
                <a:cxn ang="0">
                  <a:pos x="147" y="0"/>
                </a:cxn>
                <a:cxn ang="0">
                  <a:pos x="0" y="0"/>
                </a:cxn>
                <a:cxn ang="0">
                  <a:pos x="0" y="165"/>
                </a:cxn>
              </a:cxnLst>
              <a:rect l="0" t="0" r="r" b="b"/>
              <a:pathLst>
                <a:path w="148" h="166">
                  <a:moveTo>
                    <a:pt x="0" y="165"/>
                  </a:moveTo>
                  <a:lnTo>
                    <a:pt x="147" y="165"/>
                  </a:lnTo>
                  <a:lnTo>
                    <a:pt x="147" y="0"/>
                  </a:lnTo>
                  <a:lnTo>
                    <a:pt x="0" y="0"/>
                  </a:lnTo>
                  <a:lnTo>
                    <a:pt x="0" y="165"/>
                  </a:lnTo>
                </a:path>
              </a:pathLst>
            </a:custGeom>
            <a:solidFill>
              <a:schemeClr val="accent1"/>
            </a:solidFill>
            <a:ln w="12700" cap="rnd" cmpd="sng">
              <a:solidFill>
                <a:srgbClr val="000000"/>
              </a:solidFill>
              <a:prstDash val="solid"/>
              <a:round/>
              <a:headEnd type="none" w="med" len="med"/>
              <a:tailEnd type="none" w="med" len="med"/>
            </a:ln>
            <a:effectLst/>
          </p:spPr>
          <p:txBody>
            <a:bodyPr/>
            <a:lstStyle/>
            <a:p>
              <a:endParaRPr lang="en-US"/>
            </a:p>
          </p:txBody>
        </p:sp>
        <p:sp>
          <p:nvSpPr>
            <p:cNvPr id="184370" name="Freeform 50"/>
            <p:cNvSpPr>
              <a:spLocks/>
            </p:cNvSpPr>
            <p:nvPr/>
          </p:nvSpPr>
          <p:spPr bwMode="auto">
            <a:xfrm>
              <a:off x="2082" y="2964"/>
              <a:ext cx="139" cy="27"/>
            </a:xfrm>
            <a:custGeom>
              <a:avLst/>
              <a:gdLst/>
              <a:ahLst/>
              <a:cxnLst>
                <a:cxn ang="0">
                  <a:pos x="0" y="26"/>
                </a:cxn>
                <a:cxn ang="0">
                  <a:pos x="138" y="26"/>
                </a:cxn>
                <a:cxn ang="0">
                  <a:pos x="138" y="0"/>
                </a:cxn>
                <a:cxn ang="0">
                  <a:pos x="0" y="0"/>
                </a:cxn>
                <a:cxn ang="0">
                  <a:pos x="0" y="26"/>
                </a:cxn>
              </a:cxnLst>
              <a:rect l="0" t="0" r="r" b="b"/>
              <a:pathLst>
                <a:path w="139" h="27">
                  <a:moveTo>
                    <a:pt x="0" y="26"/>
                  </a:moveTo>
                  <a:lnTo>
                    <a:pt x="138" y="26"/>
                  </a:lnTo>
                  <a:lnTo>
                    <a:pt x="138" y="0"/>
                  </a:lnTo>
                  <a:lnTo>
                    <a:pt x="0" y="0"/>
                  </a:lnTo>
                  <a:lnTo>
                    <a:pt x="0" y="26"/>
                  </a:lnTo>
                </a:path>
              </a:pathLst>
            </a:custGeom>
            <a:solidFill>
              <a:schemeClr val="accent1"/>
            </a:solidFill>
            <a:ln w="12700" cap="rnd" cmpd="sng">
              <a:solidFill>
                <a:srgbClr val="000000"/>
              </a:solidFill>
              <a:prstDash val="solid"/>
              <a:round/>
              <a:headEnd type="none" w="med" len="med"/>
              <a:tailEnd type="none" w="med" len="med"/>
            </a:ln>
            <a:effectLst/>
          </p:spPr>
          <p:txBody>
            <a:bodyPr/>
            <a:lstStyle/>
            <a:p>
              <a:endParaRPr lang="en-US"/>
            </a:p>
          </p:txBody>
        </p:sp>
        <p:sp>
          <p:nvSpPr>
            <p:cNvPr id="184371" name="Freeform 51"/>
            <p:cNvSpPr>
              <a:spLocks/>
            </p:cNvSpPr>
            <p:nvPr/>
          </p:nvSpPr>
          <p:spPr bwMode="auto">
            <a:xfrm>
              <a:off x="1943" y="2973"/>
              <a:ext cx="140" cy="18"/>
            </a:xfrm>
            <a:custGeom>
              <a:avLst/>
              <a:gdLst/>
              <a:ahLst/>
              <a:cxnLst>
                <a:cxn ang="0">
                  <a:pos x="0" y="17"/>
                </a:cxn>
                <a:cxn ang="0">
                  <a:pos x="139" y="17"/>
                </a:cxn>
                <a:cxn ang="0">
                  <a:pos x="139" y="0"/>
                </a:cxn>
                <a:cxn ang="0">
                  <a:pos x="0" y="0"/>
                </a:cxn>
                <a:cxn ang="0">
                  <a:pos x="0" y="17"/>
                </a:cxn>
              </a:cxnLst>
              <a:rect l="0" t="0" r="r" b="b"/>
              <a:pathLst>
                <a:path w="140" h="18">
                  <a:moveTo>
                    <a:pt x="0" y="17"/>
                  </a:moveTo>
                  <a:lnTo>
                    <a:pt x="139" y="17"/>
                  </a:lnTo>
                  <a:lnTo>
                    <a:pt x="139" y="0"/>
                  </a:lnTo>
                  <a:lnTo>
                    <a:pt x="0" y="0"/>
                  </a:lnTo>
                  <a:lnTo>
                    <a:pt x="0" y="17"/>
                  </a:lnTo>
                </a:path>
              </a:pathLst>
            </a:custGeom>
            <a:solidFill>
              <a:schemeClr val="accent1"/>
            </a:solidFill>
            <a:ln w="12700" cap="rnd" cmpd="sng">
              <a:solidFill>
                <a:srgbClr val="000000"/>
              </a:solidFill>
              <a:prstDash val="solid"/>
              <a:round/>
              <a:headEnd type="none" w="med" len="med"/>
              <a:tailEnd type="none" w="med" len="med"/>
            </a:ln>
            <a:effectLst/>
          </p:spPr>
          <p:txBody>
            <a:bodyPr/>
            <a:lstStyle/>
            <a:p>
              <a:endParaRPr lang="en-US"/>
            </a:p>
          </p:txBody>
        </p:sp>
        <p:sp>
          <p:nvSpPr>
            <p:cNvPr id="184372" name="Freeform 52"/>
            <p:cNvSpPr>
              <a:spLocks/>
            </p:cNvSpPr>
            <p:nvPr/>
          </p:nvSpPr>
          <p:spPr bwMode="auto">
            <a:xfrm>
              <a:off x="1804" y="2981"/>
              <a:ext cx="140" cy="10"/>
            </a:xfrm>
            <a:custGeom>
              <a:avLst/>
              <a:gdLst/>
              <a:ahLst/>
              <a:cxnLst>
                <a:cxn ang="0">
                  <a:pos x="0" y="9"/>
                </a:cxn>
                <a:cxn ang="0">
                  <a:pos x="139" y="9"/>
                </a:cxn>
                <a:cxn ang="0">
                  <a:pos x="139" y="0"/>
                </a:cxn>
                <a:cxn ang="0">
                  <a:pos x="0" y="0"/>
                </a:cxn>
                <a:cxn ang="0">
                  <a:pos x="0" y="9"/>
                </a:cxn>
              </a:cxnLst>
              <a:rect l="0" t="0" r="r" b="b"/>
              <a:pathLst>
                <a:path w="140" h="10">
                  <a:moveTo>
                    <a:pt x="0" y="9"/>
                  </a:moveTo>
                  <a:lnTo>
                    <a:pt x="139" y="9"/>
                  </a:lnTo>
                  <a:lnTo>
                    <a:pt x="139" y="0"/>
                  </a:lnTo>
                  <a:lnTo>
                    <a:pt x="0" y="0"/>
                  </a:lnTo>
                  <a:lnTo>
                    <a:pt x="0" y="9"/>
                  </a:lnTo>
                </a:path>
              </a:pathLst>
            </a:custGeom>
            <a:solidFill>
              <a:schemeClr val="accent1"/>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184373" name="Group 53"/>
          <p:cNvGrpSpPr>
            <a:grpSpLocks/>
          </p:cNvGrpSpPr>
          <p:nvPr/>
        </p:nvGrpSpPr>
        <p:grpSpPr bwMode="auto">
          <a:xfrm>
            <a:off x="3016250" y="2100263"/>
            <a:ext cx="3741738" cy="2647950"/>
            <a:chOff x="1900" y="1323"/>
            <a:chExt cx="2357" cy="1668"/>
          </a:xfrm>
        </p:grpSpPr>
        <p:sp>
          <p:nvSpPr>
            <p:cNvPr id="184374" name="Freeform 54"/>
            <p:cNvSpPr>
              <a:spLocks/>
            </p:cNvSpPr>
            <p:nvPr/>
          </p:nvSpPr>
          <p:spPr bwMode="auto">
            <a:xfrm>
              <a:off x="1900" y="1792"/>
              <a:ext cx="876" cy="1199"/>
            </a:xfrm>
            <a:custGeom>
              <a:avLst/>
              <a:gdLst/>
              <a:ahLst/>
              <a:cxnLst>
                <a:cxn ang="0">
                  <a:pos x="95" y="1181"/>
                </a:cxn>
                <a:cxn ang="0">
                  <a:pos x="286" y="1129"/>
                </a:cxn>
                <a:cxn ang="0">
                  <a:pos x="329" y="1103"/>
                </a:cxn>
                <a:cxn ang="0">
                  <a:pos x="372" y="1068"/>
                </a:cxn>
                <a:cxn ang="0">
                  <a:pos x="389" y="1059"/>
                </a:cxn>
                <a:cxn ang="0">
                  <a:pos x="407" y="1033"/>
                </a:cxn>
                <a:cxn ang="0">
                  <a:pos x="424" y="1016"/>
                </a:cxn>
                <a:cxn ang="0">
                  <a:pos x="441" y="998"/>
                </a:cxn>
                <a:cxn ang="0">
                  <a:pos x="459" y="981"/>
                </a:cxn>
                <a:cxn ang="0">
                  <a:pos x="476" y="955"/>
                </a:cxn>
                <a:cxn ang="0">
                  <a:pos x="511" y="912"/>
                </a:cxn>
                <a:cxn ang="0">
                  <a:pos x="537" y="860"/>
                </a:cxn>
                <a:cxn ang="0">
                  <a:pos x="545" y="851"/>
                </a:cxn>
                <a:cxn ang="0">
                  <a:pos x="554" y="825"/>
                </a:cxn>
                <a:cxn ang="0">
                  <a:pos x="580" y="781"/>
                </a:cxn>
                <a:cxn ang="0">
                  <a:pos x="589" y="764"/>
                </a:cxn>
                <a:cxn ang="0">
                  <a:pos x="597" y="738"/>
                </a:cxn>
                <a:cxn ang="0">
                  <a:pos x="606" y="721"/>
                </a:cxn>
                <a:cxn ang="0">
                  <a:pos x="623" y="695"/>
                </a:cxn>
                <a:cxn ang="0">
                  <a:pos x="632" y="669"/>
                </a:cxn>
                <a:cxn ang="0">
                  <a:pos x="641" y="660"/>
                </a:cxn>
                <a:cxn ang="0">
                  <a:pos x="641" y="643"/>
                </a:cxn>
                <a:cxn ang="0">
                  <a:pos x="649" y="616"/>
                </a:cxn>
                <a:cxn ang="0">
                  <a:pos x="658" y="599"/>
                </a:cxn>
                <a:cxn ang="0">
                  <a:pos x="667" y="590"/>
                </a:cxn>
                <a:cxn ang="0">
                  <a:pos x="675" y="556"/>
                </a:cxn>
                <a:cxn ang="0">
                  <a:pos x="684" y="538"/>
                </a:cxn>
                <a:cxn ang="0">
                  <a:pos x="693" y="521"/>
                </a:cxn>
                <a:cxn ang="0">
                  <a:pos x="701" y="495"/>
                </a:cxn>
                <a:cxn ang="0">
                  <a:pos x="710" y="478"/>
                </a:cxn>
                <a:cxn ang="0">
                  <a:pos x="719" y="452"/>
                </a:cxn>
                <a:cxn ang="0">
                  <a:pos x="727" y="434"/>
                </a:cxn>
                <a:cxn ang="0">
                  <a:pos x="727" y="417"/>
                </a:cxn>
                <a:cxn ang="0">
                  <a:pos x="736" y="391"/>
                </a:cxn>
                <a:cxn ang="0">
                  <a:pos x="745" y="382"/>
                </a:cxn>
                <a:cxn ang="0">
                  <a:pos x="753" y="365"/>
                </a:cxn>
                <a:cxn ang="0">
                  <a:pos x="762" y="339"/>
                </a:cxn>
                <a:cxn ang="0">
                  <a:pos x="762" y="321"/>
                </a:cxn>
                <a:cxn ang="0">
                  <a:pos x="771" y="304"/>
                </a:cxn>
                <a:cxn ang="0">
                  <a:pos x="779" y="287"/>
                </a:cxn>
                <a:cxn ang="0">
                  <a:pos x="779" y="269"/>
                </a:cxn>
                <a:cxn ang="0">
                  <a:pos x="788" y="252"/>
                </a:cxn>
                <a:cxn ang="0">
                  <a:pos x="797" y="243"/>
                </a:cxn>
                <a:cxn ang="0">
                  <a:pos x="797" y="226"/>
                </a:cxn>
                <a:cxn ang="0">
                  <a:pos x="805" y="208"/>
                </a:cxn>
                <a:cxn ang="0">
                  <a:pos x="805" y="191"/>
                </a:cxn>
                <a:cxn ang="0">
                  <a:pos x="814" y="182"/>
                </a:cxn>
                <a:cxn ang="0">
                  <a:pos x="814" y="165"/>
                </a:cxn>
                <a:cxn ang="0">
                  <a:pos x="823" y="156"/>
                </a:cxn>
                <a:cxn ang="0">
                  <a:pos x="831" y="139"/>
                </a:cxn>
                <a:cxn ang="0">
                  <a:pos x="840" y="104"/>
                </a:cxn>
                <a:cxn ang="0">
                  <a:pos x="849" y="87"/>
                </a:cxn>
                <a:cxn ang="0">
                  <a:pos x="857" y="52"/>
                </a:cxn>
                <a:cxn ang="0">
                  <a:pos x="866" y="44"/>
                </a:cxn>
                <a:cxn ang="0">
                  <a:pos x="866" y="26"/>
                </a:cxn>
                <a:cxn ang="0">
                  <a:pos x="875" y="18"/>
                </a:cxn>
                <a:cxn ang="0">
                  <a:pos x="875" y="0"/>
                </a:cxn>
              </a:cxnLst>
              <a:rect l="0" t="0" r="r" b="b"/>
              <a:pathLst>
                <a:path w="876" h="1199">
                  <a:moveTo>
                    <a:pt x="0" y="1198"/>
                  </a:moveTo>
                  <a:lnTo>
                    <a:pt x="95" y="1181"/>
                  </a:lnTo>
                  <a:lnTo>
                    <a:pt x="251" y="1146"/>
                  </a:lnTo>
                  <a:lnTo>
                    <a:pt x="286" y="1129"/>
                  </a:lnTo>
                  <a:lnTo>
                    <a:pt x="311" y="1111"/>
                  </a:lnTo>
                  <a:lnTo>
                    <a:pt x="329" y="1103"/>
                  </a:lnTo>
                  <a:lnTo>
                    <a:pt x="337" y="1094"/>
                  </a:lnTo>
                  <a:lnTo>
                    <a:pt x="372" y="1068"/>
                  </a:lnTo>
                  <a:lnTo>
                    <a:pt x="381" y="1059"/>
                  </a:lnTo>
                  <a:lnTo>
                    <a:pt x="389" y="1059"/>
                  </a:lnTo>
                  <a:lnTo>
                    <a:pt x="389" y="1051"/>
                  </a:lnTo>
                  <a:lnTo>
                    <a:pt x="407" y="1033"/>
                  </a:lnTo>
                  <a:lnTo>
                    <a:pt x="415" y="1033"/>
                  </a:lnTo>
                  <a:lnTo>
                    <a:pt x="424" y="1016"/>
                  </a:lnTo>
                  <a:lnTo>
                    <a:pt x="433" y="1007"/>
                  </a:lnTo>
                  <a:lnTo>
                    <a:pt x="441" y="998"/>
                  </a:lnTo>
                  <a:lnTo>
                    <a:pt x="450" y="990"/>
                  </a:lnTo>
                  <a:lnTo>
                    <a:pt x="459" y="981"/>
                  </a:lnTo>
                  <a:lnTo>
                    <a:pt x="467" y="972"/>
                  </a:lnTo>
                  <a:lnTo>
                    <a:pt x="476" y="955"/>
                  </a:lnTo>
                  <a:lnTo>
                    <a:pt x="485" y="946"/>
                  </a:lnTo>
                  <a:lnTo>
                    <a:pt x="511" y="912"/>
                  </a:lnTo>
                  <a:lnTo>
                    <a:pt x="519" y="894"/>
                  </a:lnTo>
                  <a:lnTo>
                    <a:pt x="537" y="860"/>
                  </a:lnTo>
                  <a:lnTo>
                    <a:pt x="537" y="851"/>
                  </a:lnTo>
                  <a:lnTo>
                    <a:pt x="545" y="851"/>
                  </a:lnTo>
                  <a:lnTo>
                    <a:pt x="545" y="842"/>
                  </a:lnTo>
                  <a:lnTo>
                    <a:pt x="554" y="825"/>
                  </a:lnTo>
                  <a:lnTo>
                    <a:pt x="580" y="790"/>
                  </a:lnTo>
                  <a:lnTo>
                    <a:pt x="580" y="781"/>
                  </a:lnTo>
                  <a:lnTo>
                    <a:pt x="580" y="773"/>
                  </a:lnTo>
                  <a:lnTo>
                    <a:pt x="589" y="764"/>
                  </a:lnTo>
                  <a:lnTo>
                    <a:pt x="597" y="747"/>
                  </a:lnTo>
                  <a:lnTo>
                    <a:pt x="597" y="738"/>
                  </a:lnTo>
                  <a:lnTo>
                    <a:pt x="606" y="729"/>
                  </a:lnTo>
                  <a:lnTo>
                    <a:pt x="606" y="721"/>
                  </a:lnTo>
                  <a:lnTo>
                    <a:pt x="615" y="712"/>
                  </a:lnTo>
                  <a:lnTo>
                    <a:pt x="623" y="695"/>
                  </a:lnTo>
                  <a:lnTo>
                    <a:pt x="623" y="677"/>
                  </a:lnTo>
                  <a:lnTo>
                    <a:pt x="632" y="669"/>
                  </a:lnTo>
                  <a:lnTo>
                    <a:pt x="632" y="660"/>
                  </a:lnTo>
                  <a:lnTo>
                    <a:pt x="641" y="660"/>
                  </a:lnTo>
                  <a:lnTo>
                    <a:pt x="641" y="651"/>
                  </a:lnTo>
                  <a:lnTo>
                    <a:pt x="641" y="643"/>
                  </a:lnTo>
                  <a:lnTo>
                    <a:pt x="649" y="625"/>
                  </a:lnTo>
                  <a:lnTo>
                    <a:pt x="649" y="616"/>
                  </a:lnTo>
                  <a:lnTo>
                    <a:pt x="658" y="608"/>
                  </a:lnTo>
                  <a:lnTo>
                    <a:pt x="658" y="599"/>
                  </a:lnTo>
                  <a:lnTo>
                    <a:pt x="667" y="599"/>
                  </a:lnTo>
                  <a:lnTo>
                    <a:pt x="667" y="590"/>
                  </a:lnTo>
                  <a:lnTo>
                    <a:pt x="667" y="582"/>
                  </a:lnTo>
                  <a:lnTo>
                    <a:pt x="675" y="556"/>
                  </a:lnTo>
                  <a:lnTo>
                    <a:pt x="684" y="547"/>
                  </a:lnTo>
                  <a:lnTo>
                    <a:pt x="684" y="538"/>
                  </a:lnTo>
                  <a:lnTo>
                    <a:pt x="684" y="530"/>
                  </a:lnTo>
                  <a:lnTo>
                    <a:pt x="693" y="521"/>
                  </a:lnTo>
                  <a:lnTo>
                    <a:pt x="701" y="504"/>
                  </a:lnTo>
                  <a:lnTo>
                    <a:pt x="701" y="495"/>
                  </a:lnTo>
                  <a:lnTo>
                    <a:pt x="701" y="486"/>
                  </a:lnTo>
                  <a:lnTo>
                    <a:pt x="710" y="478"/>
                  </a:lnTo>
                  <a:lnTo>
                    <a:pt x="710" y="469"/>
                  </a:lnTo>
                  <a:lnTo>
                    <a:pt x="719" y="452"/>
                  </a:lnTo>
                  <a:lnTo>
                    <a:pt x="719" y="443"/>
                  </a:lnTo>
                  <a:lnTo>
                    <a:pt x="727" y="434"/>
                  </a:lnTo>
                  <a:lnTo>
                    <a:pt x="727" y="426"/>
                  </a:lnTo>
                  <a:lnTo>
                    <a:pt x="727" y="417"/>
                  </a:lnTo>
                  <a:lnTo>
                    <a:pt x="736" y="399"/>
                  </a:lnTo>
                  <a:lnTo>
                    <a:pt x="736" y="391"/>
                  </a:lnTo>
                  <a:lnTo>
                    <a:pt x="745" y="391"/>
                  </a:lnTo>
                  <a:lnTo>
                    <a:pt x="745" y="382"/>
                  </a:lnTo>
                  <a:lnTo>
                    <a:pt x="745" y="373"/>
                  </a:lnTo>
                  <a:lnTo>
                    <a:pt x="753" y="365"/>
                  </a:lnTo>
                  <a:lnTo>
                    <a:pt x="753" y="356"/>
                  </a:lnTo>
                  <a:lnTo>
                    <a:pt x="762" y="339"/>
                  </a:lnTo>
                  <a:lnTo>
                    <a:pt x="762" y="330"/>
                  </a:lnTo>
                  <a:lnTo>
                    <a:pt x="762" y="321"/>
                  </a:lnTo>
                  <a:lnTo>
                    <a:pt x="771" y="313"/>
                  </a:lnTo>
                  <a:lnTo>
                    <a:pt x="771" y="304"/>
                  </a:lnTo>
                  <a:lnTo>
                    <a:pt x="771" y="295"/>
                  </a:lnTo>
                  <a:lnTo>
                    <a:pt x="779" y="287"/>
                  </a:lnTo>
                  <a:lnTo>
                    <a:pt x="779" y="278"/>
                  </a:lnTo>
                  <a:lnTo>
                    <a:pt x="779" y="269"/>
                  </a:lnTo>
                  <a:lnTo>
                    <a:pt x="788" y="261"/>
                  </a:lnTo>
                  <a:lnTo>
                    <a:pt x="788" y="252"/>
                  </a:lnTo>
                  <a:lnTo>
                    <a:pt x="788" y="243"/>
                  </a:lnTo>
                  <a:lnTo>
                    <a:pt x="797" y="243"/>
                  </a:lnTo>
                  <a:lnTo>
                    <a:pt x="797" y="235"/>
                  </a:lnTo>
                  <a:lnTo>
                    <a:pt x="797" y="226"/>
                  </a:lnTo>
                  <a:lnTo>
                    <a:pt x="805" y="217"/>
                  </a:lnTo>
                  <a:lnTo>
                    <a:pt x="805" y="208"/>
                  </a:lnTo>
                  <a:lnTo>
                    <a:pt x="805" y="200"/>
                  </a:lnTo>
                  <a:lnTo>
                    <a:pt x="805" y="191"/>
                  </a:lnTo>
                  <a:lnTo>
                    <a:pt x="814" y="191"/>
                  </a:lnTo>
                  <a:lnTo>
                    <a:pt x="814" y="182"/>
                  </a:lnTo>
                  <a:lnTo>
                    <a:pt x="814" y="174"/>
                  </a:lnTo>
                  <a:lnTo>
                    <a:pt x="814" y="165"/>
                  </a:lnTo>
                  <a:lnTo>
                    <a:pt x="823" y="165"/>
                  </a:lnTo>
                  <a:lnTo>
                    <a:pt x="823" y="156"/>
                  </a:lnTo>
                  <a:lnTo>
                    <a:pt x="823" y="148"/>
                  </a:lnTo>
                  <a:lnTo>
                    <a:pt x="831" y="139"/>
                  </a:lnTo>
                  <a:lnTo>
                    <a:pt x="831" y="130"/>
                  </a:lnTo>
                  <a:lnTo>
                    <a:pt x="840" y="104"/>
                  </a:lnTo>
                  <a:lnTo>
                    <a:pt x="840" y="96"/>
                  </a:lnTo>
                  <a:lnTo>
                    <a:pt x="849" y="87"/>
                  </a:lnTo>
                  <a:lnTo>
                    <a:pt x="849" y="78"/>
                  </a:lnTo>
                  <a:lnTo>
                    <a:pt x="857" y="52"/>
                  </a:lnTo>
                  <a:lnTo>
                    <a:pt x="857" y="44"/>
                  </a:lnTo>
                  <a:lnTo>
                    <a:pt x="866" y="44"/>
                  </a:lnTo>
                  <a:lnTo>
                    <a:pt x="866" y="35"/>
                  </a:lnTo>
                  <a:lnTo>
                    <a:pt x="866" y="26"/>
                  </a:lnTo>
                  <a:lnTo>
                    <a:pt x="866" y="18"/>
                  </a:lnTo>
                  <a:lnTo>
                    <a:pt x="875" y="18"/>
                  </a:lnTo>
                  <a:lnTo>
                    <a:pt x="875" y="9"/>
                  </a:lnTo>
                  <a:lnTo>
                    <a:pt x="875" y="0"/>
                  </a:lnTo>
                </a:path>
              </a:pathLst>
            </a:custGeom>
            <a:noFill/>
            <a:ln w="50800" cap="rnd" cmpd="sng">
              <a:solidFill>
                <a:srgbClr val="EAEC5E"/>
              </a:solidFill>
              <a:prstDash val="solid"/>
              <a:round/>
              <a:headEnd type="none" w="med" len="med"/>
              <a:tailEnd type="none" w="med" len="med"/>
            </a:ln>
            <a:effectLst/>
          </p:spPr>
          <p:txBody>
            <a:bodyPr/>
            <a:lstStyle/>
            <a:p>
              <a:endParaRPr lang="en-US"/>
            </a:p>
          </p:txBody>
        </p:sp>
        <p:sp>
          <p:nvSpPr>
            <p:cNvPr id="184375" name="Freeform 55"/>
            <p:cNvSpPr>
              <a:spLocks/>
            </p:cNvSpPr>
            <p:nvPr/>
          </p:nvSpPr>
          <p:spPr bwMode="auto">
            <a:xfrm>
              <a:off x="2775" y="1375"/>
              <a:ext cx="200" cy="418"/>
            </a:xfrm>
            <a:custGeom>
              <a:avLst/>
              <a:gdLst/>
              <a:ahLst/>
              <a:cxnLst>
                <a:cxn ang="0">
                  <a:pos x="0" y="417"/>
                </a:cxn>
                <a:cxn ang="0">
                  <a:pos x="0" y="417"/>
                </a:cxn>
                <a:cxn ang="0">
                  <a:pos x="0" y="408"/>
                </a:cxn>
                <a:cxn ang="0">
                  <a:pos x="8" y="408"/>
                </a:cxn>
                <a:cxn ang="0">
                  <a:pos x="8" y="400"/>
                </a:cxn>
                <a:cxn ang="0">
                  <a:pos x="8" y="391"/>
                </a:cxn>
                <a:cxn ang="0">
                  <a:pos x="17" y="374"/>
                </a:cxn>
                <a:cxn ang="0">
                  <a:pos x="17" y="365"/>
                </a:cxn>
                <a:cxn ang="0">
                  <a:pos x="25" y="365"/>
                </a:cxn>
                <a:cxn ang="0">
                  <a:pos x="25" y="356"/>
                </a:cxn>
                <a:cxn ang="0">
                  <a:pos x="25" y="348"/>
                </a:cxn>
                <a:cxn ang="0">
                  <a:pos x="25" y="339"/>
                </a:cxn>
                <a:cxn ang="0">
                  <a:pos x="34" y="330"/>
                </a:cxn>
                <a:cxn ang="0">
                  <a:pos x="34" y="322"/>
                </a:cxn>
                <a:cxn ang="0">
                  <a:pos x="43" y="313"/>
                </a:cxn>
                <a:cxn ang="0">
                  <a:pos x="43" y="304"/>
                </a:cxn>
                <a:cxn ang="0">
                  <a:pos x="43" y="296"/>
                </a:cxn>
                <a:cxn ang="0">
                  <a:pos x="51" y="287"/>
                </a:cxn>
                <a:cxn ang="0">
                  <a:pos x="51" y="278"/>
                </a:cxn>
                <a:cxn ang="0">
                  <a:pos x="60" y="270"/>
                </a:cxn>
                <a:cxn ang="0">
                  <a:pos x="60" y="261"/>
                </a:cxn>
                <a:cxn ang="0">
                  <a:pos x="60" y="252"/>
                </a:cxn>
                <a:cxn ang="0">
                  <a:pos x="69" y="244"/>
                </a:cxn>
                <a:cxn ang="0">
                  <a:pos x="69" y="235"/>
                </a:cxn>
                <a:cxn ang="0">
                  <a:pos x="69" y="226"/>
                </a:cxn>
                <a:cxn ang="0">
                  <a:pos x="77" y="226"/>
                </a:cxn>
                <a:cxn ang="0">
                  <a:pos x="77" y="217"/>
                </a:cxn>
                <a:cxn ang="0">
                  <a:pos x="77" y="209"/>
                </a:cxn>
                <a:cxn ang="0">
                  <a:pos x="86" y="209"/>
                </a:cxn>
                <a:cxn ang="0">
                  <a:pos x="86" y="200"/>
                </a:cxn>
                <a:cxn ang="0">
                  <a:pos x="86" y="191"/>
                </a:cxn>
                <a:cxn ang="0">
                  <a:pos x="95" y="191"/>
                </a:cxn>
                <a:cxn ang="0">
                  <a:pos x="95" y="183"/>
                </a:cxn>
                <a:cxn ang="0">
                  <a:pos x="95" y="174"/>
                </a:cxn>
                <a:cxn ang="0">
                  <a:pos x="103" y="165"/>
                </a:cxn>
                <a:cxn ang="0">
                  <a:pos x="103" y="157"/>
                </a:cxn>
                <a:cxn ang="0">
                  <a:pos x="103" y="148"/>
                </a:cxn>
                <a:cxn ang="0">
                  <a:pos x="112" y="148"/>
                </a:cxn>
                <a:cxn ang="0">
                  <a:pos x="112" y="139"/>
                </a:cxn>
                <a:cxn ang="0">
                  <a:pos x="112" y="131"/>
                </a:cxn>
                <a:cxn ang="0">
                  <a:pos x="121" y="131"/>
                </a:cxn>
                <a:cxn ang="0">
                  <a:pos x="121" y="122"/>
                </a:cxn>
                <a:cxn ang="0">
                  <a:pos x="121" y="113"/>
                </a:cxn>
                <a:cxn ang="0">
                  <a:pos x="129" y="113"/>
                </a:cxn>
                <a:cxn ang="0">
                  <a:pos x="129" y="105"/>
                </a:cxn>
                <a:cxn ang="0">
                  <a:pos x="129" y="96"/>
                </a:cxn>
                <a:cxn ang="0">
                  <a:pos x="138" y="96"/>
                </a:cxn>
                <a:cxn ang="0">
                  <a:pos x="138" y="87"/>
                </a:cxn>
                <a:cxn ang="0">
                  <a:pos x="147" y="79"/>
                </a:cxn>
                <a:cxn ang="0">
                  <a:pos x="147" y="70"/>
                </a:cxn>
                <a:cxn ang="0">
                  <a:pos x="155" y="70"/>
                </a:cxn>
                <a:cxn ang="0">
                  <a:pos x="155" y="61"/>
                </a:cxn>
                <a:cxn ang="0">
                  <a:pos x="155" y="53"/>
                </a:cxn>
                <a:cxn ang="0">
                  <a:pos x="164" y="53"/>
                </a:cxn>
                <a:cxn ang="0">
                  <a:pos x="164" y="44"/>
                </a:cxn>
                <a:cxn ang="0">
                  <a:pos x="173" y="35"/>
                </a:cxn>
                <a:cxn ang="0">
                  <a:pos x="173" y="27"/>
                </a:cxn>
                <a:cxn ang="0">
                  <a:pos x="181" y="27"/>
                </a:cxn>
                <a:cxn ang="0">
                  <a:pos x="181" y="18"/>
                </a:cxn>
                <a:cxn ang="0">
                  <a:pos x="190" y="18"/>
                </a:cxn>
                <a:cxn ang="0">
                  <a:pos x="190" y="9"/>
                </a:cxn>
                <a:cxn ang="0">
                  <a:pos x="199" y="0"/>
                </a:cxn>
              </a:cxnLst>
              <a:rect l="0" t="0" r="r" b="b"/>
              <a:pathLst>
                <a:path w="200" h="418">
                  <a:moveTo>
                    <a:pt x="0" y="417"/>
                  </a:moveTo>
                  <a:lnTo>
                    <a:pt x="0" y="417"/>
                  </a:lnTo>
                  <a:lnTo>
                    <a:pt x="0" y="408"/>
                  </a:lnTo>
                  <a:lnTo>
                    <a:pt x="8" y="408"/>
                  </a:lnTo>
                  <a:lnTo>
                    <a:pt x="8" y="400"/>
                  </a:lnTo>
                  <a:lnTo>
                    <a:pt x="8" y="391"/>
                  </a:lnTo>
                  <a:lnTo>
                    <a:pt x="17" y="374"/>
                  </a:lnTo>
                  <a:lnTo>
                    <a:pt x="17" y="365"/>
                  </a:lnTo>
                  <a:lnTo>
                    <a:pt x="25" y="365"/>
                  </a:lnTo>
                  <a:lnTo>
                    <a:pt x="25" y="356"/>
                  </a:lnTo>
                  <a:lnTo>
                    <a:pt x="25" y="348"/>
                  </a:lnTo>
                  <a:lnTo>
                    <a:pt x="25" y="339"/>
                  </a:lnTo>
                  <a:lnTo>
                    <a:pt x="34" y="330"/>
                  </a:lnTo>
                  <a:lnTo>
                    <a:pt x="34" y="322"/>
                  </a:lnTo>
                  <a:lnTo>
                    <a:pt x="43" y="313"/>
                  </a:lnTo>
                  <a:lnTo>
                    <a:pt x="43" y="304"/>
                  </a:lnTo>
                  <a:lnTo>
                    <a:pt x="43" y="296"/>
                  </a:lnTo>
                  <a:lnTo>
                    <a:pt x="51" y="287"/>
                  </a:lnTo>
                  <a:lnTo>
                    <a:pt x="51" y="278"/>
                  </a:lnTo>
                  <a:lnTo>
                    <a:pt x="60" y="270"/>
                  </a:lnTo>
                  <a:lnTo>
                    <a:pt x="60" y="261"/>
                  </a:lnTo>
                  <a:lnTo>
                    <a:pt x="60" y="252"/>
                  </a:lnTo>
                  <a:lnTo>
                    <a:pt x="69" y="244"/>
                  </a:lnTo>
                  <a:lnTo>
                    <a:pt x="69" y="235"/>
                  </a:lnTo>
                  <a:lnTo>
                    <a:pt x="69" y="226"/>
                  </a:lnTo>
                  <a:lnTo>
                    <a:pt x="77" y="226"/>
                  </a:lnTo>
                  <a:lnTo>
                    <a:pt x="77" y="217"/>
                  </a:lnTo>
                  <a:lnTo>
                    <a:pt x="77" y="209"/>
                  </a:lnTo>
                  <a:lnTo>
                    <a:pt x="86" y="209"/>
                  </a:lnTo>
                  <a:lnTo>
                    <a:pt x="86" y="200"/>
                  </a:lnTo>
                  <a:lnTo>
                    <a:pt x="86" y="191"/>
                  </a:lnTo>
                  <a:lnTo>
                    <a:pt x="95" y="191"/>
                  </a:lnTo>
                  <a:lnTo>
                    <a:pt x="95" y="183"/>
                  </a:lnTo>
                  <a:lnTo>
                    <a:pt x="95" y="174"/>
                  </a:lnTo>
                  <a:lnTo>
                    <a:pt x="103" y="165"/>
                  </a:lnTo>
                  <a:lnTo>
                    <a:pt x="103" y="157"/>
                  </a:lnTo>
                  <a:lnTo>
                    <a:pt x="103" y="148"/>
                  </a:lnTo>
                  <a:lnTo>
                    <a:pt x="112" y="148"/>
                  </a:lnTo>
                  <a:lnTo>
                    <a:pt x="112" y="139"/>
                  </a:lnTo>
                  <a:lnTo>
                    <a:pt x="112" y="131"/>
                  </a:lnTo>
                  <a:lnTo>
                    <a:pt x="121" y="131"/>
                  </a:lnTo>
                  <a:lnTo>
                    <a:pt x="121" y="122"/>
                  </a:lnTo>
                  <a:lnTo>
                    <a:pt x="121" y="113"/>
                  </a:lnTo>
                  <a:lnTo>
                    <a:pt x="129" y="113"/>
                  </a:lnTo>
                  <a:lnTo>
                    <a:pt x="129" y="105"/>
                  </a:lnTo>
                  <a:lnTo>
                    <a:pt x="129" y="96"/>
                  </a:lnTo>
                  <a:lnTo>
                    <a:pt x="138" y="96"/>
                  </a:lnTo>
                  <a:lnTo>
                    <a:pt x="138" y="87"/>
                  </a:lnTo>
                  <a:lnTo>
                    <a:pt x="147" y="79"/>
                  </a:lnTo>
                  <a:lnTo>
                    <a:pt x="147" y="70"/>
                  </a:lnTo>
                  <a:lnTo>
                    <a:pt x="155" y="70"/>
                  </a:lnTo>
                  <a:lnTo>
                    <a:pt x="155" y="61"/>
                  </a:lnTo>
                  <a:lnTo>
                    <a:pt x="155" y="53"/>
                  </a:lnTo>
                  <a:lnTo>
                    <a:pt x="164" y="53"/>
                  </a:lnTo>
                  <a:lnTo>
                    <a:pt x="164" y="44"/>
                  </a:lnTo>
                  <a:lnTo>
                    <a:pt x="173" y="35"/>
                  </a:lnTo>
                  <a:lnTo>
                    <a:pt x="173" y="27"/>
                  </a:lnTo>
                  <a:lnTo>
                    <a:pt x="181" y="27"/>
                  </a:lnTo>
                  <a:lnTo>
                    <a:pt x="181" y="18"/>
                  </a:lnTo>
                  <a:lnTo>
                    <a:pt x="190" y="18"/>
                  </a:lnTo>
                  <a:lnTo>
                    <a:pt x="190" y="9"/>
                  </a:lnTo>
                  <a:lnTo>
                    <a:pt x="199" y="0"/>
                  </a:lnTo>
                </a:path>
              </a:pathLst>
            </a:custGeom>
            <a:noFill/>
            <a:ln w="50800" cap="rnd" cmpd="sng">
              <a:solidFill>
                <a:srgbClr val="EAEC5E"/>
              </a:solidFill>
              <a:prstDash val="solid"/>
              <a:round/>
              <a:headEnd type="none" w="med" len="med"/>
              <a:tailEnd type="none" w="med" len="med"/>
            </a:ln>
            <a:effectLst/>
          </p:spPr>
          <p:txBody>
            <a:bodyPr/>
            <a:lstStyle/>
            <a:p>
              <a:endParaRPr lang="en-US"/>
            </a:p>
          </p:txBody>
        </p:sp>
        <p:sp>
          <p:nvSpPr>
            <p:cNvPr id="184376" name="Freeform 56"/>
            <p:cNvSpPr>
              <a:spLocks/>
            </p:cNvSpPr>
            <p:nvPr/>
          </p:nvSpPr>
          <p:spPr bwMode="auto">
            <a:xfrm>
              <a:off x="2974" y="1323"/>
              <a:ext cx="148" cy="53"/>
            </a:xfrm>
            <a:custGeom>
              <a:avLst/>
              <a:gdLst/>
              <a:ahLst/>
              <a:cxnLst>
                <a:cxn ang="0">
                  <a:pos x="0" y="52"/>
                </a:cxn>
                <a:cxn ang="0">
                  <a:pos x="0" y="52"/>
                </a:cxn>
                <a:cxn ang="0">
                  <a:pos x="0" y="44"/>
                </a:cxn>
                <a:cxn ang="0">
                  <a:pos x="8" y="44"/>
                </a:cxn>
                <a:cxn ang="0">
                  <a:pos x="8" y="35"/>
                </a:cxn>
                <a:cxn ang="0">
                  <a:pos x="17" y="35"/>
                </a:cxn>
                <a:cxn ang="0">
                  <a:pos x="17" y="26"/>
                </a:cxn>
                <a:cxn ang="0">
                  <a:pos x="26" y="26"/>
                </a:cxn>
                <a:cxn ang="0">
                  <a:pos x="34" y="18"/>
                </a:cxn>
                <a:cxn ang="0">
                  <a:pos x="43" y="18"/>
                </a:cxn>
                <a:cxn ang="0">
                  <a:pos x="43" y="9"/>
                </a:cxn>
                <a:cxn ang="0">
                  <a:pos x="52" y="9"/>
                </a:cxn>
                <a:cxn ang="0">
                  <a:pos x="60" y="9"/>
                </a:cxn>
                <a:cxn ang="0">
                  <a:pos x="60" y="0"/>
                </a:cxn>
                <a:cxn ang="0">
                  <a:pos x="69" y="0"/>
                </a:cxn>
                <a:cxn ang="0">
                  <a:pos x="78" y="0"/>
                </a:cxn>
                <a:cxn ang="0">
                  <a:pos x="86" y="0"/>
                </a:cxn>
                <a:cxn ang="0">
                  <a:pos x="95" y="0"/>
                </a:cxn>
                <a:cxn ang="0">
                  <a:pos x="104" y="0"/>
                </a:cxn>
                <a:cxn ang="0">
                  <a:pos x="112" y="0"/>
                </a:cxn>
                <a:cxn ang="0">
                  <a:pos x="112" y="9"/>
                </a:cxn>
                <a:cxn ang="0">
                  <a:pos x="121" y="9"/>
                </a:cxn>
                <a:cxn ang="0">
                  <a:pos x="130" y="9"/>
                </a:cxn>
                <a:cxn ang="0">
                  <a:pos x="130" y="18"/>
                </a:cxn>
                <a:cxn ang="0">
                  <a:pos x="138" y="18"/>
                </a:cxn>
                <a:cxn ang="0">
                  <a:pos x="138" y="26"/>
                </a:cxn>
                <a:cxn ang="0">
                  <a:pos x="147" y="26"/>
                </a:cxn>
              </a:cxnLst>
              <a:rect l="0" t="0" r="r" b="b"/>
              <a:pathLst>
                <a:path w="148" h="53">
                  <a:moveTo>
                    <a:pt x="0" y="52"/>
                  </a:moveTo>
                  <a:lnTo>
                    <a:pt x="0" y="52"/>
                  </a:lnTo>
                  <a:lnTo>
                    <a:pt x="0" y="44"/>
                  </a:lnTo>
                  <a:lnTo>
                    <a:pt x="8" y="44"/>
                  </a:lnTo>
                  <a:lnTo>
                    <a:pt x="8" y="35"/>
                  </a:lnTo>
                  <a:lnTo>
                    <a:pt x="17" y="35"/>
                  </a:lnTo>
                  <a:lnTo>
                    <a:pt x="17" y="26"/>
                  </a:lnTo>
                  <a:lnTo>
                    <a:pt x="26" y="26"/>
                  </a:lnTo>
                  <a:lnTo>
                    <a:pt x="34" y="18"/>
                  </a:lnTo>
                  <a:lnTo>
                    <a:pt x="43" y="18"/>
                  </a:lnTo>
                  <a:lnTo>
                    <a:pt x="43" y="9"/>
                  </a:lnTo>
                  <a:lnTo>
                    <a:pt x="52" y="9"/>
                  </a:lnTo>
                  <a:lnTo>
                    <a:pt x="60" y="9"/>
                  </a:lnTo>
                  <a:lnTo>
                    <a:pt x="60" y="0"/>
                  </a:lnTo>
                  <a:lnTo>
                    <a:pt x="69" y="0"/>
                  </a:lnTo>
                  <a:lnTo>
                    <a:pt x="78" y="0"/>
                  </a:lnTo>
                  <a:lnTo>
                    <a:pt x="86" y="0"/>
                  </a:lnTo>
                  <a:lnTo>
                    <a:pt x="95" y="0"/>
                  </a:lnTo>
                  <a:lnTo>
                    <a:pt x="104" y="0"/>
                  </a:lnTo>
                  <a:lnTo>
                    <a:pt x="112" y="0"/>
                  </a:lnTo>
                  <a:lnTo>
                    <a:pt x="112" y="9"/>
                  </a:lnTo>
                  <a:lnTo>
                    <a:pt x="121" y="9"/>
                  </a:lnTo>
                  <a:lnTo>
                    <a:pt x="130" y="9"/>
                  </a:lnTo>
                  <a:lnTo>
                    <a:pt x="130" y="18"/>
                  </a:lnTo>
                  <a:lnTo>
                    <a:pt x="138" y="18"/>
                  </a:lnTo>
                  <a:lnTo>
                    <a:pt x="138" y="26"/>
                  </a:lnTo>
                  <a:lnTo>
                    <a:pt x="147" y="26"/>
                  </a:lnTo>
                </a:path>
              </a:pathLst>
            </a:custGeom>
            <a:noFill/>
            <a:ln w="50800" cap="rnd" cmpd="sng">
              <a:solidFill>
                <a:srgbClr val="EAEC5E"/>
              </a:solidFill>
              <a:prstDash val="solid"/>
              <a:round/>
              <a:headEnd type="none" w="med" len="med"/>
              <a:tailEnd type="none" w="med" len="med"/>
            </a:ln>
            <a:effectLst/>
          </p:spPr>
          <p:txBody>
            <a:bodyPr/>
            <a:lstStyle/>
            <a:p>
              <a:endParaRPr lang="en-US"/>
            </a:p>
          </p:txBody>
        </p:sp>
        <p:sp>
          <p:nvSpPr>
            <p:cNvPr id="184377" name="Freeform 57"/>
            <p:cNvSpPr>
              <a:spLocks/>
            </p:cNvSpPr>
            <p:nvPr/>
          </p:nvSpPr>
          <p:spPr bwMode="auto">
            <a:xfrm>
              <a:off x="3121" y="1349"/>
              <a:ext cx="209" cy="401"/>
            </a:xfrm>
            <a:custGeom>
              <a:avLst/>
              <a:gdLst/>
              <a:ahLst/>
              <a:cxnLst>
                <a:cxn ang="0">
                  <a:pos x="0" y="0"/>
                </a:cxn>
                <a:cxn ang="0">
                  <a:pos x="0" y="0"/>
                </a:cxn>
                <a:cxn ang="0">
                  <a:pos x="9" y="0"/>
                </a:cxn>
                <a:cxn ang="0">
                  <a:pos x="9" y="9"/>
                </a:cxn>
                <a:cxn ang="0">
                  <a:pos x="17" y="9"/>
                </a:cxn>
                <a:cxn ang="0">
                  <a:pos x="17" y="18"/>
                </a:cxn>
                <a:cxn ang="0">
                  <a:pos x="26" y="18"/>
                </a:cxn>
                <a:cxn ang="0">
                  <a:pos x="26" y="26"/>
                </a:cxn>
                <a:cxn ang="0">
                  <a:pos x="35" y="26"/>
                </a:cxn>
                <a:cxn ang="0">
                  <a:pos x="35" y="35"/>
                </a:cxn>
                <a:cxn ang="0">
                  <a:pos x="35" y="44"/>
                </a:cxn>
                <a:cxn ang="0">
                  <a:pos x="43" y="44"/>
                </a:cxn>
                <a:cxn ang="0">
                  <a:pos x="43" y="53"/>
                </a:cxn>
                <a:cxn ang="0">
                  <a:pos x="52" y="53"/>
                </a:cxn>
                <a:cxn ang="0">
                  <a:pos x="52" y="61"/>
                </a:cxn>
                <a:cxn ang="0">
                  <a:pos x="61" y="70"/>
                </a:cxn>
                <a:cxn ang="0">
                  <a:pos x="61" y="79"/>
                </a:cxn>
                <a:cxn ang="0">
                  <a:pos x="69" y="79"/>
                </a:cxn>
                <a:cxn ang="0">
                  <a:pos x="69" y="87"/>
                </a:cxn>
                <a:cxn ang="0">
                  <a:pos x="69" y="96"/>
                </a:cxn>
                <a:cxn ang="0">
                  <a:pos x="78" y="96"/>
                </a:cxn>
                <a:cxn ang="0">
                  <a:pos x="78" y="105"/>
                </a:cxn>
                <a:cxn ang="0">
                  <a:pos x="87" y="105"/>
                </a:cxn>
                <a:cxn ang="0">
                  <a:pos x="87" y="113"/>
                </a:cxn>
                <a:cxn ang="0">
                  <a:pos x="87" y="122"/>
                </a:cxn>
                <a:cxn ang="0">
                  <a:pos x="95" y="122"/>
                </a:cxn>
                <a:cxn ang="0">
                  <a:pos x="95" y="131"/>
                </a:cxn>
                <a:cxn ang="0">
                  <a:pos x="95" y="139"/>
                </a:cxn>
                <a:cxn ang="0">
                  <a:pos x="104" y="139"/>
                </a:cxn>
                <a:cxn ang="0">
                  <a:pos x="104" y="148"/>
                </a:cxn>
                <a:cxn ang="0">
                  <a:pos x="113" y="157"/>
                </a:cxn>
                <a:cxn ang="0">
                  <a:pos x="113" y="165"/>
                </a:cxn>
                <a:cxn ang="0">
                  <a:pos x="113" y="174"/>
                </a:cxn>
                <a:cxn ang="0">
                  <a:pos x="121" y="183"/>
                </a:cxn>
                <a:cxn ang="0">
                  <a:pos x="121" y="191"/>
                </a:cxn>
                <a:cxn ang="0">
                  <a:pos x="130" y="200"/>
                </a:cxn>
                <a:cxn ang="0">
                  <a:pos x="130" y="209"/>
                </a:cxn>
                <a:cxn ang="0">
                  <a:pos x="139" y="217"/>
                </a:cxn>
                <a:cxn ang="0">
                  <a:pos x="139" y="226"/>
                </a:cxn>
                <a:cxn ang="0">
                  <a:pos x="147" y="235"/>
                </a:cxn>
                <a:cxn ang="0">
                  <a:pos x="147" y="243"/>
                </a:cxn>
                <a:cxn ang="0">
                  <a:pos x="147" y="252"/>
                </a:cxn>
                <a:cxn ang="0">
                  <a:pos x="156" y="261"/>
                </a:cxn>
                <a:cxn ang="0">
                  <a:pos x="156" y="270"/>
                </a:cxn>
                <a:cxn ang="0">
                  <a:pos x="165" y="278"/>
                </a:cxn>
                <a:cxn ang="0">
                  <a:pos x="165" y="287"/>
                </a:cxn>
                <a:cxn ang="0">
                  <a:pos x="165" y="296"/>
                </a:cxn>
                <a:cxn ang="0">
                  <a:pos x="173" y="304"/>
                </a:cxn>
                <a:cxn ang="0">
                  <a:pos x="173" y="313"/>
                </a:cxn>
                <a:cxn ang="0">
                  <a:pos x="173" y="322"/>
                </a:cxn>
                <a:cxn ang="0">
                  <a:pos x="182" y="322"/>
                </a:cxn>
                <a:cxn ang="0">
                  <a:pos x="182" y="330"/>
                </a:cxn>
                <a:cxn ang="0">
                  <a:pos x="182" y="339"/>
                </a:cxn>
                <a:cxn ang="0">
                  <a:pos x="191" y="348"/>
                </a:cxn>
                <a:cxn ang="0">
                  <a:pos x="191" y="356"/>
                </a:cxn>
                <a:cxn ang="0">
                  <a:pos x="199" y="365"/>
                </a:cxn>
                <a:cxn ang="0">
                  <a:pos x="199" y="374"/>
                </a:cxn>
                <a:cxn ang="0">
                  <a:pos x="199" y="382"/>
                </a:cxn>
                <a:cxn ang="0">
                  <a:pos x="199" y="391"/>
                </a:cxn>
                <a:cxn ang="0">
                  <a:pos x="208" y="391"/>
                </a:cxn>
                <a:cxn ang="0">
                  <a:pos x="208" y="400"/>
                </a:cxn>
              </a:cxnLst>
              <a:rect l="0" t="0" r="r" b="b"/>
              <a:pathLst>
                <a:path w="209" h="401">
                  <a:moveTo>
                    <a:pt x="0" y="0"/>
                  </a:moveTo>
                  <a:lnTo>
                    <a:pt x="0" y="0"/>
                  </a:lnTo>
                  <a:lnTo>
                    <a:pt x="9" y="0"/>
                  </a:lnTo>
                  <a:lnTo>
                    <a:pt x="9" y="9"/>
                  </a:lnTo>
                  <a:lnTo>
                    <a:pt x="17" y="9"/>
                  </a:lnTo>
                  <a:lnTo>
                    <a:pt x="17" y="18"/>
                  </a:lnTo>
                  <a:lnTo>
                    <a:pt x="26" y="18"/>
                  </a:lnTo>
                  <a:lnTo>
                    <a:pt x="26" y="26"/>
                  </a:lnTo>
                  <a:lnTo>
                    <a:pt x="35" y="26"/>
                  </a:lnTo>
                  <a:lnTo>
                    <a:pt x="35" y="35"/>
                  </a:lnTo>
                  <a:lnTo>
                    <a:pt x="35" y="44"/>
                  </a:lnTo>
                  <a:lnTo>
                    <a:pt x="43" y="44"/>
                  </a:lnTo>
                  <a:lnTo>
                    <a:pt x="43" y="53"/>
                  </a:lnTo>
                  <a:lnTo>
                    <a:pt x="52" y="53"/>
                  </a:lnTo>
                  <a:lnTo>
                    <a:pt x="52" y="61"/>
                  </a:lnTo>
                  <a:lnTo>
                    <a:pt x="61" y="70"/>
                  </a:lnTo>
                  <a:lnTo>
                    <a:pt x="61" y="79"/>
                  </a:lnTo>
                  <a:lnTo>
                    <a:pt x="69" y="79"/>
                  </a:lnTo>
                  <a:lnTo>
                    <a:pt x="69" y="87"/>
                  </a:lnTo>
                  <a:lnTo>
                    <a:pt x="69" y="96"/>
                  </a:lnTo>
                  <a:lnTo>
                    <a:pt x="78" y="96"/>
                  </a:lnTo>
                  <a:lnTo>
                    <a:pt x="78" y="105"/>
                  </a:lnTo>
                  <a:lnTo>
                    <a:pt x="87" y="105"/>
                  </a:lnTo>
                  <a:lnTo>
                    <a:pt x="87" y="113"/>
                  </a:lnTo>
                  <a:lnTo>
                    <a:pt x="87" y="122"/>
                  </a:lnTo>
                  <a:lnTo>
                    <a:pt x="95" y="122"/>
                  </a:lnTo>
                  <a:lnTo>
                    <a:pt x="95" y="131"/>
                  </a:lnTo>
                  <a:lnTo>
                    <a:pt x="95" y="139"/>
                  </a:lnTo>
                  <a:lnTo>
                    <a:pt x="104" y="139"/>
                  </a:lnTo>
                  <a:lnTo>
                    <a:pt x="104" y="148"/>
                  </a:lnTo>
                  <a:lnTo>
                    <a:pt x="113" y="157"/>
                  </a:lnTo>
                  <a:lnTo>
                    <a:pt x="113" y="165"/>
                  </a:lnTo>
                  <a:lnTo>
                    <a:pt x="113" y="174"/>
                  </a:lnTo>
                  <a:lnTo>
                    <a:pt x="121" y="183"/>
                  </a:lnTo>
                  <a:lnTo>
                    <a:pt x="121" y="191"/>
                  </a:lnTo>
                  <a:lnTo>
                    <a:pt x="130" y="200"/>
                  </a:lnTo>
                  <a:lnTo>
                    <a:pt x="130" y="209"/>
                  </a:lnTo>
                  <a:lnTo>
                    <a:pt x="139" y="217"/>
                  </a:lnTo>
                  <a:lnTo>
                    <a:pt x="139" y="226"/>
                  </a:lnTo>
                  <a:lnTo>
                    <a:pt x="147" y="235"/>
                  </a:lnTo>
                  <a:lnTo>
                    <a:pt x="147" y="243"/>
                  </a:lnTo>
                  <a:lnTo>
                    <a:pt x="147" y="252"/>
                  </a:lnTo>
                  <a:lnTo>
                    <a:pt x="156" y="261"/>
                  </a:lnTo>
                  <a:lnTo>
                    <a:pt x="156" y="270"/>
                  </a:lnTo>
                  <a:lnTo>
                    <a:pt x="165" y="278"/>
                  </a:lnTo>
                  <a:lnTo>
                    <a:pt x="165" y="287"/>
                  </a:lnTo>
                  <a:lnTo>
                    <a:pt x="165" y="296"/>
                  </a:lnTo>
                  <a:lnTo>
                    <a:pt x="173" y="304"/>
                  </a:lnTo>
                  <a:lnTo>
                    <a:pt x="173" y="313"/>
                  </a:lnTo>
                  <a:lnTo>
                    <a:pt x="173" y="322"/>
                  </a:lnTo>
                  <a:lnTo>
                    <a:pt x="182" y="322"/>
                  </a:lnTo>
                  <a:lnTo>
                    <a:pt x="182" y="330"/>
                  </a:lnTo>
                  <a:lnTo>
                    <a:pt x="182" y="339"/>
                  </a:lnTo>
                  <a:lnTo>
                    <a:pt x="191" y="348"/>
                  </a:lnTo>
                  <a:lnTo>
                    <a:pt x="191" y="356"/>
                  </a:lnTo>
                  <a:lnTo>
                    <a:pt x="199" y="365"/>
                  </a:lnTo>
                  <a:lnTo>
                    <a:pt x="199" y="374"/>
                  </a:lnTo>
                  <a:lnTo>
                    <a:pt x="199" y="382"/>
                  </a:lnTo>
                  <a:lnTo>
                    <a:pt x="199" y="391"/>
                  </a:lnTo>
                  <a:lnTo>
                    <a:pt x="208" y="391"/>
                  </a:lnTo>
                  <a:lnTo>
                    <a:pt x="208" y="400"/>
                  </a:lnTo>
                </a:path>
              </a:pathLst>
            </a:custGeom>
            <a:noFill/>
            <a:ln w="50800" cap="rnd" cmpd="sng">
              <a:solidFill>
                <a:srgbClr val="EAEC5E"/>
              </a:solidFill>
              <a:prstDash val="solid"/>
              <a:round/>
              <a:headEnd type="none" w="med" len="med"/>
              <a:tailEnd type="none" w="med" len="med"/>
            </a:ln>
            <a:effectLst/>
          </p:spPr>
          <p:txBody>
            <a:bodyPr/>
            <a:lstStyle/>
            <a:p>
              <a:endParaRPr lang="en-US"/>
            </a:p>
          </p:txBody>
        </p:sp>
        <p:sp>
          <p:nvSpPr>
            <p:cNvPr id="184378" name="Freeform 58"/>
            <p:cNvSpPr>
              <a:spLocks/>
            </p:cNvSpPr>
            <p:nvPr/>
          </p:nvSpPr>
          <p:spPr bwMode="auto">
            <a:xfrm>
              <a:off x="3329" y="1749"/>
              <a:ext cx="624" cy="1181"/>
            </a:xfrm>
            <a:custGeom>
              <a:avLst/>
              <a:gdLst/>
              <a:ahLst/>
              <a:cxnLst>
                <a:cxn ang="0">
                  <a:pos x="0" y="0"/>
                </a:cxn>
                <a:cxn ang="0">
                  <a:pos x="0" y="17"/>
                </a:cxn>
                <a:cxn ang="0">
                  <a:pos x="9" y="26"/>
                </a:cxn>
                <a:cxn ang="0">
                  <a:pos x="17" y="52"/>
                </a:cxn>
                <a:cxn ang="0">
                  <a:pos x="26" y="69"/>
                </a:cxn>
                <a:cxn ang="0">
                  <a:pos x="26" y="87"/>
                </a:cxn>
                <a:cxn ang="0">
                  <a:pos x="34" y="95"/>
                </a:cxn>
                <a:cxn ang="0">
                  <a:pos x="43" y="113"/>
                </a:cxn>
                <a:cxn ang="0">
                  <a:pos x="43" y="130"/>
                </a:cxn>
                <a:cxn ang="0">
                  <a:pos x="52" y="147"/>
                </a:cxn>
                <a:cxn ang="0">
                  <a:pos x="60" y="173"/>
                </a:cxn>
                <a:cxn ang="0">
                  <a:pos x="69" y="182"/>
                </a:cxn>
                <a:cxn ang="0">
                  <a:pos x="69" y="199"/>
                </a:cxn>
                <a:cxn ang="0">
                  <a:pos x="78" y="217"/>
                </a:cxn>
                <a:cxn ang="0">
                  <a:pos x="86" y="234"/>
                </a:cxn>
                <a:cxn ang="0">
                  <a:pos x="86" y="251"/>
                </a:cxn>
                <a:cxn ang="0">
                  <a:pos x="95" y="278"/>
                </a:cxn>
                <a:cxn ang="0">
                  <a:pos x="104" y="312"/>
                </a:cxn>
                <a:cxn ang="0">
                  <a:pos x="112" y="330"/>
                </a:cxn>
                <a:cxn ang="0">
                  <a:pos x="121" y="347"/>
                </a:cxn>
                <a:cxn ang="0">
                  <a:pos x="130" y="364"/>
                </a:cxn>
                <a:cxn ang="0">
                  <a:pos x="138" y="399"/>
                </a:cxn>
                <a:cxn ang="0">
                  <a:pos x="147" y="416"/>
                </a:cxn>
                <a:cxn ang="0">
                  <a:pos x="147" y="434"/>
                </a:cxn>
                <a:cxn ang="0">
                  <a:pos x="156" y="442"/>
                </a:cxn>
                <a:cxn ang="0">
                  <a:pos x="164" y="460"/>
                </a:cxn>
                <a:cxn ang="0">
                  <a:pos x="164" y="477"/>
                </a:cxn>
                <a:cxn ang="0">
                  <a:pos x="173" y="495"/>
                </a:cxn>
                <a:cxn ang="0">
                  <a:pos x="182" y="521"/>
                </a:cxn>
                <a:cxn ang="0">
                  <a:pos x="190" y="538"/>
                </a:cxn>
                <a:cxn ang="0">
                  <a:pos x="208" y="581"/>
                </a:cxn>
                <a:cxn ang="0">
                  <a:pos x="216" y="607"/>
                </a:cxn>
                <a:cxn ang="0">
                  <a:pos x="225" y="616"/>
                </a:cxn>
                <a:cxn ang="0">
                  <a:pos x="225" y="633"/>
                </a:cxn>
                <a:cxn ang="0">
                  <a:pos x="234" y="651"/>
                </a:cxn>
                <a:cxn ang="0">
                  <a:pos x="242" y="677"/>
                </a:cxn>
                <a:cxn ang="0">
                  <a:pos x="251" y="703"/>
                </a:cxn>
                <a:cxn ang="0">
                  <a:pos x="260" y="720"/>
                </a:cxn>
                <a:cxn ang="0">
                  <a:pos x="268" y="738"/>
                </a:cxn>
                <a:cxn ang="0">
                  <a:pos x="277" y="764"/>
                </a:cxn>
                <a:cxn ang="0">
                  <a:pos x="286" y="772"/>
                </a:cxn>
                <a:cxn ang="0">
                  <a:pos x="303" y="807"/>
                </a:cxn>
                <a:cxn ang="0">
                  <a:pos x="312" y="824"/>
                </a:cxn>
                <a:cxn ang="0">
                  <a:pos x="320" y="842"/>
                </a:cxn>
                <a:cxn ang="0">
                  <a:pos x="355" y="894"/>
                </a:cxn>
                <a:cxn ang="0">
                  <a:pos x="355" y="911"/>
                </a:cxn>
                <a:cxn ang="0">
                  <a:pos x="381" y="946"/>
                </a:cxn>
                <a:cxn ang="0">
                  <a:pos x="424" y="1015"/>
                </a:cxn>
                <a:cxn ang="0">
                  <a:pos x="459" y="1050"/>
                </a:cxn>
                <a:cxn ang="0">
                  <a:pos x="476" y="1076"/>
                </a:cxn>
                <a:cxn ang="0">
                  <a:pos x="502" y="1102"/>
                </a:cxn>
                <a:cxn ang="0">
                  <a:pos x="572" y="1146"/>
                </a:cxn>
                <a:cxn ang="0">
                  <a:pos x="623" y="1180"/>
                </a:cxn>
              </a:cxnLst>
              <a:rect l="0" t="0" r="r" b="b"/>
              <a:pathLst>
                <a:path w="624" h="1181">
                  <a:moveTo>
                    <a:pt x="0" y="0"/>
                  </a:moveTo>
                  <a:lnTo>
                    <a:pt x="0" y="0"/>
                  </a:lnTo>
                  <a:lnTo>
                    <a:pt x="0" y="8"/>
                  </a:lnTo>
                  <a:lnTo>
                    <a:pt x="0" y="17"/>
                  </a:lnTo>
                  <a:lnTo>
                    <a:pt x="9" y="17"/>
                  </a:lnTo>
                  <a:lnTo>
                    <a:pt x="9" y="26"/>
                  </a:lnTo>
                  <a:lnTo>
                    <a:pt x="17" y="43"/>
                  </a:lnTo>
                  <a:lnTo>
                    <a:pt x="17" y="52"/>
                  </a:lnTo>
                  <a:lnTo>
                    <a:pt x="17" y="61"/>
                  </a:lnTo>
                  <a:lnTo>
                    <a:pt x="26" y="69"/>
                  </a:lnTo>
                  <a:lnTo>
                    <a:pt x="26" y="78"/>
                  </a:lnTo>
                  <a:lnTo>
                    <a:pt x="26" y="87"/>
                  </a:lnTo>
                  <a:lnTo>
                    <a:pt x="34" y="87"/>
                  </a:lnTo>
                  <a:lnTo>
                    <a:pt x="34" y="95"/>
                  </a:lnTo>
                  <a:lnTo>
                    <a:pt x="34" y="104"/>
                  </a:lnTo>
                  <a:lnTo>
                    <a:pt x="43" y="113"/>
                  </a:lnTo>
                  <a:lnTo>
                    <a:pt x="43" y="121"/>
                  </a:lnTo>
                  <a:lnTo>
                    <a:pt x="43" y="130"/>
                  </a:lnTo>
                  <a:lnTo>
                    <a:pt x="52" y="139"/>
                  </a:lnTo>
                  <a:lnTo>
                    <a:pt x="52" y="147"/>
                  </a:lnTo>
                  <a:lnTo>
                    <a:pt x="60" y="165"/>
                  </a:lnTo>
                  <a:lnTo>
                    <a:pt x="60" y="173"/>
                  </a:lnTo>
                  <a:lnTo>
                    <a:pt x="60" y="182"/>
                  </a:lnTo>
                  <a:lnTo>
                    <a:pt x="69" y="182"/>
                  </a:lnTo>
                  <a:lnTo>
                    <a:pt x="69" y="191"/>
                  </a:lnTo>
                  <a:lnTo>
                    <a:pt x="69" y="199"/>
                  </a:lnTo>
                  <a:lnTo>
                    <a:pt x="69" y="208"/>
                  </a:lnTo>
                  <a:lnTo>
                    <a:pt x="78" y="217"/>
                  </a:lnTo>
                  <a:lnTo>
                    <a:pt x="78" y="225"/>
                  </a:lnTo>
                  <a:lnTo>
                    <a:pt x="86" y="234"/>
                  </a:lnTo>
                  <a:lnTo>
                    <a:pt x="86" y="243"/>
                  </a:lnTo>
                  <a:lnTo>
                    <a:pt x="86" y="251"/>
                  </a:lnTo>
                  <a:lnTo>
                    <a:pt x="95" y="269"/>
                  </a:lnTo>
                  <a:lnTo>
                    <a:pt x="95" y="278"/>
                  </a:lnTo>
                  <a:lnTo>
                    <a:pt x="104" y="295"/>
                  </a:lnTo>
                  <a:lnTo>
                    <a:pt x="104" y="312"/>
                  </a:lnTo>
                  <a:lnTo>
                    <a:pt x="112" y="321"/>
                  </a:lnTo>
                  <a:lnTo>
                    <a:pt x="112" y="330"/>
                  </a:lnTo>
                  <a:lnTo>
                    <a:pt x="121" y="338"/>
                  </a:lnTo>
                  <a:lnTo>
                    <a:pt x="121" y="347"/>
                  </a:lnTo>
                  <a:lnTo>
                    <a:pt x="121" y="356"/>
                  </a:lnTo>
                  <a:lnTo>
                    <a:pt x="130" y="364"/>
                  </a:lnTo>
                  <a:lnTo>
                    <a:pt x="130" y="373"/>
                  </a:lnTo>
                  <a:lnTo>
                    <a:pt x="138" y="399"/>
                  </a:lnTo>
                  <a:lnTo>
                    <a:pt x="138" y="408"/>
                  </a:lnTo>
                  <a:lnTo>
                    <a:pt x="147" y="416"/>
                  </a:lnTo>
                  <a:lnTo>
                    <a:pt x="147" y="425"/>
                  </a:lnTo>
                  <a:lnTo>
                    <a:pt x="147" y="434"/>
                  </a:lnTo>
                  <a:lnTo>
                    <a:pt x="156" y="434"/>
                  </a:lnTo>
                  <a:lnTo>
                    <a:pt x="156" y="442"/>
                  </a:lnTo>
                  <a:lnTo>
                    <a:pt x="156" y="451"/>
                  </a:lnTo>
                  <a:lnTo>
                    <a:pt x="164" y="460"/>
                  </a:lnTo>
                  <a:lnTo>
                    <a:pt x="164" y="469"/>
                  </a:lnTo>
                  <a:lnTo>
                    <a:pt x="164" y="477"/>
                  </a:lnTo>
                  <a:lnTo>
                    <a:pt x="173" y="486"/>
                  </a:lnTo>
                  <a:lnTo>
                    <a:pt x="173" y="495"/>
                  </a:lnTo>
                  <a:lnTo>
                    <a:pt x="173" y="503"/>
                  </a:lnTo>
                  <a:lnTo>
                    <a:pt x="182" y="521"/>
                  </a:lnTo>
                  <a:lnTo>
                    <a:pt x="190" y="529"/>
                  </a:lnTo>
                  <a:lnTo>
                    <a:pt x="190" y="538"/>
                  </a:lnTo>
                  <a:lnTo>
                    <a:pt x="199" y="564"/>
                  </a:lnTo>
                  <a:lnTo>
                    <a:pt x="208" y="581"/>
                  </a:lnTo>
                  <a:lnTo>
                    <a:pt x="216" y="599"/>
                  </a:lnTo>
                  <a:lnTo>
                    <a:pt x="216" y="607"/>
                  </a:lnTo>
                  <a:lnTo>
                    <a:pt x="216" y="616"/>
                  </a:lnTo>
                  <a:lnTo>
                    <a:pt x="225" y="616"/>
                  </a:lnTo>
                  <a:lnTo>
                    <a:pt x="225" y="625"/>
                  </a:lnTo>
                  <a:lnTo>
                    <a:pt x="225" y="633"/>
                  </a:lnTo>
                  <a:lnTo>
                    <a:pt x="234" y="642"/>
                  </a:lnTo>
                  <a:lnTo>
                    <a:pt x="234" y="651"/>
                  </a:lnTo>
                  <a:lnTo>
                    <a:pt x="234" y="659"/>
                  </a:lnTo>
                  <a:lnTo>
                    <a:pt x="242" y="677"/>
                  </a:lnTo>
                  <a:lnTo>
                    <a:pt x="251" y="686"/>
                  </a:lnTo>
                  <a:lnTo>
                    <a:pt x="251" y="703"/>
                  </a:lnTo>
                  <a:lnTo>
                    <a:pt x="260" y="703"/>
                  </a:lnTo>
                  <a:lnTo>
                    <a:pt x="260" y="720"/>
                  </a:lnTo>
                  <a:lnTo>
                    <a:pt x="268" y="729"/>
                  </a:lnTo>
                  <a:lnTo>
                    <a:pt x="268" y="738"/>
                  </a:lnTo>
                  <a:lnTo>
                    <a:pt x="277" y="755"/>
                  </a:lnTo>
                  <a:lnTo>
                    <a:pt x="277" y="764"/>
                  </a:lnTo>
                  <a:lnTo>
                    <a:pt x="286" y="764"/>
                  </a:lnTo>
                  <a:lnTo>
                    <a:pt x="286" y="772"/>
                  </a:lnTo>
                  <a:lnTo>
                    <a:pt x="303" y="798"/>
                  </a:lnTo>
                  <a:lnTo>
                    <a:pt x="303" y="807"/>
                  </a:lnTo>
                  <a:lnTo>
                    <a:pt x="312" y="816"/>
                  </a:lnTo>
                  <a:lnTo>
                    <a:pt x="312" y="824"/>
                  </a:lnTo>
                  <a:lnTo>
                    <a:pt x="320" y="833"/>
                  </a:lnTo>
                  <a:lnTo>
                    <a:pt x="320" y="842"/>
                  </a:lnTo>
                  <a:lnTo>
                    <a:pt x="338" y="868"/>
                  </a:lnTo>
                  <a:lnTo>
                    <a:pt x="355" y="894"/>
                  </a:lnTo>
                  <a:lnTo>
                    <a:pt x="355" y="903"/>
                  </a:lnTo>
                  <a:lnTo>
                    <a:pt x="355" y="911"/>
                  </a:lnTo>
                  <a:lnTo>
                    <a:pt x="372" y="937"/>
                  </a:lnTo>
                  <a:lnTo>
                    <a:pt x="381" y="946"/>
                  </a:lnTo>
                  <a:lnTo>
                    <a:pt x="424" y="1007"/>
                  </a:lnTo>
                  <a:lnTo>
                    <a:pt x="424" y="1015"/>
                  </a:lnTo>
                  <a:lnTo>
                    <a:pt x="442" y="1033"/>
                  </a:lnTo>
                  <a:lnTo>
                    <a:pt x="459" y="1050"/>
                  </a:lnTo>
                  <a:lnTo>
                    <a:pt x="468" y="1067"/>
                  </a:lnTo>
                  <a:lnTo>
                    <a:pt x="476" y="1076"/>
                  </a:lnTo>
                  <a:lnTo>
                    <a:pt x="485" y="1085"/>
                  </a:lnTo>
                  <a:lnTo>
                    <a:pt x="502" y="1102"/>
                  </a:lnTo>
                  <a:lnTo>
                    <a:pt x="520" y="1120"/>
                  </a:lnTo>
                  <a:lnTo>
                    <a:pt x="572" y="1146"/>
                  </a:lnTo>
                  <a:lnTo>
                    <a:pt x="580" y="1154"/>
                  </a:lnTo>
                  <a:lnTo>
                    <a:pt x="623" y="1180"/>
                  </a:lnTo>
                </a:path>
              </a:pathLst>
            </a:custGeom>
            <a:noFill/>
            <a:ln w="50800" cap="rnd" cmpd="sng">
              <a:solidFill>
                <a:srgbClr val="EAEC5E"/>
              </a:solidFill>
              <a:prstDash val="solid"/>
              <a:round/>
              <a:headEnd type="none" w="med" len="med"/>
              <a:tailEnd type="none" w="med" len="med"/>
            </a:ln>
            <a:effectLst/>
          </p:spPr>
          <p:txBody>
            <a:bodyPr/>
            <a:lstStyle/>
            <a:p>
              <a:endParaRPr lang="en-US"/>
            </a:p>
          </p:txBody>
        </p:sp>
        <p:sp>
          <p:nvSpPr>
            <p:cNvPr id="184379" name="Freeform 59"/>
            <p:cNvSpPr>
              <a:spLocks/>
            </p:cNvSpPr>
            <p:nvPr/>
          </p:nvSpPr>
          <p:spPr bwMode="auto">
            <a:xfrm>
              <a:off x="3952" y="2929"/>
              <a:ext cx="305" cy="62"/>
            </a:xfrm>
            <a:custGeom>
              <a:avLst/>
              <a:gdLst/>
              <a:ahLst/>
              <a:cxnLst>
                <a:cxn ang="0">
                  <a:pos x="0" y="0"/>
                </a:cxn>
                <a:cxn ang="0">
                  <a:pos x="9" y="0"/>
                </a:cxn>
                <a:cxn ang="0">
                  <a:pos x="26" y="9"/>
                </a:cxn>
                <a:cxn ang="0">
                  <a:pos x="148" y="44"/>
                </a:cxn>
                <a:cxn ang="0">
                  <a:pos x="304" y="61"/>
                </a:cxn>
              </a:cxnLst>
              <a:rect l="0" t="0" r="r" b="b"/>
              <a:pathLst>
                <a:path w="305" h="62">
                  <a:moveTo>
                    <a:pt x="0" y="0"/>
                  </a:moveTo>
                  <a:lnTo>
                    <a:pt x="9" y="0"/>
                  </a:lnTo>
                  <a:lnTo>
                    <a:pt x="26" y="9"/>
                  </a:lnTo>
                  <a:lnTo>
                    <a:pt x="148" y="44"/>
                  </a:lnTo>
                  <a:lnTo>
                    <a:pt x="304" y="61"/>
                  </a:lnTo>
                </a:path>
              </a:pathLst>
            </a:custGeom>
            <a:noFill/>
            <a:ln w="50800" cap="rnd" cmpd="sng">
              <a:solidFill>
                <a:srgbClr val="EAEC5E"/>
              </a:solidFill>
              <a:prstDash val="solid"/>
              <a:round/>
              <a:headEnd type="none" w="med" len="med"/>
              <a:tailEnd type="none" w="med" len="med"/>
            </a:ln>
            <a:effectLst/>
          </p:spPr>
          <p:txBody>
            <a:bodyPr/>
            <a:lstStyle/>
            <a:p>
              <a:endParaRPr lang="en-US"/>
            </a:p>
          </p:txBody>
        </p:sp>
      </p:grpSp>
      <p:sp>
        <p:nvSpPr>
          <p:cNvPr id="184380" name="Rectangle 60"/>
          <p:cNvSpPr>
            <a:spLocks noChangeArrowheads="1"/>
          </p:cNvSpPr>
          <p:nvPr/>
        </p:nvSpPr>
        <p:spPr bwMode="auto">
          <a:xfrm>
            <a:off x="4214813" y="5334000"/>
            <a:ext cx="1322387" cy="333375"/>
          </a:xfrm>
          <a:prstGeom prst="rect">
            <a:avLst/>
          </a:prstGeom>
          <a:noFill/>
          <a:ln w="12700">
            <a:noFill/>
            <a:miter lim="800000"/>
            <a:headEnd/>
            <a:tailEnd/>
          </a:ln>
          <a:effectLst/>
        </p:spPr>
        <p:txBody>
          <a:bodyPr wrap="none" lIns="90488" tIns="44450" rIns="90488" bIns="44450">
            <a:spAutoFit/>
          </a:bodyPr>
          <a:lstStyle/>
          <a:p>
            <a:pPr algn="ctr" eaLnBrk="0" hangingPunct="0"/>
            <a:r>
              <a:rPr lang="en-US" sz="1600" b="1">
                <a:solidFill>
                  <a:srgbClr val="EAEC5E"/>
                </a:solidFill>
                <a:effectLst>
                  <a:outerShdw blurRad="38100" dist="38100" dir="2700000" algn="tl">
                    <a:srgbClr val="000000"/>
                  </a:outerShdw>
                </a:effectLst>
              </a:rPr>
              <a:t>Self-esteem</a:t>
            </a:r>
          </a:p>
        </p:txBody>
      </p:sp>
      <p:sp>
        <p:nvSpPr>
          <p:cNvPr id="184381" name="Rectangle 61"/>
          <p:cNvSpPr>
            <a:spLocks noChangeArrowheads="1"/>
          </p:cNvSpPr>
          <p:nvPr/>
        </p:nvSpPr>
        <p:spPr bwMode="auto">
          <a:xfrm rot="16200000">
            <a:off x="1223963" y="3424237"/>
            <a:ext cx="1206500" cy="333375"/>
          </a:xfrm>
          <a:prstGeom prst="rect">
            <a:avLst/>
          </a:prstGeom>
          <a:noFill/>
          <a:ln w="12700">
            <a:noFill/>
            <a:miter lim="800000"/>
            <a:headEnd/>
            <a:tailEnd/>
          </a:ln>
          <a:effectLst/>
        </p:spPr>
        <p:txBody>
          <a:bodyPr wrap="none" lIns="90488" tIns="44450" rIns="90488" bIns="44450">
            <a:spAutoFit/>
          </a:bodyPr>
          <a:lstStyle/>
          <a:p>
            <a:pPr algn="ctr" eaLnBrk="0" hangingPunct="0"/>
            <a:r>
              <a:rPr lang="en-US" sz="1600" b="1">
                <a:solidFill>
                  <a:srgbClr val="EAEC5E"/>
                </a:solidFill>
                <a:effectLst>
                  <a:outerShdw blurRad="38100" dist="38100" dir="2700000" algn="tl">
                    <a:srgbClr val="000000"/>
                  </a:outerShdw>
                </a:effectLst>
              </a:rPr>
              <a:t>Frequency</a:t>
            </a:r>
          </a:p>
        </p:txBody>
      </p:sp>
      <p:sp>
        <p:nvSpPr>
          <p:cNvPr id="184382" name="Rectangle 62"/>
          <p:cNvSpPr>
            <a:spLocks noChangeArrowheads="1"/>
          </p:cNvSpPr>
          <p:nvPr/>
        </p:nvSpPr>
        <p:spPr bwMode="auto">
          <a:xfrm>
            <a:off x="833438" y="5710238"/>
            <a:ext cx="8162925" cy="819150"/>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lIns="90488" tIns="44450" rIns="90488" bIns="44450">
            <a:spAutoFit/>
          </a:bodyPr>
          <a:lstStyle/>
          <a:p>
            <a:pPr algn="ctr" eaLnBrk="0" hangingPunct="0">
              <a:spcBef>
                <a:spcPct val="50000"/>
              </a:spcBef>
            </a:pPr>
            <a:r>
              <a:rPr lang="en-US" sz="2400" b="1">
                <a:solidFill>
                  <a:srgbClr val="EAEC5E"/>
                </a:solidFill>
                <a:effectLst>
                  <a:outerShdw blurRad="38100" dist="38100" dir="2700000" algn="tl">
                    <a:srgbClr val="000000"/>
                  </a:outerShdw>
                </a:effectLst>
              </a:rPr>
              <a:t>The sampling error shows that the odds are .95 that the population mean is 3.74 </a:t>
            </a:r>
            <a:r>
              <a:rPr lang="en-US" sz="2400" b="1" u="sng" baseline="30000">
                <a:solidFill>
                  <a:srgbClr val="EAEC5E"/>
                </a:solidFill>
                <a:effectLst>
                  <a:outerShdw blurRad="38100" dist="38100" dir="2700000" algn="tl">
                    <a:srgbClr val="000000"/>
                  </a:outerShdw>
                </a:effectLst>
              </a:rPr>
              <a:t>+</a:t>
            </a:r>
            <a:r>
              <a:rPr lang="en-US" sz="2400" b="1">
                <a:solidFill>
                  <a:srgbClr val="EAEC5E"/>
                </a:solidFill>
                <a:effectLst>
                  <a:outerShdw blurRad="38100" dist="38100" dir="2700000" algn="tl">
                    <a:srgbClr val="000000"/>
                  </a:outerShdw>
                </a:effectLst>
              </a:rPr>
              <a:t> 2(.0074).</a:t>
            </a:r>
          </a:p>
        </p:txBody>
      </p:sp>
      <p:sp>
        <p:nvSpPr>
          <p:cNvPr id="184383" name="Rectangle 63"/>
          <p:cNvSpPr>
            <a:spLocks noChangeArrowheads="1"/>
          </p:cNvSpPr>
          <p:nvPr/>
        </p:nvSpPr>
        <p:spPr bwMode="auto">
          <a:xfrm>
            <a:off x="5710238" y="1366838"/>
            <a:ext cx="3209925" cy="1549400"/>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lIns="90488" tIns="44450" rIns="90488" bIns="44450">
            <a:spAutoFit/>
          </a:bodyPr>
          <a:lstStyle/>
          <a:p>
            <a:pPr algn="ctr" eaLnBrk="0" hangingPunct="0">
              <a:spcBef>
                <a:spcPct val="50000"/>
              </a:spcBef>
            </a:pPr>
            <a:r>
              <a:rPr lang="en-US" sz="2400" b="1">
                <a:solidFill>
                  <a:srgbClr val="EAEC5E"/>
                </a:solidFill>
                <a:effectLst>
                  <a:outerShdw blurRad="38100" dist="38100" dir="2700000" algn="tl">
                    <a:srgbClr val="000000"/>
                  </a:outerShdw>
                </a:effectLst>
              </a:rPr>
              <a:t>The sample of 1000 has a mean of 3.74 and a standard deviation of .0074.</a:t>
            </a:r>
          </a:p>
        </p:txBody>
      </p:sp>
      <p:sp>
        <p:nvSpPr>
          <p:cNvPr id="184384" name="AutoShape 64"/>
          <p:cNvSpPr>
            <a:spLocks noChangeArrowheads="1"/>
          </p:cNvSpPr>
          <p:nvPr/>
        </p:nvSpPr>
        <p:spPr bwMode="auto">
          <a:xfrm flipH="1">
            <a:off x="4572000" y="5181600"/>
            <a:ext cx="3111500" cy="814917"/>
          </a:xfrm>
          <a:prstGeom prst="wedgeRoundRectCallout">
            <a:avLst>
              <a:gd name="adj1" fmla="val -41671"/>
              <a:gd name="adj2" fmla="val 66667"/>
              <a:gd name="adj3" fmla="val 16667"/>
            </a:avLst>
          </a:prstGeom>
          <a:solidFill>
            <a:srgbClr val="CCFFFF"/>
          </a:solidFill>
          <a:ln w="12700">
            <a:solidFill>
              <a:schemeClr val="bg2"/>
            </a:solidFill>
            <a:miter lim="800000"/>
            <a:headEnd/>
            <a:tailEnd/>
          </a:ln>
          <a:effectLst/>
        </p:spPr>
        <p:txBody>
          <a:bodyPr wrap="none" lIns="90488" tIns="44450" rIns="90488" bIns="44450" anchor="ctr"/>
          <a:lstStyle/>
          <a:p>
            <a:pPr algn="ctr" eaLnBrk="0" hangingPunct="0"/>
            <a:r>
              <a:rPr lang="en-US" sz="2400" b="1">
                <a:solidFill>
                  <a:schemeClr val="bg2"/>
                </a:solidFill>
                <a:effectLst>
                  <a:outerShdw blurRad="38100" dist="38100" dir="2700000" algn="tl">
                    <a:srgbClr val="000000"/>
                  </a:outerShdw>
                </a:effectLst>
              </a:rPr>
              <a:t>Confidence interval</a:t>
            </a: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Rot="1" noChangeArrowheads="1"/>
          </p:cNvSpPr>
          <p:nvPr>
            <p:ph type="title"/>
          </p:nvPr>
        </p:nvSpPr>
        <p:spPr/>
        <p:txBody>
          <a:bodyPr/>
          <a:lstStyle/>
          <a:p>
            <a:r>
              <a:rPr lang="en-US"/>
              <a:t>What is the confidence interval?</a:t>
            </a:r>
          </a:p>
        </p:txBody>
      </p:sp>
      <p:sp>
        <p:nvSpPr>
          <p:cNvPr id="202755" name="Rectangle 3"/>
          <p:cNvSpPr>
            <a:spLocks noGrp="1" noRot="1" noChangeArrowheads="1"/>
          </p:cNvSpPr>
          <p:nvPr>
            <p:ph type="body" idx="1"/>
          </p:nvPr>
        </p:nvSpPr>
        <p:spPr/>
        <p:txBody>
          <a:bodyPr/>
          <a:lstStyle/>
          <a:p>
            <a:r>
              <a:rPr lang="en-US"/>
              <a:t>To assess the number of falls by elderly residents of retirement homes, you sample 10 retirement homes from different parts of the country and find that about 3.1 falls occur per facility</a:t>
            </a:r>
          </a:p>
          <a:p>
            <a:r>
              <a:rPr lang="en-US"/>
              <a:t>The sampling error is 1.4</a:t>
            </a:r>
          </a:p>
          <a:p>
            <a:r>
              <a:rPr lang="en-US"/>
              <a:t>What is the confidence interval at 95% certainty?</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Rot="1" noChangeArrowheads="1"/>
          </p:cNvSpPr>
          <p:nvPr>
            <p:ph type="title"/>
          </p:nvPr>
        </p:nvSpPr>
        <p:spPr>
          <a:noFill/>
          <a:ln/>
          <a:effectLst>
            <a:outerShdw dist="35921" dir="2700000" algn="ctr" rotWithShape="0">
              <a:srgbClr val="000000"/>
            </a:outerShdw>
          </a:effectLst>
        </p:spPr>
        <p:txBody>
          <a:bodyPr lIns="90488" tIns="44450" rIns="90488" bIns="44450"/>
          <a:lstStyle/>
          <a:p>
            <a:r>
              <a:rPr lang="en-US"/>
              <a:t>The Sampling Distribution</a:t>
            </a:r>
          </a:p>
        </p:txBody>
      </p:sp>
      <p:grpSp>
        <p:nvGrpSpPr>
          <p:cNvPr id="186371" name="Group 3"/>
          <p:cNvGrpSpPr>
            <a:grpSpLocks/>
          </p:cNvGrpSpPr>
          <p:nvPr/>
        </p:nvGrpSpPr>
        <p:grpSpPr bwMode="auto">
          <a:xfrm>
            <a:off x="1776413" y="1125538"/>
            <a:ext cx="1611312" cy="1036637"/>
            <a:chOff x="1119" y="709"/>
            <a:chExt cx="1015" cy="653"/>
          </a:xfrm>
        </p:grpSpPr>
        <p:graphicFrame>
          <p:nvGraphicFramePr>
            <p:cNvPr id="186372" name="Object 4">
              <a:hlinkClick r:id="" action="ppaction://ole?verb=0"/>
            </p:cNvPr>
            <p:cNvGraphicFramePr>
              <a:graphicFrameLocks/>
            </p:cNvGraphicFramePr>
            <p:nvPr/>
          </p:nvGraphicFramePr>
          <p:xfrm>
            <a:off x="1119" y="709"/>
            <a:ext cx="1015" cy="633"/>
          </p:xfrm>
          <a:graphic>
            <a:graphicData uri="http://schemas.openxmlformats.org/presentationml/2006/ole">
              <p:oleObj spid="_x0000_s186372" name="Microsoft ClipArt Gallery" r:id="rId4" imgW="4052880" imgH="2536560" progId="">
                <p:embed/>
              </p:oleObj>
            </a:graphicData>
          </a:graphic>
        </p:graphicFrame>
        <p:sp>
          <p:nvSpPr>
            <p:cNvPr id="186373" name="Rectangle 5"/>
            <p:cNvSpPr>
              <a:spLocks noChangeArrowheads="1"/>
            </p:cNvSpPr>
            <p:nvPr/>
          </p:nvSpPr>
          <p:spPr bwMode="auto">
            <a:xfrm>
              <a:off x="1342" y="1152"/>
              <a:ext cx="569" cy="210"/>
            </a:xfrm>
            <a:prstGeom prst="rect">
              <a:avLst/>
            </a:prstGeom>
            <a:noFill/>
            <a:ln w="12700">
              <a:noFill/>
              <a:miter lim="800000"/>
              <a:headEnd/>
              <a:tailEnd/>
            </a:ln>
            <a:effectLst/>
          </p:spPr>
          <p:txBody>
            <a:bodyPr wrap="none" lIns="90488" tIns="44450" rIns="90488" bIns="44450">
              <a:spAutoFit/>
            </a:bodyPr>
            <a:lstStyle/>
            <a:p>
              <a:pPr algn="ctr" eaLnBrk="0" hangingPunct="0"/>
              <a:r>
                <a:rPr lang="en-US" sz="1600" b="1">
                  <a:solidFill>
                    <a:srgbClr val="EAEC5E"/>
                  </a:solidFill>
                  <a:effectLst>
                    <a:outerShdw blurRad="38100" dist="38100" dir="2700000" algn="tl">
                      <a:srgbClr val="000000"/>
                    </a:outerShdw>
                  </a:effectLst>
                </a:rPr>
                <a:t>Sample</a:t>
              </a:r>
            </a:p>
          </p:txBody>
        </p:sp>
      </p:grpSp>
      <p:grpSp>
        <p:nvGrpSpPr>
          <p:cNvPr id="186374" name="Group 6"/>
          <p:cNvGrpSpPr>
            <a:grpSpLocks/>
          </p:cNvGrpSpPr>
          <p:nvPr/>
        </p:nvGrpSpPr>
        <p:grpSpPr bwMode="auto">
          <a:xfrm>
            <a:off x="4214813" y="1125538"/>
            <a:ext cx="1611312" cy="1036637"/>
            <a:chOff x="2655" y="709"/>
            <a:chExt cx="1015" cy="653"/>
          </a:xfrm>
        </p:grpSpPr>
        <p:graphicFrame>
          <p:nvGraphicFramePr>
            <p:cNvPr id="186375" name="Object 7">
              <a:hlinkClick r:id="" action="ppaction://ole?verb=0"/>
            </p:cNvPr>
            <p:cNvGraphicFramePr>
              <a:graphicFrameLocks/>
            </p:cNvGraphicFramePr>
            <p:nvPr/>
          </p:nvGraphicFramePr>
          <p:xfrm>
            <a:off x="2655" y="709"/>
            <a:ext cx="1015" cy="633"/>
          </p:xfrm>
          <a:graphic>
            <a:graphicData uri="http://schemas.openxmlformats.org/presentationml/2006/ole">
              <p:oleObj spid="_x0000_s186375" name="Microsoft ClipArt Gallery" r:id="rId5" imgW="4052880" imgH="2536560" progId="">
                <p:embed/>
              </p:oleObj>
            </a:graphicData>
          </a:graphic>
        </p:graphicFrame>
        <p:sp>
          <p:nvSpPr>
            <p:cNvPr id="186376" name="Rectangle 8"/>
            <p:cNvSpPr>
              <a:spLocks noChangeArrowheads="1"/>
            </p:cNvSpPr>
            <p:nvPr/>
          </p:nvSpPr>
          <p:spPr bwMode="auto">
            <a:xfrm>
              <a:off x="2878" y="1152"/>
              <a:ext cx="569" cy="210"/>
            </a:xfrm>
            <a:prstGeom prst="rect">
              <a:avLst/>
            </a:prstGeom>
            <a:noFill/>
            <a:ln w="12700">
              <a:noFill/>
              <a:miter lim="800000"/>
              <a:headEnd/>
              <a:tailEnd/>
            </a:ln>
            <a:effectLst/>
          </p:spPr>
          <p:txBody>
            <a:bodyPr wrap="none" lIns="90488" tIns="44450" rIns="90488" bIns="44450">
              <a:spAutoFit/>
            </a:bodyPr>
            <a:lstStyle/>
            <a:p>
              <a:pPr algn="ctr" eaLnBrk="0" hangingPunct="0"/>
              <a:r>
                <a:rPr lang="en-US" sz="1600" b="1">
                  <a:solidFill>
                    <a:srgbClr val="EAEC5E"/>
                  </a:solidFill>
                  <a:effectLst>
                    <a:outerShdw blurRad="38100" dist="38100" dir="2700000" algn="tl">
                      <a:srgbClr val="000000"/>
                    </a:outerShdw>
                  </a:effectLst>
                </a:rPr>
                <a:t>Sample</a:t>
              </a:r>
            </a:p>
          </p:txBody>
        </p:sp>
      </p:grpSp>
      <p:grpSp>
        <p:nvGrpSpPr>
          <p:cNvPr id="186377" name="Group 9"/>
          <p:cNvGrpSpPr>
            <a:grpSpLocks/>
          </p:cNvGrpSpPr>
          <p:nvPr/>
        </p:nvGrpSpPr>
        <p:grpSpPr bwMode="auto">
          <a:xfrm>
            <a:off x="6653213" y="1125538"/>
            <a:ext cx="1611312" cy="1036637"/>
            <a:chOff x="4191" y="709"/>
            <a:chExt cx="1015" cy="653"/>
          </a:xfrm>
        </p:grpSpPr>
        <p:graphicFrame>
          <p:nvGraphicFramePr>
            <p:cNvPr id="186378" name="Object 10">
              <a:hlinkClick r:id="" action="ppaction://ole?verb=0"/>
            </p:cNvPr>
            <p:cNvGraphicFramePr>
              <a:graphicFrameLocks/>
            </p:cNvGraphicFramePr>
            <p:nvPr/>
          </p:nvGraphicFramePr>
          <p:xfrm>
            <a:off x="4191" y="709"/>
            <a:ext cx="1015" cy="633"/>
          </p:xfrm>
          <a:graphic>
            <a:graphicData uri="http://schemas.openxmlformats.org/presentationml/2006/ole">
              <p:oleObj spid="_x0000_s186378" name="Microsoft ClipArt Gallery" r:id="rId6" imgW="4052880" imgH="2536560" progId="">
                <p:embed/>
              </p:oleObj>
            </a:graphicData>
          </a:graphic>
        </p:graphicFrame>
        <p:sp>
          <p:nvSpPr>
            <p:cNvPr id="186379" name="Rectangle 11"/>
            <p:cNvSpPr>
              <a:spLocks noChangeArrowheads="1"/>
            </p:cNvSpPr>
            <p:nvPr/>
          </p:nvSpPr>
          <p:spPr bwMode="auto">
            <a:xfrm>
              <a:off x="4414" y="1152"/>
              <a:ext cx="569" cy="210"/>
            </a:xfrm>
            <a:prstGeom prst="rect">
              <a:avLst/>
            </a:prstGeom>
            <a:noFill/>
            <a:ln w="12700">
              <a:noFill/>
              <a:miter lim="800000"/>
              <a:headEnd/>
              <a:tailEnd/>
            </a:ln>
            <a:effectLst/>
          </p:spPr>
          <p:txBody>
            <a:bodyPr wrap="none" lIns="90488" tIns="44450" rIns="90488" bIns="44450">
              <a:spAutoFit/>
            </a:bodyPr>
            <a:lstStyle/>
            <a:p>
              <a:pPr algn="ctr" eaLnBrk="0" hangingPunct="0"/>
              <a:r>
                <a:rPr lang="en-US" sz="1600" b="1">
                  <a:solidFill>
                    <a:srgbClr val="EAEC5E"/>
                  </a:solidFill>
                  <a:effectLst>
                    <a:outerShdw blurRad="38100" dist="38100" dir="2700000" algn="tl">
                      <a:srgbClr val="000000"/>
                    </a:outerShdw>
                  </a:effectLst>
                </a:rPr>
                <a:t>Sample</a:t>
              </a:r>
            </a:p>
          </p:txBody>
        </p:sp>
      </p:gr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Rot="1" noChangeArrowheads="1"/>
          </p:cNvSpPr>
          <p:nvPr>
            <p:ph type="title"/>
          </p:nvPr>
        </p:nvSpPr>
        <p:spPr>
          <a:noFill/>
          <a:ln/>
          <a:effectLst>
            <a:outerShdw dist="35921" dir="2700000" algn="ctr" rotWithShape="0">
              <a:srgbClr val="000000"/>
            </a:outerShdw>
          </a:effectLst>
        </p:spPr>
        <p:txBody>
          <a:bodyPr lIns="90488" tIns="44450" rIns="90488" bIns="44450"/>
          <a:lstStyle/>
          <a:p>
            <a:r>
              <a:rPr lang="en-US"/>
              <a:t>The Sampling Distribution</a:t>
            </a:r>
          </a:p>
        </p:txBody>
      </p:sp>
      <p:grpSp>
        <p:nvGrpSpPr>
          <p:cNvPr id="188419" name="Group 3"/>
          <p:cNvGrpSpPr>
            <a:grpSpLocks/>
          </p:cNvGrpSpPr>
          <p:nvPr/>
        </p:nvGrpSpPr>
        <p:grpSpPr bwMode="auto">
          <a:xfrm>
            <a:off x="1577975" y="1125538"/>
            <a:ext cx="1985963" cy="2570162"/>
            <a:chOff x="994" y="709"/>
            <a:chExt cx="1251" cy="1619"/>
          </a:xfrm>
        </p:grpSpPr>
        <p:grpSp>
          <p:nvGrpSpPr>
            <p:cNvPr id="188420" name="Group 4"/>
            <p:cNvGrpSpPr>
              <a:grpSpLocks/>
            </p:cNvGrpSpPr>
            <p:nvPr/>
          </p:nvGrpSpPr>
          <p:grpSpPr bwMode="auto">
            <a:xfrm>
              <a:off x="1119" y="709"/>
              <a:ext cx="1015" cy="653"/>
              <a:chOff x="1119" y="709"/>
              <a:chExt cx="1015" cy="653"/>
            </a:xfrm>
          </p:grpSpPr>
          <p:graphicFrame>
            <p:nvGraphicFramePr>
              <p:cNvPr id="188421" name="Object 5">
                <a:hlinkClick r:id="" action="ppaction://ole?verb=0"/>
              </p:cNvPr>
              <p:cNvGraphicFramePr>
                <a:graphicFrameLocks/>
              </p:cNvGraphicFramePr>
              <p:nvPr/>
            </p:nvGraphicFramePr>
            <p:xfrm>
              <a:off x="1119" y="709"/>
              <a:ext cx="1015" cy="633"/>
            </p:xfrm>
            <a:graphic>
              <a:graphicData uri="http://schemas.openxmlformats.org/presentationml/2006/ole">
                <p:oleObj spid="_x0000_s188421" name="Microsoft ClipArt Gallery" r:id="rId4" imgW="4052880" imgH="2536560" progId="">
                  <p:embed/>
                </p:oleObj>
              </a:graphicData>
            </a:graphic>
          </p:graphicFrame>
          <p:sp>
            <p:nvSpPr>
              <p:cNvPr id="188422" name="Rectangle 6"/>
              <p:cNvSpPr>
                <a:spLocks noChangeArrowheads="1"/>
              </p:cNvSpPr>
              <p:nvPr/>
            </p:nvSpPr>
            <p:spPr bwMode="auto">
              <a:xfrm>
                <a:off x="1342" y="1152"/>
                <a:ext cx="569" cy="210"/>
              </a:xfrm>
              <a:prstGeom prst="rect">
                <a:avLst/>
              </a:prstGeom>
              <a:noFill/>
              <a:ln w="12700">
                <a:noFill/>
                <a:miter lim="800000"/>
                <a:headEnd/>
                <a:tailEnd/>
              </a:ln>
              <a:effectLst/>
            </p:spPr>
            <p:txBody>
              <a:bodyPr wrap="none" lIns="90488" tIns="44450" rIns="90488" bIns="44450">
                <a:spAutoFit/>
              </a:bodyPr>
              <a:lstStyle/>
              <a:p>
                <a:pPr algn="ctr" eaLnBrk="0" hangingPunct="0"/>
                <a:r>
                  <a:rPr lang="en-US" sz="1600" b="1">
                    <a:solidFill>
                      <a:srgbClr val="EAEC5E"/>
                    </a:solidFill>
                    <a:effectLst>
                      <a:outerShdw blurRad="38100" dist="38100" dir="2700000" algn="tl">
                        <a:srgbClr val="000000"/>
                      </a:outerShdw>
                    </a:effectLst>
                  </a:rPr>
                  <a:t>Sample</a:t>
                </a:r>
              </a:p>
            </p:txBody>
          </p:sp>
        </p:grpSp>
        <p:grpSp>
          <p:nvGrpSpPr>
            <p:cNvPr id="188423" name="Group 7"/>
            <p:cNvGrpSpPr>
              <a:grpSpLocks/>
            </p:cNvGrpSpPr>
            <p:nvPr/>
          </p:nvGrpSpPr>
          <p:grpSpPr bwMode="auto">
            <a:xfrm>
              <a:off x="994" y="1422"/>
              <a:ext cx="1251" cy="906"/>
              <a:chOff x="994" y="1422"/>
              <a:chExt cx="1251" cy="906"/>
            </a:xfrm>
          </p:grpSpPr>
          <p:sp>
            <p:nvSpPr>
              <p:cNvPr id="188424" name="Rectangle 8"/>
              <p:cNvSpPr>
                <a:spLocks noChangeArrowheads="1"/>
              </p:cNvSpPr>
              <p:nvPr/>
            </p:nvSpPr>
            <p:spPr bwMode="auto">
              <a:xfrm>
                <a:off x="2137"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4</a:t>
                </a:r>
              </a:p>
            </p:txBody>
          </p:sp>
          <p:sp>
            <p:nvSpPr>
              <p:cNvPr id="188425" name="Rectangle 9"/>
              <p:cNvSpPr>
                <a:spLocks noChangeArrowheads="1"/>
              </p:cNvSpPr>
              <p:nvPr/>
            </p:nvSpPr>
            <p:spPr bwMode="auto">
              <a:xfrm>
                <a:off x="2162" y="2246"/>
                <a:ext cx="59"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a:t>
                </a:r>
              </a:p>
            </p:txBody>
          </p:sp>
          <p:sp>
            <p:nvSpPr>
              <p:cNvPr id="188426" name="Rectangle 10"/>
              <p:cNvSpPr>
                <a:spLocks noChangeArrowheads="1"/>
              </p:cNvSpPr>
              <p:nvPr/>
            </p:nvSpPr>
            <p:spPr bwMode="auto">
              <a:xfrm>
                <a:off x="2172"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4</a:t>
                </a:r>
              </a:p>
            </p:txBody>
          </p:sp>
          <p:sp>
            <p:nvSpPr>
              <p:cNvPr id="188427" name="Rectangle 11"/>
              <p:cNvSpPr>
                <a:spLocks noChangeArrowheads="1"/>
              </p:cNvSpPr>
              <p:nvPr/>
            </p:nvSpPr>
            <p:spPr bwMode="auto">
              <a:xfrm>
                <a:off x="1985"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4</a:t>
                </a:r>
              </a:p>
            </p:txBody>
          </p:sp>
          <p:sp>
            <p:nvSpPr>
              <p:cNvPr id="188428" name="Rectangle 12"/>
              <p:cNvSpPr>
                <a:spLocks noChangeArrowheads="1"/>
              </p:cNvSpPr>
              <p:nvPr/>
            </p:nvSpPr>
            <p:spPr bwMode="auto">
              <a:xfrm>
                <a:off x="2009" y="2246"/>
                <a:ext cx="59"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a:t>
                </a:r>
              </a:p>
            </p:txBody>
          </p:sp>
          <p:sp>
            <p:nvSpPr>
              <p:cNvPr id="188429" name="Rectangle 13"/>
              <p:cNvSpPr>
                <a:spLocks noChangeArrowheads="1"/>
              </p:cNvSpPr>
              <p:nvPr/>
            </p:nvSpPr>
            <p:spPr bwMode="auto">
              <a:xfrm>
                <a:off x="2020"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2</a:t>
                </a:r>
              </a:p>
            </p:txBody>
          </p:sp>
          <p:sp>
            <p:nvSpPr>
              <p:cNvPr id="188430" name="Rectangle 14"/>
              <p:cNvSpPr>
                <a:spLocks noChangeArrowheads="1"/>
              </p:cNvSpPr>
              <p:nvPr/>
            </p:nvSpPr>
            <p:spPr bwMode="auto">
              <a:xfrm>
                <a:off x="1836"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4</a:t>
                </a:r>
              </a:p>
            </p:txBody>
          </p:sp>
          <p:sp>
            <p:nvSpPr>
              <p:cNvPr id="188431" name="Rectangle 15"/>
              <p:cNvSpPr>
                <a:spLocks noChangeArrowheads="1"/>
              </p:cNvSpPr>
              <p:nvPr/>
            </p:nvSpPr>
            <p:spPr bwMode="auto">
              <a:xfrm>
                <a:off x="1860" y="2246"/>
                <a:ext cx="59"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a:t>
                </a:r>
              </a:p>
            </p:txBody>
          </p:sp>
          <p:sp>
            <p:nvSpPr>
              <p:cNvPr id="188432" name="Rectangle 16"/>
              <p:cNvSpPr>
                <a:spLocks noChangeArrowheads="1"/>
              </p:cNvSpPr>
              <p:nvPr/>
            </p:nvSpPr>
            <p:spPr bwMode="auto">
              <a:xfrm>
                <a:off x="1871"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0</a:t>
                </a:r>
              </a:p>
            </p:txBody>
          </p:sp>
          <p:sp>
            <p:nvSpPr>
              <p:cNvPr id="188433" name="Rectangle 17"/>
              <p:cNvSpPr>
                <a:spLocks noChangeArrowheads="1"/>
              </p:cNvSpPr>
              <p:nvPr/>
            </p:nvSpPr>
            <p:spPr bwMode="auto">
              <a:xfrm>
                <a:off x="1684"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3</a:t>
                </a:r>
              </a:p>
            </p:txBody>
          </p:sp>
          <p:sp>
            <p:nvSpPr>
              <p:cNvPr id="188434" name="Rectangle 18"/>
              <p:cNvSpPr>
                <a:spLocks noChangeArrowheads="1"/>
              </p:cNvSpPr>
              <p:nvPr/>
            </p:nvSpPr>
            <p:spPr bwMode="auto">
              <a:xfrm>
                <a:off x="1708" y="2246"/>
                <a:ext cx="59"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a:t>
                </a:r>
              </a:p>
            </p:txBody>
          </p:sp>
          <p:sp>
            <p:nvSpPr>
              <p:cNvPr id="188435" name="Rectangle 19"/>
              <p:cNvSpPr>
                <a:spLocks noChangeArrowheads="1"/>
              </p:cNvSpPr>
              <p:nvPr/>
            </p:nvSpPr>
            <p:spPr bwMode="auto">
              <a:xfrm>
                <a:off x="1718"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8</a:t>
                </a:r>
              </a:p>
            </p:txBody>
          </p:sp>
          <p:sp>
            <p:nvSpPr>
              <p:cNvPr id="188436" name="Rectangle 20"/>
              <p:cNvSpPr>
                <a:spLocks noChangeArrowheads="1"/>
              </p:cNvSpPr>
              <p:nvPr/>
            </p:nvSpPr>
            <p:spPr bwMode="auto">
              <a:xfrm>
                <a:off x="1531"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3</a:t>
                </a:r>
              </a:p>
            </p:txBody>
          </p:sp>
          <p:sp>
            <p:nvSpPr>
              <p:cNvPr id="188437" name="Rectangle 21"/>
              <p:cNvSpPr>
                <a:spLocks noChangeArrowheads="1"/>
              </p:cNvSpPr>
              <p:nvPr/>
            </p:nvSpPr>
            <p:spPr bwMode="auto">
              <a:xfrm>
                <a:off x="1555" y="2246"/>
                <a:ext cx="59"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a:t>
                </a:r>
              </a:p>
            </p:txBody>
          </p:sp>
          <p:sp>
            <p:nvSpPr>
              <p:cNvPr id="188438" name="Rectangle 22"/>
              <p:cNvSpPr>
                <a:spLocks noChangeArrowheads="1"/>
              </p:cNvSpPr>
              <p:nvPr/>
            </p:nvSpPr>
            <p:spPr bwMode="auto">
              <a:xfrm>
                <a:off x="1566"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6</a:t>
                </a:r>
              </a:p>
            </p:txBody>
          </p:sp>
          <p:sp>
            <p:nvSpPr>
              <p:cNvPr id="188439" name="Rectangle 23"/>
              <p:cNvSpPr>
                <a:spLocks noChangeArrowheads="1"/>
              </p:cNvSpPr>
              <p:nvPr/>
            </p:nvSpPr>
            <p:spPr bwMode="auto">
              <a:xfrm>
                <a:off x="1378"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3</a:t>
                </a:r>
              </a:p>
            </p:txBody>
          </p:sp>
          <p:sp>
            <p:nvSpPr>
              <p:cNvPr id="188440" name="Rectangle 24"/>
              <p:cNvSpPr>
                <a:spLocks noChangeArrowheads="1"/>
              </p:cNvSpPr>
              <p:nvPr/>
            </p:nvSpPr>
            <p:spPr bwMode="auto">
              <a:xfrm>
                <a:off x="1403" y="2246"/>
                <a:ext cx="59"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a:t>
                </a:r>
              </a:p>
            </p:txBody>
          </p:sp>
          <p:sp>
            <p:nvSpPr>
              <p:cNvPr id="188441" name="Rectangle 25"/>
              <p:cNvSpPr>
                <a:spLocks noChangeArrowheads="1"/>
              </p:cNvSpPr>
              <p:nvPr/>
            </p:nvSpPr>
            <p:spPr bwMode="auto">
              <a:xfrm>
                <a:off x="1413"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4</a:t>
                </a:r>
              </a:p>
            </p:txBody>
          </p:sp>
          <p:sp>
            <p:nvSpPr>
              <p:cNvPr id="188442" name="Rectangle 26"/>
              <p:cNvSpPr>
                <a:spLocks noChangeArrowheads="1"/>
              </p:cNvSpPr>
              <p:nvPr/>
            </p:nvSpPr>
            <p:spPr bwMode="auto">
              <a:xfrm>
                <a:off x="1226"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3</a:t>
                </a:r>
              </a:p>
            </p:txBody>
          </p:sp>
          <p:sp>
            <p:nvSpPr>
              <p:cNvPr id="188443" name="Rectangle 27"/>
              <p:cNvSpPr>
                <a:spLocks noChangeArrowheads="1"/>
              </p:cNvSpPr>
              <p:nvPr/>
            </p:nvSpPr>
            <p:spPr bwMode="auto">
              <a:xfrm>
                <a:off x="1250" y="2246"/>
                <a:ext cx="59"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a:t>
                </a:r>
              </a:p>
            </p:txBody>
          </p:sp>
          <p:sp>
            <p:nvSpPr>
              <p:cNvPr id="188444" name="Rectangle 28"/>
              <p:cNvSpPr>
                <a:spLocks noChangeArrowheads="1"/>
              </p:cNvSpPr>
              <p:nvPr/>
            </p:nvSpPr>
            <p:spPr bwMode="auto">
              <a:xfrm>
                <a:off x="1261"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2</a:t>
                </a:r>
              </a:p>
            </p:txBody>
          </p:sp>
          <p:sp>
            <p:nvSpPr>
              <p:cNvPr id="188445" name="Rectangle 29"/>
              <p:cNvSpPr>
                <a:spLocks noChangeArrowheads="1"/>
              </p:cNvSpPr>
              <p:nvPr/>
            </p:nvSpPr>
            <p:spPr bwMode="auto">
              <a:xfrm>
                <a:off x="1074"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3</a:t>
                </a:r>
              </a:p>
            </p:txBody>
          </p:sp>
          <p:sp>
            <p:nvSpPr>
              <p:cNvPr id="188446" name="Rectangle 30"/>
              <p:cNvSpPr>
                <a:spLocks noChangeArrowheads="1"/>
              </p:cNvSpPr>
              <p:nvPr/>
            </p:nvSpPr>
            <p:spPr bwMode="auto">
              <a:xfrm>
                <a:off x="1098" y="2246"/>
                <a:ext cx="59"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a:t>
                </a:r>
              </a:p>
            </p:txBody>
          </p:sp>
          <p:sp>
            <p:nvSpPr>
              <p:cNvPr id="188447" name="Rectangle 31"/>
              <p:cNvSpPr>
                <a:spLocks noChangeArrowheads="1"/>
              </p:cNvSpPr>
              <p:nvPr/>
            </p:nvSpPr>
            <p:spPr bwMode="auto">
              <a:xfrm>
                <a:off x="1108"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0</a:t>
                </a:r>
              </a:p>
            </p:txBody>
          </p:sp>
          <p:sp>
            <p:nvSpPr>
              <p:cNvPr id="188448" name="Line 32"/>
              <p:cNvSpPr>
                <a:spLocks noChangeShapeType="1"/>
              </p:cNvSpPr>
              <p:nvPr/>
            </p:nvSpPr>
            <p:spPr bwMode="auto">
              <a:xfrm>
                <a:off x="2192" y="2226"/>
                <a:ext cx="0" cy="19"/>
              </a:xfrm>
              <a:prstGeom prst="line">
                <a:avLst/>
              </a:prstGeom>
              <a:noFill/>
              <a:ln w="12700">
                <a:solidFill>
                  <a:schemeClr val="tx1"/>
                </a:solidFill>
                <a:round/>
                <a:headEnd/>
                <a:tailEnd/>
              </a:ln>
              <a:effectLst/>
            </p:spPr>
            <p:txBody>
              <a:bodyPr wrap="none" anchor="ctr"/>
              <a:lstStyle/>
              <a:p>
                <a:endParaRPr lang="en-US"/>
              </a:p>
            </p:txBody>
          </p:sp>
          <p:sp>
            <p:nvSpPr>
              <p:cNvPr id="188449" name="Line 33"/>
              <p:cNvSpPr>
                <a:spLocks noChangeShapeType="1"/>
              </p:cNvSpPr>
              <p:nvPr/>
            </p:nvSpPr>
            <p:spPr bwMode="auto">
              <a:xfrm>
                <a:off x="2039" y="2226"/>
                <a:ext cx="0" cy="19"/>
              </a:xfrm>
              <a:prstGeom prst="line">
                <a:avLst/>
              </a:prstGeom>
              <a:noFill/>
              <a:ln w="12700">
                <a:solidFill>
                  <a:schemeClr val="tx1"/>
                </a:solidFill>
                <a:round/>
                <a:headEnd/>
                <a:tailEnd/>
              </a:ln>
              <a:effectLst/>
            </p:spPr>
            <p:txBody>
              <a:bodyPr wrap="none" anchor="ctr"/>
              <a:lstStyle/>
              <a:p>
                <a:endParaRPr lang="en-US"/>
              </a:p>
            </p:txBody>
          </p:sp>
          <p:sp>
            <p:nvSpPr>
              <p:cNvPr id="188450" name="Line 34"/>
              <p:cNvSpPr>
                <a:spLocks noChangeShapeType="1"/>
              </p:cNvSpPr>
              <p:nvPr/>
            </p:nvSpPr>
            <p:spPr bwMode="auto">
              <a:xfrm>
                <a:off x="1887" y="2226"/>
                <a:ext cx="0" cy="19"/>
              </a:xfrm>
              <a:prstGeom prst="line">
                <a:avLst/>
              </a:prstGeom>
              <a:noFill/>
              <a:ln w="12700">
                <a:solidFill>
                  <a:schemeClr val="tx1"/>
                </a:solidFill>
                <a:round/>
                <a:headEnd/>
                <a:tailEnd/>
              </a:ln>
              <a:effectLst/>
            </p:spPr>
            <p:txBody>
              <a:bodyPr wrap="none" anchor="ctr"/>
              <a:lstStyle/>
              <a:p>
                <a:endParaRPr lang="en-US"/>
              </a:p>
            </p:txBody>
          </p:sp>
          <p:sp>
            <p:nvSpPr>
              <p:cNvPr id="188451" name="Line 35"/>
              <p:cNvSpPr>
                <a:spLocks noChangeShapeType="1"/>
              </p:cNvSpPr>
              <p:nvPr/>
            </p:nvSpPr>
            <p:spPr bwMode="auto">
              <a:xfrm>
                <a:off x="1734" y="2226"/>
                <a:ext cx="0" cy="19"/>
              </a:xfrm>
              <a:prstGeom prst="line">
                <a:avLst/>
              </a:prstGeom>
              <a:noFill/>
              <a:ln w="12700">
                <a:solidFill>
                  <a:schemeClr val="tx1"/>
                </a:solidFill>
                <a:round/>
                <a:headEnd/>
                <a:tailEnd/>
              </a:ln>
              <a:effectLst/>
            </p:spPr>
            <p:txBody>
              <a:bodyPr wrap="none" anchor="ctr"/>
              <a:lstStyle/>
              <a:p>
                <a:endParaRPr lang="en-US"/>
              </a:p>
            </p:txBody>
          </p:sp>
          <p:sp>
            <p:nvSpPr>
              <p:cNvPr id="188452" name="Line 36"/>
              <p:cNvSpPr>
                <a:spLocks noChangeShapeType="1"/>
              </p:cNvSpPr>
              <p:nvPr/>
            </p:nvSpPr>
            <p:spPr bwMode="auto">
              <a:xfrm>
                <a:off x="1582" y="2226"/>
                <a:ext cx="0" cy="19"/>
              </a:xfrm>
              <a:prstGeom prst="line">
                <a:avLst/>
              </a:prstGeom>
              <a:noFill/>
              <a:ln w="12700">
                <a:solidFill>
                  <a:schemeClr val="tx1"/>
                </a:solidFill>
                <a:round/>
                <a:headEnd/>
                <a:tailEnd/>
              </a:ln>
              <a:effectLst/>
            </p:spPr>
            <p:txBody>
              <a:bodyPr wrap="none" anchor="ctr"/>
              <a:lstStyle/>
              <a:p>
                <a:endParaRPr lang="en-US"/>
              </a:p>
            </p:txBody>
          </p:sp>
          <p:sp>
            <p:nvSpPr>
              <p:cNvPr id="188453" name="Line 37"/>
              <p:cNvSpPr>
                <a:spLocks noChangeShapeType="1"/>
              </p:cNvSpPr>
              <p:nvPr/>
            </p:nvSpPr>
            <p:spPr bwMode="auto">
              <a:xfrm>
                <a:off x="1429" y="2226"/>
                <a:ext cx="0" cy="19"/>
              </a:xfrm>
              <a:prstGeom prst="line">
                <a:avLst/>
              </a:prstGeom>
              <a:noFill/>
              <a:ln w="12700">
                <a:solidFill>
                  <a:schemeClr val="tx1"/>
                </a:solidFill>
                <a:round/>
                <a:headEnd/>
                <a:tailEnd/>
              </a:ln>
              <a:effectLst/>
            </p:spPr>
            <p:txBody>
              <a:bodyPr wrap="none" anchor="ctr"/>
              <a:lstStyle/>
              <a:p>
                <a:endParaRPr lang="en-US"/>
              </a:p>
            </p:txBody>
          </p:sp>
          <p:sp>
            <p:nvSpPr>
              <p:cNvPr id="188454" name="Line 38"/>
              <p:cNvSpPr>
                <a:spLocks noChangeShapeType="1"/>
              </p:cNvSpPr>
              <p:nvPr/>
            </p:nvSpPr>
            <p:spPr bwMode="auto">
              <a:xfrm>
                <a:off x="1277" y="2226"/>
                <a:ext cx="0" cy="19"/>
              </a:xfrm>
              <a:prstGeom prst="line">
                <a:avLst/>
              </a:prstGeom>
              <a:noFill/>
              <a:ln w="12700">
                <a:solidFill>
                  <a:schemeClr val="tx1"/>
                </a:solidFill>
                <a:round/>
                <a:headEnd/>
                <a:tailEnd/>
              </a:ln>
              <a:effectLst/>
            </p:spPr>
            <p:txBody>
              <a:bodyPr wrap="none" anchor="ctr"/>
              <a:lstStyle/>
              <a:p>
                <a:endParaRPr lang="en-US"/>
              </a:p>
            </p:txBody>
          </p:sp>
          <p:sp>
            <p:nvSpPr>
              <p:cNvPr id="188455" name="Line 39"/>
              <p:cNvSpPr>
                <a:spLocks noChangeShapeType="1"/>
              </p:cNvSpPr>
              <p:nvPr/>
            </p:nvSpPr>
            <p:spPr bwMode="auto">
              <a:xfrm>
                <a:off x="1124" y="2226"/>
                <a:ext cx="0" cy="19"/>
              </a:xfrm>
              <a:prstGeom prst="line">
                <a:avLst/>
              </a:prstGeom>
              <a:noFill/>
              <a:ln w="12700">
                <a:solidFill>
                  <a:schemeClr val="tx1"/>
                </a:solidFill>
                <a:round/>
                <a:headEnd/>
                <a:tailEnd/>
              </a:ln>
              <a:effectLst/>
            </p:spPr>
            <p:txBody>
              <a:bodyPr wrap="none" anchor="ctr"/>
              <a:lstStyle/>
              <a:p>
                <a:endParaRPr lang="en-US"/>
              </a:p>
            </p:txBody>
          </p:sp>
          <p:sp>
            <p:nvSpPr>
              <p:cNvPr id="188456" name="Rectangle 40"/>
              <p:cNvSpPr>
                <a:spLocks noChangeArrowheads="1"/>
              </p:cNvSpPr>
              <p:nvPr/>
            </p:nvSpPr>
            <p:spPr bwMode="auto">
              <a:xfrm>
                <a:off x="994" y="1422"/>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5</a:t>
                </a:r>
              </a:p>
            </p:txBody>
          </p:sp>
          <p:sp>
            <p:nvSpPr>
              <p:cNvPr id="188457" name="Rectangle 41"/>
              <p:cNvSpPr>
                <a:spLocks noChangeArrowheads="1"/>
              </p:cNvSpPr>
              <p:nvPr/>
            </p:nvSpPr>
            <p:spPr bwMode="auto">
              <a:xfrm>
                <a:off x="994" y="1665"/>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0</a:t>
                </a:r>
              </a:p>
            </p:txBody>
          </p:sp>
          <p:sp>
            <p:nvSpPr>
              <p:cNvPr id="188458" name="Rectangle 42"/>
              <p:cNvSpPr>
                <a:spLocks noChangeArrowheads="1"/>
              </p:cNvSpPr>
              <p:nvPr/>
            </p:nvSpPr>
            <p:spPr bwMode="auto">
              <a:xfrm>
                <a:off x="994" y="1909"/>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5</a:t>
                </a:r>
              </a:p>
            </p:txBody>
          </p:sp>
          <p:sp>
            <p:nvSpPr>
              <p:cNvPr id="188459" name="Rectangle 43"/>
              <p:cNvSpPr>
                <a:spLocks noChangeArrowheads="1"/>
              </p:cNvSpPr>
              <p:nvPr/>
            </p:nvSpPr>
            <p:spPr bwMode="auto">
              <a:xfrm>
                <a:off x="994" y="2148"/>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0</a:t>
                </a:r>
              </a:p>
            </p:txBody>
          </p:sp>
          <p:sp>
            <p:nvSpPr>
              <p:cNvPr id="188460" name="Line 44"/>
              <p:cNvSpPr>
                <a:spLocks noChangeShapeType="1"/>
              </p:cNvSpPr>
              <p:nvPr/>
            </p:nvSpPr>
            <p:spPr bwMode="auto">
              <a:xfrm flipH="1">
                <a:off x="1065" y="1461"/>
                <a:ext cx="46" cy="0"/>
              </a:xfrm>
              <a:prstGeom prst="line">
                <a:avLst/>
              </a:prstGeom>
              <a:noFill/>
              <a:ln w="12700">
                <a:solidFill>
                  <a:schemeClr val="tx1"/>
                </a:solidFill>
                <a:round/>
                <a:headEnd/>
                <a:tailEnd/>
              </a:ln>
              <a:effectLst/>
            </p:spPr>
            <p:txBody>
              <a:bodyPr wrap="none" anchor="ctr"/>
              <a:lstStyle/>
              <a:p>
                <a:endParaRPr lang="en-US"/>
              </a:p>
            </p:txBody>
          </p:sp>
          <p:sp>
            <p:nvSpPr>
              <p:cNvPr id="188461" name="Line 45"/>
              <p:cNvSpPr>
                <a:spLocks noChangeShapeType="1"/>
              </p:cNvSpPr>
              <p:nvPr/>
            </p:nvSpPr>
            <p:spPr bwMode="auto">
              <a:xfrm flipH="1">
                <a:off x="1065" y="1704"/>
                <a:ext cx="46" cy="0"/>
              </a:xfrm>
              <a:prstGeom prst="line">
                <a:avLst/>
              </a:prstGeom>
              <a:noFill/>
              <a:ln w="12700">
                <a:solidFill>
                  <a:schemeClr val="tx1"/>
                </a:solidFill>
                <a:round/>
                <a:headEnd/>
                <a:tailEnd/>
              </a:ln>
              <a:effectLst/>
            </p:spPr>
            <p:txBody>
              <a:bodyPr wrap="none" anchor="ctr"/>
              <a:lstStyle/>
              <a:p>
                <a:endParaRPr lang="en-US"/>
              </a:p>
            </p:txBody>
          </p:sp>
          <p:sp>
            <p:nvSpPr>
              <p:cNvPr id="188462" name="Line 46"/>
              <p:cNvSpPr>
                <a:spLocks noChangeShapeType="1"/>
              </p:cNvSpPr>
              <p:nvPr/>
            </p:nvSpPr>
            <p:spPr bwMode="auto">
              <a:xfrm flipH="1">
                <a:off x="1065" y="1947"/>
                <a:ext cx="46" cy="0"/>
              </a:xfrm>
              <a:prstGeom prst="line">
                <a:avLst/>
              </a:prstGeom>
              <a:noFill/>
              <a:ln w="12700">
                <a:solidFill>
                  <a:schemeClr val="tx1"/>
                </a:solidFill>
                <a:round/>
                <a:headEnd/>
                <a:tailEnd/>
              </a:ln>
              <a:effectLst/>
            </p:spPr>
            <p:txBody>
              <a:bodyPr wrap="none" anchor="ctr"/>
              <a:lstStyle/>
              <a:p>
                <a:endParaRPr lang="en-US"/>
              </a:p>
            </p:txBody>
          </p:sp>
          <p:sp>
            <p:nvSpPr>
              <p:cNvPr id="188463" name="Line 47"/>
              <p:cNvSpPr>
                <a:spLocks noChangeShapeType="1"/>
              </p:cNvSpPr>
              <p:nvPr/>
            </p:nvSpPr>
            <p:spPr bwMode="auto">
              <a:xfrm flipH="1">
                <a:off x="1065" y="2187"/>
                <a:ext cx="46" cy="0"/>
              </a:xfrm>
              <a:prstGeom prst="line">
                <a:avLst/>
              </a:prstGeom>
              <a:noFill/>
              <a:ln w="12700">
                <a:solidFill>
                  <a:schemeClr val="tx1"/>
                </a:solidFill>
                <a:round/>
                <a:headEnd/>
                <a:tailEnd/>
              </a:ln>
              <a:effectLst/>
            </p:spPr>
            <p:txBody>
              <a:bodyPr wrap="none" anchor="ctr"/>
              <a:lstStyle/>
              <a:p>
                <a:endParaRPr lang="en-US"/>
              </a:p>
            </p:txBody>
          </p:sp>
          <p:sp>
            <p:nvSpPr>
              <p:cNvPr id="188464" name="Line 48"/>
              <p:cNvSpPr>
                <a:spLocks noChangeShapeType="1"/>
              </p:cNvSpPr>
              <p:nvPr/>
            </p:nvSpPr>
            <p:spPr bwMode="auto">
              <a:xfrm>
                <a:off x="1128" y="2222"/>
                <a:ext cx="1060" cy="0"/>
              </a:xfrm>
              <a:prstGeom prst="line">
                <a:avLst/>
              </a:prstGeom>
              <a:noFill/>
              <a:ln w="12700">
                <a:solidFill>
                  <a:schemeClr val="tx1"/>
                </a:solidFill>
                <a:round/>
                <a:headEnd/>
                <a:tailEnd/>
              </a:ln>
              <a:effectLst/>
            </p:spPr>
            <p:txBody>
              <a:bodyPr wrap="none" anchor="ctr"/>
              <a:lstStyle/>
              <a:p>
                <a:endParaRPr lang="en-US"/>
              </a:p>
            </p:txBody>
          </p:sp>
          <p:sp>
            <p:nvSpPr>
              <p:cNvPr id="188465" name="Line 49"/>
              <p:cNvSpPr>
                <a:spLocks noChangeShapeType="1"/>
              </p:cNvSpPr>
              <p:nvPr/>
            </p:nvSpPr>
            <p:spPr bwMode="auto">
              <a:xfrm flipV="1">
                <a:off x="1107" y="1457"/>
                <a:ext cx="0" cy="755"/>
              </a:xfrm>
              <a:prstGeom prst="line">
                <a:avLst/>
              </a:prstGeom>
              <a:noFill/>
              <a:ln w="12700">
                <a:solidFill>
                  <a:schemeClr val="tx1"/>
                </a:solidFill>
                <a:round/>
                <a:headEnd/>
                <a:tailEnd/>
              </a:ln>
              <a:effectLst/>
            </p:spPr>
            <p:txBody>
              <a:bodyPr wrap="none" anchor="ctr"/>
              <a:lstStyle/>
              <a:p>
                <a:endParaRPr lang="en-US"/>
              </a:p>
            </p:txBody>
          </p:sp>
          <p:grpSp>
            <p:nvGrpSpPr>
              <p:cNvPr id="188466" name="Group 50"/>
              <p:cNvGrpSpPr>
                <a:grpSpLocks/>
              </p:cNvGrpSpPr>
              <p:nvPr/>
            </p:nvGrpSpPr>
            <p:grpSpPr bwMode="auto">
              <a:xfrm>
                <a:off x="1232" y="1509"/>
                <a:ext cx="912" cy="682"/>
                <a:chOff x="1232" y="1509"/>
                <a:chExt cx="912" cy="682"/>
              </a:xfrm>
            </p:grpSpPr>
            <p:sp>
              <p:nvSpPr>
                <p:cNvPr id="188467" name="Freeform 51"/>
                <p:cNvSpPr>
                  <a:spLocks/>
                </p:cNvSpPr>
                <p:nvPr/>
              </p:nvSpPr>
              <p:spPr bwMode="auto">
                <a:xfrm>
                  <a:off x="2084" y="2044"/>
                  <a:ext cx="60" cy="147"/>
                </a:xfrm>
                <a:custGeom>
                  <a:avLst/>
                  <a:gdLst/>
                  <a:ahLst/>
                  <a:cxnLst>
                    <a:cxn ang="0">
                      <a:pos x="0" y="146"/>
                    </a:cxn>
                    <a:cxn ang="0">
                      <a:pos x="59" y="146"/>
                    </a:cxn>
                    <a:cxn ang="0">
                      <a:pos x="59" y="0"/>
                    </a:cxn>
                    <a:cxn ang="0">
                      <a:pos x="0" y="0"/>
                    </a:cxn>
                    <a:cxn ang="0">
                      <a:pos x="0" y="146"/>
                    </a:cxn>
                  </a:cxnLst>
                  <a:rect l="0" t="0" r="r" b="b"/>
                  <a:pathLst>
                    <a:path w="60" h="147">
                      <a:moveTo>
                        <a:pt x="0" y="146"/>
                      </a:moveTo>
                      <a:lnTo>
                        <a:pt x="59" y="146"/>
                      </a:lnTo>
                      <a:lnTo>
                        <a:pt x="59" y="0"/>
                      </a:lnTo>
                      <a:lnTo>
                        <a:pt x="0" y="0"/>
                      </a:lnTo>
                      <a:lnTo>
                        <a:pt x="0" y="146"/>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88468" name="Freeform 52"/>
                <p:cNvSpPr>
                  <a:spLocks/>
                </p:cNvSpPr>
                <p:nvPr/>
              </p:nvSpPr>
              <p:spPr bwMode="auto">
                <a:xfrm>
                  <a:off x="2022" y="2044"/>
                  <a:ext cx="63" cy="147"/>
                </a:xfrm>
                <a:custGeom>
                  <a:avLst/>
                  <a:gdLst/>
                  <a:ahLst/>
                  <a:cxnLst>
                    <a:cxn ang="0">
                      <a:pos x="0" y="146"/>
                    </a:cxn>
                    <a:cxn ang="0">
                      <a:pos x="62" y="146"/>
                    </a:cxn>
                    <a:cxn ang="0">
                      <a:pos x="62" y="0"/>
                    </a:cxn>
                    <a:cxn ang="0">
                      <a:pos x="0" y="0"/>
                    </a:cxn>
                    <a:cxn ang="0">
                      <a:pos x="0" y="146"/>
                    </a:cxn>
                  </a:cxnLst>
                  <a:rect l="0" t="0" r="r" b="b"/>
                  <a:pathLst>
                    <a:path w="63" h="147">
                      <a:moveTo>
                        <a:pt x="0" y="146"/>
                      </a:moveTo>
                      <a:lnTo>
                        <a:pt x="62" y="146"/>
                      </a:lnTo>
                      <a:lnTo>
                        <a:pt x="62" y="0"/>
                      </a:lnTo>
                      <a:lnTo>
                        <a:pt x="0" y="0"/>
                      </a:lnTo>
                      <a:lnTo>
                        <a:pt x="0" y="146"/>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88469" name="Freeform 53"/>
                <p:cNvSpPr>
                  <a:spLocks/>
                </p:cNvSpPr>
                <p:nvPr/>
              </p:nvSpPr>
              <p:spPr bwMode="auto">
                <a:xfrm>
                  <a:off x="1963" y="2093"/>
                  <a:ext cx="60" cy="98"/>
                </a:xfrm>
                <a:custGeom>
                  <a:avLst/>
                  <a:gdLst/>
                  <a:ahLst/>
                  <a:cxnLst>
                    <a:cxn ang="0">
                      <a:pos x="0" y="97"/>
                    </a:cxn>
                    <a:cxn ang="0">
                      <a:pos x="59" y="97"/>
                    </a:cxn>
                    <a:cxn ang="0">
                      <a:pos x="59" y="0"/>
                    </a:cxn>
                    <a:cxn ang="0">
                      <a:pos x="0" y="0"/>
                    </a:cxn>
                    <a:cxn ang="0">
                      <a:pos x="0" y="97"/>
                    </a:cxn>
                  </a:cxnLst>
                  <a:rect l="0" t="0" r="r" b="b"/>
                  <a:pathLst>
                    <a:path w="60" h="98">
                      <a:moveTo>
                        <a:pt x="0" y="97"/>
                      </a:moveTo>
                      <a:lnTo>
                        <a:pt x="59" y="97"/>
                      </a:lnTo>
                      <a:lnTo>
                        <a:pt x="59" y="0"/>
                      </a:lnTo>
                      <a:lnTo>
                        <a:pt x="0" y="0"/>
                      </a:lnTo>
                      <a:lnTo>
                        <a:pt x="0" y="97"/>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88470" name="Freeform 54"/>
                <p:cNvSpPr>
                  <a:spLocks/>
                </p:cNvSpPr>
                <p:nvPr/>
              </p:nvSpPr>
              <p:spPr bwMode="auto">
                <a:xfrm>
                  <a:off x="1901" y="1753"/>
                  <a:ext cx="63" cy="438"/>
                </a:xfrm>
                <a:custGeom>
                  <a:avLst/>
                  <a:gdLst/>
                  <a:ahLst/>
                  <a:cxnLst>
                    <a:cxn ang="0">
                      <a:pos x="0" y="437"/>
                    </a:cxn>
                    <a:cxn ang="0">
                      <a:pos x="62" y="437"/>
                    </a:cxn>
                    <a:cxn ang="0">
                      <a:pos x="62" y="0"/>
                    </a:cxn>
                    <a:cxn ang="0">
                      <a:pos x="0" y="0"/>
                    </a:cxn>
                    <a:cxn ang="0">
                      <a:pos x="0" y="437"/>
                    </a:cxn>
                  </a:cxnLst>
                  <a:rect l="0" t="0" r="r" b="b"/>
                  <a:pathLst>
                    <a:path w="63" h="438">
                      <a:moveTo>
                        <a:pt x="0" y="437"/>
                      </a:moveTo>
                      <a:lnTo>
                        <a:pt x="62" y="437"/>
                      </a:lnTo>
                      <a:lnTo>
                        <a:pt x="62" y="0"/>
                      </a:lnTo>
                      <a:lnTo>
                        <a:pt x="0" y="0"/>
                      </a:lnTo>
                      <a:lnTo>
                        <a:pt x="0" y="437"/>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88471" name="Freeform 55"/>
                <p:cNvSpPr>
                  <a:spLocks/>
                </p:cNvSpPr>
                <p:nvPr/>
              </p:nvSpPr>
              <p:spPr bwMode="auto">
                <a:xfrm>
                  <a:off x="1842" y="1899"/>
                  <a:ext cx="60" cy="292"/>
                </a:xfrm>
                <a:custGeom>
                  <a:avLst/>
                  <a:gdLst/>
                  <a:ahLst/>
                  <a:cxnLst>
                    <a:cxn ang="0">
                      <a:pos x="0" y="291"/>
                    </a:cxn>
                    <a:cxn ang="0">
                      <a:pos x="59" y="291"/>
                    </a:cxn>
                    <a:cxn ang="0">
                      <a:pos x="59" y="0"/>
                    </a:cxn>
                    <a:cxn ang="0">
                      <a:pos x="0" y="0"/>
                    </a:cxn>
                    <a:cxn ang="0">
                      <a:pos x="0" y="291"/>
                    </a:cxn>
                  </a:cxnLst>
                  <a:rect l="0" t="0" r="r" b="b"/>
                  <a:pathLst>
                    <a:path w="60" h="292">
                      <a:moveTo>
                        <a:pt x="0" y="291"/>
                      </a:moveTo>
                      <a:lnTo>
                        <a:pt x="59" y="291"/>
                      </a:lnTo>
                      <a:lnTo>
                        <a:pt x="59" y="0"/>
                      </a:lnTo>
                      <a:lnTo>
                        <a:pt x="0" y="0"/>
                      </a:lnTo>
                      <a:lnTo>
                        <a:pt x="0" y="291"/>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88472" name="Freeform 56"/>
                <p:cNvSpPr>
                  <a:spLocks/>
                </p:cNvSpPr>
                <p:nvPr/>
              </p:nvSpPr>
              <p:spPr bwMode="auto">
                <a:xfrm>
                  <a:off x="1779" y="1850"/>
                  <a:ext cx="64" cy="341"/>
                </a:xfrm>
                <a:custGeom>
                  <a:avLst/>
                  <a:gdLst/>
                  <a:ahLst/>
                  <a:cxnLst>
                    <a:cxn ang="0">
                      <a:pos x="0" y="340"/>
                    </a:cxn>
                    <a:cxn ang="0">
                      <a:pos x="63" y="340"/>
                    </a:cxn>
                    <a:cxn ang="0">
                      <a:pos x="63" y="0"/>
                    </a:cxn>
                    <a:cxn ang="0">
                      <a:pos x="0" y="0"/>
                    </a:cxn>
                    <a:cxn ang="0">
                      <a:pos x="0" y="340"/>
                    </a:cxn>
                  </a:cxnLst>
                  <a:rect l="0" t="0" r="r" b="b"/>
                  <a:pathLst>
                    <a:path w="64" h="341">
                      <a:moveTo>
                        <a:pt x="0" y="340"/>
                      </a:moveTo>
                      <a:lnTo>
                        <a:pt x="63" y="340"/>
                      </a:lnTo>
                      <a:lnTo>
                        <a:pt x="63" y="0"/>
                      </a:lnTo>
                      <a:lnTo>
                        <a:pt x="0" y="0"/>
                      </a:lnTo>
                      <a:lnTo>
                        <a:pt x="0" y="340"/>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88473" name="Freeform 57"/>
                <p:cNvSpPr>
                  <a:spLocks/>
                </p:cNvSpPr>
                <p:nvPr/>
              </p:nvSpPr>
              <p:spPr bwMode="auto">
                <a:xfrm>
                  <a:off x="1720" y="1753"/>
                  <a:ext cx="60" cy="438"/>
                </a:xfrm>
                <a:custGeom>
                  <a:avLst/>
                  <a:gdLst/>
                  <a:ahLst/>
                  <a:cxnLst>
                    <a:cxn ang="0">
                      <a:pos x="0" y="437"/>
                    </a:cxn>
                    <a:cxn ang="0">
                      <a:pos x="59" y="437"/>
                    </a:cxn>
                    <a:cxn ang="0">
                      <a:pos x="59" y="0"/>
                    </a:cxn>
                    <a:cxn ang="0">
                      <a:pos x="0" y="0"/>
                    </a:cxn>
                    <a:cxn ang="0">
                      <a:pos x="0" y="437"/>
                    </a:cxn>
                  </a:cxnLst>
                  <a:rect l="0" t="0" r="r" b="b"/>
                  <a:pathLst>
                    <a:path w="60" h="438">
                      <a:moveTo>
                        <a:pt x="0" y="437"/>
                      </a:moveTo>
                      <a:lnTo>
                        <a:pt x="59" y="437"/>
                      </a:lnTo>
                      <a:lnTo>
                        <a:pt x="59" y="0"/>
                      </a:lnTo>
                      <a:lnTo>
                        <a:pt x="0" y="0"/>
                      </a:lnTo>
                      <a:lnTo>
                        <a:pt x="0" y="437"/>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88474" name="Freeform 58"/>
                <p:cNvSpPr>
                  <a:spLocks/>
                </p:cNvSpPr>
                <p:nvPr/>
              </p:nvSpPr>
              <p:spPr bwMode="auto">
                <a:xfrm>
                  <a:off x="1658" y="1655"/>
                  <a:ext cx="63" cy="536"/>
                </a:xfrm>
                <a:custGeom>
                  <a:avLst/>
                  <a:gdLst/>
                  <a:ahLst/>
                  <a:cxnLst>
                    <a:cxn ang="0">
                      <a:pos x="0" y="535"/>
                    </a:cxn>
                    <a:cxn ang="0">
                      <a:pos x="62" y="535"/>
                    </a:cxn>
                    <a:cxn ang="0">
                      <a:pos x="62" y="0"/>
                    </a:cxn>
                    <a:cxn ang="0">
                      <a:pos x="0" y="0"/>
                    </a:cxn>
                    <a:cxn ang="0">
                      <a:pos x="0" y="535"/>
                    </a:cxn>
                  </a:cxnLst>
                  <a:rect l="0" t="0" r="r" b="b"/>
                  <a:pathLst>
                    <a:path w="63" h="536">
                      <a:moveTo>
                        <a:pt x="0" y="535"/>
                      </a:moveTo>
                      <a:lnTo>
                        <a:pt x="62" y="535"/>
                      </a:lnTo>
                      <a:lnTo>
                        <a:pt x="62" y="0"/>
                      </a:lnTo>
                      <a:lnTo>
                        <a:pt x="0" y="0"/>
                      </a:lnTo>
                      <a:lnTo>
                        <a:pt x="0" y="535"/>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88475" name="Freeform 59"/>
                <p:cNvSpPr>
                  <a:spLocks/>
                </p:cNvSpPr>
                <p:nvPr/>
              </p:nvSpPr>
              <p:spPr bwMode="auto">
                <a:xfrm>
                  <a:off x="1595" y="1655"/>
                  <a:ext cx="64" cy="536"/>
                </a:xfrm>
                <a:custGeom>
                  <a:avLst/>
                  <a:gdLst/>
                  <a:ahLst/>
                  <a:cxnLst>
                    <a:cxn ang="0">
                      <a:pos x="0" y="535"/>
                    </a:cxn>
                    <a:cxn ang="0">
                      <a:pos x="63" y="535"/>
                    </a:cxn>
                    <a:cxn ang="0">
                      <a:pos x="63" y="0"/>
                    </a:cxn>
                    <a:cxn ang="0">
                      <a:pos x="0" y="0"/>
                    </a:cxn>
                    <a:cxn ang="0">
                      <a:pos x="0" y="535"/>
                    </a:cxn>
                  </a:cxnLst>
                  <a:rect l="0" t="0" r="r" b="b"/>
                  <a:pathLst>
                    <a:path w="64" h="536">
                      <a:moveTo>
                        <a:pt x="0" y="535"/>
                      </a:moveTo>
                      <a:lnTo>
                        <a:pt x="63" y="535"/>
                      </a:lnTo>
                      <a:lnTo>
                        <a:pt x="63" y="0"/>
                      </a:lnTo>
                      <a:lnTo>
                        <a:pt x="0" y="0"/>
                      </a:lnTo>
                      <a:lnTo>
                        <a:pt x="0" y="535"/>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88476" name="Freeform 60"/>
                <p:cNvSpPr>
                  <a:spLocks/>
                </p:cNvSpPr>
                <p:nvPr/>
              </p:nvSpPr>
              <p:spPr bwMode="auto">
                <a:xfrm>
                  <a:off x="1537" y="1509"/>
                  <a:ext cx="59" cy="682"/>
                </a:xfrm>
                <a:custGeom>
                  <a:avLst/>
                  <a:gdLst/>
                  <a:ahLst/>
                  <a:cxnLst>
                    <a:cxn ang="0">
                      <a:pos x="0" y="681"/>
                    </a:cxn>
                    <a:cxn ang="0">
                      <a:pos x="58" y="681"/>
                    </a:cxn>
                    <a:cxn ang="0">
                      <a:pos x="58" y="0"/>
                    </a:cxn>
                    <a:cxn ang="0">
                      <a:pos x="0" y="0"/>
                    </a:cxn>
                    <a:cxn ang="0">
                      <a:pos x="0" y="681"/>
                    </a:cxn>
                  </a:cxnLst>
                  <a:rect l="0" t="0" r="r" b="b"/>
                  <a:pathLst>
                    <a:path w="59" h="682">
                      <a:moveTo>
                        <a:pt x="0" y="681"/>
                      </a:moveTo>
                      <a:lnTo>
                        <a:pt x="58" y="681"/>
                      </a:lnTo>
                      <a:lnTo>
                        <a:pt x="58" y="0"/>
                      </a:lnTo>
                      <a:lnTo>
                        <a:pt x="0" y="0"/>
                      </a:lnTo>
                      <a:lnTo>
                        <a:pt x="0" y="681"/>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88477" name="Freeform 61"/>
                <p:cNvSpPr>
                  <a:spLocks/>
                </p:cNvSpPr>
                <p:nvPr/>
              </p:nvSpPr>
              <p:spPr bwMode="auto">
                <a:xfrm>
                  <a:off x="1474" y="1899"/>
                  <a:ext cx="64" cy="292"/>
                </a:xfrm>
                <a:custGeom>
                  <a:avLst/>
                  <a:gdLst/>
                  <a:ahLst/>
                  <a:cxnLst>
                    <a:cxn ang="0">
                      <a:pos x="0" y="291"/>
                    </a:cxn>
                    <a:cxn ang="0">
                      <a:pos x="63" y="291"/>
                    </a:cxn>
                    <a:cxn ang="0">
                      <a:pos x="63" y="0"/>
                    </a:cxn>
                    <a:cxn ang="0">
                      <a:pos x="0" y="0"/>
                    </a:cxn>
                    <a:cxn ang="0">
                      <a:pos x="0" y="291"/>
                    </a:cxn>
                  </a:cxnLst>
                  <a:rect l="0" t="0" r="r" b="b"/>
                  <a:pathLst>
                    <a:path w="64" h="292">
                      <a:moveTo>
                        <a:pt x="0" y="291"/>
                      </a:moveTo>
                      <a:lnTo>
                        <a:pt x="63" y="291"/>
                      </a:lnTo>
                      <a:lnTo>
                        <a:pt x="63" y="0"/>
                      </a:lnTo>
                      <a:lnTo>
                        <a:pt x="0" y="0"/>
                      </a:lnTo>
                      <a:lnTo>
                        <a:pt x="0" y="291"/>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88478" name="Freeform 62"/>
                <p:cNvSpPr>
                  <a:spLocks/>
                </p:cNvSpPr>
                <p:nvPr/>
              </p:nvSpPr>
              <p:spPr bwMode="auto">
                <a:xfrm>
                  <a:off x="1415" y="1704"/>
                  <a:ext cx="60" cy="487"/>
                </a:xfrm>
                <a:custGeom>
                  <a:avLst/>
                  <a:gdLst/>
                  <a:ahLst/>
                  <a:cxnLst>
                    <a:cxn ang="0">
                      <a:pos x="0" y="486"/>
                    </a:cxn>
                    <a:cxn ang="0">
                      <a:pos x="59" y="486"/>
                    </a:cxn>
                    <a:cxn ang="0">
                      <a:pos x="59" y="0"/>
                    </a:cxn>
                    <a:cxn ang="0">
                      <a:pos x="0" y="0"/>
                    </a:cxn>
                    <a:cxn ang="0">
                      <a:pos x="0" y="486"/>
                    </a:cxn>
                  </a:cxnLst>
                  <a:rect l="0" t="0" r="r" b="b"/>
                  <a:pathLst>
                    <a:path w="60" h="487">
                      <a:moveTo>
                        <a:pt x="0" y="486"/>
                      </a:moveTo>
                      <a:lnTo>
                        <a:pt x="59" y="486"/>
                      </a:lnTo>
                      <a:lnTo>
                        <a:pt x="59" y="0"/>
                      </a:lnTo>
                      <a:lnTo>
                        <a:pt x="0" y="0"/>
                      </a:lnTo>
                      <a:lnTo>
                        <a:pt x="0" y="486"/>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88479" name="Freeform 63"/>
                <p:cNvSpPr>
                  <a:spLocks/>
                </p:cNvSpPr>
                <p:nvPr/>
              </p:nvSpPr>
              <p:spPr bwMode="auto">
                <a:xfrm>
                  <a:off x="1353" y="1996"/>
                  <a:ext cx="63" cy="195"/>
                </a:xfrm>
                <a:custGeom>
                  <a:avLst/>
                  <a:gdLst/>
                  <a:ahLst/>
                  <a:cxnLst>
                    <a:cxn ang="0">
                      <a:pos x="0" y="194"/>
                    </a:cxn>
                    <a:cxn ang="0">
                      <a:pos x="62" y="194"/>
                    </a:cxn>
                    <a:cxn ang="0">
                      <a:pos x="62" y="0"/>
                    </a:cxn>
                    <a:cxn ang="0">
                      <a:pos x="0" y="0"/>
                    </a:cxn>
                    <a:cxn ang="0">
                      <a:pos x="0" y="194"/>
                    </a:cxn>
                  </a:cxnLst>
                  <a:rect l="0" t="0" r="r" b="b"/>
                  <a:pathLst>
                    <a:path w="63" h="195">
                      <a:moveTo>
                        <a:pt x="0" y="194"/>
                      </a:moveTo>
                      <a:lnTo>
                        <a:pt x="62" y="194"/>
                      </a:lnTo>
                      <a:lnTo>
                        <a:pt x="62" y="0"/>
                      </a:lnTo>
                      <a:lnTo>
                        <a:pt x="0" y="0"/>
                      </a:lnTo>
                      <a:lnTo>
                        <a:pt x="0" y="194"/>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88480" name="Freeform 64"/>
                <p:cNvSpPr>
                  <a:spLocks/>
                </p:cNvSpPr>
                <p:nvPr/>
              </p:nvSpPr>
              <p:spPr bwMode="auto">
                <a:xfrm>
                  <a:off x="1294" y="1996"/>
                  <a:ext cx="60" cy="195"/>
                </a:xfrm>
                <a:custGeom>
                  <a:avLst/>
                  <a:gdLst/>
                  <a:ahLst/>
                  <a:cxnLst>
                    <a:cxn ang="0">
                      <a:pos x="0" y="194"/>
                    </a:cxn>
                    <a:cxn ang="0">
                      <a:pos x="59" y="194"/>
                    </a:cxn>
                    <a:cxn ang="0">
                      <a:pos x="59" y="0"/>
                    </a:cxn>
                    <a:cxn ang="0">
                      <a:pos x="0" y="0"/>
                    </a:cxn>
                    <a:cxn ang="0">
                      <a:pos x="0" y="194"/>
                    </a:cxn>
                  </a:cxnLst>
                  <a:rect l="0" t="0" r="r" b="b"/>
                  <a:pathLst>
                    <a:path w="60" h="195">
                      <a:moveTo>
                        <a:pt x="0" y="194"/>
                      </a:moveTo>
                      <a:lnTo>
                        <a:pt x="59" y="194"/>
                      </a:lnTo>
                      <a:lnTo>
                        <a:pt x="59" y="0"/>
                      </a:lnTo>
                      <a:lnTo>
                        <a:pt x="0" y="0"/>
                      </a:lnTo>
                      <a:lnTo>
                        <a:pt x="0" y="194"/>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88481" name="Freeform 65"/>
                <p:cNvSpPr>
                  <a:spLocks/>
                </p:cNvSpPr>
                <p:nvPr/>
              </p:nvSpPr>
              <p:spPr bwMode="auto">
                <a:xfrm>
                  <a:off x="1232" y="2142"/>
                  <a:ext cx="63" cy="49"/>
                </a:xfrm>
                <a:custGeom>
                  <a:avLst/>
                  <a:gdLst/>
                  <a:ahLst/>
                  <a:cxnLst>
                    <a:cxn ang="0">
                      <a:pos x="0" y="48"/>
                    </a:cxn>
                    <a:cxn ang="0">
                      <a:pos x="62" y="48"/>
                    </a:cxn>
                    <a:cxn ang="0">
                      <a:pos x="62" y="0"/>
                    </a:cxn>
                    <a:cxn ang="0">
                      <a:pos x="0" y="0"/>
                    </a:cxn>
                    <a:cxn ang="0">
                      <a:pos x="0" y="48"/>
                    </a:cxn>
                  </a:cxnLst>
                  <a:rect l="0" t="0" r="r" b="b"/>
                  <a:pathLst>
                    <a:path w="63" h="49">
                      <a:moveTo>
                        <a:pt x="0" y="48"/>
                      </a:moveTo>
                      <a:lnTo>
                        <a:pt x="62" y="48"/>
                      </a:lnTo>
                      <a:lnTo>
                        <a:pt x="62" y="0"/>
                      </a:lnTo>
                      <a:lnTo>
                        <a:pt x="0" y="0"/>
                      </a:lnTo>
                      <a:lnTo>
                        <a:pt x="0" y="48"/>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grpSp>
        </p:grpSp>
        <p:sp>
          <p:nvSpPr>
            <p:cNvPr id="188482" name="AutoShape 66"/>
            <p:cNvSpPr>
              <a:spLocks noChangeArrowheads="1"/>
            </p:cNvSpPr>
            <p:nvPr/>
          </p:nvSpPr>
          <p:spPr bwMode="auto">
            <a:xfrm rot="16200000" flipH="1">
              <a:off x="1396" y="1444"/>
              <a:ext cx="472" cy="280"/>
            </a:xfrm>
            <a:prstGeom prst="rightArrow">
              <a:avLst>
                <a:gd name="adj1" fmla="val 50000"/>
                <a:gd name="adj2" fmla="val 84294"/>
              </a:avLst>
            </a:prstGeom>
            <a:solidFill>
              <a:schemeClr val="accent1"/>
            </a:solidFill>
            <a:ln w="12700">
              <a:solidFill>
                <a:schemeClr val="bg2"/>
              </a:solidFill>
              <a:miter lim="800000"/>
              <a:headEnd/>
              <a:tailEnd/>
            </a:ln>
            <a:effectLst/>
          </p:spPr>
          <p:txBody>
            <a:bodyPr wrap="none" anchor="ctr"/>
            <a:lstStyle/>
            <a:p>
              <a:endParaRPr lang="en-US"/>
            </a:p>
          </p:txBody>
        </p:sp>
      </p:grpSp>
      <p:grpSp>
        <p:nvGrpSpPr>
          <p:cNvPr id="188483" name="Group 67"/>
          <p:cNvGrpSpPr>
            <a:grpSpLocks/>
          </p:cNvGrpSpPr>
          <p:nvPr/>
        </p:nvGrpSpPr>
        <p:grpSpPr bwMode="auto">
          <a:xfrm>
            <a:off x="4016375" y="1125538"/>
            <a:ext cx="1985963" cy="2570162"/>
            <a:chOff x="2530" y="709"/>
            <a:chExt cx="1251" cy="1619"/>
          </a:xfrm>
        </p:grpSpPr>
        <p:grpSp>
          <p:nvGrpSpPr>
            <p:cNvPr id="188484" name="Group 68"/>
            <p:cNvGrpSpPr>
              <a:grpSpLocks/>
            </p:cNvGrpSpPr>
            <p:nvPr/>
          </p:nvGrpSpPr>
          <p:grpSpPr bwMode="auto">
            <a:xfrm>
              <a:off x="2655" y="709"/>
              <a:ext cx="1015" cy="653"/>
              <a:chOff x="2655" y="709"/>
              <a:chExt cx="1015" cy="653"/>
            </a:xfrm>
          </p:grpSpPr>
          <p:graphicFrame>
            <p:nvGraphicFramePr>
              <p:cNvPr id="188485" name="Object 69">
                <a:hlinkClick r:id="" action="ppaction://ole?verb=0"/>
              </p:cNvPr>
              <p:cNvGraphicFramePr>
                <a:graphicFrameLocks/>
              </p:cNvGraphicFramePr>
              <p:nvPr/>
            </p:nvGraphicFramePr>
            <p:xfrm>
              <a:off x="2655" y="709"/>
              <a:ext cx="1015" cy="633"/>
            </p:xfrm>
            <a:graphic>
              <a:graphicData uri="http://schemas.openxmlformats.org/presentationml/2006/ole">
                <p:oleObj spid="_x0000_s188485" name="Microsoft ClipArt Gallery" r:id="rId5" imgW="4052880" imgH="2536560" progId="">
                  <p:embed/>
                </p:oleObj>
              </a:graphicData>
            </a:graphic>
          </p:graphicFrame>
          <p:sp>
            <p:nvSpPr>
              <p:cNvPr id="188486" name="Rectangle 70"/>
              <p:cNvSpPr>
                <a:spLocks noChangeArrowheads="1"/>
              </p:cNvSpPr>
              <p:nvPr/>
            </p:nvSpPr>
            <p:spPr bwMode="auto">
              <a:xfrm>
                <a:off x="2878" y="1152"/>
                <a:ext cx="569" cy="210"/>
              </a:xfrm>
              <a:prstGeom prst="rect">
                <a:avLst/>
              </a:prstGeom>
              <a:noFill/>
              <a:ln w="12700">
                <a:noFill/>
                <a:miter lim="800000"/>
                <a:headEnd/>
                <a:tailEnd/>
              </a:ln>
              <a:effectLst/>
            </p:spPr>
            <p:txBody>
              <a:bodyPr wrap="none" lIns="90488" tIns="44450" rIns="90488" bIns="44450">
                <a:spAutoFit/>
              </a:bodyPr>
              <a:lstStyle/>
              <a:p>
                <a:pPr algn="ctr" eaLnBrk="0" hangingPunct="0"/>
                <a:r>
                  <a:rPr lang="en-US" sz="1600" b="1">
                    <a:solidFill>
                      <a:srgbClr val="EAEC5E"/>
                    </a:solidFill>
                    <a:effectLst>
                      <a:outerShdw blurRad="38100" dist="38100" dir="2700000" algn="tl">
                        <a:srgbClr val="000000"/>
                      </a:outerShdw>
                    </a:effectLst>
                  </a:rPr>
                  <a:t>Sample</a:t>
                </a:r>
              </a:p>
            </p:txBody>
          </p:sp>
        </p:grpSp>
        <p:grpSp>
          <p:nvGrpSpPr>
            <p:cNvPr id="188487" name="Group 71"/>
            <p:cNvGrpSpPr>
              <a:grpSpLocks/>
            </p:cNvGrpSpPr>
            <p:nvPr/>
          </p:nvGrpSpPr>
          <p:grpSpPr bwMode="auto">
            <a:xfrm>
              <a:off x="2530" y="1422"/>
              <a:ext cx="1251" cy="906"/>
              <a:chOff x="2530" y="1422"/>
              <a:chExt cx="1251" cy="906"/>
            </a:xfrm>
          </p:grpSpPr>
          <p:sp>
            <p:nvSpPr>
              <p:cNvPr id="188488" name="Rectangle 72"/>
              <p:cNvSpPr>
                <a:spLocks noChangeArrowheads="1"/>
              </p:cNvSpPr>
              <p:nvPr/>
            </p:nvSpPr>
            <p:spPr bwMode="auto">
              <a:xfrm>
                <a:off x="3673"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4</a:t>
                </a:r>
              </a:p>
            </p:txBody>
          </p:sp>
          <p:sp>
            <p:nvSpPr>
              <p:cNvPr id="188489" name="Rectangle 73"/>
              <p:cNvSpPr>
                <a:spLocks noChangeArrowheads="1"/>
              </p:cNvSpPr>
              <p:nvPr/>
            </p:nvSpPr>
            <p:spPr bwMode="auto">
              <a:xfrm>
                <a:off x="3698" y="2246"/>
                <a:ext cx="59"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a:t>
                </a:r>
              </a:p>
            </p:txBody>
          </p:sp>
          <p:sp>
            <p:nvSpPr>
              <p:cNvPr id="188490" name="Rectangle 74"/>
              <p:cNvSpPr>
                <a:spLocks noChangeArrowheads="1"/>
              </p:cNvSpPr>
              <p:nvPr/>
            </p:nvSpPr>
            <p:spPr bwMode="auto">
              <a:xfrm>
                <a:off x="3708"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4</a:t>
                </a:r>
              </a:p>
            </p:txBody>
          </p:sp>
          <p:sp>
            <p:nvSpPr>
              <p:cNvPr id="188491" name="Rectangle 75"/>
              <p:cNvSpPr>
                <a:spLocks noChangeArrowheads="1"/>
              </p:cNvSpPr>
              <p:nvPr/>
            </p:nvSpPr>
            <p:spPr bwMode="auto">
              <a:xfrm>
                <a:off x="3521"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4</a:t>
                </a:r>
              </a:p>
            </p:txBody>
          </p:sp>
          <p:sp>
            <p:nvSpPr>
              <p:cNvPr id="188492" name="Rectangle 76"/>
              <p:cNvSpPr>
                <a:spLocks noChangeArrowheads="1"/>
              </p:cNvSpPr>
              <p:nvPr/>
            </p:nvSpPr>
            <p:spPr bwMode="auto">
              <a:xfrm>
                <a:off x="3545" y="2246"/>
                <a:ext cx="59"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a:t>
                </a:r>
              </a:p>
            </p:txBody>
          </p:sp>
          <p:sp>
            <p:nvSpPr>
              <p:cNvPr id="188493" name="Rectangle 77"/>
              <p:cNvSpPr>
                <a:spLocks noChangeArrowheads="1"/>
              </p:cNvSpPr>
              <p:nvPr/>
            </p:nvSpPr>
            <p:spPr bwMode="auto">
              <a:xfrm>
                <a:off x="3556"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2</a:t>
                </a:r>
              </a:p>
            </p:txBody>
          </p:sp>
          <p:sp>
            <p:nvSpPr>
              <p:cNvPr id="188494" name="Rectangle 78"/>
              <p:cNvSpPr>
                <a:spLocks noChangeArrowheads="1"/>
              </p:cNvSpPr>
              <p:nvPr/>
            </p:nvSpPr>
            <p:spPr bwMode="auto">
              <a:xfrm>
                <a:off x="3372"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4</a:t>
                </a:r>
              </a:p>
            </p:txBody>
          </p:sp>
          <p:sp>
            <p:nvSpPr>
              <p:cNvPr id="188495" name="Rectangle 79"/>
              <p:cNvSpPr>
                <a:spLocks noChangeArrowheads="1"/>
              </p:cNvSpPr>
              <p:nvPr/>
            </p:nvSpPr>
            <p:spPr bwMode="auto">
              <a:xfrm>
                <a:off x="3396" y="2246"/>
                <a:ext cx="59"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a:t>
                </a:r>
              </a:p>
            </p:txBody>
          </p:sp>
          <p:sp>
            <p:nvSpPr>
              <p:cNvPr id="188496" name="Rectangle 80"/>
              <p:cNvSpPr>
                <a:spLocks noChangeArrowheads="1"/>
              </p:cNvSpPr>
              <p:nvPr/>
            </p:nvSpPr>
            <p:spPr bwMode="auto">
              <a:xfrm>
                <a:off x="3407"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0</a:t>
                </a:r>
              </a:p>
            </p:txBody>
          </p:sp>
          <p:sp>
            <p:nvSpPr>
              <p:cNvPr id="188497" name="Rectangle 81"/>
              <p:cNvSpPr>
                <a:spLocks noChangeArrowheads="1"/>
              </p:cNvSpPr>
              <p:nvPr/>
            </p:nvSpPr>
            <p:spPr bwMode="auto">
              <a:xfrm>
                <a:off x="3220"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3</a:t>
                </a:r>
              </a:p>
            </p:txBody>
          </p:sp>
          <p:sp>
            <p:nvSpPr>
              <p:cNvPr id="188498" name="Rectangle 82"/>
              <p:cNvSpPr>
                <a:spLocks noChangeArrowheads="1"/>
              </p:cNvSpPr>
              <p:nvPr/>
            </p:nvSpPr>
            <p:spPr bwMode="auto">
              <a:xfrm>
                <a:off x="3244" y="2246"/>
                <a:ext cx="59"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a:t>
                </a:r>
              </a:p>
            </p:txBody>
          </p:sp>
          <p:sp>
            <p:nvSpPr>
              <p:cNvPr id="188499" name="Rectangle 83"/>
              <p:cNvSpPr>
                <a:spLocks noChangeArrowheads="1"/>
              </p:cNvSpPr>
              <p:nvPr/>
            </p:nvSpPr>
            <p:spPr bwMode="auto">
              <a:xfrm>
                <a:off x="3254"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8</a:t>
                </a:r>
              </a:p>
            </p:txBody>
          </p:sp>
          <p:sp>
            <p:nvSpPr>
              <p:cNvPr id="188500" name="Rectangle 84"/>
              <p:cNvSpPr>
                <a:spLocks noChangeArrowheads="1"/>
              </p:cNvSpPr>
              <p:nvPr/>
            </p:nvSpPr>
            <p:spPr bwMode="auto">
              <a:xfrm>
                <a:off x="3067"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3</a:t>
                </a:r>
              </a:p>
            </p:txBody>
          </p:sp>
          <p:sp>
            <p:nvSpPr>
              <p:cNvPr id="188501" name="Rectangle 85"/>
              <p:cNvSpPr>
                <a:spLocks noChangeArrowheads="1"/>
              </p:cNvSpPr>
              <p:nvPr/>
            </p:nvSpPr>
            <p:spPr bwMode="auto">
              <a:xfrm>
                <a:off x="3091" y="2246"/>
                <a:ext cx="59"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a:t>
                </a:r>
              </a:p>
            </p:txBody>
          </p:sp>
          <p:sp>
            <p:nvSpPr>
              <p:cNvPr id="188502" name="Rectangle 86"/>
              <p:cNvSpPr>
                <a:spLocks noChangeArrowheads="1"/>
              </p:cNvSpPr>
              <p:nvPr/>
            </p:nvSpPr>
            <p:spPr bwMode="auto">
              <a:xfrm>
                <a:off x="3102"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6</a:t>
                </a:r>
              </a:p>
            </p:txBody>
          </p:sp>
          <p:sp>
            <p:nvSpPr>
              <p:cNvPr id="188503" name="Rectangle 87"/>
              <p:cNvSpPr>
                <a:spLocks noChangeArrowheads="1"/>
              </p:cNvSpPr>
              <p:nvPr/>
            </p:nvSpPr>
            <p:spPr bwMode="auto">
              <a:xfrm>
                <a:off x="2914"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3</a:t>
                </a:r>
              </a:p>
            </p:txBody>
          </p:sp>
          <p:sp>
            <p:nvSpPr>
              <p:cNvPr id="188504" name="Rectangle 88"/>
              <p:cNvSpPr>
                <a:spLocks noChangeArrowheads="1"/>
              </p:cNvSpPr>
              <p:nvPr/>
            </p:nvSpPr>
            <p:spPr bwMode="auto">
              <a:xfrm>
                <a:off x="2939" y="2246"/>
                <a:ext cx="59"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a:t>
                </a:r>
              </a:p>
            </p:txBody>
          </p:sp>
          <p:sp>
            <p:nvSpPr>
              <p:cNvPr id="188505" name="Rectangle 89"/>
              <p:cNvSpPr>
                <a:spLocks noChangeArrowheads="1"/>
              </p:cNvSpPr>
              <p:nvPr/>
            </p:nvSpPr>
            <p:spPr bwMode="auto">
              <a:xfrm>
                <a:off x="2949"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4</a:t>
                </a:r>
              </a:p>
            </p:txBody>
          </p:sp>
          <p:sp>
            <p:nvSpPr>
              <p:cNvPr id="188506" name="Rectangle 90"/>
              <p:cNvSpPr>
                <a:spLocks noChangeArrowheads="1"/>
              </p:cNvSpPr>
              <p:nvPr/>
            </p:nvSpPr>
            <p:spPr bwMode="auto">
              <a:xfrm>
                <a:off x="2762"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3</a:t>
                </a:r>
              </a:p>
            </p:txBody>
          </p:sp>
          <p:sp>
            <p:nvSpPr>
              <p:cNvPr id="188507" name="Rectangle 91"/>
              <p:cNvSpPr>
                <a:spLocks noChangeArrowheads="1"/>
              </p:cNvSpPr>
              <p:nvPr/>
            </p:nvSpPr>
            <p:spPr bwMode="auto">
              <a:xfrm>
                <a:off x="2786" y="2246"/>
                <a:ext cx="59"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a:t>
                </a:r>
              </a:p>
            </p:txBody>
          </p:sp>
          <p:sp>
            <p:nvSpPr>
              <p:cNvPr id="188508" name="Rectangle 92"/>
              <p:cNvSpPr>
                <a:spLocks noChangeArrowheads="1"/>
              </p:cNvSpPr>
              <p:nvPr/>
            </p:nvSpPr>
            <p:spPr bwMode="auto">
              <a:xfrm>
                <a:off x="2797"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2</a:t>
                </a:r>
              </a:p>
            </p:txBody>
          </p:sp>
          <p:sp>
            <p:nvSpPr>
              <p:cNvPr id="188509" name="Rectangle 93"/>
              <p:cNvSpPr>
                <a:spLocks noChangeArrowheads="1"/>
              </p:cNvSpPr>
              <p:nvPr/>
            </p:nvSpPr>
            <p:spPr bwMode="auto">
              <a:xfrm>
                <a:off x="2610"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3</a:t>
                </a:r>
              </a:p>
            </p:txBody>
          </p:sp>
          <p:sp>
            <p:nvSpPr>
              <p:cNvPr id="188510" name="Rectangle 94"/>
              <p:cNvSpPr>
                <a:spLocks noChangeArrowheads="1"/>
              </p:cNvSpPr>
              <p:nvPr/>
            </p:nvSpPr>
            <p:spPr bwMode="auto">
              <a:xfrm>
                <a:off x="2634" y="2246"/>
                <a:ext cx="59"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a:t>
                </a:r>
              </a:p>
            </p:txBody>
          </p:sp>
          <p:sp>
            <p:nvSpPr>
              <p:cNvPr id="188511" name="Rectangle 95"/>
              <p:cNvSpPr>
                <a:spLocks noChangeArrowheads="1"/>
              </p:cNvSpPr>
              <p:nvPr/>
            </p:nvSpPr>
            <p:spPr bwMode="auto">
              <a:xfrm>
                <a:off x="2644"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0</a:t>
                </a:r>
              </a:p>
            </p:txBody>
          </p:sp>
          <p:sp>
            <p:nvSpPr>
              <p:cNvPr id="188512" name="Line 96"/>
              <p:cNvSpPr>
                <a:spLocks noChangeShapeType="1"/>
              </p:cNvSpPr>
              <p:nvPr/>
            </p:nvSpPr>
            <p:spPr bwMode="auto">
              <a:xfrm>
                <a:off x="3728" y="2226"/>
                <a:ext cx="0" cy="19"/>
              </a:xfrm>
              <a:prstGeom prst="line">
                <a:avLst/>
              </a:prstGeom>
              <a:noFill/>
              <a:ln w="12700">
                <a:solidFill>
                  <a:schemeClr val="tx1"/>
                </a:solidFill>
                <a:round/>
                <a:headEnd/>
                <a:tailEnd/>
              </a:ln>
              <a:effectLst/>
            </p:spPr>
            <p:txBody>
              <a:bodyPr wrap="none" anchor="ctr"/>
              <a:lstStyle/>
              <a:p>
                <a:endParaRPr lang="en-US"/>
              </a:p>
            </p:txBody>
          </p:sp>
          <p:sp>
            <p:nvSpPr>
              <p:cNvPr id="188513" name="Line 97"/>
              <p:cNvSpPr>
                <a:spLocks noChangeShapeType="1"/>
              </p:cNvSpPr>
              <p:nvPr/>
            </p:nvSpPr>
            <p:spPr bwMode="auto">
              <a:xfrm>
                <a:off x="3575" y="2226"/>
                <a:ext cx="0" cy="19"/>
              </a:xfrm>
              <a:prstGeom prst="line">
                <a:avLst/>
              </a:prstGeom>
              <a:noFill/>
              <a:ln w="12700">
                <a:solidFill>
                  <a:schemeClr val="tx1"/>
                </a:solidFill>
                <a:round/>
                <a:headEnd/>
                <a:tailEnd/>
              </a:ln>
              <a:effectLst/>
            </p:spPr>
            <p:txBody>
              <a:bodyPr wrap="none" anchor="ctr"/>
              <a:lstStyle/>
              <a:p>
                <a:endParaRPr lang="en-US"/>
              </a:p>
            </p:txBody>
          </p:sp>
          <p:sp>
            <p:nvSpPr>
              <p:cNvPr id="188514" name="Line 98"/>
              <p:cNvSpPr>
                <a:spLocks noChangeShapeType="1"/>
              </p:cNvSpPr>
              <p:nvPr/>
            </p:nvSpPr>
            <p:spPr bwMode="auto">
              <a:xfrm>
                <a:off x="3423" y="2226"/>
                <a:ext cx="0" cy="19"/>
              </a:xfrm>
              <a:prstGeom prst="line">
                <a:avLst/>
              </a:prstGeom>
              <a:noFill/>
              <a:ln w="12700">
                <a:solidFill>
                  <a:schemeClr val="tx1"/>
                </a:solidFill>
                <a:round/>
                <a:headEnd/>
                <a:tailEnd/>
              </a:ln>
              <a:effectLst/>
            </p:spPr>
            <p:txBody>
              <a:bodyPr wrap="none" anchor="ctr"/>
              <a:lstStyle/>
              <a:p>
                <a:endParaRPr lang="en-US"/>
              </a:p>
            </p:txBody>
          </p:sp>
          <p:sp>
            <p:nvSpPr>
              <p:cNvPr id="188515" name="Line 99"/>
              <p:cNvSpPr>
                <a:spLocks noChangeShapeType="1"/>
              </p:cNvSpPr>
              <p:nvPr/>
            </p:nvSpPr>
            <p:spPr bwMode="auto">
              <a:xfrm>
                <a:off x="3270" y="2226"/>
                <a:ext cx="0" cy="19"/>
              </a:xfrm>
              <a:prstGeom prst="line">
                <a:avLst/>
              </a:prstGeom>
              <a:noFill/>
              <a:ln w="12700">
                <a:solidFill>
                  <a:schemeClr val="tx1"/>
                </a:solidFill>
                <a:round/>
                <a:headEnd/>
                <a:tailEnd/>
              </a:ln>
              <a:effectLst/>
            </p:spPr>
            <p:txBody>
              <a:bodyPr wrap="none" anchor="ctr"/>
              <a:lstStyle/>
              <a:p>
                <a:endParaRPr lang="en-US"/>
              </a:p>
            </p:txBody>
          </p:sp>
          <p:sp>
            <p:nvSpPr>
              <p:cNvPr id="188516" name="Line 100"/>
              <p:cNvSpPr>
                <a:spLocks noChangeShapeType="1"/>
              </p:cNvSpPr>
              <p:nvPr/>
            </p:nvSpPr>
            <p:spPr bwMode="auto">
              <a:xfrm>
                <a:off x="3118" y="2226"/>
                <a:ext cx="0" cy="19"/>
              </a:xfrm>
              <a:prstGeom prst="line">
                <a:avLst/>
              </a:prstGeom>
              <a:noFill/>
              <a:ln w="12700">
                <a:solidFill>
                  <a:schemeClr val="tx1"/>
                </a:solidFill>
                <a:round/>
                <a:headEnd/>
                <a:tailEnd/>
              </a:ln>
              <a:effectLst/>
            </p:spPr>
            <p:txBody>
              <a:bodyPr wrap="none" anchor="ctr"/>
              <a:lstStyle/>
              <a:p>
                <a:endParaRPr lang="en-US"/>
              </a:p>
            </p:txBody>
          </p:sp>
          <p:sp>
            <p:nvSpPr>
              <p:cNvPr id="188517" name="Line 101"/>
              <p:cNvSpPr>
                <a:spLocks noChangeShapeType="1"/>
              </p:cNvSpPr>
              <p:nvPr/>
            </p:nvSpPr>
            <p:spPr bwMode="auto">
              <a:xfrm>
                <a:off x="2965" y="2226"/>
                <a:ext cx="0" cy="19"/>
              </a:xfrm>
              <a:prstGeom prst="line">
                <a:avLst/>
              </a:prstGeom>
              <a:noFill/>
              <a:ln w="12700">
                <a:solidFill>
                  <a:schemeClr val="tx1"/>
                </a:solidFill>
                <a:round/>
                <a:headEnd/>
                <a:tailEnd/>
              </a:ln>
              <a:effectLst/>
            </p:spPr>
            <p:txBody>
              <a:bodyPr wrap="none" anchor="ctr"/>
              <a:lstStyle/>
              <a:p>
                <a:endParaRPr lang="en-US"/>
              </a:p>
            </p:txBody>
          </p:sp>
          <p:sp>
            <p:nvSpPr>
              <p:cNvPr id="188518" name="Line 102"/>
              <p:cNvSpPr>
                <a:spLocks noChangeShapeType="1"/>
              </p:cNvSpPr>
              <p:nvPr/>
            </p:nvSpPr>
            <p:spPr bwMode="auto">
              <a:xfrm>
                <a:off x="2813" y="2226"/>
                <a:ext cx="0" cy="19"/>
              </a:xfrm>
              <a:prstGeom prst="line">
                <a:avLst/>
              </a:prstGeom>
              <a:noFill/>
              <a:ln w="12700">
                <a:solidFill>
                  <a:schemeClr val="tx1"/>
                </a:solidFill>
                <a:round/>
                <a:headEnd/>
                <a:tailEnd/>
              </a:ln>
              <a:effectLst/>
            </p:spPr>
            <p:txBody>
              <a:bodyPr wrap="none" anchor="ctr"/>
              <a:lstStyle/>
              <a:p>
                <a:endParaRPr lang="en-US"/>
              </a:p>
            </p:txBody>
          </p:sp>
          <p:sp>
            <p:nvSpPr>
              <p:cNvPr id="188519" name="Line 103"/>
              <p:cNvSpPr>
                <a:spLocks noChangeShapeType="1"/>
              </p:cNvSpPr>
              <p:nvPr/>
            </p:nvSpPr>
            <p:spPr bwMode="auto">
              <a:xfrm>
                <a:off x="2660" y="2226"/>
                <a:ext cx="0" cy="19"/>
              </a:xfrm>
              <a:prstGeom prst="line">
                <a:avLst/>
              </a:prstGeom>
              <a:noFill/>
              <a:ln w="12700">
                <a:solidFill>
                  <a:schemeClr val="tx1"/>
                </a:solidFill>
                <a:round/>
                <a:headEnd/>
                <a:tailEnd/>
              </a:ln>
              <a:effectLst/>
            </p:spPr>
            <p:txBody>
              <a:bodyPr wrap="none" anchor="ctr"/>
              <a:lstStyle/>
              <a:p>
                <a:endParaRPr lang="en-US"/>
              </a:p>
            </p:txBody>
          </p:sp>
          <p:sp>
            <p:nvSpPr>
              <p:cNvPr id="188520" name="Rectangle 104"/>
              <p:cNvSpPr>
                <a:spLocks noChangeArrowheads="1"/>
              </p:cNvSpPr>
              <p:nvPr/>
            </p:nvSpPr>
            <p:spPr bwMode="auto">
              <a:xfrm>
                <a:off x="2530" y="1422"/>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5</a:t>
                </a:r>
              </a:p>
            </p:txBody>
          </p:sp>
          <p:sp>
            <p:nvSpPr>
              <p:cNvPr id="188521" name="Rectangle 105"/>
              <p:cNvSpPr>
                <a:spLocks noChangeArrowheads="1"/>
              </p:cNvSpPr>
              <p:nvPr/>
            </p:nvSpPr>
            <p:spPr bwMode="auto">
              <a:xfrm>
                <a:off x="2530" y="1665"/>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0</a:t>
                </a:r>
              </a:p>
            </p:txBody>
          </p:sp>
          <p:sp>
            <p:nvSpPr>
              <p:cNvPr id="188522" name="Rectangle 106"/>
              <p:cNvSpPr>
                <a:spLocks noChangeArrowheads="1"/>
              </p:cNvSpPr>
              <p:nvPr/>
            </p:nvSpPr>
            <p:spPr bwMode="auto">
              <a:xfrm>
                <a:off x="2530" y="1909"/>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5</a:t>
                </a:r>
              </a:p>
            </p:txBody>
          </p:sp>
          <p:sp>
            <p:nvSpPr>
              <p:cNvPr id="188523" name="Rectangle 107"/>
              <p:cNvSpPr>
                <a:spLocks noChangeArrowheads="1"/>
              </p:cNvSpPr>
              <p:nvPr/>
            </p:nvSpPr>
            <p:spPr bwMode="auto">
              <a:xfrm>
                <a:off x="2530" y="2148"/>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0</a:t>
                </a:r>
              </a:p>
            </p:txBody>
          </p:sp>
          <p:sp>
            <p:nvSpPr>
              <p:cNvPr id="188524" name="Line 108"/>
              <p:cNvSpPr>
                <a:spLocks noChangeShapeType="1"/>
              </p:cNvSpPr>
              <p:nvPr/>
            </p:nvSpPr>
            <p:spPr bwMode="auto">
              <a:xfrm flipH="1">
                <a:off x="2601" y="1461"/>
                <a:ext cx="46" cy="0"/>
              </a:xfrm>
              <a:prstGeom prst="line">
                <a:avLst/>
              </a:prstGeom>
              <a:noFill/>
              <a:ln w="12700">
                <a:solidFill>
                  <a:schemeClr val="tx1"/>
                </a:solidFill>
                <a:round/>
                <a:headEnd/>
                <a:tailEnd/>
              </a:ln>
              <a:effectLst/>
            </p:spPr>
            <p:txBody>
              <a:bodyPr wrap="none" anchor="ctr"/>
              <a:lstStyle/>
              <a:p>
                <a:endParaRPr lang="en-US"/>
              </a:p>
            </p:txBody>
          </p:sp>
          <p:sp>
            <p:nvSpPr>
              <p:cNvPr id="188525" name="Line 109"/>
              <p:cNvSpPr>
                <a:spLocks noChangeShapeType="1"/>
              </p:cNvSpPr>
              <p:nvPr/>
            </p:nvSpPr>
            <p:spPr bwMode="auto">
              <a:xfrm flipH="1">
                <a:off x="2601" y="1704"/>
                <a:ext cx="46" cy="0"/>
              </a:xfrm>
              <a:prstGeom prst="line">
                <a:avLst/>
              </a:prstGeom>
              <a:noFill/>
              <a:ln w="12700">
                <a:solidFill>
                  <a:schemeClr val="tx1"/>
                </a:solidFill>
                <a:round/>
                <a:headEnd/>
                <a:tailEnd/>
              </a:ln>
              <a:effectLst/>
            </p:spPr>
            <p:txBody>
              <a:bodyPr wrap="none" anchor="ctr"/>
              <a:lstStyle/>
              <a:p>
                <a:endParaRPr lang="en-US"/>
              </a:p>
            </p:txBody>
          </p:sp>
          <p:sp>
            <p:nvSpPr>
              <p:cNvPr id="188526" name="Line 110"/>
              <p:cNvSpPr>
                <a:spLocks noChangeShapeType="1"/>
              </p:cNvSpPr>
              <p:nvPr/>
            </p:nvSpPr>
            <p:spPr bwMode="auto">
              <a:xfrm flipH="1">
                <a:off x="2601" y="1947"/>
                <a:ext cx="46" cy="0"/>
              </a:xfrm>
              <a:prstGeom prst="line">
                <a:avLst/>
              </a:prstGeom>
              <a:noFill/>
              <a:ln w="12700">
                <a:solidFill>
                  <a:schemeClr val="tx1"/>
                </a:solidFill>
                <a:round/>
                <a:headEnd/>
                <a:tailEnd/>
              </a:ln>
              <a:effectLst/>
            </p:spPr>
            <p:txBody>
              <a:bodyPr wrap="none" anchor="ctr"/>
              <a:lstStyle/>
              <a:p>
                <a:endParaRPr lang="en-US"/>
              </a:p>
            </p:txBody>
          </p:sp>
          <p:sp>
            <p:nvSpPr>
              <p:cNvPr id="188527" name="Line 111"/>
              <p:cNvSpPr>
                <a:spLocks noChangeShapeType="1"/>
              </p:cNvSpPr>
              <p:nvPr/>
            </p:nvSpPr>
            <p:spPr bwMode="auto">
              <a:xfrm flipH="1">
                <a:off x="2601" y="2187"/>
                <a:ext cx="46" cy="0"/>
              </a:xfrm>
              <a:prstGeom prst="line">
                <a:avLst/>
              </a:prstGeom>
              <a:noFill/>
              <a:ln w="12700">
                <a:solidFill>
                  <a:schemeClr val="tx1"/>
                </a:solidFill>
                <a:round/>
                <a:headEnd/>
                <a:tailEnd/>
              </a:ln>
              <a:effectLst/>
            </p:spPr>
            <p:txBody>
              <a:bodyPr wrap="none" anchor="ctr"/>
              <a:lstStyle/>
              <a:p>
                <a:endParaRPr lang="en-US"/>
              </a:p>
            </p:txBody>
          </p:sp>
          <p:sp>
            <p:nvSpPr>
              <p:cNvPr id="188528" name="Line 112"/>
              <p:cNvSpPr>
                <a:spLocks noChangeShapeType="1"/>
              </p:cNvSpPr>
              <p:nvPr/>
            </p:nvSpPr>
            <p:spPr bwMode="auto">
              <a:xfrm>
                <a:off x="2664" y="2222"/>
                <a:ext cx="1060" cy="0"/>
              </a:xfrm>
              <a:prstGeom prst="line">
                <a:avLst/>
              </a:prstGeom>
              <a:noFill/>
              <a:ln w="12700">
                <a:solidFill>
                  <a:schemeClr val="tx1"/>
                </a:solidFill>
                <a:round/>
                <a:headEnd/>
                <a:tailEnd/>
              </a:ln>
              <a:effectLst/>
            </p:spPr>
            <p:txBody>
              <a:bodyPr wrap="none" anchor="ctr"/>
              <a:lstStyle/>
              <a:p>
                <a:endParaRPr lang="en-US"/>
              </a:p>
            </p:txBody>
          </p:sp>
          <p:sp>
            <p:nvSpPr>
              <p:cNvPr id="188529" name="Line 113"/>
              <p:cNvSpPr>
                <a:spLocks noChangeShapeType="1"/>
              </p:cNvSpPr>
              <p:nvPr/>
            </p:nvSpPr>
            <p:spPr bwMode="auto">
              <a:xfrm flipV="1">
                <a:off x="2643" y="1457"/>
                <a:ext cx="0" cy="755"/>
              </a:xfrm>
              <a:prstGeom prst="line">
                <a:avLst/>
              </a:prstGeom>
              <a:noFill/>
              <a:ln w="12700">
                <a:solidFill>
                  <a:schemeClr val="tx1"/>
                </a:solidFill>
                <a:round/>
                <a:headEnd/>
                <a:tailEnd/>
              </a:ln>
              <a:effectLst/>
            </p:spPr>
            <p:txBody>
              <a:bodyPr wrap="none" anchor="ctr"/>
              <a:lstStyle/>
              <a:p>
                <a:endParaRPr lang="en-US"/>
              </a:p>
            </p:txBody>
          </p:sp>
          <p:grpSp>
            <p:nvGrpSpPr>
              <p:cNvPr id="188530" name="Group 114"/>
              <p:cNvGrpSpPr>
                <a:grpSpLocks/>
              </p:cNvGrpSpPr>
              <p:nvPr/>
            </p:nvGrpSpPr>
            <p:grpSpPr bwMode="auto">
              <a:xfrm>
                <a:off x="2768" y="1509"/>
                <a:ext cx="912" cy="682"/>
                <a:chOff x="2768" y="1509"/>
                <a:chExt cx="912" cy="682"/>
              </a:xfrm>
            </p:grpSpPr>
            <p:sp>
              <p:nvSpPr>
                <p:cNvPr id="188531" name="Freeform 115"/>
                <p:cNvSpPr>
                  <a:spLocks/>
                </p:cNvSpPr>
                <p:nvPr/>
              </p:nvSpPr>
              <p:spPr bwMode="auto">
                <a:xfrm>
                  <a:off x="3620" y="2044"/>
                  <a:ext cx="60" cy="147"/>
                </a:xfrm>
                <a:custGeom>
                  <a:avLst/>
                  <a:gdLst/>
                  <a:ahLst/>
                  <a:cxnLst>
                    <a:cxn ang="0">
                      <a:pos x="0" y="146"/>
                    </a:cxn>
                    <a:cxn ang="0">
                      <a:pos x="59" y="146"/>
                    </a:cxn>
                    <a:cxn ang="0">
                      <a:pos x="59" y="0"/>
                    </a:cxn>
                    <a:cxn ang="0">
                      <a:pos x="0" y="0"/>
                    </a:cxn>
                    <a:cxn ang="0">
                      <a:pos x="0" y="146"/>
                    </a:cxn>
                  </a:cxnLst>
                  <a:rect l="0" t="0" r="r" b="b"/>
                  <a:pathLst>
                    <a:path w="60" h="147">
                      <a:moveTo>
                        <a:pt x="0" y="146"/>
                      </a:moveTo>
                      <a:lnTo>
                        <a:pt x="59" y="146"/>
                      </a:lnTo>
                      <a:lnTo>
                        <a:pt x="59" y="0"/>
                      </a:lnTo>
                      <a:lnTo>
                        <a:pt x="0" y="0"/>
                      </a:lnTo>
                      <a:lnTo>
                        <a:pt x="0" y="146"/>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88532" name="Freeform 116"/>
                <p:cNvSpPr>
                  <a:spLocks/>
                </p:cNvSpPr>
                <p:nvPr/>
              </p:nvSpPr>
              <p:spPr bwMode="auto">
                <a:xfrm>
                  <a:off x="3558" y="2044"/>
                  <a:ext cx="63" cy="147"/>
                </a:xfrm>
                <a:custGeom>
                  <a:avLst/>
                  <a:gdLst/>
                  <a:ahLst/>
                  <a:cxnLst>
                    <a:cxn ang="0">
                      <a:pos x="0" y="146"/>
                    </a:cxn>
                    <a:cxn ang="0">
                      <a:pos x="62" y="146"/>
                    </a:cxn>
                    <a:cxn ang="0">
                      <a:pos x="62" y="0"/>
                    </a:cxn>
                    <a:cxn ang="0">
                      <a:pos x="0" y="0"/>
                    </a:cxn>
                    <a:cxn ang="0">
                      <a:pos x="0" y="146"/>
                    </a:cxn>
                  </a:cxnLst>
                  <a:rect l="0" t="0" r="r" b="b"/>
                  <a:pathLst>
                    <a:path w="63" h="147">
                      <a:moveTo>
                        <a:pt x="0" y="146"/>
                      </a:moveTo>
                      <a:lnTo>
                        <a:pt x="62" y="146"/>
                      </a:lnTo>
                      <a:lnTo>
                        <a:pt x="62" y="0"/>
                      </a:lnTo>
                      <a:lnTo>
                        <a:pt x="0" y="0"/>
                      </a:lnTo>
                      <a:lnTo>
                        <a:pt x="0" y="146"/>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88533" name="Freeform 117"/>
                <p:cNvSpPr>
                  <a:spLocks/>
                </p:cNvSpPr>
                <p:nvPr/>
              </p:nvSpPr>
              <p:spPr bwMode="auto">
                <a:xfrm>
                  <a:off x="3499" y="2093"/>
                  <a:ext cx="60" cy="98"/>
                </a:xfrm>
                <a:custGeom>
                  <a:avLst/>
                  <a:gdLst/>
                  <a:ahLst/>
                  <a:cxnLst>
                    <a:cxn ang="0">
                      <a:pos x="0" y="97"/>
                    </a:cxn>
                    <a:cxn ang="0">
                      <a:pos x="59" y="97"/>
                    </a:cxn>
                    <a:cxn ang="0">
                      <a:pos x="59" y="0"/>
                    </a:cxn>
                    <a:cxn ang="0">
                      <a:pos x="0" y="0"/>
                    </a:cxn>
                    <a:cxn ang="0">
                      <a:pos x="0" y="97"/>
                    </a:cxn>
                  </a:cxnLst>
                  <a:rect l="0" t="0" r="r" b="b"/>
                  <a:pathLst>
                    <a:path w="60" h="98">
                      <a:moveTo>
                        <a:pt x="0" y="97"/>
                      </a:moveTo>
                      <a:lnTo>
                        <a:pt x="59" y="97"/>
                      </a:lnTo>
                      <a:lnTo>
                        <a:pt x="59" y="0"/>
                      </a:lnTo>
                      <a:lnTo>
                        <a:pt x="0" y="0"/>
                      </a:lnTo>
                      <a:lnTo>
                        <a:pt x="0" y="97"/>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88534" name="Freeform 118"/>
                <p:cNvSpPr>
                  <a:spLocks/>
                </p:cNvSpPr>
                <p:nvPr/>
              </p:nvSpPr>
              <p:spPr bwMode="auto">
                <a:xfrm>
                  <a:off x="3437" y="1753"/>
                  <a:ext cx="63" cy="438"/>
                </a:xfrm>
                <a:custGeom>
                  <a:avLst/>
                  <a:gdLst/>
                  <a:ahLst/>
                  <a:cxnLst>
                    <a:cxn ang="0">
                      <a:pos x="0" y="437"/>
                    </a:cxn>
                    <a:cxn ang="0">
                      <a:pos x="62" y="437"/>
                    </a:cxn>
                    <a:cxn ang="0">
                      <a:pos x="62" y="0"/>
                    </a:cxn>
                    <a:cxn ang="0">
                      <a:pos x="0" y="0"/>
                    </a:cxn>
                    <a:cxn ang="0">
                      <a:pos x="0" y="437"/>
                    </a:cxn>
                  </a:cxnLst>
                  <a:rect l="0" t="0" r="r" b="b"/>
                  <a:pathLst>
                    <a:path w="63" h="438">
                      <a:moveTo>
                        <a:pt x="0" y="437"/>
                      </a:moveTo>
                      <a:lnTo>
                        <a:pt x="62" y="437"/>
                      </a:lnTo>
                      <a:lnTo>
                        <a:pt x="62" y="0"/>
                      </a:lnTo>
                      <a:lnTo>
                        <a:pt x="0" y="0"/>
                      </a:lnTo>
                      <a:lnTo>
                        <a:pt x="0" y="437"/>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88535" name="Freeform 119"/>
                <p:cNvSpPr>
                  <a:spLocks/>
                </p:cNvSpPr>
                <p:nvPr/>
              </p:nvSpPr>
              <p:spPr bwMode="auto">
                <a:xfrm>
                  <a:off x="3378" y="1899"/>
                  <a:ext cx="60" cy="292"/>
                </a:xfrm>
                <a:custGeom>
                  <a:avLst/>
                  <a:gdLst/>
                  <a:ahLst/>
                  <a:cxnLst>
                    <a:cxn ang="0">
                      <a:pos x="0" y="291"/>
                    </a:cxn>
                    <a:cxn ang="0">
                      <a:pos x="59" y="291"/>
                    </a:cxn>
                    <a:cxn ang="0">
                      <a:pos x="59" y="0"/>
                    </a:cxn>
                    <a:cxn ang="0">
                      <a:pos x="0" y="0"/>
                    </a:cxn>
                    <a:cxn ang="0">
                      <a:pos x="0" y="291"/>
                    </a:cxn>
                  </a:cxnLst>
                  <a:rect l="0" t="0" r="r" b="b"/>
                  <a:pathLst>
                    <a:path w="60" h="292">
                      <a:moveTo>
                        <a:pt x="0" y="291"/>
                      </a:moveTo>
                      <a:lnTo>
                        <a:pt x="59" y="291"/>
                      </a:lnTo>
                      <a:lnTo>
                        <a:pt x="59" y="0"/>
                      </a:lnTo>
                      <a:lnTo>
                        <a:pt x="0" y="0"/>
                      </a:lnTo>
                      <a:lnTo>
                        <a:pt x="0" y="291"/>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88536" name="Freeform 120"/>
                <p:cNvSpPr>
                  <a:spLocks/>
                </p:cNvSpPr>
                <p:nvPr/>
              </p:nvSpPr>
              <p:spPr bwMode="auto">
                <a:xfrm>
                  <a:off x="3315" y="1850"/>
                  <a:ext cx="64" cy="341"/>
                </a:xfrm>
                <a:custGeom>
                  <a:avLst/>
                  <a:gdLst/>
                  <a:ahLst/>
                  <a:cxnLst>
                    <a:cxn ang="0">
                      <a:pos x="0" y="340"/>
                    </a:cxn>
                    <a:cxn ang="0">
                      <a:pos x="63" y="340"/>
                    </a:cxn>
                    <a:cxn ang="0">
                      <a:pos x="63" y="0"/>
                    </a:cxn>
                    <a:cxn ang="0">
                      <a:pos x="0" y="0"/>
                    </a:cxn>
                    <a:cxn ang="0">
                      <a:pos x="0" y="340"/>
                    </a:cxn>
                  </a:cxnLst>
                  <a:rect l="0" t="0" r="r" b="b"/>
                  <a:pathLst>
                    <a:path w="64" h="341">
                      <a:moveTo>
                        <a:pt x="0" y="340"/>
                      </a:moveTo>
                      <a:lnTo>
                        <a:pt x="63" y="340"/>
                      </a:lnTo>
                      <a:lnTo>
                        <a:pt x="63" y="0"/>
                      </a:lnTo>
                      <a:lnTo>
                        <a:pt x="0" y="0"/>
                      </a:lnTo>
                      <a:lnTo>
                        <a:pt x="0" y="340"/>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88537" name="Freeform 121"/>
                <p:cNvSpPr>
                  <a:spLocks/>
                </p:cNvSpPr>
                <p:nvPr/>
              </p:nvSpPr>
              <p:spPr bwMode="auto">
                <a:xfrm>
                  <a:off x="3256" y="1753"/>
                  <a:ext cx="60" cy="438"/>
                </a:xfrm>
                <a:custGeom>
                  <a:avLst/>
                  <a:gdLst/>
                  <a:ahLst/>
                  <a:cxnLst>
                    <a:cxn ang="0">
                      <a:pos x="0" y="437"/>
                    </a:cxn>
                    <a:cxn ang="0">
                      <a:pos x="59" y="437"/>
                    </a:cxn>
                    <a:cxn ang="0">
                      <a:pos x="59" y="0"/>
                    </a:cxn>
                    <a:cxn ang="0">
                      <a:pos x="0" y="0"/>
                    </a:cxn>
                    <a:cxn ang="0">
                      <a:pos x="0" y="437"/>
                    </a:cxn>
                  </a:cxnLst>
                  <a:rect l="0" t="0" r="r" b="b"/>
                  <a:pathLst>
                    <a:path w="60" h="438">
                      <a:moveTo>
                        <a:pt x="0" y="437"/>
                      </a:moveTo>
                      <a:lnTo>
                        <a:pt x="59" y="437"/>
                      </a:lnTo>
                      <a:lnTo>
                        <a:pt x="59" y="0"/>
                      </a:lnTo>
                      <a:lnTo>
                        <a:pt x="0" y="0"/>
                      </a:lnTo>
                      <a:lnTo>
                        <a:pt x="0" y="437"/>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88538" name="Freeform 122"/>
                <p:cNvSpPr>
                  <a:spLocks/>
                </p:cNvSpPr>
                <p:nvPr/>
              </p:nvSpPr>
              <p:spPr bwMode="auto">
                <a:xfrm>
                  <a:off x="3194" y="1655"/>
                  <a:ext cx="63" cy="536"/>
                </a:xfrm>
                <a:custGeom>
                  <a:avLst/>
                  <a:gdLst/>
                  <a:ahLst/>
                  <a:cxnLst>
                    <a:cxn ang="0">
                      <a:pos x="0" y="535"/>
                    </a:cxn>
                    <a:cxn ang="0">
                      <a:pos x="62" y="535"/>
                    </a:cxn>
                    <a:cxn ang="0">
                      <a:pos x="62" y="0"/>
                    </a:cxn>
                    <a:cxn ang="0">
                      <a:pos x="0" y="0"/>
                    </a:cxn>
                    <a:cxn ang="0">
                      <a:pos x="0" y="535"/>
                    </a:cxn>
                  </a:cxnLst>
                  <a:rect l="0" t="0" r="r" b="b"/>
                  <a:pathLst>
                    <a:path w="63" h="536">
                      <a:moveTo>
                        <a:pt x="0" y="535"/>
                      </a:moveTo>
                      <a:lnTo>
                        <a:pt x="62" y="535"/>
                      </a:lnTo>
                      <a:lnTo>
                        <a:pt x="62" y="0"/>
                      </a:lnTo>
                      <a:lnTo>
                        <a:pt x="0" y="0"/>
                      </a:lnTo>
                      <a:lnTo>
                        <a:pt x="0" y="535"/>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88539" name="Freeform 123"/>
                <p:cNvSpPr>
                  <a:spLocks/>
                </p:cNvSpPr>
                <p:nvPr/>
              </p:nvSpPr>
              <p:spPr bwMode="auto">
                <a:xfrm>
                  <a:off x="3131" y="1655"/>
                  <a:ext cx="64" cy="536"/>
                </a:xfrm>
                <a:custGeom>
                  <a:avLst/>
                  <a:gdLst/>
                  <a:ahLst/>
                  <a:cxnLst>
                    <a:cxn ang="0">
                      <a:pos x="0" y="535"/>
                    </a:cxn>
                    <a:cxn ang="0">
                      <a:pos x="63" y="535"/>
                    </a:cxn>
                    <a:cxn ang="0">
                      <a:pos x="63" y="0"/>
                    </a:cxn>
                    <a:cxn ang="0">
                      <a:pos x="0" y="0"/>
                    </a:cxn>
                    <a:cxn ang="0">
                      <a:pos x="0" y="535"/>
                    </a:cxn>
                  </a:cxnLst>
                  <a:rect l="0" t="0" r="r" b="b"/>
                  <a:pathLst>
                    <a:path w="64" h="536">
                      <a:moveTo>
                        <a:pt x="0" y="535"/>
                      </a:moveTo>
                      <a:lnTo>
                        <a:pt x="63" y="535"/>
                      </a:lnTo>
                      <a:lnTo>
                        <a:pt x="63" y="0"/>
                      </a:lnTo>
                      <a:lnTo>
                        <a:pt x="0" y="0"/>
                      </a:lnTo>
                      <a:lnTo>
                        <a:pt x="0" y="535"/>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88540" name="Freeform 124"/>
                <p:cNvSpPr>
                  <a:spLocks/>
                </p:cNvSpPr>
                <p:nvPr/>
              </p:nvSpPr>
              <p:spPr bwMode="auto">
                <a:xfrm>
                  <a:off x="3073" y="1509"/>
                  <a:ext cx="59" cy="682"/>
                </a:xfrm>
                <a:custGeom>
                  <a:avLst/>
                  <a:gdLst/>
                  <a:ahLst/>
                  <a:cxnLst>
                    <a:cxn ang="0">
                      <a:pos x="0" y="681"/>
                    </a:cxn>
                    <a:cxn ang="0">
                      <a:pos x="58" y="681"/>
                    </a:cxn>
                    <a:cxn ang="0">
                      <a:pos x="58" y="0"/>
                    </a:cxn>
                    <a:cxn ang="0">
                      <a:pos x="0" y="0"/>
                    </a:cxn>
                    <a:cxn ang="0">
                      <a:pos x="0" y="681"/>
                    </a:cxn>
                  </a:cxnLst>
                  <a:rect l="0" t="0" r="r" b="b"/>
                  <a:pathLst>
                    <a:path w="59" h="682">
                      <a:moveTo>
                        <a:pt x="0" y="681"/>
                      </a:moveTo>
                      <a:lnTo>
                        <a:pt x="58" y="681"/>
                      </a:lnTo>
                      <a:lnTo>
                        <a:pt x="58" y="0"/>
                      </a:lnTo>
                      <a:lnTo>
                        <a:pt x="0" y="0"/>
                      </a:lnTo>
                      <a:lnTo>
                        <a:pt x="0" y="681"/>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88541" name="Freeform 125"/>
                <p:cNvSpPr>
                  <a:spLocks/>
                </p:cNvSpPr>
                <p:nvPr/>
              </p:nvSpPr>
              <p:spPr bwMode="auto">
                <a:xfrm>
                  <a:off x="3010" y="1899"/>
                  <a:ext cx="64" cy="292"/>
                </a:xfrm>
                <a:custGeom>
                  <a:avLst/>
                  <a:gdLst/>
                  <a:ahLst/>
                  <a:cxnLst>
                    <a:cxn ang="0">
                      <a:pos x="0" y="291"/>
                    </a:cxn>
                    <a:cxn ang="0">
                      <a:pos x="63" y="291"/>
                    </a:cxn>
                    <a:cxn ang="0">
                      <a:pos x="63" y="0"/>
                    </a:cxn>
                    <a:cxn ang="0">
                      <a:pos x="0" y="0"/>
                    </a:cxn>
                    <a:cxn ang="0">
                      <a:pos x="0" y="291"/>
                    </a:cxn>
                  </a:cxnLst>
                  <a:rect l="0" t="0" r="r" b="b"/>
                  <a:pathLst>
                    <a:path w="64" h="292">
                      <a:moveTo>
                        <a:pt x="0" y="291"/>
                      </a:moveTo>
                      <a:lnTo>
                        <a:pt x="63" y="291"/>
                      </a:lnTo>
                      <a:lnTo>
                        <a:pt x="63" y="0"/>
                      </a:lnTo>
                      <a:lnTo>
                        <a:pt x="0" y="0"/>
                      </a:lnTo>
                      <a:lnTo>
                        <a:pt x="0" y="291"/>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88542" name="Freeform 126"/>
                <p:cNvSpPr>
                  <a:spLocks/>
                </p:cNvSpPr>
                <p:nvPr/>
              </p:nvSpPr>
              <p:spPr bwMode="auto">
                <a:xfrm>
                  <a:off x="2951" y="1704"/>
                  <a:ext cx="60" cy="487"/>
                </a:xfrm>
                <a:custGeom>
                  <a:avLst/>
                  <a:gdLst/>
                  <a:ahLst/>
                  <a:cxnLst>
                    <a:cxn ang="0">
                      <a:pos x="0" y="486"/>
                    </a:cxn>
                    <a:cxn ang="0">
                      <a:pos x="59" y="486"/>
                    </a:cxn>
                    <a:cxn ang="0">
                      <a:pos x="59" y="0"/>
                    </a:cxn>
                    <a:cxn ang="0">
                      <a:pos x="0" y="0"/>
                    </a:cxn>
                    <a:cxn ang="0">
                      <a:pos x="0" y="486"/>
                    </a:cxn>
                  </a:cxnLst>
                  <a:rect l="0" t="0" r="r" b="b"/>
                  <a:pathLst>
                    <a:path w="60" h="487">
                      <a:moveTo>
                        <a:pt x="0" y="486"/>
                      </a:moveTo>
                      <a:lnTo>
                        <a:pt x="59" y="486"/>
                      </a:lnTo>
                      <a:lnTo>
                        <a:pt x="59" y="0"/>
                      </a:lnTo>
                      <a:lnTo>
                        <a:pt x="0" y="0"/>
                      </a:lnTo>
                      <a:lnTo>
                        <a:pt x="0" y="486"/>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88543" name="Freeform 127"/>
                <p:cNvSpPr>
                  <a:spLocks/>
                </p:cNvSpPr>
                <p:nvPr/>
              </p:nvSpPr>
              <p:spPr bwMode="auto">
                <a:xfrm>
                  <a:off x="2889" y="1996"/>
                  <a:ext cx="63" cy="195"/>
                </a:xfrm>
                <a:custGeom>
                  <a:avLst/>
                  <a:gdLst/>
                  <a:ahLst/>
                  <a:cxnLst>
                    <a:cxn ang="0">
                      <a:pos x="0" y="194"/>
                    </a:cxn>
                    <a:cxn ang="0">
                      <a:pos x="62" y="194"/>
                    </a:cxn>
                    <a:cxn ang="0">
                      <a:pos x="62" y="0"/>
                    </a:cxn>
                    <a:cxn ang="0">
                      <a:pos x="0" y="0"/>
                    </a:cxn>
                    <a:cxn ang="0">
                      <a:pos x="0" y="194"/>
                    </a:cxn>
                  </a:cxnLst>
                  <a:rect l="0" t="0" r="r" b="b"/>
                  <a:pathLst>
                    <a:path w="63" h="195">
                      <a:moveTo>
                        <a:pt x="0" y="194"/>
                      </a:moveTo>
                      <a:lnTo>
                        <a:pt x="62" y="194"/>
                      </a:lnTo>
                      <a:lnTo>
                        <a:pt x="62" y="0"/>
                      </a:lnTo>
                      <a:lnTo>
                        <a:pt x="0" y="0"/>
                      </a:lnTo>
                      <a:lnTo>
                        <a:pt x="0" y="194"/>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88544" name="Freeform 128"/>
                <p:cNvSpPr>
                  <a:spLocks/>
                </p:cNvSpPr>
                <p:nvPr/>
              </p:nvSpPr>
              <p:spPr bwMode="auto">
                <a:xfrm>
                  <a:off x="2830" y="1996"/>
                  <a:ext cx="60" cy="195"/>
                </a:xfrm>
                <a:custGeom>
                  <a:avLst/>
                  <a:gdLst/>
                  <a:ahLst/>
                  <a:cxnLst>
                    <a:cxn ang="0">
                      <a:pos x="0" y="194"/>
                    </a:cxn>
                    <a:cxn ang="0">
                      <a:pos x="59" y="194"/>
                    </a:cxn>
                    <a:cxn ang="0">
                      <a:pos x="59" y="0"/>
                    </a:cxn>
                    <a:cxn ang="0">
                      <a:pos x="0" y="0"/>
                    </a:cxn>
                    <a:cxn ang="0">
                      <a:pos x="0" y="194"/>
                    </a:cxn>
                  </a:cxnLst>
                  <a:rect l="0" t="0" r="r" b="b"/>
                  <a:pathLst>
                    <a:path w="60" h="195">
                      <a:moveTo>
                        <a:pt x="0" y="194"/>
                      </a:moveTo>
                      <a:lnTo>
                        <a:pt x="59" y="194"/>
                      </a:lnTo>
                      <a:lnTo>
                        <a:pt x="59" y="0"/>
                      </a:lnTo>
                      <a:lnTo>
                        <a:pt x="0" y="0"/>
                      </a:lnTo>
                      <a:lnTo>
                        <a:pt x="0" y="194"/>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88545" name="Freeform 129"/>
                <p:cNvSpPr>
                  <a:spLocks/>
                </p:cNvSpPr>
                <p:nvPr/>
              </p:nvSpPr>
              <p:spPr bwMode="auto">
                <a:xfrm>
                  <a:off x="2768" y="2142"/>
                  <a:ext cx="63" cy="49"/>
                </a:xfrm>
                <a:custGeom>
                  <a:avLst/>
                  <a:gdLst/>
                  <a:ahLst/>
                  <a:cxnLst>
                    <a:cxn ang="0">
                      <a:pos x="0" y="48"/>
                    </a:cxn>
                    <a:cxn ang="0">
                      <a:pos x="62" y="48"/>
                    </a:cxn>
                    <a:cxn ang="0">
                      <a:pos x="62" y="0"/>
                    </a:cxn>
                    <a:cxn ang="0">
                      <a:pos x="0" y="0"/>
                    </a:cxn>
                    <a:cxn ang="0">
                      <a:pos x="0" y="48"/>
                    </a:cxn>
                  </a:cxnLst>
                  <a:rect l="0" t="0" r="r" b="b"/>
                  <a:pathLst>
                    <a:path w="63" h="49">
                      <a:moveTo>
                        <a:pt x="0" y="48"/>
                      </a:moveTo>
                      <a:lnTo>
                        <a:pt x="62" y="48"/>
                      </a:lnTo>
                      <a:lnTo>
                        <a:pt x="62" y="0"/>
                      </a:lnTo>
                      <a:lnTo>
                        <a:pt x="0" y="0"/>
                      </a:lnTo>
                      <a:lnTo>
                        <a:pt x="0" y="48"/>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grpSp>
        </p:grpSp>
        <p:sp>
          <p:nvSpPr>
            <p:cNvPr id="188546" name="AutoShape 130"/>
            <p:cNvSpPr>
              <a:spLocks noChangeArrowheads="1"/>
            </p:cNvSpPr>
            <p:nvPr/>
          </p:nvSpPr>
          <p:spPr bwMode="auto">
            <a:xfrm rot="16200000" flipH="1">
              <a:off x="2932" y="1444"/>
              <a:ext cx="472" cy="280"/>
            </a:xfrm>
            <a:prstGeom prst="rightArrow">
              <a:avLst>
                <a:gd name="adj1" fmla="val 50000"/>
                <a:gd name="adj2" fmla="val 84294"/>
              </a:avLst>
            </a:prstGeom>
            <a:solidFill>
              <a:schemeClr val="accent1"/>
            </a:solidFill>
            <a:ln w="12700">
              <a:solidFill>
                <a:schemeClr val="bg2"/>
              </a:solidFill>
              <a:miter lim="800000"/>
              <a:headEnd/>
              <a:tailEnd/>
            </a:ln>
            <a:effectLst/>
          </p:spPr>
          <p:txBody>
            <a:bodyPr wrap="none" anchor="ctr"/>
            <a:lstStyle/>
            <a:p>
              <a:endParaRPr lang="en-US"/>
            </a:p>
          </p:txBody>
        </p:sp>
      </p:grpSp>
      <p:grpSp>
        <p:nvGrpSpPr>
          <p:cNvPr id="188547" name="Group 131"/>
          <p:cNvGrpSpPr>
            <a:grpSpLocks/>
          </p:cNvGrpSpPr>
          <p:nvPr/>
        </p:nvGrpSpPr>
        <p:grpSpPr bwMode="auto">
          <a:xfrm>
            <a:off x="6454775" y="1125538"/>
            <a:ext cx="1985963" cy="2570162"/>
            <a:chOff x="4066" y="709"/>
            <a:chExt cx="1251" cy="1619"/>
          </a:xfrm>
        </p:grpSpPr>
        <p:grpSp>
          <p:nvGrpSpPr>
            <p:cNvPr id="188548" name="Group 132"/>
            <p:cNvGrpSpPr>
              <a:grpSpLocks/>
            </p:cNvGrpSpPr>
            <p:nvPr/>
          </p:nvGrpSpPr>
          <p:grpSpPr bwMode="auto">
            <a:xfrm>
              <a:off x="4191" y="709"/>
              <a:ext cx="1015" cy="653"/>
              <a:chOff x="4191" y="709"/>
              <a:chExt cx="1015" cy="653"/>
            </a:xfrm>
          </p:grpSpPr>
          <p:graphicFrame>
            <p:nvGraphicFramePr>
              <p:cNvPr id="188549" name="Object 133">
                <a:hlinkClick r:id="" action="ppaction://ole?verb=0"/>
              </p:cNvPr>
              <p:cNvGraphicFramePr>
                <a:graphicFrameLocks/>
              </p:cNvGraphicFramePr>
              <p:nvPr/>
            </p:nvGraphicFramePr>
            <p:xfrm>
              <a:off x="4191" y="709"/>
              <a:ext cx="1015" cy="633"/>
            </p:xfrm>
            <a:graphic>
              <a:graphicData uri="http://schemas.openxmlformats.org/presentationml/2006/ole">
                <p:oleObj spid="_x0000_s188549" name="Microsoft ClipArt Gallery" r:id="rId6" imgW="4052880" imgH="2536560" progId="">
                  <p:embed/>
                </p:oleObj>
              </a:graphicData>
            </a:graphic>
          </p:graphicFrame>
          <p:sp>
            <p:nvSpPr>
              <p:cNvPr id="188550" name="Rectangle 134"/>
              <p:cNvSpPr>
                <a:spLocks noChangeArrowheads="1"/>
              </p:cNvSpPr>
              <p:nvPr/>
            </p:nvSpPr>
            <p:spPr bwMode="auto">
              <a:xfrm>
                <a:off x="4414" y="1152"/>
                <a:ext cx="569" cy="210"/>
              </a:xfrm>
              <a:prstGeom prst="rect">
                <a:avLst/>
              </a:prstGeom>
              <a:noFill/>
              <a:ln w="12700">
                <a:noFill/>
                <a:miter lim="800000"/>
                <a:headEnd/>
                <a:tailEnd/>
              </a:ln>
              <a:effectLst/>
            </p:spPr>
            <p:txBody>
              <a:bodyPr wrap="none" lIns="90488" tIns="44450" rIns="90488" bIns="44450">
                <a:spAutoFit/>
              </a:bodyPr>
              <a:lstStyle/>
              <a:p>
                <a:pPr algn="ctr" eaLnBrk="0" hangingPunct="0"/>
                <a:r>
                  <a:rPr lang="en-US" sz="1600" b="1">
                    <a:solidFill>
                      <a:srgbClr val="EAEC5E"/>
                    </a:solidFill>
                    <a:effectLst>
                      <a:outerShdw blurRad="38100" dist="38100" dir="2700000" algn="tl">
                        <a:srgbClr val="000000"/>
                      </a:outerShdw>
                    </a:effectLst>
                  </a:rPr>
                  <a:t>Sample</a:t>
                </a:r>
              </a:p>
            </p:txBody>
          </p:sp>
        </p:grpSp>
        <p:grpSp>
          <p:nvGrpSpPr>
            <p:cNvPr id="188551" name="Group 135"/>
            <p:cNvGrpSpPr>
              <a:grpSpLocks/>
            </p:cNvGrpSpPr>
            <p:nvPr/>
          </p:nvGrpSpPr>
          <p:grpSpPr bwMode="auto">
            <a:xfrm>
              <a:off x="4066" y="1422"/>
              <a:ext cx="1251" cy="906"/>
              <a:chOff x="4066" y="1422"/>
              <a:chExt cx="1251" cy="906"/>
            </a:xfrm>
          </p:grpSpPr>
          <p:sp>
            <p:nvSpPr>
              <p:cNvPr id="188552" name="Rectangle 136"/>
              <p:cNvSpPr>
                <a:spLocks noChangeArrowheads="1"/>
              </p:cNvSpPr>
              <p:nvPr/>
            </p:nvSpPr>
            <p:spPr bwMode="auto">
              <a:xfrm>
                <a:off x="5209"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4</a:t>
                </a:r>
              </a:p>
            </p:txBody>
          </p:sp>
          <p:sp>
            <p:nvSpPr>
              <p:cNvPr id="188553" name="Rectangle 137"/>
              <p:cNvSpPr>
                <a:spLocks noChangeArrowheads="1"/>
              </p:cNvSpPr>
              <p:nvPr/>
            </p:nvSpPr>
            <p:spPr bwMode="auto">
              <a:xfrm>
                <a:off x="5234" y="2246"/>
                <a:ext cx="59"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a:t>
                </a:r>
              </a:p>
            </p:txBody>
          </p:sp>
          <p:sp>
            <p:nvSpPr>
              <p:cNvPr id="188554" name="Rectangle 138"/>
              <p:cNvSpPr>
                <a:spLocks noChangeArrowheads="1"/>
              </p:cNvSpPr>
              <p:nvPr/>
            </p:nvSpPr>
            <p:spPr bwMode="auto">
              <a:xfrm>
                <a:off x="5244"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4</a:t>
                </a:r>
              </a:p>
            </p:txBody>
          </p:sp>
          <p:sp>
            <p:nvSpPr>
              <p:cNvPr id="188555" name="Rectangle 139"/>
              <p:cNvSpPr>
                <a:spLocks noChangeArrowheads="1"/>
              </p:cNvSpPr>
              <p:nvPr/>
            </p:nvSpPr>
            <p:spPr bwMode="auto">
              <a:xfrm>
                <a:off x="5057"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4</a:t>
                </a:r>
              </a:p>
            </p:txBody>
          </p:sp>
          <p:sp>
            <p:nvSpPr>
              <p:cNvPr id="188556" name="Rectangle 140"/>
              <p:cNvSpPr>
                <a:spLocks noChangeArrowheads="1"/>
              </p:cNvSpPr>
              <p:nvPr/>
            </p:nvSpPr>
            <p:spPr bwMode="auto">
              <a:xfrm>
                <a:off x="5081" y="2246"/>
                <a:ext cx="59"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a:t>
                </a:r>
              </a:p>
            </p:txBody>
          </p:sp>
          <p:sp>
            <p:nvSpPr>
              <p:cNvPr id="188557" name="Rectangle 141"/>
              <p:cNvSpPr>
                <a:spLocks noChangeArrowheads="1"/>
              </p:cNvSpPr>
              <p:nvPr/>
            </p:nvSpPr>
            <p:spPr bwMode="auto">
              <a:xfrm>
                <a:off x="5092"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2</a:t>
                </a:r>
              </a:p>
            </p:txBody>
          </p:sp>
          <p:sp>
            <p:nvSpPr>
              <p:cNvPr id="188558" name="Rectangle 142"/>
              <p:cNvSpPr>
                <a:spLocks noChangeArrowheads="1"/>
              </p:cNvSpPr>
              <p:nvPr/>
            </p:nvSpPr>
            <p:spPr bwMode="auto">
              <a:xfrm>
                <a:off x="4908"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4</a:t>
                </a:r>
              </a:p>
            </p:txBody>
          </p:sp>
          <p:sp>
            <p:nvSpPr>
              <p:cNvPr id="188559" name="Rectangle 143"/>
              <p:cNvSpPr>
                <a:spLocks noChangeArrowheads="1"/>
              </p:cNvSpPr>
              <p:nvPr/>
            </p:nvSpPr>
            <p:spPr bwMode="auto">
              <a:xfrm>
                <a:off x="4932" y="2246"/>
                <a:ext cx="59"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a:t>
                </a:r>
              </a:p>
            </p:txBody>
          </p:sp>
          <p:sp>
            <p:nvSpPr>
              <p:cNvPr id="188560" name="Rectangle 144"/>
              <p:cNvSpPr>
                <a:spLocks noChangeArrowheads="1"/>
              </p:cNvSpPr>
              <p:nvPr/>
            </p:nvSpPr>
            <p:spPr bwMode="auto">
              <a:xfrm>
                <a:off x="4943"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0</a:t>
                </a:r>
              </a:p>
            </p:txBody>
          </p:sp>
          <p:sp>
            <p:nvSpPr>
              <p:cNvPr id="188561" name="Rectangle 145"/>
              <p:cNvSpPr>
                <a:spLocks noChangeArrowheads="1"/>
              </p:cNvSpPr>
              <p:nvPr/>
            </p:nvSpPr>
            <p:spPr bwMode="auto">
              <a:xfrm>
                <a:off x="4756"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3</a:t>
                </a:r>
              </a:p>
            </p:txBody>
          </p:sp>
          <p:sp>
            <p:nvSpPr>
              <p:cNvPr id="188562" name="Rectangle 146"/>
              <p:cNvSpPr>
                <a:spLocks noChangeArrowheads="1"/>
              </p:cNvSpPr>
              <p:nvPr/>
            </p:nvSpPr>
            <p:spPr bwMode="auto">
              <a:xfrm>
                <a:off x="4780" y="2246"/>
                <a:ext cx="59"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a:t>
                </a:r>
              </a:p>
            </p:txBody>
          </p:sp>
          <p:sp>
            <p:nvSpPr>
              <p:cNvPr id="188563" name="Rectangle 147"/>
              <p:cNvSpPr>
                <a:spLocks noChangeArrowheads="1"/>
              </p:cNvSpPr>
              <p:nvPr/>
            </p:nvSpPr>
            <p:spPr bwMode="auto">
              <a:xfrm>
                <a:off x="4790"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8</a:t>
                </a:r>
              </a:p>
            </p:txBody>
          </p:sp>
          <p:sp>
            <p:nvSpPr>
              <p:cNvPr id="188564" name="Rectangle 148"/>
              <p:cNvSpPr>
                <a:spLocks noChangeArrowheads="1"/>
              </p:cNvSpPr>
              <p:nvPr/>
            </p:nvSpPr>
            <p:spPr bwMode="auto">
              <a:xfrm>
                <a:off x="4603"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3</a:t>
                </a:r>
              </a:p>
            </p:txBody>
          </p:sp>
          <p:sp>
            <p:nvSpPr>
              <p:cNvPr id="188565" name="Rectangle 149"/>
              <p:cNvSpPr>
                <a:spLocks noChangeArrowheads="1"/>
              </p:cNvSpPr>
              <p:nvPr/>
            </p:nvSpPr>
            <p:spPr bwMode="auto">
              <a:xfrm>
                <a:off x="4627" y="2246"/>
                <a:ext cx="59"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a:t>
                </a:r>
              </a:p>
            </p:txBody>
          </p:sp>
          <p:sp>
            <p:nvSpPr>
              <p:cNvPr id="188566" name="Rectangle 150"/>
              <p:cNvSpPr>
                <a:spLocks noChangeArrowheads="1"/>
              </p:cNvSpPr>
              <p:nvPr/>
            </p:nvSpPr>
            <p:spPr bwMode="auto">
              <a:xfrm>
                <a:off x="4638"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6</a:t>
                </a:r>
              </a:p>
            </p:txBody>
          </p:sp>
          <p:sp>
            <p:nvSpPr>
              <p:cNvPr id="188567" name="Rectangle 151"/>
              <p:cNvSpPr>
                <a:spLocks noChangeArrowheads="1"/>
              </p:cNvSpPr>
              <p:nvPr/>
            </p:nvSpPr>
            <p:spPr bwMode="auto">
              <a:xfrm>
                <a:off x="4450"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3</a:t>
                </a:r>
              </a:p>
            </p:txBody>
          </p:sp>
          <p:sp>
            <p:nvSpPr>
              <p:cNvPr id="188568" name="Rectangle 152"/>
              <p:cNvSpPr>
                <a:spLocks noChangeArrowheads="1"/>
              </p:cNvSpPr>
              <p:nvPr/>
            </p:nvSpPr>
            <p:spPr bwMode="auto">
              <a:xfrm>
                <a:off x="4475" y="2246"/>
                <a:ext cx="59"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a:t>
                </a:r>
              </a:p>
            </p:txBody>
          </p:sp>
          <p:sp>
            <p:nvSpPr>
              <p:cNvPr id="188569" name="Rectangle 153"/>
              <p:cNvSpPr>
                <a:spLocks noChangeArrowheads="1"/>
              </p:cNvSpPr>
              <p:nvPr/>
            </p:nvSpPr>
            <p:spPr bwMode="auto">
              <a:xfrm>
                <a:off x="4485"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4</a:t>
                </a:r>
              </a:p>
            </p:txBody>
          </p:sp>
          <p:sp>
            <p:nvSpPr>
              <p:cNvPr id="188570" name="Rectangle 154"/>
              <p:cNvSpPr>
                <a:spLocks noChangeArrowheads="1"/>
              </p:cNvSpPr>
              <p:nvPr/>
            </p:nvSpPr>
            <p:spPr bwMode="auto">
              <a:xfrm>
                <a:off x="4298"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3</a:t>
                </a:r>
              </a:p>
            </p:txBody>
          </p:sp>
          <p:sp>
            <p:nvSpPr>
              <p:cNvPr id="188571" name="Rectangle 155"/>
              <p:cNvSpPr>
                <a:spLocks noChangeArrowheads="1"/>
              </p:cNvSpPr>
              <p:nvPr/>
            </p:nvSpPr>
            <p:spPr bwMode="auto">
              <a:xfrm>
                <a:off x="4322" y="2246"/>
                <a:ext cx="59"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a:t>
                </a:r>
              </a:p>
            </p:txBody>
          </p:sp>
          <p:sp>
            <p:nvSpPr>
              <p:cNvPr id="188572" name="Rectangle 156"/>
              <p:cNvSpPr>
                <a:spLocks noChangeArrowheads="1"/>
              </p:cNvSpPr>
              <p:nvPr/>
            </p:nvSpPr>
            <p:spPr bwMode="auto">
              <a:xfrm>
                <a:off x="4333"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2</a:t>
                </a:r>
              </a:p>
            </p:txBody>
          </p:sp>
          <p:sp>
            <p:nvSpPr>
              <p:cNvPr id="188573" name="Rectangle 157"/>
              <p:cNvSpPr>
                <a:spLocks noChangeArrowheads="1"/>
              </p:cNvSpPr>
              <p:nvPr/>
            </p:nvSpPr>
            <p:spPr bwMode="auto">
              <a:xfrm>
                <a:off x="4146"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3</a:t>
                </a:r>
              </a:p>
            </p:txBody>
          </p:sp>
          <p:sp>
            <p:nvSpPr>
              <p:cNvPr id="188574" name="Rectangle 158"/>
              <p:cNvSpPr>
                <a:spLocks noChangeArrowheads="1"/>
              </p:cNvSpPr>
              <p:nvPr/>
            </p:nvSpPr>
            <p:spPr bwMode="auto">
              <a:xfrm>
                <a:off x="4170" y="2246"/>
                <a:ext cx="59"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a:t>
                </a:r>
              </a:p>
            </p:txBody>
          </p:sp>
          <p:sp>
            <p:nvSpPr>
              <p:cNvPr id="188575" name="Rectangle 159"/>
              <p:cNvSpPr>
                <a:spLocks noChangeArrowheads="1"/>
              </p:cNvSpPr>
              <p:nvPr/>
            </p:nvSpPr>
            <p:spPr bwMode="auto">
              <a:xfrm>
                <a:off x="4180"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0</a:t>
                </a:r>
              </a:p>
            </p:txBody>
          </p:sp>
          <p:sp>
            <p:nvSpPr>
              <p:cNvPr id="188576" name="Line 160"/>
              <p:cNvSpPr>
                <a:spLocks noChangeShapeType="1"/>
              </p:cNvSpPr>
              <p:nvPr/>
            </p:nvSpPr>
            <p:spPr bwMode="auto">
              <a:xfrm>
                <a:off x="5264" y="2226"/>
                <a:ext cx="0" cy="19"/>
              </a:xfrm>
              <a:prstGeom prst="line">
                <a:avLst/>
              </a:prstGeom>
              <a:noFill/>
              <a:ln w="12700">
                <a:solidFill>
                  <a:schemeClr val="tx1"/>
                </a:solidFill>
                <a:round/>
                <a:headEnd/>
                <a:tailEnd/>
              </a:ln>
              <a:effectLst/>
            </p:spPr>
            <p:txBody>
              <a:bodyPr wrap="none" anchor="ctr"/>
              <a:lstStyle/>
              <a:p>
                <a:endParaRPr lang="en-US"/>
              </a:p>
            </p:txBody>
          </p:sp>
          <p:sp>
            <p:nvSpPr>
              <p:cNvPr id="188577" name="Line 161"/>
              <p:cNvSpPr>
                <a:spLocks noChangeShapeType="1"/>
              </p:cNvSpPr>
              <p:nvPr/>
            </p:nvSpPr>
            <p:spPr bwMode="auto">
              <a:xfrm>
                <a:off x="5111" y="2226"/>
                <a:ext cx="0" cy="19"/>
              </a:xfrm>
              <a:prstGeom prst="line">
                <a:avLst/>
              </a:prstGeom>
              <a:noFill/>
              <a:ln w="12700">
                <a:solidFill>
                  <a:schemeClr val="tx1"/>
                </a:solidFill>
                <a:round/>
                <a:headEnd/>
                <a:tailEnd/>
              </a:ln>
              <a:effectLst/>
            </p:spPr>
            <p:txBody>
              <a:bodyPr wrap="none" anchor="ctr"/>
              <a:lstStyle/>
              <a:p>
                <a:endParaRPr lang="en-US"/>
              </a:p>
            </p:txBody>
          </p:sp>
          <p:sp>
            <p:nvSpPr>
              <p:cNvPr id="188578" name="Line 162"/>
              <p:cNvSpPr>
                <a:spLocks noChangeShapeType="1"/>
              </p:cNvSpPr>
              <p:nvPr/>
            </p:nvSpPr>
            <p:spPr bwMode="auto">
              <a:xfrm>
                <a:off x="4959" y="2226"/>
                <a:ext cx="0" cy="19"/>
              </a:xfrm>
              <a:prstGeom prst="line">
                <a:avLst/>
              </a:prstGeom>
              <a:noFill/>
              <a:ln w="12700">
                <a:solidFill>
                  <a:schemeClr val="tx1"/>
                </a:solidFill>
                <a:round/>
                <a:headEnd/>
                <a:tailEnd/>
              </a:ln>
              <a:effectLst/>
            </p:spPr>
            <p:txBody>
              <a:bodyPr wrap="none" anchor="ctr"/>
              <a:lstStyle/>
              <a:p>
                <a:endParaRPr lang="en-US"/>
              </a:p>
            </p:txBody>
          </p:sp>
          <p:sp>
            <p:nvSpPr>
              <p:cNvPr id="188579" name="Line 163"/>
              <p:cNvSpPr>
                <a:spLocks noChangeShapeType="1"/>
              </p:cNvSpPr>
              <p:nvPr/>
            </p:nvSpPr>
            <p:spPr bwMode="auto">
              <a:xfrm>
                <a:off x="4806" y="2226"/>
                <a:ext cx="0" cy="19"/>
              </a:xfrm>
              <a:prstGeom prst="line">
                <a:avLst/>
              </a:prstGeom>
              <a:noFill/>
              <a:ln w="12700">
                <a:solidFill>
                  <a:schemeClr val="tx1"/>
                </a:solidFill>
                <a:round/>
                <a:headEnd/>
                <a:tailEnd/>
              </a:ln>
              <a:effectLst/>
            </p:spPr>
            <p:txBody>
              <a:bodyPr wrap="none" anchor="ctr"/>
              <a:lstStyle/>
              <a:p>
                <a:endParaRPr lang="en-US"/>
              </a:p>
            </p:txBody>
          </p:sp>
          <p:sp>
            <p:nvSpPr>
              <p:cNvPr id="188580" name="Line 164"/>
              <p:cNvSpPr>
                <a:spLocks noChangeShapeType="1"/>
              </p:cNvSpPr>
              <p:nvPr/>
            </p:nvSpPr>
            <p:spPr bwMode="auto">
              <a:xfrm>
                <a:off x="4654" y="2226"/>
                <a:ext cx="0" cy="19"/>
              </a:xfrm>
              <a:prstGeom prst="line">
                <a:avLst/>
              </a:prstGeom>
              <a:noFill/>
              <a:ln w="12700">
                <a:solidFill>
                  <a:schemeClr val="tx1"/>
                </a:solidFill>
                <a:round/>
                <a:headEnd/>
                <a:tailEnd/>
              </a:ln>
              <a:effectLst/>
            </p:spPr>
            <p:txBody>
              <a:bodyPr wrap="none" anchor="ctr"/>
              <a:lstStyle/>
              <a:p>
                <a:endParaRPr lang="en-US"/>
              </a:p>
            </p:txBody>
          </p:sp>
          <p:sp>
            <p:nvSpPr>
              <p:cNvPr id="188581" name="Line 165"/>
              <p:cNvSpPr>
                <a:spLocks noChangeShapeType="1"/>
              </p:cNvSpPr>
              <p:nvPr/>
            </p:nvSpPr>
            <p:spPr bwMode="auto">
              <a:xfrm>
                <a:off x="4501" y="2226"/>
                <a:ext cx="0" cy="19"/>
              </a:xfrm>
              <a:prstGeom prst="line">
                <a:avLst/>
              </a:prstGeom>
              <a:noFill/>
              <a:ln w="12700">
                <a:solidFill>
                  <a:schemeClr val="tx1"/>
                </a:solidFill>
                <a:round/>
                <a:headEnd/>
                <a:tailEnd/>
              </a:ln>
              <a:effectLst/>
            </p:spPr>
            <p:txBody>
              <a:bodyPr wrap="none" anchor="ctr"/>
              <a:lstStyle/>
              <a:p>
                <a:endParaRPr lang="en-US"/>
              </a:p>
            </p:txBody>
          </p:sp>
          <p:sp>
            <p:nvSpPr>
              <p:cNvPr id="188582" name="Line 166"/>
              <p:cNvSpPr>
                <a:spLocks noChangeShapeType="1"/>
              </p:cNvSpPr>
              <p:nvPr/>
            </p:nvSpPr>
            <p:spPr bwMode="auto">
              <a:xfrm>
                <a:off x="4349" y="2226"/>
                <a:ext cx="0" cy="19"/>
              </a:xfrm>
              <a:prstGeom prst="line">
                <a:avLst/>
              </a:prstGeom>
              <a:noFill/>
              <a:ln w="12700">
                <a:solidFill>
                  <a:schemeClr val="tx1"/>
                </a:solidFill>
                <a:round/>
                <a:headEnd/>
                <a:tailEnd/>
              </a:ln>
              <a:effectLst/>
            </p:spPr>
            <p:txBody>
              <a:bodyPr wrap="none" anchor="ctr"/>
              <a:lstStyle/>
              <a:p>
                <a:endParaRPr lang="en-US"/>
              </a:p>
            </p:txBody>
          </p:sp>
          <p:sp>
            <p:nvSpPr>
              <p:cNvPr id="188583" name="Line 167"/>
              <p:cNvSpPr>
                <a:spLocks noChangeShapeType="1"/>
              </p:cNvSpPr>
              <p:nvPr/>
            </p:nvSpPr>
            <p:spPr bwMode="auto">
              <a:xfrm>
                <a:off x="4196" y="2226"/>
                <a:ext cx="0" cy="19"/>
              </a:xfrm>
              <a:prstGeom prst="line">
                <a:avLst/>
              </a:prstGeom>
              <a:noFill/>
              <a:ln w="12700">
                <a:solidFill>
                  <a:schemeClr val="tx1"/>
                </a:solidFill>
                <a:round/>
                <a:headEnd/>
                <a:tailEnd/>
              </a:ln>
              <a:effectLst/>
            </p:spPr>
            <p:txBody>
              <a:bodyPr wrap="none" anchor="ctr"/>
              <a:lstStyle/>
              <a:p>
                <a:endParaRPr lang="en-US"/>
              </a:p>
            </p:txBody>
          </p:sp>
          <p:sp>
            <p:nvSpPr>
              <p:cNvPr id="188584" name="Rectangle 168"/>
              <p:cNvSpPr>
                <a:spLocks noChangeArrowheads="1"/>
              </p:cNvSpPr>
              <p:nvPr/>
            </p:nvSpPr>
            <p:spPr bwMode="auto">
              <a:xfrm>
                <a:off x="4066" y="1422"/>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5</a:t>
                </a:r>
              </a:p>
            </p:txBody>
          </p:sp>
          <p:sp>
            <p:nvSpPr>
              <p:cNvPr id="188585" name="Rectangle 169"/>
              <p:cNvSpPr>
                <a:spLocks noChangeArrowheads="1"/>
              </p:cNvSpPr>
              <p:nvPr/>
            </p:nvSpPr>
            <p:spPr bwMode="auto">
              <a:xfrm>
                <a:off x="4066" y="1665"/>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0</a:t>
                </a:r>
              </a:p>
            </p:txBody>
          </p:sp>
          <p:sp>
            <p:nvSpPr>
              <p:cNvPr id="188586" name="Rectangle 170"/>
              <p:cNvSpPr>
                <a:spLocks noChangeArrowheads="1"/>
              </p:cNvSpPr>
              <p:nvPr/>
            </p:nvSpPr>
            <p:spPr bwMode="auto">
              <a:xfrm>
                <a:off x="4066" y="1909"/>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5</a:t>
                </a:r>
              </a:p>
            </p:txBody>
          </p:sp>
          <p:sp>
            <p:nvSpPr>
              <p:cNvPr id="188587" name="Rectangle 171"/>
              <p:cNvSpPr>
                <a:spLocks noChangeArrowheads="1"/>
              </p:cNvSpPr>
              <p:nvPr/>
            </p:nvSpPr>
            <p:spPr bwMode="auto">
              <a:xfrm>
                <a:off x="4066" y="2148"/>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0</a:t>
                </a:r>
              </a:p>
            </p:txBody>
          </p:sp>
          <p:sp>
            <p:nvSpPr>
              <p:cNvPr id="188588" name="Line 172"/>
              <p:cNvSpPr>
                <a:spLocks noChangeShapeType="1"/>
              </p:cNvSpPr>
              <p:nvPr/>
            </p:nvSpPr>
            <p:spPr bwMode="auto">
              <a:xfrm flipH="1">
                <a:off x="4137" y="1461"/>
                <a:ext cx="46" cy="0"/>
              </a:xfrm>
              <a:prstGeom prst="line">
                <a:avLst/>
              </a:prstGeom>
              <a:noFill/>
              <a:ln w="12700">
                <a:solidFill>
                  <a:schemeClr val="tx1"/>
                </a:solidFill>
                <a:round/>
                <a:headEnd/>
                <a:tailEnd/>
              </a:ln>
              <a:effectLst/>
            </p:spPr>
            <p:txBody>
              <a:bodyPr wrap="none" anchor="ctr"/>
              <a:lstStyle/>
              <a:p>
                <a:endParaRPr lang="en-US"/>
              </a:p>
            </p:txBody>
          </p:sp>
          <p:sp>
            <p:nvSpPr>
              <p:cNvPr id="188589" name="Line 173"/>
              <p:cNvSpPr>
                <a:spLocks noChangeShapeType="1"/>
              </p:cNvSpPr>
              <p:nvPr/>
            </p:nvSpPr>
            <p:spPr bwMode="auto">
              <a:xfrm flipH="1">
                <a:off x="4137" y="1704"/>
                <a:ext cx="46" cy="0"/>
              </a:xfrm>
              <a:prstGeom prst="line">
                <a:avLst/>
              </a:prstGeom>
              <a:noFill/>
              <a:ln w="12700">
                <a:solidFill>
                  <a:schemeClr val="tx1"/>
                </a:solidFill>
                <a:round/>
                <a:headEnd/>
                <a:tailEnd/>
              </a:ln>
              <a:effectLst/>
            </p:spPr>
            <p:txBody>
              <a:bodyPr wrap="none" anchor="ctr"/>
              <a:lstStyle/>
              <a:p>
                <a:endParaRPr lang="en-US"/>
              </a:p>
            </p:txBody>
          </p:sp>
          <p:sp>
            <p:nvSpPr>
              <p:cNvPr id="188590" name="Line 174"/>
              <p:cNvSpPr>
                <a:spLocks noChangeShapeType="1"/>
              </p:cNvSpPr>
              <p:nvPr/>
            </p:nvSpPr>
            <p:spPr bwMode="auto">
              <a:xfrm flipH="1">
                <a:off x="4137" y="1947"/>
                <a:ext cx="46" cy="0"/>
              </a:xfrm>
              <a:prstGeom prst="line">
                <a:avLst/>
              </a:prstGeom>
              <a:noFill/>
              <a:ln w="12700">
                <a:solidFill>
                  <a:schemeClr val="tx1"/>
                </a:solidFill>
                <a:round/>
                <a:headEnd/>
                <a:tailEnd/>
              </a:ln>
              <a:effectLst/>
            </p:spPr>
            <p:txBody>
              <a:bodyPr wrap="none" anchor="ctr"/>
              <a:lstStyle/>
              <a:p>
                <a:endParaRPr lang="en-US"/>
              </a:p>
            </p:txBody>
          </p:sp>
          <p:sp>
            <p:nvSpPr>
              <p:cNvPr id="188591" name="Line 175"/>
              <p:cNvSpPr>
                <a:spLocks noChangeShapeType="1"/>
              </p:cNvSpPr>
              <p:nvPr/>
            </p:nvSpPr>
            <p:spPr bwMode="auto">
              <a:xfrm flipH="1">
                <a:off x="4137" y="2187"/>
                <a:ext cx="46" cy="0"/>
              </a:xfrm>
              <a:prstGeom prst="line">
                <a:avLst/>
              </a:prstGeom>
              <a:noFill/>
              <a:ln w="12700">
                <a:solidFill>
                  <a:schemeClr val="tx1"/>
                </a:solidFill>
                <a:round/>
                <a:headEnd/>
                <a:tailEnd/>
              </a:ln>
              <a:effectLst/>
            </p:spPr>
            <p:txBody>
              <a:bodyPr wrap="none" anchor="ctr"/>
              <a:lstStyle/>
              <a:p>
                <a:endParaRPr lang="en-US"/>
              </a:p>
            </p:txBody>
          </p:sp>
          <p:sp>
            <p:nvSpPr>
              <p:cNvPr id="188592" name="Line 176"/>
              <p:cNvSpPr>
                <a:spLocks noChangeShapeType="1"/>
              </p:cNvSpPr>
              <p:nvPr/>
            </p:nvSpPr>
            <p:spPr bwMode="auto">
              <a:xfrm>
                <a:off x="4200" y="2222"/>
                <a:ext cx="1060" cy="0"/>
              </a:xfrm>
              <a:prstGeom prst="line">
                <a:avLst/>
              </a:prstGeom>
              <a:noFill/>
              <a:ln w="12700">
                <a:solidFill>
                  <a:schemeClr val="tx1"/>
                </a:solidFill>
                <a:round/>
                <a:headEnd/>
                <a:tailEnd/>
              </a:ln>
              <a:effectLst/>
            </p:spPr>
            <p:txBody>
              <a:bodyPr wrap="none" anchor="ctr"/>
              <a:lstStyle/>
              <a:p>
                <a:endParaRPr lang="en-US"/>
              </a:p>
            </p:txBody>
          </p:sp>
          <p:sp>
            <p:nvSpPr>
              <p:cNvPr id="188593" name="Line 177"/>
              <p:cNvSpPr>
                <a:spLocks noChangeShapeType="1"/>
              </p:cNvSpPr>
              <p:nvPr/>
            </p:nvSpPr>
            <p:spPr bwMode="auto">
              <a:xfrm flipV="1">
                <a:off x="4179" y="1457"/>
                <a:ext cx="0" cy="755"/>
              </a:xfrm>
              <a:prstGeom prst="line">
                <a:avLst/>
              </a:prstGeom>
              <a:noFill/>
              <a:ln w="12700">
                <a:solidFill>
                  <a:schemeClr val="tx1"/>
                </a:solidFill>
                <a:round/>
                <a:headEnd/>
                <a:tailEnd/>
              </a:ln>
              <a:effectLst/>
            </p:spPr>
            <p:txBody>
              <a:bodyPr wrap="none" anchor="ctr"/>
              <a:lstStyle/>
              <a:p>
                <a:endParaRPr lang="en-US"/>
              </a:p>
            </p:txBody>
          </p:sp>
          <p:grpSp>
            <p:nvGrpSpPr>
              <p:cNvPr id="188594" name="Group 178"/>
              <p:cNvGrpSpPr>
                <a:grpSpLocks/>
              </p:cNvGrpSpPr>
              <p:nvPr/>
            </p:nvGrpSpPr>
            <p:grpSpPr bwMode="auto">
              <a:xfrm>
                <a:off x="4304" y="1509"/>
                <a:ext cx="912" cy="682"/>
                <a:chOff x="4304" y="1509"/>
                <a:chExt cx="912" cy="682"/>
              </a:xfrm>
            </p:grpSpPr>
            <p:sp>
              <p:nvSpPr>
                <p:cNvPr id="188595" name="Freeform 179"/>
                <p:cNvSpPr>
                  <a:spLocks/>
                </p:cNvSpPr>
                <p:nvPr/>
              </p:nvSpPr>
              <p:spPr bwMode="auto">
                <a:xfrm>
                  <a:off x="5156" y="2044"/>
                  <a:ext cx="60" cy="147"/>
                </a:xfrm>
                <a:custGeom>
                  <a:avLst/>
                  <a:gdLst/>
                  <a:ahLst/>
                  <a:cxnLst>
                    <a:cxn ang="0">
                      <a:pos x="0" y="146"/>
                    </a:cxn>
                    <a:cxn ang="0">
                      <a:pos x="59" y="146"/>
                    </a:cxn>
                    <a:cxn ang="0">
                      <a:pos x="59" y="0"/>
                    </a:cxn>
                    <a:cxn ang="0">
                      <a:pos x="0" y="0"/>
                    </a:cxn>
                    <a:cxn ang="0">
                      <a:pos x="0" y="146"/>
                    </a:cxn>
                  </a:cxnLst>
                  <a:rect l="0" t="0" r="r" b="b"/>
                  <a:pathLst>
                    <a:path w="60" h="147">
                      <a:moveTo>
                        <a:pt x="0" y="146"/>
                      </a:moveTo>
                      <a:lnTo>
                        <a:pt x="59" y="146"/>
                      </a:lnTo>
                      <a:lnTo>
                        <a:pt x="59" y="0"/>
                      </a:lnTo>
                      <a:lnTo>
                        <a:pt x="0" y="0"/>
                      </a:lnTo>
                      <a:lnTo>
                        <a:pt x="0" y="146"/>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88596" name="Freeform 180"/>
                <p:cNvSpPr>
                  <a:spLocks/>
                </p:cNvSpPr>
                <p:nvPr/>
              </p:nvSpPr>
              <p:spPr bwMode="auto">
                <a:xfrm>
                  <a:off x="5094" y="2044"/>
                  <a:ext cx="63" cy="147"/>
                </a:xfrm>
                <a:custGeom>
                  <a:avLst/>
                  <a:gdLst/>
                  <a:ahLst/>
                  <a:cxnLst>
                    <a:cxn ang="0">
                      <a:pos x="0" y="146"/>
                    </a:cxn>
                    <a:cxn ang="0">
                      <a:pos x="62" y="146"/>
                    </a:cxn>
                    <a:cxn ang="0">
                      <a:pos x="62" y="0"/>
                    </a:cxn>
                    <a:cxn ang="0">
                      <a:pos x="0" y="0"/>
                    </a:cxn>
                    <a:cxn ang="0">
                      <a:pos x="0" y="146"/>
                    </a:cxn>
                  </a:cxnLst>
                  <a:rect l="0" t="0" r="r" b="b"/>
                  <a:pathLst>
                    <a:path w="63" h="147">
                      <a:moveTo>
                        <a:pt x="0" y="146"/>
                      </a:moveTo>
                      <a:lnTo>
                        <a:pt x="62" y="146"/>
                      </a:lnTo>
                      <a:lnTo>
                        <a:pt x="62" y="0"/>
                      </a:lnTo>
                      <a:lnTo>
                        <a:pt x="0" y="0"/>
                      </a:lnTo>
                      <a:lnTo>
                        <a:pt x="0" y="146"/>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88597" name="Freeform 181"/>
                <p:cNvSpPr>
                  <a:spLocks/>
                </p:cNvSpPr>
                <p:nvPr/>
              </p:nvSpPr>
              <p:spPr bwMode="auto">
                <a:xfrm>
                  <a:off x="5035" y="2093"/>
                  <a:ext cx="60" cy="98"/>
                </a:xfrm>
                <a:custGeom>
                  <a:avLst/>
                  <a:gdLst/>
                  <a:ahLst/>
                  <a:cxnLst>
                    <a:cxn ang="0">
                      <a:pos x="0" y="97"/>
                    </a:cxn>
                    <a:cxn ang="0">
                      <a:pos x="59" y="97"/>
                    </a:cxn>
                    <a:cxn ang="0">
                      <a:pos x="59" y="0"/>
                    </a:cxn>
                    <a:cxn ang="0">
                      <a:pos x="0" y="0"/>
                    </a:cxn>
                    <a:cxn ang="0">
                      <a:pos x="0" y="97"/>
                    </a:cxn>
                  </a:cxnLst>
                  <a:rect l="0" t="0" r="r" b="b"/>
                  <a:pathLst>
                    <a:path w="60" h="98">
                      <a:moveTo>
                        <a:pt x="0" y="97"/>
                      </a:moveTo>
                      <a:lnTo>
                        <a:pt x="59" y="97"/>
                      </a:lnTo>
                      <a:lnTo>
                        <a:pt x="59" y="0"/>
                      </a:lnTo>
                      <a:lnTo>
                        <a:pt x="0" y="0"/>
                      </a:lnTo>
                      <a:lnTo>
                        <a:pt x="0" y="97"/>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88598" name="Freeform 182"/>
                <p:cNvSpPr>
                  <a:spLocks/>
                </p:cNvSpPr>
                <p:nvPr/>
              </p:nvSpPr>
              <p:spPr bwMode="auto">
                <a:xfrm>
                  <a:off x="4973" y="1753"/>
                  <a:ext cx="63" cy="438"/>
                </a:xfrm>
                <a:custGeom>
                  <a:avLst/>
                  <a:gdLst/>
                  <a:ahLst/>
                  <a:cxnLst>
                    <a:cxn ang="0">
                      <a:pos x="0" y="437"/>
                    </a:cxn>
                    <a:cxn ang="0">
                      <a:pos x="62" y="437"/>
                    </a:cxn>
                    <a:cxn ang="0">
                      <a:pos x="62" y="0"/>
                    </a:cxn>
                    <a:cxn ang="0">
                      <a:pos x="0" y="0"/>
                    </a:cxn>
                    <a:cxn ang="0">
                      <a:pos x="0" y="437"/>
                    </a:cxn>
                  </a:cxnLst>
                  <a:rect l="0" t="0" r="r" b="b"/>
                  <a:pathLst>
                    <a:path w="63" h="438">
                      <a:moveTo>
                        <a:pt x="0" y="437"/>
                      </a:moveTo>
                      <a:lnTo>
                        <a:pt x="62" y="437"/>
                      </a:lnTo>
                      <a:lnTo>
                        <a:pt x="62" y="0"/>
                      </a:lnTo>
                      <a:lnTo>
                        <a:pt x="0" y="0"/>
                      </a:lnTo>
                      <a:lnTo>
                        <a:pt x="0" y="437"/>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88599" name="Freeform 183"/>
                <p:cNvSpPr>
                  <a:spLocks/>
                </p:cNvSpPr>
                <p:nvPr/>
              </p:nvSpPr>
              <p:spPr bwMode="auto">
                <a:xfrm>
                  <a:off x="4914" y="1899"/>
                  <a:ext cx="60" cy="292"/>
                </a:xfrm>
                <a:custGeom>
                  <a:avLst/>
                  <a:gdLst/>
                  <a:ahLst/>
                  <a:cxnLst>
                    <a:cxn ang="0">
                      <a:pos x="0" y="291"/>
                    </a:cxn>
                    <a:cxn ang="0">
                      <a:pos x="59" y="291"/>
                    </a:cxn>
                    <a:cxn ang="0">
                      <a:pos x="59" y="0"/>
                    </a:cxn>
                    <a:cxn ang="0">
                      <a:pos x="0" y="0"/>
                    </a:cxn>
                    <a:cxn ang="0">
                      <a:pos x="0" y="291"/>
                    </a:cxn>
                  </a:cxnLst>
                  <a:rect l="0" t="0" r="r" b="b"/>
                  <a:pathLst>
                    <a:path w="60" h="292">
                      <a:moveTo>
                        <a:pt x="0" y="291"/>
                      </a:moveTo>
                      <a:lnTo>
                        <a:pt x="59" y="291"/>
                      </a:lnTo>
                      <a:lnTo>
                        <a:pt x="59" y="0"/>
                      </a:lnTo>
                      <a:lnTo>
                        <a:pt x="0" y="0"/>
                      </a:lnTo>
                      <a:lnTo>
                        <a:pt x="0" y="291"/>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88600" name="Freeform 184"/>
                <p:cNvSpPr>
                  <a:spLocks/>
                </p:cNvSpPr>
                <p:nvPr/>
              </p:nvSpPr>
              <p:spPr bwMode="auto">
                <a:xfrm>
                  <a:off x="4851" y="1850"/>
                  <a:ext cx="64" cy="341"/>
                </a:xfrm>
                <a:custGeom>
                  <a:avLst/>
                  <a:gdLst/>
                  <a:ahLst/>
                  <a:cxnLst>
                    <a:cxn ang="0">
                      <a:pos x="0" y="340"/>
                    </a:cxn>
                    <a:cxn ang="0">
                      <a:pos x="63" y="340"/>
                    </a:cxn>
                    <a:cxn ang="0">
                      <a:pos x="63" y="0"/>
                    </a:cxn>
                    <a:cxn ang="0">
                      <a:pos x="0" y="0"/>
                    </a:cxn>
                    <a:cxn ang="0">
                      <a:pos x="0" y="340"/>
                    </a:cxn>
                  </a:cxnLst>
                  <a:rect l="0" t="0" r="r" b="b"/>
                  <a:pathLst>
                    <a:path w="64" h="341">
                      <a:moveTo>
                        <a:pt x="0" y="340"/>
                      </a:moveTo>
                      <a:lnTo>
                        <a:pt x="63" y="340"/>
                      </a:lnTo>
                      <a:lnTo>
                        <a:pt x="63" y="0"/>
                      </a:lnTo>
                      <a:lnTo>
                        <a:pt x="0" y="0"/>
                      </a:lnTo>
                      <a:lnTo>
                        <a:pt x="0" y="340"/>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88601" name="Freeform 185"/>
                <p:cNvSpPr>
                  <a:spLocks/>
                </p:cNvSpPr>
                <p:nvPr/>
              </p:nvSpPr>
              <p:spPr bwMode="auto">
                <a:xfrm>
                  <a:off x="4792" y="1753"/>
                  <a:ext cx="60" cy="438"/>
                </a:xfrm>
                <a:custGeom>
                  <a:avLst/>
                  <a:gdLst/>
                  <a:ahLst/>
                  <a:cxnLst>
                    <a:cxn ang="0">
                      <a:pos x="0" y="437"/>
                    </a:cxn>
                    <a:cxn ang="0">
                      <a:pos x="59" y="437"/>
                    </a:cxn>
                    <a:cxn ang="0">
                      <a:pos x="59" y="0"/>
                    </a:cxn>
                    <a:cxn ang="0">
                      <a:pos x="0" y="0"/>
                    </a:cxn>
                    <a:cxn ang="0">
                      <a:pos x="0" y="437"/>
                    </a:cxn>
                  </a:cxnLst>
                  <a:rect l="0" t="0" r="r" b="b"/>
                  <a:pathLst>
                    <a:path w="60" h="438">
                      <a:moveTo>
                        <a:pt x="0" y="437"/>
                      </a:moveTo>
                      <a:lnTo>
                        <a:pt x="59" y="437"/>
                      </a:lnTo>
                      <a:lnTo>
                        <a:pt x="59" y="0"/>
                      </a:lnTo>
                      <a:lnTo>
                        <a:pt x="0" y="0"/>
                      </a:lnTo>
                      <a:lnTo>
                        <a:pt x="0" y="437"/>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88602" name="Freeform 186"/>
                <p:cNvSpPr>
                  <a:spLocks/>
                </p:cNvSpPr>
                <p:nvPr/>
              </p:nvSpPr>
              <p:spPr bwMode="auto">
                <a:xfrm>
                  <a:off x="4730" y="1655"/>
                  <a:ext cx="63" cy="536"/>
                </a:xfrm>
                <a:custGeom>
                  <a:avLst/>
                  <a:gdLst/>
                  <a:ahLst/>
                  <a:cxnLst>
                    <a:cxn ang="0">
                      <a:pos x="0" y="535"/>
                    </a:cxn>
                    <a:cxn ang="0">
                      <a:pos x="62" y="535"/>
                    </a:cxn>
                    <a:cxn ang="0">
                      <a:pos x="62" y="0"/>
                    </a:cxn>
                    <a:cxn ang="0">
                      <a:pos x="0" y="0"/>
                    </a:cxn>
                    <a:cxn ang="0">
                      <a:pos x="0" y="535"/>
                    </a:cxn>
                  </a:cxnLst>
                  <a:rect l="0" t="0" r="r" b="b"/>
                  <a:pathLst>
                    <a:path w="63" h="536">
                      <a:moveTo>
                        <a:pt x="0" y="535"/>
                      </a:moveTo>
                      <a:lnTo>
                        <a:pt x="62" y="535"/>
                      </a:lnTo>
                      <a:lnTo>
                        <a:pt x="62" y="0"/>
                      </a:lnTo>
                      <a:lnTo>
                        <a:pt x="0" y="0"/>
                      </a:lnTo>
                      <a:lnTo>
                        <a:pt x="0" y="535"/>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88603" name="Freeform 187"/>
                <p:cNvSpPr>
                  <a:spLocks/>
                </p:cNvSpPr>
                <p:nvPr/>
              </p:nvSpPr>
              <p:spPr bwMode="auto">
                <a:xfrm>
                  <a:off x="4667" y="1655"/>
                  <a:ext cx="64" cy="536"/>
                </a:xfrm>
                <a:custGeom>
                  <a:avLst/>
                  <a:gdLst/>
                  <a:ahLst/>
                  <a:cxnLst>
                    <a:cxn ang="0">
                      <a:pos x="0" y="535"/>
                    </a:cxn>
                    <a:cxn ang="0">
                      <a:pos x="63" y="535"/>
                    </a:cxn>
                    <a:cxn ang="0">
                      <a:pos x="63" y="0"/>
                    </a:cxn>
                    <a:cxn ang="0">
                      <a:pos x="0" y="0"/>
                    </a:cxn>
                    <a:cxn ang="0">
                      <a:pos x="0" y="535"/>
                    </a:cxn>
                  </a:cxnLst>
                  <a:rect l="0" t="0" r="r" b="b"/>
                  <a:pathLst>
                    <a:path w="64" h="536">
                      <a:moveTo>
                        <a:pt x="0" y="535"/>
                      </a:moveTo>
                      <a:lnTo>
                        <a:pt x="63" y="535"/>
                      </a:lnTo>
                      <a:lnTo>
                        <a:pt x="63" y="0"/>
                      </a:lnTo>
                      <a:lnTo>
                        <a:pt x="0" y="0"/>
                      </a:lnTo>
                      <a:lnTo>
                        <a:pt x="0" y="535"/>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88604" name="Freeform 188"/>
                <p:cNvSpPr>
                  <a:spLocks/>
                </p:cNvSpPr>
                <p:nvPr/>
              </p:nvSpPr>
              <p:spPr bwMode="auto">
                <a:xfrm>
                  <a:off x="4609" y="1509"/>
                  <a:ext cx="59" cy="682"/>
                </a:xfrm>
                <a:custGeom>
                  <a:avLst/>
                  <a:gdLst/>
                  <a:ahLst/>
                  <a:cxnLst>
                    <a:cxn ang="0">
                      <a:pos x="0" y="681"/>
                    </a:cxn>
                    <a:cxn ang="0">
                      <a:pos x="58" y="681"/>
                    </a:cxn>
                    <a:cxn ang="0">
                      <a:pos x="58" y="0"/>
                    </a:cxn>
                    <a:cxn ang="0">
                      <a:pos x="0" y="0"/>
                    </a:cxn>
                    <a:cxn ang="0">
                      <a:pos x="0" y="681"/>
                    </a:cxn>
                  </a:cxnLst>
                  <a:rect l="0" t="0" r="r" b="b"/>
                  <a:pathLst>
                    <a:path w="59" h="682">
                      <a:moveTo>
                        <a:pt x="0" y="681"/>
                      </a:moveTo>
                      <a:lnTo>
                        <a:pt x="58" y="681"/>
                      </a:lnTo>
                      <a:lnTo>
                        <a:pt x="58" y="0"/>
                      </a:lnTo>
                      <a:lnTo>
                        <a:pt x="0" y="0"/>
                      </a:lnTo>
                      <a:lnTo>
                        <a:pt x="0" y="681"/>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88605" name="Freeform 189"/>
                <p:cNvSpPr>
                  <a:spLocks/>
                </p:cNvSpPr>
                <p:nvPr/>
              </p:nvSpPr>
              <p:spPr bwMode="auto">
                <a:xfrm>
                  <a:off x="4546" y="1899"/>
                  <a:ext cx="64" cy="292"/>
                </a:xfrm>
                <a:custGeom>
                  <a:avLst/>
                  <a:gdLst/>
                  <a:ahLst/>
                  <a:cxnLst>
                    <a:cxn ang="0">
                      <a:pos x="0" y="291"/>
                    </a:cxn>
                    <a:cxn ang="0">
                      <a:pos x="63" y="291"/>
                    </a:cxn>
                    <a:cxn ang="0">
                      <a:pos x="63" y="0"/>
                    </a:cxn>
                    <a:cxn ang="0">
                      <a:pos x="0" y="0"/>
                    </a:cxn>
                    <a:cxn ang="0">
                      <a:pos x="0" y="291"/>
                    </a:cxn>
                  </a:cxnLst>
                  <a:rect l="0" t="0" r="r" b="b"/>
                  <a:pathLst>
                    <a:path w="64" h="292">
                      <a:moveTo>
                        <a:pt x="0" y="291"/>
                      </a:moveTo>
                      <a:lnTo>
                        <a:pt x="63" y="291"/>
                      </a:lnTo>
                      <a:lnTo>
                        <a:pt x="63" y="0"/>
                      </a:lnTo>
                      <a:lnTo>
                        <a:pt x="0" y="0"/>
                      </a:lnTo>
                      <a:lnTo>
                        <a:pt x="0" y="291"/>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88606" name="Freeform 190"/>
                <p:cNvSpPr>
                  <a:spLocks/>
                </p:cNvSpPr>
                <p:nvPr/>
              </p:nvSpPr>
              <p:spPr bwMode="auto">
                <a:xfrm>
                  <a:off x="4487" y="1704"/>
                  <a:ext cx="60" cy="487"/>
                </a:xfrm>
                <a:custGeom>
                  <a:avLst/>
                  <a:gdLst/>
                  <a:ahLst/>
                  <a:cxnLst>
                    <a:cxn ang="0">
                      <a:pos x="0" y="486"/>
                    </a:cxn>
                    <a:cxn ang="0">
                      <a:pos x="59" y="486"/>
                    </a:cxn>
                    <a:cxn ang="0">
                      <a:pos x="59" y="0"/>
                    </a:cxn>
                    <a:cxn ang="0">
                      <a:pos x="0" y="0"/>
                    </a:cxn>
                    <a:cxn ang="0">
                      <a:pos x="0" y="486"/>
                    </a:cxn>
                  </a:cxnLst>
                  <a:rect l="0" t="0" r="r" b="b"/>
                  <a:pathLst>
                    <a:path w="60" h="487">
                      <a:moveTo>
                        <a:pt x="0" y="486"/>
                      </a:moveTo>
                      <a:lnTo>
                        <a:pt x="59" y="486"/>
                      </a:lnTo>
                      <a:lnTo>
                        <a:pt x="59" y="0"/>
                      </a:lnTo>
                      <a:lnTo>
                        <a:pt x="0" y="0"/>
                      </a:lnTo>
                      <a:lnTo>
                        <a:pt x="0" y="486"/>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88607" name="Freeform 191"/>
                <p:cNvSpPr>
                  <a:spLocks/>
                </p:cNvSpPr>
                <p:nvPr/>
              </p:nvSpPr>
              <p:spPr bwMode="auto">
                <a:xfrm>
                  <a:off x="4425" y="1996"/>
                  <a:ext cx="63" cy="195"/>
                </a:xfrm>
                <a:custGeom>
                  <a:avLst/>
                  <a:gdLst/>
                  <a:ahLst/>
                  <a:cxnLst>
                    <a:cxn ang="0">
                      <a:pos x="0" y="194"/>
                    </a:cxn>
                    <a:cxn ang="0">
                      <a:pos x="62" y="194"/>
                    </a:cxn>
                    <a:cxn ang="0">
                      <a:pos x="62" y="0"/>
                    </a:cxn>
                    <a:cxn ang="0">
                      <a:pos x="0" y="0"/>
                    </a:cxn>
                    <a:cxn ang="0">
                      <a:pos x="0" y="194"/>
                    </a:cxn>
                  </a:cxnLst>
                  <a:rect l="0" t="0" r="r" b="b"/>
                  <a:pathLst>
                    <a:path w="63" h="195">
                      <a:moveTo>
                        <a:pt x="0" y="194"/>
                      </a:moveTo>
                      <a:lnTo>
                        <a:pt x="62" y="194"/>
                      </a:lnTo>
                      <a:lnTo>
                        <a:pt x="62" y="0"/>
                      </a:lnTo>
                      <a:lnTo>
                        <a:pt x="0" y="0"/>
                      </a:lnTo>
                      <a:lnTo>
                        <a:pt x="0" y="194"/>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88608" name="Freeform 192"/>
                <p:cNvSpPr>
                  <a:spLocks/>
                </p:cNvSpPr>
                <p:nvPr/>
              </p:nvSpPr>
              <p:spPr bwMode="auto">
                <a:xfrm>
                  <a:off x="4366" y="1996"/>
                  <a:ext cx="60" cy="195"/>
                </a:xfrm>
                <a:custGeom>
                  <a:avLst/>
                  <a:gdLst/>
                  <a:ahLst/>
                  <a:cxnLst>
                    <a:cxn ang="0">
                      <a:pos x="0" y="194"/>
                    </a:cxn>
                    <a:cxn ang="0">
                      <a:pos x="59" y="194"/>
                    </a:cxn>
                    <a:cxn ang="0">
                      <a:pos x="59" y="0"/>
                    </a:cxn>
                    <a:cxn ang="0">
                      <a:pos x="0" y="0"/>
                    </a:cxn>
                    <a:cxn ang="0">
                      <a:pos x="0" y="194"/>
                    </a:cxn>
                  </a:cxnLst>
                  <a:rect l="0" t="0" r="r" b="b"/>
                  <a:pathLst>
                    <a:path w="60" h="195">
                      <a:moveTo>
                        <a:pt x="0" y="194"/>
                      </a:moveTo>
                      <a:lnTo>
                        <a:pt x="59" y="194"/>
                      </a:lnTo>
                      <a:lnTo>
                        <a:pt x="59" y="0"/>
                      </a:lnTo>
                      <a:lnTo>
                        <a:pt x="0" y="0"/>
                      </a:lnTo>
                      <a:lnTo>
                        <a:pt x="0" y="194"/>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88609" name="Freeform 193"/>
                <p:cNvSpPr>
                  <a:spLocks/>
                </p:cNvSpPr>
                <p:nvPr/>
              </p:nvSpPr>
              <p:spPr bwMode="auto">
                <a:xfrm>
                  <a:off x="4304" y="2142"/>
                  <a:ext cx="63" cy="49"/>
                </a:xfrm>
                <a:custGeom>
                  <a:avLst/>
                  <a:gdLst/>
                  <a:ahLst/>
                  <a:cxnLst>
                    <a:cxn ang="0">
                      <a:pos x="0" y="48"/>
                    </a:cxn>
                    <a:cxn ang="0">
                      <a:pos x="62" y="48"/>
                    </a:cxn>
                    <a:cxn ang="0">
                      <a:pos x="62" y="0"/>
                    </a:cxn>
                    <a:cxn ang="0">
                      <a:pos x="0" y="0"/>
                    </a:cxn>
                    <a:cxn ang="0">
                      <a:pos x="0" y="48"/>
                    </a:cxn>
                  </a:cxnLst>
                  <a:rect l="0" t="0" r="r" b="b"/>
                  <a:pathLst>
                    <a:path w="63" h="49">
                      <a:moveTo>
                        <a:pt x="0" y="48"/>
                      </a:moveTo>
                      <a:lnTo>
                        <a:pt x="62" y="48"/>
                      </a:lnTo>
                      <a:lnTo>
                        <a:pt x="62" y="0"/>
                      </a:lnTo>
                      <a:lnTo>
                        <a:pt x="0" y="0"/>
                      </a:lnTo>
                      <a:lnTo>
                        <a:pt x="0" y="48"/>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grpSp>
        </p:grpSp>
        <p:sp>
          <p:nvSpPr>
            <p:cNvPr id="188610" name="AutoShape 194"/>
            <p:cNvSpPr>
              <a:spLocks noChangeArrowheads="1"/>
            </p:cNvSpPr>
            <p:nvPr/>
          </p:nvSpPr>
          <p:spPr bwMode="auto">
            <a:xfrm rot="16200000" flipH="1">
              <a:off x="4468" y="1444"/>
              <a:ext cx="472" cy="280"/>
            </a:xfrm>
            <a:prstGeom prst="rightArrow">
              <a:avLst>
                <a:gd name="adj1" fmla="val 50000"/>
                <a:gd name="adj2" fmla="val 84294"/>
              </a:avLst>
            </a:prstGeom>
            <a:solidFill>
              <a:schemeClr val="accent1"/>
            </a:solidFill>
            <a:ln w="12700">
              <a:solidFill>
                <a:schemeClr val="bg2"/>
              </a:solidFill>
              <a:miter lim="800000"/>
              <a:headEnd/>
              <a:tailEnd/>
            </a:ln>
            <a:effectLst/>
          </p:spPr>
          <p:txBody>
            <a:bodyPr wrap="none" anchor="ctr"/>
            <a:lstStyle/>
            <a:p>
              <a:endParaRPr lang="en-US"/>
            </a:p>
          </p:txBody>
        </p:sp>
      </p:gr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Rot="1" noChangeArrowheads="1"/>
          </p:cNvSpPr>
          <p:nvPr>
            <p:ph type="title"/>
          </p:nvPr>
        </p:nvSpPr>
        <p:spPr>
          <a:noFill/>
          <a:ln/>
          <a:effectLst>
            <a:outerShdw dist="35921" dir="2700000" algn="ctr" rotWithShape="0">
              <a:srgbClr val="000000"/>
            </a:outerShdw>
          </a:effectLst>
        </p:spPr>
        <p:txBody>
          <a:bodyPr lIns="90488" tIns="44450" rIns="90488" bIns="44450"/>
          <a:lstStyle/>
          <a:p>
            <a:r>
              <a:rPr lang="en-US"/>
              <a:t>The Sampling Distribution</a:t>
            </a:r>
          </a:p>
        </p:txBody>
      </p:sp>
      <p:grpSp>
        <p:nvGrpSpPr>
          <p:cNvPr id="190467" name="Group 3"/>
          <p:cNvGrpSpPr>
            <a:grpSpLocks/>
          </p:cNvGrpSpPr>
          <p:nvPr/>
        </p:nvGrpSpPr>
        <p:grpSpPr bwMode="auto">
          <a:xfrm>
            <a:off x="1577975" y="1125538"/>
            <a:ext cx="1985963" cy="3059112"/>
            <a:chOff x="994" y="709"/>
            <a:chExt cx="1251" cy="1927"/>
          </a:xfrm>
        </p:grpSpPr>
        <p:grpSp>
          <p:nvGrpSpPr>
            <p:cNvPr id="190468" name="Group 4"/>
            <p:cNvGrpSpPr>
              <a:grpSpLocks/>
            </p:cNvGrpSpPr>
            <p:nvPr/>
          </p:nvGrpSpPr>
          <p:grpSpPr bwMode="auto">
            <a:xfrm>
              <a:off x="1119" y="709"/>
              <a:ext cx="1015" cy="653"/>
              <a:chOff x="1119" y="709"/>
              <a:chExt cx="1015" cy="653"/>
            </a:xfrm>
          </p:grpSpPr>
          <p:graphicFrame>
            <p:nvGraphicFramePr>
              <p:cNvPr id="190469" name="Object 5">
                <a:hlinkClick r:id="" action="ppaction://ole?verb=0"/>
              </p:cNvPr>
              <p:cNvGraphicFramePr>
                <a:graphicFrameLocks/>
              </p:cNvGraphicFramePr>
              <p:nvPr/>
            </p:nvGraphicFramePr>
            <p:xfrm>
              <a:off x="1119" y="709"/>
              <a:ext cx="1015" cy="633"/>
            </p:xfrm>
            <a:graphic>
              <a:graphicData uri="http://schemas.openxmlformats.org/presentationml/2006/ole">
                <p:oleObj spid="_x0000_s190469" name="Microsoft ClipArt Gallery" r:id="rId4" imgW="4052880" imgH="2536560" progId="">
                  <p:embed/>
                </p:oleObj>
              </a:graphicData>
            </a:graphic>
          </p:graphicFrame>
          <p:sp>
            <p:nvSpPr>
              <p:cNvPr id="190470" name="Rectangle 6"/>
              <p:cNvSpPr>
                <a:spLocks noChangeArrowheads="1"/>
              </p:cNvSpPr>
              <p:nvPr/>
            </p:nvSpPr>
            <p:spPr bwMode="auto">
              <a:xfrm>
                <a:off x="1342" y="1152"/>
                <a:ext cx="569" cy="210"/>
              </a:xfrm>
              <a:prstGeom prst="rect">
                <a:avLst/>
              </a:prstGeom>
              <a:noFill/>
              <a:ln w="12700">
                <a:noFill/>
                <a:miter lim="800000"/>
                <a:headEnd/>
                <a:tailEnd/>
              </a:ln>
              <a:effectLst/>
            </p:spPr>
            <p:txBody>
              <a:bodyPr wrap="none" lIns="90488" tIns="44450" rIns="90488" bIns="44450">
                <a:spAutoFit/>
              </a:bodyPr>
              <a:lstStyle/>
              <a:p>
                <a:pPr algn="ctr" eaLnBrk="0" hangingPunct="0"/>
                <a:r>
                  <a:rPr lang="en-US" sz="1600" b="1">
                    <a:solidFill>
                      <a:srgbClr val="EAEC5E"/>
                    </a:solidFill>
                    <a:effectLst>
                      <a:outerShdw blurRad="38100" dist="38100" dir="2700000" algn="tl">
                        <a:srgbClr val="000000"/>
                      </a:outerShdw>
                    </a:effectLst>
                  </a:rPr>
                  <a:t>Sample</a:t>
                </a:r>
              </a:p>
            </p:txBody>
          </p:sp>
        </p:grpSp>
        <p:grpSp>
          <p:nvGrpSpPr>
            <p:cNvPr id="190471" name="Group 7"/>
            <p:cNvGrpSpPr>
              <a:grpSpLocks/>
            </p:cNvGrpSpPr>
            <p:nvPr/>
          </p:nvGrpSpPr>
          <p:grpSpPr bwMode="auto">
            <a:xfrm>
              <a:off x="994" y="1422"/>
              <a:ext cx="1251" cy="906"/>
              <a:chOff x="994" y="1422"/>
              <a:chExt cx="1251" cy="906"/>
            </a:xfrm>
          </p:grpSpPr>
          <p:sp>
            <p:nvSpPr>
              <p:cNvPr id="190472" name="Rectangle 8"/>
              <p:cNvSpPr>
                <a:spLocks noChangeArrowheads="1"/>
              </p:cNvSpPr>
              <p:nvPr/>
            </p:nvSpPr>
            <p:spPr bwMode="auto">
              <a:xfrm>
                <a:off x="2137"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4</a:t>
                </a:r>
              </a:p>
            </p:txBody>
          </p:sp>
          <p:sp>
            <p:nvSpPr>
              <p:cNvPr id="190473" name="Rectangle 9"/>
              <p:cNvSpPr>
                <a:spLocks noChangeArrowheads="1"/>
              </p:cNvSpPr>
              <p:nvPr/>
            </p:nvSpPr>
            <p:spPr bwMode="auto">
              <a:xfrm>
                <a:off x="2162" y="2246"/>
                <a:ext cx="59"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a:t>
                </a:r>
              </a:p>
            </p:txBody>
          </p:sp>
          <p:sp>
            <p:nvSpPr>
              <p:cNvPr id="190474" name="Rectangle 10"/>
              <p:cNvSpPr>
                <a:spLocks noChangeArrowheads="1"/>
              </p:cNvSpPr>
              <p:nvPr/>
            </p:nvSpPr>
            <p:spPr bwMode="auto">
              <a:xfrm>
                <a:off x="2172"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4</a:t>
                </a:r>
              </a:p>
            </p:txBody>
          </p:sp>
          <p:sp>
            <p:nvSpPr>
              <p:cNvPr id="190475" name="Rectangle 11"/>
              <p:cNvSpPr>
                <a:spLocks noChangeArrowheads="1"/>
              </p:cNvSpPr>
              <p:nvPr/>
            </p:nvSpPr>
            <p:spPr bwMode="auto">
              <a:xfrm>
                <a:off x="1985"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4</a:t>
                </a:r>
              </a:p>
            </p:txBody>
          </p:sp>
          <p:sp>
            <p:nvSpPr>
              <p:cNvPr id="190476" name="Rectangle 12"/>
              <p:cNvSpPr>
                <a:spLocks noChangeArrowheads="1"/>
              </p:cNvSpPr>
              <p:nvPr/>
            </p:nvSpPr>
            <p:spPr bwMode="auto">
              <a:xfrm>
                <a:off x="2009" y="2246"/>
                <a:ext cx="59"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a:t>
                </a:r>
              </a:p>
            </p:txBody>
          </p:sp>
          <p:sp>
            <p:nvSpPr>
              <p:cNvPr id="190477" name="Rectangle 13"/>
              <p:cNvSpPr>
                <a:spLocks noChangeArrowheads="1"/>
              </p:cNvSpPr>
              <p:nvPr/>
            </p:nvSpPr>
            <p:spPr bwMode="auto">
              <a:xfrm>
                <a:off x="2020"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2</a:t>
                </a:r>
              </a:p>
            </p:txBody>
          </p:sp>
          <p:sp>
            <p:nvSpPr>
              <p:cNvPr id="190478" name="Rectangle 14"/>
              <p:cNvSpPr>
                <a:spLocks noChangeArrowheads="1"/>
              </p:cNvSpPr>
              <p:nvPr/>
            </p:nvSpPr>
            <p:spPr bwMode="auto">
              <a:xfrm>
                <a:off x="1836"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4</a:t>
                </a:r>
              </a:p>
            </p:txBody>
          </p:sp>
          <p:sp>
            <p:nvSpPr>
              <p:cNvPr id="190479" name="Rectangle 15"/>
              <p:cNvSpPr>
                <a:spLocks noChangeArrowheads="1"/>
              </p:cNvSpPr>
              <p:nvPr/>
            </p:nvSpPr>
            <p:spPr bwMode="auto">
              <a:xfrm>
                <a:off x="1860" y="2246"/>
                <a:ext cx="59"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a:t>
                </a:r>
              </a:p>
            </p:txBody>
          </p:sp>
          <p:sp>
            <p:nvSpPr>
              <p:cNvPr id="190480" name="Rectangle 16"/>
              <p:cNvSpPr>
                <a:spLocks noChangeArrowheads="1"/>
              </p:cNvSpPr>
              <p:nvPr/>
            </p:nvSpPr>
            <p:spPr bwMode="auto">
              <a:xfrm>
                <a:off x="1871"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0</a:t>
                </a:r>
              </a:p>
            </p:txBody>
          </p:sp>
          <p:sp>
            <p:nvSpPr>
              <p:cNvPr id="190481" name="Rectangle 17"/>
              <p:cNvSpPr>
                <a:spLocks noChangeArrowheads="1"/>
              </p:cNvSpPr>
              <p:nvPr/>
            </p:nvSpPr>
            <p:spPr bwMode="auto">
              <a:xfrm>
                <a:off x="1684"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3</a:t>
                </a:r>
              </a:p>
            </p:txBody>
          </p:sp>
          <p:sp>
            <p:nvSpPr>
              <p:cNvPr id="190482" name="Rectangle 18"/>
              <p:cNvSpPr>
                <a:spLocks noChangeArrowheads="1"/>
              </p:cNvSpPr>
              <p:nvPr/>
            </p:nvSpPr>
            <p:spPr bwMode="auto">
              <a:xfrm>
                <a:off x="1708" y="2246"/>
                <a:ext cx="59"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a:t>
                </a:r>
              </a:p>
            </p:txBody>
          </p:sp>
          <p:sp>
            <p:nvSpPr>
              <p:cNvPr id="190483" name="Rectangle 19"/>
              <p:cNvSpPr>
                <a:spLocks noChangeArrowheads="1"/>
              </p:cNvSpPr>
              <p:nvPr/>
            </p:nvSpPr>
            <p:spPr bwMode="auto">
              <a:xfrm>
                <a:off x="1718"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8</a:t>
                </a:r>
              </a:p>
            </p:txBody>
          </p:sp>
          <p:sp>
            <p:nvSpPr>
              <p:cNvPr id="190484" name="Rectangle 20"/>
              <p:cNvSpPr>
                <a:spLocks noChangeArrowheads="1"/>
              </p:cNvSpPr>
              <p:nvPr/>
            </p:nvSpPr>
            <p:spPr bwMode="auto">
              <a:xfrm>
                <a:off x="1531"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3</a:t>
                </a:r>
              </a:p>
            </p:txBody>
          </p:sp>
          <p:sp>
            <p:nvSpPr>
              <p:cNvPr id="190485" name="Rectangle 21"/>
              <p:cNvSpPr>
                <a:spLocks noChangeArrowheads="1"/>
              </p:cNvSpPr>
              <p:nvPr/>
            </p:nvSpPr>
            <p:spPr bwMode="auto">
              <a:xfrm>
                <a:off x="1555" y="2246"/>
                <a:ext cx="59"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a:t>
                </a:r>
              </a:p>
            </p:txBody>
          </p:sp>
          <p:sp>
            <p:nvSpPr>
              <p:cNvPr id="190486" name="Rectangle 22"/>
              <p:cNvSpPr>
                <a:spLocks noChangeArrowheads="1"/>
              </p:cNvSpPr>
              <p:nvPr/>
            </p:nvSpPr>
            <p:spPr bwMode="auto">
              <a:xfrm>
                <a:off x="1566"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6</a:t>
                </a:r>
              </a:p>
            </p:txBody>
          </p:sp>
          <p:sp>
            <p:nvSpPr>
              <p:cNvPr id="190487" name="Rectangle 23"/>
              <p:cNvSpPr>
                <a:spLocks noChangeArrowheads="1"/>
              </p:cNvSpPr>
              <p:nvPr/>
            </p:nvSpPr>
            <p:spPr bwMode="auto">
              <a:xfrm>
                <a:off x="1378"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3</a:t>
                </a:r>
              </a:p>
            </p:txBody>
          </p:sp>
          <p:sp>
            <p:nvSpPr>
              <p:cNvPr id="190488" name="Rectangle 24"/>
              <p:cNvSpPr>
                <a:spLocks noChangeArrowheads="1"/>
              </p:cNvSpPr>
              <p:nvPr/>
            </p:nvSpPr>
            <p:spPr bwMode="auto">
              <a:xfrm>
                <a:off x="1403" y="2246"/>
                <a:ext cx="59"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a:t>
                </a:r>
              </a:p>
            </p:txBody>
          </p:sp>
          <p:sp>
            <p:nvSpPr>
              <p:cNvPr id="190489" name="Rectangle 25"/>
              <p:cNvSpPr>
                <a:spLocks noChangeArrowheads="1"/>
              </p:cNvSpPr>
              <p:nvPr/>
            </p:nvSpPr>
            <p:spPr bwMode="auto">
              <a:xfrm>
                <a:off x="1413"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4</a:t>
                </a:r>
              </a:p>
            </p:txBody>
          </p:sp>
          <p:sp>
            <p:nvSpPr>
              <p:cNvPr id="190490" name="Rectangle 26"/>
              <p:cNvSpPr>
                <a:spLocks noChangeArrowheads="1"/>
              </p:cNvSpPr>
              <p:nvPr/>
            </p:nvSpPr>
            <p:spPr bwMode="auto">
              <a:xfrm>
                <a:off x="1226"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3</a:t>
                </a:r>
              </a:p>
            </p:txBody>
          </p:sp>
          <p:sp>
            <p:nvSpPr>
              <p:cNvPr id="190491" name="Rectangle 27"/>
              <p:cNvSpPr>
                <a:spLocks noChangeArrowheads="1"/>
              </p:cNvSpPr>
              <p:nvPr/>
            </p:nvSpPr>
            <p:spPr bwMode="auto">
              <a:xfrm>
                <a:off x="1250" y="2246"/>
                <a:ext cx="59"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a:t>
                </a:r>
              </a:p>
            </p:txBody>
          </p:sp>
          <p:sp>
            <p:nvSpPr>
              <p:cNvPr id="190492" name="Rectangle 28"/>
              <p:cNvSpPr>
                <a:spLocks noChangeArrowheads="1"/>
              </p:cNvSpPr>
              <p:nvPr/>
            </p:nvSpPr>
            <p:spPr bwMode="auto">
              <a:xfrm>
                <a:off x="1261"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2</a:t>
                </a:r>
              </a:p>
            </p:txBody>
          </p:sp>
          <p:sp>
            <p:nvSpPr>
              <p:cNvPr id="190493" name="Rectangle 29"/>
              <p:cNvSpPr>
                <a:spLocks noChangeArrowheads="1"/>
              </p:cNvSpPr>
              <p:nvPr/>
            </p:nvSpPr>
            <p:spPr bwMode="auto">
              <a:xfrm>
                <a:off x="1074"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3</a:t>
                </a:r>
              </a:p>
            </p:txBody>
          </p:sp>
          <p:sp>
            <p:nvSpPr>
              <p:cNvPr id="190494" name="Rectangle 30"/>
              <p:cNvSpPr>
                <a:spLocks noChangeArrowheads="1"/>
              </p:cNvSpPr>
              <p:nvPr/>
            </p:nvSpPr>
            <p:spPr bwMode="auto">
              <a:xfrm>
                <a:off x="1098" y="2246"/>
                <a:ext cx="59"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a:t>
                </a:r>
              </a:p>
            </p:txBody>
          </p:sp>
          <p:sp>
            <p:nvSpPr>
              <p:cNvPr id="190495" name="Rectangle 31"/>
              <p:cNvSpPr>
                <a:spLocks noChangeArrowheads="1"/>
              </p:cNvSpPr>
              <p:nvPr/>
            </p:nvSpPr>
            <p:spPr bwMode="auto">
              <a:xfrm>
                <a:off x="1108"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0</a:t>
                </a:r>
              </a:p>
            </p:txBody>
          </p:sp>
          <p:sp>
            <p:nvSpPr>
              <p:cNvPr id="190496" name="Line 32"/>
              <p:cNvSpPr>
                <a:spLocks noChangeShapeType="1"/>
              </p:cNvSpPr>
              <p:nvPr/>
            </p:nvSpPr>
            <p:spPr bwMode="auto">
              <a:xfrm>
                <a:off x="2192" y="2226"/>
                <a:ext cx="0" cy="19"/>
              </a:xfrm>
              <a:prstGeom prst="line">
                <a:avLst/>
              </a:prstGeom>
              <a:noFill/>
              <a:ln w="12700">
                <a:solidFill>
                  <a:schemeClr val="tx1"/>
                </a:solidFill>
                <a:round/>
                <a:headEnd/>
                <a:tailEnd/>
              </a:ln>
              <a:effectLst/>
            </p:spPr>
            <p:txBody>
              <a:bodyPr wrap="none" anchor="ctr"/>
              <a:lstStyle/>
              <a:p>
                <a:endParaRPr lang="en-US"/>
              </a:p>
            </p:txBody>
          </p:sp>
          <p:sp>
            <p:nvSpPr>
              <p:cNvPr id="190497" name="Line 33"/>
              <p:cNvSpPr>
                <a:spLocks noChangeShapeType="1"/>
              </p:cNvSpPr>
              <p:nvPr/>
            </p:nvSpPr>
            <p:spPr bwMode="auto">
              <a:xfrm>
                <a:off x="2039" y="2226"/>
                <a:ext cx="0" cy="19"/>
              </a:xfrm>
              <a:prstGeom prst="line">
                <a:avLst/>
              </a:prstGeom>
              <a:noFill/>
              <a:ln w="12700">
                <a:solidFill>
                  <a:schemeClr val="tx1"/>
                </a:solidFill>
                <a:round/>
                <a:headEnd/>
                <a:tailEnd/>
              </a:ln>
              <a:effectLst/>
            </p:spPr>
            <p:txBody>
              <a:bodyPr wrap="none" anchor="ctr"/>
              <a:lstStyle/>
              <a:p>
                <a:endParaRPr lang="en-US"/>
              </a:p>
            </p:txBody>
          </p:sp>
          <p:sp>
            <p:nvSpPr>
              <p:cNvPr id="190498" name="Line 34"/>
              <p:cNvSpPr>
                <a:spLocks noChangeShapeType="1"/>
              </p:cNvSpPr>
              <p:nvPr/>
            </p:nvSpPr>
            <p:spPr bwMode="auto">
              <a:xfrm>
                <a:off x="1887" y="2226"/>
                <a:ext cx="0" cy="19"/>
              </a:xfrm>
              <a:prstGeom prst="line">
                <a:avLst/>
              </a:prstGeom>
              <a:noFill/>
              <a:ln w="12700">
                <a:solidFill>
                  <a:schemeClr val="tx1"/>
                </a:solidFill>
                <a:round/>
                <a:headEnd/>
                <a:tailEnd/>
              </a:ln>
              <a:effectLst/>
            </p:spPr>
            <p:txBody>
              <a:bodyPr wrap="none" anchor="ctr"/>
              <a:lstStyle/>
              <a:p>
                <a:endParaRPr lang="en-US"/>
              </a:p>
            </p:txBody>
          </p:sp>
          <p:sp>
            <p:nvSpPr>
              <p:cNvPr id="190499" name="Line 35"/>
              <p:cNvSpPr>
                <a:spLocks noChangeShapeType="1"/>
              </p:cNvSpPr>
              <p:nvPr/>
            </p:nvSpPr>
            <p:spPr bwMode="auto">
              <a:xfrm>
                <a:off x="1734" y="2226"/>
                <a:ext cx="0" cy="19"/>
              </a:xfrm>
              <a:prstGeom prst="line">
                <a:avLst/>
              </a:prstGeom>
              <a:noFill/>
              <a:ln w="12700">
                <a:solidFill>
                  <a:schemeClr val="tx1"/>
                </a:solidFill>
                <a:round/>
                <a:headEnd/>
                <a:tailEnd/>
              </a:ln>
              <a:effectLst/>
            </p:spPr>
            <p:txBody>
              <a:bodyPr wrap="none" anchor="ctr"/>
              <a:lstStyle/>
              <a:p>
                <a:endParaRPr lang="en-US"/>
              </a:p>
            </p:txBody>
          </p:sp>
          <p:sp>
            <p:nvSpPr>
              <p:cNvPr id="190500" name="Line 36"/>
              <p:cNvSpPr>
                <a:spLocks noChangeShapeType="1"/>
              </p:cNvSpPr>
              <p:nvPr/>
            </p:nvSpPr>
            <p:spPr bwMode="auto">
              <a:xfrm>
                <a:off x="1582" y="2226"/>
                <a:ext cx="0" cy="19"/>
              </a:xfrm>
              <a:prstGeom prst="line">
                <a:avLst/>
              </a:prstGeom>
              <a:noFill/>
              <a:ln w="12700">
                <a:solidFill>
                  <a:schemeClr val="tx1"/>
                </a:solidFill>
                <a:round/>
                <a:headEnd/>
                <a:tailEnd/>
              </a:ln>
              <a:effectLst/>
            </p:spPr>
            <p:txBody>
              <a:bodyPr wrap="none" anchor="ctr"/>
              <a:lstStyle/>
              <a:p>
                <a:endParaRPr lang="en-US"/>
              </a:p>
            </p:txBody>
          </p:sp>
          <p:sp>
            <p:nvSpPr>
              <p:cNvPr id="190501" name="Line 37"/>
              <p:cNvSpPr>
                <a:spLocks noChangeShapeType="1"/>
              </p:cNvSpPr>
              <p:nvPr/>
            </p:nvSpPr>
            <p:spPr bwMode="auto">
              <a:xfrm>
                <a:off x="1429" y="2226"/>
                <a:ext cx="0" cy="19"/>
              </a:xfrm>
              <a:prstGeom prst="line">
                <a:avLst/>
              </a:prstGeom>
              <a:noFill/>
              <a:ln w="12700">
                <a:solidFill>
                  <a:schemeClr val="tx1"/>
                </a:solidFill>
                <a:round/>
                <a:headEnd/>
                <a:tailEnd/>
              </a:ln>
              <a:effectLst/>
            </p:spPr>
            <p:txBody>
              <a:bodyPr wrap="none" anchor="ctr"/>
              <a:lstStyle/>
              <a:p>
                <a:endParaRPr lang="en-US"/>
              </a:p>
            </p:txBody>
          </p:sp>
          <p:sp>
            <p:nvSpPr>
              <p:cNvPr id="190502" name="Line 38"/>
              <p:cNvSpPr>
                <a:spLocks noChangeShapeType="1"/>
              </p:cNvSpPr>
              <p:nvPr/>
            </p:nvSpPr>
            <p:spPr bwMode="auto">
              <a:xfrm>
                <a:off x="1277" y="2226"/>
                <a:ext cx="0" cy="19"/>
              </a:xfrm>
              <a:prstGeom prst="line">
                <a:avLst/>
              </a:prstGeom>
              <a:noFill/>
              <a:ln w="12700">
                <a:solidFill>
                  <a:schemeClr val="tx1"/>
                </a:solidFill>
                <a:round/>
                <a:headEnd/>
                <a:tailEnd/>
              </a:ln>
              <a:effectLst/>
            </p:spPr>
            <p:txBody>
              <a:bodyPr wrap="none" anchor="ctr"/>
              <a:lstStyle/>
              <a:p>
                <a:endParaRPr lang="en-US"/>
              </a:p>
            </p:txBody>
          </p:sp>
          <p:sp>
            <p:nvSpPr>
              <p:cNvPr id="190503" name="Line 39"/>
              <p:cNvSpPr>
                <a:spLocks noChangeShapeType="1"/>
              </p:cNvSpPr>
              <p:nvPr/>
            </p:nvSpPr>
            <p:spPr bwMode="auto">
              <a:xfrm>
                <a:off x="1124" y="2226"/>
                <a:ext cx="0" cy="19"/>
              </a:xfrm>
              <a:prstGeom prst="line">
                <a:avLst/>
              </a:prstGeom>
              <a:noFill/>
              <a:ln w="12700">
                <a:solidFill>
                  <a:schemeClr val="tx1"/>
                </a:solidFill>
                <a:round/>
                <a:headEnd/>
                <a:tailEnd/>
              </a:ln>
              <a:effectLst/>
            </p:spPr>
            <p:txBody>
              <a:bodyPr wrap="none" anchor="ctr"/>
              <a:lstStyle/>
              <a:p>
                <a:endParaRPr lang="en-US"/>
              </a:p>
            </p:txBody>
          </p:sp>
          <p:sp>
            <p:nvSpPr>
              <p:cNvPr id="190504" name="Rectangle 40"/>
              <p:cNvSpPr>
                <a:spLocks noChangeArrowheads="1"/>
              </p:cNvSpPr>
              <p:nvPr/>
            </p:nvSpPr>
            <p:spPr bwMode="auto">
              <a:xfrm>
                <a:off x="994" y="1422"/>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5</a:t>
                </a:r>
              </a:p>
            </p:txBody>
          </p:sp>
          <p:sp>
            <p:nvSpPr>
              <p:cNvPr id="190505" name="Rectangle 41"/>
              <p:cNvSpPr>
                <a:spLocks noChangeArrowheads="1"/>
              </p:cNvSpPr>
              <p:nvPr/>
            </p:nvSpPr>
            <p:spPr bwMode="auto">
              <a:xfrm>
                <a:off x="994" y="1665"/>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0</a:t>
                </a:r>
              </a:p>
            </p:txBody>
          </p:sp>
          <p:sp>
            <p:nvSpPr>
              <p:cNvPr id="190506" name="Rectangle 42"/>
              <p:cNvSpPr>
                <a:spLocks noChangeArrowheads="1"/>
              </p:cNvSpPr>
              <p:nvPr/>
            </p:nvSpPr>
            <p:spPr bwMode="auto">
              <a:xfrm>
                <a:off x="994" y="1909"/>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5</a:t>
                </a:r>
              </a:p>
            </p:txBody>
          </p:sp>
          <p:sp>
            <p:nvSpPr>
              <p:cNvPr id="190507" name="Rectangle 43"/>
              <p:cNvSpPr>
                <a:spLocks noChangeArrowheads="1"/>
              </p:cNvSpPr>
              <p:nvPr/>
            </p:nvSpPr>
            <p:spPr bwMode="auto">
              <a:xfrm>
                <a:off x="994" y="2148"/>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0</a:t>
                </a:r>
              </a:p>
            </p:txBody>
          </p:sp>
          <p:sp>
            <p:nvSpPr>
              <p:cNvPr id="190508" name="Line 44"/>
              <p:cNvSpPr>
                <a:spLocks noChangeShapeType="1"/>
              </p:cNvSpPr>
              <p:nvPr/>
            </p:nvSpPr>
            <p:spPr bwMode="auto">
              <a:xfrm flipH="1">
                <a:off x="1065" y="1461"/>
                <a:ext cx="46" cy="0"/>
              </a:xfrm>
              <a:prstGeom prst="line">
                <a:avLst/>
              </a:prstGeom>
              <a:noFill/>
              <a:ln w="12700">
                <a:solidFill>
                  <a:schemeClr val="tx1"/>
                </a:solidFill>
                <a:round/>
                <a:headEnd/>
                <a:tailEnd/>
              </a:ln>
              <a:effectLst/>
            </p:spPr>
            <p:txBody>
              <a:bodyPr wrap="none" anchor="ctr"/>
              <a:lstStyle/>
              <a:p>
                <a:endParaRPr lang="en-US"/>
              </a:p>
            </p:txBody>
          </p:sp>
          <p:sp>
            <p:nvSpPr>
              <p:cNvPr id="190509" name="Line 45"/>
              <p:cNvSpPr>
                <a:spLocks noChangeShapeType="1"/>
              </p:cNvSpPr>
              <p:nvPr/>
            </p:nvSpPr>
            <p:spPr bwMode="auto">
              <a:xfrm flipH="1">
                <a:off x="1065" y="1704"/>
                <a:ext cx="46" cy="0"/>
              </a:xfrm>
              <a:prstGeom prst="line">
                <a:avLst/>
              </a:prstGeom>
              <a:noFill/>
              <a:ln w="12700">
                <a:solidFill>
                  <a:schemeClr val="tx1"/>
                </a:solidFill>
                <a:round/>
                <a:headEnd/>
                <a:tailEnd/>
              </a:ln>
              <a:effectLst/>
            </p:spPr>
            <p:txBody>
              <a:bodyPr wrap="none" anchor="ctr"/>
              <a:lstStyle/>
              <a:p>
                <a:endParaRPr lang="en-US"/>
              </a:p>
            </p:txBody>
          </p:sp>
          <p:sp>
            <p:nvSpPr>
              <p:cNvPr id="190510" name="Line 46"/>
              <p:cNvSpPr>
                <a:spLocks noChangeShapeType="1"/>
              </p:cNvSpPr>
              <p:nvPr/>
            </p:nvSpPr>
            <p:spPr bwMode="auto">
              <a:xfrm flipH="1">
                <a:off x="1065" y="1947"/>
                <a:ext cx="46" cy="0"/>
              </a:xfrm>
              <a:prstGeom prst="line">
                <a:avLst/>
              </a:prstGeom>
              <a:noFill/>
              <a:ln w="12700">
                <a:solidFill>
                  <a:schemeClr val="tx1"/>
                </a:solidFill>
                <a:round/>
                <a:headEnd/>
                <a:tailEnd/>
              </a:ln>
              <a:effectLst/>
            </p:spPr>
            <p:txBody>
              <a:bodyPr wrap="none" anchor="ctr"/>
              <a:lstStyle/>
              <a:p>
                <a:endParaRPr lang="en-US"/>
              </a:p>
            </p:txBody>
          </p:sp>
          <p:sp>
            <p:nvSpPr>
              <p:cNvPr id="190511" name="Line 47"/>
              <p:cNvSpPr>
                <a:spLocks noChangeShapeType="1"/>
              </p:cNvSpPr>
              <p:nvPr/>
            </p:nvSpPr>
            <p:spPr bwMode="auto">
              <a:xfrm flipH="1">
                <a:off x="1065" y="2187"/>
                <a:ext cx="46" cy="0"/>
              </a:xfrm>
              <a:prstGeom prst="line">
                <a:avLst/>
              </a:prstGeom>
              <a:noFill/>
              <a:ln w="12700">
                <a:solidFill>
                  <a:schemeClr val="tx1"/>
                </a:solidFill>
                <a:round/>
                <a:headEnd/>
                <a:tailEnd/>
              </a:ln>
              <a:effectLst/>
            </p:spPr>
            <p:txBody>
              <a:bodyPr wrap="none" anchor="ctr"/>
              <a:lstStyle/>
              <a:p>
                <a:endParaRPr lang="en-US"/>
              </a:p>
            </p:txBody>
          </p:sp>
          <p:sp>
            <p:nvSpPr>
              <p:cNvPr id="190512" name="Line 48"/>
              <p:cNvSpPr>
                <a:spLocks noChangeShapeType="1"/>
              </p:cNvSpPr>
              <p:nvPr/>
            </p:nvSpPr>
            <p:spPr bwMode="auto">
              <a:xfrm>
                <a:off x="1128" y="2222"/>
                <a:ext cx="1060" cy="0"/>
              </a:xfrm>
              <a:prstGeom prst="line">
                <a:avLst/>
              </a:prstGeom>
              <a:noFill/>
              <a:ln w="12700">
                <a:solidFill>
                  <a:schemeClr val="tx1"/>
                </a:solidFill>
                <a:round/>
                <a:headEnd/>
                <a:tailEnd/>
              </a:ln>
              <a:effectLst/>
            </p:spPr>
            <p:txBody>
              <a:bodyPr wrap="none" anchor="ctr"/>
              <a:lstStyle/>
              <a:p>
                <a:endParaRPr lang="en-US"/>
              </a:p>
            </p:txBody>
          </p:sp>
          <p:sp>
            <p:nvSpPr>
              <p:cNvPr id="190513" name="Line 49"/>
              <p:cNvSpPr>
                <a:spLocks noChangeShapeType="1"/>
              </p:cNvSpPr>
              <p:nvPr/>
            </p:nvSpPr>
            <p:spPr bwMode="auto">
              <a:xfrm flipV="1">
                <a:off x="1107" y="1457"/>
                <a:ext cx="0" cy="755"/>
              </a:xfrm>
              <a:prstGeom prst="line">
                <a:avLst/>
              </a:prstGeom>
              <a:noFill/>
              <a:ln w="12700">
                <a:solidFill>
                  <a:schemeClr val="tx1"/>
                </a:solidFill>
                <a:round/>
                <a:headEnd/>
                <a:tailEnd/>
              </a:ln>
              <a:effectLst/>
            </p:spPr>
            <p:txBody>
              <a:bodyPr wrap="none" anchor="ctr"/>
              <a:lstStyle/>
              <a:p>
                <a:endParaRPr lang="en-US"/>
              </a:p>
            </p:txBody>
          </p:sp>
          <p:grpSp>
            <p:nvGrpSpPr>
              <p:cNvPr id="190514" name="Group 50"/>
              <p:cNvGrpSpPr>
                <a:grpSpLocks/>
              </p:cNvGrpSpPr>
              <p:nvPr/>
            </p:nvGrpSpPr>
            <p:grpSpPr bwMode="auto">
              <a:xfrm>
                <a:off x="1232" y="1509"/>
                <a:ext cx="912" cy="682"/>
                <a:chOff x="1232" y="1509"/>
                <a:chExt cx="912" cy="682"/>
              </a:xfrm>
            </p:grpSpPr>
            <p:sp>
              <p:nvSpPr>
                <p:cNvPr id="190515" name="Freeform 51"/>
                <p:cNvSpPr>
                  <a:spLocks/>
                </p:cNvSpPr>
                <p:nvPr/>
              </p:nvSpPr>
              <p:spPr bwMode="auto">
                <a:xfrm>
                  <a:off x="2084" y="2044"/>
                  <a:ext cx="60" cy="147"/>
                </a:xfrm>
                <a:custGeom>
                  <a:avLst/>
                  <a:gdLst/>
                  <a:ahLst/>
                  <a:cxnLst>
                    <a:cxn ang="0">
                      <a:pos x="0" y="146"/>
                    </a:cxn>
                    <a:cxn ang="0">
                      <a:pos x="59" y="146"/>
                    </a:cxn>
                    <a:cxn ang="0">
                      <a:pos x="59" y="0"/>
                    </a:cxn>
                    <a:cxn ang="0">
                      <a:pos x="0" y="0"/>
                    </a:cxn>
                    <a:cxn ang="0">
                      <a:pos x="0" y="146"/>
                    </a:cxn>
                  </a:cxnLst>
                  <a:rect l="0" t="0" r="r" b="b"/>
                  <a:pathLst>
                    <a:path w="60" h="147">
                      <a:moveTo>
                        <a:pt x="0" y="146"/>
                      </a:moveTo>
                      <a:lnTo>
                        <a:pt x="59" y="146"/>
                      </a:lnTo>
                      <a:lnTo>
                        <a:pt x="59" y="0"/>
                      </a:lnTo>
                      <a:lnTo>
                        <a:pt x="0" y="0"/>
                      </a:lnTo>
                      <a:lnTo>
                        <a:pt x="0" y="146"/>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90516" name="Freeform 52"/>
                <p:cNvSpPr>
                  <a:spLocks/>
                </p:cNvSpPr>
                <p:nvPr/>
              </p:nvSpPr>
              <p:spPr bwMode="auto">
                <a:xfrm>
                  <a:off x="2022" y="2044"/>
                  <a:ext cx="63" cy="147"/>
                </a:xfrm>
                <a:custGeom>
                  <a:avLst/>
                  <a:gdLst/>
                  <a:ahLst/>
                  <a:cxnLst>
                    <a:cxn ang="0">
                      <a:pos x="0" y="146"/>
                    </a:cxn>
                    <a:cxn ang="0">
                      <a:pos x="62" y="146"/>
                    </a:cxn>
                    <a:cxn ang="0">
                      <a:pos x="62" y="0"/>
                    </a:cxn>
                    <a:cxn ang="0">
                      <a:pos x="0" y="0"/>
                    </a:cxn>
                    <a:cxn ang="0">
                      <a:pos x="0" y="146"/>
                    </a:cxn>
                  </a:cxnLst>
                  <a:rect l="0" t="0" r="r" b="b"/>
                  <a:pathLst>
                    <a:path w="63" h="147">
                      <a:moveTo>
                        <a:pt x="0" y="146"/>
                      </a:moveTo>
                      <a:lnTo>
                        <a:pt x="62" y="146"/>
                      </a:lnTo>
                      <a:lnTo>
                        <a:pt x="62" y="0"/>
                      </a:lnTo>
                      <a:lnTo>
                        <a:pt x="0" y="0"/>
                      </a:lnTo>
                      <a:lnTo>
                        <a:pt x="0" y="146"/>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90517" name="Freeform 53"/>
                <p:cNvSpPr>
                  <a:spLocks/>
                </p:cNvSpPr>
                <p:nvPr/>
              </p:nvSpPr>
              <p:spPr bwMode="auto">
                <a:xfrm>
                  <a:off x="1963" y="2093"/>
                  <a:ext cx="60" cy="98"/>
                </a:xfrm>
                <a:custGeom>
                  <a:avLst/>
                  <a:gdLst/>
                  <a:ahLst/>
                  <a:cxnLst>
                    <a:cxn ang="0">
                      <a:pos x="0" y="97"/>
                    </a:cxn>
                    <a:cxn ang="0">
                      <a:pos x="59" y="97"/>
                    </a:cxn>
                    <a:cxn ang="0">
                      <a:pos x="59" y="0"/>
                    </a:cxn>
                    <a:cxn ang="0">
                      <a:pos x="0" y="0"/>
                    </a:cxn>
                    <a:cxn ang="0">
                      <a:pos x="0" y="97"/>
                    </a:cxn>
                  </a:cxnLst>
                  <a:rect l="0" t="0" r="r" b="b"/>
                  <a:pathLst>
                    <a:path w="60" h="98">
                      <a:moveTo>
                        <a:pt x="0" y="97"/>
                      </a:moveTo>
                      <a:lnTo>
                        <a:pt x="59" y="97"/>
                      </a:lnTo>
                      <a:lnTo>
                        <a:pt x="59" y="0"/>
                      </a:lnTo>
                      <a:lnTo>
                        <a:pt x="0" y="0"/>
                      </a:lnTo>
                      <a:lnTo>
                        <a:pt x="0" y="97"/>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90518" name="Freeform 54"/>
                <p:cNvSpPr>
                  <a:spLocks/>
                </p:cNvSpPr>
                <p:nvPr/>
              </p:nvSpPr>
              <p:spPr bwMode="auto">
                <a:xfrm>
                  <a:off x="1901" y="1753"/>
                  <a:ext cx="63" cy="438"/>
                </a:xfrm>
                <a:custGeom>
                  <a:avLst/>
                  <a:gdLst/>
                  <a:ahLst/>
                  <a:cxnLst>
                    <a:cxn ang="0">
                      <a:pos x="0" y="437"/>
                    </a:cxn>
                    <a:cxn ang="0">
                      <a:pos x="62" y="437"/>
                    </a:cxn>
                    <a:cxn ang="0">
                      <a:pos x="62" y="0"/>
                    </a:cxn>
                    <a:cxn ang="0">
                      <a:pos x="0" y="0"/>
                    </a:cxn>
                    <a:cxn ang="0">
                      <a:pos x="0" y="437"/>
                    </a:cxn>
                  </a:cxnLst>
                  <a:rect l="0" t="0" r="r" b="b"/>
                  <a:pathLst>
                    <a:path w="63" h="438">
                      <a:moveTo>
                        <a:pt x="0" y="437"/>
                      </a:moveTo>
                      <a:lnTo>
                        <a:pt x="62" y="437"/>
                      </a:lnTo>
                      <a:lnTo>
                        <a:pt x="62" y="0"/>
                      </a:lnTo>
                      <a:lnTo>
                        <a:pt x="0" y="0"/>
                      </a:lnTo>
                      <a:lnTo>
                        <a:pt x="0" y="437"/>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90519" name="Freeform 55"/>
                <p:cNvSpPr>
                  <a:spLocks/>
                </p:cNvSpPr>
                <p:nvPr/>
              </p:nvSpPr>
              <p:spPr bwMode="auto">
                <a:xfrm>
                  <a:off x="1842" y="1899"/>
                  <a:ext cx="60" cy="292"/>
                </a:xfrm>
                <a:custGeom>
                  <a:avLst/>
                  <a:gdLst/>
                  <a:ahLst/>
                  <a:cxnLst>
                    <a:cxn ang="0">
                      <a:pos x="0" y="291"/>
                    </a:cxn>
                    <a:cxn ang="0">
                      <a:pos x="59" y="291"/>
                    </a:cxn>
                    <a:cxn ang="0">
                      <a:pos x="59" y="0"/>
                    </a:cxn>
                    <a:cxn ang="0">
                      <a:pos x="0" y="0"/>
                    </a:cxn>
                    <a:cxn ang="0">
                      <a:pos x="0" y="291"/>
                    </a:cxn>
                  </a:cxnLst>
                  <a:rect l="0" t="0" r="r" b="b"/>
                  <a:pathLst>
                    <a:path w="60" h="292">
                      <a:moveTo>
                        <a:pt x="0" y="291"/>
                      </a:moveTo>
                      <a:lnTo>
                        <a:pt x="59" y="291"/>
                      </a:lnTo>
                      <a:lnTo>
                        <a:pt x="59" y="0"/>
                      </a:lnTo>
                      <a:lnTo>
                        <a:pt x="0" y="0"/>
                      </a:lnTo>
                      <a:lnTo>
                        <a:pt x="0" y="291"/>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90520" name="Freeform 56"/>
                <p:cNvSpPr>
                  <a:spLocks/>
                </p:cNvSpPr>
                <p:nvPr/>
              </p:nvSpPr>
              <p:spPr bwMode="auto">
                <a:xfrm>
                  <a:off x="1779" y="1850"/>
                  <a:ext cx="64" cy="341"/>
                </a:xfrm>
                <a:custGeom>
                  <a:avLst/>
                  <a:gdLst/>
                  <a:ahLst/>
                  <a:cxnLst>
                    <a:cxn ang="0">
                      <a:pos x="0" y="340"/>
                    </a:cxn>
                    <a:cxn ang="0">
                      <a:pos x="63" y="340"/>
                    </a:cxn>
                    <a:cxn ang="0">
                      <a:pos x="63" y="0"/>
                    </a:cxn>
                    <a:cxn ang="0">
                      <a:pos x="0" y="0"/>
                    </a:cxn>
                    <a:cxn ang="0">
                      <a:pos x="0" y="340"/>
                    </a:cxn>
                  </a:cxnLst>
                  <a:rect l="0" t="0" r="r" b="b"/>
                  <a:pathLst>
                    <a:path w="64" h="341">
                      <a:moveTo>
                        <a:pt x="0" y="340"/>
                      </a:moveTo>
                      <a:lnTo>
                        <a:pt x="63" y="340"/>
                      </a:lnTo>
                      <a:lnTo>
                        <a:pt x="63" y="0"/>
                      </a:lnTo>
                      <a:lnTo>
                        <a:pt x="0" y="0"/>
                      </a:lnTo>
                      <a:lnTo>
                        <a:pt x="0" y="340"/>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90521" name="Freeform 57"/>
                <p:cNvSpPr>
                  <a:spLocks/>
                </p:cNvSpPr>
                <p:nvPr/>
              </p:nvSpPr>
              <p:spPr bwMode="auto">
                <a:xfrm>
                  <a:off x="1720" y="1753"/>
                  <a:ext cx="60" cy="438"/>
                </a:xfrm>
                <a:custGeom>
                  <a:avLst/>
                  <a:gdLst/>
                  <a:ahLst/>
                  <a:cxnLst>
                    <a:cxn ang="0">
                      <a:pos x="0" y="437"/>
                    </a:cxn>
                    <a:cxn ang="0">
                      <a:pos x="59" y="437"/>
                    </a:cxn>
                    <a:cxn ang="0">
                      <a:pos x="59" y="0"/>
                    </a:cxn>
                    <a:cxn ang="0">
                      <a:pos x="0" y="0"/>
                    </a:cxn>
                    <a:cxn ang="0">
                      <a:pos x="0" y="437"/>
                    </a:cxn>
                  </a:cxnLst>
                  <a:rect l="0" t="0" r="r" b="b"/>
                  <a:pathLst>
                    <a:path w="60" h="438">
                      <a:moveTo>
                        <a:pt x="0" y="437"/>
                      </a:moveTo>
                      <a:lnTo>
                        <a:pt x="59" y="437"/>
                      </a:lnTo>
                      <a:lnTo>
                        <a:pt x="59" y="0"/>
                      </a:lnTo>
                      <a:lnTo>
                        <a:pt x="0" y="0"/>
                      </a:lnTo>
                      <a:lnTo>
                        <a:pt x="0" y="437"/>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90522" name="Freeform 58"/>
                <p:cNvSpPr>
                  <a:spLocks/>
                </p:cNvSpPr>
                <p:nvPr/>
              </p:nvSpPr>
              <p:spPr bwMode="auto">
                <a:xfrm>
                  <a:off x="1658" y="1655"/>
                  <a:ext cx="63" cy="536"/>
                </a:xfrm>
                <a:custGeom>
                  <a:avLst/>
                  <a:gdLst/>
                  <a:ahLst/>
                  <a:cxnLst>
                    <a:cxn ang="0">
                      <a:pos x="0" y="535"/>
                    </a:cxn>
                    <a:cxn ang="0">
                      <a:pos x="62" y="535"/>
                    </a:cxn>
                    <a:cxn ang="0">
                      <a:pos x="62" y="0"/>
                    </a:cxn>
                    <a:cxn ang="0">
                      <a:pos x="0" y="0"/>
                    </a:cxn>
                    <a:cxn ang="0">
                      <a:pos x="0" y="535"/>
                    </a:cxn>
                  </a:cxnLst>
                  <a:rect l="0" t="0" r="r" b="b"/>
                  <a:pathLst>
                    <a:path w="63" h="536">
                      <a:moveTo>
                        <a:pt x="0" y="535"/>
                      </a:moveTo>
                      <a:lnTo>
                        <a:pt x="62" y="535"/>
                      </a:lnTo>
                      <a:lnTo>
                        <a:pt x="62" y="0"/>
                      </a:lnTo>
                      <a:lnTo>
                        <a:pt x="0" y="0"/>
                      </a:lnTo>
                      <a:lnTo>
                        <a:pt x="0" y="535"/>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90523" name="Freeform 59"/>
                <p:cNvSpPr>
                  <a:spLocks/>
                </p:cNvSpPr>
                <p:nvPr/>
              </p:nvSpPr>
              <p:spPr bwMode="auto">
                <a:xfrm>
                  <a:off x="1595" y="1655"/>
                  <a:ext cx="64" cy="536"/>
                </a:xfrm>
                <a:custGeom>
                  <a:avLst/>
                  <a:gdLst/>
                  <a:ahLst/>
                  <a:cxnLst>
                    <a:cxn ang="0">
                      <a:pos x="0" y="535"/>
                    </a:cxn>
                    <a:cxn ang="0">
                      <a:pos x="63" y="535"/>
                    </a:cxn>
                    <a:cxn ang="0">
                      <a:pos x="63" y="0"/>
                    </a:cxn>
                    <a:cxn ang="0">
                      <a:pos x="0" y="0"/>
                    </a:cxn>
                    <a:cxn ang="0">
                      <a:pos x="0" y="535"/>
                    </a:cxn>
                  </a:cxnLst>
                  <a:rect l="0" t="0" r="r" b="b"/>
                  <a:pathLst>
                    <a:path w="64" h="536">
                      <a:moveTo>
                        <a:pt x="0" y="535"/>
                      </a:moveTo>
                      <a:lnTo>
                        <a:pt x="63" y="535"/>
                      </a:lnTo>
                      <a:lnTo>
                        <a:pt x="63" y="0"/>
                      </a:lnTo>
                      <a:lnTo>
                        <a:pt x="0" y="0"/>
                      </a:lnTo>
                      <a:lnTo>
                        <a:pt x="0" y="535"/>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90524" name="Freeform 60"/>
                <p:cNvSpPr>
                  <a:spLocks/>
                </p:cNvSpPr>
                <p:nvPr/>
              </p:nvSpPr>
              <p:spPr bwMode="auto">
                <a:xfrm>
                  <a:off x="1537" y="1509"/>
                  <a:ext cx="59" cy="682"/>
                </a:xfrm>
                <a:custGeom>
                  <a:avLst/>
                  <a:gdLst/>
                  <a:ahLst/>
                  <a:cxnLst>
                    <a:cxn ang="0">
                      <a:pos x="0" y="681"/>
                    </a:cxn>
                    <a:cxn ang="0">
                      <a:pos x="58" y="681"/>
                    </a:cxn>
                    <a:cxn ang="0">
                      <a:pos x="58" y="0"/>
                    </a:cxn>
                    <a:cxn ang="0">
                      <a:pos x="0" y="0"/>
                    </a:cxn>
                    <a:cxn ang="0">
                      <a:pos x="0" y="681"/>
                    </a:cxn>
                  </a:cxnLst>
                  <a:rect l="0" t="0" r="r" b="b"/>
                  <a:pathLst>
                    <a:path w="59" h="682">
                      <a:moveTo>
                        <a:pt x="0" y="681"/>
                      </a:moveTo>
                      <a:lnTo>
                        <a:pt x="58" y="681"/>
                      </a:lnTo>
                      <a:lnTo>
                        <a:pt x="58" y="0"/>
                      </a:lnTo>
                      <a:lnTo>
                        <a:pt x="0" y="0"/>
                      </a:lnTo>
                      <a:lnTo>
                        <a:pt x="0" y="681"/>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90525" name="Freeform 61"/>
                <p:cNvSpPr>
                  <a:spLocks/>
                </p:cNvSpPr>
                <p:nvPr/>
              </p:nvSpPr>
              <p:spPr bwMode="auto">
                <a:xfrm>
                  <a:off x="1474" y="1899"/>
                  <a:ext cx="64" cy="292"/>
                </a:xfrm>
                <a:custGeom>
                  <a:avLst/>
                  <a:gdLst/>
                  <a:ahLst/>
                  <a:cxnLst>
                    <a:cxn ang="0">
                      <a:pos x="0" y="291"/>
                    </a:cxn>
                    <a:cxn ang="0">
                      <a:pos x="63" y="291"/>
                    </a:cxn>
                    <a:cxn ang="0">
                      <a:pos x="63" y="0"/>
                    </a:cxn>
                    <a:cxn ang="0">
                      <a:pos x="0" y="0"/>
                    </a:cxn>
                    <a:cxn ang="0">
                      <a:pos x="0" y="291"/>
                    </a:cxn>
                  </a:cxnLst>
                  <a:rect l="0" t="0" r="r" b="b"/>
                  <a:pathLst>
                    <a:path w="64" h="292">
                      <a:moveTo>
                        <a:pt x="0" y="291"/>
                      </a:moveTo>
                      <a:lnTo>
                        <a:pt x="63" y="291"/>
                      </a:lnTo>
                      <a:lnTo>
                        <a:pt x="63" y="0"/>
                      </a:lnTo>
                      <a:lnTo>
                        <a:pt x="0" y="0"/>
                      </a:lnTo>
                      <a:lnTo>
                        <a:pt x="0" y="291"/>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90526" name="Freeform 62"/>
                <p:cNvSpPr>
                  <a:spLocks/>
                </p:cNvSpPr>
                <p:nvPr/>
              </p:nvSpPr>
              <p:spPr bwMode="auto">
                <a:xfrm>
                  <a:off x="1415" y="1704"/>
                  <a:ext cx="60" cy="487"/>
                </a:xfrm>
                <a:custGeom>
                  <a:avLst/>
                  <a:gdLst/>
                  <a:ahLst/>
                  <a:cxnLst>
                    <a:cxn ang="0">
                      <a:pos x="0" y="486"/>
                    </a:cxn>
                    <a:cxn ang="0">
                      <a:pos x="59" y="486"/>
                    </a:cxn>
                    <a:cxn ang="0">
                      <a:pos x="59" y="0"/>
                    </a:cxn>
                    <a:cxn ang="0">
                      <a:pos x="0" y="0"/>
                    </a:cxn>
                    <a:cxn ang="0">
                      <a:pos x="0" y="486"/>
                    </a:cxn>
                  </a:cxnLst>
                  <a:rect l="0" t="0" r="r" b="b"/>
                  <a:pathLst>
                    <a:path w="60" h="487">
                      <a:moveTo>
                        <a:pt x="0" y="486"/>
                      </a:moveTo>
                      <a:lnTo>
                        <a:pt x="59" y="486"/>
                      </a:lnTo>
                      <a:lnTo>
                        <a:pt x="59" y="0"/>
                      </a:lnTo>
                      <a:lnTo>
                        <a:pt x="0" y="0"/>
                      </a:lnTo>
                      <a:lnTo>
                        <a:pt x="0" y="486"/>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90527" name="Freeform 63"/>
                <p:cNvSpPr>
                  <a:spLocks/>
                </p:cNvSpPr>
                <p:nvPr/>
              </p:nvSpPr>
              <p:spPr bwMode="auto">
                <a:xfrm>
                  <a:off x="1353" y="1996"/>
                  <a:ext cx="63" cy="195"/>
                </a:xfrm>
                <a:custGeom>
                  <a:avLst/>
                  <a:gdLst/>
                  <a:ahLst/>
                  <a:cxnLst>
                    <a:cxn ang="0">
                      <a:pos x="0" y="194"/>
                    </a:cxn>
                    <a:cxn ang="0">
                      <a:pos x="62" y="194"/>
                    </a:cxn>
                    <a:cxn ang="0">
                      <a:pos x="62" y="0"/>
                    </a:cxn>
                    <a:cxn ang="0">
                      <a:pos x="0" y="0"/>
                    </a:cxn>
                    <a:cxn ang="0">
                      <a:pos x="0" y="194"/>
                    </a:cxn>
                  </a:cxnLst>
                  <a:rect l="0" t="0" r="r" b="b"/>
                  <a:pathLst>
                    <a:path w="63" h="195">
                      <a:moveTo>
                        <a:pt x="0" y="194"/>
                      </a:moveTo>
                      <a:lnTo>
                        <a:pt x="62" y="194"/>
                      </a:lnTo>
                      <a:lnTo>
                        <a:pt x="62" y="0"/>
                      </a:lnTo>
                      <a:lnTo>
                        <a:pt x="0" y="0"/>
                      </a:lnTo>
                      <a:lnTo>
                        <a:pt x="0" y="194"/>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90528" name="Freeform 64"/>
                <p:cNvSpPr>
                  <a:spLocks/>
                </p:cNvSpPr>
                <p:nvPr/>
              </p:nvSpPr>
              <p:spPr bwMode="auto">
                <a:xfrm>
                  <a:off x="1294" y="1996"/>
                  <a:ext cx="60" cy="195"/>
                </a:xfrm>
                <a:custGeom>
                  <a:avLst/>
                  <a:gdLst/>
                  <a:ahLst/>
                  <a:cxnLst>
                    <a:cxn ang="0">
                      <a:pos x="0" y="194"/>
                    </a:cxn>
                    <a:cxn ang="0">
                      <a:pos x="59" y="194"/>
                    </a:cxn>
                    <a:cxn ang="0">
                      <a:pos x="59" y="0"/>
                    </a:cxn>
                    <a:cxn ang="0">
                      <a:pos x="0" y="0"/>
                    </a:cxn>
                    <a:cxn ang="0">
                      <a:pos x="0" y="194"/>
                    </a:cxn>
                  </a:cxnLst>
                  <a:rect l="0" t="0" r="r" b="b"/>
                  <a:pathLst>
                    <a:path w="60" h="195">
                      <a:moveTo>
                        <a:pt x="0" y="194"/>
                      </a:moveTo>
                      <a:lnTo>
                        <a:pt x="59" y="194"/>
                      </a:lnTo>
                      <a:lnTo>
                        <a:pt x="59" y="0"/>
                      </a:lnTo>
                      <a:lnTo>
                        <a:pt x="0" y="0"/>
                      </a:lnTo>
                      <a:lnTo>
                        <a:pt x="0" y="194"/>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90529" name="Freeform 65"/>
                <p:cNvSpPr>
                  <a:spLocks/>
                </p:cNvSpPr>
                <p:nvPr/>
              </p:nvSpPr>
              <p:spPr bwMode="auto">
                <a:xfrm>
                  <a:off x="1232" y="2142"/>
                  <a:ext cx="63" cy="49"/>
                </a:xfrm>
                <a:custGeom>
                  <a:avLst/>
                  <a:gdLst/>
                  <a:ahLst/>
                  <a:cxnLst>
                    <a:cxn ang="0">
                      <a:pos x="0" y="48"/>
                    </a:cxn>
                    <a:cxn ang="0">
                      <a:pos x="62" y="48"/>
                    </a:cxn>
                    <a:cxn ang="0">
                      <a:pos x="62" y="0"/>
                    </a:cxn>
                    <a:cxn ang="0">
                      <a:pos x="0" y="0"/>
                    </a:cxn>
                    <a:cxn ang="0">
                      <a:pos x="0" y="48"/>
                    </a:cxn>
                  </a:cxnLst>
                  <a:rect l="0" t="0" r="r" b="b"/>
                  <a:pathLst>
                    <a:path w="63" h="49">
                      <a:moveTo>
                        <a:pt x="0" y="48"/>
                      </a:moveTo>
                      <a:lnTo>
                        <a:pt x="62" y="48"/>
                      </a:lnTo>
                      <a:lnTo>
                        <a:pt x="62" y="0"/>
                      </a:lnTo>
                      <a:lnTo>
                        <a:pt x="0" y="0"/>
                      </a:lnTo>
                      <a:lnTo>
                        <a:pt x="0" y="48"/>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grpSp>
        </p:grpSp>
        <p:sp>
          <p:nvSpPr>
            <p:cNvPr id="190530" name="AutoShape 66"/>
            <p:cNvSpPr>
              <a:spLocks noChangeArrowheads="1"/>
            </p:cNvSpPr>
            <p:nvPr/>
          </p:nvSpPr>
          <p:spPr bwMode="auto">
            <a:xfrm rot="16200000" flipH="1">
              <a:off x="1396" y="1444"/>
              <a:ext cx="472" cy="280"/>
            </a:xfrm>
            <a:prstGeom prst="rightArrow">
              <a:avLst>
                <a:gd name="adj1" fmla="val 50000"/>
                <a:gd name="adj2" fmla="val 84294"/>
              </a:avLst>
            </a:prstGeom>
            <a:solidFill>
              <a:srgbClr val="FC0128"/>
            </a:solidFill>
            <a:ln w="38100">
              <a:solidFill>
                <a:schemeClr val="bg2"/>
              </a:solidFill>
              <a:miter lim="800000"/>
              <a:headEnd/>
              <a:tailEnd/>
            </a:ln>
            <a:effectLst/>
          </p:spPr>
          <p:txBody>
            <a:bodyPr wrap="none" anchor="ctr"/>
            <a:lstStyle/>
            <a:p>
              <a:endParaRPr lang="en-US"/>
            </a:p>
          </p:txBody>
        </p:sp>
        <p:sp>
          <p:nvSpPr>
            <p:cNvPr id="190531" name="AutoShape 67"/>
            <p:cNvSpPr>
              <a:spLocks noChangeArrowheads="1"/>
            </p:cNvSpPr>
            <p:nvPr/>
          </p:nvSpPr>
          <p:spPr bwMode="auto">
            <a:xfrm rot="16200000" flipH="1">
              <a:off x="1396" y="2260"/>
              <a:ext cx="472" cy="280"/>
            </a:xfrm>
            <a:prstGeom prst="rightArrow">
              <a:avLst>
                <a:gd name="adj1" fmla="val 50000"/>
                <a:gd name="adj2" fmla="val 84294"/>
              </a:avLst>
            </a:prstGeom>
            <a:solidFill>
              <a:srgbClr val="FC0128"/>
            </a:solidFill>
            <a:ln w="38100">
              <a:solidFill>
                <a:schemeClr val="bg2"/>
              </a:solidFill>
              <a:miter lim="800000"/>
              <a:headEnd/>
              <a:tailEnd/>
            </a:ln>
            <a:effectLst/>
          </p:spPr>
          <p:txBody>
            <a:bodyPr wrap="none" anchor="ctr"/>
            <a:lstStyle/>
            <a:p>
              <a:endParaRPr lang="en-US"/>
            </a:p>
          </p:txBody>
        </p:sp>
      </p:grpSp>
      <p:grpSp>
        <p:nvGrpSpPr>
          <p:cNvPr id="190532" name="Group 68"/>
          <p:cNvGrpSpPr>
            <a:grpSpLocks/>
          </p:cNvGrpSpPr>
          <p:nvPr/>
        </p:nvGrpSpPr>
        <p:grpSpPr bwMode="auto">
          <a:xfrm>
            <a:off x="4016375" y="1125538"/>
            <a:ext cx="1985963" cy="3059112"/>
            <a:chOff x="2530" y="709"/>
            <a:chExt cx="1251" cy="1927"/>
          </a:xfrm>
        </p:grpSpPr>
        <p:grpSp>
          <p:nvGrpSpPr>
            <p:cNvPr id="190533" name="Group 69"/>
            <p:cNvGrpSpPr>
              <a:grpSpLocks/>
            </p:cNvGrpSpPr>
            <p:nvPr/>
          </p:nvGrpSpPr>
          <p:grpSpPr bwMode="auto">
            <a:xfrm>
              <a:off x="2655" y="709"/>
              <a:ext cx="1015" cy="653"/>
              <a:chOff x="2655" y="709"/>
              <a:chExt cx="1015" cy="653"/>
            </a:xfrm>
          </p:grpSpPr>
          <p:graphicFrame>
            <p:nvGraphicFramePr>
              <p:cNvPr id="190534" name="Object 70">
                <a:hlinkClick r:id="" action="ppaction://ole?verb=0"/>
              </p:cNvPr>
              <p:cNvGraphicFramePr>
                <a:graphicFrameLocks/>
              </p:cNvGraphicFramePr>
              <p:nvPr/>
            </p:nvGraphicFramePr>
            <p:xfrm>
              <a:off x="2655" y="709"/>
              <a:ext cx="1015" cy="633"/>
            </p:xfrm>
            <a:graphic>
              <a:graphicData uri="http://schemas.openxmlformats.org/presentationml/2006/ole">
                <p:oleObj spid="_x0000_s190534" name="Microsoft ClipArt Gallery" r:id="rId5" imgW="4052880" imgH="2536560" progId="">
                  <p:embed/>
                </p:oleObj>
              </a:graphicData>
            </a:graphic>
          </p:graphicFrame>
          <p:sp>
            <p:nvSpPr>
              <p:cNvPr id="190535" name="Rectangle 71"/>
              <p:cNvSpPr>
                <a:spLocks noChangeArrowheads="1"/>
              </p:cNvSpPr>
              <p:nvPr/>
            </p:nvSpPr>
            <p:spPr bwMode="auto">
              <a:xfrm>
                <a:off x="2878" y="1152"/>
                <a:ext cx="569" cy="210"/>
              </a:xfrm>
              <a:prstGeom prst="rect">
                <a:avLst/>
              </a:prstGeom>
              <a:noFill/>
              <a:ln w="12700">
                <a:noFill/>
                <a:miter lim="800000"/>
                <a:headEnd/>
                <a:tailEnd/>
              </a:ln>
              <a:effectLst/>
            </p:spPr>
            <p:txBody>
              <a:bodyPr wrap="none" lIns="90488" tIns="44450" rIns="90488" bIns="44450">
                <a:spAutoFit/>
              </a:bodyPr>
              <a:lstStyle/>
              <a:p>
                <a:pPr algn="ctr" eaLnBrk="0" hangingPunct="0"/>
                <a:r>
                  <a:rPr lang="en-US" sz="1600" b="1">
                    <a:solidFill>
                      <a:srgbClr val="EAEC5E"/>
                    </a:solidFill>
                    <a:effectLst>
                      <a:outerShdw blurRad="38100" dist="38100" dir="2700000" algn="tl">
                        <a:srgbClr val="000000"/>
                      </a:outerShdw>
                    </a:effectLst>
                  </a:rPr>
                  <a:t>Sample</a:t>
                </a:r>
              </a:p>
            </p:txBody>
          </p:sp>
        </p:grpSp>
        <p:grpSp>
          <p:nvGrpSpPr>
            <p:cNvPr id="190536" name="Group 72"/>
            <p:cNvGrpSpPr>
              <a:grpSpLocks/>
            </p:cNvGrpSpPr>
            <p:nvPr/>
          </p:nvGrpSpPr>
          <p:grpSpPr bwMode="auto">
            <a:xfrm>
              <a:off x="2530" y="1422"/>
              <a:ext cx="1251" cy="906"/>
              <a:chOff x="2530" y="1422"/>
              <a:chExt cx="1251" cy="906"/>
            </a:xfrm>
          </p:grpSpPr>
          <p:sp>
            <p:nvSpPr>
              <p:cNvPr id="190537" name="Rectangle 73"/>
              <p:cNvSpPr>
                <a:spLocks noChangeArrowheads="1"/>
              </p:cNvSpPr>
              <p:nvPr/>
            </p:nvSpPr>
            <p:spPr bwMode="auto">
              <a:xfrm>
                <a:off x="3673"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4</a:t>
                </a:r>
              </a:p>
            </p:txBody>
          </p:sp>
          <p:sp>
            <p:nvSpPr>
              <p:cNvPr id="190538" name="Rectangle 74"/>
              <p:cNvSpPr>
                <a:spLocks noChangeArrowheads="1"/>
              </p:cNvSpPr>
              <p:nvPr/>
            </p:nvSpPr>
            <p:spPr bwMode="auto">
              <a:xfrm>
                <a:off x="3698" y="2246"/>
                <a:ext cx="59"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a:t>
                </a:r>
              </a:p>
            </p:txBody>
          </p:sp>
          <p:sp>
            <p:nvSpPr>
              <p:cNvPr id="190539" name="Rectangle 75"/>
              <p:cNvSpPr>
                <a:spLocks noChangeArrowheads="1"/>
              </p:cNvSpPr>
              <p:nvPr/>
            </p:nvSpPr>
            <p:spPr bwMode="auto">
              <a:xfrm>
                <a:off x="3708"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4</a:t>
                </a:r>
              </a:p>
            </p:txBody>
          </p:sp>
          <p:sp>
            <p:nvSpPr>
              <p:cNvPr id="190540" name="Rectangle 76"/>
              <p:cNvSpPr>
                <a:spLocks noChangeArrowheads="1"/>
              </p:cNvSpPr>
              <p:nvPr/>
            </p:nvSpPr>
            <p:spPr bwMode="auto">
              <a:xfrm>
                <a:off x="3521"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4</a:t>
                </a:r>
              </a:p>
            </p:txBody>
          </p:sp>
          <p:sp>
            <p:nvSpPr>
              <p:cNvPr id="190541" name="Rectangle 77"/>
              <p:cNvSpPr>
                <a:spLocks noChangeArrowheads="1"/>
              </p:cNvSpPr>
              <p:nvPr/>
            </p:nvSpPr>
            <p:spPr bwMode="auto">
              <a:xfrm>
                <a:off x="3545" y="2246"/>
                <a:ext cx="59"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a:t>
                </a:r>
              </a:p>
            </p:txBody>
          </p:sp>
          <p:sp>
            <p:nvSpPr>
              <p:cNvPr id="190542" name="Rectangle 78"/>
              <p:cNvSpPr>
                <a:spLocks noChangeArrowheads="1"/>
              </p:cNvSpPr>
              <p:nvPr/>
            </p:nvSpPr>
            <p:spPr bwMode="auto">
              <a:xfrm>
                <a:off x="3556"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2</a:t>
                </a:r>
              </a:p>
            </p:txBody>
          </p:sp>
          <p:sp>
            <p:nvSpPr>
              <p:cNvPr id="190543" name="Rectangle 79"/>
              <p:cNvSpPr>
                <a:spLocks noChangeArrowheads="1"/>
              </p:cNvSpPr>
              <p:nvPr/>
            </p:nvSpPr>
            <p:spPr bwMode="auto">
              <a:xfrm>
                <a:off x="3372"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4</a:t>
                </a:r>
              </a:p>
            </p:txBody>
          </p:sp>
          <p:sp>
            <p:nvSpPr>
              <p:cNvPr id="190544" name="Rectangle 80"/>
              <p:cNvSpPr>
                <a:spLocks noChangeArrowheads="1"/>
              </p:cNvSpPr>
              <p:nvPr/>
            </p:nvSpPr>
            <p:spPr bwMode="auto">
              <a:xfrm>
                <a:off x="3396" y="2246"/>
                <a:ext cx="59"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a:t>
                </a:r>
              </a:p>
            </p:txBody>
          </p:sp>
          <p:sp>
            <p:nvSpPr>
              <p:cNvPr id="190545" name="Rectangle 81"/>
              <p:cNvSpPr>
                <a:spLocks noChangeArrowheads="1"/>
              </p:cNvSpPr>
              <p:nvPr/>
            </p:nvSpPr>
            <p:spPr bwMode="auto">
              <a:xfrm>
                <a:off x="3407"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0</a:t>
                </a:r>
              </a:p>
            </p:txBody>
          </p:sp>
          <p:sp>
            <p:nvSpPr>
              <p:cNvPr id="190546" name="Rectangle 82"/>
              <p:cNvSpPr>
                <a:spLocks noChangeArrowheads="1"/>
              </p:cNvSpPr>
              <p:nvPr/>
            </p:nvSpPr>
            <p:spPr bwMode="auto">
              <a:xfrm>
                <a:off x="3220"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3</a:t>
                </a:r>
              </a:p>
            </p:txBody>
          </p:sp>
          <p:sp>
            <p:nvSpPr>
              <p:cNvPr id="190547" name="Rectangle 83"/>
              <p:cNvSpPr>
                <a:spLocks noChangeArrowheads="1"/>
              </p:cNvSpPr>
              <p:nvPr/>
            </p:nvSpPr>
            <p:spPr bwMode="auto">
              <a:xfrm>
                <a:off x="3244" y="2246"/>
                <a:ext cx="59"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a:t>
                </a:r>
              </a:p>
            </p:txBody>
          </p:sp>
          <p:sp>
            <p:nvSpPr>
              <p:cNvPr id="190548" name="Rectangle 84"/>
              <p:cNvSpPr>
                <a:spLocks noChangeArrowheads="1"/>
              </p:cNvSpPr>
              <p:nvPr/>
            </p:nvSpPr>
            <p:spPr bwMode="auto">
              <a:xfrm>
                <a:off x="3254"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8</a:t>
                </a:r>
              </a:p>
            </p:txBody>
          </p:sp>
          <p:sp>
            <p:nvSpPr>
              <p:cNvPr id="190549" name="Rectangle 85"/>
              <p:cNvSpPr>
                <a:spLocks noChangeArrowheads="1"/>
              </p:cNvSpPr>
              <p:nvPr/>
            </p:nvSpPr>
            <p:spPr bwMode="auto">
              <a:xfrm>
                <a:off x="3067"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3</a:t>
                </a:r>
              </a:p>
            </p:txBody>
          </p:sp>
          <p:sp>
            <p:nvSpPr>
              <p:cNvPr id="190550" name="Rectangle 86"/>
              <p:cNvSpPr>
                <a:spLocks noChangeArrowheads="1"/>
              </p:cNvSpPr>
              <p:nvPr/>
            </p:nvSpPr>
            <p:spPr bwMode="auto">
              <a:xfrm>
                <a:off x="3091" y="2246"/>
                <a:ext cx="59"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a:t>
                </a:r>
              </a:p>
            </p:txBody>
          </p:sp>
          <p:sp>
            <p:nvSpPr>
              <p:cNvPr id="190551" name="Rectangle 87"/>
              <p:cNvSpPr>
                <a:spLocks noChangeArrowheads="1"/>
              </p:cNvSpPr>
              <p:nvPr/>
            </p:nvSpPr>
            <p:spPr bwMode="auto">
              <a:xfrm>
                <a:off x="3102"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6</a:t>
                </a:r>
              </a:p>
            </p:txBody>
          </p:sp>
          <p:sp>
            <p:nvSpPr>
              <p:cNvPr id="190552" name="Rectangle 88"/>
              <p:cNvSpPr>
                <a:spLocks noChangeArrowheads="1"/>
              </p:cNvSpPr>
              <p:nvPr/>
            </p:nvSpPr>
            <p:spPr bwMode="auto">
              <a:xfrm>
                <a:off x="2914"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3</a:t>
                </a:r>
              </a:p>
            </p:txBody>
          </p:sp>
          <p:sp>
            <p:nvSpPr>
              <p:cNvPr id="190553" name="Rectangle 89"/>
              <p:cNvSpPr>
                <a:spLocks noChangeArrowheads="1"/>
              </p:cNvSpPr>
              <p:nvPr/>
            </p:nvSpPr>
            <p:spPr bwMode="auto">
              <a:xfrm>
                <a:off x="2939" y="2246"/>
                <a:ext cx="59"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a:t>
                </a:r>
              </a:p>
            </p:txBody>
          </p:sp>
          <p:sp>
            <p:nvSpPr>
              <p:cNvPr id="190554" name="Rectangle 90"/>
              <p:cNvSpPr>
                <a:spLocks noChangeArrowheads="1"/>
              </p:cNvSpPr>
              <p:nvPr/>
            </p:nvSpPr>
            <p:spPr bwMode="auto">
              <a:xfrm>
                <a:off x="2949"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4</a:t>
                </a:r>
              </a:p>
            </p:txBody>
          </p:sp>
          <p:sp>
            <p:nvSpPr>
              <p:cNvPr id="190555" name="Rectangle 91"/>
              <p:cNvSpPr>
                <a:spLocks noChangeArrowheads="1"/>
              </p:cNvSpPr>
              <p:nvPr/>
            </p:nvSpPr>
            <p:spPr bwMode="auto">
              <a:xfrm>
                <a:off x="2762"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3</a:t>
                </a:r>
              </a:p>
            </p:txBody>
          </p:sp>
          <p:sp>
            <p:nvSpPr>
              <p:cNvPr id="190556" name="Rectangle 92"/>
              <p:cNvSpPr>
                <a:spLocks noChangeArrowheads="1"/>
              </p:cNvSpPr>
              <p:nvPr/>
            </p:nvSpPr>
            <p:spPr bwMode="auto">
              <a:xfrm>
                <a:off x="2786" y="2246"/>
                <a:ext cx="59"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a:t>
                </a:r>
              </a:p>
            </p:txBody>
          </p:sp>
          <p:sp>
            <p:nvSpPr>
              <p:cNvPr id="190557" name="Rectangle 93"/>
              <p:cNvSpPr>
                <a:spLocks noChangeArrowheads="1"/>
              </p:cNvSpPr>
              <p:nvPr/>
            </p:nvSpPr>
            <p:spPr bwMode="auto">
              <a:xfrm>
                <a:off x="2797"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2</a:t>
                </a:r>
              </a:p>
            </p:txBody>
          </p:sp>
          <p:sp>
            <p:nvSpPr>
              <p:cNvPr id="190558" name="Rectangle 94"/>
              <p:cNvSpPr>
                <a:spLocks noChangeArrowheads="1"/>
              </p:cNvSpPr>
              <p:nvPr/>
            </p:nvSpPr>
            <p:spPr bwMode="auto">
              <a:xfrm>
                <a:off x="2610"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3</a:t>
                </a:r>
              </a:p>
            </p:txBody>
          </p:sp>
          <p:sp>
            <p:nvSpPr>
              <p:cNvPr id="190559" name="Rectangle 95"/>
              <p:cNvSpPr>
                <a:spLocks noChangeArrowheads="1"/>
              </p:cNvSpPr>
              <p:nvPr/>
            </p:nvSpPr>
            <p:spPr bwMode="auto">
              <a:xfrm>
                <a:off x="2634" y="2246"/>
                <a:ext cx="59"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a:t>
                </a:r>
              </a:p>
            </p:txBody>
          </p:sp>
          <p:sp>
            <p:nvSpPr>
              <p:cNvPr id="190560" name="Rectangle 96"/>
              <p:cNvSpPr>
                <a:spLocks noChangeArrowheads="1"/>
              </p:cNvSpPr>
              <p:nvPr/>
            </p:nvSpPr>
            <p:spPr bwMode="auto">
              <a:xfrm>
                <a:off x="2644"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0</a:t>
                </a:r>
              </a:p>
            </p:txBody>
          </p:sp>
          <p:sp>
            <p:nvSpPr>
              <p:cNvPr id="190561" name="Line 97"/>
              <p:cNvSpPr>
                <a:spLocks noChangeShapeType="1"/>
              </p:cNvSpPr>
              <p:nvPr/>
            </p:nvSpPr>
            <p:spPr bwMode="auto">
              <a:xfrm>
                <a:off x="3728" y="2226"/>
                <a:ext cx="0" cy="19"/>
              </a:xfrm>
              <a:prstGeom prst="line">
                <a:avLst/>
              </a:prstGeom>
              <a:noFill/>
              <a:ln w="12700">
                <a:solidFill>
                  <a:schemeClr val="tx1"/>
                </a:solidFill>
                <a:round/>
                <a:headEnd/>
                <a:tailEnd/>
              </a:ln>
              <a:effectLst/>
            </p:spPr>
            <p:txBody>
              <a:bodyPr wrap="none" anchor="ctr"/>
              <a:lstStyle/>
              <a:p>
                <a:endParaRPr lang="en-US"/>
              </a:p>
            </p:txBody>
          </p:sp>
          <p:sp>
            <p:nvSpPr>
              <p:cNvPr id="190562" name="Line 98"/>
              <p:cNvSpPr>
                <a:spLocks noChangeShapeType="1"/>
              </p:cNvSpPr>
              <p:nvPr/>
            </p:nvSpPr>
            <p:spPr bwMode="auto">
              <a:xfrm>
                <a:off x="3575" y="2226"/>
                <a:ext cx="0" cy="19"/>
              </a:xfrm>
              <a:prstGeom prst="line">
                <a:avLst/>
              </a:prstGeom>
              <a:noFill/>
              <a:ln w="12700">
                <a:solidFill>
                  <a:schemeClr val="tx1"/>
                </a:solidFill>
                <a:round/>
                <a:headEnd/>
                <a:tailEnd/>
              </a:ln>
              <a:effectLst/>
            </p:spPr>
            <p:txBody>
              <a:bodyPr wrap="none" anchor="ctr"/>
              <a:lstStyle/>
              <a:p>
                <a:endParaRPr lang="en-US"/>
              </a:p>
            </p:txBody>
          </p:sp>
          <p:sp>
            <p:nvSpPr>
              <p:cNvPr id="190563" name="Line 99"/>
              <p:cNvSpPr>
                <a:spLocks noChangeShapeType="1"/>
              </p:cNvSpPr>
              <p:nvPr/>
            </p:nvSpPr>
            <p:spPr bwMode="auto">
              <a:xfrm>
                <a:off x="3423" y="2226"/>
                <a:ext cx="0" cy="19"/>
              </a:xfrm>
              <a:prstGeom prst="line">
                <a:avLst/>
              </a:prstGeom>
              <a:noFill/>
              <a:ln w="12700">
                <a:solidFill>
                  <a:schemeClr val="tx1"/>
                </a:solidFill>
                <a:round/>
                <a:headEnd/>
                <a:tailEnd/>
              </a:ln>
              <a:effectLst/>
            </p:spPr>
            <p:txBody>
              <a:bodyPr wrap="none" anchor="ctr"/>
              <a:lstStyle/>
              <a:p>
                <a:endParaRPr lang="en-US"/>
              </a:p>
            </p:txBody>
          </p:sp>
          <p:sp>
            <p:nvSpPr>
              <p:cNvPr id="190564" name="Line 100"/>
              <p:cNvSpPr>
                <a:spLocks noChangeShapeType="1"/>
              </p:cNvSpPr>
              <p:nvPr/>
            </p:nvSpPr>
            <p:spPr bwMode="auto">
              <a:xfrm>
                <a:off x="3270" y="2226"/>
                <a:ext cx="0" cy="19"/>
              </a:xfrm>
              <a:prstGeom prst="line">
                <a:avLst/>
              </a:prstGeom>
              <a:noFill/>
              <a:ln w="12700">
                <a:solidFill>
                  <a:schemeClr val="tx1"/>
                </a:solidFill>
                <a:round/>
                <a:headEnd/>
                <a:tailEnd/>
              </a:ln>
              <a:effectLst/>
            </p:spPr>
            <p:txBody>
              <a:bodyPr wrap="none" anchor="ctr"/>
              <a:lstStyle/>
              <a:p>
                <a:endParaRPr lang="en-US"/>
              </a:p>
            </p:txBody>
          </p:sp>
          <p:sp>
            <p:nvSpPr>
              <p:cNvPr id="190565" name="Line 101"/>
              <p:cNvSpPr>
                <a:spLocks noChangeShapeType="1"/>
              </p:cNvSpPr>
              <p:nvPr/>
            </p:nvSpPr>
            <p:spPr bwMode="auto">
              <a:xfrm>
                <a:off x="3118" y="2226"/>
                <a:ext cx="0" cy="19"/>
              </a:xfrm>
              <a:prstGeom prst="line">
                <a:avLst/>
              </a:prstGeom>
              <a:noFill/>
              <a:ln w="12700">
                <a:solidFill>
                  <a:schemeClr val="tx1"/>
                </a:solidFill>
                <a:round/>
                <a:headEnd/>
                <a:tailEnd/>
              </a:ln>
              <a:effectLst/>
            </p:spPr>
            <p:txBody>
              <a:bodyPr wrap="none" anchor="ctr"/>
              <a:lstStyle/>
              <a:p>
                <a:endParaRPr lang="en-US"/>
              </a:p>
            </p:txBody>
          </p:sp>
          <p:sp>
            <p:nvSpPr>
              <p:cNvPr id="190566" name="Line 102"/>
              <p:cNvSpPr>
                <a:spLocks noChangeShapeType="1"/>
              </p:cNvSpPr>
              <p:nvPr/>
            </p:nvSpPr>
            <p:spPr bwMode="auto">
              <a:xfrm>
                <a:off x="2965" y="2226"/>
                <a:ext cx="0" cy="19"/>
              </a:xfrm>
              <a:prstGeom prst="line">
                <a:avLst/>
              </a:prstGeom>
              <a:noFill/>
              <a:ln w="12700">
                <a:solidFill>
                  <a:schemeClr val="tx1"/>
                </a:solidFill>
                <a:round/>
                <a:headEnd/>
                <a:tailEnd/>
              </a:ln>
              <a:effectLst/>
            </p:spPr>
            <p:txBody>
              <a:bodyPr wrap="none" anchor="ctr"/>
              <a:lstStyle/>
              <a:p>
                <a:endParaRPr lang="en-US"/>
              </a:p>
            </p:txBody>
          </p:sp>
          <p:sp>
            <p:nvSpPr>
              <p:cNvPr id="190567" name="Line 103"/>
              <p:cNvSpPr>
                <a:spLocks noChangeShapeType="1"/>
              </p:cNvSpPr>
              <p:nvPr/>
            </p:nvSpPr>
            <p:spPr bwMode="auto">
              <a:xfrm>
                <a:off x="2813" y="2226"/>
                <a:ext cx="0" cy="19"/>
              </a:xfrm>
              <a:prstGeom prst="line">
                <a:avLst/>
              </a:prstGeom>
              <a:noFill/>
              <a:ln w="12700">
                <a:solidFill>
                  <a:schemeClr val="tx1"/>
                </a:solidFill>
                <a:round/>
                <a:headEnd/>
                <a:tailEnd/>
              </a:ln>
              <a:effectLst/>
            </p:spPr>
            <p:txBody>
              <a:bodyPr wrap="none" anchor="ctr"/>
              <a:lstStyle/>
              <a:p>
                <a:endParaRPr lang="en-US"/>
              </a:p>
            </p:txBody>
          </p:sp>
          <p:sp>
            <p:nvSpPr>
              <p:cNvPr id="190568" name="Line 104"/>
              <p:cNvSpPr>
                <a:spLocks noChangeShapeType="1"/>
              </p:cNvSpPr>
              <p:nvPr/>
            </p:nvSpPr>
            <p:spPr bwMode="auto">
              <a:xfrm>
                <a:off x="2660" y="2226"/>
                <a:ext cx="0" cy="19"/>
              </a:xfrm>
              <a:prstGeom prst="line">
                <a:avLst/>
              </a:prstGeom>
              <a:noFill/>
              <a:ln w="12700">
                <a:solidFill>
                  <a:schemeClr val="tx1"/>
                </a:solidFill>
                <a:round/>
                <a:headEnd/>
                <a:tailEnd/>
              </a:ln>
              <a:effectLst/>
            </p:spPr>
            <p:txBody>
              <a:bodyPr wrap="none" anchor="ctr"/>
              <a:lstStyle/>
              <a:p>
                <a:endParaRPr lang="en-US"/>
              </a:p>
            </p:txBody>
          </p:sp>
          <p:sp>
            <p:nvSpPr>
              <p:cNvPr id="190569" name="Rectangle 105"/>
              <p:cNvSpPr>
                <a:spLocks noChangeArrowheads="1"/>
              </p:cNvSpPr>
              <p:nvPr/>
            </p:nvSpPr>
            <p:spPr bwMode="auto">
              <a:xfrm>
                <a:off x="2530" y="1422"/>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5</a:t>
                </a:r>
              </a:p>
            </p:txBody>
          </p:sp>
          <p:sp>
            <p:nvSpPr>
              <p:cNvPr id="190570" name="Rectangle 106"/>
              <p:cNvSpPr>
                <a:spLocks noChangeArrowheads="1"/>
              </p:cNvSpPr>
              <p:nvPr/>
            </p:nvSpPr>
            <p:spPr bwMode="auto">
              <a:xfrm>
                <a:off x="2530" y="1665"/>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0</a:t>
                </a:r>
              </a:p>
            </p:txBody>
          </p:sp>
          <p:sp>
            <p:nvSpPr>
              <p:cNvPr id="190571" name="Rectangle 107"/>
              <p:cNvSpPr>
                <a:spLocks noChangeArrowheads="1"/>
              </p:cNvSpPr>
              <p:nvPr/>
            </p:nvSpPr>
            <p:spPr bwMode="auto">
              <a:xfrm>
                <a:off x="2530" y="1909"/>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5</a:t>
                </a:r>
              </a:p>
            </p:txBody>
          </p:sp>
          <p:sp>
            <p:nvSpPr>
              <p:cNvPr id="190572" name="Rectangle 108"/>
              <p:cNvSpPr>
                <a:spLocks noChangeArrowheads="1"/>
              </p:cNvSpPr>
              <p:nvPr/>
            </p:nvSpPr>
            <p:spPr bwMode="auto">
              <a:xfrm>
                <a:off x="2530" y="2148"/>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0</a:t>
                </a:r>
              </a:p>
            </p:txBody>
          </p:sp>
          <p:sp>
            <p:nvSpPr>
              <p:cNvPr id="190573" name="Line 109"/>
              <p:cNvSpPr>
                <a:spLocks noChangeShapeType="1"/>
              </p:cNvSpPr>
              <p:nvPr/>
            </p:nvSpPr>
            <p:spPr bwMode="auto">
              <a:xfrm flipH="1">
                <a:off x="2601" y="1461"/>
                <a:ext cx="46" cy="0"/>
              </a:xfrm>
              <a:prstGeom prst="line">
                <a:avLst/>
              </a:prstGeom>
              <a:noFill/>
              <a:ln w="12700">
                <a:solidFill>
                  <a:schemeClr val="tx1"/>
                </a:solidFill>
                <a:round/>
                <a:headEnd/>
                <a:tailEnd/>
              </a:ln>
              <a:effectLst/>
            </p:spPr>
            <p:txBody>
              <a:bodyPr wrap="none" anchor="ctr"/>
              <a:lstStyle/>
              <a:p>
                <a:endParaRPr lang="en-US"/>
              </a:p>
            </p:txBody>
          </p:sp>
          <p:sp>
            <p:nvSpPr>
              <p:cNvPr id="190574" name="Line 110"/>
              <p:cNvSpPr>
                <a:spLocks noChangeShapeType="1"/>
              </p:cNvSpPr>
              <p:nvPr/>
            </p:nvSpPr>
            <p:spPr bwMode="auto">
              <a:xfrm flipH="1">
                <a:off x="2601" y="1704"/>
                <a:ext cx="46" cy="0"/>
              </a:xfrm>
              <a:prstGeom prst="line">
                <a:avLst/>
              </a:prstGeom>
              <a:noFill/>
              <a:ln w="12700">
                <a:solidFill>
                  <a:schemeClr val="tx1"/>
                </a:solidFill>
                <a:round/>
                <a:headEnd/>
                <a:tailEnd/>
              </a:ln>
              <a:effectLst/>
            </p:spPr>
            <p:txBody>
              <a:bodyPr wrap="none" anchor="ctr"/>
              <a:lstStyle/>
              <a:p>
                <a:endParaRPr lang="en-US"/>
              </a:p>
            </p:txBody>
          </p:sp>
          <p:sp>
            <p:nvSpPr>
              <p:cNvPr id="190575" name="Line 111"/>
              <p:cNvSpPr>
                <a:spLocks noChangeShapeType="1"/>
              </p:cNvSpPr>
              <p:nvPr/>
            </p:nvSpPr>
            <p:spPr bwMode="auto">
              <a:xfrm flipH="1">
                <a:off x="2601" y="1947"/>
                <a:ext cx="46" cy="0"/>
              </a:xfrm>
              <a:prstGeom prst="line">
                <a:avLst/>
              </a:prstGeom>
              <a:noFill/>
              <a:ln w="12700">
                <a:solidFill>
                  <a:schemeClr val="tx1"/>
                </a:solidFill>
                <a:round/>
                <a:headEnd/>
                <a:tailEnd/>
              </a:ln>
              <a:effectLst/>
            </p:spPr>
            <p:txBody>
              <a:bodyPr wrap="none" anchor="ctr"/>
              <a:lstStyle/>
              <a:p>
                <a:endParaRPr lang="en-US"/>
              </a:p>
            </p:txBody>
          </p:sp>
          <p:sp>
            <p:nvSpPr>
              <p:cNvPr id="190576" name="Line 112"/>
              <p:cNvSpPr>
                <a:spLocks noChangeShapeType="1"/>
              </p:cNvSpPr>
              <p:nvPr/>
            </p:nvSpPr>
            <p:spPr bwMode="auto">
              <a:xfrm flipH="1">
                <a:off x="2601" y="2187"/>
                <a:ext cx="46" cy="0"/>
              </a:xfrm>
              <a:prstGeom prst="line">
                <a:avLst/>
              </a:prstGeom>
              <a:noFill/>
              <a:ln w="12700">
                <a:solidFill>
                  <a:schemeClr val="tx1"/>
                </a:solidFill>
                <a:round/>
                <a:headEnd/>
                <a:tailEnd/>
              </a:ln>
              <a:effectLst/>
            </p:spPr>
            <p:txBody>
              <a:bodyPr wrap="none" anchor="ctr"/>
              <a:lstStyle/>
              <a:p>
                <a:endParaRPr lang="en-US"/>
              </a:p>
            </p:txBody>
          </p:sp>
          <p:sp>
            <p:nvSpPr>
              <p:cNvPr id="190577" name="Line 113"/>
              <p:cNvSpPr>
                <a:spLocks noChangeShapeType="1"/>
              </p:cNvSpPr>
              <p:nvPr/>
            </p:nvSpPr>
            <p:spPr bwMode="auto">
              <a:xfrm>
                <a:off x="2664" y="2222"/>
                <a:ext cx="1060" cy="0"/>
              </a:xfrm>
              <a:prstGeom prst="line">
                <a:avLst/>
              </a:prstGeom>
              <a:noFill/>
              <a:ln w="12700">
                <a:solidFill>
                  <a:schemeClr val="tx1"/>
                </a:solidFill>
                <a:round/>
                <a:headEnd/>
                <a:tailEnd/>
              </a:ln>
              <a:effectLst/>
            </p:spPr>
            <p:txBody>
              <a:bodyPr wrap="none" anchor="ctr"/>
              <a:lstStyle/>
              <a:p>
                <a:endParaRPr lang="en-US"/>
              </a:p>
            </p:txBody>
          </p:sp>
          <p:sp>
            <p:nvSpPr>
              <p:cNvPr id="190578" name="Line 114"/>
              <p:cNvSpPr>
                <a:spLocks noChangeShapeType="1"/>
              </p:cNvSpPr>
              <p:nvPr/>
            </p:nvSpPr>
            <p:spPr bwMode="auto">
              <a:xfrm flipV="1">
                <a:off x="2643" y="1457"/>
                <a:ext cx="0" cy="755"/>
              </a:xfrm>
              <a:prstGeom prst="line">
                <a:avLst/>
              </a:prstGeom>
              <a:noFill/>
              <a:ln w="12700">
                <a:solidFill>
                  <a:schemeClr val="tx1"/>
                </a:solidFill>
                <a:round/>
                <a:headEnd/>
                <a:tailEnd/>
              </a:ln>
              <a:effectLst/>
            </p:spPr>
            <p:txBody>
              <a:bodyPr wrap="none" anchor="ctr"/>
              <a:lstStyle/>
              <a:p>
                <a:endParaRPr lang="en-US"/>
              </a:p>
            </p:txBody>
          </p:sp>
          <p:grpSp>
            <p:nvGrpSpPr>
              <p:cNvPr id="190579" name="Group 115"/>
              <p:cNvGrpSpPr>
                <a:grpSpLocks/>
              </p:cNvGrpSpPr>
              <p:nvPr/>
            </p:nvGrpSpPr>
            <p:grpSpPr bwMode="auto">
              <a:xfrm>
                <a:off x="2768" y="1509"/>
                <a:ext cx="912" cy="682"/>
                <a:chOff x="2768" y="1509"/>
                <a:chExt cx="912" cy="682"/>
              </a:xfrm>
            </p:grpSpPr>
            <p:sp>
              <p:nvSpPr>
                <p:cNvPr id="190580" name="Freeform 116"/>
                <p:cNvSpPr>
                  <a:spLocks/>
                </p:cNvSpPr>
                <p:nvPr/>
              </p:nvSpPr>
              <p:spPr bwMode="auto">
                <a:xfrm>
                  <a:off x="3620" y="2044"/>
                  <a:ext cx="60" cy="147"/>
                </a:xfrm>
                <a:custGeom>
                  <a:avLst/>
                  <a:gdLst/>
                  <a:ahLst/>
                  <a:cxnLst>
                    <a:cxn ang="0">
                      <a:pos x="0" y="146"/>
                    </a:cxn>
                    <a:cxn ang="0">
                      <a:pos x="59" y="146"/>
                    </a:cxn>
                    <a:cxn ang="0">
                      <a:pos x="59" y="0"/>
                    </a:cxn>
                    <a:cxn ang="0">
                      <a:pos x="0" y="0"/>
                    </a:cxn>
                    <a:cxn ang="0">
                      <a:pos x="0" y="146"/>
                    </a:cxn>
                  </a:cxnLst>
                  <a:rect l="0" t="0" r="r" b="b"/>
                  <a:pathLst>
                    <a:path w="60" h="147">
                      <a:moveTo>
                        <a:pt x="0" y="146"/>
                      </a:moveTo>
                      <a:lnTo>
                        <a:pt x="59" y="146"/>
                      </a:lnTo>
                      <a:lnTo>
                        <a:pt x="59" y="0"/>
                      </a:lnTo>
                      <a:lnTo>
                        <a:pt x="0" y="0"/>
                      </a:lnTo>
                      <a:lnTo>
                        <a:pt x="0" y="146"/>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90581" name="Freeform 117"/>
                <p:cNvSpPr>
                  <a:spLocks/>
                </p:cNvSpPr>
                <p:nvPr/>
              </p:nvSpPr>
              <p:spPr bwMode="auto">
                <a:xfrm>
                  <a:off x="3558" y="2044"/>
                  <a:ext cx="63" cy="147"/>
                </a:xfrm>
                <a:custGeom>
                  <a:avLst/>
                  <a:gdLst/>
                  <a:ahLst/>
                  <a:cxnLst>
                    <a:cxn ang="0">
                      <a:pos x="0" y="146"/>
                    </a:cxn>
                    <a:cxn ang="0">
                      <a:pos x="62" y="146"/>
                    </a:cxn>
                    <a:cxn ang="0">
                      <a:pos x="62" y="0"/>
                    </a:cxn>
                    <a:cxn ang="0">
                      <a:pos x="0" y="0"/>
                    </a:cxn>
                    <a:cxn ang="0">
                      <a:pos x="0" y="146"/>
                    </a:cxn>
                  </a:cxnLst>
                  <a:rect l="0" t="0" r="r" b="b"/>
                  <a:pathLst>
                    <a:path w="63" h="147">
                      <a:moveTo>
                        <a:pt x="0" y="146"/>
                      </a:moveTo>
                      <a:lnTo>
                        <a:pt x="62" y="146"/>
                      </a:lnTo>
                      <a:lnTo>
                        <a:pt x="62" y="0"/>
                      </a:lnTo>
                      <a:lnTo>
                        <a:pt x="0" y="0"/>
                      </a:lnTo>
                      <a:lnTo>
                        <a:pt x="0" y="146"/>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90582" name="Freeform 118"/>
                <p:cNvSpPr>
                  <a:spLocks/>
                </p:cNvSpPr>
                <p:nvPr/>
              </p:nvSpPr>
              <p:spPr bwMode="auto">
                <a:xfrm>
                  <a:off x="3499" y="2093"/>
                  <a:ext cx="60" cy="98"/>
                </a:xfrm>
                <a:custGeom>
                  <a:avLst/>
                  <a:gdLst/>
                  <a:ahLst/>
                  <a:cxnLst>
                    <a:cxn ang="0">
                      <a:pos x="0" y="97"/>
                    </a:cxn>
                    <a:cxn ang="0">
                      <a:pos x="59" y="97"/>
                    </a:cxn>
                    <a:cxn ang="0">
                      <a:pos x="59" y="0"/>
                    </a:cxn>
                    <a:cxn ang="0">
                      <a:pos x="0" y="0"/>
                    </a:cxn>
                    <a:cxn ang="0">
                      <a:pos x="0" y="97"/>
                    </a:cxn>
                  </a:cxnLst>
                  <a:rect l="0" t="0" r="r" b="b"/>
                  <a:pathLst>
                    <a:path w="60" h="98">
                      <a:moveTo>
                        <a:pt x="0" y="97"/>
                      </a:moveTo>
                      <a:lnTo>
                        <a:pt x="59" y="97"/>
                      </a:lnTo>
                      <a:lnTo>
                        <a:pt x="59" y="0"/>
                      </a:lnTo>
                      <a:lnTo>
                        <a:pt x="0" y="0"/>
                      </a:lnTo>
                      <a:lnTo>
                        <a:pt x="0" y="97"/>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90583" name="Freeform 119"/>
                <p:cNvSpPr>
                  <a:spLocks/>
                </p:cNvSpPr>
                <p:nvPr/>
              </p:nvSpPr>
              <p:spPr bwMode="auto">
                <a:xfrm>
                  <a:off x="3437" y="1753"/>
                  <a:ext cx="63" cy="438"/>
                </a:xfrm>
                <a:custGeom>
                  <a:avLst/>
                  <a:gdLst/>
                  <a:ahLst/>
                  <a:cxnLst>
                    <a:cxn ang="0">
                      <a:pos x="0" y="437"/>
                    </a:cxn>
                    <a:cxn ang="0">
                      <a:pos x="62" y="437"/>
                    </a:cxn>
                    <a:cxn ang="0">
                      <a:pos x="62" y="0"/>
                    </a:cxn>
                    <a:cxn ang="0">
                      <a:pos x="0" y="0"/>
                    </a:cxn>
                    <a:cxn ang="0">
                      <a:pos x="0" y="437"/>
                    </a:cxn>
                  </a:cxnLst>
                  <a:rect l="0" t="0" r="r" b="b"/>
                  <a:pathLst>
                    <a:path w="63" h="438">
                      <a:moveTo>
                        <a:pt x="0" y="437"/>
                      </a:moveTo>
                      <a:lnTo>
                        <a:pt x="62" y="437"/>
                      </a:lnTo>
                      <a:lnTo>
                        <a:pt x="62" y="0"/>
                      </a:lnTo>
                      <a:lnTo>
                        <a:pt x="0" y="0"/>
                      </a:lnTo>
                      <a:lnTo>
                        <a:pt x="0" y="437"/>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90584" name="Freeform 120"/>
                <p:cNvSpPr>
                  <a:spLocks/>
                </p:cNvSpPr>
                <p:nvPr/>
              </p:nvSpPr>
              <p:spPr bwMode="auto">
                <a:xfrm>
                  <a:off x="3378" y="1899"/>
                  <a:ext cx="60" cy="292"/>
                </a:xfrm>
                <a:custGeom>
                  <a:avLst/>
                  <a:gdLst/>
                  <a:ahLst/>
                  <a:cxnLst>
                    <a:cxn ang="0">
                      <a:pos x="0" y="291"/>
                    </a:cxn>
                    <a:cxn ang="0">
                      <a:pos x="59" y="291"/>
                    </a:cxn>
                    <a:cxn ang="0">
                      <a:pos x="59" y="0"/>
                    </a:cxn>
                    <a:cxn ang="0">
                      <a:pos x="0" y="0"/>
                    </a:cxn>
                    <a:cxn ang="0">
                      <a:pos x="0" y="291"/>
                    </a:cxn>
                  </a:cxnLst>
                  <a:rect l="0" t="0" r="r" b="b"/>
                  <a:pathLst>
                    <a:path w="60" h="292">
                      <a:moveTo>
                        <a:pt x="0" y="291"/>
                      </a:moveTo>
                      <a:lnTo>
                        <a:pt x="59" y="291"/>
                      </a:lnTo>
                      <a:lnTo>
                        <a:pt x="59" y="0"/>
                      </a:lnTo>
                      <a:lnTo>
                        <a:pt x="0" y="0"/>
                      </a:lnTo>
                      <a:lnTo>
                        <a:pt x="0" y="291"/>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90585" name="Freeform 121"/>
                <p:cNvSpPr>
                  <a:spLocks/>
                </p:cNvSpPr>
                <p:nvPr/>
              </p:nvSpPr>
              <p:spPr bwMode="auto">
                <a:xfrm>
                  <a:off x="3315" y="1850"/>
                  <a:ext cx="64" cy="341"/>
                </a:xfrm>
                <a:custGeom>
                  <a:avLst/>
                  <a:gdLst/>
                  <a:ahLst/>
                  <a:cxnLst>
                    <a:cxn ang="0">
                      <a:pos x="0" y="340"/>
                    </a:cxn>
                    <a:cxn ang="0">
                      <a:pos x="63" y="340"/>
                    </a:cxn>
                    <a:cxn ang="0">
                      <a:pos x="63" y="0"/>
                    </a:cxn>
                    <a:cxn ang="0">
                      <a:pos x="0" y="0"/>
                    </a:cxn>
                    <a:cxn ang="0">
                      <a:pos x="0" y="340"/>
                    </a:cxn>
                  </a:cxnLst>
                  <a:rect l="0" t="0" r="r" b="b"/>
                  <a:pathLst>
                    <a:path w="64" h="341">
                      <a:moveTo>
                        <a:pt x="0" y="340"/>
                      </a:moveTo>
                      <a:lnTo>
                        <a:pt x="63" y="340"/>
                      </a:lnTo>
                      <a:lnTo>
                        <a:pt x="63" y="0"/>
                      </a:lnTo>
                      <a:lnTo>
                        <a:pt x="0" y="0"/>
                      </a:lnTo>
                      <a:lnTo>
                        <a:pt x="0" y="340"/>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90586" name="Freeform 122"/>
                <p:cNvSpPr>
                  <a:spLocks/>
                </p:cNvSpPr>
                <p:nvPr/>
              </p:nvSpPr>
              <p:spPr bwMode="auto">
                <a:xfrm>
                  <a:off x="3256" y="1753"/>
                  <a:ext cx="60" cy="438"/>
                </a:xfrm>
                <a:custGeom>
                  <a:avLst/>
                  <a:gdLst/>
                  <a:ahLst/>
                  <a:cxnLst>
                    <a:cxn ang="0">
                      <a:pos x="0" y="437"/>
                    </a:cxn>
                    <a:cxn ang="0">
                      <a:pos x="59" y="437"/>
                    </a:cxn>
                    <a:cxn ang="0">
                      <a:pos x="59" y="0"/>
                    </a:cxn>
                    <a:cxn ang="0">
                      <a:pos x="0" y="0"/>
                    </a:cxn>
                    <a:cxn ang="0">
                      <a:pos x="0" y="437"/>
                    </a:cxn>
                  </a:cxnLst>
                  <a:rect l="0" t="0" r="r" b="b"/>
                  <a:pathLst>
                    <a:path w="60" h="438">
                      <a:moveTo>
                        <a:pt x="0" y="437"/>
                      </a:moveTo>
                      <a:lnTo>
                        <a:pt x="59" y="437"/>
                      </a:lnTo>
                      <a:lnTo>
                        <a:pt x="59" y="0"/>
                      </a:lnTo>
                      <a:lnTo>
                        <a:pt x="0" y="0"/>
                      </a:lnTo>
                      <a:lnTo>
                        <a:pt x="0" y="437"/>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90587" name="Freeform 123"/>
                <p:cNvSpPr>
                  <a:spLocks/>
                </p:cNvSpPr>
                <p:nvPr/>
              </p:nvSpPr>
              <p:spPr bwMode="auto">
                <a:xfrm>
                  <a:off x="3194" y="1655"/>
                  <a:ext cx="63" cy="536"/>
                </a:xfrm>
                <a:custGeom>
                  <a:avLst/>
                  <a:gdLst/>
                  <a:ahLst/>
                  <a:cxnLst>
                    <a:cxn ang="0">
                      <a:pos x="0" y="535"/>
                    </a:cxn>
                    <a:cxn ang="0">
                      <a:pos x="62" y="535"/>
                    </a:cxn>
                    <a:cxn ang="0">
                      <a:pos x="62" y="0"/>
                    </a:cxn>
                    <a:cxn ang="0">
                      <a:pos x="0" y="0"/>
                    </a:cxn>
                    <a:cxn ang="0">
                      <a:pos x="0" y="535"/>
                    </a:cxn>
                  </a:cxnLst>
                  <a:rect l="0" t="0" r="r" b="b"/>
                  <a:pathLst>
                    <a:path w="63" h="536">
                      <a:moveTo>
                        <a:pt x="0" y="535"/>
                      </a:moveTo>
                      <a:lnTo>
                        <a:pt x="62" y="535"/>
                      </a:lnTo>
                      <a:lnTo>
                        <a:pt x="62" y="0"/>
                      </a:lnTo>
                      <a:lnTo>
                        <a:pt x="0" y="0"/>
                      </a:lnTo>
                      <a:lnTo>
                        <a:pt x="0" y="535"/>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90588" name="Freeform 124"/>
                <p:cNvSpPr>
                  <a:spLocks/>
                </p:cNvSpPr>
                <p:nvPr/>
              </p:nvSpPr>
              <p:spPr bwMode="auto">
                <a:xfrm>
                  <a:off x="3131" y="1655"/>
                  <a:ext cx="64" cy="536"/>
                </a:xfrm>
                <a:custGeom>
                  <a:avLst/>
                  <a:gdLst/>
                  <a:ahLst/>
                  <a:cxnLst>
                    <a:cxn ang="0">
                      <a:pos x="0" y="535"/>
                    </a:cxn>
                    <a:cxn ang="0">
                      <a:pos x="63" y="535"/>
                    </a:cxn>
                    <a:cxn ang="0">
                      <a:pos x="63" y="0"/>
                    </a:cxn>
                    <a:cxn ang="0">
                      <a:pos x="0" y="0"/>
                    </a:cxn>
                    <a:cxn ang="0">
                      <a:pos x="0" y="535"/>
                    </a:cxn>
                  </a:cxnLst>
                  <a:rect l="0" t="0" r="r" b="b"/>
                  <a:pathLst>
                    <a:path w="64" h="536">
                      <a:moveTo>
                        <a:pt x="0" y="535"/>
                      </a:moveTo>
                      <a:lnTo>
                        <a:pt x="63" y="535"/>
                      </a:lnTo>
                      <a:lnTo>
                        <a:pt x="63" y="0"/>
                      </a:lnTo>
                      <a:lnTo>
                        <a:pt x="0" y="0"/>
                      </a:lnTo>
                      <a:lnTo>
                        <a:pt x="0" y="535"/>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90589" name="Freeform 125"/>
                <p:cNvSpPr>
                  <a:spLocks/>
                </p:cNvSpPr>
                <p:nvPr/>
              </p:nvSpPr>
              <p:spPr bwMode="auto">
                <a:xfrm>
                  <a:off x="3073" y="1509"/>
                  <a:ext cx="59" cy="682"/>
                </a:xfrm>
                <a:custGeom>
                  <a:avLst/>
                  <a:gdLst/>
                  <a:ahLst/>
                  <a:cxnLst>
                    <a:cxn ang="0">
                      <a:pos x="0" y="681"/>
                    </a:cxn>
                    <a:cxn ang="0">
                      <a:pos x="58" y="681"/>
                    </a:cxn>
                    <a:cxn ang="0">
                      <a:pos x="58" y="0"/>
                    </a:cxn>
                    <a:cxn ang="0">
                      <a:pos x="0" y="0"/>
                    </a:cxn>
                    <a:cxn ang="0">
                      <a:pos x="0" y="681"/>
                    </a:cxn>
                  </a:cxnLst>
                  <a:rect l="0" t="0" r="r" b="b"/>
                  <a:pathLst>
                    <a:path w="59" h="682">
                      <a:moveTo>
                        <a:pt x="0" y="681"/>
                      </a:moveTo>
                      <a:lnTo>
                        <a:pt x="58" y="681"/>
                      </a:lnTo>
                      <a:lnTo>
                        <a:pt x="58" y="0"/>
                      </a:lnTo>
                      <a:lnTo>
                        <a:pt x="0" y="0"/>
                      </a:lnTo>
                      <a:lnTo>
                        <a:pt x="0" y="681"/>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90590" name="Freeform 126"/>
                <p:cNvSpPr>
                  <a:spLocks/>
                </p:cNvSpPr>
                <p:nvPr/>
              </p:nvSpPr>
              <p:spPr bwMode="auto">
                <a:xfrm>
                  <a:off x="3010" y="1899"/>
                  <a:ext cx="64" cy="292"/>
                </a:xfrm>
                <a:custGeom>
                  <a:avLst/>
                  <a:gdLst/>
                  <a:ahLst/>
                  <a:cxnLst>
                    <a:cxn ang="0">
                      <a:pos x="0" y="291"/>
                    </a:cxn>
                    <a:cxn ang="0">
                      <a:pos x="63" y="291"/>
                    </a:cxn>
                    <a:cxn ang="0">
                      <a:pos x="63" y="0"/>
                    </a:cxn>
                    <a:cxn ang="0">
                      <a:pos x="0" y="0"/>
                    </a:cxn>
                    <a:cxn ang="0">
                      <a:pos x="0" y="291"/>
                    </a:cxn>
                  </a:cxnLst>
                  <a:rect l="0" t="0" r="r" b="b"/>
                  <a:pathLst>
                    <a:path w="64" h="292">
                      <a:moveTo>
                        <a:pt x="0" y="291"/>
                      </a:moveTo>
                      <a:lnTo>
                        <a:pt x="63" y="291"/>
                      </a:lnTo>
                      <a:lnTo>
                        <a:pt x="63" y="0"/>
                      </a:lnTo>
                      <a:lnTo>
                        <a:pt x="0" y="0"/>
                      </a:lnTo>
                      <a:lnTo>
                        <a:pt x="0" y="291"/>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90591" name="Freeform 127"/>
                <p:cNvSpPr>
                  <a:spLocks/>
                </p:cNvSpPr>
                <p:nvPr/>
              </p:nvSpPr>
              <p:spPr bwMode="auto">
                <a:xfrm>
                  <a:off x="2951" y="1704"/>
                  <a:ext cx="60" cy="487"/>
                </a:xfrm>
                <a:custGeom>
                  <a:avLst/>
                  <a:gdLst/>
                  <a:ahLst/>
                  <a:cxnLst>
                    <a:cxn ang="0">
                      <a:pos x="0" y="486"/>
                    </a:cxn>
                    <a:cxn ang="0">
                      <a:pos x="59" y="486"/>
                    </a:cxn>
                    <a:cxn ang="0">
                      <a:pos x="59" y="0"/>
                    </a:cxn>
                    <a:cxn ang="0">
                      <a:pos x="0" y="0"/>
                    </a:cxn>
                    <a:cxn ang="0">
                      <a:pos x="0" y="486"/>
                    </a:cxn>
                  </a:cxnLst>
                  <a:rect l="0" t="0" r="r" b="b"/>
                  <a:pathLst>
                    <a:path w="60" h="487">
                      <a:moveTo>
                        <a:pt x="0" y="486"/>
                      </a:moveTo>
                      <a:lnTo>
                        <a:pt x="59" y="486"/>
                      </a:lnTo>
                      <a:lnTo>
                        <a:pt x="59" y="0"/>
                      </a:lnTo>
                      <a:lnTo>
                        <a:pt x="0" y="0"/>
                      </a:lnTo>
                      <a:lnTo>
                        <a:pt x="0" y="486"/>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90592" name="Freeform 128"/>
                <p:cNvSpPr>
                  <a:spLocks/>
                </p:cNvSpPr>
                <p:nvPr/>
              </p:nvSpPr>
              <p:spPr bwMode="auto">
                <a:xfrm>
                  <a:off x="2889" y="1996"/>
                  <a:ext cx="63" cy="195"/>
                </a:xfrm>
                <a:custGeom>
                  <a:avLst/>
                  <a:gdLst/>
                  <a:ahLst/>
                  <a:cxnLst>
                    <a:cxn ang="0">
                      <a:pos x="0" y="194"/>
                    </a:cxn>
                    <a:cxn ang="0">
                      <a:pos x="62" y="194"/>
                    </a:cxn>
                    <a:cxn ang="0">
                      <a:pos x="62" y="0"/>
                    </a:cxn>
                    <a:cxn ang="0">
                      <a:pos x="0" y="0"/>
                    </a:cxn>
                    <a:cxn ang="0">
                      <a:pos x="0" y="194"/>
                    </a:cxn>
                  </a:cxnLst>
                  <a:rect l="0" t="0" r="r" b="b"/>
                  <a:pathLst>
                    <a:path w="63" h="195">
                      <a:moveTo>
                        <a:pt x="0" y="194"/>
                      </a:moveTo>
                      <a:lnTo>
                        <a:pt x="62" y="194"/>
                      </a:lnTo>
                      <a:lnTo>
                        <a:pt x="62" y="0"/>
                      </a:lnTo>
                      <a:lnTo>
                        <a:pt x="0" y="0"/>
                      </a:lnTo>
                      <a:lnTo>
                        <a:pt x="0" y="194"/>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90593" name="Freeform 129"/>
                <p:cNvSpPr>
                  <a:spLocks/>
                </p:cNvSpPr>
                <p:nvPr/>
              </p:nvSpPr>
              <p:spPr bwMode="auto">
                <a:xfrm>
                  <a:off x="2830" y="1996"/>
                  <a:ext cx="60" cy="195"/>
                </a:xfrm>
                <a:custGeom>
                  <a:avLst/>
                  <a:gdLst/>
                  <a:ahLst/>
                  <a:cxnLst>
                    <a:cxn ang="0">
                      <a:pos x="0" y="194"/>
                    </a:cxn>
                    <a:cxn ang="0">
                      <a:pos x="59" y="194"/>
                    </a:cxn>
                    <a:cxn ang="0">
                      <a:pos x="59" y="0"/>
                    </a:cxn>
                    <a:cxn ang="0">
                      <a:pos x="0" y="0"/>
                    </a:cxn>
                    <a:cxn ang="0">
                      <a:pos x="0" y="194"/>
                    </a:cxn>
                  </a:cxnLst>
                  <a:rect l="0" t="0" r="r" b="b"/>
                  <a:pathLst>
                    <a:path w="60" h="195">
                      <a:moveTo>
                        <a:pt x="0" y="194"/>
                      </a:moveTo>
                      <a:lnTo>
                        <a:pt x="59" y="194"/>
                      </a:lnTo>
                      <a:lnTo>
                        <a:pt x="59" y="0"/>
                      </a:lnTo>
                      <a:lnTo>
                        <a:pt x="0" y="0"/>
                      </a:lnTo>
                      <a:lnTo>
                        <a:pt x="0" y="194"/>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90594" name="Freeform 130"/>
                <p:cNvSpPr>
                  <a:spLocks/>
                </p:cNvSpPr>
                <p:nvPr/>
              </p:nvSpPr>
              <p:spPr bwMode="auto">
                <a:xfrm>
                  <a:off x="2768" y="2142"/>
                  <a:ext cx="63" cy="49"/>
                </a:xfrm>
                <a:custGeom>
                  <a:avLst/>
                  <a:gdLst/>
                  <a:ahLst/>
                  <a:cxnLst>
                    <a:cxn ang="0">
                      <a:pos x="0" y="48"/>
                    </a:cxn>
                    <a:cxn ang="0">
                      <a:pos x="62" y="48"/>
                    </a:cxn>
                    <a:cxn ang="0">
                      <a:pos x="62" y="0"/>
                    </a:cxn>
                    <a:cxn ang="0">
                      <a:pos x="0" y="0"/>
                    </a:cxn>
                    <a:cxn ang="0">
                      <a:pos x="0" y="48"/>
                    </a:cxn>
                  </a:cxnLst>
                  <a:rect l="0" t="0" r="r" b="b"/>
                  <a:pathLst>
                    <a:path w="63" h="49">
                      <a:moveTo>
                        <a:pt x="0" y="48"/>
                      </a:moveTo>
                      <a:lnTo>
                        <a:pt x="62" y="48"/>
                      </a:lnTo>
                      <a:lnTo>
                        <a:pt x="62" y="0"/>
                      </a:lnTo>
                      <a:lnTo>
                        <a:pt x="0" y="0"/>
                      </a:lnTo>
                      <a:lnTo>
                        <a:pt x="0" y="48"/>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grpSp>
        </p:grpSp>
        <p:sp>
          <p:nvSpPr>
            <p:cNvPr id="190595" name="AutoShape 131"/>
            <p:cNvSpPr>
              <a:spLocks noChangeArrowheads="1"/>
            </p:cNvSpPr>
            <p:nvPr/>
          </p:nvSpPr>
          <p:spPr bwMode="auto">
            <a:xfrm rot="16200000" flipH="1">
              <a:off x="2932" y="1444"/>
              <a:ext cx="472" cy="280"/>
            </a:xfrm>
            <a:prstGeom prst="rightArrow">
              <a:avLst>
                <a:gd name="adj1" fmla="val 50000"/>
                <a:gd name="adj2" fmla="val 84294"/>
              </a:avLst>
            </a:prstGeom>
            <a:solidFill>
              <a:srgbClr val="FC0128"/>
            </a:solidFill>
            <a:ln w="38100">
              <a:solidFill>
                <a:schemeClr val="bg2"/>
              </a:solidFill>
              <a:miter lim="800000"/>
              <a:headEnd/>
              <a:tailEnd/>
            </a:ln>
            <a:effectLst/>
          </p:spPr>
          <p:txBody>
            <a:bodyPr wrap="none" anchor="ctr"/>
            <a:lstStyle/>
            <a:p>
              <a:endParaRPr lang="en-US"/>
            </a:p>
          </p:txBody>
        </p:sp>
        <p:sp>
          <p:nvSpPr>
            <p:cNvPr id="190596" name="AutoShape 132"/>
            <p:cNvSpPr>
              <a:spLocks noChangeArrowheads="1"/>
            </p:cNvSpPr>
            <p:nvPr/>
          </p:nvSpPr>
          <p:spPr bwMode="auto">
            <a:xfrm rot="16200000" flipH="1">
              <a:off x="2932" y="2260"/>
              <a:ext cx="472" cy="280"/>
            </a:xfrm>
            <a:prstGeom prst="rightArrow">
              <a:avLst>
                <a:gd name="adj1" fmla="val 50000"/>
                <a:gd name="adj2" fmla="val 84294"/>
              </a:avLst>
            </a:prstGeom>
            <a:solidFill>
              <a:srgbClr val="FC0128"/>
            </a:solidFill>
            <a:ln w="38100">
              <a:solidFill>
                <a:schemeClr val="bg2"/>
              </a:solidFill>
              <a:miter lim="800000"/>
              <a:headEnd/>
              <a:tailEnd/>
            </a:ln>
            <a:effectLst/>
          </p:spPr>
          <p:txBody>
            <a:bodyPr wrap="none" anchor="ctr"/>
            <a:lstStyle/>
            <a:p>
              <a:endParaRPr lang="en-US"/>
            </a:p>
          </p:txBody>
        </p:sp>
      </p:grpSp>
      <p:grpSp>
        <p:nvGrpSpPr>
          <p:cNvPr id="190597" name="Group 133"/>
          <p:cNvGrpSpPr>
            <a:grpSpLocks/>
          </p:cNvGrpSpPr>
          <p:nvPr/>
        </p:nvGrpSpPr>
        <p:grpSpPr bwMode="auto">
          <a:xfrm>
            <a:off x="6454775" y="1125538"/>
            <a:ext cx="1985963" cy="3059112"/>
            <a:chOff x="4066" y="709"/>
            <a:chExt cx="1251" cy="1927"/>
          </a:xfrm>
        </p:grpSpPr>
        <p:grpSp>
          <p:nvGrpSpPr>
            <p:cNvPr id="190598" name="Group 134"/>
            <p:cNvGrpSpPr>
              <a:grpSpLocks/>
            </p:cNvGrpSpPr>
            <p:nvPr/>
          </p:nvGrpSpPr>
          <p:grpSpPr bwMode="auto">
            <a:xfrm>
              <a:off x="4191" y="709"/>
              <a:ext cx="1015" cy="653"/>
              <a:chOff x="4191" y="709"/>
              <a:chExt cx="1015" cy="653"/>
            </a:xfrm>
          </p:grpSpPr>
          <p:graphicFrame>
            <p:nvGraphicFramePr>
              <p:cNvPr id="190599" name="Object 135">
                <a:hlinkClick r:id="" action="ppaction://ole?verb=0"/>
              </p:cNvPr>
              <p:cNvGraphicFramePr>
                <a:graphicFrameLocks/>
              </p:cNvGraphicFramePr>
              <p:nvPr/>
            </p:nvGraphicFramePr>
            <p:xfrm>
              <a:off x="4191" y="709"/>
              <a:ext cx="1015" cy="633"/>
            </p:xfrm>
            <a:graphic>
              <a:graphicData uri="http://schemas.openxmlformats.org/presentationml/2006/ole">
                <p:oleObj spid="_x0000_s190599" name="Microsoft ClipArt Gallery" r:id="rId6" imgW="4052880" imgH="2536560" progId="">
                  <p:embed/>
                </p:oleObj>
              </a:graphicData>
            </a:graphic>
          </p:graphicFrame>
          <p:sp>
            <p:nvSpPr>
              <p:cNvPr id="190600" name="Rectangle 136"/>
              <p:cNvSpPr>
                <a:spLocks noChangeArrowheads="1"/>
              </p:cNvSpPr>
              <p:nvPr/>
            </p:nvSpPr>
            <p:spPr bwMode="auto">
              <a:xfrm>
                <a:off x="4414" y="1152"/>
                <a:ext cx="569" cy="210"/>
              </a:xfrm>
              <a:prstGeom prst="rect">
                <a:avLst/>
              </a:prstGeom>
              <a:noFill/>
              <a:ln w="12700">
                <a:noFill/>
                <a:miter lim="800000"/>
                <a:headEnd/>
                <a:tailEnd/>
              </a:ln>
              <a:effectLst/>
            </p:spPr>
            <p:txBody>
              <a:bodyPr wrap="none" lIns="90488" tIns="44450" rIns="90488" bIns="44450">
                <a:spAutoFit/>
              </a:bodyPr>
              <a:lstStyle/>
              <a:p>
                <a:pPr algn="ctr" eaLnBrk="0" hangingPunct="0"/>
                <a:r>
                  <a:rPr lang="en-US" sz="1600" b="1">
                    <a:solidFill>
                      <a:srgbClr val="EAEC5E"/>
                    </a:solidFill>
                    <a:effectLst>
                      <a:outerShdw blurRad="38100" dist="38100" dir="2700000" algn="tl">
                        <a:srgbClr val="000000"/>
                      </a:outerShdw>
                    </a:effectLst>
                  </a:rPr>
                  <a:t>Sample</a:t>
                </a:r>
              </a:p>
            </p:txBody>
          </p:sp>
        </p:grpSp>
        <p:grpSp>
          <p:nvGrpSpPr>
            <p:cNvPr id="190601" name="Group 137"/>
            <p:cNvGrpSpPr>
              <a:grpSpLocks/>
            </p:cNvGrpSpPr>
            <p:nvPr/>
          </p:nvGrpSpPr>
          <p:grpSpPr bwMode="auto">
            <a:xfrm>
              <a:off x="4066" y="1422"/>
              <a:ext cx="1251" cy="906"/>
              <a:chOff x="4066" y="1422"/>
              <a:chExt cx="1251" cy="906"/>
            </a:xfrm>
          </p:grpSpPr>
          <p:sp>
            <p:nvSpPr>
              <p:cNvPr id="190602" name="Rectangle 138"/>
              <p:cNvSpPr>
                <a:spLocks noChangeArrowheads="1"/>
              </p:cNvSpPr>
              <p:nvPr/>
            </p:nvSpPr>
            <p:spPr bwMode="auto">
              <a:xfrm>
                <a:off x="5209"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4</a:t>
                </a:r>
              </a:p>
            </p:txBody>
          </p:sp>
          <p:sp>
            <p:nvSpPr>
              <p:cNvPr id="190603" name="Rectangle 139"/>
              <p:cNvSpPr>
                <a:spLocks noChangeArrowheads="1"/>
              </p:cNvSpPr>
              <p:nvPr/>
            </p:nvSpPr>
            <p:spPr bwMode="auto">
              <a:xfrm>
                <a:off x="5234" y="2246"/>
                <a:ext cx="59"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a:t>
                </a:r>
              </a:p>
            </p:txBody>
          </p:sp>
          <p:sp>
            <p:nvSpPr>
              <p:cNvPr id="190604" name="Rectangle 140"/>
              <p:cNvSpPr>
                <a:spLocks noChangeArrowheads="1"/>
              </p:cNvSpPr>
              <p:nvPr/>
            </p:nvSpPr>
            <p:spPr bwMode="auto">
              <a:xfrm>
                <a:off x="5244"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4</a:t>
                </a:r>
              </a:p>
            </p:txBody>
          </p:sp>
          <p:sp>
            <p:nvSpPr>
              <p:cNvPr id="190605" name="Rectangle 141"/>
              <p:cNvSpPr>
                <a:spLocks noChangeArrowheads="1"/>
              </p:cNvSpPr>
              <p:nvPr/>
            </p:nvSpPr>
            <p:spPr bwMode="auto">
              <a:xfrm>
                <a:off x="5057"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4</a:t>
                </a:r>
              </a:p>
            </p:txBody>
          </p:sp>
          <p:sp>
            <p:nvSpPr>
              <p:cNvPr id="190606" name="Rectangle 142"/>
              <p:cNvSpPr>
                <a:spLocks noChangeArrowheads="1"/>
              </p:cNvSpPr>
              <p:nvPr/>
            </p:nvSpPr>
            <p:spPr bwMode="auto">
              <a:xfrm>
                <a:off x="5081" y="2246"/>
                <a:ext cx="59"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a:t>
                </a:r>
              </a:p>
            </p:txBody>
          </p:sp>
          <p:sp>
            <p:nvSpPr>
              <p:cNvPr id="190607" name="Rectangle 143"/>
              <p:cNvSpPr>
                <a:spLocks noChangeArrowheads="1"/>
              </p:cNvSpPr>
              <p:nvPr/>
            </p:nvSpPr>
            <p:spPr bwMode="auto">
              <a:xfrm>
                <a:off x="5092"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2</a:t>
                </a:r>
              </a:p>
            </p:txBody>
          </p:sp>
          <p:sp>
            <p:nvSpPr>
              <p:cNvPr id="190608" name="Rectangle 144"/>
              <p:cNvSpPr>
                <a:spLocks noChangeArrowheads="1"/>
              </p:cNvSpPr>
              <p:nvPr/>
            </p:nvSpPr>
            <p:spPr bwMode="auto">
              <a:xfrm>
                <a:off x="4908"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4</a:t>
                </a:r>
              </a:p>
            </p:txBody>
          </p:sp>
          <p:sp>
            <p:nvSpPr>
              <p:cNvPr id="190609" name="Rectangle 145"/>
              <p:cNvSpPr>
                <a:spLocks noChangeArrowheads="1"/>
              </p:cNvSpPr>
              <p:nvPr/>
            </p:nvSpPr>
            <p:spPr bwMode="auto">
              <a:xfrm>
                <a:off x="4932" y="2246"/>
                <a:ext cx="59"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a:t>
                </a:r>
              </a:p>
            </p:txBody>
          </p:sp>
          <p:sp>
            <p:nvSpPr>
              <p:cNvPr id="190610" name="Rectangle 146"/>
              <p:cNvSpPr>
                <a:spLocks noChangeArrowheads="1"/>
              </p:cNvSpPr>
              <p:nvPr/>
            </p:nvSpPr>
            <p:spPr bwMode="auto">
              <a:xfrm>
                <a:off x="4943"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0</a:t>
                </a:r>
              </a:p>
            </p:txBody>
          </p:sp>
          <p:sp>
            <p:nvSpPr>
              <p:cNvPr id="190611" name="Rectangle 147"/>
              <p:cNvSpPr>
                <a:spLocks noChangeArrowheads="1"/>
              </p:cNvSpPr>
              <p:nvPr/>
            </p:nvSpPr>
            <p:spPr bwMode="auto">
              <a:xfrm>
                <a:off x="4756"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3</a:t>
                </a:r>
              </a:p>
            </p:txBody>
          </p:sp>
          <p:sp>
            <p:nvSpPr>
              <p:cNvPr id="190612" name="Rectangle 148"/>
              <p:cNvSpPr>
                <a:spLocks noChangeArrowheads="1"/>
              </p:cNvSpPr>
              <p:nvPr/>
            </p:nvSpPr>
            <p:spPr bwMode="auto">
              <a:xfrm>
                <a:off x="4780" y="2246"/>
                <a:ext cx="59"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a:t>
                </a:r>
              </a:p>
            </p:txBody>
          </p:sp>
          <p:sp>
            <p:nvSpPr>
              <p:cNvPr id="190613" name="Rectangle 149"/>
              <p:cNvSpPr>
                <a:spLocks noChangeArrowheads="1"/>
              </p:cNvSpPr>
              <p:nvPr/>
            </p:nvSpPr>
            <p:spPr bwMode="auto">
              <a:xfrm>
                <a:off x="4790"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8</a:t>
                </a:r>
              </a:p>
            </p:txBody>
          </p:sp>
          <p:sp>
            <p:nvSpPr>
              <p:cNvPr id="190614" name="Rectangle 150"/>
              <p:cNvSpPr>
                <a:spLocks noChangeArrowheads="1"/>
              </p:cNvSpPr>
              <p:nvPr/>
            </p:nvSpPr>
            <p:spPr bwMode="auto">
              <a:xfrm>
                <a:off x="4603"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3</a:t>
                </a:r>
              </a:p>
            </p:txBody>
          </p:sp>
          <p:sp>
            <p:nvSpPr>
              <p:cNvPr id="190615" name="Rectangle 151"/>
              <p:cNvSpPr>
                <a:spLocks noChangeArrowheads="1"/>
              </p:cNvSpPr>
              <p:nvPr/>
            </p:nvSpPr>
            <p:spPr bwMode="auto">
              <a:xfrm>
                <a:off x="4627" y="2246"/>
                <a:ext cx="59"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a:t>
                </a:r>
              </a:p>
            </p:txBody>
          </p:sp>
          <p:sp>
            <p:nvSpPr>
              <p:cNvPr id="190616" name="Rectangle 152"/>
              <p:cNvSpPr>
                <a:spLocks noChangeArrowheads="1"/>
              </p:cNvSpPr>
              <p:nvPr/>
            </p:nvSpPr>
            <p:spPr bwMode="auto">
              <a:xfrm>
                <a:off x="4638"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6</a:t>
                </a:r>
              </a:p>
            </p:txBody>
          </p:sp>
          <p:sp>
            <p:nvSpPr>
              <p:cNvPr id="190617" name="Rectangle 153"/>
              <p:cNvSpPr>
                <a:spLocks noChangeArrowheads="1"/>
              </p:cNvSpPr>
              <p:nvPr/>
            </p:nvSpPr>
            <p:spPr bwMode="auto">
              <a:xfrm>
                <a:off x="4450"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3</a:t>
                </a:r>
              </a:p>
            </p:txBody>
          </p:sp>
          <p:sp>
            <p:nvSpPr>
              <p:cNvPr id="190618" name="Rectangle 154"/>
              <p:cNvSpPr>
                <a:spLocks noChangeArrowheads="1"/>
              </p:cNvSpPr>
              <p:nvPr/>
            </p:nvSpPr>
            <p:spPr bwMode="auto">
              <a:xfrm>
                <a:off x="4475" y="2246"/>
                <a:ext cx="59"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a:t>
                </a:r>
              </a:p>
            </p:txBody>
          </p:sp>
          <p:sp>
            <p:nvSpPr>
              <p:cNvPr id="190619" name="Rectangle 155"/>
              <p:cNvSpPr>
                <a:spLocks noChangeArrowheads="1"/>
              </p:cNvSpPr>
              <p:nvPr/>
            </p:nvSpPr>
            <p:spPr bwMode="auto">
              <a:xfrm>
                <a:off x="4485"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4</a:t>
                </a:r>
              </a:p>
            </p:txBody>
          </p:sp>
          <p:sp>
            <p:nvSpPr>
              <p:cNvPr id="190620" name="Rectangle 156"/>
              <p:cNvSpPr>
                <a:spLocks noChangeArrowheads="1"/>
              </p:cNvSpPr>
              <p:nvPr/>
            </p:nvSpPr>
            <p:spPr bwMode="auto">
              <a:xfrm>
                <a:off x="4298"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3</a:t>
                </a:r>
              </a:p>
            </p:txBody>
          </p:sp>
          <p:sp>
            <p:nvSpPr>
              <p:cNvPr id="190621" name="Rectangle 157"/>
              <p:cNvSpPr>
                <a:spLocks noChangeArrowheads="1"/>
              </p:cNvSpPr>
              <p:nvPr/>
            </p:nvSpPr>
            <p:spPr bwMode="auto">
              <a:xfrm>
                <a:off x="4322" y="2246"/>
                <a:ext cx="59"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a:t>
                </a:r>
              </a:p>
            </p:txBody>
          </p:sp>
          <p:sp>
            <p:nvSpPr>
              <p:cNvPr id="190622" name="Rectangle 158"/>
              <p:cNvSpPr>
                <a:spLocks noChangeArrowheads="1"/>
              </p:cNvSpPr>
              <p:nvPr/>
            </p:nvSpPr>
            <p:spPr bwMode="auto">
              <a:xfrm>
                <a:off x="4333"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2</a:t>
                </a:r>
              </a:p>
            </p:txBody>
          </p:sp>
          <p:sp>
            <p:nvSpPr>
              <p:cNvPr id="190623" name="Rectangle 159"/>
              <p:cNvSpPr>
                <a:spLocks noChangeArrowheads="1"/>
              </p:cNvSpPr>
              <p:nvPr/>
            </p:nvSpPr>
            <p:spPr bwMode="auto">
              <a:xfrm>
                <a:off x="4146"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3</a:t>
                </a:r>
              </a:p>
            </p:txBody>
          </p:sp>
          <p:sp>
            <p:nvSpPr>
              <p:cNvPr id="190624" name="Rectangle 160"/>
              <p:cNvSpPr>
                <a:spLocks noChangeArrowheads="1"/>
              </p:cNvSpPr>
              <p:nvPr/>
            </p:nvSpPr>
            <p:spPr bwMode="auto">
              <a:xfrm>
                <a:off x="4170" y="2246"/>
                <a:ext cx="59"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a:t>
                </a:r>
              </a:p>
            </p:txBody>
          </p:sp>
          <p:sp>
            <p:nvSpPr>
              <p:cNvPr id="190625" name="Rectangle 161"/>
              <p:cNvSpPr>
                <a:spLocks noChangeArrowheads="1"/>
              </p:cNvSpPr>
              <p:nvPr/>
            </p:nvSpPr>
            <p:spPr bwMode="auto">
              <a:xfrm>
                <a:off x="4180"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0</a:t>
                </a:r>
              </a:p>
            </p:txBody>
          </p:sp>
          <p:sp>
            <p:nvSpPr>
              <p:cNvPr id="190626" name="Line 162"/>
              <p:cNvSpPr>
                <a:spLocks noChangeShapeType="1"/>
              </p:cNvSpPr>
              <p:nvPr/>
            </p:nvSpPr>
            <p:spPr bwMode="auto">
              <a:xfrm>
                <a:off x="5264" y="2226"/>
                <a:ext cx="0" cy="19"/>
              </a:xfrm>
              <a:prstGeom prst="line">
                <a:avLst/>
              </a:prstGeom>
              <a:noFill/>
              <a:ln w="12700">
                <a:solidFill>
                  <a:schemeClr val="tx1"/>
                </a:solidFill>
                <a:round/>
                <a:headEnd/>
                <a:tailEnd/>
              </a:ln>
              <a:effectLst/>
            </p:spPr>
            <p:txBody>
              <a:bodyPr wrap="none" anchor="ctr"/>
              <a:lstStyle/>
              <a:p>
                <a:endParaRPr lang="en-US"/>
              </a:p>
            </p:txBody>
          </p:sp>
          <p:sp>
            <p:nvSpPr>
              <p:cNvPr id="190627" name="Line 163"/>
              <p:cNvSpPr>
                <a:spLocks noChangeShapeType="1"/>
              </p:cNvSpPr>
              <p:nvPr/>
            </p:nvSpPr>
            <p:spPr bwMode="auto">
              <a:xfrm>
                <a:off x="5111" y="2226"/>
                <a:ext cx="0" cy="19"/>
              </a:xfrm>
              <a:prstGeom prst="line">
                <a:avLst/>
              </a:prstGeom>
              <a:noFill/>
              <a:ln w="12700">
                <a:solidFill>
                  <a:schemeClr val="tx1"/>
                </a:solidFill>
                <a:round/>
                <a:headEnd/>
                <a:tailEnd/>
              </a:ln>
              <a:effectLst/>
            </p:spPr>
            <p:txBody>
              <a:bodyPr wrap="none" anchor="ctr"/>
              <a:lstStyle/>
              <a:p>
                <a:endParaRPr lang="en-US"/>
              </a:p>
            </p:txBody>
          </p:sp>
          <p:sp>
            <p:nvSpPr>
              <p:cNvPr id="190628" name="Line 164"/>
              <p:cNvSpPr>
                <a:spLocks noChangeShapeType="1"/>
              </p:cNvSpPr>
              <p:nvPr/>
            </p:nvSpPr>
            <p:spPr bwMode="auto">
              <a:xfrm>
                <a:off x="4959" y="2226"/>
                <a:ext cx="0" cy="19"/>
              </a:xfrm>
              <a:prstGeom prst="line">
                <a:avLst/>
              </a:prstGeom>
              <a:noFill/>
              <a:ln w="12700">
                <a:solidFill>
                  <a:schemeClr val="tx1"/>
                </a:solidFill>
                <a:round/>
                <a:headEnd/>
                <a:tailEnd/>
              </a:ln>
              <a:effectLst/>
            </p:spPr>
            <p:txBody>
              <a:bodyPr wrap="none" anchor="ctr"/>
              <a:lstStyle/>
              <a:p>
                <a:endParaRPr lang="en-US"/>
              </a:p>
            </p:txBody>
          </p:sp>
          <p:sp>
            <p:nvSpPr>
              <p:cNvPr id="190629" name="Line 165"/>
              <p:cNvSpPr>
                <a:spLocks noChangeShapeType="1"/>
              </p:cNvSpPr>
              <p:nvPr/>
            </p:nvSpPr>
            <p:spPr bwMode="auto">
              <a:xfrm>
                <a:off x="4806" y="2226"/>
                <a:ext cx="0" cy="19"/>
              </a:xfrm>
              <a:prstGeom prst="line">
                <a:avLst/>
              </a:prstGeom>
              <a:noFill/>
              <a:ln w="12700">
                <a:solidFill>
                  <a:schemeClr val="tx1"/>
                </a:solidFill>
                <a:round/>
                <a:headEnd/>
                <a:tailEnd/>
              </a:ln>
              <a:effectLst/>
            </p:spPr>
            <p:txBody>
              <a:bodyPr wrap="none" anchor="ctr"/>
              <a:lstStyle/>
              <a:p>
                <a:endParaRPr lang="en-US"/>
              </a:p>
            </p:txBody>
          </p:sp>
          <p:sp>
            <p:nvSpPr>
              <p:cNvPr id="190630" name="Line 166"/>
              <p:cNvSpPr>
                <a:spLocks noChangeShapeType="1"/>
              </p:cNvSpPr>
              <p:nvPr/>
            </p:nvSpPr>
            <p:spPr bwMode="auto">
              <a:xfrm>
                <a:off x="4654" y="2226"/>
                <a:ext cx="0" cy="19"/>
              </a:xfrm>
              <a:prstGeom prst="line">
                <a:avLst/>
              </a:prstGeom>
              <a:noFill/>
              <a:ln w="12700">
                <a:solidFill>
                  <a:schemeClr val="tx1"/>
                </a:solidFill>
                <a:round/>
                <a:headEnd/>
                <a:tailEnd/>
              </a:ln>
              <a:effectLst/>
            </p:spPr>
            <p:txBody>
              <a:bodyPr wrap="none" anchor="ctr"/>
              <a:lstStyle/>
              <a:p>
                <a:endParaRPr lang="en-US"/>
              </a:p>
            </p:txBody>
          </p:sp>
          <p:sp>
            <p:nvSpPr>
              <p:cNvPr id="190631" name="Line 167"/>
              <p:cNvSpPr>
                <a:spLocks noChangeShapeType="1"/>
              </p:cNvSpPr>
              <p:nvPr/>
            </p:nvSpPr>
            <p:spPr bwMode="auto">
              <a:xfrm>
                <a:off x="4501" y="2226"/>
                <a:ext cx="0" cy="19"/>
              </a:xfrm>
              <a:prstGeom prst="line">
                <a:avLst/>
              </a:prstGeom>
              <a:noFill/>
              <a:ln w="12700">
                <a:solidFill>
                  <a:schemeClr val="tx1"/>
                </a:solidFill>
                <a:round/>
                <a:headEnd/>
                <a:tailEnd/>
              </a:ln>
              <a:effectLst/>
            </p:spPr>
            <p:txBody>
              <a:bodyPr wrap="none" anchor="ctr"/>
              <a:lstStyle/>
              <a:p>
                <a:endParaRPr lang="en-US"/>
              </a:p>
            </p:txBody>
          </p:sp>
          <p:sp>
            <p:nvSpPr>
              <p:cNvPr id="190632" name="Line 168"/>
              <p:cNvSpPr>
                <a:spLocks noChangeShapeType="1"/>
              </p:cNvSpPr>
              <p:nvPr/>
            </p:nvSpPr>
            <p:spPr bwMode="auto">
              <a:xfrm>
                <a:off x="4349" y="2226"/>
                <a:ext cx="0" cy="19"/>
              </a:xfrm>
              <a:prstGeom prst="line">
                <a:avLst/>
              </a:prstGeom>
              <a:noFill/>
              <a:ln w="12700">
                <a:solidFill>
                  <a:schemeClr val="tx1"/>
                </a:solidFill>
                <a:round/>
                <a:headEnd/>
                <a:tailEnd/>
              </a:ln>
              <a:effectLst/>
            </p:spPr>
            <p:txBody>
              <a:bodyPr wrap="none" anchor="ctr"/>
              <a:lstStyle/>
              <a:p>
                <a:endParaRPr lang="en-US"/>
              </a:p>
            </p:txBody>
          </p:sp>
          <p:sp>
            <p:nvSpPr>
              <p:cNvPr id="190633" name="Line 169"/>
              <p:cNvSpPr>
                <a:spLocks noChangeShapeType="1"/>
              </p:cNvSpPr>
              <p:nvPr/>
            </p:nvSpPr>
            <p:spPr bwMode="auto">
              <a:xfrm>
                <a:off x="4196" y="2226"/>
                <a:ext cx="0" cy="19"/>
              </a:xfrm>
              <a:prstGeom prst="line">
                <a:avLst/>
              </a:prstGeom>
              <a:noFill/>
              <a:ln w="12700">
                <a:solidFill>
                  <a:schemeClr val="tx1"/>
                </a:solidFill>
                <a:round/>
                <a:headEnd/>
                <a:tailEnd/>
              </a:ln>
              <a:effectLst/>
            </p:spPr>
            <p:txBody>
              <a:bodyPr wrap="none" anchor="ctr"/>
              <a:lstStyle/>
              <a:p>
                <a:endParaRPr lang="en-US"/>
              </a:p>
            </p:txBody>
          </p:sp>
          <p:sp>
            <p:nvSpPr>
              <p:cNvPr id="190634" name="Rectangle 170"/>
              <p:cNvSpPr>
                <a:spLocks noChangeArrowheads="1"/>
              </p:cNvSpPr>
              <p:nvPr/>
            </p:nvSpPr>
            <p:spPr bwMode="auto">
              <a:xfrm>
                <a:off x="4066" y="1422"/>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5</a:t>
                </a:r>
              </a:p>
            </p:txBody>
          </p:sp>
          <p:sp>
            <p:nvSpPr>
              <p:cNvPr id="190635" name="Rectangle 171"/>
              <p:cNvSpPr>
                <a:spLocks noChangeArrowheads="1"/>
              </p:cNvSpPr>
              <p:nvPr/>
            </p:nvSpPr>
            <p:spPr bwMode="auto">
              <a:xfrm>
                <a:off x="4066" y="1665"/>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0</a:t>
                </a:r>
              </a:p>
            </p:txBody>
          </p:sp>
          <p:sp>
            <p:nvSpPr>
              <p:cNvPr id="190636" name="Rectangle 172"/>
              <p:cNvSpPr>
                <a:spLocks noChangeArrowheads="1"/>
              </p:cNvSpPr>
              <p:nvPr/>
            </p:nvSpPr>
            <p:spPr bwMode="auto">
              <a:xfrm>
                <a:off x="4066" y="1909"/>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5</a:t>
                </a:r>
              </a:p>
            </p:txBody>
          </p:sp>
          <p:sp>
            <p:nvSpPr>
              <p:cNvPr id="190637" name="Rectangle 173"/>
              <p:cNvSpPr>
                <a:spLocks noChangeArrowheads="1"/>
              </p:cNvSpPr>
              <p:nvPr/>
            </p:nvSpPr>
            <p:spPr bwMode="auto">
              <a:xfrm>
                <a:off x="4066" y="2148"/>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0</a:t>
                </a:r>
              </a:p>
            </p:txBody>
          </p:sp>
          <p:sp>
            <p:nvSpPr>
              <p:cNvPr id="190638" name="Line 174"/>
              <p:cNvSpPr>
                <a:spLocks noChangeShapeType="1"/>
              </p:cNvSpPr>
              <p:nvPr/>
            </p:nvSpPr>
            <p:spPr bwMode="auto">
              <a:xfrm flipH="1">
                <a:off x="4137" y="1461"/>
                <a:ext cx="46" cy="0"/>
              </a:xfrm>
              <a:prstGeom prst="line">
                <a:avLst/>
              </a:prstGeom>
              <a:noFill/>
              <a:ln w="12700">
                <a:solidFill>
                  <a:schemeClr val="tx1"/>
                </a:solidFill>
                <a:round/>
                <a:headEnd/>
                <a:tailEnd/>
              </a:ln>
              <a:effectLst/>
            </p:spPr>
            <p:txBody>
              <a:bodyPr wrap="none" anchor="ctr"/>
              <a:lstStyle/>
              <a:p>
                <a:endParaRPr lang="en-US"/>
              </a:p>
            </p:txBody>
          </p:sp>
          <p:sp>
            <p:nvSpPr>
              <p:cNvPr id="190639" name="Line 175"/>
              <p:cNvSpPr>
                <a:spLocks noChangeShapeType="1"/>
              </p:cNvSpPr>
              <p:nvPr/>
            </p:nvSpPr>
            <p:spPr bwMode="auto">
              <a:xfrm flipH="1">
                <a:off x="4137" y="1704"/>
                <a:ext cx="46" cy="0"/>
              </a:xfrm>
              <a:prstGeom prst="line">
                <a:avLst/>
              </a:prstGeom>
              <a:noFill/>
              <a:ln w="12700">
                <a:solidFill>
                  <a:schemeClr val="tx1"/>
                </a:solidFill>
                <a:round/>
                <a:headEnd/>
                <a:tailEnd/>
              </a:ln>
              <a:effectLst/>
            </p:spPr>
            <p:txBody>
              <a:bodyPr wrap="none" anchor="ctr"/>
              <a:lstStyle/>
              <a:p>
                <a:endParaRPr lang="en-US"/>
              </a:p>
            </p:txBody>
          </p:sp>
          <p:sp>
            <p:nvSpPr>
              <p:cNvPr id="190640" name="Line 176"/>
              <p:cNvSpPr>
                <a:spLocks noChangeShapeType="1"/>
              </p:cNvSpPr>
              <p:nvPr/>
            </p:nvSpPr>
            <p:spPr bwMode="auto">
              <a:xfrm flipH="1">
                <a:off x="4137" y="1947"/>
                <a:ext cx="46" cy="0"/>
              </a:xfrm>
              <a:prstGeom prst="line">
                <a:avLst/>
              </a:prstGeom>
              <a:noFill/>
              <a:ln w="12700">
                <a:solidFill>
                  <a:schemeClr val="tx1"/>
                </a:solidFill>
                <a:round/>
                <a:headEnd/>
                <a:tailEnd/>
              </a:ln>
              <a:effectLst/>
            </p:spPr>
            <p:txBody>
              <a:bodyPr wrap="none" anchor="ctr"/>
              <a:lstStyle/>
              <a:p>
                <a:endParaRPr lang="en-US"/>
              </a:p>
            </p:txBody>
          </p:sp>
          <p:sp>
            <p:nvSpPr>
              <p:cNvPr id="190641" name="Line 177"/>
              <p:cNvSpPr>
                <a:spLocks noChangeShapeType="1"/>
              </p:cNvSpPr>
              <p:nvPr/>
            </p:nvSpPr>
            <p:spPr bwMode="auto">
              <a:xfrm flipH="1">
                <a:off x="4137" y="2187"/>
                <a:ext cx="46" cy="0"/>
              </a:xfrm>
              <a:prstGeom prst="line">
                <a:avLst/>
              </a:prstGeom>
              <a:noFill/>
              <a:ln w="12700">
                <a:solidFill>
                  <a:schemeClr val="tx1"/>
                </a:solidFill>
                <a:round/>
                <a:headEnd/>
                <a:tailEnd/>
              </a:ln>
              <a:effectLst/>
            </p:spPr>
            <p:txBody>
              <a:bodyPr wrap="none" anchor="ctr"/>
              <a:lstStyle/>
              <a:p>
                <a:endParaRPr lang="en-US"/>
              </a:p>
            </p:txBody>
          </p:sp>
          <p:sp>
            <p:nvSpPr>
              <p:cNvPr id="190642" name="Line 178"/>
              <p:cNvSpPr>
                <a:spLocks noChangeShapeType="1"/>
              </p:cNvSpPr>
              <p:nvPr/>
            </p:nvSpPr>
            <p:spPr bwMode="auto">
              <a:xfrm>
                <a:off x="4200" y="2222"/>
                <a:ext cx="1060" cy="0"/>
              </a:xfrm>
              <a:prstGeom prst="line">
                <a:avLst/>
              </a:prstGeom>
              <a:noFill/>
              <a:ln w="12700">
                <a:solidFill>
                  <a:schemeClr val="tx1"/>
                </a:solidFill>
                <a:round/>
                <a:headEnd/>
                <a:tailEnd/>
              </a:ln>
              <a:effectLst/>
            </p:spPr>
            <p:txBody>
              <a:bodyPr wrap="none" anchor="ctr"/>
              <a:lstStyle/>
              <a:p>
                <a:endParaRPr lang="en-US"/>
              </a:p>
            </p:txBody>
          </p:sp>
          <p:sp>
            <p:nvSpPr>
              <p:cNvPr id="190643" name="Line 179"/>
              <p:cNvSpPr>
                <a:spLocks noChangeShapeType="1"/>
              </p:cNvSpPr>
              <p:nvPr/>
            </p:nvSpPr>
            <p:spPr bwMode="auto">
              <a:xfrm flipV="1">
                <a:off x="4179" y="1457"/>
                <a:ext cx="0" cy="755"/>
              </a:xfrm>
              <a:prstGeom prst="line">
                <a:avLst/>
              </a:prstGeom>
              <a:noFill/>
              <a:ln w="12700">
                <a:solidFill>
                  <a:schemeClr val="tx1"/>
                </a:solidFill>
                <a:round/>
                <a:headEnd/>
                <a:tailEnd/>
              </a:ln>
              <a:effectLst/>
            </p:spPr>
            <p:txBody>
              <a:bodyPr wrap="none" anchor="ctr"/>
              <a:lstStyle/>
              <a:p>
                <a:endParaRPr lang="en-US"/>
              </a:p>
            </p:txBody>
          </p:sp>
          <p:grpSp>
            <p:nvGrpSpPr>
              <p:cNvPr id="190644" name="Group 180"/>
              <p:cNvGrpSpPr>
                <a:grpSpLocks/>
              </p:cNvGrpSpPr>
              <p:nvPr/>
            </p:nvGrpSpPr>
            <p:grpSpPr bwMode="auto">
              <a:xfrm>
                <a:off x="4304" y="1509"/>
                <a:ext cx="912" cy="682"/>
                <a:chOff x="4304" y="1509"/>
                <a:chExt cx="912" cy="682"/>
              </a:xfrm>
            </p:grpSpPr>
            <p:sp>
              <p:nvSpPr>
                <p:cNvPr id="190645" name="Freeform 181"/>
                <p:cNvSpPr>
                  <a:spLocks/>
                </p:cNvSpPr>
                <p:nvPr/>
              </p:nvSpPr>
              <p:spPr bwMode="auto">
                <a:xfrm>
                  <a:off x="5156" y="2044"/>
                  <a:ext cx="60" cy="147"/>
                </a:xfrm>
                <a:custGeom>
                  <a:avLst/>
                  <a:gdLst/>
                  <a:ahLst/>
                  <a:cxnLst>
                    <a:cxn ang="0">
                      <a:pos x="0" y="146"/>
                    </a:cxn>
                    <a:cxn ang="0">
                      <a:pos x="59" y="146"/>
                    </a:cxn>
                    <a:cxn ang="0">
                      <a:pos x="59" y="0"/>
                    </a:cxn>
                    <a:cxn ang="0">
                      <a:pos x="0" y="0"/>
                    </a:cxn>
                    <a:cxn ang="0">
                      <a:pos x="0" y="146"/>
                    </a:cxn>
                  </a:cxnLst>
                  <a:rect l="0" t="0" r="r" b="b"/>
                  <a:pathLst>
                    <a:path w="60" h="147">
                      <a:moveTo>
                        <a:pt x="0" y="146"/>
                      </a:moveTo>
                      <a:lnTo>
                        <a:pt x="59" y="146"/>
                      </a:lnTo>
                      <a:lnTo>
                        <a:pt x="59" y="0"/>
                      </a:lnTo>
                      <a:lnTo>
                        <a:pt x="0" y="0"/>
                      </a:lnTo>
                      <a:lnTo>
                        <a:pt x="0" y="146"/>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90646" name="Freeform 182"/>
                <p:cNvSpPr>
                  <a:spLocks/>
                </p:cNvSpPr>
                <p:nvPr/>
              </p:nvSpPr>
              <p:spPr bwMode="auto">
                <a:xfrm>
                  <a:off x="5094" y="2044"/>
                  <a:ext cx="63" cy="147"/>
                </a:xfrm>
                <a:custGeom>
                  <a:avLst/>
                  <a:gdLst/>
                  <a:ahLst/>
                  <a:cxnLst>
                    <a:cxn ang="0">
                      <a:pos x="0" y="146"/>
                    </a:cxn>
                    <a:cxn ang="0">
                      <a:pos x="62" y="146"/>
                    </a:cxn>
                    <a:cxn ang="0">
                      <a:pos x="62" y="0"/>
                    </a:cxn>
                    <a:cxn ang="0">
                      <a:pos x="0" y="0"/>
                    </a:cxn>
                    <a:cxn ang="0">
                      <a:pos x="0" y="146"/>
                    </a:cxn>
                  </a:cxnLst>
                  <a:rect l="0" t="0" r="r" b="b"/>
                  <a:pathLst>
                    <a:path w="63" h="147">
                      <a:moveTo>
                        <a:pt x="0" y="146"/>
                      </a:moveTo>
                      <a:lnTo>
                        <a:pt x="62" y="146"/>
                      </a:lnTo>
                      <a:lnTo>
                        <a:pt x="62" y="0"/>
                      </a:lnTo>
                      <a:lnTo>
                        <a:pt x="0" y="0"/>
                      </a:lnTo>
                      <a:lnTo>
                        <a:pt x="0" y="146"/>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90647" name="Freeform 183"/>
                <p:cNvSpPr>
                  <a:spLocks/>
                </p:cNvSpPr>
                <p:nvPr/>
              </p:nvSpPr>
              <p:spPr bwMode="auto">
                <a:xfrm>
                  <a:off x="5035" y="2093"/>
                  <a:ext cx="60" cy="98"/>
                </a:xfrm>
                <a:custGeom>
                  <a:avLst/>
                  <a:gdLst/>
                  <a:ahLst/>
                  <a:cxnLst>
                    <a:cxn ang="0">
                      <a:pos x="0" y="97"/>
                    </a:cxn>
                    <a:cxn ang="0">
                      <a:pos x="59" y="97"/>
                    </a:cxn>
                    <a:cxn ang="0">
                      <a:pos x="59" y="0"/>
                    </a:cxn>
                    <a:cxn ang="0">
                      <a:pos x="0" y="0"/>
                    </a:cxn>
                    <a:cxn ang="0">
                      <a:pos x="0" y="97"/>
                    </a:cxn>
                  </a:cxnLst>
                  <a:rect l="0" t="0" r="r" b="b"/>
                  <a:pathLst>
                    <a:path w="60" h="98">
                      <a:moveTo>
                        <a:pt x="0" y="97"/>
                      </a:moveTo>
                      <a:lnTo>
                        <a:pt x="59" y="97"/>
                      </a:lnTo>
                      <a:lnTo>
                        <a:pt x="59" y="0"/>
                      </a:lnTo>
                      <a:lnTo>
                        <a:pt x="0" y="0"/>
                      </a:lnTo>
                      <a:lnTo>
                        <a:pt x="0" y="97"/>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90648" name="Freeform 184"/>
                <p:cNvSpPr>
                  <a:spLocks/>
                </p:cNvSpPr>
                <p:nvPr/>
              </p:nvSpPr>
              <p:spPr bwMode="auto">
                <a:xfrm>
                  <a:off x="4973" y="1753"/>
                  <a:ext cx="63" cy="438"/>
                </a:xfrm>
                <a:custGeom>
                  <a:avLst/>
                  <a:gdLst/>
                  <a:ahLst/>
                  <a:cxnLst>
                    <a:cxn ang="0">
                      <a:pos x="0" y="437"/>
                    </a:cxn>
                    <a:cxn ang="0">
                      <a:pos x="62" y="437"/>
                    </a:cxn>
                    <a:cxn ang="0">
                      <a:pos x="62" y="0"/>
                    </a:cxn>
                    <a:cxn ang="0">
                      <a:pos x="0" y="0"/>
                    </a:cxn>
                    <a:cxn ang="0">
                      <a:pos x="0" y="437"/>
                    </a:cxn>
                  </a:cxnLst>
                  <a:rect l="0" t="0" r="r" b="b"/>
                  <a:pathLst>
                    <a:path w="63" h="438">
                      <a:moveTo>
                        <a:pt x="0" y="437"/>
                      </a:moveTo>
                      <a:lnTo>
                        <a:pt x="62" y="437"/>
                      </a:lnTo>
                      <a:lnTo>
                        <a:pt x="62" y="0"/>
                      </a:lnTo>
                      <a:lnTo>
                        <a:pt x="0" y="0"/>
                      </a:lnTo>
                      <a:lnTo>
                        <a:pt x="0" y="437"/>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90649" name="Freeform 185"/>
                <p:cNvSpPr>
                  <a:spLocks/>
                </p:cNvSpPr>
                <p:nvPr/>
              </p:nvSpPr>
              <p:spPr bwMode="auto">
                <a:xfrm>
                  <a:off x="4914" y="1899"/>
                  <a:ext cx="60" cy="292"/>
                </a:xfrm>
                <a:custGeom>
                  <a:avLst/>
                  <a:gdLst/>
                  <a:ahLst/>
                  <a:cxnLst>
                    <a:cxn ang="0">
                      <a:pos x="0" y="291"/>
                    </a:cxn>
                    <a:cxn ang="0">
                      <a:pos x="59" y="291"/>
                    </a:cxn>
                    <a:cxn ang="0">
                      <a:pos x="59" y="0"/>
                    </a:cxn>
                    <a:cxn ang="0">
                      <a:pos x="0" y="0"/>
                    </a:cxn>
                    <a:cxn ang="0">
                      <a:pos x="0" y="291"/>
                    </a:cxn>
                  </a:cxnLst>
                  <a:rect l="0" t="0" r="r" b="b"/>
                  <a:pathLst>
                    <a:path w="60" h="292">
                      <a:moveTo>
                        <a:pt x="0" y="291"/>
                      </a:moveTo>
                      <a:lnTo>
                        <a:pt x="59" y="291"/>
                      </a:lnTo>
                      <a:lnTo>
                        <a:pt x="59" y="0"/>
                      </a:lnTo>
                      <a:lnTo>
                        <a:pt x="0" y="0"/>
                      </a:lnTo>
                      <a:lnTo>
                        <a:pt x="0" y="291"/>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90650" name="Freeform 186"/>
                <p:cNvSpPr>
                  <a:spLocks/>
                </p:cNvSpPr>
                <p:nvPr/>
              </p:nvSpPr>
              <p:spPr bwMode="auto">
                <a:xfrm>
                  <a:off x="4851" y="1850"/>
                  <a:ext cx="64" cy="341"/>
                </a:xfrm>
                <a:custGeom>
                  <a:avLst/>
                  <a:gdLst/>
                  <a:ahLst/>
                  <a:cxnLst>
                    <a:cxn ang="0">
                      <a:pos x="0" y="340"/>
                    </a:cxn>
                    <a:cxn ang="0">
                      <a:pos x="63" y="340"/>
                    </a:cxn>
                    <a:cxn ang="0">
                      <a:pos x="63" y="0"/>
                    </a:cxn>
                    <a:cxn ang="0">
                      <a:pos x="0" y="0"/>
                    </a:cxn>
                    <a:cxn ang="0">
                      <a:pos x="0" y="340"/>
                    </a:cxn>
                  </a:cxnLst>
                  <a:rect l="0" t="0" r="r" b="b"/>
                  <a:pathLst>
                    <a:path w="64" h="341">
                      <a:moveTo>
                        <a:pt x="0" y="340"/>
                      </a:moveTo>
                      <a:lnTo>
                        <a:pt x="63" y="340"/>
                      </a:lnTo>
                      <a:lnTo>
                        <a:pt x="63" y="0"/>
                      </a:lnTo>
                      <a:lnTo>
                        <a:pt x="0" y="0"/>
                      </a:lnTo>
                      <a:lnTo>
                        <a:pt x="0" y="340"/>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90651" name="Freeform 187"/>
                <p:cNvSpPr>
                  <a:spLocks/>
                </p:cNvSpPr>
                <p:nvPr/>
              </p:nvSpPr>
              <p:spPr bwMode="auto">
                <a:xfrm>
                  <a:off x="4792" y="1753"/>
                  <a:ext cx="60" cy="438"/>
                </a:xfrm>
                <a:custGeom>
                  <a:avLst/>
                  <a:gdLst/>
                  <a:ahLst/>
                  <a:cxnLst>
                    <a:cxn ang="0">
                      <a:pos x="0" y="437"/>
                    </a:cxn>
                    <a:cxn ang="0">
                      <a:pos x="59" y="437"/>
                    </a:cxn>
                    <a:cxn ang="0">
                      <a:pos x="59" y="0"/>
                    </a:cxn>
                    <a:cxn ang="0">
                      <a:pos x="0" y="0"/>
                    </a:cxn>
                    <a:cxn ang="0">
                      <a:pos x="0" y="437"/>
                    </a:cxn>
                  </a:cxnLst>
                  <a:rect l="0" t="0" r="r" b="b"/>
                  <a:pathLst>
                    <a:path w="60" h="438">
                      <a:moveTo>
                        <a:pt x="0" y="437"/>
                      </a:moveTo>
                      <a:lnTo>
                        <a:pt x="59" y="437"/>
                      </a:lnTo>
                      <a:lnTo>
                        <a:pt x="59" y="0"/>
                      </a:lnTo>
                      <a:lnTo>
                        <a:pt x="0" y="0"/>
                      </a:lnTo>
                      <a:lnTo>
                        <a:pt x="0" y="437"/>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90652" name="Freeform 188"/>
                <p:cNvSpPr>
                  <a:spLocks/>
                </p:cNvSpPr>
                <p:nvPr/>
              </p:nvSpPr>
              <p:spPr bwMode="auto">
                <a:xfrm>
                  <a:off x="4730" y="1655"/>
                  <a:ext cx="63" cy="536"/>
                </a:xfrm>
                <a:custGeom>
                  <a:avLst/>
                  <a:gdLst/>
                  <a:ahLst/>
                  <a:cxnLst>
                    <a:cxn ang="0">
                      <a:pos x="0" y="535"/>
                    </a:cxn>
                    <a:cxn ang="0">
                      <a:pos x="62" y="535"/>
                    </a:cxn>
                    <a:cxn ang="0">
                      <a:pos x="62" y="0"/>
                    </a:cxn>
                    <a:cxn ang="0">
                      <a:pos x="0" y="0"/>
                    </a:cxn>
                    <a:cxn ang="0">
                      <a:pos x="0" y="535"/>
                    </a:cxn>
                  </a:cxnLst>
                  <a:rect l="0" t="0" r="r" b="b"/>
                  <a:pathLst>
                    <a:path w="63" h="536">
                      <a:moveTo>
                        <a:pt x="0" y="535"/>
                      </a:moveTo>
                      <a:lnTo>
                        <a:pt x="62" y="535"/>
                      </a:lnTo>
                      <a:lnTo>
                        <a:pt x="62" y="0"/>
                      </a:lnTo>
                      <a:lnTo>
                        <a:pt x="0" y="0"/>
                      </a:lnTo>
                      <a:lnTo>
                        <a:pt x="0" y="535"/>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90653" name="Freeform 189"/>
                <p:cNvSpPr>
                  <a:spLocks/>
                </p:cNvSpPr>
                <p:nvPr/>
              </p:nvSpPr>
              <p:spPr bwMode="auto">
                <a:xfrm>
                  <a:off x="4667" y="1655"/>
                  <a:ext cx="64" cy="536"/>
                </a:xfrm>
                <a:custGeom>
                  <a:avLst/>
                  <a:gdLst/>
                  <a:ahLst/>
                  <a:cxnLst>
                    <a:cxn ang="0">
                      <a:pos x="0" y="535"/>
                    </a:cxn>
                    <a:cxn ang="0">
                      <a:pos x="63" y="535"/>
                    </a:cxn>
                    <a:cxn ang="0">
                      <a:pos x="63" y="0"/>
                    </a:cxn>
                    <a:cxn ang="0">
                      <a:pos x="0" y="0"/>
                    </a:cxn>
                    <a:cxn ang="0">
                      <a:pos x="0" y="535"/>
                    </a:cxn>
                  </a:cxnLst>
                  <a:rect l="0" t="0" r="r" b="b"/>
                  <a:pathLst>
                    <a:path w="64" h="536">
                      <a:moveTo>
                        <a:pt x="0" y="535"/>
                      </a:moveTo>
                      <a:lnTo>
                        <a:pt x="63" y="535"/>
                      </a:lnTo>
                      <a:lnTo>
                        <a:pt x="63" y="0"/>
                      </a:lnTo>
                      <a:lnTo>
                        <a:pt x="0" y="0"/>
                      </a:lnTo>
                      <a:lnTo>
                        <a:pt x="0" y="535"/>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90654" name="Freeform 190"/>
                <p:cNvSpPr>
                  <a:spLocks/>
                </p:cNvSpPr>
                <p:nvPr/>
              </p:nvSpPr>
              <p:spPr bwMode="auto">
                <a:xfrm>
                  <a:off x="4609" y="1509"/>
                  <a:ext cx="59" cy="682"/>
                </a:xfrm>
                <a:custGeom>
                  <a:avLst/>
                  <a:gdLst/>
                  <a:ahLst/>
                  <a:cxnLst>
                    <a:cxn ang="0">
                      <a:pos x="0" y="681"/>
                    </a:cxn>
                    <a:cxn ang="0">
                      <a:pos x="58" y="681"/>
                    </a:cxn>
                    <a:cxn ang="0">
                      <a:pos x="58" y="0"/>
                    </a:cxn>
                    <a:cxn ang="0">
                      <a:pos x="0" y="0"/>
                    </a:cxn>
                    <a:cxn ang="0">
                      <a:pos x="0" y="681"/>
                    </a:cxn>
                  </a:cxnLst>
                  <a:rect l="0" t="0" r="r" b="b"/>
                  <a:pathLst>
                    <a:path w="59" h="682">
                      <a:moveTo>
                        <a:pt x="0" y="681"/>
                      </a:moveTo>
                      <a:lnTo>
                        <a:pt x="58" y="681"/>
                      </a:lnTo>
                      <a:lnTo>
                        <a:pt x="58" y="0"/>
                      </a:lnTo>
                      <a:lnTo>
                        <a:pt x="0" y="0"/>
                      </a:lnTo>
                      <a:lnTo>
                        <a:pt x="0" y="681"/>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90655" name="Freeform 191"/>
                <p:cNvSpPr>
                  <a:spLocks/>
                </p:cNvSpPr>
                <p:nvPr/>
              </p:nvSpPr>
              <p:spPr bwMode="auto">
                <a:xfrm>
                  <a:off x="4546" y="1899"/>
                  <a:ext cx="64" cy="292"/>
                </a:xfrm>
                <a:custGeom>
                  <a:avLst/>
                  <a:gdLst/>
                  <a:ahLst/>
                  <a:cxnLst>
                    <a:cxn ang="0">
                      <a:pos x="0" y="291"/>
                    </a:cxn>
                    <a:cxn ang="0">
                      <a:pos x="63" y="291"/>
                    </a:cxn>
                    <a:cxn ang="0">
                      <a:pos x="63" y="0"/>
                    </a:cxn>
                    <a:cxn ang="0">
                      <a:pos x="0" y="0"/>
                    </a:cxn>
                    <a:cxn ang="0">
                      <a:pos x="0" y="291"/>
                    </a:cxn>
                  </a:cxnLst>
                  <a:rect l="0" t="0" r="r" b="b"/>
                  <a:pathLst>
                    <a:path w="64" h="292">
                      <a:moveTo>
                        <a:pt x="0" y="291"/>
                      </a:moveTo>
                      <a:lnTo>
                        <a:pt x="63" y="291"/>
                      </a:lnTo>
                      <a:lnTo>
                        <a:pt x="63" y="0"/>
                      </a:lnTo>
                      <a:lnTo>
                        <a:pt x="0" y="0"/>
                      </a:lnTo>
                      <a:lnTo>
                        <a:pt x="0" y="291"/>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90656" name="Freeform 192"/>
                <p:cNvSpPr>
                  <a:spLocks/>
                </p:cNvSpPr>
                <p:nvPr/>
              </p:nvSpPr>
              <p:spPr bwMode="auto">
                <a:xfrm>
                  <a:off x="4487" y="1704"/>
                  <a:ext cx="60" cy="487"/>
                </a:xfrm>
                <a:custGeom>
                  <a:avLst/>
                  <a:gdLst/>
                  <a:ahLst/>
                  <a:cxnLst>
                    <a:cxn ang="0">
                      <a:pos x="0" y="486"/>
                    </a:cxn>
                    <a:cxn ang="0">
                      <a:pos x="59" y="486"/>
                    </a:cxn>
                    <a:cxn ang="0">
                      <a:pos x="59" y="0"/>
                    </a:cxn>
                    <a:cxn ang="0">
                      <a:pos x="0" y="0"/>
                    </a:cxn>
                    <a:cxn ang="0">
                      <a:pos x="0" y="486"/>
                    </a:cxn>
                  </a:cxnLst>
                  <a:rect l="0" t="0" r="r" b="b"/>
                  <a:pathLst>
                    <a:path w="60" h="487">
                      <a:moveTo>
                        <a:pt x="0" y="486"/>
                      </a:moveTo>
                      <a:lnTo>
                        <a:pt x="59" y="486"/>
                      </a:lnTo>
                      <a:lnTo>
                        <a:pt x="59" y="0"/>
                      </a:lnTo>
                      <a:lnTo>
                        <a:pt x="0" y="0"/>
                      </a:lnTo>
                      <a:lnTo>
                        <a:pt x="0" y="486"/>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90657" name="Freeform 193"/>
                <p:cNvSpPr>
                  <a:spLocks/>
                </p:cNvSpPr>
                <p:nvPr/>
              </p:nvSpPr>
              <p:spPr bwMode="auto">
                <a:xfrm>
                  <a:off x="4425" y="1996"/>
                  <a:ext cx="63" cy="195"/>
                </a:xfrm>
                <a:custGeom>
                  <a:avLst/>
                  <a:gdLst/>
                  <a:ahLst/>
                  <a:cxnLst>
                    <a:cxn ang="0">
                      <a:pos x="0" y="194"/>
                    </a:cxn>
                    <a:cxn ang="0">
                      <a:pos x="62" y="194"/>
                    </a:cxn>
                    <a:cxn ang="0">
                      <a:pos x="62" y="0"/>
                    </a:cxn>
                    <a:cxn ang="0">
                      <a:pos x="0" y="0"/>
                    </a:cxn>
                    <a:cxn ang="0">
                      <a:pos x="0" y="194"/>
                    </a:cxn>
                  </a:cxnLst>
                  <a:rect l="0" t="0" r="r" b="b"/>
                  <a:pathLst>
                    <a:path w="63" h="195">
                      <a:moveTo>
                        <a:pt x="0" y="194"/>
                      </a:moveTo>
                      <a:lnTo>
                        <a:pt x="62" y="194"/>
                      </a:lnTo>
                      <a:lnTo>
                        <a:pt x="62" y="0"/>
                      </a:lnTo>
                      <a:lnTo>
                        <a:pt x="0" y="0"/>
                      </a:lnTo>
                      <a:lnTo>
                        <a:pt x="0" y="194"/>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90658" name="Freeform 194"/>
                <p:cNvSpPr>
                  <a:spLocks/>
                </p:cNvSpPr>
                <p:nvPr/>
              </p:nvSpPr>
              <p:spPr bwMode="auto">
                <a:xfrm>
                  <a:off x="4366" y="1996"/>
                  <a:ext cx="60" cy="195"/>
                </a:xfrm>
                <a:custGeom>
                  <a:avLst/>
                  <a:gdLst/>
                  <a:ahLst/>
                  <a:cxnLst>
                    <a:cxn ang="0">
                      <a:pos x="0" y="194"/>
                    </a:cxn>
                    <a:cxn ang="0">
                      <a:pos x="59" y="194"/>
                    </a:cxn>
                    <a:cxn ang="0">
                      <a:pos x="59" y="0"/>
                    </a:cxn>
                    <a:cxn ang="0">
                      <a:pos x="0" y="0"/>
                    </a:cxn>
                    <a:cxn ang="0">
                      <a:pos x="0" y="194"/>
                    </a:cxn>
                  </a:cxnLst>
                  <a:rect l="0" t="0" r="r" b="b"/>
                  <a:pathLst>
                    <a:path w="60" h="195">
                      <a:moveTo>
                        <a:pt x="0" y="194"/>
                      </a:moveTo>
                      <a:lnTo>
                        <a:pt x="59" y="194"/>
                      </a:lnTo>
                      <a:lnTo>
                        <a:pt x="59" y="0"/>
                      </a:lnTo>
                      <a:lnTo>
                        <a:pt x="0" y="0"/>
                      </a:lnTo>
                      <a:lnTo>
                        <a:pt x="0" y="194"/>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90659" name="Freeform 195"/>
                <p:cNvSpPr>
                  <a:spLocks/>
                </p:cNvSpPr>
                <p:nvPr/>
              </p:nvSpPr>
              <p:spPr bwMode="auto">
                <a:xfrm>
                  <a:off x="4304" y="2142"/>
                  <a:ext cx="63" cy="49"/>
                </a:xfrm>
                <a:custGeom>
                  <a:avLst/>
                  <a:gdLst/>
                  <a:ahLst/>
                  <a:cxnLst>
                    <a:cxn ang="0">
                      <a:pos x="0" y="48"/>
                    </a:cxn>
                    <a:cxn ang="0">
                      <a:pos x="62" y="48"/>
                    </a:cxn>
                    <a:cxn ang="0">
                      <a:pos x="62" y="0"/>
                    </a:cxn>
                    <a:cxn ang="0">
                      <a:pos x="0" y="0"/>
                    </a:cxn>
                    <a:cxn ang="0">
                      <a:pos x="0" y="48"/>
                    </a:cxn>
                  </a:cxnLst>
                  <a:rect l="0" t="0" r="r" b="b"/>
                  <a:pathLst>
                    <a:path w="63" h="49">
                      <a:moveTo>
                        <a:pt x="0" y="48"/>
                      </a:moveTo>
                      <a:lnTo>
                        <a:pt x="62" y="48"/>
                      </a:lnTo>
                      <a:lnTo>
                        <a:pt x="62" y="0"/>
                      </a:lnTo>
                      <a:lnTo>
                        <a:pt x="0" y="0"/>
                      </a:lnTo>
                      <a:lnTo>
                        <a:pt x="0" y="48"/>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grpSp>
        </p:grpSp>
        <p:sp>
          <p:nvSpPr>
            <p:cNvPr id="190660" name="AutoShape 196"/>
            <p:cNvSpPr>
              <a:spLocks noChangeArrowheads="1"/>
            </p:cNvSpPr>
            <p:nvPr/>
          </p:nvSpPr>
          <p:spPr bwMode="auto">
            <a:xfrm rot="16200000" flipH="1">
              <a:off x="4468" y="1444"/>
              <a:ext cx="472" cy="280"/>
            </a:xfrm>
            <a:prstGeom prst="rightArrow">
              <a:avLst>
                <a:gd name="adj1" fmla="val 50000"/>
                <a:gd name="adj2" fmla="val 84294"/>
              </a:avLst>
            </a:prstGeom>
            <a:solidFill>
              <a:srgbClr val="FC0128"/>
            </a:solidFill>
            <a:ln w="38100">
              <a:solidFill>
                <a:schemeClr val="bg2"/>
              </a:solidFill>
              <a:miter lim="800000"/>
              <a:headEnd/>
              <a:tailEnd/>
            </a:ln>
            <a:effectLst/>
          </p:spPr>
          <p:txBody>
            <a:bodyPr wrap="none" anchor="ctr"/>
            <a:lstStyle/>
            <a:p>
              <a:endParaRPr lang="en-US"/>
            </a:p>
          </p:txBody>
        </p:sp>
        <p:sp>
          <p:nvSpPr>
            <p:cNvPr id="190661" name="AutoShape 197"/>
            <p:cNvSpPr>
              <a:spLocks noChangeArrowheads="1"/>
            </p:cNvSpPr>
            <p:nvPr/>
          </p:nvSpPr>
          <p:spPr bwMode="auto">
            <a:xfrm rot="16200000" flipH="1">
              <a:off x="4468" y="2260"/>
              <a:ext cx="472" cy="280"/>
            </a:xfrm>
            <a:prstGeom prst="rightArrow">
              <a:avLst>
                <a:gd name="adj1" fmla="val 50000"/>
                <a:gd name="adj2" fmla="val 84294"/>
              </a:avLst>
            </a:prstGeom>
            <a:solidFill>
              <a:srgbClr val="FC0128"/>
            </a:solidFill>
            <a:ln w="38100">
              <a:solidFill>
                <a:schemeClr val="bg2"/>
              </a:solidFill>
              <a:miter lim="800000"/>
              <a:headEnd/>
              <a:tailEnd/>
            </a:ln>
            <a:effectLst/>
          </p:spPr>
          <p:txBody>
            <a:bodyPr wrap="none" anchor="ctr"/>
            <a:lstStyle/>
            <a:p>
              <a:endParaRPr lang="en-US"/>
            </a:p>
          </p:txBody>
        </p:sp>
      </p:grpSp>
      <p:sp>
        <p:nvSpPr>
          <p:cNvPr id="190662" name="Rectangle 198"/>
          <p:cNvSpPr>
            <a:spLocks noChangeArrowheads="1"/>
          </p:cNvSpPr>
          <p:nvPr/>
        </p:nvSpPr>
        <p:spPr bwMode="auto">
          <a:xfrm>
            <a:off x="1898650" y="4246563"/>
            <a:ext cx="1385888" cy="454025"/>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algn="ctr" eaLnBrk="0" hangingPunct="0"/>
            <a:r>
              <a:rPr lang="en-US" sz="2400" b="1">
                <a:solidFill>
                  <a:srgbClr val="EAEC5E"/>
                </a:solidFill>
                <a:effectLst>
                  <a:outerShdw blurRad="38100" dist="38100" dir="2700000" algn="tl">
                    <a:srgbClr val="000000"/>
                  </a:outerShdw>
                </a:effectLst>
              </a:rPr>
              <a:t>Average</a:t>
            </a:r>
          </a:p>
        </p:txBody>
      </p:sp>
      <p:sp>
        <p:nvSpPr>
          <p:cNvPr id="190663" name="Rectangle 199"/>
          <p:cNvSpPr>
            <a:spLocks noChangeArrowheads="1"/>
          </p:cNvSpPr>
          <p:nvPr/>
        </p:nvSpPr>
        <p:spPr bwMode="auto">
          <a:xfrm>
            <a:off x="4337050" y="4246563"/>
            <a:ext cx="1385888" cy="454025"/>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algn="ctr" eaLnBrk="0" hangingPunct="0"/>
            <a:r>
              <a:rPr lang="en-US" sz="2400" b="1">
                <a:solidFill>
                  <a:srgbClr val="EAEC5E"/>
                </a:solidFill>
                <a:effectLst>
                  <a:outerShdw blurRad="38100" dist="38100" dir="2700000" algn="tl">
                    <a:srgbClr val="000000"/>
                  </a:outerShdw>
                </a:effectLst>
              </a:rPr>
              <a:t>Average</a:t>
            </a:r>
          </a:p>
        </p:txBody>
      </p:sp>
      <p:sp>
        <p:nvSpPr>
          <p:cNvPr id="190664" name="Rectangle 200"/>
          <p:cNvSpPr>
            <a:spLocks noChangeArrowheads="1"/>
          </p:cNvSpPr>
          <p:nvPr/>
        </p:nvSpPr>
        <p:spPr bwMode="auto">
          <a:xfrm>
            <a:off x="6775450" y="4246563"/>
            <a:ext cx="1385888" cy="454025"/>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algn="ctr" eaLnBrk="0" hangingPunct="0"/>
            <a:r>
              <a:rPr lang="en-US" sz="2400" b="1">
                <a:solidFill>
                  <a:srgbClr val="EAEC5E"/>
                </a:solidFill>
                <a:effectLst>
                  <a:outerShdw blurRad="38100" dist="38100" dir="2700000" algn="tl">
                    <a:srgbClr val="000000"/>
                  </a:outerShdw>
                </a:effectLst>
              </a:rPr>
              <a:t>Average</a:t>
            </a: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rrowheads="1"/>
          </p:cNvSpPr>
          <p:nvPr>
            <p:ph type="title"/>
          </p:nvPr>
        </p:nvSpPr>
        <p:spPr>
          <a:noFill/>
          <a:ln/>
          <a:effectLst>
            <a:outerShdw dist="35921" dir="2700000" algn="ctr" rotWithShape="0">
              <a:srgbClr val="000000"/>
            </a:outerShdw>
          </a:effectLst>
        </p:spPr>
        <p:txBody>
          <a:bodyPr lIns="90488" tIns="44450" rIns="90488" bIns="44450"/>
          <a:lstStyle/>
          <a:p>
            <a:r>
              <a:rPr lang="en-US"/>
              <a:t>The Sampling Distribution</a:t>
            </a:r>
          </a:p>
        </p:txBody>
      </p:sp>
      <p:sp>
        <p:nvSpPr>
          <p:cNvPr id="192515" name="Rectangle 3"/>
          <p:cNvSpPr>
            <a:spLocks noChangeArrowheads="1"/>
          </p:cNvSpPr>
          <p:nvPr/>
        </p:nvSpPr>
        <p:spPr bwMode="auto">
          <a:xfrm>
            <a:off x="1898650" y="4246563"/>
            <a:ext cx="1385888" cy="454025"/>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algn="ctr" eaLnBrk="0" hangingPunct="0"/>
            <a:r>
              <a:rPr lang="en-US" sz="2400" b="1">
                <a:solidFill>
                  <a:srgbClr val="EAEC5E"/>
                </a:solidFill>
                <a:effectLst>
                  <a:outerShdw blurRad="38100" dist="38100" dir="2700000" algn="tl">
                    <a:srgbClr val="000000"/>
                  </a:outerShdw>
                </a:effectLst>
              </a:rPr>
              <a:t>Average</a:t>
            </a:r>
          </a:p>
        </p:txBody>
      </p:sp>
      <p:sp>
        <p:nvSpPr>
          <p:cNvPr id="192516" name="Rectangle 4"/>
          <p:cNvSpPr>
            <a:spLocks noChangeArrowheads="1"/>
          </p:cNvSpPr>
          <p:nvPr/>
        </p:nvSpPr>
        <p:spPr bwMode="auto">
          <a:xfrm>
            <a:off x="4337050" y="4246563"/>
            <a:ext cx="1385888" cy="454025"/>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algn="ctr" eaLnBrk="0" hangingPunct="0"/>
            <a:r>
              <a:rPr lang="en-US" sz="2400" b="1">
                <a:solidFill>
                  <a:srgbClr val="EAEC5E"/>
                </a:solidFill>
                <a:effectLst>
                  <a:outerShdw blurRad="38100" dist="38100" dir="2700000" algn="tl">
                    <a:srgbClr val="000000"/>
                  </a:outerShdw>
                </a:effectLst>
              </a:rPr>
              <a:t>Average</a:t>
            </a:r>
          </a:p>
        </p:txBody>
      </p:sp>
      <p:sp>
        <p:nvSpPr>
          <p:cNvPr id="192517" name="Rectangle 5"/>
          <p:cNvSpPr>
            <a:spLocks noChangeArrowheads="1"/>
          </p:cNvSpPr>
          <p:nvPr/>
        </p:nvSpPr>
        <p:spPr bwMode="auto">
          <a:xfrm>
            <a:off x="6775450" y="4246563"/>
            <a:ext cx="1385888" cy="454025"/>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algn="ctr" eaLnBrk="0" hangingPunct="0"/>
            <a:r>
              <a:rPr lang="en-US" sz="2400" b="1">
                <a:solidFill>
                  <a:srgbClr val="EAEC5E"/>
                </a:solidFill>
                <a:effectLst>
                  <a:outerShdw blurRad="38100" dist="38100" dir="2700000" algn="tl">
                    <a:srgbClr val="000000"/>
                  </a:outerShdw>
                </a:effectLst>
              </a:rPr>
              <a:t>Average</a:t>
            </a:r>
          </a:p>
        </p:txBody>
      </p:sp>
      <p:grpSp>
        <p:nvGrpSpPr>
          <p:cNvPr id="192518" name="Group 6"/>
          <p:cNvGrpSpPr>
            <a:grpSpLocks/>
          </p:cNvGrpSpPr>
          <p:nvPr/>
        </p:nvGrpSpPr>
        <p:grpSpPr bwMode="auto">
          <a:xfrm>
            <a:off x="3611563" y="4960938"/>
            <a:ext cx="2616200" cy="1827212"/>
            <a:chOff x="2275" y="3125"/>
            <a:chExt cx="1648" cy="1151"/>
          </a:xfrm>
        </p:grpSpPr>
        <p:sp>
          <p:nvSpPr>
            <p:cNvPr id="192519" name="Rectangle 7"/>
            <p:cNvSpPr>
              <a:spLocks noChangeArrowheads="1"/>
            </p:cNvSpPr>
            <p:nvPr/>
          </p:nvSpPr>
          <p:spPr bwMode="auto">
            <a:xfrm>
              <a:off x="3735" y="4153"/>
              <a:ext cx="145" cy="123"/>
            </a:xfrm>
            <a:prstGeom prst="rect">
              <a:avLst/>
            </a:prstGeom>
            <a:noFill/>
            <a:ln w="12700">
              <a:noFill/>
              <a:miter lim="800000"/>
              <a:headEnd/>
              <a:tailEnd/>
            </a:ln>
            <a:effectLst/>
          </p:spPr>
          <p:txBody>
            <a:bodyPr wrap="none" lIns="90488" tIns="44450" rIns="90488" bIns="44450">
              <a:spAutoFit/>
            </a:bodyPr>
            <a:lstStyle/>
            <a:p>
              <a:pPr eaLnBrk="0" hangingPunct="0"/>
              <a:r>
                <a:rPr lang="en-US" sz="700"/>
                <a:t>4</a:t>
              </a:r>
            </a:p>
          </p:txBody>
        </p:sp>
        <p:sp>
          <p:nvSpPr>
            <p:cNvPr id="192520" name="Rectangle 8"/>
            <p:cNvSpPr>
              <a:spLocks noChangeArrowheads="1"/>
            </p:cNvSpPr>
            <p:nvPr/>
          </p:nvSpPr>
          <p:spPr bwMode="auto">
            <a:xfrm>
              <a:off x="3765" y="4153"/>
              <a:ext cx="130" cy="123"/>
            </a:xfrm>
            <a:prstGeom prst="rect">
              <a:avLst/>
            </a:prstGeom>
            <a:noFill/>
            <a:ln w="12700">
              <a:noFill/>
              <a:miter lim="800000"/>
              <a:headEnd/>
              <a:tailEnd/>
            </a:ln>
            <a:effectLst/>
          </p:spPr>
          <p:txBody>
            <a:bodyPr wrap="none" lIns="90488" tIns="44450" rIns="90488" bIns="44450">
              <a:spAutoFit/>
            </a:bodyPr>
            <a:lstStyle/>
            <a:p>
              <a:pPr eaLnBrk="0" hangingPunct="0"/>
              <a:r>
                <a:rPr lang="en-US" sz="700"/>
                <a:t>.</a:t>
              </a:r>
            </a:p>
          </p:txBody>
        </p:sp>
        <p:sp>
          <p:nvSpPr>
            <p:cNvPr id="192521" name="Rectangle 9"/>
            <p:cNvSpPr>
              <a:spLocks noChangeArrowheads="1"/>
            </p:cNvSpPr>
            <p:nvPr/>
          </p:nvSpPr>
          <p:spPr bwMode="auto">
            <a:xfrm>
              <a:off x="3778" y="4153"/>
              <a:ext cx="145" cy="123"/>
            </a:xfrm>
            <a:prstGeom prst="rect">
              <a:avLst/>
            </a:prstGeom>
            <a:noFill/>
            <a:ln w="12700">
              <a:noFill/>
              <a:miter lim="800000"/>
              <a:headEnd/>
              <a:tailEnd/>
            </a:ln>
            <a:effectLst/>
          </p:spPr>
          <p:txBody>
            <a:bodyPr wrap="none" lIns="90488" tIns="44450" rIns="90488" bIns="44450">
              <a:spAutoFit/>
            </a:bodyPr>
            <a:lstStyle/>
            <a:p>
              <a:pPr eaLnBrk="0" hangingPunct="0"/>
              <a:r>
                <a:rPr lang="en-US" sz="700"/>
                <a:t>4</a:t>
              </a:r>
            </a:p>
          </p:txBody>
        </p:sp>
        <p:sp>
          <p:nvSpPr>
            <p:cNvPr id="192522" name="Rectangle 10"/>
            <p:cNvSpPr>
              <a:spLocks noChangeArrowheads="1"/>
            </p:cNvSpPr>
            <p:nvPr/>
          </p:nvSpPr>
          <p:spPr bwMode="auto">
            <a:xfrm>
              <a:off x="3544" y="4153"/>
              <a:ext cx="145" cy="123"/>
            </a:xfrm>
            <a:prstGeom prst="rect">
              <a:avLst/>
            </a:prstGeom>
            <a:noFill/>
            <a:ln w="12700">
              <a:noFill/>
              <a:miter lim="800000"/>
              <a:headEnd/>
              <a:tailEnd/>
            </a:ln>
            <a:effectLst/>
          </p:spPr>
          <p:txBody>
            <a:bodyPr wrap="none" lIns="90488" tIns="44450" rIns="90488" bIns="44450">
              <a:spAutoFit/>
            </a:bodyPr>
            <a:lstStyle/>
            <a:p>
              <a:pPr eaLnBrk="0" hangingPunct="0"/>
              <a:r>
                <a:rPr lang="en-US" sz="700"/>
                <a:t>4</a:t>
              </a:r>
            </a:p>
          </p:txBody>
        </p:sp>
        <p:sp>
          <p:nvSpPr>
            <p:cNvPr id="192523" name="Rectangle 11"/>
            <p:cNvSpPr>
              <a:spLocks noChangeArrowheads="1"/>
            </p:cNvSpPr>
            <p:nvPr/>
          </p:nvSpPr>
          <p:spPr bwMode="auto">
            <a:xfrm>
              <a:off x="3574" y="4153"/>
              <a:ext cx="130" cy="123"/>
            </a:xfrm>
            <a:prstGeom prst="rect">
              <a:avLst/>
            </a:prstGeom>
            <a:noFill/>
            <a:ln w="12700">
              <a:noFill/>
              <a:miter lim="800000"/>
              <a:headEnd/>
              <a:tailEnd/>
            </a:ln>
            <a:effectLst/>
          </p:spPr>
          <p:txBody>
            <a:bodyPr wrap="none" lIns="90488" tIns="44450" rIns="90488" bIns="44450">
              <a:spAutoFit/>
            </a:bodyPr>
            <a:lstStyle/>
            <a:p>
              <a:pPr eaLnBrk="0" hangingPunct="0"/>
              <a:r>
                <a:rPr lang="en-US" sz="700"/>
                <a:t>.</a:t>
              </a:r>
            </a:p>
          </p:txBody>
        </p:sp>
        <p:sp>
          <p:nvSpPr>
            <p:cNvPr id="192524" name="Rectangle 12"/>
            <p:cNvSpPr>
              <a:spLocks noChangeArrowheads="1"/>
            </p:cNvSpPr>
            <p:nvPr/>
          </p:nvSpPr>
          <p:spPr bwMode="auto">
            <a:xfrm>
              <a:off x="3587" y="4153"/>
              <a:ext cx="145" cy="123"/>
            </a:xfrm>
            <a:prstGeom prst="rect">
              <a:avLst/>
            </a:prstGeom>
            <a:noFill/>
            <a:ln w="12700">
              <a:noFill/>
              <a:miter lim="800000"/>
              <a:headEnd/>
              <a:tailEnd/>
            </a:ln>
            <a:effectLst/>
          </p:spPr>
          <p:txBody>
            <a:bodyPr wrap="none" lIns="90488" tIns="44450" rIns="90488" bIns="44450">
              <a:spAutoFit/>
            </a:bodyPr>
            <a:lstStyle/>
            <a:p>
              <a:pPr eaLnBrk="0" hangingPunct="0"/>
              <a:r>
                <a:rPr lang="en-US" sz="700"/>
                <a:t>2</a:t>
              </a:r>
            </a:p>
          </p:txBody>
        </p:sp>
        <p:sp>
          <p:nvSpPr>
            <p:cNvPr id="192525" name="Rectangle 13"/>
            <p:cNvSpPr>
              <a:spLocks noChangeArrowheads="1"/>
            </p:cNvSpPr>
            <p:nvPr/>
          </p:nvSpPr>
          <p:spPr bwMode="auto">
            <a:xfrm>
              <a:off x="3358" y="4153"/>
              <a:ext cx="145" cy="123"/>
            </a:xfrm>
            <a:prstGeom prst="rect">
              <a:avLst/>
            </a:prstGeom>
            <a:noFill/>
            <a:ln w="12700">
              <a:noFill/>
              <a:miter lim="800000"/>
              <a:headEnd/>
              <a:tailEnd/>
            </a:ln>
            <a:effectLst/>
          </p:spPr>
          <p:txBody>
            <a:bodyPr wrap="none" lIns="90488" tIns="44450" rIns="90488" bIns="44450">
              <a:spAutoFit/>
            </a:bodyPr>
            <a:lstStyle/>
            <a:p>
              <a:pPr eaLnBrk="0" hangingPunct="0"/>
              <a:r>
                <a:rPr lang="en-US" sz="700"/>
                <a:t>4</a:t>
              </a:r>
            </a:p>
          </p:txBody>
        </p:sp>
        <p:sp>
          <p:nvSpPr>
            <p:cNvPr id="192526" name="Rectangle 14"/>
            <p:cNvSpPr>
              <a:spLocks noChangeArrowheads="1"/>
            </p:cNvSpPr>
            <p:nvPr/>
          </p:nvSpPr>
          <p:spPr bwMode="auto">
            <a:xfrm>
              <a:off x="3388" y="4153"/>
              <a:ext cx="130" cy="123"/>
            </a:xfrm>
            <a:prstGeom prst="rect">
              <a:avLst/>
            </a:prstGeom>
            <a:noFill/>
            <a:ln w="12700">
              <a:noFill/>
              <a:miter lim="800000"/>
              <a:headEnd/>
              <a:tailEnd/>
            </a:ln>
            <a:effectLst/>
          </p:spPr>
          <p:txBody>
            <a:bodyPr wrap="none" lIns="90488" tIns="44450" rIns="90488" bIns="44450">
              <a:spAutoFit/>
            </a:bodyPr>
            <a:lstStyle/>
            <a:p>
              <a:pPr eaLnBrk="0" hangingPunct="0"/>
              <a:r>
                <a:rPr lang="en-US" sz="700"/>
                <a:t>.</a:t>
              </a:r>
            </a:p>
          </p:txBody>
        </p:sp>
        <p:sp>
          <p:nvSpPr>
            <p:cNvPr id="192527" name="Rectangle 15"/>
            <p:cNvSpPr>
              <a:spLocks noChangeArrowheads="1"/>
            </p:cNvSpPr>
            <p:nvPr/>
          </p:nvSpPr>
          <p:spPr bwMode="auto">
            <a:xfrm>
              <a:off x="3401" y="4153"/>
              <a:ext cx="145" cy="123"/>
            </a:xfrm>
            <a:prstGeom prst="rect">
              <a:avLst/>
            </a:prstGeom>
            <a:noFill/>
            <a:ln w="12700">
              <a:noFill/>
              <a:miter lim="800000"/>
              <a:headEnd/>
              <a:tailEnd/>
            </a:ln>
            <a:effectLst/>
          </p:spPr>
          <p:txBody>
            <a:bodyPr wrap="none" lIns="90488" tIns="44450" rIns="90488" bIns="44450">
              <a:spAutoFit/>
            </a:bodyPr>
            <a:lstStyle/>
            <a:p>
              <a:pPr eaLnBrk="0" hangingPunct="0"/>
              <a:r>
                <a:rPr lang="en-US" sz="700"/>
                <a:t>0</a:t>
              </a:r>
            </a:p>
          </p:txBody>
        </p:sp>
        <p:sp>
          <p:nvSpPr>
            <p:cNvPr id="192528" name="Rectangle 16"/>
            <p:cNvSpPr>
              <a:spLocks noChangeArrowheads="1"/>
            </p:cNvSpPr>
            <p:nvPr/>
          </p:nvSpPr>
          <p:spPr bwMode="auto">
            <a:xfrm>
              <a:off x="3167" y="4153"/>
              <a:ext cx="145" cy="123"/>
            </a:xfrm>
            <a:prstGeom prst="rect">
              <a:avLst/>
            </a:prstGeom>
            <a:noFill/>
            <a:ln w="12700">
              <a:noFill/>
              <a:miter lim="800000"/>
              <a:headEnd/>
              <a:tailEnd/>
            </a:ln>
            <a:effectLst/>
          </p:spPr>
          <p:txBody>
            <a:bodyPr wrap="none" lIns="90488" tIns="44450" rIns="90488" bIns="44450">
              <a:spAutoFit/>
            </a:bodyPr>
            <a:lstStyle/>
            <a:p>
              <a:pPr eaLnBrk="0" hangingPunct="0"/>
              <a:r>
                <a:rPr lang="en-US" sz="700"/>
                <a:t>3</a:t>
              </a:r>
            </a:p>
          </p:txBody>
        </p:sp>
        <p:sp>
          <p:nvSpPr>
            <p:cNvPr id="192529" name="Rectangle 17"/>
            <p:cNvSpPr>
              <a:spLocks noChangeArrowheads="1"/>
            </p:cNvSpPr>
            <p:nvPr/>
          </p:nvSpPr>
          <p:spPr bwMode="auto">
            <a:xfrm>
              <a:off x="3198" y="4153"/>
              <a:ext cx="130" cy="123"/>
            </a:xfrm>
            <a:prstGeom prst="rect">
              <a:avLst/>
            </a:prstGeom>
            <a:noFill/>
            <a:ln w="12700">
              <a:noFill/>
              <a:miter lim="800000"/>
              <a:headEnd/>
              <a:tailEnd/>
            </a:ln>
            <a:effectLst/>
          </p:spPr>
          <p:txBody>
            <a:bodyPr wrap="none" lIns="90488" tIns="44450" rIns="90488" bIns="44450">
              <a:spAutoFit/>
            </a:bodyPr>
            <a:lstStyle/>
            <a:p>
              <a:pPr eaLnBrk="0" hangingPunct="0"/>
              <a:r>
                <a:rPr lang="en-US" sz="700"/>
                <a:t>.</a:t>
              </a:r>
            </a:p>
          </p:txBody>
        </p:sp>
        <p:sp>
          <p:nvSpPr>
            <p:cNvPr id="192530" name="Rectangle 18"/>
            <p:cNvSpPr>
              <a:spLocks noChangeArrowheads="1"/>
            </p:cNvSpPr>
            <p:nvPr/>
          </p:nvSpPr>
          <p:spPr bwMode="auto">
            <a:xfrm>
              <a:off x="3211" y="4153"/>
              <a:ext cx="145" cy="123"/>
            </a:xfrm>
            <a:prstGeom prst="rect">
              <a:avLst/>
            </a:prstGeom>
            <a:noFill/>
            <a:ln w="12700">
              <a:noFill/>
              <a:miter lim="800000"/>
              <a:headEnd/>
              <a:tailEnd/>
            </a:ln>
            <a:effectLst/>
          </p:spPr>
          <p:txBody>
            <a:bodyPr wrap="none" lIns="90488" tIns="44450" rIns="90488" bIns="44450">
              <a:spAutoFit/>
            </a:bodyPr>
            <a:lstStyle/>
            <a:p>
              <a:pPr eaLnBrk="0" hangingPunct="0"/>
              <a:r>
                <a:rPr lang="en-US" sz="700"/>
                <a:t>8</a:t>
              </a:r>
            </a:p>
          </p:txBody>
        </p:sp>
        <p:sp>
          <p:nvSpPr>
            <p:cNvPr id="192531" name="Rectangle 19"/>
            <p:cNvSpPr>
              <a:spLocks noChangeArrowheads="1"/>
            </p:cNvSpPr>
            <p:nvPr/>
          </p:nvSpPr>
          <p:spPr bwMode="auto">
            <a:xfrm>
              <a:off x="2977" y="4153"/>
              <a:ext cx="145" cy="123"/>
            </a:xfrm>
            <a:prstGeom prst="rect">
              <a:avLst/>
            </a:prstGeom>
            <a:noFill/>
            <a:ln w="12700">
              <a:noFill/>
              <a:miter lim="800000"/>
              <a:headEnd/>
              <a:tailEnd/>
            </a:ln>
            <a:effectLst/>
          </p:spPr>
          <p:txBody>
            <a:bodyPr wrap="none" lIns="90488" tIns="44450" rIns="90488" bIns="44450">
              <a:spAutoFit/>
            </a:bodyPr>
            <a:lstStyle/>
            <a:p>
              <a:pPr eaLnBrk="0" hangingPunct="0"/>
              <a:r>
                <a:rPr lang="en-US" sz="700"/>
                <a:t>3</a:t>
              </a:r>
            </a:p>
          </p:txBody>
        </p:sp>
        <p:sp>
          <p:nvSpPr>
            <p:cNvPr id="192532" name="Rectangle 20"/>
            <p:cNvSpPr>
              <a:spLocks noChangeArrowheads="1"/>
            </p:cNvSpPr>
            <p:nvPr/>
          </p:nvSpPr>
          <p:spPr bwMode="auto">
            <a:xfrm>
              <a:off x="3007" y="4153"/>
              <a:ext cx="130" cy="123"/>
            </a:xfrm>
            <a:prstGeom prst="rect">
              <a:avLst/>
            </a:prstGeom>
            <a:noFill/>
            <a:ln w="12700">
              <a:noFill/>
              <a:miter lim="800000"/>
              <a:headEnd/>
              <a:tailEnd/>
            </a:ln>
            <a:effectLst/>
          </p:spPr>
          <p:txBody>
            <a:bodyPr wrap="none" lIns="90488" tIns="44450" rIns="90488" bIns="44450">
              <a:spAutoFit/>
            </a:bodyPr>
            <a:lstStyle/>
            <a:p>
              <a:pPr eaLnBrk="0" hangingPunct="0"/>
              <a:r>
                <a:rPr lang="en-US" sz="700"/>
                <a:t>.</a:t>
              </a:r>
            </a:p>
          </p:txBody>
        </p:sp>
        <p:sp>
          <p:nvSpPr>
            <p:cNvPr id="192533" name="Rectangle 21"/>
            <p:cNvSpPr>
              <a:spLocks noChangeArrowheads="1"/>
            </p:cNvSpPr>
            <p:nvPr/>
          </p:nvSpPr>
          <p:spPr bwMode="auto">
            <a:xfrm>
              <a:off x="3020" y="4153"/>
              <a:ext cx="145" cy="123"/>
            </a:xfrm>
            <a:prstGeom prst="rect">
              <a:avLst/>
            </a:prstGeom>
            <a:noFill/>
            <a:ln w="12700">
              <a:noFill/>
              <a:miter lim="800000"/>
              <a:headEnd/>
              <a:tailEnd/>
            </a:ln>
            <a:effectLst/>
          </p:spPr>
          <p:txBody>
            <a:bodyPr wrap="none" lIns="90488" tIns="44450" rIns="90488" bIns="44450">
              <a:spAutoFit/>
            </a:bodyPr>
            <a:lstStyle/>
            <a:p>
              <a:pPr eaLnBrk="0" hangingPunct="0"/>
              <a:r>
                <a:rPr lang="en-US" sz="700"/>
                <a:t>6</a:t>
              </a:r>
            </a:p>
          </p:txBody>
        </p:sp>
        <p:sp>
          <p:nvSpPr>
            <p:cNvPr id="192534" name="Rectangle 22"/>
            <p:cNvSpPr>
              <a:spLocks noChangeArrowheads="1"/>
            </p:cNvSpPr>
            <p:nvPr/>
          </p:nvSpPr>
          <p:spPr bwMode="auto">
            <a:xfrm>
              <a:off x="2786" y="4153"/>
              <a:ext cx="145" cy="123"/>
            </a:xfrm>
            <a:prstGeom prst="rect">
              <a:avLst/>
            </a:prstGeom>
            <a:noFill/>
            <a:ln w="12700">
              <a:noFill/>
              <a:miter lim="800000"/>
              <a:headEnd/>
              <a:tailEnd/>
            </a:ln>
            <a:effectLst/>
          </p:spPr>
          <p:txBody>
            <a:bodyPr wrap="none" lIns="90488" tIns="44450" rIns="90488" bIns="44450">
              <a:spAutoFit/>
            </a:bodyPr>
            <a:lstStyle/>
            <a:p>
              <a:pPr eaLnBrk="0" hangingPunct="0"/>
              <a:r>
                <a:rPr lang="en-US" sz="700"/>
                <a:t>3</a:t>
              </a:r>
            </a:p>
          </p:txBody>
        </p:sp>
        <p:sp>
          <p:nvSpPr>
            <p:cNvPr id="192535" name="Rectangle 23"/>
            <p:cNvSpPr>
              <a:spLocks noChangeArrowheads="1"/>
            </p:cNvSpPr>
            <p:nvPr/>
          </p:nvSpPr>
          <p:spPr bwMode="auto">
            <a:xfrm>
              <a:off x="2817" y="4153"/>
              <a:ext cx="130" cy="123"/>
            </a:xfrm>
            <a:prstGeom prst="rect">
              <a:avLst/>
            </a:prstGeom>
            <a:noFill/>
            <a:ln w="12700">
              <a:noFill/>
              <a:miter lim="800000"/>
              <a:headEnd/>
              <a:tailEnd/>
            </a:ln>
            <a:effectLst/>
          </p:spPr>
          <p:txBody>
            <a:bodyPr wrap="none" lIns="90488" tIns="44450" rIns="90488" bIns="44450">
              <a:spAutoFit/>
            </a:bodyPr>
            <a:lstStyle/>
            <a:p>
              <a:pPr eaLnBrk="0" hangingPunct="0"/>
              <a:r>
                <a:rPr lang="en-US" sz="700"/>
                <a:t>.</a:t>
              </a:r>
            </a:p>
          </p:txBody>
        </p:sp>
        <p:sp>
          <p:nvSpPr>
            <p:cNvPr id="192536" name="Rectangle 24"/>
            <p:cNvSpPr>
              <a:spLocks noChangeArrowheads="1"/>
            </p:cNvSpPr>
            <p:nvPr/>
          </p:nvSpPr>
          <p:spPr bwMode="auto">
            <a:xfrm>
              <a:off x="2829" y="4153"/>
              <a:ext cx="145" cy="123"/>
            </a:xfrm>
            <a:prstGeom prst="rect">
              <a:avLst/>
            </a:prstGeom>
            <a:noFill/>
            <a:ln w="12700">
              <a:noFill/>
              <a:miter lim="800000"/>
              <a:headEnd/>
              <a:tailEnd/>
            </a:ln>
            <a:effectLst/>
          </p:spPr>
          <p:txBody>
            <a:bodyPr wrap="none" lIns="90488" tIns="44450" rIns="90488" bIns="44450">
              <a:spAutoFit/>
            </a:bodyPr>
            <a:lstStyle/>
            <a:p>
              <a:pPr eaLnBrk="0" hangingPunct="0"/>
              <a:r>
                <a:rPr lang="en-US" sz="700"/>
                <a:t>4</a:t>
              </a:r>
            </a:p>
          </p:txBody>
        </p:sp>
        <p:sp>
          <p:nvSpPr>
            <p:cNvPr id="192537" name="Rectangle 25"/>
            <p:cNvSpPr>
              <a:spLocks noChangeArrowheads="1"/>
            </p:cNvSpPr>
            <p:nvPr/>
          </p:nvSpPr>
          <p:spPr bwMode="auto">
            <a:xfrm>
              <a:off x="2596" y="4153"/>
              <a:ext cx="145" cy="123"/>
            </a:xfrm>
            <a:prstGeom prst="rect">
              <a:avLst/>
            </a:prstGeom>
            <a:noFill/>
            <a:ln w="12700">
              <a:noFill/>
              <a:miter lim="800000"/>
              <a:headEnd/>
              <a:tailEnd/>
            </a:ln>
            <a:effectLst/>
          </p:spPr>
          <p:txBody>
            <a:bodyPr wrap="none" lIns="90488" tIns="44450" rIns="90488" bIns="44450">
              <a:spAutoFit/>
            </a:bodyPr>
            <a:lstStyle/>
            <a:p>
              <a:pPr eaLnBrk="0" hangingPunct="0"/>
              <a:r>
                <a:rPr lang="en-US" sz="700"/>
                <a:t>3</a:t>
              </a:r>
            </a:p>
          </p:txBody>
        </p:sp>
        <p:sp>
          <p:nvSpPr>
            <p:cNvPr id="192538" name="Rectangle 26"/>
            <p:cNvSpPr>
              <a:spLocks noChangeArrowheads="1"/>
            </p:cNvSpPr>
            <p:nvPr/>
          </p:nvSpPr>
          <p:spPr bwMode="auto">
            <a:xfrm>
              <a:off x="2626" y="4153"/>
              <a:ext cx="130" cy="123"/>
            </a:xfrm>
            <a:prstGeom prst="rect">
              <a:avLst/>
            </a:prstGeom>
            <a:noFill/>
            <a:ln w="12700">
              <a:noFill/>
              <a:miter lim="800000"/>
              <a:headEnd/>
              <a:tailEnd/>
            </a:ln>
            <a:effectLst/>
          </p:spPr>
          <p:txBody>
            <a:bodyPr wrap="none" lIns="90488" tIns="44450" rIns="90488" bIns="44450">
              <a:spAutoFit/>
            </a:bodyPr>
            <a:lstStyle/>
            <a:p>
              <a:pPr eaLnBrk="0" hangingPunct="0"/>
              <a:r>
                <a:rPr lang="en-US" sz="700"/>
                <a:t>.</a:t>
              </a:r>
            </a:p>
          </p:txBody>
        </p:sp>
        <p:sp>
          <p:nvSpPr>
            <p:cNvPr id="192539" name="Rectangle 27"/>
            <p:cNvSpPr>
              <a:spLocks noChangeArrowheads="1"/>
            </p:cNvSpPr>
            <p:nvPr/>
          </p:nvSpPr>
          <p:spPr bwMode="auto">
            <a:xfrm>
              <a:off x="2639" y="4153"/>
              <a:ext cx="145" cy="123"/>
            </a:xfrm>
            <a:prstGeom prst="rect">
              <a:avLst/>
            </a:prstGeom>
            <a:noFill/>
            <a:ln w="12700">
              <a:noFill/>
              <a:miter lim="800000"/>
              <a:headEnd/>
              <a:tailEnd/>
            </a:ln>
            <a:effectLst/>
          </p:spPr>
          <p:txBody>
            <a:bodyPr wrap="none" lIns="90488" tIns="44450" rIns="90488" bIns="44450">
              <a:spAutoFit/>
            </a:bodyPr>
            <a:lstStyle/>
            <a:p>
              <a:pPr eaLnBrk="0" hangingPunct="0"/>
              <a:r>
                <a:rPr lang="en-US" sz="700"/>
                <a:t>2</a:t>
              </a:r>
            </a:p>
          </p:txBody>
        </p:sp>
        <p:sp>
          <p:nvSpPr>
            <p:cNvPr id="192540" name="Rectangle 28"/>
            <p:cNvSpPr>
              <a:spLocks noChangeArrowheads="1"/>
            </p:cNvSpPr>
            <p:nvPr/>
          </p:nvSpPr>
          <p:spPr bwMode="auto">
            <a:xfrm>
              <a:off x="2405" y="4153"/>
              <a:ext cx="145" cy="123"/>
            </a:xfrm>
            <a:prstGeom prst="rect">
              <a:avLst/>
            </a:prstGeom>
            <a:noFill/>
            <a:ln w="12700">
              <a:noFill/>
              <a:miter lim="800000"/>
              <a:headEnd/>
              <a:tailEnd/>
            </a:ln>
            <a:effectLst/>
          </p:spPr>
          <p:txBody>
            <a:bodyPr wrap="none" lIns="90488" tIns="44450" rIns="90488" bIns="44450">
              <a:spAutoFit/>
            </a:bodyPr>
            <a:lstStyle/>
            <a:p>
              <a:pPr eaLnBrk="0" hangingPunct="0"/>
              <a:r>
                <a:rPr lang="en-US" sz="700"/>
                <a:t>3</a:t>
              </a:r>
            </a:p>
          </p:txBody>
        </p:sp>
        <p:sp>
          <p:nvSpPr>
            <p:cNvPr id="192541" name="Rectangle 29"/>
            <p:cNvSpPr>
              <a:spLocks noChangeArrowheads="1"/>
            </p:cNvSpPr>
            <p:nvPr/>
          </p:nvSpPr>
          <p:spPr bwMode="auto">
            <a:xfrm>
              <a:off x="2435" y="4153"/>
              <a:ext cx="130" cy="123"/>
            </a:xfrm>
            <a:prstGeom prst="rect">
              <a:avLst/>
            </a:prstGeom>
            <a:noFill/>
            <a:ln w="12700">
              <a:noFill/>
              <a:miter lim="800000"/>
              <a:headEnd/>
              <a:tailEnd/>
            </a:ln>
            <a:effectLst/>
          </p:spPr>
          <p:txBody>
            <a:bodyPr wrap="none" lIns="90488" tIns="44450" rIns="90488" bIns="44450">
              <a:spAutoFit/>
            </a:bodyPr>
            <a:lstStyle/>
            <a:p>
              <a:pPr eaLnBrk="0" hangingPunct="0"/>
              <a:r>
                <a:rPr lang="en-US" sz="700"/>
                <a:t>.</a:t>
              </a:r>
            </a:p>
          </p:txBody>
        </p:sp>
        <p:sp>
          <p:nvSpPr>
            <p:cNvPr id="192542" name="Rectangle 30"/>
            <p:cNvSpPr>
              <a:spLocks noChangeArrowheads="1"/>
            </p:cNvSpPr>
            <p:nvPr/>
          </p:nvSpPr>
          <p:spPr bwMode="auto">
            <a:xfrm>
              <a:off x="2448" y="4153"/>
              <a:ext cx="145" cy="123"/>
            </a:xfrm>
            <a:prstGeom prst="rect">
              <a:avLst/>
            </a:prstGeom>
            <a:noFill/>
            <a:ln w="12700">
              <a:noFill/>
              <a:miter lim="800000"/>
              <a:headEnd/>
              <a:tailEnd/>
            </a:ln>
            <a:effectLst/>
          </p:spPr>
          <p:txBody>
            <a:bodyPr wrap="none" lIns="90488" tIns="44450" rIns="90488" bIns="44450">
              <a:spAutoFit/>
            </a:bodyPr>
            <a:lstStyle/>
            <a:p>
              <a:pPr eaLnBrk="0" hangingPunct="0"/>
              <a:r>
                <a:rPr lang="en-US" sz="700"/>
                <a:t>0</a:t>
              </a:r>
            </a:p>
          </p:txBody>
        </p:sp>
        <p:sp>
          <p:nvSpPr>
            <p:cNvPr id="192543" name="Line 31"/>
            <p:cNvSpPr>
              <a:spLocks noChangeShapeType="1"/>
            </p:cNvSpPr>
            <p:nvPr/>
          </p:nvSpPr>
          <p:spPr bwMode="auto">
            <a:xfrm>
              <a:off x="3831" y="4135"/>
              <a:ext cx="0" cy="27"/>
            </a:xfrm>
            <a:prstGeom prst="line">
              <a:avLst/>
            </a:prstGeom>
            <a:noFill/>
            <a:ln w="12700">
              <a:solidFill>
                <a:schemeClr val="tx1"/>
              </a:solidFill>
              <a:round/>
              <a:headEnd/>
              <a:tailEnd/>
            </a:ln>
            <a:effectLst/>
          </p:spPr>
          <p:txBody>
            <a:bodyPr wrap="none" anchor="ctr"/>
            <a:lstStyle/>
            <a:p>
              <a:endParaRPr lang="en-US"/>
            </a:p>
          </p:txBody>
        </p:sp>
        <p:sp>
          <p:nvSpPr>
            <p:cNvPr id="192544" name="Line 32"/>
            <p:cNvSpPr>
              <a:spLocks noChangeShapeType="1"/>
            </p:cNvSpPr>
            <p:nvPr/>
          </p:nvSpPr>
          <p:spPr bwMode="auto">
            <a:xfrm>
              <a:off x="3640" y="4135"/>
              <a:ext cx="0" cy="27"/>
            </a:xfrm>
            <a:prstGeom prst="line">
              <a:avLst/>
            </a:prstGeom>
            <a:noFill/>
            <a:ln w="12700">
              <a:solidFill>
                <a:schemeClr val="tx1"/>
              </a:solidFill>
              <a:round/>
              <a:headEnd/>
              <a:tailEnd/>
            </a:ln>
            <a:effectLst/>
          </p:spPr>
          <p:txBody>
            <a:bodyPr wrap="none" anchor="ctr"/>
            <a:lstStyle/>
            <a:p>
              <a:endParaRPr lang="en-US"/>
            </a:p>
          </p:txBody>
        </p:sp>
        <p:sp>
          <p:nvSpPr>
            <p:cNvPr id="192545" name="Line 33"/>
            <p:cNvSpPr>
              <a:spLocks noChangeShapeType="1"/>
            </p:cNvSpPr>
            <p:nvPr/>
          </p:nvSpPr>
          <p:spPr bwMode="auto">
            <a:xfrm>
              <a:off x="3450" y="4135"/>
              <a:ext cx="0" cy="27"/>
            </a:xfrm>
            <a:prstGeom prst="line">
              <a:avLst/>
            </a:prstGeom>
            <a:noFill/>
            <a:ln w="12700">
              <a:solidFill>
                <a:schemeClr val="tx1"/>
              </a:solidFill>
              <a:round/>
              <a:headEnd/>
              <a:tailEnd/>
            </a:ln>
            <a:effectLst/>
          </p:spPr>
          <p:txBody>
            <a:bodyPr wrap="none" anchor="ctr"/>
            <a:lstStyle/>
            <a:p>
              <a:endParaRPr lang="en-US"/>
            </a:p>
          </p:txBody>
        </p:sp>
        <p:sp>
          <p:nvSpPr>
            <p:cNvPr id="192546" name="Line 34"/>
            <p:cNvSpPr>
              <a:spLocks noChangeShapeType="1"/>
            </p:cNvSpPr>
            <p:nvPr/>
          </p:nvSpPr>
          <p:spPr bwMode="auto">
            <a:xfrm>
              <a:off x="3259" y="4135"/>
              <a:ext cx="0" cy="27"/>
            </a:xfrm>
            <a:prstGeom prst="line">
              <a:avLst/>
            </a:prstGeom>
            <a:noFill/>
            <a:ln w="12700">
              <a:solidFill>
                <a:schemeClr val="tx1"/>
              </a:solidFill>
              <a:round/>
              <a:headEnd/>
              <a:tailEnd/>
            </a:ln>
            <a:effectLst/>
          </p:spPr>
          <p:txBody>
            <a:bodyPr wrap="none" anchor="ctr"/>
            <a:lstStyle/>
            <a:p>
              <a:endParaRPr lang="en-US"/>
            </a:p>
          </p:txBody>
        </p:sp>
        <p:sp>
          <p:nvSpPr>
            <p:cNvPr id="192547" name="Line 35"/>
            <p:cNvSpPr>
              <a:spLocks noChangeShapeType="1"/>
            </p:cNvSpPr>
            <p:nvPr/>
          </p:nvSpPr>
          <p:spPr bwMode="auto">
            <a:xfrm>
              <a:off x="3068" y="4135"/>
              <a:ext cx="0" cy="27"/>
            </a:xfrm>
            <a:prstGeom prst="line">
              <a:avLst/>
            </a:prstGeom>
            <a:noFill/>
            <a:ln w="12700">
              <a:solidFill>
                <a:schemeClr val="tx1"/>
              </a:solidFill>
              <a:round/>
              <a:headEnd/>
              <a:tailEnd/>
            </a:ln>
            <a:effectLst/>
          </p:spPr>
          <p:txBody>
            <a:bodyPr wrap="none" anchor="ctr"/>
            <a:lstStyle/>
            <a:p>
              <a:endParaRPr lang="en-US"/>
            </a:p>
          </p:txBody>
        </p:sp>
        <p:sp>
          <p:nvSpPr>
            <p:cNvPr id="192548" name="Line 36"/>
            <p:cNvSpPr>
              <a:spLocks noChangeShapeType="1"/>
            </p:cNvSpPr>
            <p:nvPr/>
          </p:nvSpPr>
          <p:spPr bwMode="auto">
            <a:xfrm>
              <a:off x="2878" y="4135"/>
              <a:ext cx="0" cy="27"/>
            </a:xfrm>
            <a:prstGeom prst="line">
              <a:avLst/>
            </a:prstGeom>
            <a:noFill/>
            <a:ln w="12700">
              <a:solidFill>
                <a:schemeClr val="tx1"/>
              </a:solidFill>
              <a:round/>
              <a:headEnd/>
              <a:tailEnd/>
            </a:ln>
            <a:effectLst/>
          </p:spPr>
          <p:txBody>
            <a:bodyPr wrap="none" anchor="ctr"/>
            <a:lstStyle/>
            <a:p>
              <a:endParaRPr lang="en-US"/>
            </a:p>
          </p:txBody>
        </p:sp>
        <p:sp>
          <p:nvSpPr>
            <p:cNvPr id="192549" name="Line 37"/>
            <p:cNvSpPr>
              <a:spLocks noChangeShapeType="1"/>
            </p:cNvSpPr>
            <p:nvPr/>
          </p:nvSpPr>
          <p:spPr bwMode="auto">
            <a:xfrm>
              <a:off x="2687" y="4135"/>
              <a:ext cx="0" cy="27"/>
            </a:xfrm>
            <a:prstGeom prst="line">
              <a:avLst/>
            </a:prstGeom>
            <a:noFill/>
            <a:ln w="12700">
              <a:solidFill>
                <a:schemeClr val="tx1"/>
              </a:solidFill>
              <a:round/>
              <a:headEnd/>
              <a:tailEnd/>
            </a:ln>
            <a:effectLst/>
          </p:spPr>
          <p:txBody>
            <a:bodyPr wrap="none" anchor="ctr"/>
            <a:lstStyle/>
            <a:p>
              <a:endParaRPr lang="en-US"/>
            </a:p>
          </p:txBody>
        </p:sp>
        <p:sp>
          <p:nvSpPr>
            <p:cNvPr id="192550" name="Line 38"/>
            <p:cNvSpPr>
              <a:spLocks noChangeShapeType="1"/>
            </p:cNvSpPr>
            <p:nvPr/>
          </p:nvSpPr>
          <p:spPr bwMode="auto">
            <a:xfrm>
              <a:off x="2497" y="4135"/>
              <a:ext cx="0" cy="27"/>
            </a:xfrm>
            <a:prstGeom prst="line">
              <a:avLst/>
            </a:prstGeom>
            <a:noFill/>
            <a:ln w="12700">
              <a:solidFill>
                <a:schemeClr val="tx1"/>
              </a:solidFill>
              <a:round/>
              <a:headEnd/>
              <a:tailEnd/>
            </a:ln>
            <a:effectLst/>
          </p:spPr>
          <p:txBody>
            <a:bodyPr wrap="none" anchor="ctr"/>
            <a:lstStyle/>
            <a:p>
              <a:endParaRPr lang="en-US"/>
            </a:p>
          </p:txBody>
        </p:sp>
        <p:sp>
          <p:nvSpPr>
            <p:cNvPr id="192551" name="Rectangle 39"/>
            <p:cNvSpPr>
              <a:spLocks noChangeArrowheads="1"/>
            </p:cNvSpPr>
            <p:nvPr/>
          </p:nvSpPr>
          <p:spPr bwMode="auto">
            <a:xfrm>
              <a:off x="2275" y="3125"/>
              <a:ext cx="145" cy="123"/>
            </a:xfrm>
            <a:prstGeom prst="rect">
              <a:avLst/>
            </a:prstGeom>
            <a:noFill/>
            <a:ln w="12700">
              <a:noFill/>
              <a:miter lim="800000"/>
              <a:headEnd/>
              <a:tailEnd/>
            </a:ln>
            <a:effectLst/>
          </p:spPr>
          <p:txBody>
            <a:bodyPr wrap="none" lIns="90488" tIns="44450" rIns="90488" bIns="44450">
              <a:spAutoFit/>
            </a:bodyPr>
            <a:lstStyle/>
            <a:p>
              <a:pPr eaLnBrk="0" hangingPunct="0"/>
              <a:r>
                <a:rPr lang="en-US" sz="700"/>
                <a:t>1</a:t>
              </a:r>
            </a:p>
          </p:txBody>
        </p:sp>
        <p:sp>
          <p:nvSpPr>
            <p:cNvPr id="192552" name="Rectangle 40"/>
            <p:cNvSpPr>
              <a:spLocks noChangeArrowheads="1"/>
            </p:cNvSpPr>
            <p:nvPr/>
          </p:nvSpPr>
          <p:spPr bwMode="auto">
            <a:xfrm>
              <a:off x="2305" y="3125"/>
              <a:ext cx="145" cy="123"/>
            </a:xfrm>
            <a:prstGeom prst="rect">
              <a:avLst/>
            </a:prstGeom>
            <a:noFill/>
            <a:ln w="12700">
              <a:noFill/>
              <a:miter lim="800000"/>
              <a:headEnd/>
              <a:tailEnd/>
            </a:ln>
            <a:effectLst/>
          </p:spPr>
          <p:txBody>
            <a:bodyPr wrap="none" lIns="90488" tIns="44450" rIns="90488" bIns="44450">
              <a:spAutoFit/>
            </a:bodyPr>
            <a:lstStyle/>
            <a:p>
              <a:pPr eaLnBrk="0" hangingPunct="0"/>
              <a:r>
                <a:rPr lang="en-US" sz="700"/>
                <a:t>5</a:t>
              </a:r>
            </a:p>
          </p:txBody>
        </p:sp>
        <p:sp>
          <p:nvSpPr>
            <p:cNvPr id="192553" name="Rectangle 41"/>
            <p:cNvSpPr>
              <a:spLocks noChangeArrowheads="1"/>
            </p:cNvSpPr>
            <p:nvPr/>
          </p:nvSpPr>
          <p:spPr bwMode="auto">
            <a:xfrm>
              <a:off x="2275" y="3428"/>
              <a:ext cx="145" cy="123"/>
            </a:xfrm>
            <a:prstGeom prst="rect">
              <a:avLst/>
            </a:prstGeom>
            <a:noFill/>
            <a:ln w="12700">
              <a:noFill/>
              <a:miter lim="800000"/>
              <a:headEnd/>
              <a:tailEnd/>
            </a:ln>
            <a:effectLst/>
          </p:spPr>
          <p:txBody>
            <a:bodyPr wrap="none" lIns="90488" tIns="44450" rIns="90488" bIns="44450">
              <a:spAutoFit/>
            </a:bodyPr>
            <a:lstStyle/>
            <a:p>
              <a:pPr eaLnBrk="0" hangingPunct="0"/>
              <a:r>
                <a:rPr lang="en-US" sz="700"/>
                <a:t>1</a:t>
              </a:r>
            </a:p>
          </p:txBody>
        </p:sp>
        <p:sp>
          <p:nvSpPr>
            <p:cNvPr id="192554" name="Rectangle 42"/>
            <p:cNvSpPr>
              <a:spLocks noChangeArrowheads="1"/>
            </p:cNvSpPr>
            <p:nvPr/>
          </p:nvSpPr>
          <p:spPr bwMode="auto">
            <a:xfrm>
              <a:off x="2305" y="3428"/>
              <a:ext cx="145" cy="123"/>
            </a:xfrm>
            <a:prstGeom prst="rect">
              <a:avLst/>
            </a:prstGeom>
            <a:noFill/>
            <a:ln w="12700">
              <a:noFill/>
              <a:miter lim="800000"/>
              <a:headEnd/>
              <a:tailEnd/>
            </a:ln>
            <a:effectLst/>
          </p:spPr>
          <p:txBody>
            <a:bodyPr wrap="none" lIns="90488" tIns="44450" rIns="90488" bIns="44450">
              <a:spAutoFit/>
            </a:bodyPr>
            <a:lstStyle/>
            <a:p>
              <a:pPr eaLnBrk="0" hangingPunct="0"/>
              <a:r>
                <a:rPr lang="en-US" sz="700"/>
                <a:t>0</a:t>
              </a:r>
            </a:p>
          </p:txBody>
        </p:sp>
        <p:sp>
          <p:nvSpPr>
            <p:cNvPr id="192555" name="Rectangle 43"/>
            <p:cNvSpPr>
              <a:spLocks noChangeArrowheads="1"/>
            </p:cNvSpPr>
            <p:nvPr/>
          </p:nvSpPr>
          <p:spPr bwMode="auto">
            <a:xfrm>
              <a:off x="2305" y="3732"/>
              <a:ext cx="145" cy="123"/>
            </a:xfrm>
            <a:prstGeom prst="rect">
              <a:avLst/>
            </a:prstGeom>
            <a:noFill/>
            <a:ln w="12700">
              <a:noFill/>
              <a:miter lim="800000"/>
              <a:headEnd/>
              <a:tailEnd/>
            </a:ln>
            <a:effectLst/>
          </p:spPr>
          <p:txBody>
            <a:bodyPr wrap="none" lIns="90488" tIns="44450" rIns="90488" bIns="44450">
              <a:spAutoFit/>
            </a:bodyPr>
            <a:lstStyle/>
            <a:p>
              <a:pPr eaLnBrk="0" hangingPunct="0"/>
              <a:r>
                <a:rPr lang="en-US" sz="700"/>
                <a:t>5</a:t>
              </a:r>
            </a:p>
          </p:txBody>
        </p:sp>
        <p:sp>
          <p:nvSpPr>
            <p:cNvPr id="192556" name="Rectangle 44"/>
            <p:cNvSpPr>
              <a:spLocks noChangeArrowheads="1"/>
            </p:cNvSpPr>
            <p:nvPr/>
          </p:nvSpPr>
          <p:spPr bwMode="auto">
            <a:xfrm>
              <a:off x="2305" y="4032"/>
              <a:ext cx="145" cy="123"/>
            </a:xfrm>
            <a:prstGeom prst="rect">
              <a:avLst/>
            </a:prstGeom>
            <a:noFill/>
            <a:ln w="12700">
              <a:noFill/>
              <a:miter lim="800000"/>
              <a:headEnd/>
              <a:tailEnd/>
            </a:ln>
            <a:effectLst/>
          </p:spPr>
          <p:txBody>
            <a:bodyPr wrap="none" lIns="90488" tIns="44450" rIns="90488" bIns="44450">
              <a:spAutoFit/>
            </a:bodyPr>
            <a:lstStyle/>
            <a:p>
              <a:pPr eaLnBrk="0" hangingPunct="0"/>
              <a:r>
                <a:rPr lang="en-US" sz="700"/>
                <a:t>0</a:t>
              </a:r>
            </a:p>
          </p:txBody>
        </p:sp>
        <p:sp>
          <p:nvSpPr>
            <p:cNvPr id="192557" name="Line 45"/>
            <p:cNvSpPr>
              <a:spLocks noChangeShapeType="1"/>
            </p:cNvSpPr>
            <p:nvPr/>
          </p:nvSpPr>
          <p:spPr bwMode="auto">
            <a:xfrm flipH="1">
              <a:off x="2423" y="3181"/>
              <a:ext cx="56" cy="0"/>
            </a:xfrm>
            <a:prstGeom prst="line">
              <a:avLst/>
            </a:prstGeom>
            <a:noFill/>
            <a:ln w="12700">
              <a:solidFill>
                <a:schemeClr val="tx1"/>
              </a:solidFill>
              <a:round/>
              <a:headEnd/>
              <a:tailEnd/>
            </a:ln>
            <a:effectLst/>
          </p:spPr>
          <p:txBody>
            <a:bodyPr wrap="none" anchor="ctr"/>
            <a:lstStyle/>
            <a:p>
              <a:endParaRPr lang="en-US"/>
            </a:p>
          </p:txBody>
        </p:sp>
        <p:sp>
          <p:nvSpPr>
            <p:cNvPr id="192558" name="Line 46"/>
            <p:cNvSpPr>
              <a:spLocks noChangeShapeType="1"/>
            </p:cNvSpPr>
            <p:nvPr/>
          </p:nvSpPr>
          <p:spPr bwMode="auto">
            <a:xfrm flipH="1">
              <a:off x="2423" y="3485"/>
              <a:ext cx="56" cy="0"/>
            </a:xfrm>
            <a:prstGeom prst="line">
              <a:avLst/>
            </a:prstGeom>
            <a:noFill/>
            <a:ln w="12700">
              <a:solidFill>
                <a:schemeClr val="tx1"/>
              </a:solidFill>
              <a:round/>
              <a:headEnd/>
              <a:tailEnd/>
            </a:ln>
            <a:effectLst/>
          </p:spPr>
          <p:txBody>
            <a:bodyPr wrap="none" anchor="ctr"/>
            <a:lstStyle/>
            <a:p>
              <a:endParaRPr lang="en-US"/>
            </a:p>
          </p:txBody>
        </p:sp>
        <p:sp>
          <p:nvSpPr>
            <p:cNvPr id="192559" name="Line 47"/>
            <p:cNvSpPr>
              <a:spLocks noChangeShapeType="1"/>
            </p:cNvSpPr>
            <p:nvPr/>
          </p:nvSpPr>
          <p:spPr bwMode="auto">
            <a:xfrm flipH="1">
              <a:off x="2423" y="3789"/>
              <a:ext cx="56" cy="0"/>
            </a:xfrm>
            <a:prstGeom prst="line">
              <a:avLst/>
            </a:prstGeom>
            <a:noFill/>
            <a:ln w="12700">
              <a:solidFill>
                <a:schemeClr val="tx1"/>
              </a:solidFill>
              <a:round/>
              <a:headEnd/>
              <a:tailEnd/>
            </a:ln>
            <a:effectLst/>
          </p:spPr>
          <p:txBody>
            <a:bodyPr wrap="none" anchor="ctr"/>
            <a:lstStyle/>
            <a:p>
              <a:endParaRPr lang="en-US"/>
            </a:p>
          </p:txBody>
        </p:sp>
        <p:sp>
          <p:nvSpPr>
            <p:cNvPr id="192560" name="Line 48"/>
            <p:cNvSpPr>
              <a:spLocks noChangeShapeType="1"/>
            </p:cNvSpPr>
            <p:nvPr/>
          </p:nvSpPr>
          <p:spPr bwMode="auto">
            <a:xfrm flipH="1">
              <a:off x="2423" y="4088"/>
              <a:ext cx="56" cy="0"/>
            </a:xfrm>
            <a:prstGeom prst="line">
              <a:avLst/>
            </a:prstGeom>
            <a:noFill/>
            <a:ln w="12700">
              <a:solidFill>
                <a:schemeClr val="tx1"/>
              </a:solidFill>
              <a:round/>
              <a:headEnd/>
              <a:tailEnd/>
            </a:ln>
            <a:effectLst/>
          </p:spPr>
          <p:txBody>
            <a:bodyPr wrap="none" anchor="ctr"/>
            <a:lstStyle/>
            <a:p>
              <a:endParaRPr lang="en-US"/>
            </a:p>
          </p:txBody>
        </p:sp>
        <p:sp>
          <p:nvSpPr>
            <p:cNvPr id="192561" name="Line 49"/>
            <p:cNvSpPr>
              <a:spLocks noChangeShapeType="1"/>
            </p:cNvSpPr>
            <p:nvPr/>
          </p:nvSpPr>
          <p:spPr bwMode="auto">
            <a:xfrm>
              <a:off x="2501" y="4131"/>
              <a:ext cx="1326" cy="0"/>
            </a:xfrm>
            <a:prstGeom prst="line">
              <a:avLst/>
            </a:prstGeom>
            <a:noFill/>
            <a:ln w="12700">
              <a:solidFill>
                <a:schemeClr val="tx1"/>
              </a:solidFill>
              <a:round/>
              <a:headEnd/>
              <a:tailEnd/>
            </a:ln>
            <a:effectLst/>
          </p:spPr>
          <p:txBody>
            <a:bodyPr wrap="none" anchor="ctr"/>
            <a:lstStyle/>
            <a:p>
              <a:endParaRPr lang="en-US"/>
            </a:p>
          </p:txBody>
        </p:sp>
        <p:sp>
          <p:nvSpPr>
            <p:cNvPr id="192562" name="Line 50"/>
            <p:cNvSpPr>
              <a:spLocks noChangeShapeType="1"/>
            </p:cNvSpPr>
            <p:nvPr/>
          </p:nvSpPr>
          <p:spPr bwMode="auto">
            <a:xfrm flipV="1">
              <a:off x="2475" y="3177"/>
              <a:ext cx="0" cy="941"/>
            </a:xfrm>
            <a:prstGeom prst="line">
              <a:avLst/>
            </a:prstGeom>
            <a:noFill/>
            <a:ln w="12700">
              <a:solidFill>
                <a:schemeClr val="tx1"/>
              </a:solidFill>
              <a:round/>
              <a:headEnd/>
              <a:tailEnd/>
            </a:ln>
            <a:effectLst/>
          </p:spPr>
          <p:txBody>
            <a:bodyPr wrap="none" anchor="ctr"/>
            <a:lstStyle/>
            <a:p>
              <a:endParaRPr lang="en-US"/>
            </a:p>
          </p:txBody>
        </p:sp>
        <p:sp>
          <p:nvSpPr>
            <p:cNvPr id="192563" name="Freeform 51"/>
            <p:cNvSpPr>
              <a:spLocks/>
            </p:cNvSpPr>
            <p:nvPr/>
          </p:nvSpPr>
          <p:spPr bwMode="auto">
            <a:xfrm>
              <a:off x="2674" y="3363"/>
              <a:ext cx="1067" cy="670"/>
            </a:xfrm>
            <a:custGeom>
              <a:avLst/>
              <a:gdLst/>
              <a:ahLst/>
              <a:cxnLst>
                <a:cxn ang="0">
                  <a:pos x="35" y="647"/>
                </a:cxn>
                <a:cxn ang="0">
                  <a:pos x="70" y="621"/>
                </a:cxn>
                <a:cxn ang="0">
                  <a:pos x="122" y="569"/>
                </a:cxn>
                <a:cxn ang="0">
                  <a:pos x="143" y="543"/>
                </a:cxn>
                <a:cxn ang="0">
                  <a:pos x="195" y="469"/>
                </a:cxn>
                <a:cxn ang="0">
                  <a:pos x="221" y="430"/>
                </a:cxn>
                <a:cxn ang="0">
                  <a:pos x="234" y="408"/>
                </a:cxn>
                <a:cxn ang="0">
                  <a:pos x="247" y="378"/>
                </a:cxn>
                <a:cxn ang="0">
                  <a:pos x="260" y="356"/>
                </a:cxn>
                <a:cxn ang="0">
                  <a:pos x="277" y="330"/>
                </a:cxn>
                <a:cxn ang="0">
                  <a:pos x="321" y="243"/>
                </a:cxn>
                <a:cxn ang="0">
                  <a:pos x="338" y="213"/>
                </a:cxn>
                <a:cxn ang="0">
                  <a:pos x="364" y="174"/>
                </a:cxn>
                <a:cxn ang="0">
                  <a:pos x="368" y="165"/>
                </a:cxn>
                <a:cxn ang="0">
                  <a:pos x="373" y="152"/>
                </a:cxn>
                <a:cxn ang="0">
                  <a:pos x="377" y="143"/>
                </a:cxn>
                <a:cxn ang="0">
                  <a:pos x="394" y="117"/>
                </a:cxn>
                <a:cxn ang="0">
                  <a:pos x="407" y="104"/>
                </a:cxn>
                <a:cxn ang="0">
                  <a:pos x="429" y="74"/>
                </a:cxn>
                <a:cxn ang="0">
                  <a:pos x="451" y="48"/>
                </a:cxn>
                <a:cxn ang="0">
                  <a:pos x="472" y="26"/>
                </a:cxn>
                <a:cxn ang="0">
                  <a:pos x="477" y="22"/>
                </a:cxn>
                <a:cxn ang="0">
                  <a:pos x="485" y="18"/>
                </a:cxn>
                <a:cxn ang="0">
                  <a:pos x="498" y="9"/>
                </a:cxn>
                <a:cxn ang="0">
                  <a:pos x="507" y="5"/>
                </a:cxn>
                <a:cxn ang="0">
                  <a:pos x="533" y="0"/>
                </a:cxn>
                <a:cxn ang="0">
                  <a:pos x="546" y="0"/>
                </a:cxn>
                <a:cxn ang="0">
                  <a:pos x="576" y="9"/>
                </a:cxn>
                <a:cxn ang="0">
                  <a:pos x="598" y="26"/>
                </a:cxn>
                <a:cxn ang="0">
                  <a:pos x="628" y="48"/>
                </a:cxn>
                <a:cxn ang="0">
                  <a:pos x="650" y="74"/>
                </a:cxn>
                <a:cxn ang="0">
                  <a:pos x="680" y="122"/>
                </a:cxn>
                <a:cxn ang="0">
                  <a:pos x="702" y="152"/>
                </a:cxn>
                <a:cxn ang="0">
                  <a:pos x="724" y="196"/>
                </a:cxn>
                <a:cxn ang="0">
                  <a:pos x="737" y="217"/>
                </a:cxn>
                <a:cxn ang="0">
                  <a:pos x="793" y="317"/>
                </a:cxn>
                <a:cxn ang="0">
                  <a:pos x="801" y="334"/>
                </a:cxn>
                <a:cxn ang="0">
                  <a:pos x="823" y="373"/>
                </a:cxn>
                <a:cxn ang="0">
                  <a:pos x="849" y="417"/>
                </a:cxn>
                <a:cxn ang="0">
                  <a:pos x="853" y="426"/>
                </a:cxn>
                <a:cxn ang="0">
                  <a:pos x="875" y="460"/>
                </a:cxn>
                <a:cxn ang="0">
                  <a:pos x="966" y="582"/>
                </a:cxn>
                <a:cxn ang="0">
                  <a:pos x="1035" y="647"/>
                </a:cxn>
                <a:cxn ang="0">
                  <a:pos x="1066" y="664"/>
                </a:cxn>
              </a:cxnLst>
              <a:rect l="0" t="0" r="r" b="b"/>
              <a:pathLst>
                <a:path w="1067" h="670">
                  <a:moveTo>
                    <a:pt x="0" y="669"/>
                  </a:moveTo>
                  <a:lnTo>
                    <a:pt x="35" y="647"/>
                  </a:lnTo>
                  <a:lnTo>
                    <a:pt x="57" y="634"/>
                  </a:lnTo>
                  <a:lnTo>
                    <a:pt x="70" y="621"/>
                  </a:lnTo>
                  <a:lnTo>
                    <a:pt x="91" y="604"/>
                  </a:lnTo>
                  <a:lnTo>
                    <a:pt x="122" y="569"/>
                  </a:lnTo>
                  <a:lnTo>
                    <a:pt x="130" y="560"/>
                  </a:lnTo>
                  <a:lnTo>
                    <a:pt x="143" y="543"/>
                  </a:lnTo>
                  <a:lnTo>
                    <a:pt x="182" y="486"/>
                  </a:lnTo>
                  <a:lnTo>
                    <a:pt x="195" y="469"/>
                  </a:lnTo>
                  <a:lnTo>
                    <a:pt x="200" y="465"/>
                  </a:lnTo>
                  <a:lnTo>
                    <a:pt x="221" y="430"/>
                  </a:lnTo>
                  <a:lnTo>
                    <a:pt x="221" y="426"/>
                  </a:lnTo>
                  <a:lnTo>
                    <a:pt x="234" y="408"/>
                  </a:lnTo>
                  <a:lnTo>
                    <a:pt x="243" y="387"/>
                  </a:lnTo>
                  <a:lnTo>
                    <a:pt x="247" y="378"/>
                  </a:lnTo>
                  <a:lnTo>
                    <a:pt x="256" y="369"/>
                  </a:lnTo>
                  <a:lnTo>
                    <a:pt x="260" y="356"/>
                  </a:lnTo>
                  <a:lnTo>
                    <a:pt x="269" y="343"/>
                  </a:lnTo>
                  <a:lnTo>
                    <a:pt x="277" y="330"/>
                  </a:lnTo>
                  <a:lnTo>
                    <a:pt x="282" y="317"/>
                  </a:lnTo>
                  <a:lnTo>
                    <a:pt x="321" y="243"/>
                  </a:lnTo>
                  <a:lnTo>
                    <a:pt x="325" y="235"/>
                  </a:lnTo>
                  <a:lnTo>
                    <a:pt x="338" y="213"/>
                  </a:lnTo>
                  <a:lnTo>
                    <a:pt x="355" y="187"/>
                  </a:lnTo>
                  <a:lnTo>
                    <a:pt x="364" y="174"/>
                  </a:lnTo>
                  <a:lnTo>
                    <a:pt x="364" y="169"/>
                  </a:lnTo>
                  <a:lnTo>
                    <a:pt x="368" y="165"/>
                  </a:lnTo>
                  <a:lnTo>
                    <a:pt x="373" y="156"/>
                  </a:lnTo>
                  <a:lnTo>
                    <a:pt x="373" y="152"/>
                  </a:lnTo>
                  <a:lnTo>
                    <a:pt x="377" y="152"/>
                  </a:lnTo>
                  <a:lnTo>
                    <a:pt x="377" y="143"/>
                  </a:lnTo>
                  <a:lnTo>
                    <a:pt x="394" y="122"/>
                  </a:lnTo>
                  <a:lnTo>
                    <a:pt x="394" y="117"/>
                  </a:lnTo>
                  <a:lnTo>
                    <a:pt x="403" y="109"/>
                  </a:lnTo>
                  <a:lnTo>
                    <a:pt x="407" y="104"/>
                  </a:lnTo>
                  <a:lnTo>
                    <a:pt x="407" y="96"/>
                  </a:lnTo>
                  <a:lnTo>
                    <a:pt x="429" y="74"/>
                  </a:lnTo>
                  <a:lnTo>
                    <a:pt x="442" y="57"/>
                  </a:lnTo>
                  <a:lnTo>
                    <a:pt x="451" y="48"/>
                  </a:lnTo>
                  <a:lnTo>
                    <a:pt x="459" y="39"/>
                  </a:lnTo>
                  <a:lnTo>
                    <a:pt x="472" y="26"/>
                  </a:lnTo>
                  <a:lnTo>
                    <a:pt x="477" y="26"/>
                  </a:lnTo>
                  <a:lnTo>
                    <a:pt x="477" y="22"/>
                  </a:lnTo>
                  <a:lnTo>
                    <a:pt x="481" y="22"/>
                  </a:lnTo>
                  <a:lnTo>
                    <a:pt x="485" y="18"/>
                  </a:lnTo>
                  <a:lnTo>
                    <a:pt x="490" y="18"/>
                  </a:lnTo>
                  <a:lnTo>
                    <a:pt x="498" y="9"/>
                  </a:lnTo>
                  <a:lnTo>
                    <a:pt x="503" y="9"/>
                  </a:lnTo>
                  <a:lnTo>
                    <a:pt x="507" y="5"/>
                  </a:lnTo>
                  <a:lnTo>
                    <a:pt x="511" y="5"/>
                  </a:lnTo>
                  <a:lnTo>
                    <a:pt x="533" y="0"/>
                  </a:lnTo>
                  <a:lnTo>
                    <a:pt x="542" y="0"/>
                  </a:lnTo>
                  <a:lnTo>
                    <a:pt x="546" y="0"/>
                  </a:lnTo>
                  <a:lnTo>
                    <a:pt x="550" y="0"/>
                  </a:lnTo>
                  <a:lnTo>
                    <a:pt x="576" y="9"/>
                  </a:lnTo>
                  <a:lnTo>
                    <a:pt x="585" y="13"/>
                  </a:lnTo>
                  <a:lnTo>
                    <a:pt x="598" y="26"/>
                  </a:lnTo>
                  <a:lnTo>
                    <a:pt x="615" y="39"/>
                  </a:lnTo>
                  <a:lnTo>
                    <a:pt x="628" y="48"/>
                  </a:lnTo>
                  <a:lnTo>
                    <a:pt x="641" y="65"/>
                  </a:lnTo>
                  <a:lnTo>
                    <a:pt x="650" y="74"/>
                  </a:lnTo>
                  <a:lnTo>
                    <a:pt x="650" y="78"/>
                  </a:lnTo>
                  <a:lnTo>
                    <a:pt x="680" y="122"/>
                  </a:lnTo>
                  <a:lnTo>
                    <a:pt x="698" y="148"/>
                  </a:lnTo>
                  <a:lnTo>
                    <a:pt x="702" y="152"/>
                  </a:lnTo>
                  <a:lnTo>
                    <a:pt x="715" y="174"/>
                  </a:lnTo>
                  <a:lnTo>
                    <a:pt x="724" y="196"/>
                  </a:lnTo>
                  <a:lnTo>
                    <a:pt x="737" y="213"/>
                  </a:lnTo>
                  <a:lnTo>
                    <a:pt x="737" y="217"/>
                  </a:lnTo>
                  <a:lnTo>
                    <a:pt x="741" y="222"/>
                  </a:lnTo>
                  <a:lnTo>
                    <a:pt x="793" y="317"/>
                  </a:lnTo>
                  <a:lnTo>
                    <a:pt x="797" y="326"/>
                  </a:lnTo>
                  <a:lnTo>
                    <a:pt x="801" y="334"/>
                  </a:lnTo>
                  <a:lnTo>
                    <a:pt x="806" y="347"/>
                  </a:lnTo>
                  <a:lnTo>
                    <a:pt x="823" y="373"/>
                  </a:lnTo>
                  <a:lnTo>
                    <a:pt x="836" y="395"/>
                  </a:lnTo>
                  <a:lnTo>
                    <a:pt x="849" y="417"/>
                  </a:lnTo>
                  <a:lnTo>
                    <a:pt x="853" y="421"/>
                  </a:lnTo>
                  <a:lnTo>
                    <a:pt x="853" y="426"/>
                  </a:lnTo>
                  <a:lnTo>
                    <a:pt x="858" y="434"/>
                  </a:lnTo>
                  <a:lnTo>
                    <a:pt x="875" y="460"/>
                  </a:lnTo>
                  <a:lnTo>
                    <a:pt x="910" y="512"/>
                  </a:lnTo>
                  <a:lnTo>
                    <a:pt x="966" y="582"/>
                  </a:lnTo>
                  <a:lnTo>
                    <a:pt x="988" y="608"/>
                  </a:lnTo>
                  <a:lnTo>
                    <a:pt x="1035" y="647"/>
                  </a:lnTo>
                  <a:lnTo>
                    <a:pt x="1053" y="660"/>
                  </a:lnTo>
                  <a:lnTo>
                    <a:pt x="1066" y="664"/>
                  </a:lnTo>
                </a:path>
              </a:pathLst>
            </a:custGeom>
            <a:noFill/>
            <a:ln w="50800" cap="rnd" cmpd="sng">
              <a:solidFill>
                <a:srgbClr val="FC0128"/>
              </a:solidFill>
              <a:prstDash val="solid"/>
              <a:round/>
              <a:headEnd type="none" w="med" len="med"/>
              <a:tailEnd type="none" w="med" len="med"/>
            </a:ln>
            <a:effectLst/>
          </p:spPr>
          <p:txBody>
            <a:bodyPr/>
            <a:lstStyle/>
            <a:p>
              <a:endParaRPr lang="en-US"/>
            </a:p>
          </p:txBody>
        </p:sp>
      </p:grpSp>
      <p:sp>
        <p:nvSpPr>
          <p:cNvPr id="192564" name="Rectangle 52"/>
          <p:cNvSpPr>
            <a:spLocks noChangeArrowheads="1"/>
          </p:cNvSpPr>
          <p:nvPr/>
        </p:nvSpPr>
        <p:spPr bwMode="auto">
          <a:xfrm>
            <a:off x="903288" y="5389563"/>
            <a:ext cx="2530475" cy="819150"/>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lIns="90488" tIns="44450" rIns="90488" bIns="44450">
            <a:spAutoFit/>
          </a:bodyPr>
          <a:lstStyle/>
          <a:p>
            <a:pPr algn="ctr" eaLnBrk="0" hangingPunct="0"/>
            <a:r>
              <a:rPr lang="en-US" sz="2400" b="1">
                <a:solidFill>
                  <a:srgbClr val="EAEC5E"/>
                </a:solidFill>
                <a:effectLst>
                  <a:outerShdw blurRad="38100" dist="38100" dir="2700000" algn="tl">
                    <a:srgbClr val="000000"/>
                  </a:outerShdw>
                </a:effectLst>
              </a:rPr>
              <a:t>The sampling distribution...</a:t>
            </a:r>
          </a:p>
        </p:txBody>
      </p:sp>
      <p:sp>
        <p:nvSpPr>
          <p:cNvPr id="192565" name="Rectangle 53"/>
          <p:cNvSpPr>
            <a:spLocks noChangeArrowheads="1"/>
          </p:cNvSpPr>
          <p:nvPr/>
        </p:nvSpPr>
        <p:spPr bwMode="auto">
          <a:xfrm>
            <a:off x="6021388" y="5106988"/>
            <a:ext cx="3044825" cy="1549400"/>
          </a:xfrm>
          <a:prstGeom prst="rect">
            <a:avLst/>
          </a:prstGeom>
          <a:noFill/>
          <a:ln w="12700">
            <a:noFill/>
            <a:miter lim="800000"/>
            <a:headEnd/>
            <a:tailEnd/>
          </a:ln>
          <a:effectLst/>
        </p:spPr>
        <p:txBody>
          <a:bodyPr lIns="90488" tIns="44450" rIns="90488" bIns="44450">
            <a:spAutoFit/>
          </a:bodyPr>
          <a:lstStyle/>
          <a:p>
            <a:pPr algn="ctr" eaLnBrk="0" hangingPunct="0">
              <a:spcBef>
                <a:spcPct val="50000"/>
              </a:spcBef>
            </a:pPr>
            <a:r>
              <a:rPr lang="en-US" sz="2400" b="1">
                <a:solidFill>
                  <a:srgbClr val="EAEC5E"/>
                </a:solidFill>
                <a:effectLst>
                  <a:outerShdw blurRad="38100" dist="38100" dir="2700000" algn="tl">
                    <a:srgbClr val="000000"/>
                  </a:outerShdw>
                </a:effectLst>
              </a:rPr>
              <a:t>...is the distribution of a statistic across an infinite number of samples.</a:t>
            </a:r>
          </a:p>
        </p:txBody>
      </p:sp>
      <p:grpSp>
        <p:nvGrpSpPr>
          <p:cNvPr id="192566" name="Group 54"/>
          <p:cNvGrpSpPr>
            <a:grpSpLocks/>
          </p:cNvGrpSpPr>
          <p:nvPr/>
        </p:nvGrpSpPr>
        <p:grpSpPr bwMode="auto">
          <a:xfrm>
            <a:off x="1577975" y="1125538"/>
            <a:ext cx="1985963" cy="3059112"/>
            <a:chOff x="994" y="709"/>
            <a:chExt cx="1251" cy="1927"/>
          </a:xfrm>
        </p:grpSpPr>
        <p:grpSp>
          <p:nvGrpSpPr>
            <p:cNvPr id="192567" name="Group 55"/>
            <p:cNvGrpSpPr>
              <a:grpSpLocks/>
            </p:cNvGrpSpPr>
            <p:nvPr/>
          </p:nvGrpSpPr>
          <p:grpSpPr bwMode="auto">
            <a:xfrm>
              <a:off x="1119" y="709"/>
              <a:ext cx="1015" cy="653"/>
              <a:chOff x="1119" y="709"/>
              <a:chExt cx="1015" cy="653"/>
            </a:xfrm>
          </p:grpSpPr>
          <p:graphicFrame>
            <p:nvGraphicFramePr>
              <p:cNvPr id="192568" name="Object 56">
                <a:hlinkClick r:id="" action="ppaction://ole?verb=0"/>
              </p:cNvPr>
              <p:cNvGraphicFramePr>
                <a:graphicFrameLocks/>
              </p:cNvGraphicFramePr>
              <p:nvPr/>
            </p:nvGraphicFramePr>
            <p:xfrm>
              <a:off x="1119" y="709"/>
              <a:ext cx="1015" cy="633"/>
            </p:xfrm>
            <a:graphic>
              <a:graphicData uri="http://schemas.openxmlformats.org/presentationml/2006/ole">
                <p:oleObj spid="_x0000_s192568" name="Microsoft ClipArt Gallery" r:id="rId4" imgW="4052880" imgH="2536560" progId="">
                  <p:embed/>
                </p:oleObj>
              </a:graphicData>
            </a:graphic>
          </p:graphicFrame>
          <p:sp>
            <p:nvSpPr>
              <p:cNvPr id="192569" name="Rectangle 57"/>
              <p:cNvSpPr>
                <a:spLocks noChangeArrowheads="1"/>
              </p:cNvSpPr>
              <p:nvPr/>
            </p:nvSpPr>
            <p:spPr bwMode="auto">
              <a:xfrm>
                <a:off x="1342" y="1152"/>
                <a:ext cx="569" cy="210"/>
              </a:xfrm>
              <a:prstGeom prst="rect">
                <a:avLst/>
              </a:prstGeom>
              <a:noFill/>
              <a:ln w="12700">
                <a:noFill/>
                <a:miter lim="800000"/>
                <a:headEnd/>
                <a:tailEnd/>
              </a:ln>
              <a:effectLst/>
            </p:spPr>
            <p:txBody>
              <a:bodyPr wrap="none" lIns="90488" tIns="44450" rIns="90488" bIns="44450">
                <a:spAutoFit/>
              </a:bodyPr>
              <a:lstStyle/>
              <a:p>
                <a:pPr algn="ctr" eaLnBrk="0" hangingPunct="0"/>
                <a:r>
                  <a:rPr lang="en-US" sz="1600" b="1">
                    <a:solidFill>
                      <a:srgbClr val="EAEC5E"/>
                    </a:solidFill>
                    <a:effectLst>
                      <a:outerShdw blurRad="38100" dist="38100" dir="2700000" algn="tl">
                        <a:srgbClr val="000000"/>
                      </a:outerShdw>
                    </a:effectLst>
                  </a:rPr>
                  <a:t>Sample</a:t>
                </a:r>
              </a:p>
            </p:txBody>
          </p:sp>
        </p:grpSp>
        <p:grpSp>
          <p:nvGrpSpPr>
            <p:cNvPr id="192570" name="Group 58"/>
            <p:cNvGrpSpPr>
              <a:grpSpLocks/>
            </p:cNvGrpSpPr>
            <p:nvPr/>
          </p:nvGrpSpPr>
          <p:grpSpPr bwMode="auto">
            <a:xfrm>
              <a:off x="994" y="1422"/>
              <a:ext cx="1251" cy="906"/>
              <a:chOff x="994" y="1422"/>
              <a:chExt cx="1251" cy="906"/>
            </a:xfrm>
          </p:grpSpPr>
          <p:sp>
            <p:nvSpPr>
              <p:cNvPr id="192571" name="Rectangle 59"/>
              <p:cNvSpPr>
                <a:spLocks noChangeArrowheads="1"/>
              </p:cNvSpPr>
              <p:nvPr/>
            </p:nvSpPr>
            <p:spPr bwMode="auto">
              <a:xfrm>
                <a:off x="2137"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4</a:t>
                </a:r>
              </a:p>
            </p:txBody>
          </p:sp>
          <p:sp>
            <p:nvSpPr>
              <p:cNvPr id="192572" name="Rectangle 60"/>
              <p:cNvSpPr>
                <a:spLocks noChangeArrowheads="1"/>
              </p:cNvSpPr>
              <p:nvPr/>
            </p:nvSpPr>
            <p:spPr bwMode="auto">
              <a:xfrm>
                <a:off x="2162" y="2246"/>
                <a:ext cx="59"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a:t>
                </a:r>
              </a:p>
            </p:txBody>
          </p:sp>
          <p:sp>
            <p:nvSpPr>
              <p:cNvPr id="192573" name="Rectangle 61"/>
              <p:cNvSpPr>
                <a:spLocks noChangeArrowheads="1"/>
              </p:cNvSpPr>
              <p:nvPr/>
            </p:nvSpPr>
            <p:spPr bwMode="auto">
              <a:xfrm>
                <a:off x="2172"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4</a:t>
                </a:r>
              </a:p>
            </p:txBody>
          </p:sp>
          <p:sp>
            <p:nvSpPr>
              <p:cNvPr id="192574" name="Rectangle 62"/>
              <p:cNvSpPr>
                <a:spLocks noChangeArrowheads="1"/>
              </p:cNvSpPr>
              <p:nvPr/>
            </p:nvSpPr>
            <p:spPr bwMode="auto">
              <a:xfrm>
                <a:off x="1985"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4</a:t>
                </a:r>
              </a:p>
            </p:txBody>
          </p:sp>
          <p:sp>
            <p:nvSpPr>
              <p:cNvPr id="192575" name="Rectangle 63"/>
              <p:cNvSpPr>
                <a:spLocks noChangeArrowheads="1"/>
              </p:cNvSpPr>
              <p:nvPr/>
            </p:nvSpPr>
            <p:spPr bwMode="auto">
              <a:xfrm>
                <a:off x="2009" y="2246"/>
                <a:ext cx="59"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a:t>
                </a:r>
              </a:p>
            </p:txBody>
          </p:sp>
          <p:sp>
            <p:nvSpPr>
              <p:cNvPr id="192576" name="Rectangle 64"/>
              <p:cNvSpPr>
                <a:spLocks noChangeArrowheads="1"/>
              </p:cNvSpPr>
              <p:nvPr/>
            </p:nvSpPr>
            <p:spPr bwMode="auto">
              <a:xfrm>
                <a:off x="2020"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2</a:t>
                </a:r>
              </a:p>
            </p:txBody>
          </p:sp>
          <p:sp>
            <p:nvSpPr>
              <p:cNvPr id="192577" name="Rectangle 65"/>
              <p:cNvSpPr>
                <a:spLocks noChangeArrowheads="1"/>
              </p:cNvSpPr>
              <p:nvPr/>
            </p:nvSpPr>
            <p:spPr bwMode="auto">
              <a:xfrm>
                <a:off x="1836"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4</a:t>
                </a:r>
              </a:p>
            </p:txBody>
          </p:sp>
          <p:sp>
            <p:nvSpPr>
              <p:cNvPr id="192578" name="Rectangle 66"/>
              <p:cNvSpPr>
                <a:spLocks noChangeArrowheads="1"/>
              </p:cNvSpPr>
              <p:nvPr/>
            </p:nvSpPr>
            <p:spPr bwMode="auto">
              <a:xfrm>
                <a:off x="1860" y="2246"/>
                <a:ext cx="59"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a:t>
                </a:r>
              </a:p>
            </p:txBody>
          </p:sp>
          <p:sp>
            <p:nvSpPr>
              <p:cNvPr id="192579" name="Rectangle 67"/>
              <p:cNvSpPr>
                <a:spLocks noChangeArrowheads="1"/>
              </p:cNvSpPr>
              <p:nvPr/>
            </p:nvSpPr>
            <p:spPr bwMode="auto">
              <a:xfrm>
                <a:off x="1871"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0</a:t>
                </a:r>
              </a:p>
            </p:txBody>
          </p:sp>
          <p:sp>
            <p:nvSpPr>
              <p:cNvPr id="192580" name="Rectangle 68"/>
              <p:cNvSpPr>
                <a:spLocks noChangeArrowheads="1"/>
              </p:cNvSpPr>
              <p:nvPr/>
            </p:nvSpPr>
            <p:spPr bwMode="auto">
              <a:xfrm>
                <a:off x="1684"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3</a:t>
                </a:r>
              </a:p>
            </p:txBody>
          </p:sp>
          <p:sp>
            <p:nvSpPr>
              <p:cNvPr id="192581" name="Rectangle 69"/>
              <p:cNvSpPr>
                <a:spLocks noChangeArrowheads="1"/>
              </p:cNvSpPr>
              <p:nvPr/>
            </p:nvSpPr>
            <p:spPr bwMode="auto">
              <a:xfrm>
                <a:off x="1708" y="2246"/>
                <a:ext cx="59"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a:t>
                </a:r>
              </a:p>
            </p:txBody>
          </p:sp>
          <p:sp>
            <p:nvSpPr>
              <p:cNvPr id="192582" name="Rectangle 70"/>
              <p:cNvSpPr>
                <a:spLocks noChangeArrowheads="1"/>
              </p:cNvSpPr>
              <p:nvPr/>
            </p:nvSpPr>
            <p:spPr bwMode="auto">
              <a:xfrm>
                <a:off x="1718"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8</a:t>
                </a:r>
              </a:p>
            </p:txBody>
          </p:sp>
          <p:sp>
            <p:nvSpPr>
              <p:cNvPr id="192583" name="Rectangle 71"/>
              <p:cNvSpPr>
                <a:spLocks noChangeArrowheads="1"/>
              </p:cNvSpPr>
              <p:nvPr/>
            </p:nvSpPr>
            <p:spPr bwMode="auto">
              <a:xfrm>
                <a:off x="1531"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3</a:t>
                </a:r>
              </a:p>
            </p:txBody>
          </p:sp>
          <p:sp>
            <p:nvSpPr>
              <p:cNvPr id="192584" name="Rectangle 72"/>
              <p:cNvSpPr>
                <a:spLocks noChangeArrowheads="1"/>
              </p:cNvSpPr>
              <p:nvPr/>
            </p:nvSpPr>
            <p:spPr bwMode="auto">
              <a:xfrm>
                <a:off x="1555" y="2246"/>
                <a:ext cx="59"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a:t>
                </a:r>
              </a:p>
            </p:txBody>
          </p:sp>
          <p:sp>
            <p:nvSpPr>
              <p:cNvPr id="192585" name="Rectangle 73"/>
              <p:cNvSpPr>
                <a:spLocks noChangeArrowheads="1"/>
              </p:cNvSpPr>
              <p:nvPr/>
            </p:nvSpPr>
            <p:spPr bwMode="auto">
              <a:xfrm>
                <a:off x="1566"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6</a:t>
                </a:r>
              </a:p>
            </p:txBody>
          </p:sp>
          <p:sp>
            <p:nvSpPr>
              <p:cNvPr id="192586" name="Rectangle 74"/>
              <p:cNvSpPr>
                <a:spLocks noChangeArrowheads="1"/>
              </p:cNvSpPr>
              <p:nvPr/>
            </p:nvSpPr>
            <p:spPr bwMode="auto">
              <a:xfrm>
                <a:off x="1378"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3</a:t>
                </a:r>
              </a:p>
            </p:txBody>
          </p:sp>
          <p:sp>
            <p:nvSpPr>
              <p:cNvPr id="192587" name="Rectangle 75"/>
              <p:cNvSpPr>
                <a:spLocks noChangeArrowheads="1"/>
              </p:cNvSpPr>
              <p:nvPr/>
            </p:nvSpPr>
            <p:spPr bwMode="auto">
              <a:xfrm>
                <a:off x="1403" y="2246"/>
                <a:ext cx="59"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a:t>
                </a:r>
              </a:p>
            </p:txBody>
          </p:sp>
          <p:sp>
            <p:nvSpPr>
              <p:cNvPr id="192588" name="Rectangle 76"/>
              <p:cNvSpPr>
                <a:spLocks noChangeArrowheads="1"/>
              </p:cNvSpPr>
              <p:nvPr/>
            </p:nvSpPr>
            <p:spPr bwMode="auto">
              <a:xfrm>
                <a:off x="1413"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4</a:t>
                </a:r>
              </a:p>
            </p:txBody>
          </p:sp>
          <p:sp>
            <p:nvSpPr>
              <p:cNvPr id="192589" name="Rectangle 77"/>
              <p:cNvSpPr>
                <a:spLocks noChangeArrowheads="1"/>
              </p:cNvSpPr>
              <p:nvPr/>
            </p:nvSpPr>
            <p:spPr bwMode="auto">
              <a:xfrm>
                <a:off x="1226"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3</a:t>
                </a:r>
              </a:p>
            </p:txBody>
          </p:sp>
          <p:sp>
            <p:nvSpPr>
              <p:cNvPr id="192590" name="Rectangle 78"/>
              <p:cNvSpPr>
                <a:spLocks noChangeArrowheads="1"/>
              </p:cNvSpPr>
              <p:nvPr/>
            </p:nvSpPr>
            <p:spPr bwMode="auto">
              <a:xfrm>
                <a:off x="1250" y="2246"/>
                <a:ext cx="59"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a:t>
                </a:r>
              </a:p>
            </p:txBody>
          </p:sp>
          <p:sp>
            <p:nvSpPr>
              <p:cNvPr id="192591" name="Rectangle 79"/>
              <p:cNvSpPr>
                <a:spLocks noChangeArrowheads="1"/>
              </p:cNvSpPr>
              <p:nvPr/>
            </p:nvSpPr>
            <p:spPr bwMode="auto">
              <a:xfrm>
                <a:off x="1261"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2</a:t>
                </a:r>
              </a:p>
            </p:txBody>
          </p:sp>
          <p:sp>
            <p:nvSpPr>
              <p:cNvPr id="192592" name="Rectangle 80"/>
              <p:cNvSpPr>
                <a:spLocks noChangeArrowheads="1"/>
              </p:cNvSpPr>
              <p:nvPr/>
            </p:nvSpPr>
            <p:spPr bwMode="auto">
              <a:xfrm>
                <a:off x="1074"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3</a:t>
                </a:r>
              </a:p>
            </p:txBody>
          </p:sp>
          <p:sp>
            <p:nvSpPr>
              <p:cNvPr id="192593" name="Rectangle 81"/>
              <p:cNvSpPr>
                <a:spLocks noChangeArrowheads="1"/>
              </p:cNvSpPr>
              <p:nvPr/>
            </p:nvSpPr>
            <p:spPr bwMode="auto">
              <a:xfrm>
                <a:off x="1098" y="2246"/>
                <a:ext cx="59"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a:t>
                </a:r>
              </a:p>
            </p:txBody>
          </p:sp>
          <p:sp>
            <p:nvSpPr>
              <p:cNvPr id="192594" name="Rectangle 82"/>
              <p:cNvSpPr>
                <a:spLocks noChangeArrowheads="1"/>
              </p:cNvSpPr>
              <p:nvPr/>
            </p:nvSpPr>
            <p:spPr bwMode="auto">
              <a:xfrm>
                <a:off x="1108"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0</a:t>
                </a:r>
              </a:p>
            </p:txBody>
          </p:sp>
          <p:sp>
            <p:nvSpPr>
              <p:cNvPr id="192595" name="Line 83"/>
              <p:cNvSpPr>
                <a:spLocks noChangeShapeType="1"/>
              </p:cNvSpPr>
              <p:nvPr/>
            </p:nvSpPr>
            <p:spPr bwMode="auto">
              <a:xfrm>
                <a:off x="2192" y="2226"/>
                <a:ext cx="0" cy="19"/>
              </a:xfrm>
              <a:prstGeom prst="line">
                <a:avLst/>
              </a:prstGeom>
              <a:noFill/>
              <a:ln w="12700">
                <a:solidFill>
                  <a:schemeClr val="tx1"/>
                </a:solidFill>
                <a:round/>
                <a:headEnd/>
                <a:tailEnd/>
              </a:ln>
              <a:effectLst/>
            </p:spPr>
            <p:txBody>
              <a:bodyPr wrap="none" anchor="ctr"/>
              <a:lstStyle/>
              <a:p>
                <a:endParaRPr lang="en-US"/>
              </a:p>
            </p:txBody>
          </p:sp>
          <p:sp>
            <p:nvSpPr>
              <p:cNvPr id="192596" name="Line 84"/>
              <p:cNvSpPr>
                <a:spLocks noChangeShapeType="1"/>
              </p:cNvSpPr>
              <p:nvPr/>
            </p:nvSpPr>
            <p:spPr bwMode="auto">
              <a:xfrm>
                <a:off x="2039" y="2226"/>
                <a:ext cx="0" cy="19"/>
              </a:xfrm>
              <a:prstGeom prst="line">
                <a:avLst/>
              </a:prstGeom>
              <a:noFill/>
              <a:ln w="12700">
                <a:solidFill>
                  <a:schemeClr val="tx1"/>
                </a:solidFill>
                <a:round/>
                <a:headEnd/>
                <a:tailEnd/>
              </a:ln>
              <a:effectLst/>
            </p:spPr>
            <p:txBody>
              <a:bodyPr wrap="none" anchor="ctr"/>
              <a:lstStyle/>
              <a:p>
                <a:endParaRPr lang="en-US"/>
              </a:p>
            </p:txBody>
          </p:sp>
          <p:sp>
            <p:nvSpPr>
              <p:cNvPr id="192597" name="Line 85"/>
              <p:cNvSpPr>
                <a:spLocks noChangeShapeType="1"/>
              </p:cNvSpPr>
              <p:nvPr/>
            </p:nvSpPr>
            <p:spPr bwMode="auto">
              <a:xfrm>
                <a:off x="1887" y="2226"/>
                <a:ext cx="0" cy="19"/>
              </a:xfrm>
              <a:prstGeom prst="line">
                <a:avLst/>
              </a:prstGeom>
              <a:noFill/>
              <a:ln w="12700">
                <a:solidFill>
                  <a:schemeClr val="tx1"/>
                </a:solidFill>
                <a:round/>
                <a:headEnd/>
                <a:tailEnd/>
              </a:ln>
              <a:effectLst/>
            </p:spPr>
            <p:txBody>
              <a:bodyPr wrap="none" anchor="ctr"/>
              <a:lstStyle/>
              <a:p>
                <a:endParaRPr lang="en-US"/>
              </a:p>
            </p:txBody>
          </p:sp>
          <p:sp>
            <p:nvSpPr>
              <p:cNvPr id="192598" name="Line 86"/>
              <p:cNvSpPr>
                <a:spLocks noChangeShapeType="1"/>
              </p:cNvSpPr>
              <p:nvPr/>
            </p:nvSpPr>
            <p:spPr bwMode="auto">
              <a:xfrm>
                <a:off x="1734" y="2226"/>
                <a:ext cx="0" cy="19"/>
              </a:xfrm>
              <a:prstGeom prst="line">
                <a:avLst/>
              </a:prstGeom>
              <a:noFill/>
              <a:ln w="12700">
                <a:solidFill>
                  <a:schemeClr val="tx1"/>
                </a:solidFill>
                <a:round/>
                <a:headEnd/>
                <a:tailEnd/>
              </a:ln>
              <a:effectLst/>
            </p:spPr>
            <p:txBody>
              <a:bodyPr wrap="none" anchor="ctr"/>
              <a:lstStyle/>
              <a:p>
                <a:endParaRPr lang="en-US"/>
              </a:p>
            </p:txBody>
          </p:sp>
          <p:sp>
            <p:nvSpPr>
              <p:cNvPr id="192599" name="Line 87"/>
              <p:cNvSpPr>
                <a:spLocks noChangeShapeType="1"/>
              </p:cNvSpPr>
              <p:nvPr/>
            </p:nvSpPr>
            <p:spPr bwMode="auto">
              <a:xfrm>
                <a:off x="1582" y="2226"/>
                <a:ext cx="0" cy="19"/>
              </a:xfrm>
              <a:prstGeom prst="line">
                <a:avLst/>
              </a:prstGeom>
              <a:noFill/>
              <a:ln w="12700">
                <a:solidFill>
                  <a:schemeClr val="tx1"/>
                </a:solidFill>
                <a:round/>
                <a:headEnd/>
                <a:tailEnd/>
              </a:ln>
              <a:effectLst/>
            </p:spPr>
            <p:txBody>
              <a:bodyPr wrap="none" anchor="ctr"/>
              <a:lstStyle/>
              <a:p>
                <a:endParaRPr lang="en-US"/>
              </a:p>
            </p:txBody>
          </p:sp>
          <p:sp>
            <p:nvSpPr>
              <p:cNvPr id="192600" name="Line 88"/>
              <p:cNvSpPr>
                <a:spLocks noChangeShapeType="1"/>
              </p:cNvSpPr>
              <p:nvPr/>
            </p:nvSpPr>
            <p:spPr bwMode="auto">
              <a:xfrm>
                <a:off x="1429" y="2226"/>
                <a:ext cx="0" cy="19"/>
              </a:xfrm>
              <a:prstGeom prst="line">
                <a:avLst/>
              </a:prstGeom>
              <a:noFill/>
              <a:ln w="12700">
                <a:solidFill>
                  <a:schemeClr val="tx1"/>
                </a:solidFill>
                <a:round/>
                <a:headEnd/>
                <a:tailEnd/>
              </a:ln>
              <a:effectLst/>
            </p:spPr>
            <p:txBody>
              <a:bodyPr wrap="none" anchor="ctr"/>
              <a:lstStyle/>
              <a:p>
                <a:endParaRPr lang="en-US"/>
              </a:p>
            </p:txBody>
          </p:sp>
          <p:sp>
            <p:nvSpPr>
              <p:cNvPr id="192601" name="Line 89"/>
              <p:cNvSpPr>
                <a:spLocks noChangeShapeType="1"/>
              </p:cNvSpPr>
              <p:nvPr/>
            </p:nvSpPr>
            <p:spPr bwMode="auto">
              <a:xfrm>
                <a:off x="1277" y="2226"/>
                <a:ext cx="0" cy="19"/>
              </a:xfrm>
              <a:prstGeom prst="line">
                <a:avLst/>
              </a:prstGeom>
              <a:noFill/>
              <a:ln w="12700">
                <a:solidFill>
                  <a:schemeClr val="tx1"/>
                </a:solidFill>
                <a:round/>
                <a:headEnd/>
                <a:tailEnd/>
              </a:ln>
              <a:effectLst/>
            </p:spPr>
            <p:txBody>
              <a:bodyPr wrap="none" anchor="ctr"/>
              <a:lstStyle/>
              <a:p>
                <a:endParaRPr lang="en-US"/>
              </a:p>
            </p:txBody>
          </p:sp>
          <p:sp>
            <p:nvSpPr>
              <p:cNvPr id="192602" name="Line 90"/>
              <p:cNvSpPr>
                <a:spLocks noChangeShapeType="1"/>
              </p:cNvSpPr>
              <p:nvPr/>
            </p:nvSpPr>
            <p:spPr bwMode="auto">
              <a:xfrm>
                <a:off x="1124" y="2226"/>
                <a:ext cx="0" cy="19"/>
              </a:xfrm>
              <a:prstGeom prst="line">
                <a:avLst/>
              </a:prstGeom>
              <a:noFill/>
              <a:ln w="12700">
                <a:solidFill>
                  <a:schemeClr val="tx1"/>
                </a:solidFill>
                <a:round/>
                <a:headEnd/>
                <a:tailEnd/>
              </a:ln>
              <a:effectLst/>
            </p:spPr>
            <p:txBody>
              <a:bodyPr wrap="none" anchor="ctr"/>
              <a:lstStyle/>
              <a:p>
                <a:endParaRPr lang="en-US"/>
              </a:p>
            </p:txBody>
          </p:sp>
          <p:sp>
            <p:nvSpPr>
              <p:cNvPr id="192603" name="Rectangle 91"/>
              <p:cNvSpPr>
                <a:spLocks noChangeArrowheads="1"/>
              </p:cNvSpPr>
              <p:nvPr/>
            </p:nvSpPr>
            <p:spPr bwMode="auto">
              <a:xfrm>
                <a:off x="994" y="1422"/>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5</a:t>
                </a:r>
              </a:p>
            </p:txBody>
          </p:sp>
          <p:sp>
            <p:nvSpPr>
              <p:cNvPr id="192604" name="Rectangle 92"/>
              <p:cNvSpPr>
                <a:spLocks noChangeArrowheads="1"/>
              </p:cNvSpPr>
              <p:nvPr/>
            </p:nvSpPr>
            <p:spPr bwMode="auto">
              <a:xfrm>
                <a:off x="994" y="1665"/>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0</a:t>
                </a:r>
              </a:p>
            </p:txBody>
          </p:sp>
          <p:sp>
            <p:nvSpPr>
              <p:cNvPr id="192605" name="Rectangle 93"/>
              <p:cNvSpPr>
                <a:spLocks noChangeArrowheads="1"/>
              </p:cNvSpPr>
              <p:nvPr/>
            </p:nvSpPr>
            <p:spPr bwMode="auto">
              <a:xfrm>
                <a:off x="994" y="1909"/>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5</a:t>
                </a:r>
              </a:p>
            </p:txBody>
          </p:sp>
          <p:sp>
            <p:nvSpPr>
              <p:cNvPr id="192606" name="Rectangle 94"/>
              <p:cNvSpPr>
                <a:spLocks noChangeArrowheads="1"/>
              </p:cNvSpPr>
              <p:nvPr/>
            </p:nvSpPr>
            <p:spPr bwMode="auto">
              <a:xfrm>
                <a:off x="994" y="2148"/>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0</a:t>
                </a:r>
              </a:p>
            </p:txBody>
          </p:sp>
          <p:sp>
            <p:nvSpPr>
              <p:cNvPr id="192607" name="Line 95"/>
              <p:cNvSpPr>
                <a:spLocks noChangeShapeType="1"/>
              </p:cNvSpPr>
              <p:nvPr/>
            </p:nvSpPr>
            <p:spPr bwMode="auto">
              <a:xfrm flipH="1">
                <a:off x="1065" y="1461"/>
                <a:ext cx="46" cy="0"/>
              </a:xfrm>
              <a:prstGeom prst="line">
                <a:avLst/>
              </a:prstGeom>
              <a:noFill/>
              <a:ln w="12700">
                <a:solidFill>
                  <a:schemeClr val="tx1"/>
                </a:solidFill>
                <a:round/>
                <a:headEnd/>
                <a:tailEnd/>
              </a:ln>
              <a:effectLst/>
            </p:spPr>
            <p:txBody>
              <a:bodyPr wrap="none" anchor="ctr"/>
              <a:lstStyle/>
              <a:p>
                <a:endParaRPr lang="en-US"/>
              </a:p>
            </p:txBody>
          </p:sp>
          <p:sp>
            <p:nvSpPr>
              <p:cNvPr id="192608" name="Line 96"/>
              <p:cNvSpPr>
                <a:spLocks noChangeShapeType="1"/>
              </p:cNvSpPr>
              <p:nvPr/>
            </p:nvSpPr>
            <p:spPr bwMode="auto">
              <a:xfrm flipH="1">
                <a:off x="1065" y="1704"/>
                <a:ext cx="46" cy="0"/>
              </a:xfrm>
              <a:prstGeom prst="line">
                <a:avLst/>
              </a:prstGeom>
              <a:noFill/>
              <a:ln w="12700">
                <a:solidFill>
                  <a:schemeClr val="tx1"/>
                </a:solidFill>
                <a:round/>
                <a:headEnd/>
                <a:tailEnd/>
              </a:ln>
              <a:effectLst/>
            </p:spPr>
            <p:txBody>
              <a:bodyPr wrap="none" anchor="ctr"/>
              <a:lstStyle/>
              <a:p>
                <a:endParaRPr lang="en-US"/>
              </a:p>
            </p:txBody>
          </p:sp>
          <p:sp>
            <p:nvSpPr>
              <p:cNvPr id="192609" name="Line 97"/>
              <p:cNvSpPr>
                <a:spLocks noChangeShapeType="1"/>
              </p:cNvSpPr>
              <p:nvPr/>
            </p:nvSpPr>
            <p:spPr bwMode="auto">
              <a:xfrm flipH="1">
                <a:off x="1065" y="1947"/>
                <a:ext cx="46" cy="0"/>
              </a:xfrm>
              <a:prstGeom prst="line">
                <a:avLst/>
              </a:prstGeom>
              <a:noFill/>
              <a:ln w="12700">
                <a:solidFill>
                  <a:schemeClr val="tx1"/>
                </a:solidFill>
                <a:round/>
                <a:headEnd/>
                <a:tailEnd/>
              </a:ln>
              <a:effectLst/>
            </p:spPr>
            <p:txBody>
              <a:bodyPr wrap="none" anchor="ctr"/>
              <a:lstStyle/>
              <a:p>
                <a:endParaRPr lang="en-US"/>
              </a:p>
            </p:txBody>
          </p:sp>
          <p:sp>
            <p:nvSpPr>
              <p:cNvPr id="192610" name="Line 98"/>
              <p:cNvSpPr>
                <a:spLocks noChangeShapeType="1"/>
              </p:cNvSpPr>
              <p:nvPr/>
            </p:nvSpPr>
            <p:spPr bwMode="auto">
              <a:xfrm flipH="1">
                <a:off x="1065" y="2187"/>
                <a:ext cx="46" cy="0"/>
              </a:xfrm>
              <a:prstGeom prst="line">
                <a:avLst/>
              </a:prstGeom>
              <a:noFill/>
              <a:ln w="12700">
                <a:solidFill>
                  <a:schemeClr val="tx1"/>
                </a:solidFill>
                <a:round/>
                <a:headEnd/>
                <a:tailEnd/>
              </a:ln>
              <a:effectLst/>
            </p:spPr>
            <p:txBody>
              <a:bodyPr wrap="none" anchor="ctr"/>
              <a:lstStyle/>
              <a:p>
                <a:endParaRPr lang="en-US"/>
              </a:p>
            </p:txBody>
          </p:sp>
          <p:sp>
            <p:nvSpPr>
              <p:cNvPr id="192611" name="Line 99"/>
              <p:cNvSpPr>
                <a:spLocks noChangeShapeType="1"/>
              </p:cNvSpPr>
              <p:nvPr/>
            </p:nvSpPr>
            <p:spPr bwMode="auto">
              <a:xfrm>
                <a:off x="1128" y="2222"/>
                <a:ext cx="1060" cy="0"/>
              </a:xfrm>
              <a:prstGeom prst="line">
                <a:avLst/>
              </a:prstGeom>
              <a:noFill/>
              <a:ln w="12700">
                <a:solidFill>
                  <a:schemeClr val="tx1"/>
                </a:solidFill>
                <a:round/>
                <a:headEnd/>
                <a:tailEnd/>
              </a:ln>
              <a:effectLst/>
            </p:spPr>
            <p:txBody>
              <a:bodyPr wrap="none" anchor="ctr"/>
              <a:lstStyle/>
              <a:p>
                <a:endParaRPr lang="en-US"/>
              </a:p>
            </p:txBody>
          </p:sp>
          <p:sp>
            <p:nvSpPr>
              <p:cNvPr id="192612" name="Line 100"/>
              <p:cNvSpPr>
                <a:spLocks noChangeShapeType="1"/>
              </p:cNvSpPr>
              <p:nvPr/>
            </p:nvSpPr>
            <p:spPr bwMode="auto">
              <a:xfrm flipV="1">
                <a:off x="1107" y="1457"/>
                <a:ext cx="0" cy="755"/>
              </a:xfrm>
              <a:prstGeom prst="line">
                <a:avLst/>
              </a:prstGeom>
              <a:noFill/>
              <a:ln w="12700">
                <a:solidFill>
                  <a:schemeClr val="tx1"/>
                </a:solidFill>
                <a:round/>
                <a:headEnd/>
                <a:tailEnd/>
              </a:ln>
              <a:effectLst/>
            </p:spPr>
            <p:txBody>
              <a:bodyPr wrap="none" anchor="ctr"/>
              <a:lstStyle/>
              <a:p>
                <a:endParaRPr lang="en-US"/>
              </a:p>
            </p:txBody>
          </p:sp>
          <p:grpSp>
            <p:nvGrpSpPr>
              <p:cNvPr id="192613" name="Group 101"/>
              <p:cNvGrpSpPr>
                <a:grpSpLocks/>
              </p:cNvGrpSpPr>
              <p:nvPr/>
            </p:nvGrpSpPr>
            <p:grpSpPr bwMode="auto">
              <a:xfrm>
                <a:off x="1232" y="1509"/>
                <a:ext cx="912" cy="682"/>
                <a:chOff x="1232" y="1509"/>
                <a:chExt cx="912" cy="682"/>
              </a:xfrm>
            </p:grpSpPr>
            <p:sp>
              <p:nvSpPr>
                <p:cNvPr id="192614" name="Freeform 102"/>
                <p:cNvSpPr>
                  <a:spLocks/>
                </p:cNvSpPr>
                <p:nvPr/>
              </p:nvSpPr>
              <p:spPr bwMode="auto">
                <a:xfrm>
                  <a:off x="2084" y="2044"/>
                  <a:ext cx="60" cy="147"/>
                </a:xfrm>
                <a:custGeom>
                  <a:avLst/>
                  <a:gdLst/>
                  <a:ahLst/>
                  <a:cxnLst>
                    <a:cxn ang="0">
                      <a:pos x="0" y="146"/>
                    </a:cxn>
                    <a:cxn ang="0">
                      <a:pos x="59" y="146"/>
                    </a:cxn>
                    <a:cxn ang="0">
                      <a:pos x="59" y="0"/>
                    </a:cxn>
                    <a:cxn ang="0">
                      <a:pos x="0" y="0"/>
                    </a:cxn>
                    <a:cxn ang="0">
                      <a:pos x="0" y="146"/>
                    </a:cxn>
                  </a:cxnLst>
                  <a:rect l="0" t="0" r="r" b="b"/>
                  <a:pathLst>
                    <a:path w="60" h="147">
                      <a:moveTo>
                        <a:pt x="0" y="146"/>
                      </a:moveTo>
                      <a:lnTo>
                        <a:pt x="59" y="146"/>
                      </a:lnTo>
                      <a:lnTo>
                        <a:pt x="59" y="0"/>
                      </a:lnTo>
                      <a:lnTo>
                        <a:pt x="0" y="0"/>
                      </a:lnTo>
                      <a:lnTo>
                        <a:pt x="0" y="146"/>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92615" name="Freeform 103"/>
                <p:cNvSpPr>
                  <a:spLocks/>
                </p:cNvSpPr>
                <p:nvPr/>
              </p:nvSpPr>
              <p:spPr bwMode="auto">
                <a:xfrm>
                  <a:off x="2022" y="2044"/>
                  <a:ext cx="63" cy="147"/>
                </a:xfrm>
                <a:custGeom>
                  <a:avLst/>
                  <a:gdLst/>
                  <a:ahLst/>
                  <a:cxnLst>
                    <a:cxn ang="0">
                      <a:pos x="0" y="146"/>
                    </a:cxn>
                    <a:cxn ang="0">
                      <a:pos x="62" y="146"/>
                    </a:cxn>
                    <a:cxn ang="0">
                      <a:pos x="62" y="0"/>
                    </a:cxn>
                    <a:cxn ang="0">
                      <a:pos x="0" y="0"/>
                    </a:cxn>
                    <a:cxn ang="0">
                      <a:pos x="0" y="146"/>
                    </a:cxn>
                  </a:cxnLst>
                  <a:rect l="0" t="0" r="r" b="b"/>
                  <a:pathLst>
                    <a:path w="63" h="147">
                      <a:moveTo>
                        <a:pt x="0" y="146"/>
                      </a:moveTo>
                      <a:lnTo>
                        <a:pt x="62" y="146"/>
                      </a:lnTo>
                      <a:lnTo>
                        <a:pt x="62" y="0"/>
                      </a:lnTo>
                      <a:lnTo>
                        <a:pt x="0" y="0"/>
                      </a:lnTo>
                      <a:lnTo>
                        <a:pt x="0" y="146"/>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92616" name="Freeform 104"/>
                <p:cNvSpPr>
                  <a:spLocks/>
                </p:cNvSpPr>
                <p:nvPr/>
              </p:nvSpPr>
              <p:spPr bwMode="auto">
                <a:xfrm>
                  <a:off x="1963" y="2093"/>
                  <a:ext cx="60" cy="98"/>
                </a:xfrm>
                <a:custGeom>
                  <a:avLst/>
                  <a:gdLst/>
                  <a:ahLst/>
                  <a:cxnLst>
                    <a:cxn ang="0">
                      <a:pos x="0" y="97"/>
                    </a:cxn>
                    <a:cxn ang="0">
                      <a:pos x="59" y="97"/>
                    </a:cxn>
                    <a:cxn ang="0">
                      <a:pos x="59" y="0"/>
                    </a:cxn>
                    <a:cxn ang="0">
                      <a:pos x="0" y="0"/>
                    </a:cxn>
                    <a:cxn ang="0">
                      <a:pos x="0" y="97"/>
                    </a:cxn>
                  </a:cxnLst>
                  <a:rect l="0" t="0" r="r" b="b"/>
                  <a:pathLst>
                    <a:path w="60" h="98">
                      <a:moveTo>
                        <a:pt x="0" y="97"/>
                      </a:moveTo>
                      <a:lnTo>
                        <a:pt x="59" y="97"/>
                      </a:lnTo>
                      <a:lnTo>
                        <a:pt x="59" y="0"/>
                      </a:lnTo>
                      <a:lnTo>
                        <a:pt x="0" y="0"/>
                      </a:lnTo>
                      <a:lnTo>
                        <a:pt x="0" y="97"/>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92617" name="Freeform 105"/>
                <p:cNvSpPr>
                  <a:spLocks/>
                </p:cNvSpPr>
                <p:nvPr/>
              </p:nvSpPr>
              <p:spPr bwMode="auto">
                <a:xfrm>
                  <a:off x="1901" y="1753"/>
                  <a:ext cx="63" cy="438"/>
                </a:xfrm>
                <a:custGeom>
                  <a:avLst/>
                  <a:gdLst/>
                  <a:ahLst/>
                  <a:cxnLst>
                    <a:cxn ang="0">
                      <a:pos x="0" y="437"/>
                    </a:cxn>
                    <a:cxn ang="0">
                      <a:pos x="62" y="437"/>
                    </a:cxn>
                    <a:cxn ang="0">
                      <a:pos x="62" y="0"/>
                    </a:cxn>
                    <a:cxn ang="0">
                      <a:pos x="0" y="0"/>
                    </a:cxn>
                    <a:cxn ang="0">
                      <a:pos x="0" y="437"/>
                    </a:cxn>
                  </a:cxnLst>
                  <a:rect l="0" t="0" r="r" b="b"/>
                  <a:pathLst>
                    <a:path w="63" h="438">
                      <a:moveTo>
                        <a:pt x="0" y="437"/>
                      </a:moveTo>
                      <a:lnTo>
                        <a:pt x="62" y="437"/>
                      </a:lnTo>
                      <a:lnTo>
                        <a:pt x="62" y="0"/>
                      </a:lnTo>
                      <a:lnTo>
                        <a:pt x="0" y="0"/>
                      </a:lnTo>
                      <a:lnTo>
                        <a:pt x="0" y="437"/>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92618" name="Freeform 106"/>
                <p:cNvSpPr>
                  <a:spLocks/>
                </p:cNvSpPr>
                <p:nvPr/>
              </p:nvSpPr>
              <p:spPr bwMode="auto">
                <a:xfrm>
                  <a:off x="1842" y="1899"/>
                  <a:ext cx="60" cy="292"/>
                </a:xfrm>
                <a:custGeom>
                  <a:avLst/>
                  <a:gdLst/>
                  <a:ahLst/>
                  <a:cxnLst>
                    <a:cxn ang="0">
                      <a:pos x="0" y="291"/>
                    </a:cxn>
                    <a:cxn ang="0">
                      <a:pos x="59" y="291"/>
                    </a:cxn>
                    <a:cxn ang="0">
                      <a:pos x="59" y="0"/>
                    </a:cxn>
                    <a:cxn ang="0">
                      <a:pos x="0" y="0"/>
                    </a:cxn>
                    <a:cxn ang="0">
                      <a:pos x="0" y="291"/>
                    </a:cxn>
                  </a:cxnLst>
                  <a:rect l="0" t="0" r="r" b="b"/>
                  <a:pathLst>
                    <a:path w="60" h="292">
                      <a:moveTo>
                        <a:pt x="0" y="291"/>
                      </a:moveTo>
                      <a:lnTo>
                        <a:pt x="59" y="291"/>
                      </a:lnTo>
                      <a:lnTo>
                        <a:pt x="59" y="0"/>
                      </a:lnTo>
                      <a:lnTo>
                        <a:pt x="0" y="0"/>
                      </a:lnTo>
                      <a:lnTo>
                        <a:pt x="0" y="291"/>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92619" name="Freeform 107"/>
                <p:cNvSpPr>
                  <a:spLocks/>
                </p:cNvSpPr>
                <p:nvPr/>
              </p:nvSpPr>
              <p:spPr bwMode="auto">
                <a:xfrm>
                  <a:off x="1779" y="1850"/>
                  <a:ext cx="64" cy="341"/>
                </a:xfrm>
                <a:custGeom>
                  <a:avLst/>
                  <a:gdLst/>
                  <a:ahLst/>
                  <a:cxnLst>
                    <a:cxn ang="0">
                      <a:pos x="0" y="340"/>
                    </a:cxn>
                    <a:cxn ang="0">
                      <a:pos x="63" y="340"/>
                    </a:cxn>
                    <a:cxn ang="0">
                      <a:pos x="63" y="0"/>
                    </a:cxn>
                    <a:cxn ang="0">
                      <a:pos x="0" y="0"/>
                    </a:cxn>
                    <a:cxn ang="0">
                      <a:pos x="0" y="340"/>
                    </a:cxn>
                  </a:cxnLst>
                  <a:rect l="0" t="0" r="r" b="b"/>
                  <a:pathLst>
                    <a:path w="64" h="341">
                      <a:moveTo>
                        <a:pt x="0" y="340"/>
                      </a:moveTo>
                      <a:lnTo>
                        <a:pt x="63" y="340"/>
                      </a:lnTo>
                      <a:lnTo>
                        <a:pt x="63" y="0"/>
                      </a:lnTo>
                      <a:lnTo>
                        <a:pt x="0" y="0"/>
                      </a:lnTo>
                      <a:lnTo>
                        <a:pt x="0" y="340"/>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92620" name="Freeform 108"/>
                <p:cNvSpPr>
                  <a:spLocks/>
                </p:cNvSpPr>
                <p:nvPr/>
              </p:nvSpPr>
              <p:spPr bwMode="auto">
                <a:xfrm>
                  <a:off x="1720" y="1753"/>
                  <a:ext cx="60" cy="438"/>
                </a:xfrm>
                <a:custGeom>
                  <a:avLst/>
                  <a:gdLst/>
                  <a:ahLst/>
                  <a:cxnLst>
                    <a:cxn ang="0">
                      <a:pos x="0" y="437"/>
                    </a:cxn>
                    <a:cxn ang="0">
                      <a:pos x="59" y="437"/>
                    </a:cxn>
                    <a:cxn ang="0">
                      <a:pos x="59" y="0"/>
                    </a:cxn>
                    <a:cxn ang="0">
                      <a:pos x="0" y="0"/>
                    </a:cxn>
                    <a:cxn ang="0">
                      <a:pos x="0" y="437"/>
                    </a:cxn>
                  </a:cxnLst>
                  <a:rect l="0" t="0" r="r" b="b"/>
                  <a:pathLst>
                    <a:path w="60" h="438">
                      <a:moveTo>
                        <a:pt x="0" y="437"/>
                      </a:moveTo>
                      <a:lnTo>
                        <a:pt x="59" y="437"/>
                      </a:lnTo>
                      <a:lnTo>
                        <a:pt x="59" y="0"/>
                      </a:lnTo>
                      <a:lnTo>
                        <a:pt x="0" y="0"/>
                      </a:lnTo>
                      <a:lnTo>
                        <a:pt x="0" y="437"/>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92621" name="Freeform 109"/>
                <p:cNvSpPr>
                  <a:spLocks/>
                </p:cNvSpPr>
                <p:nvPr/>
              </p:nvSpPr>
              <p:spPr bwMode="auto">
                <a:xfrm>
                  <a:off x="1658" y="1655"/>
                  <a:ext cx="63" cy="536"/>
                </a:xfrm>
                <a:custGeom>
                  <a:avLst/>
                  <a:gdLst/>
                  <a:ahLst/>
                  <a:cxnLst>
                    <a:cxn ang="0">
                      <a:pos x="0" y="535"/>
                    </a:cxn>
                    <a:cxn ang="0">
                      <a:pos x="62" y="535"/>
                    </a:cxn>
                    <a:cxn ang="0">
                      <a:pos x="62" y="0"/>
                    </a:cxn>
                    <a:cxn ang="0">
                      <a:pos x="0" y="0"/>
                    </a:cxn>
                    <a:cxn ang="0">
                      <a:pos x="0" y="535"/>
                    </a:cxn>
                  </a:cxnLst>
                  <a:rect l="0" t="0" r="r" b="b"/>
                  <a:pathLst>
                    <a:path w="63" h="536">
                      <a:moveTo>
                        <a:pt x="0" y="535"/>
                      </a:moveTo>
                      <a:lnTo>
                        <a:pt x="62" y="535"/>
                      </a:lnTo>
                      <a:lnTo>
                        <a:pt x="62" y="0"/>
                      </a:lnTo>
                      <a:lnTo>
                        <a:pt x="0" y="0"/>
                      </a:lnTo>
                      <a:lnTo>
                        <a:pt x="0" y="535"/>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92622" name="Freeform 110"/>
                <p:cNvSpPr>
                  <a:spLocks/>
                </p:cNvSpPr>
                <p:nvPr/>
              </p:nvSpPr>
              <p:spPr bwMode="auto">
                <a:xfrm>
                  <a:off x="1595" y="1655"/>
                  <a:ext cx="64" cy="536"/>
                </a:xfrm>
                <a:custGeom>
                  <a:avLst/>
                  <a:gdLst/>
                  <a:ahLst/>
                  <a:cxnLst>
                    <a:cxn ang="0">
                      <a:pos x="0" y="535"/>
                    </a:cxn>
                    <a:cxn ang="0">
                      <a:pos x="63" y="535"/>
                    </a:cxn>
                    <a:cxn ang="0">
                      <a:pos x="63" y="0"/>
                    </a:cxn>
                    <a:cxn ang="0">
                      <a:pos x="0" y="0"/>
                    </a:cxn>
                    <a:cxn ang="0">
                      <a:pos x="0" y="535"/>
                    </a:cxn>
                  </a:cxnLst>
                  <a:rect l="0" t="0" r="r" b="b"/>
                  <a:pathLst>
                    <a:path w="64" h="536">
                      <a:moveTo>
                        <a:pt x="0" y="535"/>
                      </a:moveTo>
                      <a:lnTo>
                        <a:pt x="63" y="535"/>
                      </a:lnTo>
                      <a:lnTo>
                        <a:pt x="63" y="0"/>
                      </a:lnTo>
                      <a:lnTo>
                        <a:pt x="0" y="0"/>
                      </a:lnTo>
                      <a:lnTo>
                        <a:pt x="0" y="535"/>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92623" name="Freeform 111"/>
                <p:cNvSpPr>
                  <a:spLocks/>
                </p:cNvSpPr>
                <p:nvPr/>
              </p:nvSpPr>
              <p:spPr bwMode="auto">
                <a:xfrm>
                  <a:off x="1537" y="1509"/>
                  <a:ext cx="59" cy="682"/>
                </a:xfrm>
                <a:custGeom>
                  <a:avLst/>
                  <a:gdLst/>
                  <a:ahLst/>
                  <a:cxnLst>
                    <a:cxn ang="0">
                      <a:pos x="0" y="681"/>
                    </a:cxn>
                    <a:cxn ang="0">
                      <a:pos x="58" y="681"/>
                    </a:cxn>
                    <a:cxn ang="0">
                      <a:pos x="58" y="0"/>
                    </a:cxn>
                    <a:cxn ang="0">
                      <a:pos x="0" y="0"/>
                    </a:cxn>
                    <a:cxn ang="0">
                      <a:pos x="0" y="681"/>
                    </a:cxn>
                  </a:cxnLst>
                  <a:rect l="0" t="0" r="r" b="b"/>
                  <a:pathLst>
                    <a:path w="59" h="682">
                      <a:moveTo>
                        <a:pt x="0" y="681"/>
                      </a:moveTo>
                      <a:lnTo>
                        <a:pt x="58" y="681"/>
                      </a:lnTo>
                      <a:lnTo>
                        <a:pt x="58" y="0"/>
                      </a:lnTo>
                      <a:lnTo>
                        <a:pt x="0" y="0"/>
                      </a:lnTo>
                      <a:lnTo>
                        <a:pt x="0" y="681"/>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92624" name="Freeform 112"/>
                <p:cNvSpPr>
                  <a:spLocks/>
                </p:cNvSpPr>
                <p:nvPr/>
              </p:nvSpPr>
              <p:spPr bwMode="auto">
                <a:xfrm>
                  <a:off x="1474" y="1899"/>
                  <a:ext cx="64" cy="292"/>
                </a:xfrm>
                <a:custGeom>
                  <a:avLst/>
                  <a:gdLst/>
                  <a:ahLst/>
                  <a:cxnLst>
                    <a:cxn ang="0">
                      <a:pos x="0" y="291"/>
                    </a:cxn>
                    <a:cxn ang="0">
                      <a:pos x="63" y="291"/>
                    </a:cxn>
                    <a:cxn ang="0">
                      <a:pos x="63" y="0"/>
                    </a:cxn>
                    <a:cxn ang="0">
                      <a:pos x="0" y="0"/>
                    </a:cxn>
                    <a:cxn ang="0">
                      <a:pos x="0" y="291"/>
                    </a:cxn>
                  </a:cxnLst>
                  <a:rect l="0" t="0" r="r" b="b"/>
                  <a:pathLst>
                    <a:path w="64" h="292">
                      <a:moveTo>
                        <a:pt x="0" y="291"/>
                      </a:moveTo>
                      <a:lnTo>
                        <a:pt x="63" y="291"/>
                      </a:lnTo>
                      <a:lnTo>
                        <a:pt x="63" y="0"/>
                      </a:lnTo>
                      <a:lnTo>
                        <a:pt x="0" y="0"/>
                      </a:lnTo>
                      <a:lnTo>
                        <a:pt x="0" y="291"/>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92625" name="Freeform 113"/>
                <p:cNvSpPr>
                  <a:spLocks/>
                </p:cNvSpPr>
                <p:nvPr/>
              </p:nvSpPr>
              <p:spPr bwMode="auto">
                <a:xfrm>
                  <a:off x="1415" y="1704"/>
                  <a:ext cx="60" cy="487"/>
                </a:xfrm>
                <a:custGeom>
                  <a:avLst/>
                  <a:gdLst/>
                  <a:ahLst/>
                  <a:cxnLst>
                    <a:cxn ang="0">
                      <a:pos x="0" y="486"/>
                    </a:cxn>
                    <a:cxn ang="0">
                      <a:pos x="59" y="486"/>
                    </a:cxn>
                    <a:cxn ang="0">
                      <a:pos x="59" y="0"/>
                    </a:cxn>
                    <a:cxn ang="0">
                      <a:pos x="0" y="0"/>
                    </a:cxn>
                    <a:cxn ang="0">
                      <a:pos x="0" y="486"/>
                    </a:cxn>
                  </a:cxnLst>
                  <a:rect l="0" t="0" r="r" b="b"/>
                  <a:pathLst>
                    <a:path w="60" h="487">
                      <a:moveTo>
                        <a:pt x="0" y="486"/>
                      </a:moveTo>
                      <a:lnTo>
                        <a:pt x="59" y="486"/>
                      </a:lnTo>
                      <a:lnTo>
                        <a:pt x="59" y="0"/>
                      </a:lnTo>
                      <a:lnTo>
                        <a:pt x="0" y="0"/>
                      </a:lnTo>
                      <a:lnTo>
                        <a:pt x="0" y="486"/>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92626" name="Freeform 114"/>
                <p:cNvSpPr>
                  <a:spLocks/>
                </p:cNvSpPr>
                <p:nvPr/>
              </p:nvSpPr>
              <p:spPr bwMode="auto">
                <a:xfrm>
                  <a:off x="1353" y="1996"/>
                  <a:ext cx="63" cy="195"/>
                </a:xfrm>
                <a:custGeom>
                  <a:avLst/>
                  <a:gdLst/>
                  <a:ahLst/>
                  <a:cxnLst>
                    <a:cxn ang="0">
                      <a:pos x="0" y="194"/>
                    </a:cxn>
                    <a:cxn ang="0">
                      <a:pos x="62" y="194"/>
                    </a:cxn>
                    <a:cxn ang="0">
                      <a:pos x="62" y="0"/>
                    </a:cxn>
                    <a:cxn ang="0">
                      <a:pos x="0" y="0"/>
                    </a:cxn>
                    <a:cxn ang="0">
                      <a:pos x="0" y="194"/>
                    </a:cxn>
                  </a:cxnLst>
                  <a:rect l="0" t="0" r="r" b="b"/>
                  <a:pathLst>
                    <a:path w="63" h="195">
                      <a:moveTo>
                        <a:pt x="0" y="194"/>
                      </a:moveTo>
                      <a:lnTo>
                        <a:pt x="62" y="194"/>
                      </a:lnTo>
                      <a:lnTo>
                        <a:pt x="62" y="0"/>
                      </a:lnTo>
                      <a:lnTo>
                        <a:pt x="0" y="0"/>
                      </a:lnTo>
                      <a:lnTo>
                        <a:pt x="0" y="194"/>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92627" name="Freeform 115"/>
                <p:cNvSpPr>
                  <a:spLocks/>
                </p:cNvSpPr>
                <p:nvPr/>
              </p:nvSpPr>
              <p:spPr bwMode="auto">
                <a:xfrm>
                  <a:off x="1294" y="1996"/>
                  <a:ext cx="60" cy="195"/>
                </a:xfrm>
                <a:custGeom>
                  <a:avLst/>
                  <a:gdLst/>
                  <a:ahLst/>
                  <a:cxnLst>
                    <a:cxn ang="0">
                      <a:pos x="0" y="194"/>
                    </a:cxn>
                    <a:cxn ang="0">
                      <a:pos x="59" y="194"/>
                    </a:cxn>
                    <a:cxn ang="0">
                      <a:pos x="59" y="0"/>
                    </a:cxn>
                    <a:cxn ang="0">
                      <a:pos x="0" y="0"/>
                    </a:cxn>
                    <a:cxn ang="0">
                      <a:pos x="0" y="194"/>
                    </a:cxn>
                  </a:cxnLst>
                  <a:rect l="0" t="0" r="r" b="b"/>
                  <a:pathLst>
                    <a:path w="60" h="195">
                      <a:moveTo>
                        <a:pt x="0" y="194"/>
                      </a:moveTo>
                      <a:lnTo>
                        <a:pt x="59" y="194"/>
                      </a:lnTo>
                      <a:lnTo>
                        <a:pt x="59" y="0"/>
                      </a:lnTo>
                      <a:lnTo>
                        <a:pt x="0" y="0"/>
                      </a:lnTo>
                      <a:lnTo>
                        <a:pt x="0" y="194"/>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92628" name="Freeform 116"/>
                <p:cNvSpPr>
                  <a:spLocks/>
                </p:cNvSpPr>
                <p:nvPr/>
              </p:nvSpPr>
              <p:spPr bwMode="auto">
                <a:xfrm>
                  <a:off x="1232" y="2142"/>
                  <a:ext cx="63" cy="49"/>
                </a:xfrm>
                <a:custGeom>
                  <a:avLst/>
                  <a:gdLst/>
                  <a:ahLst/>
                  <a:cxnLst>
                    <a:cxn ang="0">
                      <a:pos x="0" y="48"/>
                    </a:cxn>
                    <a:cxn ang="0">
                      <a:pos x="62" y="48"/>
                    </a:cxn>
                    <a:cxn ang="0">
                      <a:pos x="62" y="0"/>
                    </a:cxn>
                    <a:cxn ang="0">
                      <a:pos x="0" y="0"/>
                    </a:cxn>
                    <a:cxn ang="0">
                      <a:pos x="0" y="48"/>
                    </a:cxn>
                  </a:cxnLst>
                  <a:rect l="0" t="0" r="r" b="b"/>
                  <a:pathLst>
                    <a:path w="63" h="49">
                      <a:moveTo>
                        <a:pt x="0" y="48"/>
                      </a:moveTo>
                      <a:lnTo>
                        <a:pt x="62" y="48"/>
                      </a:lnTo>
                      <a:lnTo>
                        <a:pt x="62" y="0"/>
                      </a:lnTo>
                      <a:lnTo>
                        <a:pt x="0" y="0"/>
                      </a:lnTo>
                      <a:lnTo>
                        <a:pt x="0" y="48"/>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grpSp>
        </p:grpSp>
        <p:sp>
          <p:nvSpPr>
            <p:cNvPr id="192629" name="AutoShape 117"/>
            <p:cNvSpPr>
              <a:spLocks noChangeArrowheads="1"/>
            </p:cNvSpPr>
            <p:nvPr/>
          </p:nvSpPr>
          <p:spPr bwMode="auto">
            <a:xfrm rot="16200000" flipH="1">
              <a:off x="1396" y="1444"/>
              <a:ext cx="472" cy="280"/>
            </a:xfrm>
            <a:prstGeom prst="rightArrow">
              <a:avLst>
                <a:gd name="adj1" fmla="val 50000"/>
                <a:gd name="adj2" fmla="val 84294"/>
              </a:avLst>
            </a:prstGeom>
            <a:solidFill>
              <a:srgbClr val="FC0128"/>
            </a:solidFill>
            <a:ln w="38100">
              <a:solidFill>
                <a:schemeClr val="bg2"/>
              </a:solidFill>
              <a:miter lim="800000"/>
              <a:headEnd/>
              <a:tailEnd/>
            </a:ln>
            <a:effectLst/>
          </p:spPr>
          <p:txBody>
            <a:bodyPr wrap="none" anchor="ctr"/>
            <a:lstStyle/>
            <a:p>
              <a:endParaRPr lang="en-US"/>
            </a:p>
          </p:txBody>
        </p:sp>
        <p:sp>
          <p:nvSpPr>
            <p:cNvPr id="192630" name="AutoShape 118"/>
            <p:cNvSpPr>
              <a:spLocks noChangeArrowheads="1"/>
            </p:cNvSpPr>
            <p:nvPr/>
          </p:nvSpPr>
          <p:spPr bwMode="auto">
            <a:xfrm rot="16200000" flipH="1">
              <a:off x="1396" y="2260"/>
              <a:ext cx="472" cy="280"/>
            </a:xfrm>
            <a:prstGeom prst="rightArrow">
              <a:avLst>
                <a:gd name="adj1" fmla="val 50000"/>
                <a:gd name="adj2" fmla="val 84294"/>
              </a:avLst>
            </a:prstGeom>
            <a:solidFill>
              <a:srgbClr val="FC0128"/>
            </a:solidFill>
            <a:ln w="38100">
              <a:solidFill>
                <a:schemeClr val="bg2"/>
              </a:solidFill>
              <a:miter lim="800000"/>
              <a:headEnd/>
              <a:tailEnd/>
            </a:ln>
            <a:effectLst/>
          </p:spPr>
          <p:txBody>
            <a:bodyPr wrap="none" anchor="ctr"/>
            <a:lstStyle/>
            <a:p>
              <a:endParaRPr lang="en-US"/>
            </a:p>
          </p:txBody>
        </p:sp>
      </p:grpSp>
      <p:grpSp>
        <p:nvGrpSpPr>
          <p:cNvPr id="192631" name="Group 119"/>
          <p:cNvGrpSpPr>
            <a:grpSpLocks/>
          </p:cNvGrpSpPr>
          <p:nvPr/>
        </p:nvGrpSpPr>
        <p:grpSpPr bwMode="auto">
          <a:xfrm>
            <a:off x="4016375" y="1125538"/>
            <a:ext cx="1985963" cy="3059112"/>
            <a:chOff x="2530" y="709"/>
            <a:chExt cx="1251" cy="1927"/>
          </a:xfrm>
        </p:grpSpPr>
        <p:grpSp>
          <p:nvGrpSpPr>
            <p:cNvPr id="192632" name="Group 120"/>
            <p:cNvGrpSpPr>
              <a:grpSpLocks/>
            </p:cNvGrpSpPr>
            <p:nvPr/>
          </p:nvGrpSpPr>
          <p:grpSpPr bwMode="auto">
            <a:xfrm>
              <a:off x="2655" y="709"/>
              <a:ext cx="1015" cy="653"/>
              <a:chOff x="2655" y="709"/>
              <a:chExt cx="1015" cy="653"/>
            </a:xfrm>
          </p:grpSpPr>
          <p:graphicFrame>
            <p:nvGraphicFramePr>
              <p:cNvPr id="192633" name="Object 121">
                <a:hlinkClick r:id="" action="ppaction://ole?verb=0"/>
              </p:cNvPr>
              <p:cNvGraphicFramePr>
                <a:graphicFrameLocks/>
              </p:cNvGraphicFramePr>
              <p:nvPr/>
            </p:nvGraphicFramePr>
            <p:xfrm>
              <a:off x="2655" y="709"/>
              <a:ext cx="1015" cy="633"/>
            </p:xfrm>
            <a:graphic>
              <a:graphicData uri="http://schemas.openxmlformats.org/presentationml/2006/ole">
                <p:oleObj spid="_x0000_s192633" name="Microsoft ClipArt Gallery" r:id="rId5" imgW="4052880" imgH="2536560" progId="">
                  <p:embed/>
                </p:oleObj>
              </a:graphicData>
            </a:graphic>
          </p:graphicFrame>
          <p:sp>
            <p:nvSpPr>
              <p:cNvPr id="192634" name="Rectangle 122"/>
              <p:cNvSpPr>
                <a:spLocks noChangeArrowheads="1"/>
              </p:cNvSpPr>
              <p:nvPr/>
            </p:nvSpPr>
            <p:spPr bwMode="auto">
              <a:xfrm>
                <a:off x="2878" y="1152"/>
                <a:ext cx="569" cy="210"/>
              </a:xfrm>
              <a:prstGeom prst="rect">
                <a:avLst/>
              </a:prstGeom>
              <a:noFill/>
              <a:ln w="12700">
                <a:noFill/>
                <a:miter lim="800000"/>
                <a:headEnd/>
                <a:tailEnd/>
              </a:ln>
              <a:effectLst/>
            </p:spPr>
            <p:txBody>
              <a:bodyPr wrap="none" lIns="90488" tIns="44450" rIns="90488" bIns="44450">
                <a:spAutoFit/>
              </a:bodyPr>
              <a:lstStyle/>
              <a:p>
                <a:pPr algn="ctr" eaLnBrk="0" hangingPunct="0"/>
                <a:r>
                  <a:rPr lang="en-US" sz="1600" b="1">
                    <a:solidFill>
                      <a:srgbClr val="EAEC5E"/>
                    </a:solidFill>
                    <a:effectLst>
                      <a:outerShdw blurRad="38100" dist="38100" dir="2700000" algn="tl">
                        <a:srgbClr val="000000"/>
                      </a:outerShdw>
                    </a:effectLst>
                  </a:rPr>
                  <a:t>Sample</a:t>
                </a:r>
              </a:p>
            </p:txBody>
          </p:sp>
        </p:grpSp>
        <p:grpSp>
          <p:nvGrpSpPr>
            <p:cNvPr id="192635" name="Group 123"/>
            <p:cNvGrpSpPr>
              <a:grpSpLocks/>
            </p:cNvGrpSpPr>
            <p:nvPr/>
          </p:nvGrpSpPr>
          <p:grpSpPr bwMode="auto">
            <a:xfrm>
              <a:off x="2530" y="1422"/>
              <a:ext cx="1251" cy="906"/>
              <a:chOff x="2530" y="1422"/>
              <a:chExt cx="1251" cy="906"/>
            </a:xfrm>
          </p:grpSpPr>
          <p:sp>
            <p:nvSpPr>
              <p:cNvPr id="192636" name="Rectangle 124"/>
              <p:cNvSpPr>
                <a:spLocks noChangeArrowheads="1"/>
              </p:cNvSpPr>
              <p:nvPr/>
            </p:nvSpPr>
            <p:spPr bwMode="auto">
              <a:xfrm>
                <a:off x="3673"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4</a:t>
                </a:r>
              </a:p>
            </p:txBody>
          </p:sp>
          <p:sp>
            <p:nvSpPr>
              <p:cNvPr id="192637" name="Rectangle 125"/>
              <p:cNvSpPr>
                <a:spLocks noChangeArrowheads="1"/>
              </p:cNvSpPr>
              <p:nvPr/>
            </p:nvSpPr>
            <p:spPr bwMode="auto">
              <a:xfrm>
                <a:off x="3698" y="2246"/>
                <a:ext cx="59"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a:t>
                </a:r>
              </a:p>
            </p:txBody>
          </p:sp>
          <p:sp>
            <p:nvSpPr>
              <p:cNvPr id="192638" name="Rectangle 126"/>
              <p:cNvSpPr>
                <a:spLocks noChangeArrowheads="1"/>
              </p:cNvSpPr>
              <p:nvPr/>
            </p:nvSpPr>
            <p:spPr bwMode="auto">
              <a:xfrm>
                <a:off x="3708"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4</a:t>
                </a:r>
              </a:p>
            </p:txBody>
          </p:sp>
          <p:sp>
            <p:nvSpPr>
              <p:cNvPr id="192639" name="Rectangle 127"/>
              <p:cNvSpPr>
                <a:spLocks noChangeArrowheads="1"/>
              </p:cNvSpPr>
              <p:nvPr/>
            </p:nvSpPr>
            <p:spPr bwMode="auto">
              <a:xfrm>
                <a:off x="3521"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4</a:t>
                </a:r>
              </a:p>
            </p:txBody>
          </p:sp>
          <p:sp>
            <p:nvSpPr>
              <p:cNvPr id="192640" name="Rectangle 128"/>
              <p:cNvSpPr>
                <a:spLocks noChangeArrowheads="1"/>
              </p:cNvSpPr>
              <p:nvPr/>
            </p:nvSpPr>
            <p:spPr bwMode="auto">
              <a:xfrm>
                <a:off x="3545" y="2246"/>
                <a:ext cx="59"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a:t>
                </a:r>
              </a:p>
            </p:txBody>
          </p:sp>
          <p:sp>
            <p:nvSpPr>
              <p:cNvPr id="192641" name="Rectangle 129"/>
              <p:cNvSpPr>
                <a:spLocks noChangeArrowheads="1"/>
              </p:cNvSpPr>
              <p:nvPr/>
            </p:nvSpPr>
            <p:spPr bwMode="auto">
              <a:xfrm>
                <a:off x="3556"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2</a:t>
                </a:r>
              </a:p>
            </p:txBody>
          </p:sp>
          <p:sp>
            <p:nvSpPr>
              <p:cNvPr id="192642" name="Rectangle 130"/>
              <p:cNvSpPr>
                <a:spLocks noChangeArrowheads="1"/>
              </p:cNvSpPr>
              <p:nvPr/>
            </p:nvSpPr>
            <p:spPr bwMode="auto">
              <a:xfrm>
                <a:off x="3372"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4</a:t>
                </a:r>
              </a:p>
            </p:txBody>
          </p:sp>
          <p:sp>
            <p:nvSpPr>
              <p:cNvPr id="192643" name="Rectangle 131"/>
              <p:cNvSpPr>
                <a:spLocks noChangeArrowheads="1"/>
              </p:cNvSpPr>
              <p:nvPr/>
            </p:nvSpPr>
            <p:spPr bwMode="auto">
              <a:xfrm>
                <a:off x="3396" y="2246"/>
                <a:ext cx="59"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a:t>
                </a:r>
              </a:p>
            </p:txBody>
          </p:sp>
          <p:sp>
            <p:nvSpPr>
              <p:cNvPr id="192644" name="Rectangle 132"/>
              <p:cNvSpPr>
                <a:spLocks noChangeArrowheads="1"/>
              </p:cNvSpPr>
              <p:nvPr/>
            </p:nvSpPr>
            <p:spPr bwMode="auto">
              <a:xfrm>
                <a:off x="3407"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0</a:t>
                </a:r>
              </a:p>
            </p:txBody>
          </p:sp>
          <p:sp>
            <p:nvSpPr>
              <p:cNvPr id="192645" name="Rectangle 133"/>
              <p:cNvSpPr>
                <a:spLocks noChangeArrowheads="1"/>
              </p:cNvSpPr>
              <p:nvPr/>
            </p:nvSpPr>
            <p:spPr bwMode="auto">
              <a:xfrm>
                <a:off x="3220"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3</a:t>
                </a:r>
              </a:p>
            </p:txBody>
          </p:sp>
          <p:sp>
            <p:nvSpPr>
              <p:cNvPr id="192646" name="Rectangle 134"/>
              <p:cNvSpPr>
                <a:spLocks noChangeArrowheads="1"/>
              </p:cNvSpPr>
              <p:nvPr/>
            </p:nvSpPr>
            <p:spPr bwMode="auto">
              <a:xfrm>
                <a:off x="3244" y="2246"/>
                <a:ext cx="59"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a:t>
                </a:r>
              </a:p>
            </p:txBody>
          </p:sp>
          <p:sp>
            <p:nvSpPr>
              <p:cNvPr id="192647" name="Rectangle 135"/>
              <p:cNvSpPr>
                <a:spLocks noChangeArrowheads="1"/>
              </p:cNvSpPr>
              <p:nvPr/>
            </p:nvSpPr>
            <p:spPr bwMode="auto">
              <a:xfrm>
                <a:off x="3254"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8</a:t>
                </a:r>
              </a:p>
            </p:txBody>
          </p:sp>
          <p:sp>
            <p:nvSpPr>
              <p:cNvPr id="192648" name="Rectangle 136"/>
              <p:cNvSpPr>
                <a:spLocks noChangeArrowheads="1"/>
              </p:cNvSpPr>
              <p:nvPr/>
            </p:nvSpPr>
            <p:spPr bwMode="auto">
              <a:xfrm>
                <a:off x="3067"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3</a:t>
                </a:r>
              </a:p>
            </p:txBody>
          </p:sp>
          <p:sp>
            <p:nvSpPr>
              <p:cNvPr id="192649" name="Rectangle 137"/>
              <p:cNvSpPr>
                <a:spLocks noChangeArrowheads="1"/>
              </p:cNvSpPr>
              <p:nvPr/>
            </p:nvSpPr>
            <p:spPr bwMode="auto">
              <a:xfrm>
                <a:off x="3091" y="2246"/>
                <a:ext cx="59"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a:t>
                </a:r>
              </a:p>
            </p:txBody>
          </p:sp>
          <p:sp>
            <p:nvSpPr>
              <p:cNvPr id="192650" name="Rectangle 138"/>
              <p:cNvSpPr>
                <a:spLocks noChangeArrowheads="1"/>
              </p:cNvSpPr>
              <p:nvPr/>
            </p:nvSpPr>
            <p:spPr bwMode="auto">
              <a:xfrm>
                <a:off x="3102"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6</a:t>
                </a:r>
              </a:p>
            </p:txBody>
          </p:sp>
          <p:sp>
            <p:nvSpPr>
              <p:cNvPr id="192651" name="Rectangle 139"/>
              <p:cNvSpPr>
                <a:spLocks noChangeArrowheads="1"/>
              </p:cNvSpPr>
              <p:nvPr/>
            </p:nvSpPr>
            <p:spPr bwMode="auto">
              <a:xfrm>
                <a:off x="2914"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3</a:t>
                </a:r>
              </a:p>
            </p:txBody>
          </p:sp>
          <p:sp>
            <p:nvSpPr>
              <p:cNvPr id="192652" name="Rectangle 140"/>
              <p:cNvSpPr>
                <a:spLocks noChangeArrowheads="1"/>
              </p:cNvSpPr>
              <p:nvPr/>
            </p:nvSpPr>
            <p:spPr bwMode="auto">
              <a:xfrm>
                <a:off x="2939" y="2246"/>
                <a:ext cx="59"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a:t>
                </a:r>
              </a:p>
            </p:txBody>
          </p:sp>
          <p:sp>
            <p:nvSpPr>
              <p:cNvPr id="192653" name="Rectangle 141"/>
              <p:cNvSpPr>
                <a:spLocks noChangeArrowheads="1"/>
              </p:cNvSpPr>
              <p:nvPr/>
            </p:nvSpPr>
            <p:spPr bwMode="auto">
              <a:xfrm>
                <a:off x="2949"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4</a:t>
                </a:r>
              </a:p>
            </p:txBody>
          </p:sp>
          <p:sp>
            <p:nvSpPr>
              <p:cNvPr id="192654" name="Rectangle 142"/>
              <p:cNvSpPr>
                <a:spLocks noChangeArrowheads="1"/>
              </p:cNvSpPr>
              <p:nvPr/>
            </p:nvSpPr>
            <p:spPr bwMode="auto">
              <a:xfrm>
                <a:off x="2762"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3</a:t>
                </a:r>
              </a:p>
            </p:txBody>
          </p:sp>
          <p:sp>
            <p:nvSpPr>
              <p:cNvPr id="192655" name="Rectangle 143"/>
              <p:cNvSpPr>
                <a:spLocks noChangeArrowheads="1"/>
              </p:cNvSpPr>
              <p:nvPr/>
            </p:nvSpPr>
            <p:spPr bwMode="auto">
              <a:xfrm>
                <a:off x="2786" y="2246"/>
                <a:ext cx="59"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a:t>
                </a:r>
              </a:p>
            </p:txBody>
          </p:sp>
          <p:sp>
            <p:nvSpPr>
              <p:cNvPr id="192656" name="Rectangle 144"/>
              <p:cNvSpPr>
                <a:spLocks noChangeArrowheads="1"/>
              </p:cNvSpPr>
              <p:nvPr/>
            </p:nvSpPr>
            <p:spPr bwMode="auto">
              <a:xfrm>
                <a:off x="2797"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2</a:t>
                </a:r>
              </a:p>
            </p:txBody>
          </p:sp>
          <p:sp>
            <p:nvSpPr>
              <p:cNvPr id="192657" name="Rectangle 145"/>
              <p:cNvSpPr>
                <a:spLocks noChangeArrowheads="1"/>
              </p:cNvSpPr>
              <p:nvPr/>
            </p:nvSpPr>
            <p:spPr bwMode="auto">
              <a:xfrm>
                <a:off x="2610"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3</a:t>
                </a:r>
              </a:p>
            </p:txBody>
          </p:sp>
          <p:sp>
            <p:nvSpPr>
              <p:cNvPr id="192658" name="Rectangle 146"/>
              <p:cNvSpPr>
                <a:spLocks noChangeArrowheads="1"/>
              </p:cNvSpPr>
              <p:nvPr/>
            </p:nvSpPr>
            <p:spPr bwMode="auto">
              <a:xfrm>
                <a:off x="2634" y="2246"/>
                <a:ext cx="59"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a:t>
                </a:r>
              </a:p>
            </p:txBody>
          </p:sp>
          <p:sp>
            <p:nvSpPr>
              <p:cNvPr id="192659" name="Rectangle 147"/>
              <p:cNvSpPr>
                <a:spLocks noChangeArrowheads="1"/>
              </p:cNvSpPr>
              <p:nvPr/>
            </p:nvSpPr>
            <p:spPr bwMode="auto">
              <a:xfrm>
                <a:off x="2644"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0</a:t>
                </a:r>
              </a:p>
            </p:txBody>
          </p:sp>
          <p:sp>
            <p:nvSpPr>
              <p:cNvPr id="192660" name="Line 148"/>
              <p:cNvSpPr>
                <a:spLocks noChangeShapeType="1"/>
              </p:cNvSpPr>
              <p:nvPr/>
            </p:nvSpPr>
            <p:spPr bwMode="auto">
              <a:xfrm>
                <a:off x="3728" y="2226"/>
                <a:ext cx="0" cy="19"/>
              </a:xfrm>
              <a:prstGeom prst="line">
                <a:avLst/>
              </a:prstGeom>
              <a:noFill/>
              <a:ln w="12700">
                <a:solidFill>
                  <a:schemeClr val="tx1"/>
                </a:solidFill>
                <a:round/>
                <a:headEnd/>
                <a:tailEnd/>
              </a:ln>
              <a:effectLst/>
            </p:spPr>
            <p:txBody>
              <a:bodyPr wrap="none" anchor="ctr"/>
              <a:lstStyle/>
              <a:p>
                <a:endParaRPr lang="en-US"/>
              </a:p>
            </p:txBody>
          </p:sp>
          <p:sp>
            <p:nvSpPr>
              <p:cNvPr id="192661" name="Line 149"/>
              <p:cNvSpPr>
                <a:spLocks noChangeShapeType="1"/>
              </p:cNvSpPr>
              <p:nvPr/>
            </p:nvSpPr>
            <p:spPr bwMode="auto">
              <a:xfrm>
                <a:off x="3575" y="2226"/>
                <a:ext cx="0" cy="19"/>
              </a:xfrm>
              <a:prstGeom prst="line">
                <a:avLst/>
              </a:prstGeom>
              <a:noFill/>
              <a:ln w="12700">
                <a:solidFill>
                  <a:schemeClr val="tx1"/>
                </a:solidFill>
                <a:round/>
                <a:headEnd/>
                <a:tailEnd/>
              </a:ln>
              <a:effectLst/>
            </p:spPr>
            <p:txBody>
              <a:bodyPr wrap="none" anchor="ctr"/>
              <a:lstStyle/>
              <a:p>
                <a:endParaRPr lang="en-US"/>
              </a:p>
            </p:txBody>
          </p:sp>
          <p:sp>
            <p:nvSpPr>
              <p:cNvPr id="192662" name="Line 150"/>
              <p:cNvSpPr>
                <a:spLocks noChangeShapeType="1"/>
              </p:cNvSpPr>
              <p:nvPr/>
            </p:nvSpPr>
            <p:spPr bwMode="auto">
              <a:xfrm>
                <a:off x="3423" y="2226"/>
                <a:ext cx="0" cy="19"/>
              </a:xfrm>
              <a:prstGeom prst="line">
                <a:avLst/>
              </a:prstGeom>
              <a:noFill/>
              <a:ln w="12700">
                <a:solidFill>
                  <a:schemeClr val="tx1"/>
                </a:solidFill>
                <a:round/>
                <a:headEnd/>
                <a:tailEnd/>
              </a:ln>
              <a:effectLst/>
            </p:spPr>
            <p:txBody>
              <a:bodyPr wrap="none" anchor="ctr"/>
              <a:lstStyle/>
              <a:p>
                <a:endParaRPr lang="en-US"/>
              </a:p>
            </p:txBody>
          </p:sp>
          <p:sp>
            <p:nvSpPr>
              <p:cNvPr id="192663" name="Line 151"/>
              <p:cNvSpPr>
                <a:spLocks noChangeShapeType="1"/>
              </p:cNvSpPr>
              <p:nvPr/>
            </p:nvSpPr>
            <p:spPr bwMode="auto">
              <a:xfrm>
                <a:off x="3270" y="2226"/>
                <a:ext cx="0" cy="19"/>
              </a:xfrm>
              <a:prstGeom prst="line">
                <a:avLst/>
              </a:prstGeom>
              <a:noFill/>
              <a:ln w="12700">
                <a:solidFill>
                  <a:schemeClr val="tx1"/>
                </a:solidFill>
                <a:round/>
                <a:headEnd/>
                <a:tailEnd/>
              </a:ln>
              <a:effectLst/>
            </p:spPr>
            <p:txBody>
              <a:bodyPr wrap="none" anchor="ctr"/>
              <a:lstStyle/>
              <a:p>
                <a:endParaRPr lang="en-US"/>
              </a:p>
            </p:txBody>
          </p:sp>
          <p:sp>
            <p:nvSpPr>
              <p:cNvPr id="192664" name="Line 152"/>
              <p:cNvSpPr>
                <a:spLocks noChangeShapeType="1"/>
              </p:cNvSpPr>
              <p:nvPr/>
            </p:nvSpPr>
            <p:spPr bwMode="auto">
              <a:xfrm>
                <a:off x="3118" y="2226"/>
                <a:ext cx="0" cy="19"/>
              </a:xfrm>
              <a:prstGeom prst="line">
                <a:avLst/>
              </a:prstGeom>
              <a:noFill/>
              <a:ln w="12700">
                <a:solidFill>
                  <a:schemeClr val="tx1"/>
                </a:solidFill>
                <a:round/>
                <a:headEnd/>
                <a:tailEnd/>
              </a:ln>
              <a:effectLst/>
            </p:spPr>
            <p:txBody>
              <a:bodyPr wrap="none" anchor="ctr"/>
              <a:lstStyle/>
              <a:p>
                <a:endParaRPr lang="en-US"/>
              </a:p>
            </p:txBody>
          </p:sp>
          <p:sp>
            <p:nvSpPr>
              <p:cNvPr id="192665" name="Line 153"/>
              <p:cNvSpPr>
                <a:spLocks noChangeShapeType="1"/>
              </p:cNvSpPr>
              <p:nvPr/>
            </p:nvSpPr>
            <p:spPr bwMode="auto">
              <a:xfrm>
                <a:off x="2965" y="2226"/>
                <a:ext cx="0" cy="19"/>
              </a:xfrm>
              <a:prstGeom prst="line">
                <a:avLst/>
              </a:prstGeom>
              <a:noFill/>
              <a:ln w="12700">
                <a:solidFill>
                  <a:schemeClr val="tx1"/>
                </a:solidFill>
                <a:round/>
                <a:headEnd/>
                <a:tailEnd/>
              </a:ln>
              <a:effectLst/>
            </p:spPr>
            <p:txBody>
              <a:bodyPr wrap="none" anchor="ctr"/>
              <a:lstStyle/>
              <a:p>
                <a:endParaRPr lang="en-US"/>
              </a:p>
            </p:txBody>
          </p:sp>
          <p:sp>
            <p:nvSpPr>
              <p:cNvPr id="192666" name="Line 154"/>
              <p:cNvSpPr>
                <a:spLocks noChangeShapeType="1"/>
              </p:cNvSpPr>
              <p:nvPr/>
            </p:nvSpPr>
            <p:spPr bwMode="auto">
              <a:xfrm>
                <a:off x="2813" y="2226"/>
                <a:ext cx="0" cy="19"/>
              </a:xfrm>
              <a:prstGeom prst="line">
                <a:avLst/>
              </a:prstGeom>
              <a:noFill/>
              <a:ln w="12700">
                <a:solidFill>
                  <a:schemeClr val="tx1"/>
                </a:solidFill>
                <a:round/>
                <a:headEnd/>
                <a:tailEnd/>
              </a:ln>
              <a:effectLst/>
            </p:spPr>
            <p:txBody>
              <a:bodyPr wrap="none" anchor="ctr"/>
              <a:lstStyle/>
              <a:p>
                <a:endParaRPr lang="en-US"/>
              </a:p>
            </p:txBody>
          </p:sp>
          <p:sp>
            <p:nvSpPr>
              <p:cNvPr id="192667" name="Line 155"/>
              <p:cNvSpPr>
                <a:spLocks noChangeShapeType="1"/>
              </p:cNvSpPr>
              <p:nvPr/>
            </p:nvSpPr>
            <p:spPr bwMode="auto">
              <a:xfrm>
                <a:off x="2660" y="2226"/>
                <a:ext cx="0" cy="19"/>
              </a:xfrm>
              <a:prstGeom prst="line">
                <a:avLst/>
              </a:prstGeom>
              <a:noFill/>
              <a:ln w="12700">
                <a:solidFill>
                  <a:schemeClr val="tx1"/>
                </a:solidFill>
                <a:round/>
                <a:headEnd/>
                <a:tailEnd/>
              </a:ln>
              <a:effectLst/>
            </p:spPr>
            <p:txBody>
              <a:bodyPr wrap="none" anchor="ctr"/>
              <a:lstStyle/>
              <a:p>
                <a:endParaRPr lang="en-US"/>
              </a:p>
            </p:txBody>
          </p:sp>
          <p:sp>
            <p:nvSpPr>
              <p:cNvPr id="192668" name="Rectangle 156"/>
              <p:cNvSpPr>
                <a:spLocks noChangeArrowheads="1"/>
              </p:cNvSpPr>
              <p:nvPr/>
            </p:nvSpPr>
            <p:spPr bwMode="auto">
              <a:xfrm>
                <a:off x="2530" y="1422"/>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5</a:t>
                </a:r>
              </a:p>
            </p:txBody>
          </p:sp>
          <p:sp>
            <p:nvSpPr>
              <p:cNvPr id="192669" name="Rectangle 157"/>
              <p:cNvSpPr>
                <a:spLocks noChangeArrowheads="1"/>
              </p:cNvSpPr>
              <p:nvPr/>
            </p:nvSpPr>
            <p:spPr bwMode="auto">
              <a:xfrm>
                <a:off x="2530" y="1665"/>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0</a:t>
                </a:r>
              </a:p>
            </p:txBody>
          </p:sp>
          <p:sp>
            <p:nvSpPr>
              <p:cNvPr id="192670" name="Rectangle 158"/>
              <p:cNvSpPr>
                <a:spLocks noChangeArrowheads="1"/>
              </p:cNvSpPr>
              <p:nvPr/>
            </p:nvSpPr>
            <p:spPr bwMode="auto">
              <a:xfrm>
                <a:off x="2530" y="1909"/>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5</a:t>
                </a:r>
              </a:p>
            </p:txBody>
          </p:sp>
          <p:sp>
            <p:nvSpPr>
              <p:cNvPr id="192671" name="Rectangle 159"/>
              <p:cNvSpPr>
                <a:spLocks noChangeArrowheads="1"/>
              </p:cNvSpPr>
              <p:nvPr/>
            </p:nvSpPr>
            <p:spPr bwMode="auto">
              <a:xfrm>
                <a:off x="2530" y="2148"/>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0</a:t>
                </a:r>
              </a:p>
            </p:txBody>
          </p:sp>
          <p:sp>
            <p:nvSpPr>
              <p:cNvPr id="192672" name="Line 160"/>
              <p:cNvSpPr>
                <a:spLocks noChangeShapeType="1"/>
              </p:cNvSpPr>
              <p:nvPr/>
            </p:nvSpPr>
            <p:spPr bwMode="auto">
              <a:xfrm flipH="1">
                <a:off x="2601" y="1461"/>
                <a:ext cx="46" cy="0"/>
              </a:xfrm>
              <a:prstGeom prst="line">
                <a:avLst/>
              </a:prstGeom>
              <a:noFill/>
              <a:ln w="12700">
                <a:solidFill>
                  <a:schemeClr val="tx1"/>
                </a:solidFill>
                <a:round/>
                <a:headEnd/>
                <a:tailEnd/>
              </a:ln>
              <a:effectLst/>
            </p:spPr>
            <p:txBody>
              <a:bodyPr wrap="none" anchor="ctr"/>
              <a:lstStyle/>
              <a:p>
                <a:endParaRPr lang="en-US"/>
              </a:p>
            </p:txBody>
          </p:sp>
          <p:sp>
            <p:nvSpPr>
              <p:cNvPr id="192673" name="Line 161"/>
              <p:cNvSpPr>
                <a:spLocks noChangeShapeType="1"/>
              </p:cNvSpPr>
              <p:nvPr/>
            </p:nvSpPr>
            <p:spPr bwMode="auto">
              <a:xfrm flipH="1">
                <a:off x="2601" y="1704"/>
                <a:ext cx="46" cy="0"/>
              </a:xfrm>
              <a:prstGeom prst="line">
                <a:avLst/>
              </a:prstGeom>
              <a:noFill/>
              <a:ln w="12700">
                <a:solidFill>
                  <a:schemeClr val="tx1"/>
                </a:solidFill>
                <a:round/>
                <a:headEnd/>
                <a:tailEnd/>
              </a:ln>
              <a:effectLst/>
            </p:spPr>
            <p:txBody>
              <a:bodyPr wrap="none" anchor="ctr"/>
              <a:lstStyle/>
              <a:p>
                <a:endParaRPr lang="en-US"/>
              </a:p>
            </p:txBody>
          </p:sp>
          <p:sp>
            <p:nvSpPr>
              <p:cNvPr id="192674" name="Line 162"/>
              <p:cNvSpPr>
                <a:spLocks noChangeShapeType="1"/>
              </p:cNvSpPr>
              <p:nvPr/>
            </p:nvSpPr>
            <p:spPr bwMode="auto">
              <a:xfrm flipH="1">
                <a:off x="2601" y="1947"/>
                <a:ext cx="46" cy="0"/>
              </a:xfrm>
              <a:prstGeom prst="line">
                <a:avLst/>
              </a:prstGeom>
              <a:noFill/>
              <a:ln w="12700">
                <a:solidFill>
                  <a:schemeClr val="tx1"/>
                </a:solidFill>
                <a:round/>
                <a:headEnd/>
                <a:tailEnd/>
              </a:ln>
              <a:effectLst/>
            </p:spPr>
            <p:txBody>
              <a:bodyPr wrap="none" anchor="ctr"/>
              <a:lstStyle/>
              <a:p>
                <a:endParaRPr lang="en-US"/>
              </a:p>
            </p:txBody>
          </p:sp>
          <p:sp>
            <p:nvSpPr>
              <p:cNvPr id="192675" name="Line 163"/>
              <p:cNvSpPr>
                <a:spLocks noChangeShapeType="1"/>
              </p:cNvSpPr>
              <p:nvPr/>
            </p:nvSpPr>
            <p:spPr bwMode="auto">
              <a:xfrm flipH="1">
                <a:off x="2601" y="2187"/>
                <a:ext cx="46" cy="0"/>
              </a:xfrm>
              <a:prstGeom prst="line">
                <a:avLst/>
              </a:prstGeom>
              <a:noFill/>
              <a:ln w="12700">
                <a:solidFill>
                  <a:schemeClr val="tx1"/>
                </a:solidFill>
                <a:round/>
                <a:headEnd/>
                <a:tailEnd/>
              </a:ln>
              <a:effectLst/>
            </p:spPr>
            <p:txBody>
              <a:bodyPr wrap="none" anchor="ctr"/>
              <a:lstStyle/>
              <a:p>
                <a:endParaRPr lang="en-US"/>
              </a:p>
            </p:txBody>
          </p:sp>
          <p:sp>
            <p:nvSpPr>
              <p:cNvPr id="192676" name="Line 164"/>
              <p:cNvSpPr>
                <a:spLocks noChangeShapeType="1"/>
              </p:cNvSpPr>
              <p:nvPr/>
            </p:nvSpPr>
            <p:spPr bwMode="auto">
              <a:xfrm>
                <a:off x="2664" y="2222"/>
                <a:ext cx="1060" cy="0"/>
              </a:xfrm>
              <a:prstGeom prst="line">
                <a:avLst/>
              </a:prstGeom>
              <a:noFill/>
              <a:ln w="12700">
                <a:solidFill>
                  <a:schemeClr val="tx1"/>
                </a:solidFill>
                <a:round/>
                <a:headEnd/>
                <a:tailEnd/>
              </a:ln>
              <a:effectLst/>
            </p:spPr>
            <p:txBody>
              <a:bodyPr wrap="none" anchor="ctr"/>
              <a:lstStyle/>
              <a:p>
                <a:endParaRPr lang="en-US"/>
              </a:p>
            </p:txBody>
          </p:sp>
          <p:sp>
            <p:nvSpPr>
              <p:cNvPr id="192677" name="Line 165"/>
              <p:cNvSpPr>
                <a:spLocks noChangeShapeType="1"/>
              </p:cNvSpPr>
              <p:nvPr/>
            </p:nvSpPr>
            <p:spPr bwMode="auto">
              <a:xfrm flipV="1">
                <a:off x="2643" y="1457"/>
                <a:ext cx="0" cy="755"/>
              </a:xfrm>
              <a:prstGeom prst="line">
                <a:avLst/>
              </a:prstGeom>
              <a:noFill/>
              <a:ln w="12700">
                <a:solidFill>
                  <a:schemeClr val="tx1"/>
                </a:solidFill>
                <a:round/>
                <a:headEnd/>
                <a:tailEnd/>
              </a:ln>
              <a:effectLst/>
            </p:spPr>
            <p:txBody>
              <a:bodyPr wrap="none" anchor="ctr"/>
              <a:lstStyle/>
              <a:p>
                <a:endParaRPr lang="en-US"/>
              </a:p>
            </p:txBody>
          </p:sp>
          <p:grpSp>
            <p:nvGrpSpPr>
              <p:cNvPr id="192678" name="Group 166"/>
              <p:cNvGrpSpPr>
                <a:grpSpLocks/>
              </p:cNvGrpSpPr>
              <p:nvPr/>
            </p:nvGrpSpPr>
            <p:grpSpPr bwMode="auto">
              <a:xfrm>
                <a:off x="2768" y="1509"/>
                <a:ext cx="912" cy="682"/>
                <a:chOff x="2768" y="1509"/>
                <a:chExt cx="912" cy="682"/>
              </a:xfrm>
            </p:grpSpPr>
            <p:sp>
              <p:nvSpPr>
                <p:cNvPr id="192679" name="Freeform 167"/>
                <p:cNvSpPr>
                  <a:spLocks/>
                </p:cNvSpPr>
                <p:nvPr/>
              </p:nvSpPr>
              <p:spPr bwMode="auto">
                <a:xfrm>
                  <a:off x="3620" y="2044"/>
                  <a:ext cx="60" cy="147"/>
                </a:xfrm>
                <a:custGeom>
                  <a:avLst/>
                  <a:gdLst/>
                  <a:ahLst/>
                  <a:cxnLst>
                    <a:cxn ang="0">
                      <a:pos x="0" y="146"/>
                    </a:cxn>
                    <a:cxn ang="0">
                      <a:pos x="59" y="146"/>
                    </a:cxn>
                    <a:cxn ang="0">
                      <a:pos x="59" y="0"/>
                    </a:cxn>
                    <a:cxn ang="0">
                      <a:pos x="0" y="0"/>
                    </a:cxn>
                    <a:cxn ang="0">
                      <a:pos x="0" y="146"/>
                    </a:cxn>
                  </a:cxnLst>
                  <a:rect l="0" t="0" r="r" b="b"/>
                  <a:pathLst>
                    <a:path w="60" h="147">
                      <a:moveTo>
                        <a:pt x="0" y="146"/>
                      </a:moveTo>
                      <a:lnTo>
                        <a:pt x="59" y="146"/>
                      </a:lnTo>
                      <a:lnTo>
                        <a:pt x="59" y="0"/>
                      </a:lnTo>
                      <a:lnTo>
                        <a:pt x="0" y="0"/>
                      </a:lnTo>
                      <a:lnTo>
                        <a:pt x="0" y="146"/>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92680" name="Freeform 168"/>
                <p:cNvSpPr>
                  <a:spLocks/>
                </p:cNvSpPr>
                <p:nvPr/>
              </p:nvSpPr>
              <p:spPr bwMode="auto">
                <a:xfrm>
                  <a:off x="3558" y="2044"/>
                  <a:ext cx="63" cy="147"/>
                </a:xfrm>
                <a:custGeom>
                  <a:avLst/>
                  <a:gdLst/>
                  <a:ahLst/>
                  <a:cxnLst>
                    <a:cxn ang="0">
                      <a:pos x="0" y="146"/>
                    </a:cxn>
                    <a:cxn ang="0">
                      <a:pos x="62" y="146"/>
                    </a:cxn>
                    <a:cxn ang="0">
                      <a:pos x="62" y="0"/>
                    </a:cxn>
                    <a:cxn ang="0">
                      <a:pos x="0" y="0"/>
                    </a:cxn>
                    <a:cxn ang="0">
                      <a:pos x="0" y="146"/>
                    </a:cxn>
                  </a:cxnLst>
                  <a:rect l="0" t="0" r="r" b="b"/>
                  <a:pathLst>
                    <a:path w="63" h="147">
                      <a:moveTo>
                        <a:pt x="0" y="146"/>
                      </a:moveTo>
                      <a:lnTo>
                        <a:pt x="62" y="146"/>
                      </a:lnTo>
                      <a:lnTo>
                        <a:pt x="62" y="0"/>
                      </a:lnTo>
                      <a:lnTo>
                        <a:pt x="0" y="0"/>
                      </a:lnTo>
                      <a:lnTo>
                        <a:pt x="0" y="146"/>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92681" name="Freeform 169"/>
                <p:cNvSpPr>
                  <a:spLocks/>
                </p:cNvSpPr>
                <p:nvPr/>
              </p:nvSpPr>
              <p:spPr bwMode="auto">
                <a:xfrm>
                  <a:off x="3499" y="2093"/>
                  <a:ext cx="60" cy="98"/>
                </a:xfrm>
                <a:custGeom>
                  <a:avLst/>
                  <a:gdLst/>
                  <a:ahLst/>
                  <a:cxnLst>
                    <a:cxn ang="0">
                      <a:pos x="0" y="97"/>
                    </a:cxn>
                    <a:cxn ang="0">
                      <a:pos x="59" y="97"/>
                    </a:cxn>
                    <a:cxn ang="0">
                      <a:pos x="59" y="0"/>
                    </a:cxn>
                    <a:cxn ang="0">
                      <a:pos x="0" y="0"/>
                    </a:cxn>
                    <a:cxn ang="0">
                      <a:pos x="0" y="97"/>
                    </a:cxn>
                  </a:cxnLst>
                  <a:rect l="0" t="0" r="r" b="b"/>
                  <a:pathLst>
                    <a:path w="60" h="98">
                      <a:moveTo>
                        <a:pt x="0" y="97"/>
                      </a:moveTo>
                      <a:lnTo>
                        <a:pt x="59" y="97"/>
                      </a:lnTo>
                      <a:lnTo>
                        <a:pt x="59" y="0"/>
                      </a:lnTo>
                      <a:lnTo>
                        <a:pt x="0" y="0"/>
                      </a:lnTo>
                      <a:lnTo>
                        <a:pt x="0" y="97"/>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92682" name="Freeform 170"/>
                <p:cNvSpPr>
                  <a:spLocks/>
                </p:cNvSpPr>
                <p:nvPr/>
              </p:nvSpPr>
              <p:spPr bwMode="auto">
                <a:xfrm>
                  <a:off x="3437" y="1753"/>
                  <a:ext cx="63" cy="438"/>
                </a:xfrm>
                <a:custGeom>
                  <a:avLst/>
                  <a:gdLst/>
                  <a:ahLst/>
                  <a:cxnLst>
                    <a:cxn ang="0">
                      <a:pos x="0" y="437"/>
                    </a:cxn>
                    <a:cxn ang="0">
                      <a:pos x="62" y="437"/>
                    </a:cxn>
                    <a:cxn ang="0">
                      <a:pos x="62" y="0"/>
                    </a:cxn>
                    <a:cxn ang="0">
                      <a:pos x="0" y="0"/>
                    </a:cxn>
                    <a:cxn ang="0">
                      <a:pos x="0" y="437"/>
                    </a:cxn>
                  </a:cxnLst>
                  <a:rect l="0" t="0" r="r" b="b"/>
                  <a:pathLst>
                    <a:path w="63" h="438">
                      <a:moveTo>
                        <a:pt x="0" y="437"/>
                      </a:moveTo>
                      <a:lnTo>
                        <a:pt x="62" y="437"/>
                      </a:lnTo>
                      <a:lnTo>
                        <a:pt x="62" y="0"/>
                      </a:lnTo>
                      <a:lnTo>
                        <a:pt x="0" y="0"/>
                      </a:lnTo>
                      <a:lnTo>
                        <a:pt x="0" y="437"/>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92683" name="Freeform 171"/>
                <p:cNvSpPr>
                  <a:spLocks/>
                </p:cNvSpPr>
                <p:nvPr/>
              </p:nvSpPr>
              <p:spPr bwMode="auto">
                <a:xfrm>
                  <a:off x="3378" y="1899"/>
                  <a:ext cx="60" cy="292"/>
                </a:xfrm>
                <a:custGeom>
                  <a:avLst/>
                  <a:gdLst/>
                  <a:ahLst/>
                  <a:cxnLst>
                    <a:cxn ang="0">
                      <a:pos x="0" y="291"/>
                    </a:cxn>
                    <a:cxn ang="0">
                      <a:pos x="59" y="291"/>
                    </a:cxn>
                    <a:cxn ang="0">
                      <a:pos x="59" y="0"/>
                    </a:cxn>
                    <a:cxn ang="0">
                      <a:pos x="0" y="0"/>
                    </a:cxn>
                    <a:cxn ang="0">
                      <a:pos x="0" y="291"/>
                    </a:cxn>
                  </a:cxnLst>
                  <a:rect l="0" t="0" r="r" b="b"/>
                  <a:pathLst>
                    <a:path w="60" h="292">
                      <a:moveTo>
                        <a:pt x="0" y="291"/>
                      </a:moveTo>
                      <a:lnTo>
                        <a:pt x="59" y="291"/>
                      </a:lnTo>
                      <a:lnTo>
                        <a:pt x="59" y="0"/>
                      </a:lnTo>
                      <a:lnTo>
                        <a:pt x="0" y="0"/>
                      </a:lnTo>
                      <a:lnTo>
                        <a:pt x="0" y="291"/>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92684" name="Freeform 172"/>
                <p:cNvSpPr>
                  <a:spLocks/>
                </p:cNvSpPr>
                <p:nvPr/>
              </p:nvSpPr>
              <p:spPr bwMode="auto">
                <a:xfrm>
                  <a:off x="3315" y="1850"/>
                  <a:ext cx="64" cy="341"/>
                </a:xfrm>
                <a:custGeom>
                  <a:avLst/>
                  <a:gdLst/>
                  <a:ahLst/>
                  <a:cxnLst>
                    <a:cxn ang="0">
                      <a:pos x="0" y="340"/>
                    </a:cxn>
                    <a:cxn ang="0">
                      <a:pos x="63" y="340"/>
                    </a:cxn>
                    <a:cxn ang="0">
                      <a:pos x="63" y="0"/>
                    </a:cxn>
                    <a:cxn ang="0">
                      <a:pos x="0" y="0"/>
                    </a:cxn>
                    <a:cxn ang="0">
                      <a:pos x="0" y="340"/>
                    </a:cxn>
                  </a:cxnLst>
                  <a:rect l="0" t="0" r="r" b="b"/>
                  <a:pathLst>
                    <a:path w="64" h="341">
                      <a:moveTo>
                        <a:pt x="0" y="340"/>
                      </a:moveTo>
                      <a:lnTo>
                        <a:pt x="63" y="340"/>
                      </a:lnTo>
                      <a:lnTo>
                        <a:pt x="63" y="0"/>
                      </a:lnTo>
                      <a:lnTo>
                        <a:pt x="0" y="0"/>
                      </a:lnTo>
                      <a:lnTo>
                        <a:pt x="0" y="340"/>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92685" name="Freeform 173"/>
                <p:cNvSpPr>
                  <a:spLocks/>
                </p:cNvSpPr>
                <p:nvPr/>
              </p:nvSpPr>
              <p:spPr bwMode="auto">
                <a:xfrm>
                  <a:off x="3256" y="1753"/>
                  <a:ext cx="60" cy="438"/>
                </a:xfrm>
                <a:custGeom>
                  <a:avLst/>
                  <a:gdLst/>
                  <a:ahLst/>
                  <a:cxnLst>
                    <a:cxn ang="0">
                      <a:pos x="0" y="437"/>
                    </a:cxn>
                    <a:cxn ang="0">
                      <a:pos x="59" y="437"/>
                    </a:cxn>
                    <a:cxn ang="0">
                      <a:pos x="59" y="0"/>
                    </a:cxn>
                    <a:cxn ang="0">
                      <a:pos x="0" y="0"/>
                    </a:cxn>
                    <a:cxn ang="0">
                      <a:pos x="0" y="437"/>
                    </a:cxn>
                  </a:cxnLst>
                  <a:rect l="0" t="0" r="r" b="b"/>
                  <a:pathLst>
                    <a:path w="60" h="438">
                      <a:moveTo>
                        <a:pt x="0" y="437"/>
                      </a:moveTo>
                      <a:lnTo>
                        <a:pt x="59" y="437"/>
                      </a:lnTo>
                      <a:lnTo>
                        <a:pt x="59" y="0"/>
                      </a:lnTo>
                      <a:lnTo>
                        <a:pt x="0" y="0"/>
                      </a:lnTo>
                      <a:lnTo>
                        <a:pt x="0" y="437"/>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92686" name="Freeform 174"/>
                <p:cNvSpPr>
                  <a:spLocks/>
                </p:cNvSpPr>
                <p:nvPr/>
              </p:nvSpPr>
              <p:spPr bwMode="auto">
                <a:xfrm>
                  <a:off x="3194" y="1655"/>
                  <a:ext cx="63" cy="536"/>
                </a:xfrm>
                <a:custGeom>
                  <a:avLst/>
                  <a:gdLst/>
                  <a:ahLst/>
                  <a:cxnLst>
                    <a:cxn ang="0">
                      <a:pos x="0" y="535"/>
                    </a:cxn>
                    <a:cxn ang="0">
                      <a:pos x="62" y="535"/>
                    </a:cxn>
                    <a:cxn ang="0">
                      <a:pos x="62" y="0"/>
                    </a:cxn>
                    <a:cxn ang="0">
                      <a:pos x="0" y="0"/>
                    </a:cxn>
                    <a:cxn ang="0">
                      <a:pos x="0" y="535"/>
                    </a:cxn>
                  </a:cxnLst>
                  <a:rect l="0" t="0" r="r" b="b"/>
                  <a:pathLst>
                    <a:path w="63" h="536">
                      <a:moveTo>
                        <a:pt x="0" y="535"/>
                      </a:moveTo>
                      <a:lnTo>
                        <a:pt x="62" y="535"/>
                      </a:lnTo>
                      <a:lnTo>
                        <a:pt x="62" y="0"/>
                      </a:lnTo>
                      <a:lnTo>
                        <a:pt x="0" y="0"/>
                      </a:lnTo>
                      <a:lnTo>
                        <a:pt x="0" y="535"/>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92687" name="Freeform 175"/>
                <p:cNvSpPr>
                  <a:spLocks/>
                </p:cNvSpPr>
                <p:nvPr/>
              </p:nvSpPr>
              <p:spPr bwMode="auto">
                <a:xfrm>
                  <a:off x="3131" y="1655"/>
                  <a:ext cx="64" cy="536"/>
                </a:xfrm>
                <a:custGeom>
                  <a:avLst/>
                  <a:gdLst/>
                  <a:ahLst/>
                  <a:cxnLst>
                    <a:cxn ang="0">
                      <a:pos x="0" y="535"/>
                    </a:cxn>
                    <a:cxn ang="0">
                      <a:pos x="63" y="535"/>
                    </a:cxn>
                    <a:cxn ang="0">
                      <a:pos x="63" y="0"/>
                    </a:cxn>
                    <a:cxn ang="0">
                      <a:pos x="0" y="0"/>
                    </a:cxn>
                    <a:cxn ang="0">
                      <a:pos x="0" y="535"/>
                    </a:cxn>
                  </a:cxnLst>
                  <a:rect l="0" t="0" r="r" b="b"/>
                  <a:pathLst>
                    <a:path w="64" h="536">
                      <a:moveTo>
                        <a:pt x="0" y="535"/>
                      </a:moveTo>
                      <a:lnTo>
                        <a:pt x="63" y="535"/>
                      </a:lnTo>
                      <a:lnTo>
                        <a:pt x="63" y="0"/>
                      </a:lnTo>
                      <a:lnTo>
                        <a:pt x="0" y="0"/>
                      </a:lnTo>
                      <a:lnTo>
                        <a:pt x="0" y="535"/>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92688" name="Freeform 176"/>
                <p:cNvSpPr>
                  <a:spLocks/>
                </p:cNvSpPr>
                <p:nvPr/>
              </p:nvSpPr>
              <p:spPr bwMode="auto">
                <a:xfrm>
                  <a:off x="3073" y="1509"/>
                  <a:ext cx="59" cy="682"/>
                </a:xfrm>
                <a:custGeom>
                  <a:avLst/>
                  <a:gdLst/>
                  <a:ahLst/>
                  <a:cxnLst>
                    <a:cxn ang="0">
                      <a:pos x="0" y="681"/>
                    </a:cxn>
                    <a:cxn ang="0">
                      <a:pos x="58" y="681"/>
                    </a:cxn>
                    <a:cxn ang="0">
                      <a:pos x="58" y="0"/>
                    </a:cxn>
                    <a:cxn ang="0">
                      <a:pos x="0" y="0"/>
                    </a:cxn>
                    <a:cxn ang="0">
                      <a:pos x="0" y="681"/>
                    </a:cxn>
                  </a:cxnLst>
                  <a:rect l="0" t="0" r="r" b="b"/>
                  <a:pathLst>
                    <a:path w="59" h="682">
                      <a:moveTo>
                        <a:pt x="0" y="681"/>
                      </a:moveTo>
                      <a:lnTo>
                        <a:pt x="58" y="681"/>
                      </a:lnTo>
                      <a:lnTo>
                        <a:pt x="58" y="0"/>
                      </a:lnTo>
                      <a:lnTo>
                        <a:pt x="0" y="0"/>
                      </a:lnTo>
                      <a:lnTo>
                        <a:pt x="0" y="681"/>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92689" name="Freeform 177"/>
                <p:cNvSpPr>
                  <a:spLocks/>
                </p:cNvSpPr>
                <p:nvPr/>
              </p:nvSpPr>
              <p:spPr bwMode="auto">
                <a:xfrm>
                  <a:off x="3010" y="1899"/>
                  <a:ext cx="64" cy="292"/>
                </a:xfrm>
                <a:custGeom>
                  <a:avLst/>
                  <a:gdLst/>
                  <a:ahLst/>
                  <a:cxnLst>
                    <a:cxn ang="0">
                      <a:pos x="0" y="291"/>
                    </a:cxn>
                    <a:cxn ang="0">
                      <a:pos x="63" y="291"/>
                    </a:cxn>
                    <a:cxn ang="0">
                      <a:pos x="63" y="0"/>
                    </a:cxn>
                    <a:cxn ang="0">
                      <a:pos x="0" y="0"/>
                    </a:cxn>
                    <a:cxn ang="0">
                      <a:pos x="0" y="291"/>
                    </a:cxn>
                  </a:cxnLst>
                  <a:rect l="0" t="0" r="r" b="b"/>
                  <a:pathLst>
                    <a:path w="64" h="292">
                      <a:moveTo>
                        <a:pt x="0" y="291"/>
                      </a:moveTo>
                      <a:lnTo>
                        <a:pt x="63" y="291"/>
                      </a:lnTo>
                      <a:lnTo>
                        <a:pt x="63" y="0"/>
                      </a:lnTo>
                      <a:lnTo>
                        <a:pt x="0" y="0"/>
                      </a:lnTo>
                      <a:lnTo>
                        <a:pt x="0" y="291"/>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92690" name="Freeform 178"/>
                <p:cNvSpPr>
                  <a:spLocks/>
                </p:cNvSpPr>
                <p:nvPr/>
              </p:nvSpPr>
              <p:spPr bwMode="auto">
                <a:xfrm>
                  <a:off x="2951" y="1704"/>
                  <a:ext cx="60" cy="487"/>
                </a:xfrm>
                <a:custGeom>
                  <a:avLst/>
                  <a:gdLst/>
                  <a:ahLst/>
                  <a:cxnLst>
                    <a:cxn ang="0">
                      <a:pos x="0" y="486"/>
                    </a:cxn>
                    <a:cxn ang="0">
                      <a:pos x="59" y="486"/>
                    </a:cxn>
                    <a:cxn ang="0">
                      <a:pos x="59" y="0"/>
                    </a:cxn>
                    <a:cxn ang="0">
                      <a:pos x="0" y="0"/>
                    </a:cxn>
                    <a:cxn ang="0">
                      <a:pos x="0" y="486"/>
                    </a:cxn>
                  </a:cxnLst>
                  <a:rect l="0" t="0" r="r" b="b"/>
                  <a:pathLst>
                    <a:path w="60" h="487">
                      <a:moveTo>
                        <a:pt x="0" y="486"/>
                      </a:moveTo>
                      <a:lnTo>
                        <a:pt x="59" y="486"/>
                      </a:lnTo>
                      <a:lnTo>
                        <a:pt x="59" y="0"/>
                      </a:lnTo>
                      <a:lnTo>
                        <a:pt x="0" y="0"/>
                      </a:lnTo>
                      <a:lnTo>
                        <a:pt x="0" y="486"/>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92691" name="Freeform 179"/>
                <p:cNvSpPr>
                  <a:spLocks/>
                </p:cNvSpPr>
                <p:nvPr/>
              </p:nvSpPr>
              <p:spPr bwMode="auto">
                <a:xfrm>
                  <a:off x="2889" y="1996"/>
                  <a:ext cx="63" cy="195"/>
                </a:xfrm>
                <a:custGeom>
                  <a:avLst/>
                  <a:gdLst/>
                  <a:ahLst/>
                  <a:cxnLst>
                    <a:cxn ang="0">
                      <a:pos x="0" y="194"/>
                    </a:cxn>
                    <a:cxn ang="0">
                      <a:pos x="62" y="194"/>
                    </a:cxn>
                    <a:cxn ang="0">
                      <a:pos x="62" y="0"/>
                    </a:cxn>
                    <a:cxn ang="0">
                      <a:pos x="0" y="0"/>
                    </a:cxn>
                    <a:cxn ang="0">
                      <a:pos x="0" y="194"/>
                    </a:cxn>
                  </a:cxnLst>
                  <a:rect l="0" t="0" r="r" b="b"/>
                  <a:pathLst>
                    <a:path w="63" h="195">
                      <a:moveTo>
                        <a:pt x="0" y="194"/>
                      </a:moveTo>
                      <a:lnTo>
                        <a:pt x="62" y="194"/>
                      </a:lnTo>
                      <a:lnTo>
                        <a:pt x="62" y="0"/>
                      </a:lnTo>
                      <a:lnTo>
                        <a:pt x="0" y="0"/>
                      </a:lnTo>
                      <a:lnTo>
                        <a:pt x="0" y="194"/>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92692" name="Freeform 180"/>
                <p:cNvSpPr>
                  <a:spLocks/>
                </p:cNvSpPr>
                <p:nvPr/>
              </p:nvSpPr>
              <p:spPr bwMode="auto">
                <a:xfrm>
                  <a:off x="2830" y="1996"/>
                  <a:ext cx="60" cy="195"/>
                </a:xfrm>
                <a:custGeom>
                  <a:avLst/>
                  <a:gdLst/>
                  <a:ahLst/>
                  <a:cxnLst>
                    <a:cxn ang="0">
                      <a:pos x="0" y="194"/>
                    </a:cxn>
                    <a:cxn ang="0">
                      <a:pos x="59" y="194"/>
                    </a:cxn>
                    <a:cxn ang="0">
                      <a:pos x="59" y="0"/>
                    </a:cxn>
                    <a:cxn ang="0">
                      <a:pos x="0" y="0"/>
                    </a:cxn>
                    <a:cxn ang="0">
                      <a:pos x="0" y="194"/>
                    </a:cxn>
                  </a:cxnLst>
                  <a:rect l="0" t="0" r="r" b="b"/>
                  <a:pathLst>
                    <a:path w="60" h="195">
                      <a:moveTo>
                        <a:pt x="0" y="194"/>
                      </a:moveTo>
                      <a:lnTo>
                        <a:pt x="59" y="194"/>
                      </a:lnTo>
                      <a:lnTo>
                        <a:pt x="59" y="0"/>
                      </a:lnTo>
                      <a:lnTo>
                        <a:pt x="0" y="0"/>
                      </a:lnTo>
                      <a:lnTo>
                        <a:pt x="0" y="194"/>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92693" name="Freeform 181"/>
                <p:cNvSpPr>
                  <a:spLocks/>
                </p:cNvSpPr>
                <p:nvPr/>
              </p:nvSpPr>
              <p:spPr bwMode="auto">
                <a:xfrm>
                  <a:off x="2768" y="2142"/>
                  <a:ext cx="63" cy="49"/>
                </a:xfrm>
                <a:custGeom>
                  <a:avLst/>
                  <a:gdLst/>
                  <a:ahLst/>
                  <a:cxnLst>
                    <a:cxn ang="0">
                      <a:pos x="0" y="48"/>
                    </a:cxn>
                    <a:cxn ang="0">
                      <a:pos x="62" y="48"/>
                    </a:cxn>
                    <a:cxn ang="0">
                      <a:pos x="62" y="0"/>
                    </a:cxn>
                    <a:cxn ang="0">
                      <a:pos x="0" y="0"/>
                    </a:cxn>
                    <a:cxn ang="0">
                      <a:pos x="0" y="48"/>
                    </a:cxn>
                  </a:cxnLst>
                  <a:rect l="0" t="0" r="r" b="b"/>
                  <a:pathLst>
                    <a:path w="63" h="49">
                      <a:moveTo>
                        <a:pt x="0" y="48"/>
                      </a:moveTo>
                      <a:lnTo>
                        <a:pt x="62" y="48"/>
                      </a:lnTo>
                      <a:lnTo>
                        <a:pt x="62" y="0"/>
                      </a:lnTo>
                      <a:lnTo>
                        <a:pt x="0" y="0"/>
                      </a:lnTo>
                      <a:lnTo>
                        <a:pt x="0" y="48"/>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grpSp>
        </p:grpSp>
        <p:sp>
          <p:nvSpPr>
            <p:cNvPr id="192694" name="AutoShape 182"/>
            <p:cNvSpPr>
              <a:spLocks noChangeArrowheads="1"/>
            </p:cNvSpPr>
            <p:nvPr/>
          </p:nvSpPr>
          <p:spPr bwMode="auto">
            <a:xfrm rot="16200000" flipH="1">
              <a:off x="2932" y="1444"/>
              <a:ext cx="472" cy="280"/>
            </a:xfrm>
            <a:prstGeom prst="rightArrow">
              <a:avLst>
                <a:gd name="adj1" fmla="val 50000"/>
                <a:gd name="adj2" fmla="val 84294"/>
              </a:avLst>
            </a:prstGeom>
            <a:solidFill>
              <a:srgbClr val="FC0128"/>
            </a:solidFill>
            <a:ln w="38100">
              <a:solidFill>
                <a:schemeClr val="bg2"/>
              </a:solidFill>
              <a:miter lim="800000"/>
              <a:headEnd/>
              <a:tailEnd/>
            </a:ln>
            <a:effectLst/>
          </p:spPr>
          <p:txBody>
            <a:bodyPr wrap="none" anchor="ctr"/>
            <a:lstStyle/>
            <a:p>
              <a:endParaRPr lang="en-US"/>
            </a:p>
          </p:txBody>
        </p:sp>
        <p:sp>
          <p:nvSpPr>
            <p:cNvPr id="192695" name="AutoShape 183"/>
            <p:cNvSpPr>
              <a:spLocks noChangeArrowheads="1"/>
            </p:cNvSpPr>
            <p:nvPr/>
          </p:nvSpPr>
          <p:spPr bwMode="auto">
            <a:xfrm rot="16200000" flipH="1">
              <a:off x="2932" y="2260"/>
              <a:ext cx="472" cy="280"/>
            </a:xfrm>
            <a:prstGeom prst="rightArrow">
              <a:avLst>
                <a:gd name="adj1" fmla="val 50000"/>
                <a:gd name="adj2" fmla="val 84294"/>
              </a:avLst>
            </a:prstGeom>
            <a:solidFill>
              <a:srgbClr val="FC0128"/>
            </a:solidFill>
            <a:ln w="38100">
              <a:solidFill>
                <a:schemeClr val="bg2"/>
              </a:solidFill>
              <a:miter lim="800000"/>
              <a:headEnd/>
              <a:tailEnd/>
            </a:ln>
            <a:effectLst/>
          </p:spPr>
          <p:txBody>
            <a:bodyPr wrap="none" anchor="ctr"/>
            <a:lstStyle/>
            <a:p>
              <a:endParaRPr lang="en-US"/>
            </a:p>
          </p:txBody>
        </p:sp>
      </p:grpSp>
      <p:grpSp>
        <p:nvGrpSpPr>
          <p:cNvPr id="192696" name="Group 184"/>
          <p:cNvGrpSpPr>
            <a:grpSpLocks/>
          </p:cNvGrpSpPr>
          <p:nvPr/>
        </p:nvGrpSpPr>
        <p:grpSpPr bwMode="auto">
          <a:xfrm>
            <a:off x="6454775" y="1125538"/>
            <a:ext cx="1985963" cy="3059112"/>
            <a:chOff x="4066" y="709"/>
            <a:chExt cx="1251" cy="1927"/>
          </a:xfrm>
        </p:grpSpPr>
        <p:grpSp>
          <p:nvGrpSpPr>
            <p:cNvPr id="192697" name="Group 185"/>
            <p:cNvGrpSpPr>
              <a:grpSpLocks/>
            </p:cNvGrpSpPr>
            <p:nvPr/>
          </p:nvGrpSpPr>
          <p:grpSpPr bwMode="auto">
            <a:xfrm>
              <a:off x="4191" y="709"/>
              <a:ext cx="1015" cy="653"/>
              <a:chOff x="4191" y="709"/>
              <a:chExt cx="1015" cy="653"/>
            </a:xfrm>
          </p:grpSpPr>
          <p:graphicFrame>
            <p:nvGraphicFramePr>
              <p:cNvPr id="192698" name="Object 186">
                <a:hlinkClick r:id="" action="ppaction://ole?verb=0"/>
              </p:cNvPr>
              <p:cNvGraphicFramePr>
                <a:graphicFrameLocks/>
              </p:cNvGraphicFramePr>
              <p:nvPr/>
            </p:nvGraphicFramePr>
            <p:xfrm>
              <a:off x="4191" y="709"/>
              <a:ext cx="1015" cy="633"/>
            </p:xfrm>
            <a:graphic>
              <a:graphicData uri="http://schemas.openxmlformats.org/presentationml/2006/ole">
                <p:oleObj spid="_x0000_s192698" name="Microsoft ClipArt Gallery" r:id="rId6" imgW="4052880" imgH="2536560" progId="">
                  <p:embed/>
                </p:oleObj>
              </a:graphicData>
            </a:graphic>
          </p:graphicFrame>
          <p:sp>
            <p:nvSpPr>
              <p:cNvPr id="192699" name="Rectangle 187"/>
              <p:cNvSpPr>
                <a:spLocks noChangeArrowheads="1"/>
              </p:cNvSpPr>
              <p:nvPr/>
            </p:nvSpPr>
            <p:spPr bwMode="auto">
              <a:xfrm>
                <a:off x="4414" y="1152"/>
                <a:ext cx="569" cy="210"/>
              </a:xfrm>
              <a:prstGeom prst="rect">
                <a:avLst/>
              </a:prstGeom>
              <a:noFill/>
              <a:ln w="12700">
                <a:noFill/>
                <a:miter lim="800000"/>
                <a:headEnd/>
                <a:tailEnd/>
              </a:ln>
              <a:effectLst/>
            </p:spPr>
            <p:txBody>
              <a:bodyPr wrap="none" lIns="90488" tIns="44450" rIns="90488" bIns="44450">
                <a:spAutoFit/>
              </a:bodyPr>
              <a:lstStyle/>
              <a:p>
                <a:pPr algn="ctr" eaLnBrk="0" hangingPunct="0"/>
                <a:r>
                  <a:rPr lang="en-US" sz="1600" b="1">
                    <a:solidFill>
                      <a:srgbClr val="EAEC5E"/>
                    </a:solidFill>
                    <a:effectLst>
                      <a:outerShdw blurRad="38100" dist="38100" dir="2700000" algn="tl">
                        <a:srgbClr val="000000"/>
                      </a:outerShdw>
                    </a:effectLst>
                  </a:rPr>
                  <a:t>Sample</a:t>
                </a:r>
              </a:p>
            </p:txBody>
          </p:sp>
        </p:grpSp>
        <p:grpSp>
          <p:nvGrpSpPr>
            <p:cNvPr id="192700" name="Group 188"/>
            <p:cNvGrpSpPr>
              <a:grpSpLocks/>
            </p:cNvGrpSpPr>
            <p:nvPr/>
          </p:nvGrpSpPr>
          <p:grpSpPr bwMode="auto">
            <a:xfrm>
              <a:off x="4066" y="1422"/>
              <a:ext cx="1251" cy="906"/>
              <a:chOff x="4066" y="1422"/>
              <a:chExt cx="1251" cy="906"/>
            </a:xfrm>
          </p:grpSpPr>
          <p:sp>
            <p:nvSpPr>
              <p:cNvPr id="192701" name="Rectangle 189"/>
              <p:cNvSpPr>
                <a:spLocks noChangeArrowheads="1"/>
              </p:cNvSpPr>
              <p:nvPr/>
            </p:nvSpPr>
            <p:spPr bwMode="auto">
              <a:xfrm>
                <a:off x="5209"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4</a:t>
                </a:r>
              </a:p>
            </p:txBody>
          </p:sp>
          <p:sp>
            <p:nvSpPr>
              <p:cNvPr id="192702" name="Rectangle 190"/>
              <p:cNvSpPr>
                <a:spLocks noChangeArrowheads="1"/>
              </p:cNvSpPr>
              <p:nvPr/>
            </p:nvSpPr>
            <p:spPr bwMode="auto">
              <a:xfrm>
                <a:off x="5234" y="2246"/>
                <a:ext cx="59"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a:t>
                </a:r>
              </a:p>
            </p:txBody>
          </p:sp>
          <p:sp>
            <p:nvSpPr>
              <p:cNvPr id="192703" name="Rectangle 191"/>
              <p:cNvSpPr>
                <a:spLocks noChangeArrowheads="1"/>
              </p:cNvSpPr>
              <p:nvPr/>
            </p:nvSpPr>
            <p:spPr bwMode="auto">
              <a:xfrm>
                <a:off x="5244"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4</a:t>
                </a:r>
              </a:p>
            </p:txBody>
          </p:sp>
          <p:sp>
            <p:nvSpPr>
              <p:cNvPr id="192704" name="Rectangle 192"/>
              <p:cNvSpPr>
                <a:spLocks noChangeArrowheads="1"/>
              </p:cNvSpPr>
              <p:nvPr/>
            </p:nvSpPr>
            <p:spPr bwMode="auto">
              <a:xfrm>
                <a:off x="5057"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4</a:t>
                </a:r>
              </a:p>
            </p:txBody>
          </p:sp>
          <p:sp>
            <p:nvSpPr>
              <p:cNvPr id="192705" name="Rectangle 193"/>
              <p:cNvSpPr>
                <a:spLocks noChangeArrowheads="1"/>
              </p:cNvSpPr>
              <p:nvPr/>
            </p:nvSpPr>
            <p:spPr bwMode="auto">
              <a:xfrm>
                <a:off x="5081" y="2246"/>
                <a:ext cx="59"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a:t>
                </a:r>
              </a:p>
            </p:txBody>
          </p:sp>
          <p:sp>
            <p:nvSpPr>
              <p:cNvPr id="192706" name="Rectangle 194"/>
              <p:cNvSpPr>
                <a:spLocks noChangeArrowheads="1"/>
              </p:cNvSpPr>
              <p:nvPr/>
            </p:nvSpPr>
            <p:spPr bwMode="auto">
              <a:xfrm>
                <a:off x="5092"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2</a:t>
                </a:r>
              </a:p>
            </p:txBody>
          </p:sp>
          <p:sp>
            <p:nvSpPr>
              <p:cNvPr id="192707" name="Rectangle 195"/>
              <p:cNvSpPr>
                <a:spLocks noChangeArrowheads="1"/>
              </p:cNvSpPr>
              <p:nvPr/>
            </p:nvSpPr>
            <p:spPr bwMode="auto">
              <a:xfrm>
                <a:off x="4908"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4</a:t>
                </a:r>
              </a:p>
            </p:txBody>
          </p:sp>
          <p:sp>
            <p:nvSpPr>
              <p:cNvPr id="192708" name="Rectangle 196"/>
              <p:cNvSpPr>
                <a:spLocks noChangeArrowheads="1"/>
              </p:cNvSpPr>
              <p:nvPr/>
            </p:nvSpPr>
            <p:spPr bwMode="auto">
              <a:xfrm>
                <a:off x="4932" y="2246"/>
                <a:ext cx="59"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a:t>
                </a:r>
              </a:p>
            </p:txBody>
          </p:sp>
          <p:sp>
            <p:nvSpPr>
              <p:cNvPr id="192709" name="Rectangle 197"/>
              <p:cNvSpPr>
                <a:spLocks noChangeArrowheads="1"/>
              </p:cNvSpPr>
              <p:nvPr/>
            </p:nvSpPr>
            <p:spPr bwMode="auto">
              <a:xfrm>
                <a:off x="4943"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0</a:t>
                </a:r>
              </a:p>
            </p:txBody>
          </p:sp>
          <p:sp>
            <p:nvSpPr>
              <p:cNvPr id="192710" name="Rectangle 198"/>
              <p:cNvSpPr>
                <a:spLocks noChangeArrowheads="1"/>
              </p:cNvSpPr>
              <p:nvPr/>
            </p:nvSpPr>
            <p:spPr bwMode="auto">
              <a:xfrm>
                <a:off x="4756"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3</a:t>
                </a:r>
              </a:p>
            </p:txBody>
          </p:sp>
          <p:sp>
            <p:nvSpPr>
              <p:cNvPr id="192711" name="Rectangle 199"/>
              <p:cNvSpPr>
                <a:spLocks noChangeArrowheads="1"/>
              </p:cNvSpPr>
              <p:nvPr/>
            </p:nvSpPr>
            <p:spPr bwMode="auto">
              <a:xfrm>
                <a:off x="4780" y="2246"/>
                <a:ext cx="59"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a:t>
                </a:r>
              </a:p>
            </p:txBody>
          </p:sp>
          <p:sp>
            <p:nvSpPr>
              <p:cNvPr id="192712" name="Rectangle 200"/>
              <p:cNvSpPr>
                <a:spLocks noChangeArrowheads="1"/>
              </p:cNvSpPr>
              <p:nvPr/>
            </p:nvSpPr>
            <p:spPr bwMode="auto">
              <a:xfrm>
                <a:off x="4790"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8</a:t>
                </a:r>
              </a:p>
            </p:txBody>
          </p:sp>
          <p:sp>
            <p:nvSpPr>
              <p:cNvPr id="192713" name="Rectangle 201"/>
              <p:cNvSpPr>
                <a:spLocks noChangeArrowheads="1"/>
              </p:cNvSpPr>
              <p:nvPr/>
            </p:nvSpPr>
            <p:spPr bwMode="auto">
              <a:xfrm>
                <a:off x="4603"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3</a:t>
                </a:r>
              </a:p>
            </p:txBody>
          </p:sp>
          <p:sp>
            <p:nvSpPr>
              <p:cNvPr id="192714" name="Rectangle 202"/>
              <p:cNvSpPr>
                <a:spLocks noChangeArrowheads="1"/>
              </p:cNvSpPr>
              <p:nvPr/>
            </p:nvSpPr>
            <p:spPr bwMode="auto">
              <a:xfrm>
                <a:off x="4627" y="2246"/>
                <a:ext cx="59"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a:t>
                </a:r>
              </a:p>
            </p:txBody>
          </p:sp>
          <p:sp>
            <p:nvSpPr>
              <p:cNvPr id="192715" name="Rectangle 203"/>
              <p:cNvSpPr>
                <a:spLocks noChangeArrowheads="1"/>
              </p:cNvSpPr>
              <p:nvPr/>
            </p:nvSpPr>
            <p:spPr bwMode="auto">
              <a:xfrm>
                <a:off x="4638"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6</a:t>
                </a:r>
              </a:p>
            </p:txBody>
          </p:sp>
          <p:sp>
            <p:nvSpPr>
              <p:cNvPr id="192716" name="Rectangle 204"/>
              <p:cNvSpPr>
                <a:spLocks noChangeArrowheads="1"/>
              </p:cNvSpPr>
              <p:nvPr/>
            </p:nvSpPr>
            <p:spPr bwMode="auto">
              <a:xfrm>
                <a:off x="4450"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3</a:t>
                </a:r>
              </a:p>
            </p:txBody>
          </p:sp>
          <p:sp>
            <p:nvSpPr>
              <p:cNvPr id="192717" name="Rectangle 205"/>
              <p:cNvSpPr>
                <a:spLocks noChangeArrowheads="1"/>
              </p:cNvSpPr>
              <p:nvPr/>
            </p:nvSpPr>
            <p:spPr bwMode="auto">
              <a:xfrm>
                <a:off x="4475" y="2246"/>
                <a:ext cx="59"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a:t>
                </a:r>
              </a:p>
            </p:txBody>
          </p:sp>
          <p:sp>
            <p:nvSpPr>
              <p:cNvPr id="192718" name="Rectangle 206"/>
              <p:cNvSpPr>
                <a:spLocks noChangeArrowheads="1"/>
              </p:cNvSpPr>
              <p:nvPr/>
            </p:nvSpPr>
            <p:spPr bwMode="auto">
              <a:xfrm>
                <a:off x="4485"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4</a:t>
                </a:r>
              </a:p>
            </p:txBody>
          </p:sp>
          <p:sp>
            <p:nvSpPr>
              <p:cNvPr id="192719" name="Rectangle 207"/>
              <p:cNvSpPr>
                <a:spLocks noChangeArrowheads="1"/>
              </p:cNvSpPr>
              <p:nvPr/>
            </p:nvSpPr>
            <p:spPr bwMode="auto">
              <a:xfrm>
                <a:off x="4298"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3</a:t>
                </a:r>
              </a:p>
            </p:txBody>
          </p:sp>
          <p:sp>
            <p:nvSpPr>
              <p:cNvPr id="192720" name="Rectangle 208"/>
              <p:cNvSpPr>
                <a:spLocks noChangeArrowheads="1"/>
              </p:cNvSpPr>
              <p:nvPr/>
            </p:nvSpPr>
            <p:spPr bwMode="auto">
              <a:xfrm>
                <a:off x="4322" y="2246"/>
                <a:ext cx="59"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a:t>
                </a:r>
              </a:p>
            </p:txBody>
          </p:sp>
          <p:sp>
            <p:nvSpPr>
              <p:cNvPr id="192721" name="Rectangle 209"/>
              <p:cNvSpPr>
                <a:spLocks noChangeArrowheads="1"/>
              </p:cNvSpPr>
              <p:nvPr/>
            </p:nvSpPr>
            <p:spPr bwMode="auto">
              <a:xfrm>
                <a:off x="4333"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2</a:t>
                </a:r>
              </a:p>
            </p:txBody>
          </p:sp>
          <p:sp>
            <p:nvSpPr>
              <p:cNvPr id="192722" name="Rectangle 210"/>
              <p:cNvSpPr>
                <a:spLocks noChangeArrowheads="1"/>
              </p:cNvSpPr>
              <p:nvPr/>
            </p:nvSpPr>
            <p:spPr bwMode="auto">
              <a:xfrm>
                <a:off x="4146"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3</a:t>
                </a:r>
              </a:p>
            </p:txBody>
          </p:sp>
          <p:sp>
            <p:nvSpPr>
              <p:cNvPr id="192723" name="Rectangle 211"/>
              <p:cNvSpPr>
                <a:spLocks noChangeArrowheads="1"/>
              </p:cNvSpPr>
              <p:nvPr/>
            </p:nvSpPr>
            <p:spPr bwMode="auto">
              <a:xfrm>
                <a:off x="4170" y="2246"/>
                <a:ext cx="59"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a:t>
                </a:r>
              </a:p>
            </p:txBody>
          </p:sp>
          <p:sp>
            <p:nvSpPr>
              <p:cNvPr id="192724" name="Rectangle 212"/>
              <p:cNvSpPr>
                <a:spLocks noChangeArrowheads="1"/>
              </p:cNvSpPr>
              <p:nvPr/>
            </p:nvSpPr>
            <p:spPr bwMode="auto">
              <a:xfrm>
                <a:off x="4180" y="2246"/>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0</a:t>
                </a:r>
              </a:p>
            </p:txBody>
          </p:sp>
          <p:sp>
            <p:nvSpPr>
              <p:cNvPr id="192725" name="Line 213"/>
              <p:cNvSpPr>
                <a:spLocks noChangeShapeType="1"/>
              </p:cNvSpPr>
              <p:nvPr/>
            </p:nvSpPr>
            <p:spPr bwMode="auto">
              <a:xfrm>
                <a:off x="5264" y="2226"/>
                <a:ext cx="0" cy="19"/>
              </a:xfrm>
              <a:prstGeom prst="line">
                <a:avLst/>
              </a:prstGeom>
              <a:noFill/>
              <a:ln w="12700">
                <a:solidFill>
                  <a:schemeClr val="tx1"/>
                </a:solidFill>
                <a:round/>
                <a:headEnd/>
                <a:tailEnd/>
              </a:ln>
              <a:effectLst/>
            </p:spPr>
            <p:txBody>
              <a:bodyPr wrap="none" anchor="ctr"/>
              <a:lstStyle/>
              <a:p>
                <a:endParaRPr lang="en-US"/>
              </a:p>
            </p:txBody>
          </p:sp>
          <p:sp>
            <p:nvSpPr>
              <p:cNvPr id="192726" name="Line 214"/>
              <p:cNvSpPr>
                <a:spLocks noChangeShapeType="1"/>
              </p:cNvSpPr>
              <p:nvPr/>
            </p:nvSpPr>
            <p:spPr bwMode="auto">
              <a:xfrm>
                <a:off x="5111" y="2226"/>
                <a:ext cx="0" cy="19"/>
              </a:xfrm>
              <a:prstGeom prst="line">
                <a:avLst/>
              </a:prstGeom>
              <a:noFill/>
              <a:ln w="12700">
                <a:solidFill>
                  <a:schemeClr val="tx1"/>
                </a:solidFill>
                <a:round/>
                <a:headEnd/>
                <a:tailEnd/>
              </a:ln>
              <a:effectLst/>
            </p:spPr>
            <p:txBody>
              <a:bodyPr wrap="none" anchor="ctr"/>
              <a:lstStyle/>
              <a:p>
                <a:endParaRPr lang="en-US"/>
              </a:p>
            </p:txBody>
          </p:sp>
          <p:sp>
            <p:nvSpPr>
              <p:cNvPr id="192727" name="Line 215"/>
              <p:cNvSpPr>
                <a:spLocks noChangeShapeType="1"/>
              </p:cNvSpPr>
              <p:nvPr/>
            </p:nvSpPr>
            <p:spPr bwMode="auto">
              <a:xfrm>
                <a:off x="4959" y="2226"/>
                <a:ext cx="0" cy="19"/>
              </a:xfrm>
              <a:prstGeom prst="line">
                <a:avLst/>
              </a:prstGeom>
              <a:noFill/>
              <a:ln w="12700">
                <a:solidFill>
                  <a:schemeClr val="tx1"/>
                </a:solidFill>
                <a:round/>
                <a:headEnd/>
                <a:tailEnd/>
              </a:ln>
              <a:effectLst/>
            </p:spPr>
            <p:txBody>
              <a:bodyPr wrap="none" anchor="ctr"/>
              <a:lstStyle/>
              <a:p>
                <a:endParaRPr lang="en-US"/>
              </a:p>
            </p:txBody>
          </p:sp>
          <p:sp>
            <p:nvSpPr>
              <p:cNvPr id="192728" name="Line 216"/>
              <p:cNvSpPr>
                <a:spLocks noChangeShapeType="1"/>
              </p:cNvSpPr>
              <p:nvPr/>
            </p:nvSpPr>
            <p:spPr bwMode="auto">
              <a:xfrm>
                <a:off x="4806" y="2226"/>
                <a:ext cx="0" cy="19"/>
              </a:xfrm>
              <a:prstGeom prst="line">
                <a:avLst/>
              </a:prstGeom>
              <a:noFill/>
              <a:ln w="12700">
                <a:solidFill>
                  <a:schemeClr val="tx1"/>
                </a:solidFill>
                <a:round/>
                <a:headEnd/>
                <a:tailEnd/>
              </a:ln>
              <a:effectLst/>
            </p:spPr>
            <p:txBody>
              <a:bodyPr wrap="none" anchor="ctr"/>
              <a:lstStyle/>
              <a:p>
                <a:endParaRPr lang="en-US"/>
              </a:p>
            </p:txBody>
          </p:sp>
          <p:sp>
            <p:nvSpPr>
              <p:cNvPr id="192729" name="Line 217"/>
              <p:cNvSpPr>
                <a:spLocks noChangeShapeType="1"/>
              </p:cNvSpPr>
              <p:nvPr/>
            </p:nvSpPr>
            <p:spPr bwMode="auto">
              <a:xfrm>
                <a:off x="4654" y="2226"/>
                <a:ext cx="0" cy="19"/>
              </a:xfrm>
              <a:prstGeom prst="line">
                <a:avLst/>
              </a:prstGeom>
              <a:noFill/>
              <a:ln w="12700">
                <a:solidFill>
                  <a:schemeClr val="tx1"/>
                </a:solidFill>
                <a:round/>
                <a:headEnd/>
                <a:tailEnd/>
              </a:ln>
              <a:effectLst/>
            </p:spPr>
            <p:txBody>
              <a:bodyPr wrap="none" anchor="ctr"/>
              <a:lstStyle/>
              <a:p>
                <a:endParaRPr lang="en-US"/>
              </a:p>
            </p:txBody>
          </p:sp>
          <p:sp>
            <p:nvSpPr>
              <p:cNvPr id="192730" name="Line 218"/>
              <p:cNvSpPr>
                <a:spLocks noChangeShapeType="1"/>
              </p:cNvSpPr>
              <p:nvPr/>
            </p:nvSpPr>
            <p:spPr bwMode="auto">
              <a:xfrm>
                <a:off x="4501" y="2226"/>
                <a:ext cx="0" cy="19"/>
              </a:xfrm>
              <a:prstGeom prst="line">
                <a:avLst/>
              </a:prstGeom>
              <a:noFill/>
              <a:ln w="12700">
                <a:solidFill>
                  <a:schemeClr val="tx1"/>
                </a:solidFill>
                <a:round/>
                <a:headEnd/>
                <a:tailEnd/>
              </a:ln>
              <a:effectLst/>
            </p:spPr>
            <p:txBody>
              <a:bodyPr wrap="none" anchor="ctr"/>
              <a:lstStyle/>
              <a:p>
                <a:endParaRPr lang="en-US"/>
              </a:p>
            </p:txBody>
          </p:sp>
          <p:sp>
            <p:nvSpPr>
              <p:cNvPr id="192731" name="Line 219"/>
              <p:cNvSpPr>
                <a:spLocks noChangeShapeType="1"/>
              </p:cNvSpPr>
              <p:nvPr/>
            </p:nvSpPr>
            <p:spPr bwMode="auto">
              <a:xfrm>
                <a:off x="4349" y="2226"/>
                <a:ext cx="0" cy="19"/>
              </a:xfrm>
              <a:prstGeom prst="line">
                <a:avLst/>
              </a:prstGeom>
              <a:noFill/>
              <a:ln w="12700">
                <a:solidFill>
                  <a:schemeClr val="tx1"/>
                </a:solidFill>
                <a:round/>
                <a:headEnd/>
                <a:tailEnd/>
              </a:ln>
              <a:effectLst/>
            </p:spPr>
            <p:txBody>
              <a:bodyPr wrap="none" anchor="ctr"/>
              <a:lstStyle/>
              <a:p>
                <a:endParaRPr lang="en-US"/>
              </a:p>
            </p:txBody>
          </p:sp>
          <p:sp>
            <p:nvSpPr>
              <p:cNvPr id="192732" name="Line 220"/>
              <p:cNvSpPr>
                <a:spLocks noChangeShapeType="1"/>
              </p:cNvSpPr>
              <p:nvPr/>
            </p:nvSpPr>
            <p:spPr bwMode="auto">
              <a:xfrm>
                <a:off x="4196" y="2226"/>
                <a:ext cx="0" cy="19"/>
              </a:xfrm>
              <a:prstGeom prst="line">
                <a:avLst/>
              </a:prstGeom>
              <a:noFill/>
              <a:ln w="12700">
                <a:solidFill>
                  <a:schemeClr val="tx1"/>
                </a:solidFill>
                <a:round/>
                <a:headEnd/>
                <a:tailEnd/>
              </a:ln>
              <a:effectLst/>
            </p:spPr>
            <p:txBody>
              <a:bodyPr wrap="none" anchor="ctr"/>
              <a:lstStyle/>
              <a:p>
                <a:endParaRPr lang="en-US"/>
              </a:p>
            </p:txBody>
          </p:sp>
          <p:sp>
            <p:nvSpPr>
              <p:cNvPr id="192733" name="Rectangle 221"/>
              <p:cNvSpPr>
                <a:spLocks noChangeArrowheads="1"/>
              </p:cNvSpPr>
              <p:nvPr/>
            </p:nvSpPr>
            <p:spPr bwMode="auto">
              <a:xfrm>
                <a:off x="4066" y="1422"/>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5</a:t>
                </a:r>
              </a:p>
            </p:txBody>
          </p:sp>
          <p:sp>
            <p:nvSpPr>
              <p:cNvPr id="192734" name="Rectangle 222"/>
              <p:cNvSpPr>
                <a:spLocks noChangeArrowheads="1"/>
              </p:cNvSpPr>
              <p:nvPr/>
            </p:nvSpPr>
            <p:spPr bwMode="auto">
              <a:xfrm>
                <a:off x="4066" y="1665"/>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0</a:t>
                </a:r>
              </a:p>
            </p:txBody>
          </p:sp>
          <p:sp>
            <p:nvSpPr>
              <p:cNvPr id="192735" name="Rectangle 223"/>
              <p:cNvSpPr>
                <a:spLocks noChangeArrowheads="1"/>
              </p:cNvSpPr>
              <p:nvPr/>
            </p:nvSpPr>
            <p:spPr bwMode="auto">
              <a:xfrm>
                <a:off x="4066" y="1909"/>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5</a:t>
                </a:r>
              </a:p>
            </p:txBody>
          </p:sp>
          <p:sp>
            <p:nvSpPr>
              <p:cNvPr id="192736" name="Rectangle 224"/>
              <p:cNvSpPr>
                <a:spLocks noChangeArrowheads="1"/>
              </p:cNvSpPr>
              <p:nvPr/>
            </p:nvSpPr>
            <p:spPr bwMode="auto">
              <a:xfrm>
                <a:off x="4066" y="2148"/>
                <a:ext cx="73" cy="82"/>
              </a:xfrm>
              <a:prstGeom prst="rect">
                <a:avLst/>
              </a:prstGeom>
              <a:noFill/>
              <a:ln w="12700">
                <a:noFill/>
                <a:miter lim="800000"/>
                <a:headEnd/>
                <a:tailEnd/>
              </a:ln>
              <a:effectLst/>
            </p:spPr>
            <p:txBody>
              <a:bodyPr wrap="none" lIns="36512" tIns="19050" rIns="36512" bIns="19050">
                <a:spAutoFit/>
              </a:bodyPr>
              <a:lstStyle/>
              <a:p>
                <a:pPr defTabSz="146050" eaLnBrk="0" hangingPunct="0"/>
                <a:r>
                  <a:rPr lang="en-US" sz="600"/>
                  <a:t>0</a:t>
                </a:r>
              </a:p>
            </p:txBody>
          </p:sp>
          <p:sp>
            <p:nvSpPr>
              <p:cNvPr id="192737" name="Line 225"/>
              <p:cNvSpPr>
                <a:spLocks noChangeShapeType="1"/>
              </p:cNvSpPr>
              <p:nvPr/>
            </p:nvSpPr>
            <p:spPr bwMode="auto">
              <a:xfrm flipH="1">
                <a:off x="4137" y="1461"/>
                <a:ext cx="46" cy="0"/>
              </a:xfrm>
              <a:prstGeom prst="line">
                <a:avLst/>
              </a:prstGeom>
              <a:noFill/>
              <a:ln w="12700">
                <a:solidFill>
                  <a:schemeClr val="tx1"/>
                </a:solidFill>
                <a:round/>
                <a:headEnd/>
                <a:tailEnd/>
              </a:ln>
              <a:effectLst/>
            </p:spPr>
            <p:txBody>
              <a:bodyPr wrap="none" anchor="ctr"/>
              <a:lstStyle/>
              <a:p>
                <a:endParaRPr lang="en-US"/>
              </a:p>
            </p:txBody>
          </p:sp>
          <p:sp>
            <p:nvSpPr>
              <p:cNvPr id="192738" name="Line 226"/>
              <p:cNvSpPr>
                <a:spLocks noChangeShapeType="1"/>
              </p:cNvSpPr>
              <p:nvPr/>
            </p:nvSpPr>
            <p:spPr bwMode="auto">
              <a:xfrm flipH="1">
                <a:off x="4137" y="1704"/>
                <a:ext cx="46" cy="0"/>
              </a:xfrm>
              <a:prstGeom prst="line">
                <a:avLst/>
              </a:prstGeom>
              <a:noFill/>
              <a:ln w="12700">
                <a:solidFill>
                  <a:schemeClr val="tx1"/>
                </a:solidFill>
                <a:round/>
                <a:headEnd/>
                <a:tailEnd/>
              </a:ln>
              <a:effectLst/>
            </p:spPr>
            <p:txBody>
              <a:bodyPr wrap="none" anchor="ctr"/>
              <a:lstStyle/>
              <a:p>
                <a:endParaRPr lang="en-US"/>
              </a:p>
            </p:txBody>
          </p:sp>
          <p:sp>
            <p:nvSpPr>
              <p:cNvPr id="192739" name="Line 227"/>
              <p:cNvSpPr>
                <a:spLocks noChangeShapeType="1"/>
              </p:cNvSpPr>
              <p:nvPr/>
            </p:nvSpPr>
            <p:spPr bwMode="auto">
              <a:xfrm flipH="1">
                <a:off x="4137" y="1947"/>
                <a:ext cx="46" cy="0"/>
              </a:xfrm>
              <a:prstGeom prst="line">
                <a:avLst/>
              </a:prstGeom>
              <a:noFill/>
              <a:ln w="12700">
                <a:solidFill>
                  <a:schemeClr val="tx1"/>
                </a:solidFill>
                <a:round/>
                <a:headEnd/>
                <a:tailEnd/>
              </a:ln>
              <a:effectLst/>
            </p:spPr>
            <p:txBody>
              <a:bodyPr wrap="none" anchor="ctr"/>
              <a:lstStyle/>
              <a:p>
                <a:endParaRPr lang="en-US"/>
              </a:p>
            </p:txBody>
          </p:sp>
          <p:sp>
            <p:nvSpPr>
              <p:cNvPr id="192740" name="Line 228"/>
              <p:cNvSpPr>
                <a:spLocks noChangeShapeType="1"/>
              </p:cNvSpPr>
              <p:nvPr/>
            </p:nvSpPr>
            <p:spPr bwMode="auto">
              <a:xfrm flipH="1">
                <a:off x="4137" y="2187"/>
                <a:ext cx="46" cy="0"/>
              </a:xfrm>
              <a:prstGeom prst="line">
                <a:avLst/>
              </a:prstGeom>
              <a:noFill/>
              <a:ln w="12700">
                <a:solidFill>
                  <a:schemeClr val="tx1"/>
                </a:solidFill>
                <a:round/>
                <a:headEnd/>
                <a:tailEnd/>
              </a:ln>
              <a:effectLst/>
            </p:spPr>
            <p:txBody>
              <a:bodyPr wrap="none" anchor="ctr"/>
              <a:lstStyle/>
              <a:p>
                <a:endParaRPr lang="en-US"/>
              </a:p>
            </p:txBody>
          </p:sp>
          <p:sp>
            <p:nvSpPr>
              <p:cNvPr id="192741" name="Line 229"/>
              <p:cNvSpPr>
                <a:spLocks noChangeShapeType="1"/>
              </p:cNvSpPr>
              <p:nvPr/>
            </p:nvSpPr>
            <p:spPr bwMode="auto">
              <a:xfrm>
                <a:off x="4200" y="2222"/>
                <a:ext cx="1060" cy="0"/>
              </a:xfrm>
              <a:prstGeom prst="line">
                <a:avLst/>
              </a:prstGeom>
              <a:noFill/>
              <a:ln w="12700">
                <a:solidFill>
                  <a:schemeClr val="tx1"/>
                </a:solidFill>
                <a:round/>
                <a:headEnd/>
                <a:tailEnd/>
              </a:ln>
              <a:effectLst/>
            </p:spPr>
            <p:txBody>
              <a:bodyPr wrap="none" anchor="ctr"/>
              <a:lstStyle/>
              <a:p>
                <a:endParaRPr lang="en-US"/>
              </a:p>
            </p:txBody>
          </p:sp>
          <p:sp>
            <p:nvSpPr>
              <p:cNvPr id="192742" name="Line 230"/>
              <p:cNvSpPr>
                <a:spLocks noChangeShapeType="1"/>
              </p:cNvSpPr>
              <p:nvPr/>
            </p:nvSpPr>
            <p:spPr bwMode="auto">
              <a:xfrm flipV="1">
                <a:off x="4179" y="1457"/>
                <a:ext cx="0" cy="755"/>
              </a:xfrm>
              <a:prstGeom prst="line">
                <a:avLst/>
              </a:prstGeom>
              <a:noFill/>
              <a:ln w="12700">
                <a:solidFill>
                  <a:schemeClr val="tx1"/>
                </a:solidFill>
                <a:round/>
                <a:headEnd/>
                <a:tailEnd/>
              </a:ln>
              <a:effectLst/>
            </p:spPr>
            <p:txBody>
              <a:bodyPr wrap="none" anchor="ctr"/>
              <a:lstStyle/>
              <a:p>
                <a:endParaRPr lang="en-US"/>
              </a:p>
            </p:txBody>
          </p:sp>
          <p:grpSp>
            <p:nvGrpSpPr>
              <p:cNvPr id="192743" name="Group 231"/>
              <p:cNvGrpSpPr>
                <a:grpSpLocks/>
              </p:cNvGrpSpPr>
              <p:nvPr/>
            </p:nvGrpSpPr>
            <p:grpSpPr bwMode="auto">
              <a:xfrm>
                <a:off x="4304" y="1509"/>
                <a:ext cx="912" cy="682"/>
                <a:chOff x="4304" y="1509"/>
                <a:chExt cx="912" cy="682"/>
              </a:xfrm>
            </p:grpSpPr>
            <p:sp>
              <p:nvSpPr>
                <p:cNvPr id="192744" name="Freeform 232"/>
                <p:cNvSpPr>
                  <a:spLocks/>
                </p:cNvSpPr>
                <p:nvPr/>
              </p:nvSpPr>
              <p:spPr bwMode="auto">
                <a:xfrm>
                  <a:off x="5156" y="2044"/>
                  <a:ext cx="60" cy="147"/>
                </a:xfrm>
                <a:custGeom>
                  <a:avLst/>
                  <a:gdLst/>
                  <a:ahLst/>
                  <a:cxnLst>
                    <a:cxn ang="0">
                      <a:pos x="0" y="146"/>
                    </a:cxn>
                    <a:cxn ang="0">
                      <a:pos x="59" y="146"/>
                    </a:cxn>
                    <a:cxn ang="0">
                      <a:pos x="59" y="0"/>
                    </a:cxn>
                    <a:cxn ang="0">
                      <a:pos x="0" y="0"/>
                    </a:cxn>
                    <a:cxn ang="0">
                      <a:pos x="0" y="146"/>
                    </a:cxn>
                  </a:cxnLst>
                  <a:rect l="0" t="0" r="r" b="b"/>
                  <a:pathLst>
                    <a:path w="60" h="147">
                      <a:moveTo>
                        <a:pt x="0" y="146"/>
                      </a:moveTo>
                      <a:lnTo>
                        <a:pt x="59" y="146"/>
                      </a:lnTo>
                      <a:lnTo>
                        <a:pt x="59" y="0"/>
                      </a:lnTo>
                      <a:lnTo>
                        <a:pt x="0" y="0"/>
                      </a:lnTo>
                      <a:lnTo>
                        <a:pt x="0" y="146"/>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92745" name="Freeform 233"/>
                <p:cNvSpPr>
                  <a:spLocks/>
                </p:cNvSpPr>
                <p:nvPr/>
              </p:nvSpPr>
              <p:spPr bwMode="auto">
                <a:xfrm>
                  <a:off x="5094" y="2044"/>
                  <a:ext cx="63" cy="147"/>
                </a:xfrm>
                <a:custGeom>
                  <a:avLst/>
                  <a:gdLst/>
                  <a:ahLst/>
                  <a:cxnLst>
                    <a:cxn ang="0">
                      <a:pos x="0" y="146"/>
                    </a:cxn>
                    <a:cxn ang="0">
                      <a:pos x="62" y="146"/>
                    </a:cxn>
                    <a:cxn ang="0">
                      <a:pos x="62" y="0"/>
                    </a:cxn>
                    <a:cxn ang="0">
                      <a:pos x="0" y="0"/>
                    </a:cxn>
                    <a:cxn ang="0">
                      <a:pos x="0" y="146"/>
                    </a:cxn>
                  </a:cxnLst>
                  <a:rect l="0" t="0" r="r" b="b"/>
                  <a:pathLst>
                    <a:path w="63" h="147">
                      <a:moveTo>
                        <a:pt x="0" y="146"/>
                      </a:moveTo>
                      <a:lnTo>
                        <a:pt x="62" y="146"/>
                      </a:lnTo>
                      <a:lnTo>
                        <a:pt x="62" y="0"/>
                      </a:lnTo>
                      <a:lnTo>
                        <a:pt x="0" y="0"/>
                      </a:lnTo>
                      <a:lnTo>
                        <a:pt x="0" y="146"/>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92746" name="Freeform 234"/>
                <p:cNvSpPr>
                  <a:spLocks/>
                </p:cNvSpPr>
                <p:nvPr/>
              </p:nvSpPr>
              <p:spPr bwMode="auto">
                <a:xfrm>
                  <a:off x="5035" y="2093"/>
                  <a:ext cx="60" cy="98"/>
                </a:xfrm>
                <a:custGeom>
                  <a:avLst/>
                  <a:gdLst/>
                  <a:ahLst/>
                  <a:cxnLst>
                    <a:cxn ang="0">
                      <a:pos x="0" y="97"/>
                    </a:cxn>
                    <a:cxn ang="0">
                      <a:pos x="59" y="97"/>
                    </a:cxn>
                    <a:cxn ang="0">
                      <a:pos x="59" y="0"/>
                    </a:cxn>
                    <a:cxn ang="0">
                      <a:pos x="0" y="0"/>
                    </a:cxn>
                    <a:cxn ang="0">
                      <a:pos x="0" y="97"/>
                    </a:cxn>
                  </a:cxnLst>
                  <a:rect l="0" t="0" r="r" b="b"/>
                  <a:pathLst>
                    <a:path w="60" h="98">
                      <a:moveTo>
                        <a:pt x="0" y="97"/>
                      </a:moveTo>
                      <a:lnTo>
                        <a:pt x="59" y="97"/>
                      </a:lnTo>
                      <a:lnTo>
                        <a:pt x="59" y="0"/>
                      </a:lnTo>
                      <a:lnTo>
                        <a:pt x="0" y="0"/>
                      </a:lnTo>
                      <a:lnTo>
                        <a:pt x="0" y="97"/>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92747" name="Freeform 235"/>
                <p:cNvSpPr>
                  <a:spLocks/>
                </p:cNvSpPr>
                <p:nvPr/>
              </p:nvSpPr>
              <p:spPr bwMode="auto">
                <a:xfrm>
                  <a:off x="4973" y="1753"/>
                  <a:ext cx="63" cy="438"/>
                </a:xfrm>
                <a:custGeom>
                  <a:avLst/>
                  <a:gdLst/>
                  <a:ahLst/>
                  <a:cxnLst>
                    <a:cxn ang="0">
                      <a:pos x="0" y="437"/>
                    </a:cxn>
                    <a:cxn ang="0">
                      <a:pos x="62" y="437"/>
                    </a:cxn>
                    <a:cxn ang="0">
                      <a:pos x="62" y="0"/>
                    </a:cxn>
                    <a:cxn ang="0">
                      <a:pos x="0" y="0"/>
                    </a:cxn>
                    <a:cxn ang="0">
                      <a:pos x="0" y="437"/>
                    </a:cxn>
                  </a:cxnLst>
                  <a:rect l="0" t="0" r="r" b="b"/>
                  <a:pathLst>
                    <a:path w="63" h="438">
                      <a:moveTo>
                        <a:pt x="0" y="437"/>
                      </a:moveTo>
                      <a:lnTo>
                        <a:pt x="62" y="437"/>
                      </a:lnTo>
                      <a:lnTo>
                        <a:pt x="62" y="0"/>
                      </a:lnTo>
                      <a:lnTo>
                        <a:pt x="0" y="0"/>
                      </a:lnTo>
                      <a:lnTo>
                        <a:pt x="0" y="437"/>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92748" name="Freeform 236"/>
                <p:cNvSpPr>
                  <a:spLocks/>
                </p:cNvSpPr>
                <p:nvPr/>
              </p:nvSpPr>
              <p:spPr bwMode="auto">
                <a:xfrm>
                  <a:off x="4914" y="1899"/>
                  <a:ext cx="60" cy="292"/>
                </a:xfrm>
                <a:custGeom>
                  <a:avLst/>
                  <a:gdLst/>
                  <a:ahLst/>
                  <a:cxnLst>
                    <a:cxn ang="0">
                      <a:pos x="0" y="291"/>
                    </a:cxn>
                    <a:cxn ang="0">
                      <a:pos x="59" y="291"/>
                    </a:cxn>
                    <a:cxn ang="0">
                      <a:pos x="59" y="0"/>
                    </a:cxn>
                    <a:cxn ang="0">
                      <a:pos x="0" y="0"/>
                    </a:cxn>
                    <a:cxn ang="0">
                      <a:pos x="0" y="291"/>
                    </a:cxn>
                  </a:cxnLst>
                  <a:rect l="0" t="0" r="r" b="b"/>
                  <a:pathLst>
                    <a:path w="60" h="292">
                      <a:moveTo>
                        <a:pt x="0" y="291"/>
                      </a:moveTo>
                      <a:lnTo>
                        <a:pt x="59" y="291"/>
                      </a:lnTo>
                      <a:lnTo>
                        <a:pt x="59" y="0"/>
                      </a:lnTo>
                      <a:lnTo>
                        <a:pt x="0" y="0"/>
                      </a:lnTo>
                      <a:lnTo>
                        <a:pt x="0" y="291"/>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92749" name="Freeform 237"/>
                <p:cNvSpPr>
                  <a:spLocks/>
                </p:cNvSpPr>
                <p:nvPr/>
              </p:nvSpPr>
              <p:spPr bwMode="auto">
                <a:xfrm>
                  <a:off x="4851" y="1850"/>
                  <a:ext cx="64" cy="341"/>
                </a:xfrm>
                <a:custGeom>
                  <a:avLst/>
                  <a:gdLst/>
                  <a:ahLst/>
                  <a:cxnLst>
                    <a:cxn ang="0">
                      <a:pos x="0" y="340"/>
                    </a:cxn>
                    <a:cxn ang="0">
                      <a:pos x="63" y="340"/>
                    </a:cxn>
                    <a:cxn ang="0">
                      <a:pos x="63" y="0"/>
                    </a:cxn>
                    <a:cxn ang="0">
                      <a:pos x="0" y="0"/>
                    </a:cxn>
                    <a:cxn ang="0">
                      <a:pos x="0" y="340"/>
                    </a:cxn>
                  </a:cxnLst>
                  <a:rect l="0" t="0" r="r" b="b"/>
                  <a:pathLst>
                    <a:path w="64" h="341">
                      <a:moveTo>
                        <a:pt x="0" y="340"/>
                      </a:moveTo>
                      <a:lnTo>
                        <a:pt x="63" y="340"/>
                      </a:lnTo>
                      <a:lnTo>
                        <a:pt x="63" y="0"/>
                      </a:lnTo>
                      <a:lnTo>
                        <a:pt x="0" y="0"/>
                      </a:lnTo>
                      <a:lnTo>
                        <a:pt x="0" y="340"/>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92750" name="Freeform 238"/>
                <p:cNvSpPr>
                  <a:spLocks/>
                </p:cNvSpPr>
                <p:nvPr/>
              </p:nvSpPr>
              <p:spPr bwMode="auto">
                <a:xfrm>
                  <a:off x="4792" y="1753"/>
                  <a:ext cx="60" cy="438"/>
                </a:xfrm>
                <a:custGeom>
                  <a:avLst/>
                  <a:gdLst/>
                  <a:ahLst/>
                  <a:cxnLst>
                    <a:cxn ang="0">
                      <a:pos x="0" y="437"/>
                    </a:cxn>
                    <a:cxn ang="0">
                      <a:pos x="59" y="437"/>
                    </a:cxn>
                    <a:cxn ang="0">
                      <a:pos x="59" y="0"/>
                    </a:cxn>
                    <a:cxn ang="0">
                      <a:pos x="0" y="0"/>
                    </a:cxn>
                    <a:cxn ang="0">
                      <a:pos x="0" y="437"/>
                    </a:cxn>
                  </a:cxnLst>
                  <a:rect l="0" t="0" r="r" b="b"/>
                  <a:pathLst>
                    <a:path w="60" h="438">
                      <a:moveTo>
                        <a:pt x="0" y="437"/>
                      </a:moveTo>
                      <a:lnTo>
                        <a:pt x="59" y="437"/>
                      </a:lnTo>
                      <a:lnTo>
                        <a:pt x="59" y="0"/>
                      </a:lnTo>
                      <a:lnTo>
                        <a:pt x="0" y="0"/>
                      </a:lnTo>
                      <a:lnTo>
                        <a:pt x="0" y="437"/>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92751" name="Freeform 239"/>
                <p:cNvSpPr>
                  <a:spLocks/>
                </p:cNvSpPr>
                <p:nvPr/>
              </p:nvSpPr>
              <p:spPr bwMode="auto">
                <a:xfrm>
                  <a:off x="4730" y="1655"/>
                  <a:ext cx="63" cy="536"/>
                </a:xfrm>
                <a:custGeom>
                  <a:avLst/>
                  <a:gdLst/>
                  <a:ahLst/>
                  <a:cxnLst>
                    <a:cxn ang="0">
                      <a:pos x="0" y="535"/>
                    </a:cxn>
                    <a:cxn ang="0">
                      <a:pos x="62" y="535"/>
                    </a:cxn>
                    <a:cxn ang="0">
                      <a:pos x="62" y="0"/>
                    </a:cxn>
                    <a:cxn ang="0">
                      <a:pos x="0" y="0"/>
                    </a:cxn>
                    <a:cxn ang="0">
                      <a:pos x="0" y="535"/>
                    </a:cxn>
                  </a:cxnLst>
                  <a:rect l="0" t="0" r="r" b="b"/>
                  <a:pathLst>
                    <a:path w="63" h="536">
                      <a:moveTo>
                        <a:pt x="0" y="535"/>
                      </a:moveTo>
                      <a:lnTo>
                        <a:pt x="62" y="535"/>
                      </a:lnTo>
                      <a:lnTo>
                        <a:pt x="62" y="0"/>
                      </a:lnTo>
                      <a:lnTo>
                        <a:pt x="0" y="0"/>
                      </a:lnTo>
                      <a:lnTo>
                        <a:pt x="0" y="535"/>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92752" name="Freeform 240"/>
                <p:cNvSpPr>
                  <a:spLocks/>
                </p:cNvSpPr>
                <p:nvPr/>
              </p:nvSpPr>
              <p:spPr bwMode="auto">
                <a:xfrm>
                  <a:off x="4667" y="1655"/>
                  <a:ext cx="64" cy="536"/>
                </a:xfrm>
                <a:custGeom>
                  <a:avLst/>
                  <a:gdLst/>
                  <a:ahLst/>
                  <a:cxnLst>
                    <a:cxn ang="0">
                      <a:pos x="0" y="535"/>
                    </a:cxn>
                    <a:cxn ang="0">
                      <a:pos x="63" y="535"/>
                    </a:cxn>
                    <a:cxn ang="0">
                      <a:pos x="63" y="0"/>
                    </a:cxn>
                    <a:cxn ang="0">
                      <a:pos x="0" y="0"/>
                    </a:cxn>
                    <a:cxn ang="0">
                      <a:pos x="0" y="535"/>
                    </a:cxn>
                  </a:cxnLst>
                  <a:rect l="0" t="0" r="r" b="b"/>
                  <a:pathLst>
                    <a:path w="64" h="536">
                      <a:moveTo>
                        <a:pt x="0" y="535"/>
                      </a:moveTo>
                      <a:lnTo>
                        <a:pt x="63" y="535"/>
                      </a:lnTo>
                      <a:lnTo>
                        <a:pt x="63" y="0"/>
                      </a:lnTo>
                      <a:lnTo>
                        <a:pt x="0" y="0"/>
                      </a:lnTo>
                      <a:lnTo>
                        <a:pt x="0" y="535"/>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92753" name="Freeform 241"/>
                <p:cNvSpPr>
                  <a:spLocks/>
                </p:cNvSpPr>
                <p:nvPr/>
              </p:nvSpPr>
              <p:spPr bwMode="auto">
                <a:xfrm>
                  <a:off x="4609" y="1509"/>
                  <a:ext cx="59" cy="682"/>
                </a:xfrm>
                <a:custGeom>
                  <a:avLst/>
                  <a:gdLst/>
                  <a:ahLst/>
                  <a:cxnLst>
                    <a:cxn ang="0">
                      <a:pos x="0" y="681"/>
                    </a:cxn>
                    <a:cxn ang="0">
                      <a:pos x="58" y="681"/>
                    </a:cxn>
                    <a:cxn ang="0">
                      <a:pos x="58" y="0"/>
                    </a:cxn>
                    <a:cxn ang="0">
                      <a:pos x="0" y="0"/>
                    </a:cxn>
                    <a:cxn ang="0">
                      <a:pos x="0" y="681"/>
                    </a:cxn>
                  </a:cxnLst>
                  <a:rect l="0" t="0" r="r" b="b"/>
                  <a:pathLst>
                    <a:path w="59" h="682">
                      <a:moveTo>
                        <a:pt x="0" y="681"/>
                      </a:moveTo>
                      <a:lnTo>
                        <a:pt x="58" y="681"/>
                      </a:lnTo>
                      <a:lnTo>
                        <a:pt x="58" y="0"/>
                      </a:lnTo>
                      <a:lnTo>
                        <a:pt x="0" y="0"/>
                      </a:lnTo>
                      <a:lnTo>
                        <a:pt x="0" y="681"/>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92754" name="Freeform 242"/>
                <p:cNvSpPr>
                  <a:spLocks/>
                </p:cNvSpPr>
                <p:nvPr/>
              </p:nvSpPr>
              <p:spPr bwMode="auto">
                <a:xfrm>
                  <a:off x="4546" y="1899"/>
                  <a:ext cx="64" cy="292"/>
                </a:xfrm>
                <a:custGeom>
                  <a:avLst/>
                  <a:gdLst/>
                  <a:ahLst/>
                  <a:cxnLst>
                    <a:cxn ang="0">
                      <a:pos x="0" y="291"/>
                    </a:cxn>
                    <a:cxn ang="0">
                      <a:pos x="63" y="291"/>
                    </a:cxn>
                    <a:cxn ang="0">
                      <a:pos x="63" y="0"/>
                    </a:cxn>
                    <a:cxn ang="0">
                      <a:pos x="0" y="0"/>
                    </a:cxn>
                    <a:cxn ang="0">
                      <a:pos x="0" y="291"/>
                    </a:cxn>
                  </a:cxnLst>
                  <a:rect l="0" t="0" r="r" b="b"/>
                  <a:pathLst>
                    <a:path w="64" h="292">
                      <a:moveTo>
                        <a:pt x="0" y="291"/>
                      </a:moveTo>
                      <a:lnTo>
                        <a:pt x="63" y="291"/>
                      </a:lnTo>
                      <a:lnTo>
                        <a:pt x="63" y="0"/>
                      </a:lnTo>
                      <a:lnTo>
                        <a:pt x="0" y="0"/>
                      </a:lnTo>
                      <a:lnTo>
                        <a:pt x="0" y="291"/>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92755" name="Freeform 243"/>
                <p:cNvSpPr>
                  <a:spLocks/>
                </p:cNvSpPr>
                <p:nvPr/>
              </p:nvSpPr>
              <p:spPr bwMode="auto">
                <a:xfrm>
                  <a:off x="4487" y="1704"/>
                  <a:ext cx="60" cy="487"/>
                </a:xfrm>
                <a:custGeom>
                  <a:avLst/>
                  <a:gdLst/>
                  <a:ahLst/>
                  <a:cxnLst>
                    <a:cxn ang="0">
                      <a:pos x="0" y="486"/>
                    </a:cxn>
                    <a:cxn ang="0">
                      <a:pos x="59" y="486"/>
                    </a:cxn>
                    <a:cxn ang="0">
                      <a:pos x="59" y="0"/>
                    </a:cxn>
                    <a:cxn ang="0">
                      <a:pos x="0" y="0"/>
                    </a:cxn>
                    <a:cxn ang="0">
                      <a:pos x="0" y="486"/>
                    </a:cxn>
                  </a:cxnLst>
                  <a:rect l="0" t="0" r="r" b="b"/>
                  <a:pathLst>
                    <a:path w="60" h="487">
                      <a:moveTo>
                        <a:pt x="0" y="486"/>
                      </a:moveTo>
                      <a:lnTo>
                        <a:pt x="59" y="486"/>
                      </a:lnTo>
                      <a:lnTo>
                        <a:pt x="59" y="0"/>
                      </a:lnTo>
                      <a:lnTo>
                        <a:pt x="0" y="0"/>
                      </a:lnTo>
                      <a:lnTo>
                        <a:pt x="0" y="486"/>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92756" name="Freeform 244"/>
                <p:cNvSpPr>
                  <a:spLocks/>
                </p:cNvSpPr>
                <p:nvPr/>
              </p:nvSpPr>
              <p:spPr bwMode="auto">
                <a:xfrm>
                  <a:off x="4425" y="1996"/>
                  <a:ext cx="63" cy="195"/>
                </a:xfrm>
                <a:custGeom>
                  <a:avLst/>
                  <a:gdLst/>
                  <a:ahLst/>
                  <a:cxnLst>
                    <a:cxn ang="0">
                      <a:pos x="0" y="194"/>
                    </a:cxn>
                    <a:cxn ang="0">
                      <a:pos x="62" y="194"/>
                    </a:cxn>
                    <a:cxn ang="0">
                      <a:pos x="62" y="0"/>
                    </a:cxn>
                    <a:cxn ang="0">
                      <a:pos x="0" y="0"/>
                    </a:cxn>
                    <a:cxn ang="0">
                      <a:pos x="0" y="194"/>
                    </a:cxn>
                  </a:cxnLst>
                  <a:rect l="0" t="0" r="r" b="b"/>
                  <a:pathLst>
                    <a:path w="63" h="195">
                      <a:moveTo>
                        <a:pt x="0" y="194"/>
                      </a:moveTo>
                      <a:lnTo>
                        <a:pt x="62" y="194"/>
                      </a:lnTo>
                      <a:lnTo>
                        <a:pt x="62" y="0"/>
                      </a:lnTo>
                      <a:lnTo>
                        <a:pt x="0" y="0"/>
                      </a:lnTo>
                      <a:lnTo>
                        <a:pt x="0" y="194"/>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92757" name="Freeform 245"/>
                <p:cNvSpPr>
                  <a:spLocks/>
                </p:cNvSpPr>
                <p:nvPr/>
              </p:nvSpPr>
              <p:spPr bwMode="auto">
                <a:xfrm>
                  <a:off x="4366" y="1996"/>
                  <a:ext cx="60" cy="195"/>
                </a:xfrm>
                <a:custGeom>
                  <a:avLst/>
                  <a:gdLst/>
                  <a:ahLst/>
                  <a:cxnLst>
                    <a:cxn ang="0">
                      <a:pos x="0" y="194"/>
                    </a:cxn>
                    <a:cxn ang="0">
                      <a:pos x="59" y="194"/>
                    </a:cxn>
                    <a:cxn ang="0">
                      <a:pos x="59" y="0"/>
                    </a:cxn>
                    <a:cxn ang="0">
                      <a:pos x="0" y="0"/>
                    </a:cxn>
                    <a:cxn ang="0">
                      <a:pos x="0" y="194"/>
                    </a:cxn>
                  </a:cxnLst>
                  <a:rect l="0" t="0" r="r" b="b"/>
                  <a:pathLst>
                    <a:path w="60" h="195">
                      <a:moveTo>
                        <a:pt x="0" y="194"/>
                      </a:moveTo>
                      <a:lnTo>
                        <a:pt x="59" y="194"/>
                      </a:lnTo>
                      <a:lnTo>
                        <a:pt x="59" y="0"/>
                      </a:lnTo>
                      <a:lnTo>
                        <a:pt x="0" y="0"/>
                      </a:lnTo>
                      <a:lnTo>
                        <a:pt x="0" y="194"/>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sp>
              <p:nvSpPr>
                <p:cNvPr id="192758" name="Freeform 246"/>
                <p:cNvSpPr>
                  <a:spLocks/>
                </p:cNvSpPr>
                <p:nvPr/>
              </p:nvSpPr>
              <p:spPr bwMode="auto">
                <a:xfrm>
                  <a:off x="4304" y="2142"/>
                  <a:ext cx="63" cy="49"/>
                </a:xfrm>
                <a:custGeom>
                  <a:avLst/>
                  <a:gdLst/>
                  <a:ahLst/>
                  <a:cxnLst>
                    <a:cxn ang="0">
                      <a:pos x="0" y="48"/>
                    </a:cxn>
                    <a:cxn ang="0">
                      <a:pos x="62" y="48"/>
                    </a:cxn>
                    <a:cxn ang="0">
                      <a:pos x="62" y="0"/>
                    </a:cxn>
                    <a:cxn ang="0">
                      <a:pos x="0" y="0"/>
                    </a:cxn>
                    <a:cxn ang="0">
                      <a:pos x="0" y="48"/>
                    </a:cxn>
                  </a:cxnLst>
                  <a:rect l="0" t="0" r="r" b="b"/>
                  <a:pathLst>
                    <a:path w="63" h="49">
                      <a:moveTo>
                        <a:pt x="0" y="48"/>
                      </a:moveTo>
                      <a:lnTo>
                        <a:pt x="62" y="48"/>
                      </a:lnTo>
                      <a:lnTo>
                        <a:pt x="62" y="0"/>
                      </a:lnTo>
                      <a:lnTo>
                        <a:pt x="0" y="0"/>
                      </a:lnTo>
                      <a:lnTo>
                        <a:pt x="0" y="48"/>
                      </a:lnTo>
                    </a:path>
                  </a:pathLst>
                </a:custGeom>
                <a:solidFill>
                  <a:schemeClr val="folHlink"/>
                </a:solidFill>
                <a:ln w="12700" cap="rnd" cmpd="sng">
                  <a:solidFill>
                    <a:srgbClr val="000000"/>
                  </a:solidFill>
                  <a:prstDash val="solid"/>
                  <a:round/>
                  <a:headEnd type="none" w="med" len="med"/>
                  <a:tailEnd type="none" w="med" len="med"/>
                </a:ln>
                <a:effectLst/>
              </p:spPr>
              <p:txBody>
                <a:bodyPr/>
                <a:lstStyle/>
                <a:p>
                  <a:endParaRPr lang="en-US"/>
                </a:p>
              </p:txBody>
            </p:sp>
          </p:grpSp>
        </p:grpSp>
        <p:sp>
          <p:nvSpPr>
            <p:cNvPr id="192759" name="AutoShape 247"/>
            <p:cNvSpPr>
              <a:spLocks noChangeArrowheads="1"/>
            </p:cNvSpPr>
            <p:nvPr/>
          </p:nvSpPr>
          <p:spPr bwMode="auto">
            <a:xfrm rot="16200000" flipH="1">
              <a:off x="4468" y="1444"/>
              <a:ext cx="472" cy="280"/>
            </a:xfrm>
            <a:prstGeom prst="rightArrow">
              <a:avLst>
                <a:gd name="adj1" fmla="val 50000"/>
                <a:gd name="adj2" fmla="val 84294"/>
              </a:avLst>
            </a:prstGeom>
            <a:solidFill>
              <a:srgbClr val="FC0128"/>
            </a:solidFill>
            <a:ln w="38100">
              <a:solidFill>
                <a:schemeClr val="bg2"/>
              </a:solidFill>
              <a:miter lim="800000"/>
              <a:headEnd/>
              <a:tailEnd/>
            </a:ln>
            <a:effectLst/>
          </p:spPr>
          <p:txBody>
            <a:bodyPr wrap="none" anchor="ctr"/>
            <a:lstStyle/>
            <a:p>
              <a:endParaRPr lang="en-US"/>
            </a:p>
          </p:txBody>
        </p:sp>
        <p:sp>
          <p:nvSpPr>
            <p:cNvPr id="192760" name="AutoShape 248"/>
            <p:cNvSpPr>
              <a:spLocks noChangeArrowheads="1"/>
            </p:cNvSpPr>
            <p:nvPr/>
          </p:nvSpPr>
          <p:spPr bwMode="auto">
            <a:xfrm rot="16200000" flipH="1">
              <a:off x="4468" y="2260"/>
              <a:ext cx="472" cy="280"/>
            </a:xfrm>
            <a:prstGeom prst="rightArrow">
              <a:avLst>
                <a:gd name="adj1" fmla="val 50000"/>
                <a:gd name="adj2" fmla="val 84294"/>
              </a:avLst>
            </a:prstGeom>
            <a:solidFill>
              <a:srgbClr val="FC0128"/>
            </a:solidFill>
            <a:ln w="38100">
              <a:solidFill>
                <a:schemeClr val="bg2"/>
              </a:solidFill>
              <a:miter lim="800000"/>
              <a:headEnd/>
              <a:tailEnd/>
            </a:ln>
            <a:effectLst/>
          </p:spPr>
          <p:txBody>
            <a:bodyPr wrap="none" anchor="ctr"/>
            <a:lstStyle/>
            <a:p>
              <a:endParaRPr lang="en-US"/>
            </a:p>
          </p:txBody>
        </p:sp>
      </p:gr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Rot="1" noChangeArrowheads="1"/>
          </p:cNvSpPr>
          <p:nvPr>
            <p:ph type="title"/>
          </p:nvPr>
        </p:nvSpPr>
        <p:spPr>
          <a:noFill/>
          <a:ln/>
          <a:effectLst>
            <a:outerShdw dist="35921" dir="2700000" algn="ctr" rotWithShape="0">
              <a:srgbClr val="000000"/>
            </a:outerShdw>
          </a:effectLst>
        </p:spPr>
        <p:txBody>
          <a:bodyPr lIns="90488" tIns="44450" rIns="90488" bIns="44450"/>
          <a:lstStyle/>
          <a:p>
            <a:r>
              <a:rPr lang="en-US"/>
              <a:t>The Sampling Distribution</a:t>
            </a:r>
          </a:p>
        </p:txBody>
      </p:sp>
      <p:sp>
        <p:nvSpPr>
          <p:cNvPr id="208122" name="Text Box 250"/>
          <p:cNvSpPr txBox="1">
            <a:spLocks noChangeArrowheads="1"/>
          </p:cNvSpPr>
          <p:nvPr/>
        </p:nvSpPr>
        <p:spPr bwMode="auto">
          <a:xfrm>
            <a:off x="838200" y="2133600"/>
            <a:ext cx="7391400" cy="3992563"/>
          </a:xfrm>
          <a:prstGeom prst="rect">
            <a:avLst/>
          </a:prstGeom>
          <a:noFill/>
          <a:ln w="9525">
            <a:noFill/>
            <a:miter lim="800000"/>
            <a:headEnd/>
            <a:tailEnd/>
          </a:ln>
          <a:effectLst/>
        </p:spPr>
        <p:txBody>
          <a:bodyPr>
            <a:spAutoFit/>
          </a:bodyPr>
          <a:lstStyle/>
          <a:p>
            <a:pPr>
              <a:spcBef>
                <a:spcPct val="50000"/>
              </a:spcBef>
            </a:pPr>
            <a:r>
              <a:rPr lang="en-US" sz="3200" dirty="0"/>
              <a:t>The Standard Deviation for the Sampling Distribution is called the Standard Error</a:t>
            </a:r>
          </a:p>
          <a:p>
            <a:pPr>
              <a:spcBef>
                <a:spcPct val="50000"/>
              </a:spcBef>
            </a:pPr>
            <a:r>
              <a:rPr lang="en-US" sz="3200" dirty="0"/>
              <a:t>That’s the third term for Standard Deviation!</a:t>
            </a:r>
          </a:p>
          <a:p>
            <a:pPr>
              <a:spcBef>
                <a:spcPct val="50000"/>
              </a:spcBef>
            </a:pPr>
            <a:r>
              <a:rPr lang="en-US" sz="3200" dirty="0"/>
              <a:t>When we are sampling, this is what we are trying to estimate</a:t>
            </a: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Rot="1" noChangeArrowheads="1"/>
          </p:cNvSpPr>
          <p:nvPr>
            <p:ph type="title"/>
          </p:nvPr>
        </p:nvSpPr>
        <p:spPr>
          <a:xfrm>
            <a:off x="457200" y="228600"/>
            <a:ext cx="8229600" cy="5486400"/>
          </a:xfrm>
        </p:spPr>
        <p:txBody>
          <a:bodyPr/>
          <a:lstStyle/>
          <a:p>
            <a:r>
              <a:rPr lang="en-US" sz="6600"/>
              <a:t>Awesome In-Class Activity that will make all of this CLEAR</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377825" y="4108450"/>
            <a:ext cx="8531225" cy="2587625"/>
          </a:xfrm>
          <a:prstGeom prst="rect">
            <a:avLst/>
          </a:prstGeom>
          <a:solidFill>
            <a:schemeClr val="bg1"/>
          </a:solidFill>
          <a:ln w="12700">
            <a:solidFill>
              <a:schemeClr val="bg1"/>
            </a:solidFill>
            <a:miter lim="800000"/>
            <a:headEnd/>
            <a:tailEnd/>
          </a:ln>
          <a:effectLst>
            <a:prstShdw prst="shdw17" dist="17961" dir="2700000">
              <a:schemeClr val="bg1">
                <a:gamma/>
                <a:shade val="60000"/>
                <a:invGamma/>
              </a:schemeClr>
            </a:prstShdw>
          </a:effectLst>
        </p:spPr>
        <p:txBody>
          <a:bodyPr wrap="none" anchor="ctr"/>
          <a:lstStyle/>
          <a:p>
            <a:endParaRPr lang="en-US"/>
          </a:p>
        </p:txBody>
      </p:sp>
      <p:sp>
        <p:nvSpPr>
          <p:cNvPr id="14339" name="Rectangle 3"/>
          <p:cNvSpPr>
            <a:spLocks noChangeArrowheads="1"/>
          </p:cNvSpPr>
          <p:nvPr/>
        </p:nvSpPr>
        <p:spPr bwMode="auto">
          <a:xfrm>
            <a:off x="377825" y="1406525"/>
            <a:ext cx="8531225" cy="2587625"/>
          </a:xfrm>
          <a:prstGeom prst="rect">
            <a:avLst/>
          </a:prstGeom>
          <a:solidFill>
            <a:schemeClr val="bg1"/>
          </a:solidFill>
          <a:ln w="12700">
            <a:solidFill>
              <a:schemeClr val="bg1"/>
            </a:solidFill>
            <a:miter lim="800000"/>
            <a:headEnd/>
            <a:tailEnd/>
          </a:ln>
          <a:effectLst>
            <a:prstShdw prst="shdw17" dist="17961" dir="2700000">
              <a:schemeClr val="bg1">
                <a:gamma/>
                <a:shade val="60000"/>
                <a:invGamma/>
              </a:schemeClr>
            </a:prstShdw>
          </a:effectLst>
        </p:spPr>
        <p:txBody>
          <a:bodyPr wrap="none" anchor="ctr"/>
          <a:lstStyle/>
          <a:p>
            <a:endParaRPr lang="en-US"/>
          </a:p>
        </p:txBody>
      </p:sp>
      <p:sp>
        <p:nvSpPr>
          <p:cNvPr id="14340" name="Rectangle 4"/>
          <p:cNvSpPr>
            <a:spLocks noGrp="1" noRot="1" noChangeArrowheads="1"/>
          </p:cNvSpPr>
          <p:nvPr>
            <p:ph type="title"/>
          </p:nvPr>
        </p:nvSpPr>
        <p:spPr>
          <a:xfrm>
            <a:off x="1038225" y="209550"/>
            <a:ext cx="7715250" cy="1143000"/>
          </a:xfrm>
          <a:noFill/>
          <a:ln/>
          <a:effectLst>
            <a:outerShdw dist="35921" dir="2700000" algn="ctr" rotWithShape="0">
              <a:srgbClr val="000000"/>
            </a:outerShdw>
          </a:effectLst>
        </p:spPr>
        <p:txBody>
          <a:bodyPr lIns="90488" tIns="44450" rIns="90488" bIns="44450"/>
          <a:lstStyle/>
          <a:p>
            <a:r>
              <a:rPr lang="en-US"/>
              <a:t>The Causal Context</a:t>
            </a:r>
          </a:p>
        </p:txBody>
      </p:sp>
      <p:sp>
        <p:nvSpPr>
          <p:cNvPr id="14341" name="Rectangle 5"/>
          <p:cNvSpPr>
            <a:spLocks noChangeArrowheads="1"/>
          </p:cNvSpPr>
          <p:nvPr/>
        </p:nvSpPr>
        <p:spPr bwMode="auto">
          <a:xfrm>
            <a:off x="646113" y="1498600"/>
            <a:ext cx="1443037" cy="576263"/>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eaLnBrk="0" hangingPunct="0"/>
            <a:r>
              <a:rPr lang="en-US" sz="3200">
                <a:effectLst>
                  <a:outerShdw blurRad="38100" dist="38100" dir="2700000" algn="tl">
                    <a:srgbClr val="000000"/>
                  </a:outerShdw>
                </a:effectLst>
              </a:rPr>
              <a:t>Theory</a:t>
            </a:r>
          </a:p>
        </p:txBody>
      </p:sp>
      <p:sp>
        <p:nvSpPr>
          <p:cNvPr id="14342" name="Rectangle 6"/>
          <p:cNvSpPr>
            <a:spLocks noChangeArrowheads="1"/>
          </p:cNvSpPr>
          <p:nvPr/>
        </p:nvSpPr>
        <p:spPr bwMode="auto">
          <a:xfrm>
            <a:off x="588963" y="5984875"/>
            <a:ext cx="2368550" cy="576263"/>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eaLnBrk="0" hangingPunct="0"/>
            <a:r>
              <a:rPr lang="en-US" sz="3200">
                <a:effectLst>
                  <a:outerShdw blurRad="38100" dist="38100" dir="2700000" algn="tl">
                    <a:srgbClr val="000000"/>
                  </a:outerShdw>
                </a:effectLst>
              </a:rPr>
              <a:t>Observation</a:t>
            </a:r>
          </a:p>
        </p:txBody>
      </p:sp>
      <p:sp>
        <p:nvSpPr>
          <p:cNvPr id="14343" name="Rectangle 7"/>
          <p:cNvSpPr>
            <a:spLocks noChangeArrowheads="1"/>
          </p:cNvSpPr>
          <p:nvPr/>
        </p:nvSpPr>
        <p:spPr bwMode="auto">
          <a:xfrm>
            <a:off x="1539875" y="2333625"/>
            <a:ext cx="1917700" cy="1063625"/>
          </a:xfrm>
          <a:prstGeom prst="rect">
            <a:avLst/>
          </a:prstGeom>
          <a:solidFill>
            <a:srgbClr val="FC0128"/>
          </a:solidFill>
          <a:ln w="12700">
            <a:noFill/>
            <a:miter lim="800000"/>
            <a:headEnd/>
            <a:tailEnd/>
          </a:ln>
          <a:effectLst/>
        </p:spPr>
        <p:txBody>
          <a:bodyPr wrap="none" lIns="90488" tIns="44450" rIns="90488" bIns="44450">
            <a:spAutoFit/>
          </a:bodyPr>
          <a:lstStyle/>
          <a:p>
            <a:pPr algn="ctr" eaLnBrk="0" hangingPunct="0"/>
            <a:r>
              <a:rPr lang="en-US" sz="3200">
                <a:effectLst>
                  <a:outerShdw blurRad="38100" dist="38100" dir="2700000" algn="tl">
                    <a:srgbClr val="000000"/>
                  </a:outerShdw>
                </a:effectLst>
              </a:rPr>
              <a:t>Cause</a:t>
            </a:r>
          </a:p>
          <a:p>
            <a:pPr algn="ctr" eaLnBrk="0" hangingPunct="0"/>
            <a:r>
              <a:rPr lang="en-US" sz="3200">
                <a:effectLst>
                  <a:outerShdw blurRad="38100" dist="38100" dir="2700000" algn="tl">
                    <a:srgbClr val="000000"/>
                  </a:outerShdw>
                </a:effectLst>
              </a:rPr>
              <a:t>Construct</a:t>
            </a:r>
          </a:p>
        </p:txBody>
      </p:sp>
      <p:sp>
        <p:nvSpPr>
          <p:cNvPr id="14344" name="Rectangle 8"/>
          <p:cNvSpPr>
            <a:spLocks noChangeArrowheads="1"/>
          </p:cNvSpPr>
          <p:nvPr/>
        </p:nvSpPr>
        <p:spPr bwMode="auto">
          <a:xfrm>
            <a:off x="6253163" y="2333625"/>
            <a:ext cx="1917700" cy="1063625"/>
          </a:xfrm>
          <a:prstGeom prst="rect">
            <a:avLst/>
          </a:prstGeom>
          <a:solidFill>
            <a:srgbClr val="FC0128"/>
          </a:solidFill>
          <a:ln w="12700">
            <a:noFill/>
            <a:miter lim="800000"/>
            <a:headEnd/>
            <a:tailEnd/>
          </a:ln>
          <a:effectLst/>
        </p:spPr>
        <p:txBody>
          <a:bodyPr wrap="none" lIns="90488" tIns="44450" rIns="90488" bIns="44450">
            <a:spAutoFit/>
          </a:bodyPr>
          <a:lstStyle/>
          <a:p>
            <a:pPr algn="ctr" eaLnBrk="0" hangingPunct="0"/>
            <a:r>
              <a:rPr lang="en-US" sz="3200">
                <a:effectLst>
                  <a:outerShdw blurRad="38100" dist="38100" dir="2700000" algn="tl">
                    <a:srgbClr val="000000"/>
                  </a:outerShdw>
                </a:effectLst>
              </a:rPr>
              <a:t>Effect</a:t>
            </a:r>
          </a:p>
          <a:p>
            <a:pPr algn="ctr" eaLnBrk="0" hangingPunct="0"/>
            <a:r>
              <a:rPr lang="en-US" sz="3200">
                <a:effectLst>
                  <a:outerShdw blurRad="38100" dist="38100" dir="2700000" algn="tl">
                    <a:srgbClr val="000000"/>
                  </a:outerShdw>
                </a:effectLst>
              </a:rPr>
              <a:t>Construct</a:t>
            </a:r>
          </a:p>
        </p:txBody>
      </p:sp>
      <p:sp>
        <p:nvSpPr>
          <p:cNvPr id="14345" name="Rectangle 9"/>
          <p:cNvSpPr>
            <a:spLocks noChangeArrowheads="1"/>
          </p:cNvSpPr>
          <p:nvPr/>
        </p:nvSpPr>
        <p:spPr bwMode="auto">
          <a:xfrm>
            <a:off x="1628775" y="4705350"/>
            <a:ext cx="1736725" cy="576263"/>
          </a:xfrm>
          <a:prstGeom prst="rect">
            <a:avLst/>
          </a:prstGeom>
          <a:solidFill>
            <a:srgbClr val="FAFD00"/>
          </a:solidFill>
          <a:ln w="12700">
            <a:noFill/>
            <a:miter lim="800000"/>
            <a:headEnd/>
            <a:tailEnd/>
          </a:ln>
          <a:effectLst/>
        </p:spPr>
        <p:txBody>
          <a:bodyPr wrap="none" lIns="90488" tIns="44450" rIns="90488" bIns="44450">
            <a:spAutoFit/>
          </a:bodyPr>
          <a:lstStyle/>
          <a:p>
            <a:pPr eaLnBrk="0" hangingPunct="0"/>
            <a:r>
              <a:rPr lang="en-US" sz="3200">
                <a:effectLst>
                  <a:outerShdw blurRad="38100" dist="38100" dir="2700000" algn="tl">
                    <a:srgbClr val="000000"/>
                  </a:outerShdw>
                </a:effectLst>
              </a:rPr>
              <a:t>Program</a:t>
            </a:r>
          </a:p>
        </p:txBody>
      </p:sp>
      <p:sp>
        <p:nvSpPr>
          <p:cNvPr id="14346" name="AutoShape 10"/>
          <p:cNvSpPr>
            <a:spLocks noChangeArrowheads="1"/>
          </p:cNvSpPr>
          <p:nvPr/>
        </p:nvSpPr>
        <p:spPr bwMode="auto">
          <a:xfrm>
            <a:off x="3683000" y="2635250"/>
            <a:ext cx="2130425" cy="558800"/>
          </a:xfrm>
          <a:prstGeom prst="rightArrow">
            <a:avLst>
              <a:gd name="adj1" fmla="val 50000"/>
              <a:gd name="adj2" fmla="val 190643"/>
            </a:avLst>
          </a:prstGeom>
          <a:solidFill>
            <a:schemeClr val="accent1"/>
          </a:solidFill>
          <a:ln w="12700">
            <a:solidFill>
              <a:schemeClr val="tx1"/>
            </a:solidFill>
            <a:miter lim="800000"/>
            <a:headEnd/>
            <a:tailEnd/>
          </a:ln>
          <a:effectLst/>
        </p:spPr>
        <p:txBody>
          <a:bodyPr wrap="none" anchor="ctr"/>
          <a:lstStyle/>
          <a:p>
            <a:endParaRPr lang="en-US"/>
          </a:p>
        </p:txBody>
      </p:sp>
      <p:sp>
        <p:nvSpPr>
          <p:cNvPr id="14347" name="Rectangle 11"/>
          <p:cNvSpPr>
            <a:spLocks noChangeArrowheads="1"/>
          </p:cNvSpPr>
          <p:nvPr/>
        </p:nvSpPr>
        <p:spPr bwMode="auto">
          <a:xfrm>
            <a:off x="3309938" y="1549400"/>
            <a:ext cx="2535237" cy="515938"/>
          </a:xfrm>
          <a:prstGeom prst="rect">
            <a:avLst/>
          </a:prstGeom>
          <a:noFill/>
          <a:ln w="12700">
            <a:noFill/>
            <a:miter lim="800000"/>
            <a:headEnd/>
            <a:tailEnd/>
          </a:ln>
          <a:effectLst/>
        </p:spPr>
        <p:txBody>
          <a:bodyPr wrap="none" lIns="90488" tIns="44450" rIns="90488" bIns="44450">
            <a:spAutoFit/>
          </a:bodyPr>
          <a:lstStyle/>
          <a:p>
            <a:pPr eaLnBrk="0" hangingPunct="0"/>
            <a:r>
              <a:rPr lang="en-US" sz="2800">
                <a:effectLst>
                  <a:outerShdw blurRad="38100" dist="38100" dir="2700000" algn="tl">
                    <a:srgbClr val="000000"/>
                  </a:outerShdw>
                </a:effectLst>
              </a:rPr>
              <a:t>What you </a:t>
            </a:r>
            <a:r>
              <a:rPr lang="en-US" sz="2800" i="1">
                <a:effectLst>
                  <a:outerShdw blurRad="38100" dist="38100" dir="2700000" algn="tl">
                    <a:srgbClr val="000000"/>
                  </a:outerShdw>
                </a:effectLst>
              </a:rPr>
              <a:t>think</a:t>
            </a:r>
          </a:p>
        </p:txBody>
      </p:sp>
      <p:sp>
        <p:nvSpPr>
          <p:cNvPr id="14348" name="Line 12"/>
          <p:cNvSpPr>
            <a:spLocks noChangeShapeType="1"/>
          </p:cNvSpPr>
          <p:nvPr/>
        </p:nvSpPr>
        <p:spPr bwMode="auto">
          <a:xfrm flipH="1">
            <a:off x="3536950" y="2044700"/>
            <a:ext cx="469900" cy="473075"/>
          </a:xfrm>
          <a:prstGeom prst="line">
            <a:avLst/>
          </a:prstGeom>
          <a:noFill/>
          <a:ln w="12700">
            <a:solidFill>
              <a:schemeClr val="tx1"/>
            </a:solidFill>
            <a:round/>
            <a:headEnd/>
            <a:tailEnd/>
          </a:ln>
          <a:effectLst/>
        </p:spPr>
        <p:txBody>
          <a:bodyPr wrap="none" anchor="ctr"/>
          <a:lstStyle/>
          <a:p>
            <a:endParaRPr lang="en-US"/>
          </a:p>
        </p:txBody>
      </p:sp>
      <p:sp>
        <p:nvSpPr>
          <p:cNvPr id="14349" name="Line 13"/>
          <p:cNvSpPr>
            <a:spLocks noChangeShapeType="1"/>
          </p:cNvSpPr>
          <p:nvPr/>
        </p:nvSpPr>
        <p:spPr bwMode="auto">
          <a:xfrm>
            <a:off x="5616575" y="2044700"/>
            <a:ext cx="444500" cy="473075"/>
          </a:xfrm>
          <a:prstGeom prst="line">
            <a:avLst/>
          </a:prstGeom>
          <a:noFill/>
          <a:ln w="12700">
            <a:solidFill>
              <a:schemeClr val="tx1"/>
            </a:solidFill>
            <a:round/>
            <a:headEnd/>
            <a:tailEnd/>
          </a:ln>
          <a:effectLst/>
        </p:spPr>
        <p:txBody>
          <a:bodyPr wrap="none" anchor="ctr"/>
          <a:lstStyle/>
          <a:p>
            <a:endParaRPr lang="en-US"/>
          </a:p>
        </p:txBody>
      </p:sp>
      <p:sp>
        <p:nvSpPr>
          <p:cNvPr id="14350" name="Rectangle 14"/>
          <p:cNvSpPr>
            <a:spLocks noChangeArrowheads="1"/>
          </p:cNvSpPr>
          <p:nvPr/>
        </p:nvSpPr>
        <p:spPr bwMode="auto">
          <a:xfrm>
            <a:off x="7110413" y="6196013"/>
            <a:ext cx="1806575" cy="454025"/>
          </a:xfrm>
          <a:prstGeom prst="rect">
            <a:avLst/>
          </a:prstGeom>
          <a:noFill/>
          <a:ln w="12700">
            <a:noFill/>
            <a:miter lim="800000"/>
            <a:headEnd/>
            <a:tailEnd/>
          </a:ln>
          <a:effectLst/>
        </p:spPr>
        <p:txBody>
          <a:bodyPr wrap="none" lIns="90488" tIns="44450" rIns="90488" bIns="44450">
            <a:spAutoFit/>
          </a:bodyPr>
          <a:lstStyle/>
          <a:p>
            <a:pPr eaLnBrk="0" hangingPunct="0"/>
            <a:r>
              <a:rPr lang="en-US" sz="2400">
                <a:solidFill>
                  <a:schemeClr val="tx2"/>
                </a:solidFill>
                <a:effectLst>
                  <a:outerShdw blurRad="38100" dist="38100" dir="2700000" algn="tl">
                    <a:srgbClr val="000000"/>
                  </a:outerShdw>
                </a:effectLst>
              </a:rPr>
              <a:t>In </a:t>
            </a:r>
            <a:r>
              <a:rPr lang="en-US" sz="2400" i="1">
                <a:solidFill>
                  <a:schemeClr val="tx2"/>
                </a:solidFill>
                <a:effectLst>
                  <a:outerShdw blurRad="38100" dist="38100" dir="2700000" algn="tl">
                    <a:srgbClr val="000000"/>
                  </a:outerShdw>
                </a:effectLst>
              </a:rPr>
              <a:t>this</a:t>
            </a:r>
            <a:r>
              <a:rPr lang="en-US" sz="2400">
                <a:solidFill>
                  <a:schemeClr val="tx2"/>
                </a:solidFill>
                <a:effectLst>
                  <a:outerShdw blurRad="38100" dist="38100" dir="2700000" algn="tl">
                    <a:srgbClr val="000000"/>
                  </a:outerShdw>
                </a:effectLst>
              </a:rPr>
              <a:t> study</a:t>
            </a:r>
          </a:p>
        </p:txBody>
      </p:sp>
      <p:sp>
        <p:nvSpPr>
          <p:cNvPr id="14351" name="Rectangle 15"/>
          <p:cNvSpPr>
            <a:spLocks noChangeArrowheads="1"/>
          </p:cNvSpPr>
          <p:nvPr/>
        </p:nvSpPr>
        <p:spPr bwMode="auto">
          <a:xfrm>
            <a:off x="3814763" y="2794000"/>
            <a:ext cx="1416050" cy="241300"/>
          </a:xfrm>
          <a:prstGeom prst="rect">
            <a:avLst/>
          </a:prstGeom>
          <a:noFill/>
          <a:ln w="12700">
            <a:noFill/>
            <a:miter lim="800000"/>
            <a:headEnd/>
            <a:tailEnd/>
          </a:ln>
          <a:effectLst/>
        </p:spPr>
        <p:txBody>
          <a:bodyPr wrap="none" lIns="90488" tIns="44450" rIns="90488" bIns="44450">
            <a:spAutoFit/>
          </a:bodyPr>
          <a:lstStyle/>
          <a:p>
            <a:pPr eaLnBrk="0" hangingPunct="0"/>
            <a:r>
              <a:rPr lang="en-US" sz="1000">
                <a:effectLst>
                  <a:outerShdw blurRad="38100" dist="38100" dir="2700000" algn="tl">
                    <a:srgbClr val="000000"/>
                  </a:outerShdw>
                </a:effectLst>
              </a:rPr>
              <a:t>cause-effect construct</a:t>
            </a:r>
          </a:p>
        </p:txBody>
      </p:sp>
      <p:grpSp>
        <p:nvGrpSpPr>
          <p:cNvPr id="14352" name="Group 16"/>
          <p:cNvGrpSpPr>
            <a:grpSpLocks/>
          </p:cNvGrpSpPr>
          <p:nvPr/>
        </p:nvGrpSpPr>
        <p:grpSpPr bwMode="auto">
          <a:xfrm>
            <a:off x="2166938" y="3441700"/>
            <a:ext cx="563562" cy="1189038"/>
            <a:chOff x="1365" y="2168"/>
            <a:chExt cx="355" cy="749"/>
          </a:xfrm>
        </p:grpSpPr>
        <p:sp>
          <p:nvSpPr>
            <p:cNvPr id="14353" name="Freeform 17"/>
            <p:cNvSpPr>
              <a:spLocks/>
            </p:cNvSpPr>
            <p:nvPr/>
          </p:nvSpPr>
          <p:spPr bwMode="auto">
            <a:xfrm>
              <a:off x="1365" y="2169"/>
              <a:ext cx="158" cy="748"/>
            </a:xfrm>
            <a:custGeom>
              <a:avLst/>
              <a:gdLst/>
              <a:ahLst/>
              <a:cxnLst>
                <a:cxn ang="0">
                  <a:pos x="78" y="0"/>
                </a:cxn>
                <a:cxn ang="0">
                  <a:pos x="157" y="0"/>
                </a:cxn>
                <a:cxn ang="0">
                  <a:pos x="157" y="747"/>
                </a:cxn>
                <a:cxn ang="0">
                  <a:pos x="0" y="521"/>
                </a:cxn>
                <a:cxn ang="0">
                  <a:pos x="78" y="521"/>
                </a:cxn>
                <a:cxn ang="0">
                  <a:pos x="78" y="0"/>
                </a:cxn>
              </a:cxnLst>
              <a:rect l="0" t="0" r="r" b="b"/>
              <a:pathLst>
                <a:path w="158" h="748">
                  <a:moveTo>
                    <a:pt x="78" y="0"/>
                  </a:moveTo>
                  <a:lnTo>
                    <a:pt x="157" y="0"/>
                  </a:lnTo>
                  <a:lnTo>
                    <a:pt x="157" y="747"/>
                  </a:lnTo>
                  <a:lnTo>
                    <a:pt x="0" y="521"/>
                  </a:lnTo>
                  <a:lnTo>
                    <a:pt x="78" y="521"/>
                  </a:lnTo>
                  <a:lnTo>
                    <a:pt x="78" y="0"/>
                  </a:lnTo>
                </a:path>
              </a:pathLst>
            </a:custGeom>
            <a:solidFill>
              <a:srgbClr val="51DC00"/>
            </a:solidFill>
            <a:ln w="12700" cap="rnd" cmpd="sng">
              <a:solidFill>
                <a:srgbClr val="000000"/>
              </a:solidFill>
              <a:prstDash val="solid"/>
              <a:round/>
              <a:headEnd type="none" w="med" len="med"/>
              <a:tailEnd type="none" w="med" len="med"/>
            </a:ln>
            <a:effectLst/>
          </p:spPr>
          <p:txBody>
            <a:bodyPr/>
            <a:lstStyle/>
            <a:p>
              <a:endParaRPr lang="en-US"/>
            </a:p>
          </p:txBody>
        </p:sp>
        <p:sp>
          <p:nvSpPr>
            <p:cNvPr id="14354" name="Freeform 18"/>
            <p:cNvSpPr>
              <a:spLocks/>
            </p:cNvSpPr>
            <p:nvPr/>
          </p:nvSpPr>
          <p:spPr bwMode="auto">
            <a:xfrm>
              <a:off x="1563" y="2168"/>
              <a:ext cx="157" cy="747"/>
            </a:xfrm>
            <a:custGeom>
              <a:avLst/>
              <a:gdLst/>
              <a:ahLst/>
              <a:cxnLst>
                <a:cxn ang="0">
                  <a:pos x="79" y="0"/>
                </a:cxn>
                <a:cxn ang="0">
                  <a:pos x="0" y="0"/>
                </a:cxn>
                <a:cxn ang="0">
                  <a:pos x="0" y="746"/>
                </a:cxn>
                <a:cxn ang="0">
                  <a:pos x="156" y="520"/>
                </a:cxn>
                <a:cxn ang="0">
                  <a:pos x="79" y="520"/>
                </a:cxn>
                <a:cxn ang="0">
                  <a:pos x="79" y="0"/>
                </a:cxn>
              </a:cxnLst>
              <a:rect l="0" t="0" r="r" b="b"/>
              <a:pathLst>
                <a:path w="157" h="747">
                  <a:moveTo>
                    <a:pt x="79" y="0"/>
                  </a:moveTo>
                  <a:lnTo>
                    <a:pt x="0" y="0"/>
                  </a:lnTo>
                  <a:lnTo>
                    <a:pt x="0" y="746"/>
                  </a:lnTo>
                  <a:lnTo>
                    <a:pt x="156" y="520"/>
                  </a:lnTo>
                  <a:lnTo>
                    <a:pt x="79" y="520"/>
                  </a:lnTo>
                  <a:lnTo>
                    <a:pt x="79" y="0"/>
                  </a:lnTo>
                </a:path>
              </a:pathLst>
            </a:custGeom>
            <a:solidFill>
              <a:srgbClr val="51DC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14355" name="Rectangle 19"/>
          <p:cNvSpPr>
            <a:spLocks noChangeArrowheads="1"/>
          </p:cNvSpPr>
          <p:nvPr/>
        </p:nvSpPr>
        <p:spPr bwMode="auto">
          <a:xfrm>
            <a:off x="1643063" y="3673475"/>
            <a:ext cx="1603375" cy="363538"/>
          </a:xfrm>
          <a:prstGeom prst="rect">
            <a:avLst/>
          </a:prstGeom>
          <a:noFill/>
          <a:ln w="12700">
            <a:noFill/>
            <a:miter lim="800000"/>
            <a:headEnd/>
            <a:tailEnd/>
          </a:ln>
          <a:effectLst/>
        </p:spPr>
        <p:txBody>
          <a:bodyPr wrap="none" lIns="90488" tIns="44450" rIns="90488" bIns="44450">
            <a:spAutoFit/>
          </a:bodyPr>
          <a:lstStyle/>
          <a:p>
            <a:pPr eaLnBrk="0" hangingPunct="0"/>
            <a:r>
              <a:rPr lang="en-US">
                <a:solidFill>
                  <a:srgbClr val="FAFD00"/>
                </a:solidFill>
                <a:effectLst>
                  <a:outerShdw blurRad="38100" dist="38100" dir="2700000" algn="tl">
                    <a:srgbClr val="000000"/>
                  </a:outerShdw>
                </a:effectLst>
              </a:rPr>
              <a:t>operationalize</a:t>
            </a:r>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Rot="1" noChangeArrowheads="1"/>
          </p:cNvSpPr>
          <p:nvPr>
            <p:ph type="title"/>
          </p:nvPr>
        </p:nvSpPr>
        <p:spPr/>
        <p:txBody>
          <a:bodyPr/>
          <a:lstStyle/>
          <a:p>
            <a:r>
              <a:rPr lang="en-US"/>
              <a:t>What you should have gotten out of that</a:t>
            </a:r>
          </a:p>
        </p:txBody>
      </p:sp>
      <p:sp>
        <p:nvSpPr>
          <p:cNvPr id="210947" name="Rectangle 3"/>
          <p:cNvSpPr>
            <a:spLocks noGrp="1" noRot="1" noChangeArrowheads="1"/>
          </p:cNvSpPr>
          <p:nvPr>
            <p:ph type="body" idx="1"/>
          </p:nvPr>
        </p:nvSpPr>
        <p:spPr/>
        <p:txBody>
          <a:bodyPr/>
          <a:lstStyle/>
          <a:p>
            <a:r>
              <a:rPr lang="en-US"/>
              <a:t>Larger the sample, smaller the sampling error</a:t>
            </a:r>
          </a:p>
          <a:p>
            <a:r>
              <a:rPr lang="en-US"/>
              <a:t>Greater to variability, greater the sampling error</a:t>
            </a:r>
          </a:p>
          <a:p>
            <a:r>
              <a:rPr lang="en-US"/>
              <a:t>Greater the variability, the larger the sample needs to be</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Rot="1" noChangeArrowheads="1"/>
          </p:cNvSpPr>
          <p:nvPr>
            <p:ph type="title"/>
          </p:nvPr>
        </p:nvSpPr>
        <p:spPr/>
        <p:txBody>
          <a:bodyPr/>
          <a:lstStyle/>
          <a:p>
            <a:r>
              <a:rPr lang="en-US" sz="4000" dirty="0"/>
              <a:t>Can you randomly sample </a:t>
            </a:r>
            <a:r>
              <a:rPr lang="en-US" sz="4000" dirty="0" smtClean="0"/>
              <a:t>from </a:t>
            </a:r>
            <a:r>
              <a:rPr lang="en-US" sz="4000" dirty="0"/>
              <a:t>a skewed distribution?</a:t>
            </a:r>
          </a:p>
        </p:txBody>
      </p:sp>
      <p:sp>
        <p:nvSpPr>
          <p:cNvPr id="273411" name="Rectangle 3"/>
          <p:cNvSpPr>
            <a:spLocks noGrp="1" noRot="1" noChangeArrowheads="1"/>
          </p:cNvSpPr>
          <p:nvPr>
            <p:ph type="body" idx="1"/>
          </p:nvPr>
        </p:nvSpPr>
        <p:spPr/>
        <p:txBody>
          <a:bodyPr/>
          <a:lstStyle/>
          <a:p>
            <a:r>
              <a:rPr lang="en-US"/>
              <a:t>Central Limit Theorem</a:t>
            </a:r>
          </a:p>
          <a:p>
            <a:r>
              <a:rPr lang="en-US"/>
              <a:t>Scrabble Tiles of Probability!</a:t>
            </a:r>
          </a:p>
          <a:p>
            <a:r>
              <a:rPr lang="en-US"/>
              <a:t>As a sample gets sufficiently large (e.g. more than 30), the distribution of the sample means will tend toward a normal curve</a:t>
            </a:r>
          </a:p>
          <a:p>
            <a:r>
              <a:rPr lang="en-US"/>
              <a:t>Answer: Yes!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3411">
                                            <p:txEl>
                                              <p:pRg st="2" end="2"/>
                                            </p:txEl>
                                          </p:spTgt>
                                        </p:tgtEl>
                                        <p:attrNameLst>
                                          <p:attrName>style.visibility</p:attrName>
                                        </p:attrNameLst>
                                      </p:cBhvr>
                                      <p:to>
                                        <p:strVal val="visible"/>
                                      </p:to>
                                    </p:set>
                                    <p:animEffect transition="in" filter="blinds(horizontal)">
                                      <p:cBhvr>
                                        <p:cTn id="7" dur="500"/>
                                        <p:tgtEl>
                                          <p:spTgt spid="27341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73411">
                                            <p:txEl>
                                              <p:pRg st="3" end="3"/>
                                            </p:txEl>
                                          </p:spTgt>
                                        </p:tgtEl>
                                        <p:attrNameLst>
                                          <p:attrName>style.visibility</p:attrName>
                                        </p:attrNameLst>
                                      </p:cBhvr>
                                      <p:to>
                                        <p:strVal val="visible"/>
                                      </p:to>
                                    </p:set>
                                    <p:animEffect transition="in" filter="blinds(horizontal)">
                                      <p:cBhvr>
                                        <p:cTn id="12" dur="500"/>
                                        <p:tgtEl>
                                          <p:spTgt spid="2734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ctrTitle"/>
          </p:nvPr>
        </p:nvSpPr>
        <p:spPr>
          <a:xfrm>
            <a:off x="990600" y="2089150"/>
            <a:ext cx="7772400" cy="1349375"/>
          </a:xfrm>
          <a:noFill/>
          <a:ln/>
          <a:effectLst>
            <a:outerShdw dist="35921" dir="2700000" algn="ctr" rotWithShape="0">
              <a:srgbClr val="000000"/>
            </a:outerShdw>
          </a:effectLst>
        </p:spPr>
        <p:txBody>
          <a:bodyPr lIns="90488" tIns="44450" rIns="90488" bIns="44450" anchor="ctr"/>
          <a:lstStyle/>
          <a:p>
            <a:r>
              <a:rPr lang="en-US"/>
              <a:t>Types of Sampling</a:t>
            </a:r>
          </a:p>
        </p:txBody>
      </p:sp>
    </p:spTree>
  </p:cSld>
  <p:clrMapOvr>
    <a:masterClrMapping/>
  </p:clrMapOvr>
  <p:transition>
    <p:fade thruBlk="1"/>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ctrTitle"/>
          </p:nvPr>
        </p:nvSpPr>
        <p:spPr>
          <a:xfrm>
            <a:off x="990600" y="2089150"/>
            <a:ext cx="7772400" cy="1349375"/>
          </a:xfrm>
          <a:noFill/>
          <a:ln/>
          <a:effectLst>
            <a:outerShdw dist="35921" dir="2700000" algn="ctr" rotWithShape="0">
              <a:srgbClr val="000000"/>
            </a:outerShdw>
          </a:effectLst>
        </p:spPr>
        <p:txBody>
          <a:bodyPr lIns="90488" tIns="44450" rIns="90488" bIns="44450" anchor="ctr"/>
          <a:lstStyle/>
          <a:p>
            <a:r>
              <a:rPr lang="en-US"/>
              <a:t>Probability Sampling</a:t>
            </a:r>
          </a:p>
        </p:txBody>
      </p:sp>
    </p:spTree>
  </p:cSld>
  <p:clrMapOvr>
    <a:masterClrMapping/>
  </p:clrMapOvr>
  <p:transition>
    <p:fade thruBlk="1"/>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p:cNvSpPr>
            <a:spLocks noGrp="1" noRot="1" noChangeArrowheads="1"/>
          </p:cNvSpPr>
          <p:nvPr>
            <p:ph type="title"/>
          </p:nvPr>
        </p:nvSpPr>
        <p:spPr>
          <a:xfrm>
            <a:off x="0" y="152400"/>
            <a:ext cx="8443913" cy="1143000"/>
          </a:xfrm>
          <a:noFill/>
          <a:ln/>
          <a:effectLst>
            <a:outerShdw dist="35921" dir="2700000" algn="ctr" rotWithShape="0">
              <a:srgbClr val="000000"/>
            </a:outerShdw>
          </a:effectLst>
        </p:spPr>
        <p:txBody>
          <a:bodyPr lIns="90488" tIns="44450" rIns="90488" bIns="44450"/>
          <a:lstStyle/>
          <a:p>
            <a:r>
              <a:rPr lang="en-US"/>
              <a:t>Types of Probability Sampling Designs</a:t>
            </a:r>
          </a:p>
        </p:txBody>
      </p:sp>
      <p:sp>
        <p:nvSpPr>
          <p:cNvPr id="67587" name="Rectangle 3"/>
          <p:cNvSpPr>
            <a:spLocks noGrp="1" noRot="1" noChangeArrowheads="1"/>
          </p:cNvSpPr>
          <p:nvPr>
            <p:ph type="body" idx="1"/>
          </p:nvPr>
        </p:nvSpPr>
        <p:spPr>
          <a:noFill/>
          <a:ln/>
        </p:spPr>
        <p:txBody>
          <a:bodyPr lIns="90488" tIns="44450" rIns="90488" bIns="44450"/>
          <a:lstStyle/>
          <a:p>
            <a:r>
              <a:rPr lang="en-US"/>
              <a:t>Simple Random Sampling</a:t>
            </a:r>
          </a:p>
          <a:p>
            <a:r>
              <a:rPr lang="en-US"/>
              <a:t>Stratified Sampling</a:t>
            </a:r>
          </a:p>
          <a:p>
            <a:r>
              <a:rPr lang="en-US"/>
              <a:t>Systematic Sampling</a:t>
            </a:r>
          </a:p>
          <a:p>
            <a:r>
              <a:rPr lang="en-US"/>
              <a:t>Cluster (Area) Sampling</a:t>
            </a:r>
          </a:p>
          <a:p>
            <a:r>
              <a:rPr lang="en-US"/>
              <a:t>Multistage Sampling</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anim calcmode="lin" valueType="num">
                                      <p:cBhvr additive="base">
                                        <p:cTn id="7" dur="500" fill="hold"/>
                                        <p:tgtEl>
                                          <p:spTgt spid="6758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7587">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7587">
                                            <p:txEl>
                                              <p:pRg st="0" end="0"/>
                                            </p:txEl>
                                          </p:spTgt>
                                        </p:tgtEl>
                                        <p:attrNameLst>
                                          <p:attrName>ppt_c</p:attrName>
                                        </p:attrNameLst>
                                      </p:cBhvr>
                                      <p:to>
                                        <a:schemeClr val="folHlink"/>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7587">
                                            <p:txEl>
                                              <p:pRg st="1" end="1"/>
                                            </p:txEl>
                                          </p:spTgt>
                                        </p:tgtEl>
                                        <p:attrNameLst>
                                          <p:attrName>style.visibility</p:attrName>
                                        </p:attrNameLst>
                                      </p:cBhvr>
                                      <p:to>
                                        <p:strVal val="visible"/>
                                      </p:to>
                                    </p:set>
                                    <p:anim calcmode="lin" valueType="num">
                                      <p:cBhvr additive="base">
                                        <p:cTn id="13" dur="500" fill="hold"/>
                                        <p:tgtEl>
                                          <p:spTgt spid="6758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7587">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7587">
                                            <p:txEl>
                                              <p:pRg st="1" end="1"/>
                                            </p:txEl>
                                          </p:spTgt>
                                        </p:tgtEl>
                                        <p:attrNameLst>
                                          <p:attrName>ppt_c</p:attrName>
                                        </p:attrNameLst>
                                      </p:cBhvr>
                                      <p:to>
                                        <a:schemeClr val="folHlink"/>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7587">
                                            <p:txEl>
                                              <p:pRg st="2" end="2"/>
                                            </p:txEl>
                                          </p:spTgt>
                                        </p:tgtEl>
                                        <p:attrNameLst>
                                          <p:attrName>style.visibility</p:attrName>
                                        </p:attrNameLst>
                                      </p:cBhvr>
                                      <p:to>
                                        <p:strVal val="visible"/>
                                      </p:to>
                                    </p:set>
                                    <p:anim calcmode="lin" valueType="num">
                                      <p:cBhvr additive="base">
                                        <p:cTn id="19" dur="500" fill="hold"/>
                                        <p:tgtEl>
                                          <p:spTgt spid="6758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67587">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7587">
                                            <p:txEl>
                                              <p:pRg st="2" end="2"/>
                                            </p:txEl>
                                          </p:spTgt>
                                        </p:tgtEl>
                                        <p:attrNameLst>
                                          <p:attrName>ppt_c</p:attrName>
                                        </p:attrNameLst>
                                      </p:cBhvr>
                                      <p:to>
                                        <a:schemeClr val="folHlink"/>
                                      </p:to>
                                    </p:animClr>
                                  </p:sub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67587">
                                            <p:txEl>
                                              <p:pRg st="3" end="3"/>
                                            </p:txEl>
                                          </p:spTgt>
                                        </p:tgtEl>
                                        <p:attrNameLst>
                                          <p:attrName>style.visibility</p:attrName>
                                        </p:attrNameLst>
                                      </p:cBhvr>
                                      <p:to>
                                        <p:strVal val="visible"/>
                                      </p:to>
                                    </p:set>
                                    <p:anim calcmode="lin" valueType="num">
                                      <p:cBhvr additive="base">
                                        <p:cTn id="25" dur="500" fill="hold"/>
                                        <p:tgtEl>
                                          <p:spTgt spid="67587">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67587">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7587">
                                            <p:txEl>
                                              <p:pRg st="3" end="3"/>
                                            </p:txEl>
                                          </p:spTgt>
                                        </p:tgtEl>
                                        <p:attrNameLst>
                                          <p:attrName>ppt_c</p:attrName>
                                        </p:attrNameLst>
                                      </p:cBhvr>
                                      <p:to>
                                        <a:schemeClr val="folHlink"/>
                                      </p:to>
                                    </p:animClr>
                                  </p:sub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67587">
                                            <p:txEl>
                                              <p:pRg st="4" end="4"/>
                                            </p:txEl>
                                          </p:spTgt>
                                        </p:tgtEl>
                                        <p:attrNameLst>
                                          <p:attrName>style.visibility</p:attrName>
                                        </p:attrNameLst>
                                      </p:cBhvr>
                                      <p:to>
                                        <p:strVal val="visible"/>
                                      </p:to>
                                    </p:set>
                                    <p:anim calcmode="lin" valueType="num">
                                      <p:cBhvr additive="base">
                                        <p:cTn id="31" dur="500" fill="hold"/>
                                        <p:tgtEl>
                                          <p:spTgt spid="67587">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67587">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7587">
                                            <p:txEl>
                                              <p:pRg st="4" end="4"/>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p:cNvSpPr>
            <a:spLocks noGrp="1" noRot="1" noChangeArrowheads="1"/>
          </p:cNvSpPr>
          <p:nvPr>
            <p:ph type="title"/>
          </p:nvPr>
        </p:nvSpPr>
        <p:spPr>
          <a:noFill/>
          <a:ln/>
          <a:effectLst>
            <a:outerShdw dist="35921" dir="2700000" algn="ctr" rotWithShape="0">
              <a:srgbClr val="000000"/>
            </a:outerShdw>
          </a:effectLst>
        </p:spPr>
        <p:txBody>
          <a:bodyPr lIns="90488" tIns="44450" rIns="90488" bIns="44450"/>
          <a:lstStyle/>
          <a:p>
            <a:r>
              <a:rPr lang="en-US"/>
              <a:t>Some Definitions</a:t>
            </a:r>
          </a:p>
        </p:txBody>
      </p:sp>
      <p:sp>
        <p:nvSpPr>
          <p:cNvPr id="69635" name="Rectangle 3"/>
          <p:cNvSpPr>
            <a:spLocks noGrp="1" noRot="1" noChangeArrowheads="1"/>
          </p:cNvSpPr>
          <p:nvPr>
            <p:ph type="body" idx="1"/>
          </p:nvPr>
        </p:nvSpPr>
        <p:spPr>
          <a:noFill/>
          <a:ln/>
        </p:spPr>
        <p:txBody>
          <a:bodyPr lIns="90488" tIns="44450" rIns="90488" bIns="44450"/>
          <a:lstStyle/>
          <a:p>
            <a:r>
              <a:rPr lang="en-US"/>
              <a:t>N = the number of cases in the sampling frame</a:t>
            </a:r>
          </a:p>
          <a:p>
            <a:r>
              <a:rPr lang="en-US"/>
              <a:t>n = the number of cases in the sample</a:t>
            </a:r>
          </a:p>
          <a:p>
            <a:r>
              <a:rPr lang="en-US"/>
              <a:t>f = n/N = the sampling fraction</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 calcmode="lin" valueType="num">
                                      <p:cBhvr additive="base">
                                        <p:cTn id="7" dur="500" fill="hold"/>
                                        <p:tgtEl>
                                          <p:spTgt spid="6963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9635">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9635">
                                            <p:txEl>
                                              <p:pRg st="0" end="0"/>
                                            </p:txEl>
                                          </p:spTgt>
                                        </p:tgtEl>
                                        <p:attrNameLst>
                                          <p:attrName>ppt_c</p:attrName>
                                        </p:attrNameLst>
                                      </p:cBhvr>
                                      <p:to>
                                        <a:schemeClr val="folHlink"/>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9635">
                                            <p:txEl>
                                              <p:pRg st="1" end="1"/>
                                            </p:txEl>
                                          </p:spTgt>
                                        </p:tgtEl>
                                        <p:attrNameLst>
                                          <p:attrName>style.visibility</p:attrName>
                                        </p:attrNameLst>
                                      </p:cBhvr>
                                      <p:to>
                                        <p:strVal val="visible"/>
                                      </p:to>
                                    </p:set>
                                    <p:anim calcmode="lin" valueType="num">
                                      <p:cBhvr additive="base">
                                        <p:cTn id="13" dur="500" fill="hold"/>
                                        <p:tgtEl>
                                          <p:spTgt spid="6963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9635">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9635">
                                            <p:txEl>
                                              <p:pRg st="1" end="1"/>
                                            </p:txEl>
                                          </p:spTgt>
                                        </p:tgtEl>
                                        <p:attrNameLst>
                                          <p:attrName>ppt_c</p:attrName>
                                        </p:attrNameLst>
                                      </p:cBhvr>
                                      <p:to>
                                        <a:schemeClr val="folHlink"/>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9635">
                                            <p:txEl>
                                              <p:pRg st="2" end="2"/>
                                            </p:txEl>
                                          </p:spTgt>
                                        </p:tgtEl>
                                        <p:attrNameLst>
                                          <p:attrName>style.visibility</p:attrName>
                                        </p:attrNameLst>
                                      </p:cBhvr>
                                      <p:to>
                                        <p:strVal val="visible"/>
                                      </p:to>
                                    </p:set>
                                    <p:anim calcmode="lin" valueType="num">
                                      <p:cBhvr additive="base">
                                        <p:cTn id="19" dur="500" fill="hold"/>
                                        <p:tgtEl>
                                          <p:spTgt spid="6963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69635">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69635">
                                            <p:txEl>
                                              <p:pRg st="2" end="2"/>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Rot="1" noChangeArrowheads="1"/>
          </p:cNvSpPr>
          <p:nvPr>
            <p:ph type="title"/>
          </p:nvPr>
        </p:nvSpPr>
        <p:spPr>
          <a:noFill/>
          <a:ln/>
          <a:effectLst>
            <a:outerShdw dist="35921" dir="2700000" algn="ctr" rotWithShape="0">
              <a:srgbClr val="000000"/>
            </a:outerShdw>
          </a:effectLst>
        </p:spPr>
        <p:txBody>
          <a:bodyPr lIns="90488" tIns="44450" rIns="90488" bIns="44450"/>
          <a:lstStyle/>
          <a:p>
            <a:r>
              <a:rPr lang="en-US"/>
              <a:t>Simple Random Sampling</a:t>
            </a:r>
          </a:p>
        </p:txBody>
      </p:sp>
      <p:sp>
        <p:nvSpPr>
          <p:cNvPr id="70659" name="Rectangle 3"/>
          <p:cNvSpPr>
            <a:spLocks noGrp="1" noRot="1" noChangeArrowheads="1"/>
          </p:cNvSpPr>
          <p:nvPr>
            <p:ph type="body" idx="1"/>
          </p:nvPr>
        </p:nvSpPr>
        <p:spPr>
          <a:xfrm>
            <a:off x="992188" y="1905000"/>
            <a:ext cx="7291387" cy="3975100"/>
          </a:xfrm>
          <a:noFill/>
          <a:ln/>
        </p:spPr>
        <p:txBody>
          <a:bodyPr lIns="90488" tIns="44450" rIns="90488" bIns="44450"/>
          <a:lstStyle/>
          <a:p>
            <a:pPr>
              <a:spcBef>
                <a:spcPct val="30000"/>
              </a:spcBef>
              <a:buFontTx/>
              <a:buChar char="•"/>
            </a:pPr>
            <a:r>
              <a:rPr lang="en-US" sz="2800">
                <a:solidFill>
                  <a:schemeClr val="folHlink"/>
                </a:solidFill>
              </a:rPr>
              <a:t>Objective - select n units out of N such that every n has an equal chance</a:t>
            </a:r>
          </a:p>
          <a:p>
            <a:pPr>
              <a:spcBef>
                <a:spcPct val="30000"/>
              </a:spcBef>
              <a:buFontTx/>
              <a:buChar char="•"/>
            </a:pPr>
            <a:r>
              <a:rPr lang="en-US" sz="2800">
                <a:solidFill>
                  <a:schemeClr val="folHlink"/>
                </a:solidFill>
              </a:rPr>
              <a:t>Procedure  - use table of random numbers, computer random number generator (RAND in Excel) or mechanical device</a:t>
            </a:r>
          </a:p>
          <a:p>
            <a:pPr>
              <a:spcBef>
                <a:spcPct val="30000"/>
              </a:spcBef>
              <a:buFontTx/>
              <a:buChar char="•"/>
            </a:pPr>
            <a:r>
              <a:rPr lang="en-US" sz="2800">
                <a:solidFill>
                  <a:schemeClr val="folHlink"/>
                </a:solidFill>
              </a:rPr>
              <a:t>can sample with or without replacement</a:t>
            </a:r>
          </a:p>
          <a:p>
            <a:pPr>
              <a:spcBef>
                <a:spcPct val="30000"/>
              </a:spcBef>
              <a:buFontTx/>
              <a:buChar char="•"/>
            </a:pPr>
            <a:r>
              <a:rPr lang="en-US" sz="2800">
                <a:solidFill>
                  <a:schemeClr val="folHlink"/>
                </a:solidFill>
              </a:rPr>
              <a:t>f=n/N is the sampling fraction</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anim calcmode="lin" valueType="num">
                                      <p:cBhvr additive="base">
                                        <p:cTn id="7" dur="500" fill="hold"/>
                                        <p:tgtEl>
                                          <p:spTgt spid="7065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0659">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0659">
                                            <p:txEl>
                                              <p:pRg st="0" end="0"/>
                                            </p:txEl>
                                          </p:spTgt>
                                        </p:tgtEl>
                                        <p:attrNameLst>
                                          <p:attrName>ppt_c</p:attrName>
                                        </p:attrNameLst>
                                      </p:cBhvr>
                                      <p:to>
                                        <a:schemeClr val="folHlink"/>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0659">
                                            <p:txEl>
                                              <p:pRg st="1" end="1"/>
                                            </p:txEl>
                                          </p:spTgt>
                                        </p:tgtEl>
                                        <p:attrNameLst>
                                          <p:attrName>style.visibility</p:attrName>
                                        </p:attrNameLst>
                                      </p:cBhvr>
                                      <p:to>
                                        <p:strVal val="visible"/>
                                      </p:to>
                                    </p:set>
                                    <p:anim calcmode="lin" valueType="num">
                                      <p:cBhvr additive="base">
                                        <p:cTn id="13" dur="500" fill="hold"/>
                                        <p:tgtEl>
                                          <p:spTgt spid="7065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0659">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0659">
                                            <p:txEl>
                                              <p:pRg st="1" end="1"/>
                                            </p:txEl>
                                          </p:spTgt>
                                        </p:tgtEl>
                                        <p:attrNameLst>
                                          <p:attrName>ppt_c</p:attrName>
                                        </p:attrNameLst>
                                      </p:cBhvr>
                                      <p:to>
                                        <a:schemeClr val="folHlink"/>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0659">
                                            <p:txEl>
                                              <p:pRg st="2" end="2"/>
                                            </p:txEl>
                                          </p:spTgt>
                                        </p:tgtEl>
                                        <p:attrNameLst>
                                          <p:attrName>style.visibility</p:attrName>
                                        </p:attrNameLst>
                                      </p:cBhvr>
                                      <p:to>
                                        <p:strVal val="visible"/>
                                      </p:to>
                                    </p:set>
                                    <p:anim calcmode="lin" valueType="num">
                                      <p:cBhvr additive="base">
                                        <p:cTn id="19" dur="500" fill="hold"/>
                                        <p:tgtEl>
                                          <p:spTgt spid="70659">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0659">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0659">
                                            <p:txEl>
                                              <p:pRg st="2" end="2"/>
                                            </p:txEl>
                                          </p:spTgt>
                                        </p:tgtEl>
                                        <p:attrNameLst>
                                          <p:attrName>ppt_c</p:attrName>
                                        </p:attrNameLst>
                                      </p:cBhvr>
                                      <p:to>
                                        <a:schemeClr val="folHlink"/>
                                      </p:to>
                                    </p:animClr>
                                  </p:sub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70659">
                                            <p:txEl>
                                              <p:pRg st="3" end="3"/>
                                            </p:txEl>
                                          </p:spTgt>
                                        </p:tgtEl>
                                        <p:attrNameLst>
                                          <p:attrName>style.visibility</p:attrName>
                                        </p:attrNameLst>
                                      </p:cBhvr>
                                      <p:to>
                                        <p:strVal val="visible"/>
                                      </p:to>
                                    </p:set>
                                    <p:anim calcmode="lin" valueType="num">
                                      <p:cBhvr additive="base">
                                        <p:cTn id="25" dur="500" fill="hold"/>
                                        <p:tgtEl>
                                          <p:spTgt spid="70659">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0659">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0659">
                                            <p:txEl>
                                              <p:pRg st="3" end="3"/>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Rot="1" noChangeArrowheads="1"/>
          </p:cNvSpPr>
          <p:nvPr>
            <p:ph type="title"/>
          </p:nvPr>
        </p:nvSpPr>
        <p:spPr>
          <a:noFill/>
          <a:ln/>
          <a:effectLst>
            <a:outerShdw dist="35921" dir="2700000" algn="ctr" rotWithShape="0">
              <a:srgbClr val="000000"/>
            </a:outerShdw>
          </a:effectLst>
        </p:spPr>
        <p:txBody>
          <a:bodyPr lIns="90488" tIns="44450" rIns="90488" bIns="44450"/>
          <a:lstStyle/>
          <a:p>
            <a:r>
              <a:rPr lang="en-US"/>
              <a:t>Simple Random Sampling</a:t>
            </a:r>
          </a:p>
        </p:txBody>
      </p:sp>
      <p:sp>
        <p:nvSpPr>
          <p:cNvPr id="72707" name="Rectangle 3"/>
          <p:cNvSpPr>
            <a:spLocks noGrp="1" noRot="1" noChangeArrowheads="1"/>
          </p:cNvSpPr>
          <p:nvPr>
            <p:ph type="body" idx="1"/>
          </p:nvPr>
        </p:nvSpPr>
        <p:spPr>
          <a:noFill/>
          <a:ln/>
        </p:spPr>
        <p:txBody>
          <a:bodyPr lIns="90488" tIns="44450" rIns="90488" bIns="44450"/>
          <a:lstStyle/>
          <a:p>
            <a:r>
              <a:rPr lang="en-US"/>
              <a:t>small service agency</a:t>
            </a:r>
          </a:p>
          <a:p>
            <a:r>
              <a:rPr lang="en-US"/>
              <a:t>client assessment of quality of service</a:t>
            </a:r>
          </a:p>
          <a:p>
            <a:r>
              <a:rPr lang="en-US"/>
              <a:t>get list of clients over past year</a:t>
            </a:r>
          </a:p>
          <a:p>
            <a:r>
              <a:rPr lang="en-US"/>
              <a:t>draw a simple random sample of n/N</a:t>
            </a:r>
          </a:p>
        </p:txBody>
      </p:sp>
      <p:sp>
        <p:nvSpPr>
          <p:cNvPr id="72708" name="Rectangle 4"/>
          <p:cNvSpPr>
            <a:spLocks noChangeArrowheads="1"/>
          </p:cNvSpPr>
          <p:nvPr/>
        </p:nvSpPr>
        <p:spPr bwMode="auto">
          <a:xfrm>
            <a:off x="1295400" y="1371600"/>
            <a:ext cx="1985963" cy="576263"/>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algn="ctr" eaLnBrk="0" hangingPunct="0"/>
            <a:r>
              <a:rPr lang="en-US" sz="3200" b="1">
                <a:solidFill>
                  <a:srgbClr val="EAEC5E"/>
                </a:solidFill>
                <a:effectLst>
                  <a:outerShdw blurRad="38100" dist="38100" dir="2700000" algn="tl">
                    <a:srgbClr val="000000"/>
                  </a:outerShdw>
                </a:effectLst>
              </a:rPr>
              <a:t>Example:</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anim calcmode="lin" valueType="num">
                                      <p:cBhvr additive="base">
                                        <p:cTn id="7" dur="500" fill="hold"/>
                                        <p:tgtEl>
                                          <p:spTgt spid="7270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2707">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2707">
                                            <p:txEl>
                                              <p:pRg st="0" end="0"/>
                                            </p:txEl>
                                          </p:spTgt>
                                        </p:tgtEl>
                                        <p:attrNameLst>
                                          <p:attrName>ppt_c</p:attrName>
                                        </p:attrNameLst>
                                      </p:cBhvr>
                                      <p:to>
                                        <a:schemeClr val="folHlink"/>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2707">
                                            <p:txEl>
                                              <p:pRg st="1" end="1"/>
                                            </p:txEl>
                                          </p:spTgt>
                                        </p:tgtEl>
                                        <p:attrNameLst>
                                          <p:attrName>style.visibility</p:attrName>
                                        </p:attrNameLst>
                                      </p:cBhvr>
                                      <p:to>
                                        <p:strVal val="visible"/>
                                      </p:to>
                                    </p:set>
                                    <p:anim calcmode="lin" valueType="num">
                                      <p:cBhvr additive="base">
                                        <p:cTn id="13" dur="500" fill="hold"/>
                                        <p:tgtEl>
                                          <p:spTgt spid="7270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2707">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2707">
                                            <p:txEl>
                                              <p:pRg st="1" end="1"/>
                                            </p:txEl>
                                          </p:spTgt>
                                        </p:tgtEl>
                                        <p:attrNameLst>
                                          <p:attrName>ppt_c</p:attrName>
                                        </p:attrNameLst>
                                      </p:cBhvr>
                                      <p:to>
                                        <a:schemeClr val="folHlink"/>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2707">
                                            <p:txEl>
                                              <p:pRg st="2" end="2"/>
                                            </p:txEl>
                                          </p:spTgt>
                                        </p:tgtEl>
                                        <p:attrNameLst>
                                          <p:attrName>style.visibility</p:attrName>
                                        </p:attrNameLst>
                                      </p:cBhvr>
                                      <p:to>
                                        <p:strVal val="visible"/>
                                      </p:to>
                                    </p:set>
                                    <p:anim calcmode="lin" valueType="num">
                                      <p:cBhvr additive="base">
                                        <p:cTn id="19" dur="500" fill="hold"/>
                                        <p:tgtEl>
                                          <p:spTgt spid="7270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2707">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2707">
                                            <p:txEl>
                                              <p:pRg st="2" end="2"/>
                                            </p:txEl>
                                          </p:spTgt>
                                        </p:tgtEl>
                                        <p:attrNameLst>
                                          <p:attrName>ppt_c</p:attrName>
                                        </p:attrNameLst>
                                      </p:cBhvr>
                                      <p:to>
                                        <a:schemeClr val="folHlink"/>
                                      </p:to>
                                    </p:animClr>
                                  </p:sub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72707">
                                            <p:txEl>
                                              <p:pRg st="3" end="3"/>
                                            </p:txEl>
                                          </p:spTgt>
                                        </p:tgtEl>
                                        <p:attrNameLst>
                                          <p:attrName>style.visibility</p:attrName>
                                        </p:attrNameLst>
                                      </p:cBhvr>
                                      <p:to>
                                        <p:strVal val="visible"/>
                                      </p:to>
                                    </p:set>
                                    <p:anim calcmode="lin" valueType="num">
                                      <p:cBhvr additive="base">
                                        <p:cTn id="25" dur="500" fill="hold"/>
                                        <p:tgtEl>
                                          <p:spTgt spid="72707">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2707">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2707">
                                            <p:txEl>
                                              <p:pRg st="3" end="3"/>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rrowheads="1"/>
          </p:cNvSpPr>
          <p:nvPr>
            <p:ph type="title"/>
          </p:nvPr>
        </p:nvSpPr>
        <p:spPr>
          <a:noFill/>
          <a:ln/>
          <a:effectLst>
            <a:outerShdw dist="35921" dir="2700000" algn="ctr" rotWithShape="0">
              <a:srgbClr val="000000"/>
            </a:outerShdw>
          </a:effectLst>
        </p:spPr>
        <p:txBody>
          <a:bodyPr lIns="90488" tIns="44450" rIns="90488" bIns="44450"/>
          <a:lstStyle/>
          <a:p>
            <a:r>
              <a:rPr lang="en-US"/>
              <a:t>Simple Random Sampling</a:t>
            </a:r>
          </a:p>
        </p:txBody>
      </p:sp>
      <p:pic>
        <p:nvPicPr>
          <p:cNvPr id="73731" name="Picture 3"/>
          <p:cNvPicPr>
            <a:picLocks noChangeArrowheads="1"/>
          </p:cNvPicPr>
          <p:nvPr/>
        </p:nvPicPr>
        <p:blipFill>
          <a:blip r:embed="rId2"/>
          <a:srcRect/>
          <a:stretch>
            <a:fillRect/>
          </a:stretch>
        </p:blipFill>
        <p:spPr bwMode="auto">
          <a:xfrm>
            <a:off x="6707188" y="2170113"/>
            <a:ext cx="1041400" cy="1127125"/>
          </a:xfrm>
          <a:prstGeom prst="rect">
            <a:avLst/>
          </a:prstGeom>
          <a:noFill/>
          <a:ln w="12700">
            <a:noFill/>
            <a:miter lim="800000"/>
            <a:headEnd/>
            <a:tailEnd/>
          </a:ln>
          <a:effectLst/>
        </p:spPr>
      </p:pic>
      <p:sp>
        <p:nvSpPr>
          <p:cNvPr id="73732" name="Rectangle 4"/>
          <p:cNvSpPr>
            <a:spLocks noChangeArrowheads="1"/>
          </p:cNvSpPr>
          <p:nvPr/>
        </p:nvSpPr>
        <p:spPr bwMode="auto">
          <a:xfrm>
            <a:off x="1922463" y="2403475"/>
            <a:ext cx="2862262" cy="576263"/>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algn="ctr" eaLnBrk="0" hangingPunct="0"/>
            <a:r>
              <a:rPr lang="en-US" sz="3200" b="1">
                <a:solidFill>
                  <a:srgbClr val="EAEC5E"/>
                </a:solidFill>
                <a:effectLst>
                  <a:outerShdw blurRad="38100" dist="38100" dir="2700000" algn="tl">
                    <a:srgbClr val="000000"/>
                  </a:outerShdw>
                </a:effectLst>
              </a:rPr>
              <a:t>List of Clients</a:t>
            </a:r>
          </a:p>
        </p:txBody>
      </p:sp>
    </p:spTree>
  </p:cSld>
  <p:clrMapOvr>
    <a:masterClrMapping/>
  </p:clrMapOvr>
  <p:transition>
    <p:fade thruBlk="1"/>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rrowheads="1"/>
          </p:cNvSpPr>
          <p:nvPr>
            <p:ph type="title"/>
          </p:nvPr>
        </p:nvSpPr>
        <p:spPr>
          <a:noFill/>
          <a:ln/>
          <a:effectLst>
            <a:outerShdw dist="35921" dir="2700000" algn="ctr" rotWithShape="0">
              <a:srgbClr val="000000"/>
            </a:outerShdw>
          </a:effectLst>
        </p:spPr>
        <p:txBody>
          <a:bodyPr lIns="90488" tIns="44450" rIns="90488" bIns="44450"/>
          <a:lstStyle/>
          <a:p>
            <a:r>
              <a:rPr lang="en-US"/>
              <a:t>Simple Random Sampling</a:t>
            </a:r>
          </a:p>
        </p:txBody>
      </p:sp>
      <p:pic>
        <p:nvPicPr>
          <p:cNvPr id="74755" name="Picture 3"/>
          <p:cNvPicPr>
            <a:picLocks noChangeArrowheads="1"/>
          </p:cNvPicPr>
          <p:nvPr/>
        </p:nvPicPr>
        <p:blipFill>
          <a:blip r:embed="rId3"/>
          <a:srcRect/>
          <a:stretch>
            <a:fillRect/>
          </a:stretch>
        </p:blipFill>
        <p:spPr bwMode="auto">
          <a:xfrm>
            <a:off x="6707188" y="2170113"/>
            <a:ext cx="1041400" cy="1127125"/>
          </a:xfrm>
          <a:prstGeom prst="rect">
            <a:avLst/>
          </a:prstGeom>
          <a:noFill/>
          <a:ln w="12700">
            <a:noFill/>
            <a:miter lim="800000"/>
            <a:headEnd/>
            <a:tailEnd/>
          </a:ln>
          <a:effectLst/>
        </p:spPr>
      </p:pic>
      <p:sp>
        <p:nvSpPr>
          <p:cNvPr id="74756" name="Line 4"/>
          <p:cNvSpPr>
            <a:spLocks noChangeShapeType="1"/>
          </p:cNvSpPr>
          <p:nvPr/>
        </p:nvSpPr>
        <p:spPr bwMode="auto">
          <a:xfrm flipH="1">
            <a:off x="6394450" y="2368550"/>
            <a:ext cx="393700" cy="1282700"/>
          </a:xfrm>
          <a:prstGeom prst="line">
            <a:avLst/>
          </a:prstGeom>
          <a:noFill/>
          <a:ln w="12700">
            <a:solidFill>
              <a:schemeClr val="tx1"/>
            </a:solidFill>
            <a:prstDash val="dash"/>
            <a:round/>
            <a:headEnd/>
            <a:tailEnd/>
          </a:ln>
          <a:effectLst/>
        </p:spPr>
        <p:txBody>
          <a:bodyPr wrap="none" anchor="ctr"/>
          <a:lstStyle/>
          <a:p>
            <a:endParaRPr lang="en-US"/>
          </a:p>
        </p:txBody>
      </p:sp>
      <p:sp>
        <p:nvSpPr>
          <p:cNvPr id="74757" name="Line 5"/>
          <p:cNvSpPr>
            <a:spLocks noChangeShapeType="1"/>
          </p:cNvSpPr>
          <p:nvPr/>
        </p:nvSpPr>
        <p:spPr bwMode="auto">
          <a:xfrm flipH="1">
            <a:off x="6394450" y="3282950"/>
            <a:ext cx="393700" cy="1358900"/>
          </a:xfrm>
          <a:prstGeom prst="line">
            <a:avLst/>
          </a:prstGeom>
          <a:noFill/>
          <a:ln w="12700">
            <a:solidFill>
              <a:schemeClr val="tx1"/>
            </a:solidFill>
            <a:prstDash val="dash"/>
            <a:round/>
            <a:headEnd/>
            <a:tailEnd/>
          </a:ln>
          <a:effectLst/>
        </p:spPr>
        <p:txBody>
          <a:bodyPr wrap="none" anchor="ctr"/>
          <a:lstStyle/>
          <a:p>
            <a:endParaRPr lang="en-US"/>
          </a:p>
        </p:txBody>
      </p:sp>
      <p:sp>
        <p:nvSpPr>
          <p:cNvPr id="74758" name="Line 6"/>
          <p:cNvSpPr>
            <a:spLocks noChangeShapeType="1"/>
          </p:cNvSpPr>
          <p:nvPr/>
        </p:nvSpPr>
        <p:spPr bwMode="auto">
          <a:xfrm>
            <a:off x="7626350" y="2368550"/>
            <a:ext cx="444500" cy="1282700"/>
          </a:xfrm>
          <a:prstGeom prst="line">
            <a:avLst/>
          </a:prstGeom>
          <a:noFill/>
          <a:ln w="12700">
            <a:solidFill>
              <a:schemeClr val="tx1"/>
            </a:solidFill>
            <a:prstDash val="dash"/>
            <a:round/>
            <a:headEnd/>
            <a:tailEnd/>
          </a:ln>
          <a:effectLst/>
        </p:spPr>
        <p:txBody>
          <a:bodyPr wrap="none" anchor="ctr"/>
          <a:lstStyle/>
          <a:p>
            <a:endParaRPr lang="en-US"/>
          </a:p>
        </p:txBody>
      </p:sp>
      <p:sp>
        <p:nvSpPr>
          <p:cNvPr id="74759" name="Line 7"/>
          <p:cNvSpPr>
            <a:spLocks noChangeShapeType="1"/>
          </p:cNvSpPr>
          <p:nvPr/>
        </p:nvSpPr>
        <p:spPr bwMode="auto">
          <a:xfrm>
            <a:off x="7626350" y="3282950"/>
            <a:ext cx="444500" cy="1358900"/>
          </a:xfrm>
          <a:prstGeom prst="line">
            <a:avLst/>
          </a:prstGeom>
          <a:noFill/>
          <a:ln w="12700">
            <a:solidFill>
              <a:schemeClr val="tx1"/>
            </a:solidFill>
            <a:prstDash val="dash"/>
            <a:round/>
            <a:headEnd/>
            <a:tailEnd/>
          </a:ln>
          <a:effectLst/>
        </p:spPr>
        <p:txBody>
          <a:bodyPr wrap="none" anchor="ctr"/>
          <a:lstStyle/>
          <a:p>
            <a:endParaRPr lang="en-US"/>
          </a:p>
        </p:txBody>
      </p:sp>
      <p:graphicFrame>
        <p:nvGraphicFramePr>
          <p:cNvPr id="74760" name="Object 8">
            <a:hlinkClick r:id="" action="ppaction://ole?verb=0"/>
          </p:cNvPr>
          <p:cNvGraphicFramePr>
            <a:graphicFrameLocks/>
          </p:cNvGraphicFramePr>
          <p:nvPr/>
        </p:nvGraphicFramePr>
        <p:xfrm>
          <a:off x="6421438" y="3636963"/>
          <a:ext cx="1617662" cy="1011237"/>
        </p:xfrm>
        <a:graphic>
          <a:graphicData uri="http://schemas.openxmlformats.org/presentationml/2006/ole">
            <p:oleObj spid="_x0000_s74760" name="Microsoft ClipArt Gallery" r:id="rId4" imgW="4052880" imgH="2536560" progId="">
              <p:embed/>
            </p:oleObj>
          </a:graphicData>
        </a:graphic>
      </p:graphicFrame>
      <p:sp>
        <p:nvSpPr>
          <p:cNvPr id="74761" name="Rectangle 9"/>
          <p:cNvSpPr>
            <a:spLocks noChangeArrowheads="1"/>
          </p:cNvSpPr>
          <p:nvPr/>
        </p:nvSpPr>
        <p:spPr bwMode="auto">
          <a:xfrm>
            <a:off x="1922463" y="2403475"/>
            <a:ext cx="2862262" cy="576263"/>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algn="ctr" eaLnBrk="0" hangingPunct="0"/>
            <a:r>
              <a:rPr lang="en-US" sz="3200" b="1">
                <a:solidFill>
                  <a:srgbClr val="EAEC5E"/>
                </a:solidFill>
                <a:effectLst>
                  <a:outerShdw blurRad="38100" dist="38100" dir="2700000" algn="tl">
                    <a:srgbClr val="000000"/>
                  </a:outerShdw>
                </a:effectLst>
              </a:rPr>
              <a:t>List of Clients</a:t>
            </a:r>
          </a:p>
        </p:txBody>
      </p:sp>
      <p:sp>
        <p:nvSpPr>
          <p:cNvPr id="74762" name="Rectangle 10"/>
          <p:cNvSpPr>
            <a:spLocks noChangeArrowheads="1"/>
          </p:cNvSpPr>
          <p:nvPr/>
        </p:nvSpPr>
        <p:spPr bwMode="auto">
          <a:xfrm>
            <a:off x="1920875" y="3927475"/>
            <a:ext cx="4083050" cy="576263"/>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algn="ctr" eaLnBrk="0" hangingPunct="0"/>
            <a:r>
              <a:rPr lang="en-US" sz="3200" b="1">
                <a:solidFill>
                  <a:srgbClr val="EAEC5E"/>
                </a:solidFill>
                <a:effectLst>
                  <a:outerShdw blurRad="38100" dist="38100" dir="2700000" algn="tl">
                    <a:srgbClr val="000000"/>
                  </a:outerShdw>
                </a:effectLst>
              </a:rPr>
              <a:t>Random Subsample</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377825" y="4108450"/>
            <a:ext cx="8531225" cy="2587625"/>
          </a:xfrm>
          <a:prstGeom prst="rect">
            <a:avLst/>
          </a:prstGeom>
          <a:solidFill>
            <a:schemeClr val="bg1"/>
          </a:solidFill>
          <a:ln w="12700">
            <a:solidFill>
              <a:schemeClr val="bg1"/>
            </a:solidFill>
            <a:miter lim="800000"/>
            <a:headEnd/>
            <a:tailEnd/>
          </a:ln>
          <a:effectLst>
            <a:prstShdw prst="shdw17" dist="17961" dir="2700000">
              <a:schemeClr val="bg1">
                <a:gamma/>
                <a:shade val="60000"/>
                <a:invGamma/>
              </a:schemeClr>
            </a:prstShdw>
          </a:effectLst>
        </p:spPr>
        <p:txBody>
          <a:bodyPr wrap="none" anchor="ctr"/>
          <a:lstStyle/>
          <a:p>
            <a:endParaRPr lang="en-US"/>
          </a:p>
        </p:txBody>
      </p:sp>
      <p:sp>
        <p:nvSpPr>
          <p:cNvPr id="15363" name="Rectangle 3"/>
          <p:cNvSpPr>
            <a:spLocks noChangeArrowheads="1"/>
          </p:cNvSpPr>
          <p:nvPr/>
        </p:nvSpPr>
        <p:spPr bwMode="auto">
          <a:xfrm>
            <a:off x="377825" y="1406525"/>
            <a:ext cx="8531225" cy="2587625"/>
          </a:xfrm>
          <a:prstGeom prst="rect">
            <a:avLst/>
          </a:prstGeom>
          <a:solidFill>
            <a:schemeClr val="bg1"/>
          </a:solidFill>
          <a:ln w="12700">
            <a:solidFill>
              <a:schemeClr val="bg1"/>
            </a:solidFill>
            <a:miter lim="800000"/>
            <a:headEnd/>
            <a:tailEnd/>
          </a:ln>
          <a:effectLst>
            <a:prstShdw prst="shdw17" dist="17961" dir="2700000">
              <a:schemeClr val="bg1">
                <a:gamma/>
                <a:shade val="60000"/>
                <a:invGamma/>
              </a:schemeClr>
            </a:prstShdw>
          </a:effectLst>
        </p:spPr>
        <p:txBody>
          <a:bodyPr wrap="none" anchor="ctr"/>
          <a:lstStyle/>
          <a:p>
            <a:endParaRPr lang="en-US"/>
          </a:p>
        </p:txBody>
      </p:sp>
      <p:sp>
        <p:nvSpPr>
          <p:cNvPr id="15364" name="Rectangle 4"/>
          <p:cNvSpPr>
            <a:spLocks noGrp="1" noRot="1" noChangeArrowheads="1"/>
          </p:cNvSpPr>
          <p:nvPr>
            <p:ph type="title"/>
          </p:nvPr>
        </p:nvSpPr>
        <p:spPr>
          <a:xfrm>
            <a:off x="1038225" y="209550"/>
            <a:ext cx="7715250" cy="1143000"/>
          </a:xfrm>
          <a:noFill/>
          <a:ln/>
          <a:effectLst>
            <a:outerShdw dist="35921" dir="2700000" algn="ctr" rotWithShape="0">
              <a:srgbClr val="000000"/>
            </a:outerShdw>
          </a:effectLst>
        </p:spPr>
        <p:txBody>
          <a:bodyPr lIns="90488" tIns="44450" rIns="90488" bIns="44450"/>
          <a:lstStyle/>
          <a:p>
            <a:r>
              <a:rPr lang="en-US"/>
              <a:t>The Causal Context</a:t>
            </a:r>
          </a:p>
        </p:txBody>
      </p:sp>
      <p:sp>
        <p:nvSpPr>
          <p:cNvPr id="15365" name="Rectangle 5"/>
          <p:cNvSpPr>
            <a:spLocks noChangeArrowheads="1"/>
          </p:cNvSpPr>
          <p:nvPr/>
        </p:nvSpPr>
        <p:spPr bwMode="auto">
          <a:xfrm>
            <a:off x="646113" y="1498600"/>
            <a:ext cx="1443037" cy="576263"/>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eaLnBrk="0" hangingPunct="0"/>
            <a:r>
              <a:rPr lang="en-US" sz="3200">
                <a:effectLst>
                  <a:outerShdw blurRad="38100" dist="38100" dir="2700000" algn="tl">
                    <a:srgbClr val="000000"/>
                  </a:outerShdw>
                </a:effectLst>
              </a:rPr>
              <a:t>Theory</a:t>
            </a:r>
          </a:p>
        </p:txBody>
      </p:sp>
      <p:sp>
        <p:nvSpPr>
          <p:cNvPr id="15366" name="Rectangle 6"/>
          <p:cNvSpPr>
            <a:spLocks noChangeArrowheads="1"/>
          </p:cNvSpPr>
          <p:nvPr/>
        </p:nvSpPr>
        <p:spPr bwMode="auto">
          <a:xfrm>
            <a:off x="588963" y="5984875"/>
            <a:ext cx="2368550" cy="576263"/>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eaLnBrk="0" hangingPunct="0"/>
            <a:r>
              <a:rPr lang="en-US" sz="3200">
                <a:effectLst>
                  <a:outerShdw blurRad="38100" dist="38100" dir="2700000" algn="tl">
                    <a:srgbClr val="000000"/>
                  </a:outerShdw>
                </a:effectLst>
              </a:rPr>
              <a:t>Observation</a:t>
            </a:r>
          </a:p>
        </p:txBody>
      </p:sp>
      <p:sp>
        <p:nvSpPr>
          <p:cNvPr id="15367" name="Rectangle 7"/>
          <p:cNvSpPr>
            <a:spLocks noChangeArrowheads="1"/>
          </p:cNvSpPr>
          <p:nvPr/>
        </p:nvSpPr>
        <p:spPr bwMode="auto">
          <a:xfrm>
            <a:off x="1539875" y="2333625"/>
            <a:ext cx="1917700" cy="1063625"/>
          </a:xfrm>
          <a:prstGeom prst="rect">
            <a:avLst/>
          </a:prstGeom>
          <a:solidFill>
            <a:srgbClr val="FC0128"/>
          </a:solidFill>
          <a:ln w="12700">
            <a:noFill/>
            <a:miter lim="800000"/>
            <a:headEnd/>
            <a:tailEnd/>
          </a:ln>
          <a:effectLst/>
        </p:spPr>
        <p:txBody>
          <a:bodyPr wrap="none" lIns="90488" tIns="44450" rIns="90488" bIns="44450">
            <a:spAutoFit/>
          </a:bodyPr>
          <a:lstStyle/>
          <a:p>
            <a:pPr algn="ctr" eaLnBrk="0" hangingPunct="0"/>
            <a:r>
              <a:rPr lang="en-US" sz="3200">
                <a:effectLst>
                  <a:outerShdw blurRad="38100" dist="38100" dir="2700000" algn="tl">
                    <a:srgbClr val="000000"/>
                  </a:outerShdw>
                </a:effectLst>
              </a:rPr>
              <a:t>Cause</a:t>
            </a:r>
          </a:p>
          <a:p>
            <a:pPr algn="ctr" eaLnBrk="0" hangingPunct="0"/>
            <a:r>
              <a:rPr lang="en-US" sz="3200">
                <a:effectLst>
                  <a:outerShdw blurRad="38100" dist="38100" dir="2700000" algn="tl">
                    <a:srgbClr val="000000"/>
                  </a:outerShdw>
                </a:effectLst>
              </a:rPr>
              <a:t>Construct</a:t>
            </a:r>
          </a:p>
        </p:txBody>
      </p:sp>
      <p:sp>
        <p:nvSpPr>
          <p:cNvPr id="15368" name="Rectangle 8"/>
          <p:cNvSpPr>
            <a:spLocks noChangeArrowheads="1"/>
          </p:cNvSpPr>
          <p:nvPr/>
        </p:nvSpPr>
        <p:spPr bwMode="auto">
          <a:xfrm>
            <a:off x="6253163" y="2333625"/>
            <a:ext cx="1917700" cy="1063625"/>
          </a:xfrm>
          <a:prstGeom prst="rect">
            <a:avLst/>
          </a:prstGeom>
          <a:solidFill>
            <a:srgbClr val="FC0128"/>
          </a:solidFill>
          <a:ln w="12700">
            <a:noFill/>
            <a:miter lim="800000"/>
            <a:headEnd/>
            <a:tailEnd/>
          </a:ln>
          <a:effectLst/>
        </p:spPr>
        <p:txBody>
          <a:bodyPr wrap="none" lIns="90488" tIns="44450" rIns="90488" bIns="44450">
            <a:spAutoFit/>
          </a:bodyPr>
          <a:lstStyle/>
          <a:p>
            <a:pPr algn="ctr" eaLnBrk="0" hangingPunct="0"/>
            <a:r>
              <a:rPr lang="en-US" sz="3200">
                <a:effectLst>
                  <a:outerShdw blurRad="38100" dist="38100" dir="2700000" algn="tl">
                    <a:srgbClr val="000000"/>
                  </a:outerShdw>
                </a:effectLst>
              </a:rPr>
              <a:t>Effect</a:t>
            </a:r>
          </a:p>
          <a:p>
            <a:pPr algn="ctr" eaLnBrk="0" hangingPunct="0"/>
            <a:r>
              <a:rPr lang="en-US" sz="3200">
                <a:effectLst>
                  <a:outerShdw blurRad="38100" dist="38100" dir="2700000" algn="tl">
                    <a:srgbClr val="000000"/>
                  </a:outerShdw>
                </a:effectLst>
              </a:rPr>
              <a:t>Construct</a:t>
            </a:r>
          </a:p>
        </p:txBody>
      </p:sp>
      <p:sp>
        <p:nvSpPr>
          <p:cNvPr id="15369" name="Rectangle 9"/>
          <p:cNvSpPr>
            <a:spLocks noChangeArrowheads="1"/>
          </p:cNvSpPr>
          <p:nvPr/>
        </p:nvSpPr>
        <p:spPr bwMode="auto">
          <a:xfrm>
            <a:off x="1628775" y="4705350"/>
            <a:ext cx="1736725" cy="576263"/>
          </a:xfrm>
          <a:prstGeom prst="rect">
            <a:avLst/>
          </a:prstGeom>
          <a:solidFill>
            <a:srgbClr val="FAFD00"/>
          </a:solidFill>
          <a:ln w="12700">
            <a:noFill/>
            <a:miter lim="800000"/>
            <a:headEnd/>
            <a:tailEnd/>
          </a:ln>
          <a:effectLst/>
        </p:spPr>
        <p:txBody>
          <a:bodyPr wrap="none" lIns="90488" tIns="44450" rIns="90488" bIns="44450">
            <a:spAutoFit/>
          </a:bodyPr>
          <a:lstStyle/>
          <a:p>
            <a:pPr eaLnBrk="0" hangingPunct="0"/>
            <a:r>
              <a:rPr lang="en-US" sz="3200">
                <a:effectLst>
                  <a:outerShdw blurRad="38100" dist="38100" dir="2700000" algn="tl">
                    <a:srgbClr val="000000"/>
                  </a:outerShdw>
                </a:effectLst>
              </a:rPr>
              <a:t>Program</a:t>
            </a:r>
          </a:p>
        </p:txBody>
      </p:sp>
      <p:sp>
        <p:nvSpPr>
          <p:cNvPr id="15370" name="Rectangle 10"/>
          <p:cNvSpPr>
            <a:spLocks noChangeArrowheads="1"/>
          </p:cNvSpPr>
          <p:nvPr/>
        </p:nvSpPr>
        <p:spPr bwMode="auto">
          <a:xfrm>
            <a:off x="5924550" y="4705350"/>
            <a:ext cx="2571750" cy="576263"/>
          </a:xfrm>
          <a:prstGeom prst="rect">
            <a:avLst/>
          </a:prstGeom>
          <a:solidFill>
            <a:srgbClr val="FAFD00"/>
          </a:solidFill>
          <a:ln w="12700">
            <a:noFill/>
            <a:miter lim="800000"/>
            <a:headEnd/>
            <a:tailEnd/>
          </a:ln>
          <a:effectLst/>
        </p:spPr>
        <p:txBody>
          <a:bodyPr wrap="none" lIns="90488" tIns="44450" rIns="90488" bIns="44450">
            <a:spAutoFit/>
          </a:bodyPr>
          <a:lstStyle/>
          <a:p>
            <a:pPr eaLnBrk="0" hangingPunct="0"/>
            <a:r>
              <a:rPr lang="en-US" sz="3200">
                <a:effectLst>
                  <a:outerShdw blurRad="38100" dist="38100" dir="2700000" algn="tl">
                    <a:srgbClr val="000000"/>
                  </a:outerShdw>
                </a:effectLst>
              </a:rPr>
              <a:t>Observations</a:t>
            </a:r>
          </a:p>
        </p:txBody>
      </p:sp>
      <p:sp>
        <p:nvSpPr>
          <p:cNvPr id="15371" name="AutoShape 11"/>
          <p:cNvSpPr>
            <a:spLocks noChangeArrowheads="1"/>
          </p:cNvSpPr>
          <p:nvPr/>
        </p:nvSpPr>
        <p:spPr bwMode="auto">
          <a:xfrm>
            <a:off x="3683000" y="2635250"/>
            <a:ext cx="2130425" cy="558800"/>
          </a:xfrm>
          <a:prstGeom prst="rightArrow">
            <a:avLst>
              <a:gd name="adj1" fmla="val 50000"/>
              <a:gd name="adj2" fmla="val 190643"/>
            </a:avLst>
          </a:prstGeom>
          <a:solidFill>
            <a:schemeClr val="accent1"/>
          </a:solidFill>
          <a:ln w="12700">
            <a:solidFill>
              <a:schemeClr val="tx1"/>
            </a:solidFill>
            <a:miter lim="800000"/>
            <a:headEnd/>
            <a:tailEnd/>
          </a:ln>
          <a:effectLst/>
        </p:spPr>
        <p:txBody>
          <a:bodyPr wrap="none" anchor="ctr"/>
          <a:lstStyle/>
          <a:p>
            <a:endParaRPr lang="en-US"/>
          </a:p>
        </p:txBody>
      </p:sp>
      <p:sp>
        <p:nvSpPr>
          <p:cNvPr id="15372" name="Rectangle 12"/>
          <p:cNvSpPr>
            <a:spLocks noChangeArrowheads="1"/>
          </p:cNvSpPr>
          <p:nvPr/>
        </p:nvSpPr>
        <p:spPr bwMode="auto">
          <a:xfrm>
            <a:off x="3309938" y="1549400"/>
            <a:ext cx="2535237" cy="515938"/>
          </a:xfrm>
          <a:prstGeom prst="rect">
            <a:avLst/>
          </a:prstGeom>
          <a:noFill/>
          <a:ln w="12700">
            <a:noFill/>
            <a:miter lim="800000"/>
            <a:headEnd/>
            <a:tailEnd/>
          </a:ln>
          <a:effectLst/>
        </p:spPr>
        <p:txBody>
          <a:bodyPr wrap="none" lIns="90488" tIns="44450" rIns="90488" bIns="44450">
            <a:spAutoFit/>
          </a:bodyPr>
          <a:lstStyle/>
          <a:p>
            <a:pPr eaLnBrk="0" hangingPunct="0"/>
            <a:r>
              <a:rPr lang="en-US" sz="2800">
                <a:effectLst>
                  <a:outerShdw blurRad="38100" dist="38100" dir="2700000" algn="tl">
                    <a:srgbClr val="000000"/>
                  </a:outerShdw>
                </a:effectLst>
              </a:rPr>
              <a:t>What you </a:t>
            </a:r>
            <a:r>
              <a:rPr lang="en-US" sz="2800" i="1">
                <a:effectLst>
                  <a:outerShdw blurRad="38100" dist="38100" dir="2700000" algn="tl">
                    <a:srgbClr val="000000"/>
                  </a:outerShdw>
                </a:effectLst>
              </a:rPr>
              <a:t>think</a:t>
            </a:r>
          </a:p>
        </p:txBody>
      </p:sp>
      <p:sp>
        <p:nvSpPr>
          <p:cNvPr id="15373" name="Line 13"/>
          <p:cNvSpPr>
            <a:spLocks noChangeShapeType="1"/>
          </p:cNvSpPr>
          <p:nvPr/>
        </p:nvSpPr>
        <p:spPr bwMode="auto">
          <a:xfrm flipH="1">
            <a:off x="3536950" y="2044700"/>
            <a:ext cx="469900" cy="473075"/>
          </a:xfrm>
          <a:prstGeom prst="line">
            <a:avLst/>
          </a:prstGeom>
          <a:noFill/>
          <a:ln w="12700">
            <a:solidFill>
              <a:schemeClr val="tx1"/>
            </a:solidFill>
            <a:round/>
            <a:headEnd/>
            <a:tailEnd/>
          </a:ln>
          <a:effectLst/>
        </p:spPr>
        <p:txBody>
          <a:bodyPr wrap="none" anchor="ctr"/>
          <a:lstStyle/>
          <a:p>
            <a:endParaRPr lang="en-US"/>
          </a:p>
        </p:txBody>
      </p:sp>
      <p:sp>
        <p:nvSpPr>
          <p:cNvPr id="15374" name="Line 14"/>
          <p:cNvSpPr>
            <a:spLocks noChangeShapeType="1"/>
          </p:cNvSpPr>
          <p:nvPr/>
        </p:nvSpPr>
        <p:spPr bwMode="auto">
          <a:xfrm>
            <a:off x="5616575" y="2044700"/>
            <a:ext cx="444500" cy="473075"/>
          </a:xfrm>
          <a:prstGeom prst="line">
            <a:avLst/>
          </a:prstGeom>
          <a:noFill/>
          <a:ln w="12700">
            <a:solidFill>
              <a:schemeClr val="tx1"/>
            </a:solidFill>
            <a:round/>
            <a:headEnd/>
            <a:tailEnd/>
          </a:ln>
          <a:effectLst/>
        </p:spPr>
        <p:txBody>
          <a:bodyPr wrap="none" anchor="ctr"/>
          <a:lstStyle/>
          <a:p>
            <a:endParaRPr lang="en-US"/>
          </a:p>
        </p:txBody>
      </p:sp>
      <p:sp>
        <p:nvSpPr>
          <p:cNvPr id="15375" name="Rectangle 15"/>
          <p:cNvSpPr>
            <a:spLocks noChangeArrowheads="1"/>
          </p:cNvSpPr>
          <p:nvPr/>
        </p:nvSpPr>
        <p:spPr bwMode="auto">
          <a:xfrm>
            <a:off x="7110413" y="6196013"/>
            <a:ext cx="1806575" cy="454025"/>
          </a:xfrm>
          <a:prstGeom prst="rect">
            <a:avLst/>
          </a:prstGeom>
          <a:noFill/>
          <a:ln w="12700">
            <a:noFill/>
            <a:miter lim="800000"/>
            <a:headEnd/>
            <a:tailEnd/>
          </a:ln>
          <a:effectLst/>
        </p:spPr>
        <p:txBody>
          <a:bodyPr wrap="none" lIns="90488" tIns="44450" rIns="90488" bIns="44450">
            <a:spAutoFit/>
          </a:bodyPr>
          <a:lstStyle/>
          <a:p>
            <a:pPr eaLnBrk="0" hangingPunct="0"/>
            <a:r>
              <a:rPr lang="en-US" sz="2400">
                <a:solidFill>
                  <a:schemeClr val="tx2"/>
                </a:solidFill>
                <a:effectLst>
                  <a:outerShdw blurRad="38100" dist="38100" dir="2700000" algn="tl">
                    <a:srgbClr val="000000"/>
                  </a:outerShdw>
                </a:effectLst>
              </a:rPr>
              <a:t>In </a:t>
            </a:r>
            <a:r>
              <a:rPr lang="en-US" sz="2400" i="1">
                <a:solidFill>
                  <a:schemeClr val="tx2"/>
                </a:solidFill>
                <a:effectLst>
                  <a:outerShdw blurRad="38100" dist="38100" dir="2700000" algn="tl">
                    <a:srgbClr val="000000"/>
                  </a:outerShdw>
                </a:effectLst>
              </a:rPr>
              <a:t>this</a:t>
            </a:r>
            <a:r>
              <a:rPr lang="en-US" sz="2400">
                <a:solidFill>
                  <a:schemeClr val="tx2"/>
                </a:solidFill>
                <a:effectLst>
                  <a:outerShdw blurRad="38100" dist="38100" dir="2700000" algn="tl">
                    <a:srgbClr val="000000"/>
                  </a:outerShdw>
                </a:effectLst>
              </a:rPr>
              <a:t> study</a:t>
            </a:r>
          </a:p>
        </p:txBody>
      </p:sp>
      <p:sp>
        <p:nvSpPr>
          <p:cNvPr id="15376" name="Rectangle 16"/>
          <p:cNvSpPr>
            <a:spLocks noChangeArrowheads="1"/>
          </p:cNvSpPr>
          <p:nvPr/>
        </p:nvSpPr>
        <p:spPr bwMode="auto">
          <a:xfrm>
            <a:off x="3814763" y="2794000"/>
            <a:ext cx="1416050" cy="241300"/>
          </a:xfrm>
          <a:prstGeom prst="rect">
            <a:avLst/>
          </a:prstGeom>
          <a:noFill/>
          <a:ln w="12700">
            <a:noFill/>
            <a:miter lim="800000"/>
            <a:headEnd/>
            <a:tailEnd/>
          </a:ln>
          <a:effectLst/>
        </p:spPr>
        <p:txBody>
          <a:bodyPr wrap="none" lIns="90488" tIns="44450" rIns="90488" bIns="44450">
            <a:spAutoFit/>
          </a:bodyPr>
          <a:lstStyle/>
          <a:p>
            <a:pPr eaLnBrk="0" hangingPunct="0"/>
            <a:r>
              <a:rPr lang="en-US" sz="1000">
                <a:effectLst>
                  <a:outerShdw blurRad="38100" dist="38100" dir="2700000" algn="tl">
                    <a:srgbClr val="000000"/>
                  </a:outerShdw>
                </a:effectLst>
              </a:rPr>
              <a:t>cause-effect construct</a:t>
            </a:r>
          </a:p>
        </p:txBody>
      </p:sp>
      <p:grpSp>
        <p:nvGrpSpPr>
          <p:cNvPr id="15377" name="Group 17"/>
          <p:cNvGrpSpPr>
            <a:grpSpLocks/>
          </p:cNvGrpSpPr>
          <p:nvPr/>
        </p:nvGrpSpPr>
        <p:grpSpPr bwMode="auto">
          <a:xfrm>
            <a:off x="2166938" y="3441700"/>
            <a:ext cx="563562" cy="1189038"/>
            <a:chOff x="1365" y="2168"/>
            <a:chExt cx="355" cy="749"/>
          </a:xfrm>
        </p:grpSpPr>
        <p:sp>
          <p:nvSpPr>
            <p:cNvPr id="15378" name="Freeform 18"/>
            <p:cNvSpPr>
              <a:spLocks/>
            </p:cNvSpPr>
            <p:nvPr/>
          </p:nvSpPr>
          <p:spPr bwMode="auto">
            <a:xfrm>
              <a:off x="1365" y="2169"/>
              <a:ext cx="158" cy="748"/>
            </a:xfrm>
            <a:custGeom>
              <a:avLst/>
              <a:gdLst/>
              <a:ahLst/>
              <a:cxnLst>
                <a:cxn ang="0">
                  <a:pos x="78" y="0"/>
                </a:cxn>
                <a:cxn ang="0">
                  <a:pos x="157" y="0"/>
                </a:cxn>
                <a:cxn ang="0">
                  <a:pos x="157" y="747"/>
                </a:cxn>
                <a:cxn ang="0">
                  <a:pos x="0" y="521"/>
                </a:cxn>
                <a:cxn ang="0">
                  <a:pos x="78" y="521"/>
                </a:cxn>
                <a:cxn ang="0">
                  <a:pos x="78" y="0"/>
                </a:cxn>
              </a:cxnLst>
              <a:rect l="0" t="0" r="r" b="b"/>
              <a:pathLst>
                <a:path w="158" h="748">
                  <a:moveTo>
                    <a:pt x="78" y="0"/>
                  </a:moveTo>
                  <a:lnTo>
                    <a:pt x="157" y="0"/>
                  </a:lnTo>
                  <a:lnTo>
                    <a:pt x="157" y="747"/>
                  </a:lnTo>
                  <a:lnTo>
                    <a:pt x="0" y="521"/>
                  </a:lnTo>
                  <a:lnTo>
                    <a:pt x="78" y="521"/>
                  </a:lnTo>
                  <a:lnTo>
                    <a:pt x="78" y="0"/>
                  </a:lnTo>
                </a:path>
              </a:pathLst>
            </a:custGeom>
            <a:solidFill>
              <a:srgbClr val="51DC00"/>
            </a:solidFill>
            <a:ln w="12700" cap="rnd" cmpd="sng">
              <a:solidFill>
                <a:srgbClr val="000000"/>
              </a:solidFill>
              <a:prstDash val="solid"/>
              <a:round/>
              <a:headEnd type="none" w="med" len="med"/>
              <a:tailEnd type="none" w="med" len="med"/>
            </a:ln>
            <a:effectLst/>
          </p:spPr>
          <p:txBody>
            <a:bodyPr/>
            <a:lstStyle/>
            <a:p>
              <a:endParaRPr lang="en-US"/>
            </a:p>
          </p:txBody>
        </p:sp>
        <p:sp>
          <p:nvSpPr>
            <p:cNvPr id="15379" name="Freeform 19"/>
            <p:cNvSpPr>
              <a:spLocks/>
            </p:cNvSpPr>
            <p:nvPr/>
          </p:nvSpPr>
          <p:spPr bwMode="auto">
            <a:xfrm>
              <a:off x="1563" y="2168"/>
              <a:ext cx="157" cy="747"/>
            </a:xfrm>
            <a:custGeom>
              <a:avLst/>
              <a:gdLst/>
              <a:ahLst/>
              <a:cxnLst>
                <a:cxn ang="0">
                  <a:pos x="79" y="0"/>
                </a:cxn>
                <a:cxn ang="0">
                  <a:pos x="0" y="0"/>
                </a:cxn>
                <a:cxn ang="0">
                  <a:pos x="0" y="746"/>
                </a:cxn>
                <a:cxn ang="0">
                  <a:pos x="156" y="520"/>
                </a:cxn>
                <a:cxn ang="0">
                  <a:pos x="79" y="520"/>
                </a:cxn>
                <a:cxn ang="0">
                  <a:pos x="79" y="0"/>
                </a:cxn>
              </a:cxnLst>
              <a:rect l="0" t="0" r="r" b="b"/>
              <a:pathLst>
                <a:path w="157" h="747">
                  <a:moveTo>
                    <a:pt x="79" y="0"/>
                  </a:moveTo>
                  <a:lnTo>
                    <a:pt x="0" y="0"/>
                  </a:lnTo>
                  <a:lnTo>
                    <a:pt x="0" y="746"/>
                  </a:lnTo>
                  <a:lnTo>
                    <a:pt x="156" y="520"/>
                  </a:lnTo>
                  <a:lnTo>
                    <a:pt x="79" y="520"/>
                  </a:lnTo>
                  <a:lnTo>
                    <a:pt x="79" y="0"/>
                  </a:lnTo>
                </a:path>
              </a:pathLst>
            </a:custGeom>
            <a:solidFill>
              <a:srgbClr val="51DC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15380" name="Rectangle 20"/>
          <p:cNvSpPr>
            <a:spLocks noChangeArrowheads="1"/>
          </p:cNvSpPr>
          <p:nvPr/>
        </p:nvSpPr>
        <p:spPr bwMode="auto">
          <a:xfrm>
            <a:off x="1643063" y="3673475"/>
            <a:ext cx="1603375" cy="363538"/>
          </a:xfrm>
          <a:prstGeom prst="rect">
            <a:avLst/>
          </a:prstGeom>
          <a:noFill/>
          <a:ln w="12700">
            <a:noFill/>
            <a:miter lim="800000"/>
            <a:headEnd/>
            <a:tailEnd/>
          </a:ln>
          <a:effectLst/>
        </p:spPr>
        <p:txBody>
          <a:bodyPr wrap="none" lIns="90488" tIns="44450" rIns="90488" bIns="44450">
            <a:spAutoFit/>
          </a:bodyPr>
          <a:lstStyle/>
          <a:p>
            <a:pPr eaLnBrk="0" hangingPunct="0"/>
            <a:r>
              <a:rPr lang="en-US">
                <a:solidFill>
                  <a:srgbClr val="FAFD00"/>
                </a:solidFill>
                <a:effectLst>
                  <a:outerShdw blurRad="38100" dist="38100" dir="2700000" algn="tl">
                    <a:srgbClr val="000000"/>
                  </a:outerShdw>
                </a:effectLst>
              </a:rPr>
              <a:t>operationalize</a:t>
            </a:r>
          </a:p>
        </p:txBody>
      </p:sp>
      <p:grpSp>
        <p:nvGrpSpPr>
          <p:cNvPr id="15381" name="Group 21"/>
          <p:cNvGrpSpPr>
            <a:grpSpLocks/>
          </p:cNvGrpSpPr>
          <p:nvPr/>
        </p:nvGrpSpPr>
        <p:grpSpPr bwMode="auto">
          <a:xfrm>
            <a:off x="6967538" y="3422650"/>
            <a:ext cx="563562" cy="1189038"/>
            <a:chOff x="4389" y="2156"/>
            <a:chExt cx="355" cy="749"/>
          </a:xfrm>
        </p:grpSpPr>
        <p:sp>
          <p:nvSpPr>
            <p:cNvPr id="15382" name="Freeform 22"/>
            <p:cNvSpPr>
              <a:spLocks/>
            </p:cNvSpPr>
            <p:nvPr/>
          </p:nvSpPr>
          <p:spPr bwMode="auto">
            <a:xfrm>
              <a:off x="4389" y="2157"/>
              <a:ext cx="158" cy="748"/>
            </a:xfrm>
            <a:custGeom>
              <a:avLst/>
              <a:gdLst/>
              <a:ahLst/>
              <a:cxnLst>
                <a:cxn ang="0">
                  <a:pos x="78" y="0"/>
                </a:cxn>
                <a:cxn ang="0">
                  <a:pos x="157" y="0"/>
                </a:cxn>
                <a:cxn ang="0">
                  <a:pos x="157" y="747"/>
                </a:cxn>
                <a:cxn ang="0">
                  <a:pos x="0" y="521"/>
                </a:cxn>
                <a:cxn ang="0">
                  <a:pos x="78" y="521"/>
                </a:cxn>
                <a:cxn ang="0">
                  <a:pos x="78" y="0"/>
                </a:cxn>
              </a:cxnLst>
              <a:rect l="0" t="0" r="r" b="b"/>
              <a:pathLst>
                <a:path w="158" h="748">
                  <a:moveTo>
                    <a:pt x="78" y="0"/>
                  </a:moveTo>
                  <a:lnTo>
                    <a:pt x="157" y="0"/>
                  </a:lnTo>
                  <a:lnTo>
                    <a:pt x="157" y="747"/>
                  </a:lnTo>
                  <a:lnTo>
                    <a:pt x="0" y="521"/>
                  </a:lnTo>
                  <a:lnTo>
                    <a:pt x="78" y="521"/>
                  </a:lnTo>
                  <a:lnTo>
                    <a:pt x="78" y="0"/>
                  </a:lnTo>
                </a:path>
              </a:pathLst>
            </a:custGeom>
            <a:solidFill>
              <a:srgbClr val="51DC00"/>
            </a:solidFill>
            <a:ln w="12700" cap="rnd" cmpd="sng">
              <a:solidFill>
                <a:srgbClr val="000000"/>
              </a:solidFill>
              <a:prstDash val="solid"/>
              <a:round/>
              <a:headEnd type="none" w="med" len="med"/>
              <a:tailEnd type="none" w="med" len="med"/>
            </a:ln>
            <a:effectLst/>
          </p:spPr>
          <p:txBody>
            <a:bodyPr/>
            <a:lstStyle/>
            <a:p>
              <a:endParaRPr lang="en-US"/>
            </a:p>
          </p:txBody>
        </p:sp>
        <p:sp>
          <p:nvSpPr>
            <p:cNvPr id="15383" name="Freeform 23"/>
            <p:cNvSpPr>
              <a:spLocks/>
            </p:cNvSpPr>
            <p:nvPr/>
          </p:nvSpPr>
          <p:spPr bwMode="auto">
            <a:xfrm>
              <a:off x="4587" y="2156"/>
              <a:ext cx="157" cy="747"/>
            </a:xfrm>
            <a:custGeom>
              <a:avLst/>
              <a:gdLst/>
              <a:ahLst/>
              <a:cxnLst>
                <a:cxn ang="0">
                  <a:pos x="79" y="0"/>
                </a:cxn>
                <a:cxn ang="0">
                  <a:pos x="0" y="0"/>
                </a:cxn>
                <a:cxn ang="0">
                  <a:pos x="0" y="746"/>
                </a:cxn>
                <a:cxn ang="0">
                  <a:pos x="156" y="520"/>
                </a:cxn>
                <a:cxn ang="0">
                  <a:pos x="79" y="520"/>
                </a:cxn>
                <a:cxn ang="0">
                  <a:pos x="79" y="0"/>
                </a:cxn>
              </a:cxnLst>
              <a:rect l="0" t="0" r="r" b="b"/>
              <a:pathLst>
                <a:path w="157" h="747">
                  <a:moveTo>
                    <a:pt x="79" y="0"/>
                  </a:moveTo>
                  <a:lnTo>
                    <a:pt x="0" y="0"/>
                  </a:lnTo>
                  <a:lnTo>
                    <a:pt x="0" y="746"/>
                  </a:lnTo>
                  <a:lnTo>
                    <a:pt x="156" y="520"/>
                  </a:lnTo>
                  <a:lnTo>
                    <a:pt x="79" y="520"/>
                  </a:lnTo>
                  <a:lnTo>
                    <a:pt x="79" y="0"/>
                  </a:lnTo>
                </a:path>
              </a:pathLst>
            </a:custGeom>
            <a:solidFill>
              <a:srgbClr val="51DC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15384" name="Rectangle 24"/>
          <p:cNvSpPr>
            <a:spLocks noChangeArrowheads="1"/>
          </p:cNvSpPr>
          <p:nvPr/>
        </p:nvSpPr>
        <p:spPr bwMode="auto">
          <a:xfrm>
            <a:off x="6443663" y="3654425"/>
            <a:ext cx="1603375" cy="363538"/>
          </a:xfrm>
          <a:prstGeom prst="rect">
            <a:avLst/>
          </a:prstGeom>
          <a:noFill/>
          <a:ln w="12700">
            <a:noFill/>
            <a:miter lim="800000"/>
            <a:headEnd/>
            <a:tailEnd/>
          </a:ln>
          <a:effectLst/>
        </p:spPr>
        <p:txBody>
          <a:bodyPr wrap="none" lIns="90488" tIns="44450" rIns="90488" bIns="44450">
            <a:spAutoFit/>
          </a:bodyPr>
          <a:lstStyle/>
          <a:p>
            <a:pPr eaLnBrk="0" hangingPunct="0"/>
            <a:r>
              <a:rPr lang="en-US">
                <a:solidFill>
                  <a:srgbClr val="FAFD00"/>
                </a:solidFill>
                <a:effectLst>
                  <a:outerShdw blurRad="38100" dist="38100" dir="2700000" algn="tl">
                    <a:srgbClr val="000000"/>
                  </a:outerShdw>
                </a:effectLst>
              </a:rPr>
              <a:t>operationalize</a:t>
            </a:r>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Rot="1" noChangeArrowheads="1"/>
          </p:cNvSpPr>
          <p:nvPr>
            <p:ph type="title"/>
          </p:nvPr>
        </p:nvSpPr>
        <p:spPr/>
        <p:txBody>
          <a:bodyPr/>
          <a:lstStyle/>
          <a:p>
            <a:r>
              <a:rPr lang="en-US"/>
              <a:t>Handout</a:t>
            </a:r>
          </a:p>
        </p:txBody>
      </p:sp>
      <p:sp>
        <p:nvSpPr>
          <p:cNvPr id="209923" name="Rectangle 3"/>
          <p:cNvSpPr>
            <a:spLocks noGrp="1" noRot="1" noChangeArrowheads="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p:cNvSpPr>
            <a:spLocks noGrp="1" noRot="1" noChangeArrowheads="1"/>
          </p:cNvSpPr>
          <p:nvPr>
            <p:ph type="title"/>
          </p:nvPr>
        </p:nvSpPr>
        <p:spPr>
          <a:noFill/>
          <a:ln/>
          <a:effectLst>
            <a:outerShdw dist="35921" dir="2700000" algn="ctr" rotWithShape="0">
              <a:srgbClr val="000000"/>
            </a:outerShdw>
          </a:effectLst>
        </p:spPr>
        <p:txBody>
          <a:bodyPr lIns="90488" tIns="44450" rIns="90488" bIns="44450"/>
          <a:lstStyle/>
          <a:p>
            <a:r>
              <a:rPr lang="en-US"/>
              <a:t>Stratified Random Sampling</a:t>
            </a:r>
          </a:p>
        </p:txBody>
      </p:sp>
      <p:sp>
        <p:nvSpPr>
          <p:cNvPr id="75779" name="Rectangle 3"/>
          <p:cNvSpPr>
            <a:spLocks noGrp="1" noRot="1" noChangeArrowheads="1"/>
          </p:cNvSpPr>
          <p:nvPr>
            <p:ph type="body" idx="1"/>
          </p:nvPr>
        </p:nvSpPr>
        <p:spPr>
          <a:xfrm>
            <a:off x="1300163" y="1905000"/>
            <a:ext cx="7289800" cy="3975100"/>
          </a:xfrm>
          <a:noFill/>
          <a:ln/>
        </p:spPr>
        <p:txBody>
          <a:bodyPr lIns="90488" tIns="44450" rIns="90488" bIns="44450"/>
          <a:lstStyle/>
          <a:p>
            <a:pPr>
              <a:spcBef>
                <a:spcPct val="30000"/>
              </a:spcBef>
              <a:buFontTx/>
              <a:buChar char="•"/>
            </a:pPr>
            <a:r>
              <a:rPr lang="en-US">
                <a:solidFill>
                  <a:srgbClr val="EAEC5E"/>
                </a:solidFill>
              </a:rPr>
              <a:t>sometimes called "proportional" or "quota" random sampling</a:t>
            </a:r>
          </a:p>
          <a:p>
            <a:pPr>
              <a:spcBef>
                <a:spcPct val="30000"/>
              </a:spcBef>
              <a:buFontTx/>
              <a:buChar char="•"/>
            </a:pPr>
            <a:r>
              <a:rPr lang="en-US">
                <a:solidFill>
                  <a:srgbClr val="EAEC5E"/>
                </a:solidFill>
              </a:rPr>
              <a:t>Objective - population of N units divided into non-overlapping strata N</a:t>
            </a:r>
            <a:r>
              <a:rPr lang="en-US" baseline="-25000">
                <a:solidFill>
                  <a:srgbClr val="EAEC5E"/>
                </a:solidFill>
              </a:rPr>
              <a:t>1</a:t>
            </a:r>
            <a:r>
              <a:rPr lang="en-US">
                <a:solidFill>
                  <a:srgbClr val="EAEC5E"/>
                </a:solidFill>
              </a:rPr>
              <a:t>, N</a:t>
            </a:r>
            <a:r>
              <a:rPr lang="en-US" baseline="-25000">
                <a:solidFill>
                  <a:srgbClr val="EAEC5E"/>
                </a:solidFill>
              </a:rPr>
              <a:t>2</a:t>
            </a:r>
            <a:r>
              <a:rPr lang="en-US">
                <a:solidFill>
                  <a:srgbClr val="EAEC5E"/>
                </a:solidFill>
              </a:rPr>
              <a:t>, N</a:t>
            </a:r>
            <a:r>
              <a:rPr lang="en-US" baseline="-25000">
                <a:solidFill>
                  <a:srgbClr val="EAEC5E"/>
                </a:solidFill>
              </a:rPr>
              <a:t>3</a:t>
            </a:r>
            <a:r>
              <a:rPr lang="en-US">
                <a:solidFill>
                  <a:srgbClr val="EAEC5E"/>
                </a:solidFill>
              </a:rPr>
              <a:t>, ... N</a:t>
            </a:r>
            <a:r>
              <a:rPr lang="en-US" baseline="-25000">
                <a:solidFill>
                  <a:srgbClr val="EAEC5E"/>
                </a:solidFill>
              </a:rPr>
              <a:t>i</a:t>
            </a:r>
            <a:r>
              <a:rPr lang="en-US">
                <a:solidFill>
                  <a:srgbClr val="EAEC5E"/>
                </a:solidFill>
              </a:rPr>
              <a:t> such that N</a:t>
            </a:r>
            <a:r>
              <a:rPr lang="en-US" baseline="-25000">
                <a:solidFill>
                  <a:srgbClr val="EAEC5E"/>
                </a:solidFill>
              </a:rPr>
              <a:t>1</a:t>
            </a:r>
            <a:r>
              <a:rPr lang="en-US">
                <a:solidFill>
                  <a:srgbClr val="EAEC5E"/>
                </a:solidFill>
              </a:rPr>
              <a:t> + N</a:t>
            </a:r>
            <a:r>
              <a:rPr lang="en-US" baseline="-25000">
                <a:solidFill>
                  <a:srgbClr val="EAEC5E"/>
                </a:solidFill>
              </a:rPr>
              <a:t>2</a:t>
            </a:r>
            <a:r>
              <a:rPr lang="en-US">
                <a:solidFill>
                  <a:srgbClr val="EAEC5E"/>
                </a:solidFill>
              </a:rPr>
              <a:t> + ... + N</a:t>
            </a:r>
            <a:r>
              <a:rPr lang="en-US" baseline="-25000">
                <a:solidFill>
                  <a:srgbClr val="EAEC5E"/>
                </a:solidFill>
              </a:rPr>
              <a:t>i</a:t>
            </a:r>
            <a:r>
              <a:rPr lang="en-US">
                <a:solidFill>
                  <a:srgbClr val="EAEC5E"/>
                </a:solidFill>
              </a:rPr>
              <a:t> = N, then do simple random sample of n/N in each strata</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anim calcmode="lin" valueType="num">
                                      <p:cBhvr additive="base">
                                        <p:cTn id="7" dur="500" fill="hold"/>
                                        <p:tgtEl>
                                          <p:spTgt spid="7577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5779">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5779">
                                            <p:txEl>
                                              <p:pRg st="0" end="0"/>
                                            </p:txEl>
                                          </p:spTgt>
                                        </p:tgtEl>
                                        <p:attrNameLst>
                                          <p:attrName>ppt_c</p:attrName>
                                        </p:attrNameLst>
                                      </p:cBhvr>
                                      <p:to>
                                        <a:schemeClr val="folHlink"/>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5779">
                                            <p:txEl>
                                              <p:pRg st="1" end="1"/>
                                            </p:txEl>
                                          </p:spTgt>
                                        </p:tgtEl>
                                        <p:attrNameLst>
                                          <p:attrName>style.visibility</p:attrName>
                                        </p:attrNameLst>
                                      </p:cBhvr>
                                      <p:to>
                                        <p:strVal val="visible"/>
                                      </p:to>
                                    </p:set>
                                    <p:anim calcmode="lin" valueType="num">
                                      <p:cBhvr additive="base">
                                        <p:cTn id="13" dur="500" fill="hold"/>
                                        <p:tgtEl>
                                          <p:spTgt spid="7577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5779">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5779">
                                            <p:txEl>
                                              <p:pRg st="1" end="1"/>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Rectangle 2"/>
          <p:cNvSpPr>
            <a:spLocks noGrp="1" noRot="1" noChangeArrowheads="1"/>
          </p:cNvSpPr>
          <p:nvPr>
            <p:ph type="title"/>
          </p:nvPr>
        </p:nvSpPr>
        <p:spPr>
          <a:noFill/>
          <a:ln/>
          <a:effectLst>
            <a:outerShdw dist="35921" dir="2700000" algn="ctr" rotWithShape="0">
              <a:srgbClr val="000000"/>
            </a:outerShdw>
          </a:effectLst>
        </p:spPr>
        <p:txBody>
          <a:bodyPr lIns="90488" tIns="44450" rIns="90488" bIns="44450"/>
          <a:lstStyle/>
          <a:p>
            <a:r>
              <a:rPr lang="en-US" sz="4000"/>
              <a:t>Stratified Sampling - Purposes:</a:t>
            </a:r>
          </a:p>
        </p:txBody>
      </p:sp>
      <p:sp>
        <p:nvSpPr>
          <p:cNvPr id="77827" name="Rectangle 3"/>
          <p:cNvSpPr>
            <a:spLocks noGrp="1" noRot="1" noChangeArrowheads="1"/>
          </p:cNvSpPr>
          <p:nvPr>
            <p:ph type="body" idx="1"/>
          </p:nvPr>
        </p:nvSpPr>
        <p:spPr>
          <a:xfrm>
            <a:off x="762000" y="1524000"/>
            <a:ext cx="7486650" cy="3352800"/>
          </a:xfrm>
          <a:noFill/>
          <a:ln/>
        </p:spPr>
        <p:txBody>
          <a:bodyPr lIns="90488" tIns="44450" rIns="90488" bIns="44450"/>
          <a:lstStyle/>
          <a:p>
            <a:pPr>
              <a:spcBef>
                <a:spcPct val="30000"/>
              </a:spcBef>
              <a:buFontTx/>
              <a:buChar char="•"/>
            </a:pPr>
            <a:r>
              <a:rPr lang="en-US" sz="2800">
                <a:solidFill>
                  <a:srgbClr val="EAEC5E"/>
                </a:solidFill>
              </a:rPr>
              <a:t>to insure representation of each strata - oversample smaller population groups</a:t>
            </a:r>
          </a:p>
          <a:p>
            <a:pPr>
              <a:spcBef>
                <a:spcPct val="30000"/>
              </a:spcBef>
              <a:buFontTx/>
              <a:buChar char="•"/>
            </a:pPr>
            <a:r>
              <a:rPr lang="en-US" sz="2800">
                <a:solidFill>
                  <a:srgbClr val="EAEC5E"/>
                </a:solidFill>
              </a:rPr>
              <a:t>administrative convenience - field offices</a:t>
            </a:r>
          </a:p>
          <a:p>
            <a:pPr>
              <a:spcBef>
                <a:spcPct val="30000"/>
              </a:spcBef>
              <a:buFontTx/>
              <a:buChar char="•"/>
            </a:pPr>
            <a:r>
              <a:rPr lang="en-US" sz="2800">
                <a:solidFill>
                  <a:srgbClr val="EAEC5E"/>
                </a:solidFill>
              </a:rPr>
              <a:t>sampling problems may differ in each strata</a:t>
            </a:r>
          </a:p>
          <a:p>
            <a:pPr>
              <a:spcBef>
                <a:spcPct val="30000"/>
              </a:spcBef>
              <a:buFontTx/>
              <a:buChar char="•"/>
            </a:pPr>
            <a:r>
              <a:rPr lang="en-US" sz="2800">
                <a:solidFill>
                  <a:srgbClr val="EAEC5E"/>
                </a:solidFill>
              </a:rPr>
              <a:t>increase precision (lower variance) if strata are homogeneous within</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anim calcmode="lin" valueType="num">
                                      <p:cBhvr additive="base">
                                        <p:cTn id="7" dur="500" fill="hold"/>
                                        <p:tgtEl>
                                          <p:spTgt spid="7782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7827">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7827">
                                            <p:txEl>
                                              <p:pRg st="0" end="0"/>
                                            </p:txEl>
                                          </p:spTgt>
                                        </p:tgtEl>
                                        <p:attrNameLst>
                                          <p:attrName>ppt_c</p:attrName>
                                        </p:attrNameLst>
                                      </p:cBhvr>
                                      <p:to>
                                        <a:schemeClr val="folHlink"/>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7827">
                                            <p:txEl>
                                              <p:pRg st="1" end="1"/>
                                            </p:txEl>
                                          </p:spTgt>
                                        </p:tgtEl>
                                        <p:attrNameLst>
                                          <p:attrName>style.visibility</p:attrName>
                                        </p:attrNameLst>
                                      </p:cBhvr>
                                      <p:to>
                                        <p:strVal val="visible"/>
                                      </p:to>
                                    </p:set>
                                    <p:anim calcmode="lin" valueType="num">
                                      <p:cBhvr additive="base">
                                        <p:cTn id="13" dur="500" fill="hold"/>
                                        <p:tgtEl>
                                          <p:spTgt spid="7782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7827">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7827">
                                            <p:txEl>
                                              <p:pRg st="1" end="1"/>
                                            </p:txEl>
                                          </p:spTgt>
                                        </p:tgtEl>
                                        <p:attrNameLst>
                                          <p:attrName>ppt_c</p:attrName>
                                        </p:attrNameLst>
                                      </p:cBhvr>
                                      <p:to>
                                        <a:schemeClr val="folHlink"/>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7827">
                                            <p:txEl>
                                              <p:pRg st="2" end="2"/>
                                            </p:txEl>
                                          </p:spTgt>
                                        </p:tgtEl>
                                        <p:attrNameLst>
                                          <p:attrName>style.visibility</p:attrName>
                                        </p:attrNameLst>
                                      </p:cBhvr>
                                      <p:to>
                                        <p:strVal val="visible"/>
                                      </p:to>
                                    </p:set>
                                    <p:anim calcmode="lin" valueType="num">
                                      <p:cBhvr additive="base">
                                        <p:cTn id="19" dur="500" fill="hold"/>
                                        <p:tgtEl>
                                          <p:spTgt spid="7782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7827">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7827">
                                            <p:txEl>
                                              <p:pRg st="2" end="2"/>
                                            </p:txEl>
                                          </p:spTgt>
                                        </p:tgtEl>
                                        <p:attrNameLst>
                                          <p:attrName>ppt_c</p:attrName>
                                        </p:attrNameLst>
                                      </p:cBhvr>
                                      <p:to>
                                        <a:schemeClr val="folHlink"/>
                                      </p:to>
                                    </p:animClr>
                                  </p:sub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77827">
                                            <p:txEl>
                                              <p:pRg st="3" end="3"/>
                                            </p:txEl>
                                          </p:spTgt>
                                        </p:tgtEl>
                                        <p:attrNameLst>
                                          <p:attrName>style.visibility</p:attrName>
                                        </p:attrNameLst>
                                      </p:cBhvr>
                                      <p:to>
                                        <p:strVal val="visible"/>
                                      </p:to>
                                    </p:set>
                                    <p:anim calcmode="lin" valueType="num">
                                      <p:cBhvr additive="base">
                                        <p:cTn id="25" dur="500" fill="hold"/>
                                        <p:tgtEl>
                                          <p:spTgt spid="77827">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7827">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7827">
                                            <p:txEl>
                                              <p:pRg st="3" end="3"/>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build="p"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rrowheads="1"/>
          </p:cNvSpPr>
          <p:nvPr>
            <p:ph type="title"/>
          </p:nvPr>
        </p:nvSpPr>
        <p:spPr>
          <a:noFill/>
          <a:ln/>
          <a:effectLst>
            <a:outerShdw dist="35921" dir="2700000" algn="ctr" rotWithShape="0">
              <a:srgbClr val="000000"/>
            </a:outerShdw>
          </a:effectLst>
        </p:spPr>
        <p:txBody>
          <a:bodyPr lIns="90488" tIns="44450" rIns="90488" bIns="44450"/>
          <a:lstStyle/>
          <a:p>
            <a:r>
              <a:rPr lang="en-US"/>
              <a:t>Stratified Random Sampling</a:t>
            </a:r>
          </a:p>
        </p:txBody>
      </p:sp>
      <p:pic>
        <p:nvPicPr>
          <p:cNvPr id="79875" name="Picture 3"/>
          <p:cNvPicPr>
            <a:picLocks noChangeArrowheads="1"/>
          </p:cNvPicPr>
          <p:nvPr/>
        </p:nvPicPr>
        <p:blipFill>
          <a:blip r:embed="rId2"/>
          <a:srcRect/>
          <a:stretch>
            <a:fillRect/>
          </a:stretch>
        </p:blipFill>
        <p:spPr bwMode="auto">
          <a:xfrm>
            <a:off x="5335588" y="1255713"/>
            <a:ext cx="1041400" cy="1127125"/>
          </a:xfrm>
          <a:prstGeom prst="rect">
            <a:avLst/>
          </a:prstGeom>
          <a:noFill/>
          <a:ln w="12700">
            <a:noFill/>
            <a:miter lim="800000"/>
            <a:headEnd/>
            <a:tailEnd/>
          </a:ln>
          <a:effectLst/>
        </p:spPr>
      </p:pic>
      <p:sp>
        <p:nvSpPr>
          <p:cNvPr id="79876" name="Rectangle 4"/>
          <p:cNvSpPr>
            <a:spLocks noChangeArrowheads="1"/>
          </p:cNvSpPr>
          <p:nvPr/>
        </p:nvSpPr>
        <p:spPr bwMode="auto">
          <a:xfrm>
            <a:off x="1447800" y="1709738"/>
            <a:ext cx="2862263" cy="576262"/>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algn="ctr" eaLnBrk="0" hangingPunct="0"/>
            <a:r>
              <a:rPr lang="en-US" sz="3200" b="1">
                <a:solidFill>
                  <a:srgbClr val="EAEC5E"/>
                </a:solidFill>
                <a:effectLst>
                  <a:outerShdw blurRad="38100" dist="38100" dir="2700000" algn="tl">
                    <a:srgbClr val="000000"/>
                  </a:outerShdw>
                </a:effectLst>
              </a:rPr>
              <a:t>List of Clients</a:t>
            </a:r>
          </a:p>
        </p:txBody>
      </p:sp>
    </p:spTree>
  </p:cSld>
  <p:clrMapOvr>
    <a:masterClrMapping/>
  </p:clrMapOvr>
  <p:transition>
    <p:fade thruBlk="1"/>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rrowheads="1"/>
          </p:cNvSpPr>
          <p:nvPr>
            <p:ph type="title"/>
          </p:nvPr>
        </p:nvSpPr>
        <p:spPr>
          <a:noFill/>
          <a:ln/>
          <a:effectLst>
            <a:outerShdw dist="35921" dir="2700000" algn="ctr" rotWithShape="0">
              <a:srgbClr val="000000"/>
            </a:outerShdw>
          </a:effectLst>
        </p:spPr>
        <p:txBody>
          <a:bodyPr lIns="90488" tIns="44450" rIns="90488" bIns="44450"/>
          <a:lstStyle/>
          <a:p>
            <a:r>
              <a:rPr lang="en-US"/>
              <a:t>Stratified Random Sampling</a:t>
            </a:r>
          </a:p>
        </p:txBody>
      </p:sp>
      <p:pic>
        <p:nvPicPr>
          <p:cNvPr id="80899" name="Picture 3"/>
          <p:cNvPicPr>
            <a:picLocks noChangeArrowheads="1"/>
          </p:cNvPicPr>
          <p:nvPr/>
        </p:nvPicPr>
        <p:blipFill>
          <a:blip r:embed="rId2"/>
          <a:srcRect/>
          <a:stretch>
            <a:fillRect/>
          </a:stretch>
        </p:blipFill>
        <p:spPr bwMode="auto">
          <a:xfrm>
            <a:off x="5335588" y="1255713"/>
            <a:ext cx="1041400" cy="1127125"/>
          </a:xfrm>
          <a:prstGeom prst="rect">
            <a:avLst/>
          </a:prstGeom>
          <a:noFill/>
          <a:ln w="12700">
            <a:noFill/>
            <a:miter lim="800000"/>
            <a:headEnd/>
            <a:tailEnd/>
          </a:ln>
          <a:effectLst/>
        </p:spPr>
      </p:pic>
      <p:sp>
        <p:nvSpPr>
          <p:cNvPr id="80900" name="Rectangle 4"/>
          <p:cNvSpPr>
            <a:spLocks noChangeArrowheads="1"/>
          </p:cNvSpPr>
          <p:nvPr/>
        </p:nvSpPr>
        <p:spPr bwMode="auto">
          <a:xfrm>
            <a:off x="1447800" y="1709738"/>
            <a:ext cx="2862263" cy="576262"/>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algn="ctr" eaLnBrk="0" hangingPunct="0"/>
            <a:r>
              <a:rPr lang="en-US" sz="3200" b="1">
                <a:solidFill>
                  <a:srgbClr val="EAEC5E"/>
                </a:solidFill>
                <a:effectLst>
                  <a:outerShdw blurRad="38100" dist="38100" dir="2700000" algn="tl">
                    <a:srgbClr val="000000"/>
                  </a:outerShdw>
                </a:effectLst>
              </a:rPr>
              <a:t>List of Clients</a:t>
            </a:r>
          </a:p>
        </p:txBody>
      </p:sp>
      <p:pic>
        <p:nvPicPr>
          <p:cNvPr id="80901" name="Picture 5"/>
          <p:cNvPicPr>
            <a:picLocks noChangeArrowheads="1"/>
          </p:cNvPicPr>
          <p:nvPr/>
        </p:nvPicPr>
        <p:blipFill>
          <a:blip r:embed="rId2"/>
          <a:srcRect/>
          <a:stretch>
            <a:fillRect/>
          </a:stretch>
        </p:blipFill>
        <p:spPr bwMode="auto">
          <a:xfrm>
            <a:off x="3049588" y="2932113"/>
            <a:ext cx="1041400" cy="1127125"/>
          </a:xfrm>
          <a:prstGeom prst="rect">
            <a:avLst/>
          </a:prstGeom>
          <a:noFill/>
          <a:ln w="12700">
            <a:noFill/>
            <a:miter lim="800000"/>
            <a:headEnd/>
            <a:tailEnd/>
          </a:ln>
          <a:effectLst/>
        </p:spPr>
      </p:pic>
      <p:pic>
        <p:nvPicPr>
          <p:cNvPr id="80902" name="Picture 6"/>
          <p:cNvPicPr>
            <a:picLocks noChangeArrowheads="1"/>
          </p:cNvPicPr>
          <p:nvPr/>
        </p:nvPicPr>
        <p:blipFill>
          <a:blip r:embed="rId2"/>
          <a:srcRect/>
          <a:stretch>
            <a:fillRect/>
          </a:stretch>
        </p:blipFill>
        <p:spPr bwMode="auto">
          <a:xfrm>
            <a:off x="5335588" y="2932113"/>
            <a:ext cx="1041400" cy="1127125"/>
          </a:xfrm>
          <a:prstGeom prst="rect">
            <a:avLst/>
          </a:prstGeom>
          <a:noFill/>
          <a:ln w="12700">
            <a:noFill/>
            <a:miter lim="800000"/>
            <a:headEnd/>
            <a:tailEnd/>
          </a:ln>
          <a:effectLst/>
        </p:spPr>
      </p:pic>
      <p:pic>
        <p:nvPicPr>
          <p:cNvPr id="80903" name="Picture 7"/>
          <p:cNvPicPr>
            <a:picLocks noChangeArrowheads="1"/>
          </p:cNvPicPr>
          <p:nvPr/>
        </p:nvPicPr>
        <p:blipFill>
          <a:blip r:embed="rId2"/>
          <a:srcRect/>
          <a:stretch>
            <a:fillRect/>
          </a:stretch>
        </p:blipFill>
        <p:spPr bwMode="auto">
          <a:xfrm>
            <a:off x="7621588" y="2932113"/>
            <a:ext cx="1041400" cy="1127125"/>
          </a:xfrm>
          <a:prstGeom prst="rect">
            <a:avLst/>
          </a:prstGeom>
          <a:noFill/>
          <a:ln w="12700">
            <a:noFill/>
            <a:miter lim="800000"/>
            <a:headEnd/>
            <a:tailEnd/>
          </a:ln>
          <a:effectLst/>
        </p:spPr>
      </p:pic>
      <p:sp>
        <p:nvSpPr>
          <p:cNvPr id="80904" name="Rectangle 8"/>
          <p:cNvSpPr>
            <a:spLocks noChangeArrowheads="1"/>
          </p:cNvSpPr>
          <p:nvPr/>
        </p:nvSpPr>
        <p:spPr bwMode="auto">
          <a:xfrm>
            <a:off x="782638" y="3317875"/>
            <a:ext cx="1331912" cy="576263"/>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algn="ctr" eaLnBrk="0" hangingPunct="0"/>
            <a:r>
              <a:rPr lang="en-US" sz="3200" b="1">
                <a:solidFill>
                  <a:srgbClr val="EAEC5E"/>
                </a:solidFill>
                <a:effectLst>
                  <a:outerShdw blurRad="38100" dist="38100" dir="2700000" algn="tl">
                    <a:srgbClr val="000000"/>
                  </a:outerShdw>
                </a:effectLst>
              </a:rPr>
              <a:t>Strata</a:t>
            </a:r>
          </a:p>
        </p:txBody>
      </p:sp>
      <p:sp>
        <p:nvSpPr>
          <p:cNvPr id="80905" name="Rectangle 9"/>
          <p:cNvSpPr>
            <a:spLocks noChangeArrowheads="1"/>
          </p:cNvSpPr>
          <p:nvPr/>
        </p:nvSpPr>
        <p:spPr bwMode="auto">
          <a:xfrm>
            <a:off x="2749550" y="2614613"/>
            <a:ext cx="1660525" cy="301625"/>
          </a:xfrm>
          <a:prstGeom prst="rect">
            <a:avLst/>
          </a:prstGeom>
          <a:noFill/>
          <a:ln w="12700">
            <a:noFill/>
            <a:miter lim="800000"/>
            <a:headEnd/>
            <a:tailEnd/>
          </a:ln>
          <a:effectLst/>
        </p:spPr>
        <p:txBody>
          <a:bodyPr wrap="none" lIns="90488" tIns="44450" rIns="90488" bIns="44450">
            <a:spAutoFit/>
          </a:bodyPr>
          <a:lstStyle/>
          <a:p>
            <a:pPr algn="ctr" eaLnBrk="0" hangingPunct="0"/>
            <a:r>
              <a:rPr lang="en-US" sz="1400" b="1">
                <a:solidFill>
                  <a:srgbClr val="EAEC5E"/>
                </a:solidFill>
                <a:effectLst>
                  <a:outerShdw blurRad="38100" dist="38100" dir="2700000" algn="tl">
                    <a:srgbClr val="000000"/>
                  </a:outerShdw>
                </a:effectLst>
              </a:rPr>
              <a:t>African-American</a:t>
            </a:r>
          </a:p>
        </p:txBody>
      </p:sp>
      <p:sp>
        <p:nvSpPr>
          <p:cNvPr id="80906" name="Rectangle 10"/>
          <p:cNvSpPr>
            <a:spLocks noChangeArrowheads="1"/>
          </p:cNvSpPr>
          <p:nvPr/>
        </p:nvSpPr>
        <p:spPr bwMode="auto">
          <a:xfrm>
            <a:off x="7775575" y="2614613"/>
            <a:ext cx="752475" cy="301625"/>
          </a:xfrm>
          <a:prstGeom prst="rect">
            <a:avLst/>
          </a:prstGeom>
          <a:noFill/>
          <a:ln w="12700">
            <a:noFill/>
            <a:miter lim="800000"/>
            <a:headEnd/>
            <a:tailEnd/>
          </a:ln>
          <a:effectLst/>
        </p:spPr>
        <p:txBody>
          <a:bodyPr wrap="none" lIns="90488" tIns="44450" rIns="90488" bIns="44450">
            <a:spAutoFit/>
          </a:bodyPr>
          <a:lstStyle/>
          <a:p>
            <a:pPr algn="ctr" eaLnBrk="0" hangingPunct="0"/>
            <a:r>
              <a:rPr lang="en-US" sz="1400" b="1">
                <a:solidFill>
                  <a:srgbClr val="EAEC5E"/>
                </a:solidFill>
                <a:effectLst>
                  <a:outerShdw blurRad="38100" dist="38100" dir="2700000" algn="tl">
                    <a:srgbClr val="000000"/>
                  </a:outerShdw>
                </a:effectLst>
              </a:rPr>
              <a:t>Others</a:t>
            </a:r>
          </a:p>
        </p:txBody>
      </p:sp>
      <p:sp>
        <p:nvSpPr>
          <p:cNvPr id="80907" name="Line 11"/>
          <p:cNvSpPr>
            <a:spLocks noChangeShapeType="1"/>
          </p:cNvSpPr>
          <p:nvPr/>
        </p:nvSpPr>
        <p:spPr bwMode="auto">
          <a:xfrm flipH="1">
            <a:off x="4032250" y="2368550"/>
            <a:ext cx="1384300" cy="7493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80908" name="Line 12"/>
          <p:cNvSpPr>
            <a:spLocks noChangeShapeType="1"/>
          </p:cNvSpPr>
          <p:nvPr/>
        </p:nvSpPr>
        <p:spPr bwMode="auto">
          <a:xfrm>
            <a:off x="6254750" y="2368550"/>
            <a:ext cx="1435100" cy="7493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80909" name="Line 13"/>
          <p:cNvSpPr>
            <a:spLocks noChangeShapeType="1"/>
          </p:cNvSpPr>
          <p:nvPr/>
        </p:nvSpPr>
        <p:spPr bwMode="auto">
          <a:xfrm>
            <a:off x="5867400" y="2368550"/>
            <a:ext cx="0" cy="5969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80910" name="Rectangle 14"/>
          <p:cNvSpPr>
            <a:spLocks noChangeArrowheads="1"/>
          </p:cNvSpPr>
          <p:nvPr/>
        </p:nvSpPr>
        <p:spPr bwMode="auto">
          <a:xfrm>
            <a:off x="4972050" y="2614613"/>
            <a:ext cx="1787525" cy="301625"/>
          </a:xfrm>
          <a:prstGeom prst="rect">
            <a:avLst/>
          </a:prstGeom>
          <a:noFill/>
          <a:ln w="12700">
            <a:noFill/>
            <a:miter lim="800000"/>
            <a:headEnd/>
            <a:tailEnd/>
          </a:ln>
          <a:effectLst/>
        </p:spPr>
        <p:txBody>
          <a:bodyPr wrap="none" lIns="90488" tIns="44450" rIns="90488" bIns="44450">
            <a:spAutoFit/>
          </a:bodyPr>
          <a:lstStyle/>
          <a:p>
            <a:pPr algn="ctr" eaLnBrk="0" hangingPunct="0"/>
            <a:r>
              <a:rPr lang="en-US" sz="1400" b="1">
                <a:solidFill>
                  <a:srgbClr val="EAEC5E"/>
                </a:solidFill>
                <a:effectLst>
                  <a:outerShdw blurRad="38100" dist="38100" dir="2700000" algn="tl">
                    <a:srgbClr val="000000"/>
                  </a:outerShdw>
                </a:effectLst>
              </a:rPr>
              <a:t>Hispanic-American</a:t>
            </a:r>
          </a:p>
        </p:txBody>
      </p:sp>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rrowheads="1"/>
          </p:cNvSpPr>
          <p:nvPr>
            <p:ph type="title"/>
          </p:nvPr>
        </p:nvSpPr>
        <p:spPr>
          <a:noFill/>
          <a:ln/>
          <a:effectLst>
            <a:outerShdw dist="35921" dir="2700000" algn="ctr" rotWithShape="0">
              <a:srgbClr val="000000"/>
            </a:outerShdw>
          </a:effectLst>
        </p:spPr>
        <p:txBody>
          <a:bodyPr lIns="90488" tIns="44450" rIns="90488" bIns="44450"/>
          <a:lstStyle/>
          <a:p>
            <a:r>
              <a:rPr lang="en-US"/>
              <a:t>Stratified Random Sampling</a:t>
            </a:r>
          </a:p>
        </p:txBody>
      </p:sp>
      <p:pic>
        <p:nvPicPr>
          <p:cNvPr id="81923" name="Picture 3"/>
          <p:cNvPicPr>
            <a:picLocks noChangeArrowheads="1"/>
          </p:cNvPicPr>
          <p:nvPr/>
        </p:nvPicPr>
        <p:blipFill>
          <a:blip r:embed="rId3"/>
          <a:srcRect/>
          <a:stretch>
            <a:fillRect/>
          </a:stretch>
        </p:blipFill>
        <p:spPr bwMode="auto">
          <a:xfrm>
            <a:off x="5335588" y="1255713"/>
            <a:ext cx="1041400" cy="1127125"/>
          </a:xfrm>
          <a:prstGeom prst="rect">
            <a:avLst/>
          </a:prstGeom>
          <a:noFill/>
          <a:ln w="12700">
            <a:noFill/>
            <a:miter lim="800000"/>
            <a:headEnd/>
            <a:tailEnd/>
          </a:ln>
          <a:effectLst/>
        </p:spPr>
      </p:pic>
      <p:sp>
        <p:nvSpPr>
          <p:cNvPr id="81924" name="Rectangle 4"/>
          <p:cNvSpPr>
            <a:spLocks noChangeArrowheads="1"/>
          </p:cNvSpPr>
          <p:nvPr/>
        </p:nvSpPr>
        <p:spPr bwMode="auto">
          <a:xfrm>
            <a:off x="1447800" y="1709738"/>
            <a:ext cx="2862263" cy="576262"/>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algn="ctr" eaLnBrk="0" hangingPunct="0"/>
            <a:r>
              <a:rPr lang="en-US" sz="3200" b="1">
                <a:solidFill>
                  <a:srgbClr val="EAEC5E"/>
                </a:solidFill>
                <a:effectLst>
                  <a:outerShdw blurRad="38100" dist="38100" dir="2700000" algn="tl">
                    <a:srgbClr val="000000"/>
                  </a:outerShdw>
                </a:effectLst>
              </a:rPr>
              <a:t>List of Clients</a:t>
            </a:r>
          </a:p>
        </p:txBody>
      </p:sp>
      <p:sp>
        <p:nvSpPr>
          <p:cNvPr id="81925" name="Rectangle 5"/>
          <p:cNvSpPr>
            <a:spLocks noChangeArrowheads="1"/>
          </p:cNvSpPr>
          <p:nvPr/>
        </p:nvSpPr>
        <p:spPr bwMode="auto">
          <a:xfrm>
            <a:off x="3084513" y="5756275"/>
            <a:ext cx="5570537" cy="576263"/>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algn="ctr" eaLnBrk="0" hangingPunct="0"/>
            <a:r>
              <a:rPr lang="en-US" sz="3200" b="1">
                <a:solidFill>
                  <a:srgbClr val="EAEC5E"/>
                </a:solidFill>
                <a:effectLst>
                  <a:outerShdw blurRad="38100" dist="38100" dir="2700000" algn="tl">
                    <a:srgbClr val="000000"/>
                  </a:outerShdw>
                </a:effectLst>
              </a:rPr>
              <a:t>Random Subsamples of n/N</a:t>
            </a:r>
          </a:p>
        </p:txBody>
      </p:sp>
      <p:pic>
        <p:nvPicPr>
          <p:cNvPr id="81926" name="Picture 6"/>
          <p:cNvPicPr>
            <a:picLocks noChangeArrowheads="1"/>
          </p:cNvPicPr>
          <p:nvPr/>
        </p:nvPicPr>
        <p:blipFill>
          <a:blip r:embed="rId3"/>
          <a:srcRect/>
          <a:stretch>
            <a:fillRect/>
          </a:stretch>
        </p:blipFill>
        <p:spPr bwMode="auto">
          <a:xfrm>
            <a:off x="3049588" y="2932113"/>
            <a:ext cx="1041400" cy="1127125"/>
          </a:xfrm>
          <a:prstGeom prst="rect">
            <a:avLst/>
          </a:prstGeom>
          <a:noFill/>
          <a:ln w="12700">
            <a:noFill/>
            <a:miter lim="800000"/>
            <a:headEnd/>
            <a:tailEnd/>
          </a:ln>
          <a:effectLst/>
        </p:spPr>
      </p:pic>
      <p:sp>
        <p:nvSpPr>
          <p:cNvPr id="81927" name="Line 7"/>
          <p:cNvSpPr>
            <a:spLocks noChangeShapeType="1"/>
          </p:cNvSpPr>
          <p:nvPr/>
        </p:nvSpPr>
        <p:spPr bwMode="auto">
          <a:xfrm flipH="1">
            <a:off x="2736850" y="3130550"/>
            <a:ext cx="393700" cy="1282700"/>
          </a:xfrm>
          <a:prstGeom prst="line">
            <a:avLst/>
          </a:prstGeom>
          <a:noFill/>
          <a:ln w="12700">
            <a:solidFill>
              <a:schemeClr val="tx1"/>
            </a:solidFill>
            <a:prstDash val="dash"/>
            <a:round/>
            <a:headEnd/>
            <a:tailEnd/>
          </a:ln>
          <a:effectLst/>
        </p:spPr>
        <p:txBody>
          <a:bodyPr wrap="none" anchor="ctr"/>
          <a:lstStyle/>
          <a:p>
            <a:endParaRPr lang="en-US"/>
          </a:p>
        </p:txBody>
      </p:sp>
      <p:sp>
        <p:nvSpPr>
          <p:cNvPr id="81928" name="Line 8"/>
          <p:cNvSpPr>
            <a:spLocks noChangeShapeType="1"/>
          </p:cNvSpPr>
          <p:nvPr/>
        </p:nvSpPr>
        <p:spPr bwMode="auto">
          <a:xfrm flipH="1">
            <a:off x="2736850" y="4044950"/>
            <a:ext cx="393700" cy="1358900"/>
          </a:xfrm>
          <a:prstGeom prst="line">
            <a:avLst/>
          </a:prstGeom>
          <a:noFill/>
          <a:ln w="12700">
            <a:solidFill>
              <a:schemeClr val="tx1"/>
            </a:solidFill>
            <a:prstDash val="dash"/>
            <a:round/>
            <a:headEnd/>
            <a:tailEnd/>
          </a:ln>
          <a:effectLst/>
        </p:spPr>
        <p:txBody>
          <a:bodyPr wrap="none" anchor="ctr"/>
          <a:lstStyle/>
          <a:p>
            <a:endParaRPr lang="en-US"/>
          </a:p>
        </p:txBody>
      </p:sp>
      <p:sp>
        <p:nvSpPr>
          <p:cNvPr id="81929" name="Line 9"/>
          <p:cNvSpPr>
            <a:spLocks noChangeShapeType="1"/>
          </p:cNvSpPr>
          <p:nvPr/>
        </p:nvSpPr>
        <p:spPr bwMode="auto">
          <a:xfrm>
            <a:off x="3968750" y="3130550"/>
            <a:ext cx="444500" cy="1282700"/>
          </a:xfrm>
          <a:prstGeom prst="line">
            <a:avLst/>
          </a:prstGeom>
          <a:noFill/>
          <a:ln w="12700">
            <a:solidFill>
              <a:schemeClr val="tx1"/>
            </a:solidFill>
            <a:prstDash val="dash"/>
            <a:round/>
            <a:headEnd/>
            <a:tailEnd/>
          </a:ln>
          <a:effectLst/>
        </p:spPr>
        <p:txBody>
          <a:bodyPr wrap="none" anchor="ctr"/>
          <a:lstStyle/>
          <a:p>
            <a:endParaRPr lang="en-US"/>
          </a:p>
        </p:txBody>
      </p:sp>
      <p:sp>
        <p:nvSpPr>
          <p:cNvPr id="81930" name="Line 10"/>
          <p:cNvSpPr>
            <a:spLocks noChangeShapeType="1"/>
          </p:cNvSpPr>
          <p:nvPr/>
        </p:nvSpPr>
        <p:spPr bwMode="auto">
          <a:xfrm>
            <a:off x="3968750" y="4044950"/>
            <a:ext cx="444500" cy="1358900"/>
          </a:xfrm>
          <a:prstGeom prst="line">
            <a:avLst/>
          </a:prstGeom>
          <a:noFill/>
          <a:ln w="12700">
            <a:solidFill>
              <a:schemeClr val="tx1"/>
            </a:solidFill>
            <a:prstDash val="dash"/>
            <a:round/>
            <a:headEnd/>
            <a:tailEnd/>
          </a:ln>
          <a:effectLst/>
        </p:spPr>
        <p:txBody>
          <a:bodyPr wrap="none" anchor="ctr"/>
          <a:lstStyle/>
          <a:p>
            <a:endParaRPr lang="en-US"/>
          </a:p>
        </p:txBody>
      </p:sp>
      <p:graphicFrame>
        <p:nvGraphicFramePr>
          <p:cNvPr id="81931" name="Object 11">
            <a:hlinkClick r:id="" action="ppaction://ole?verb=0"/>
          </p:cNvPr>
          <p:cNvGraphicFramePr>
            <a:graphicFrameLocks/>
          </p:cNvGraphicFramePr>
          <p:nvPr/>
        </p:nvGraphicFramePr>
        <p:xfrm>
          <a:off x="2763838" y="4398963"/>
          <a:ext cx="1617662" cy="1011237"/>
        </p:xfrm>
        <a:graphic>
          <a:graphicData uri="http://schemas.openxmlformats.org/presentationml/2006/ole">
            <p:oleObj spid="_x0000_s81931" name="Microsoft ClipArt Gallery" r:id="rId4" imgW="4052880" imgH="2536560" progId="">
              <p:embed/>
            </p:oleObj>
          </a:graphicData>
        </a:graphic>
      </p:graphicFrame>
      <p:pic>
        <p:nvPicPr>
          <p:cNvPr id="81932" name="Picture 12"/>
          <p:cNvPicPr>
            <a:picLocks noChangeArrowheads="1"/>
          </p:cNvPicPr>
          <p:nvPr/>
        </p:nvPicPr>
        <p:blipFill>
          <a:blip r:embed="rId3"/>
          <a:srcRect/>
          <a:stretch>
            <a:fillRect/>
          </a:stretch>
        </p:blipFill>
        <p:spPr bwMode="auto">
          <a:xfrm>
            <a:off x="5335588" y="2932113"/>
            <a:ext cx="1041400" cy="1127125"/>
          </a:xfrm>
          <a:prstGeom prst="rect">
            <a:avLst/>
          </a:prstGeom>
          <a:noFill/>
          <a:ln w="12700">
            <a:noFill/>
            <a:miter lim="800000"/>
            <a:headEnd/>
            <a:tailEnd/>
          </a:ln>
          <a:effectLst/>
        </p:spPr>
      </p:pic>
      <p:sp>
        <p:nvSpPr>
          <p:cNvPr id="81933" name="Line 13"/>
          <p:cNvSpPr>
            <a:spLocks noChangeShapeType="1"/>
          </p:cNvSpPr>
          <p:nvPr/>
        </p:nvSpPr>
        <p:spPr bwMode="auto">
          <a:xfrm flipH="1">
            <a:off x="5022850" y="3130550"/>
            <a:ext cx="393700" cy="1282700"/>
          </a:xfrm>
          <a:prstGeom prst="line">
            <a:avLst/>
          </a:prstGeom>
          <a:noFill/>
          <a:ln w="12700">
            <a:solidFill>
              <a:schemeClr val="tx1"/>
            </a:solidFill>
            <a:prstDash val="dash"/>
            <a:round/>
            <a:headEnd/>
            <a:tailEnd/>
          </a:ln>
          <a:effectLst/>
        </p:spPr>
        <p:txBody>
          <a:bodyPr wrap="none" anchor="ctr"/>
          <a:lstStyle/>
          <a:p>
            <a:endParaRPr lang="en-US"/>
          </a:p>
        </p:txBody>
      </p:sp>
      <p:sp>
        <p:nvSpPr>
          <p:cNvPr id="81934" name="Line 14"/>
          <p:cNvSpPr>
            <a:spLocks noChangeShapeType="1"/>
          </p:cNvSpPr>
          <p:nvPr/>
        </p:nvSpPr>
        <p:spPr bwMode="auto">
          <a:xfrm flipH="1">
            <a:off x="5022850" y="4044950"/>
            <a:ext cx="393700" cy="1358900"/>
          </a:xfrm>
          <a:prstGeom prst="line">
            <a:avLst/>
          </a:prstGeom>
          <a:noFill/>
          <a:ln w="12700">
            <a:solidFill>
              <a:schemeClr val="tx1"/>
            </a:solidFill>
            <a:prstDash val="dash"/>
            <a:round/>
            <a:headEnd/>
            <a:tailEnd/>
          </a:ln>
          <a:effectLst/>
        </p:spPr>
        <p:txBody>
          <a:bodyPr wrap="none" anchor="ctr"/>
          <a:lstStyle/>
          <a:p>
            <a:endParaRPr lang="en-US"/>
          </a:p>
        </p:txBody>
      </p:sp>
      <p:sp>
        <p:nvSpPr>
          <p:cNvPr id="81935" name="Line 15"/>
          <p:cNvSpPr>
            <a:spLocks noChangeShapeType="1"/>
          </p:cNvSpPr>
          <p:nvPr/>
        </p:nvSpPr>
        <p:spPr bwMode="auto">
          <a:xfrm>
            <a:off x="6254750" y="3130550"/>
            <a:ext cx="444500" cy="1282700"/>
          </a:xfrm>
          <a:prstGeom prst="line">
            <a:avLst/>
          </a:prstGeom>
          <a:noFill/>
          <a:ln w="12700">
            <a:solidFill>
              <a:schemeClr val="tx1"/>
            </a:solidFill>
            <a:prstDash val="dash"/>
            <a:round/>
            <a:headEnd/>
            <a:tailEnd/>
          </a:ln>
          <a:effectLst/>
        </p:spPr>
        <p:txBody>
          <a:bodyPr wrap="none" anchor="ctr"/>
          <a:lstStyle/>
          <a:p>
            <a:endParaRPr lang="en-US"/>
          </a:p>
        </p:txBody>
      </p:sp>
      <p:sp>
        <p:nvSpPr>
          <p:cNvPr id="81936" name="Line 16"/>
          <p:cNvSpPr>
            <a:spLocks noChangeShapeType="1"/>
          </p:cNvSpPr>
          <p:nvPr/>
        </p:nvSpPr>
        <p:spPr bwMode="auto">
          <a:xfrm>
            <a:off x="6254750" y="4044950"/>
            <a:ext cx="444500" cy="1358900"/>
          </a:xfrm>
          <a:prstGeom prst="line">
            <a:avLst/>
          </a:prstGeom>
          <a:noFill/>
          <a:ln w="12700">
            <a:solidFill>
              <a:schemeClr val="tx1"/>
            </a:solidFill>
            <a:prstDash val="dash"/>
            <a:round/>
            <a:headEnd/>
            <a:tailEnd/>
          </a:ln>
          <a:effectLst/>
        </p:spPr>
        <p:txBody>
          <a:bodyPr wrap="none" anchor="ctr"/>
          <a:lstStyle/>
          <a:p>
            <a:endParaRPr lang="en-US"/>
          </a:p>
        </p:txBody>
      </p:sp>
      <p:graphicFrame>
        <p:nvGraphicFramePr>
          <p:cNvPr id="81937" name="Object 17">
            <a:hlinkClick r:id="" action="ppaction://ole?verb=0"/>
          </p:cNvPr>
          <p:cNvGraphicFramePr>
            <a:graphicFrameLocks/>
          </p:cNvGraphicFramePr>
          <p:nvPr/>
        </p:nvGraphicFramePr>
        <p:xfrm>
          <a:off x="5049838" y="4398963"/>
          <a:ext cx="1617662" cy="1011237"/>
        </p:xfrm>
        <a:graphic>
          <a:graphicData uri="http://schemas.openxmlformats.org/presentationml/2006/ole">
            <p:oleObj spid="_x0000_s81937" name="Microsoft ClipArt Gallery" r:id="rId5" imgW="4052880" imgH="2536560" progId="">
              <p:embed/>
            </p:oleObj>
          </a:graphicData>
        </a:graphic>
      </p:graphicFrame>
      <p:pic>
        <p:nvPicPr>
          <p:cNvPr id="81938" name="Picture 18"/>
          <p:cNvPicPr>
            <a:picLocks noChangeArrowheads="1"/>
          </p:cNvPicPr>
          <p:nvPr/>
        </p:nvPicPr>
        <p:blipFill>
          <a:blip r:embed="rId3"/>
          <a:srcRect/>
          <a:stretch>
            <a:fillRect/>
          </a:stretch>
        </p:blipFill>
        <p:spPr bwMode="auto">
          <a:xfrm>
            <a:off x="7621588" y="2932113"/>
            <a:ext cx="1041400" cy="1127125"/>
          </a:xfrm>
          <a:prstGeom prst="rect">
            <a:avLst/>
          </a:prstGeom>
          <a:noFill/>
          <a:ln w="12700">
            <a:noFill/>
            <a:miter lim="800000"/>
            <a:headEnd/>
            <a:tailEnd/>
          </a:ln>
          <a:effectLst/>
        </p:spPr>
      </p:pic>
      <p:sp>
        <p:nvSpPr>
          <p:cNvPr id="81939" name="Line 19"/>
          <p:cNvSpPr>
            <a:spLocks noChangeShapeType="1"/>
          </p:cNvSpPr>
          <p:nvPr/>
        </p:nvSpPr>
        <p:spPr bwMode="auto">
          <a:xfrm flipH="1">
            <a:off x="7308850" y="3130550"/>
            <a:ext cx="393700" cy="1282700"/>
          </a:xfrm>
          <a:prstGeom prst="line">
            <a:avLst/>
          </a:prstGeom>
          <a:noFill/>
          <a:ln w="12700">
            <a:solidFill>
              <a:schemeClr val="tx1"/>
            </a:solidFill>
            <a:prstDash val="dash"/>
            <a:round/>
            <a:headEnd/>
            <a:tailEnd/>
          </a:ln>
          <a:effectLst/>
        </p:spPr>
        <p:txBody>
          <a:bodyPr wrap="none" anchor="ctr"/>
          <a:lstStyle/>
          <a:p>
            <a:endParaRPr lang="en-US"/>
          </a:p>
        </p:txBody>
      </p:sp>
      <p:sp>
        <p:nvSpPr>
          <p:cNvPr id="81940" name="Line 20"/>
          <p:cNvSpPr>
            <a:spLocks noChangeShapeType="1"/>
          </p:cNvSpPr>
          <p:nvPr/>
        </p:nvSpPr>
        <p:spPr bwMode="auto">
          <a:xfrm flipH="1">
            <a:off x="7308850" y="4044950"/>
            <a:ext cx="393700" cy="1358900"/>
          </a:xfrm>
          <a:prstGeom prst="line">
            <a:avLst/>
          </a:prstGeom>
          <a:noFill/>
          <a:ln w="12700">
            <a:solidFill>
              <a:schemeClr val="tx1"/>
            </a:solidFill>
            <a:prstDash val="dash"/>
            <a:round/>
            <a:headEnd/>
            <a:tailEnd/>
          </a:ln>
          <a:effectLst/>
        </p:spPr>
        <p:txBody>
          <a:bodyPr wrap="none" anchor="ctr"/>
          <a:lstStyle/>
          <a:p>
            <a:endParaRPr lang="en-US"/>
          </a:p>
        </p:txBody>
      </p:sp>
      <p:sp>
        <p:nvSpPr>
          <p:cNvPr id="81941" name="Line 21"/>
          <p:cNvSpPr>
            <a:spLocks noChangeShapeType="1"/>
          </p:cNvSpPr>
          <p:nvPr/>
        </p:nvSpPr>
        <p:spPr bwMode="auto">
          <a:xfrm>
            <a:off x="8540750" y="3130550"/>
            <a:ext cx="444500" cy="1282700"/>
          </a:xfrm>
          <a:prstGeom prst="line">
            <a:avLst/>
          </a:prstGeom>
          <a:noFill/>
          <a:ln w="12700">
            <a:solidFill>
              <a:schemeClr val="tx1"/>
            </a:solidFill>
            <a:prstDash val="dash"/>
            <a:round/>
            <a:headEnd/>
            <a:tailEnd/>
          </a:ln>
          <a:effectLst/>
        </p:spPr>
        <p:txBody>
          <a:bodyPr wrap="none" anchor="ctr"/>
          <a:lstStyle/>
          <a:p>
            <a:endParaRPr lang="en-US"/>
          </a:p>
        </p:txBody>
      </p:sp>
      <p:sp>
        <p:nvSpPr>
          <p:cNvPr id="81942" name="Line 22"/>
          <p:cNvSpPr>
            <a:spLocks noChangeShapeType="1"/>
          </p:cNvSpPr>
          <p:nvPr/>
        </p:nvSpPr>
        <p:spPr bwMode="auto">
          <a:xfrm>
            <a:off x="8540750" y="4044950"/>
            <a:ext cx="444500" cy="1358900"/>
          </a:xfrm>
          <a:prstGeom prst="line">
            <a:avLst/>
          </a:prstGeom>
          <a:noFill/>
          <a:ln w="12700">
            <a:solidFill>
              <a:schemeClr val="tx1"/>
            </a:solidFill>
            <a:prstDash val="dash"/>
            <a:round/>
            <a:headEnd/>
            <a:tailEnd/>
          </a:ln>
          <a:effectLst/>
        </p:spPr>
        <p:txBody>
          <a:bodyPr wrap="none" anchor="ctr"/>
          <a:lstStyle/>
          <a:p>
            <a:endParaRPr lang="en-US"/>
          </a:p>
        </p:txBody>
      </p:sp>
      <p:graphicFrame>
        <p:nvGraphicFramePr>
          <p:cNvPr id="81943" name="Object 23">
            <a:hlinkClick r:id="" action="ppaction://ole?verb=0"/>
          </p:cNvPr>
          <p:cNvGraphicFramePr>
            <a:graphicFrameLocks/>
          </p:cNvGraphicFramePr>
          <p:nvPr/>
        </p:nvGraphicFramePr>
        <p:xfrm>
          <a:off x="7335838" y="4398963"/>
          <a:ext cx="1617662" cy="1011237"/>
        </p:xfrm>
        <a:graphic>
          <a:graphicData uri="http://schemas.openxmlformats.org/presentationml/2006/ole">
            <p:oleObj spid="_x0000_s81943" name="Microsoft ClipArt Gallery" r:id="rId6" imgW="4052880" imgH="2536560" progId="">
              <p:embed/>
            </p:oleObj>
          </a:graphicData>
        </a:graphic>
      </p:graphicFrame>
      <p:sp>
        <p:nvSpPr>
          <p:cNvPr id="81944" name="Rectangle 24"/>
          <p:cNvSpPr>
            <a:spLocks noChangeArrowheads="1"/>
          </p:cNvSpPr>
          <p:nvPr/>
        </p:nvSpPr>
        <p:spPr bwMode="auto">
          <a:xfrm>
            <a:off x="782638" y="3317875"/>
            <a:ext cx="1331912" cy="576263"/>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algn="ctr" eaLnBrk="0" hangingPunct="0"/>
            <a:r>
              <a:rPr lang="en-US" sz="3200" b="1">
                <a:solidFill>
                  <a:srgbClr val="EAEC5E"/>
                </a:solidFill>
                <a:effectLst>
                  <a:outerShdw blurRad="38100" dist="38100" dir="2700000" algn="tl">
                    <a:srgbClr val="000000"/>
                  </a:outerShdw>
                </a:effectLst>
              </a:rPr>
              <a:t>Strata</a:t>
            </a:r>
          </a:p>
        </p:txBody>
      </p:sp>
      <p:sp>
        <p:nvSpPr>
          <p:cNvPr id="81945" name="Rectangle 25"/>
          <p:cNvSpPr>
            <a:spLocks noChangeArrowheads="1"/>
          </p:cNvSpPr>
          <p:nvPr/>
        </p:nvSpPr>
        <p:spPr bwMode="auto">
          <a:xfrm>
            <a:off x="2749550" y="2614613"/>
            <a:ext cx="1660525" cy="301625"/>
          </a:xfrm>
          <a:prstGeom prst="rect">
            <a:avLst/>
          </a:prstGeom>
          <a:noFill/>
          <a:ln w="12700">
            <a:noFill/>
            <a:miter lim="800000"/>
            <a:headEnd/>
            <a:tailEnd/>
          </a:ln>
          <a:effectLst/>
        </p:spPr>
        <p:txBody>
          <a:bodyPr wrap="none" lIns="90488" tIns="44450" rIns="90488" bIns="44450">
            <a:spAutoFit/>
          </a:bodyPr>
          <a:lstStyle/>
          <a:p>
            <a:pPr algn="ctr" eaLnBrk="0" hangingPunct="0"/>
            <a:r>
              <a:rPr lang="en-US" sz="1400" b="1">
                <a:solidFill>
                  <a:srgbClr val="EAEC5E"/>
                </a:solidFill>
                <a:effectLst>
                  <a:outerShdw blurRad="38100" dist="38100" dir="2700000" algn="tl">
                    <a:srgbClr val="000000"/>
                  </a:outerShdw>
                </a:effectLst>
              </a:rPr>
              <a:t>African-American</a:t>
            </a:r>
          </a:p>
        </p:txBody>
      </p:sp>
      <p:sp>
        <p:nvSpPr>
          <p:cNvPr id="81946" name="Rectangle 26"/>
          <p:cNvSpPr>
            <a:spLocks noChangeArrowheads="1"/>
          </p:cNvSpPr>
          <p:nvPr/>
        </p:nvSpPr>
        <p:spPr bwMode="auto">
          <a:xfrm>
            <a:off x="7775575" y="2614613"/>
            <a:ext cx="752475" cy="301625"/>
          </a:xfrm>
          <a:prstGeom prst="rect">
            <a:avLst/>
          </a:prstGeom>
          <a:noFill/>
          <a:ln w="12700">
            <a:noFill/>
            <a:miter lim="800000"/>
            <a:headEnd/>
            <a:tailEnd/>
          </a:ln>
          <a:effectLst/>
        </p:spPr>
        <p:txBody>
          <a:bodyPr wrap="none" lIns="90488" tIns="44450" rIns="90488" bIns="44450">
            <a:spAutoFit/>
          </a:bodyPr>
          <a:lstStyle/>
          <a:p>
            <a:pPr algn="ctr" eaLnBrk="0" hangingPunct="0"/>
            <a:r>
              <a:rPr lang="en-US" sz="1400" b="1">
                <a:solidFill>
                  <a:srgbClr val="EAEC5E"/>
                </a:solidFill>
                <a:effectLst>
                  <a:outerShdw blurRad="38100" dist="38100" dir="2700000" algn="tl">
                    <a:srgbClr val="000000"/>
                  </a:outerShdw>
                </a:effectLst>
              </a:rPr>
              <a:t>Others</a:t>
            </a:r>
          </a:p>
        </p:txBody>
      </p:sp>
      <p:sp>
        <p:nvSpPr>
          <p:cNvPr id="81947" name="Line 27"/>
          <p:cNvSpPr>
            <a:spLocks noChangeShapeType="1"/>
          </p:cNvSpPr>
          <p:nvPr/>
        </p:nvSpPr>
        <p:spPr bwMode="auto">
          <a:xfrm flipH="1">
            <a:off x="4032250" y="2368550"/>
            <a:ext cx="1384300" cy="7493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81948" name="Line 28"/>
          <p:cNvSpPr>
            <a:spLocks noChangeShapeType="1"/>
          </p:cNvSpPr>
          <p:nvPr/>
        </p:nvSpPr>
        <p:spPr bwMode="auto">
          <a:xfrm>
            <a:off x="6254750" y="2368550"/>
            <a:ext cx="1435100" cy="7493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81949" name="Line 29"/>
          <p:cNvSpPr>
            <a:spLocks noChangeShapeType="1"/>
          </p:cNvSpPr>
          <p:nvPr/>
        </p:nvSpPr>
        <p:spPr bwMode="auto">
          <a:xfrm>
            <a:off x="5867400" y="2368550"/>
            <a:ext cx="0" cy="596900"/>
          </a:xfrm>
          <a:prstGeom prst="line">
            <a:avLst/>
          </a:prstGeom>
          <a:noFill/>
          <a:ln w="12700">
            <a:solidFill>
              <a:schemeClr val="tx1"/>
            </a:solidFill>
            <a:round/>
            <a:headEnd/>
            <a:tailEnd type="triangle" w="med" len="med"/>
          </a:ln>
          <a:effectLst/>
        </p:spPr>
        <p:txBody>
          <a:bodyPr wrap="none" anchor="ctr"/>
          <a:lstStyle/>
          <a:p>
            <a:endParaRPr lang="en-US"/>
          </a:p>
        </p:txBody>
      </p:sp>
      <p:sp>
        <p:nvSpPr>
          <p:cNvPr id="81950" name="Rectangle 30"/>
          <p:cNvSpPr>
            <a:spLocks noChangeArrowheads="1"/>
          </p:cNvSpPr>
          <p:nvPr/>
        </p:nvSpPr>
        <p:spPr bwMode="auto">
          <a:xfrm>
            <a:off x="4972050" y="2614613"/>
            <a:ext cx="1787525" cy="301625"/>
          </a:xfrm>
          <a:prstGeom prst="rect">
            <a:avLst/>
          </a:prstGeom>
          <a:noFill/>
          <a:ln w="12700">
            <a:noFill/>
            <a:miter lim="800000"/>
            <a:headEnd/>
            <a:tailEnd/>
          </a:ln>
          <a:effectLst/>
        </p:spPr>
        <p:txBody>
          <a:bodyPr wrap="none" lIns="90488" tIns="44450" rIns="90488" bIns="44450">
            <a:spAutoFit/>
          </a:bodyPr>
          <a:lstStyle/>
          <a:p>
            <a:pPr algn="ctr" eaLnBrk="0" hangingPunct="0"/>
            <a:r>
              <a:rPr lang="en-US" sz="1400" b="1">
                <a:solidFill>
                  <a:srgbClr val="EAEC5E"/>
                </a:solidFill>
                <a:effectLst>
                  <a:outerShdw blurRad="38100" dist="38100" dir="2700000" algn="tl">
                    <a:srgbClr val="000000"/>
                  </a:outerShdw>
                </a:effectLst>
              </a:rPr>
              <a:t>Hispanic-American</a:t>
            </a:r>
          </a:p>
        </p:txBody>
      </p:sp>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2"/>
          <p:cNvSpPr>
            <a:spLocks noGrp="1" noRot="1" noChangeArrowheads="1"/>
          </p:cNvSpPr>
          <p:nvPr>
            <p:ph type="title"/>
          </p:nvPr>
        </p:nvSpPr>
        <p:spPr>
          <a:xfrm>
            <a:off x="152400" y="152400"/>
            <a:ext cx="7715250" cy="1143000"/>
          </a:xfrm>
          <a:noFill/>
          <a:ln/>
          <a:effectLst>
            <a:outerShdw dist="35921" dir="2700000" algn="ctr" rotWithShape="0">
              <a:srgbClr val="000000"/>
            </a:outerShdw>
          </a:effectLst>
        </p:spPr>
        <p:txBody>
          <a:bodyPr lIns="90488" tIns="44450" rIns="90488" bIns="44450"/>
          <a:lstStyle/>
          <a:p>
            <a:r>
              <a:rPr lang="en-US" sz="2900"/>
              <a:t>Proportionate vs. Disproportionate Stratified Random Sampling</a:t>
            </a:r>
          </a:p>
        </p:txBody>
      </p:sp>
      <p:sp>
        <p:nvSpPr>
          <p:cNvPr id="82947" name="Rectangle 3"/>
          <p:cNvSpPr>
            <a:spLocks noGrp="1" noRot="1" noChangeArrowheads="1"/>
          </p:cNvSpPr>
          <p:nvPr>
            <p:ph type="body" idx="1"/>
          </p:nvPr>
        </p:nvSpPr>
        <p:spPr>
          <a:noFill/>
          <a:ln/>
        </p:spPr>
        <p:txBody>
          <a:bodyPr lIns="90488" tIns="44450" rIns="90488" bIns="44450"/>
          <a:lstStyle/>
          <a:p>
            <a:r>
              <a:rPr lang="en-US"/>
              <a:t>proportionate: if sampling fraction is equal for each stratum</a:t>
            </a:r>
          </a:p>
          <a:p>
            <a:r>
              <a:rPr lang="en-US"/>
              <a:t>disproportionate: unequal sampling fraction in each stratum</a:t>
            </a:r>
          </a:p>
          <a:p>
            <a:r>
              <a:rPr lang="en-US"/>
              <a:t>needed to enable better representation of smaller (minority groups)</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2947">
                                            <p:txEl>
                                              <p:pRg st="0" end="0"/>
                                            </p:txEl>
                                          </p:spTgt>
                                        </p:tgtEl>
                                        <p:attrNameLst>
                                          <p:attrName>style.visibility</p:attrName>
                                        </p:attrNameLst>
                                      </p:cBhvr>
                                      <p:to>
                                        <p:strVal val="visible"/>
                                      </p:to>
                                    </p:set>
                                    <p:anim calcmode="lin" valueType="num">
                                      <p:cBhvr additive="base">
                                        <p:cTn id="7" dur="500" fill="hold"/>
                                        <p:tgtEl>
                                          <p:spTgt spid="8294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2947">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2947">
                                            <p:txEl>
                                              <p:pRg st="0" end="0"/>
                                            </p:txEl>
                                          </p:spTgt>
                                        </p:tgtEl>
                                        <p:attrNameLst>
                                          <p:attrName>ppt_c</p:attrName>
                                        </p:attrNameLst>
                                      </p:cBhvr>
                                      <p:to>
                                        <a:schemeClr val="folHlink"/>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2947">
                                            <p:txEl>
                                              <p:pRg st="1" end="1"/>
                                            </p:txEl>
                                          </p:spTgt>
                                        </p:tgtEl>
                                        <p:attrNameLst>
                                          <p:attrName>style.visibility</p:attrName>
                                        </p:attrNameLst>
                                      </p:cBhvr>
                                      <p:to>
                                        <p:strVal val="visible"/>
                                      </p:to>
                                    </p:set>
                                    <p:anim calcmode="lin" valueType="num">
                                      <p:cBhvr additive="base">
                                        <p:cTn id="13" dur="500" fill="hold"/>
                                        <p:tgtEl>
                                          <p:spTgt spid="8294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2947">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2947">
                                            <p:txEl>
                                              <p:pRg st="1" end="1"/>
                                            </p:txEl>
                                          </p:spTgt>
                                        </p:tgtEl>
                                        <p:attrNameLst>
                                          <p:attrName>ppt_c</p:attrName>
                                        </p:attrNameLst>
                                      </p:cBhvr>
                                      <p:to>
                                        <a:schemeClr val="folHlink"/>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82947">
                                            <p:txEl>
                                              <p:pRg st="2" end="2"/>
                                            </p:txEl>
                                          </p:spTgt>
                                        </p:tgtEl>
                                        <p:attrNameLst>
                                          <p:attrName>style.visibility</p:attrName>
                                        </p:attrNameLst>
                                      </p:cBhvr>
                                      <p:to>
                                        <p:strVal val="visible"/>
                                      </p:to>
                                    </p:set>
                                    <p:anim calcmode="lin" valueType="num">
                                      <p:cBhvr additive="base">
                                        <p:cTn id="19" dur="500" fill="hold"/>
                                        <p:tgtEl>
                                          <p:spTgt spid="8294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2947">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2947">
                                            <p:txEl>
                                              <p:pRg st="2" end="2"/>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uild="p"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Rot="1" noChangeArrowheads="1"/>
          </p:cNvSpPr>
          <p:nvPr>
            <p:ph type="title"/>
          </p:nvPr>
        </p:nvSpPr>
        <p:spPr/>
        <p:txBody>
          <a:bodyPr/>
          <a:lstStyle/>
          <a:p>
            <a:r>
              <a:rPr lang="en-US"/>
              <a:t>Handouts</a:t>
            </a:r>
          </a:p>
        </p:txBody>
      </p:sp>
      <p:sp>
        <p:nvSpPr>
          <p:cNvPr id="206851" name="Rectangle 3"/>
          <p:cNvSpPr>
            <a:spLocks noGrp="1" noRot="1" noChangeArrowheads="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Rectangle 2"/>
          <p:cNvSpPr>
            <a:spLocks noGrp="1" noRot="1" noChangeArrowheads="1"/>
          </p:cNvSpPr>
          <p:nvPr>
            <p:ph type="title"/>
          </p:nvPr>
        </p:nvSpPr>
        <p:spPr>
          <a:noFill/>
          <a:ln/>
          <a:effectLst>
            <a:outerShdw dist="35921" dir="2700000" algn="ctr" rotWithShape="0">
              <a:srgbClr val="000000"/>
            </a:outerShdw>
          </a:effectLst>
        </p:spPr>
        <p:txBody>
          <a:bodyPr lIns="90488" tIns="44450" rIns="90488" bIns="44450"/>
          <a:lstStyle/>
          <a:p>
            <a:r>
              <a:rPr lang="en-US"/>
              <a:t>Systematic Random Sampling</a:t>
            </a:r>
          </a:p>
        </p:txBody>
      </p:sp>
      <p:sp>
        <p:nvSpPr>
          <p:cNvPr id="84995" name="Rectangle 3"/>
          <p:cNvSpPr>
            <a:spLocks noGrp="1" noRot="1" noChangeArrowheads="1"/>
          </p:cNvSpPr>
          <p:nvPr>
            <p:ph type="body" idx="1"/>
          </p:nvPr>
        </p:nvSpPr>
        <p:spPr>
          <a:noFill/>
          <a:ln/>
        </p:spPr>
        <p:txBody>
          <a:bodyPr lIns="90488" tIns="44450" rIns="90488" bIns="44450"/>
          <a:lstStyle/>
          <a:p>
            <a:r>
              <a:rPr lang="en-US"/>
              <a:t>number units in population from 1 to N</a:t>
            </a:r>
          </a:p>
          <a:p>
            <a:r>
              <a:rPr lang="en-US"/>
              <a:t>decide on the n that you want or need</a:t>
            </a:r>
          </a:p>
          <a:p>
            <a:r>
              <a:rPr lang="en-US"/>
              <a:t>N/n=k the interval size</a:t>
            </a:r>
          </a:p>
          <a:p>
            <a:r>
              <a:rPr lang="en-US"/>
              <a:t>randomly select a number from 1 to k</a:t>
            </a:r>
          </a:p>
          <a:p>
            <a:r>
              <a:rPr lang="en-US"/>
              <a:t>then take every kth unit</a:t>
            </a:r>
          </a:p>
        </p:txBody>
      </p:sp>
      <p:sp>
        <p:nvSpPr>
          <p:cNvPr id="84996" name="Rectangle 4"/>
          <p:cNvSpPr>
            <a:spLocks noChangeArrowheads="1"/>
          </p:cNvSpPr>
          <p:nvPr/>
        </p:nvSpPr>
        <p:spPr bwMode="auto">
          <a:xfrm>
            <a:off x="3581400" y="1066800"/>
            <a:ext cx="2324100" cy="576263"/>
          </a:xfrm>
          <a:prstGeom prst="rect">
            <a:avLst/>
          </a:prstGeom>
          <a:solidFill>
            <a:schemeClr val="bg1"/>
          </a:solidFill>
          <a:ln w="12700">
            <a:noFill/>
            <a:miter lim="800000"/>
            <a:headEnd/>
            <a:tailEnd/>
          </a:ln>
          <a:effectLst>
            <a:prstShdw prst="shdw17" dist="17961" dir="2700000">
              <a:schemeClr val="bg1">
                <a:gamma/>
                <a:shade val="60000"/>
                <a:invGamma/>
              </a:schemeClr>
            </a:prstShdw>
          </a:effectLst>
        </p:spPr>
        <p:txBody>
          <a:bodyPr wrap="none" lIns="90488" tIns="44450" rIns="90488" bIns="44450">
            <a:spAutoFit/>
          </a:bodyPr>
          <a:lstStyle/>
          <a:p>
            <a:pPr algn="ctr" eaLnBrk="0" hangingPunct="0"/>
            <a:r>
              <a:rPr lang="en-US" sz="3200" b="1">
                <a:solidFill>
                  <a:srgbClr val="EAEC5E"/>
                </a:solidFill>
                <a:effectLst>
                  <a:outerShdw blurRad="38100" dist="38100" dir="2700000" algn="tl">
                    <a:srgbClr val="000000"/>
                  </a:outerShdw>
                </a:effectLst>
              </a:rPr>
              <a:t>Procedure:</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anim calcmode="lin" valueType="num">
                                      <p:cBhvr additive="base">
                                        <p:cTn id="7" dur="500" fill="hold"/>
                                        <p:tgtEl>
                                          <p:spTgt spid="8499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4995">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4995">
                                            <p:txEl>
                                              <p:pRg st="0" end="0"/>
                                            </p:txEl>
                                          </p:spTgt>
                                        </p:tgtEl>
                                        <p:attrNameLst>
                                          <p:attrName>ppt_c</p:attrName>
                                        </p:attrNameLst>
                                      </p:cBhvr>
                                      <p:to>
                                        <a:schemeClr val="folHlink"/>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4995">
                                            <p:txEl>
                                              <p:pRg st="1" end="1"/>
                                            </p:txEl>
                                          </p:spTgt>
                                        </p:tgtEl>
                                        <p:attrNameLst>
                                          <p:attrName>style.visibility</p:attrName>
                                        </p:attrNameLst>
                                      </p:cBhvr>
                                      <p:to>
                                        <p:strVal val="visible"/>
                                      </p:to>
                                    </p:set>
                                    <p:anim calcmode="lin" valueType="num">
                                      <p:cBhvr additive="base">
                                        <p:cTn id="13" dur="500" fill="hold"/>
                                        <p:tgtEl>
                                          <p:spTgt spid="8499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4995">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4995">
                                            <p:txEl>
                                              <p:pRg st="1" end="1"/>
                                            </p:txEl>
                                          </p:spTgt>
                                        </p:tgtEl>
                                        <p:attrNameLst>
                                          <p:attrName>ppt_c</p:attrName>
                                        </p:attrNameLst>
                                      </p:cBhvr>
                                      <p:to>
                                        <a:schemeClr val="folHlink"/>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84995">
                                            <p:txEl>
                                              <p:pRg st="2" end="2"/>
                                            </p:txEl>
                                          </p:spTgt>
                                        </p:tgtEl>
                                        <p:attrNameLst>
                                          <p:attrName>style.visibility</p:attrName>
                                        </p:attrNameLst>
                                      </p:cBhvr>
                                      <p:to>
                                        <p:strVal val="visible"/>
                                      </p:to>
                                    </p:set>
                                    <p:anim calcmode="lin" valueType="num">
                                      <p:cBhvr additive="base">
                                        <p:cTn id="19" dur="500" fill="hold"/>
                                        <p:tgtEl>
                                          <p:spTgt spid="8499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4995">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4995">
                                            <p:txEl>
                                              <p:pRg st="2" end="2"/>
                                            </p:txEl>
                                          </p:spTgt>
                                        </p:tgtEl>
                                        <p:attrNameLst>
                                          <p:attrName>ppt_c</p:attrName>
                                        </p:attrNameLst>
                                      </p:cBhvr>
                                      <p:to>
                                        <a:schemeClr val="folHlink"/>
                                      </p:to>
                                    </p:animClr>
                                  </p:sub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84995">
                                            <p:txEl>
                                              <p:pRg st="3" end="3"/>
                                            </p:txEl>
                                          </p:spTgt>
                                        </p:tgtEl>
                                        <p:attrNameLst>
                                          <p:attrName>style.visibility</p:attrName>
                                        </p:attrNameLst>
                                      </p:cBhvr>
                                      <p:to>
                                        <p:strVal val="visible"/>
                                      </p:to>
                                    </p:set>
                                    <p:anim calcmode="lin" valueType="num">
                                      <p:cBhvr additive="base">
                                        <p:cTn id="25" dur="500" fill="hold"/>
                                        <p:tgtEl>
                                          <p:spTgt spid="8499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84995">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4995">
                                            <p:txEl>
                                              <p:pRg st="3" end="3"/>
                                            </p:txEl>
                                          </p:spTgt>
                                        </p:tgtEl>
                                        <p:attrNameLst>
                                          <p:attrName>ppt_c</p:attrName>
                                        </p:attrNameLst>
                                      </p:cBhvr>
                                      <p:to>
                                        <a:schemeClr val="folHlink"/>
                                      </p:to>
                                    </p:animClr>
                                  </p:sub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84995">
                                            <p:txEl>
                                              <p:pRg st="4" end="4"/>
                                            </p:txEl>
                                          </p:spTgt>
                                        </p:tgtEl>
                                        <p:attrNameLst>
                                          <p:attrName>style.visibility</p:attrName>
                                        </p:attrNameLst>
                                      </p:cBhvr>
                                      <p:to>
                                        <p:strVal val="visible"/>
                                      </p:to>
                                    </p:set>
                                    <p:anim calcmode="lin" valueType="num">
                                      <p:cBhvr additive="base">
                                        <p:cTn id="31" dur="500" fill="hold"/>
                                        <p:tgtEl>
                                          <p:spTgt spid="84995">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84995">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4995">
                                            <p:txEl>
                                              <p:pRg st="4" end="4"/>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Rectangle 2"/>
          <p:cNvSpPr>
            <a:spLocks noGrp="1" noRot="1" noChangeArrowheads="1"/>
          </p:cNvSpPr>
          <p:nvPr>
            <p:ph type="title"/>
          </p:nvPr>
        </p:nvSpPr>
        <p:spPr>
          <a:noFill/>
          <a:ln/>
          <a:effectLst>
            <a:outerShdw dist="35921" dir="2700000" algn="ctr" rotWithShape="0">
              <a:srgbClr val="000000"/>
            </a:outerShdw>
          </a:effectLst>
        </p:spPr>
        <p:txBody>
          <a:bodyPr lIns="90488" tIns="44450" rIns="90488" bIns="44450"/>
          <a:lstStyle/>
          <a:p>
            <a:r>
              <a:rPr lang="en-US"/>
              <a:t>Systematic Random Sampling</a:t>
            </a:r>
          </a:p>
        </p:txBody>
      </p:sp>
      <p:sp>
        <p:nvSpPr>
          <p:cNvPr id="87043" name="Rectangle 3"/>
          <p:cNvSpPr>
            <a:spLocks noGrp="1" noRot="1" noChangeArrowheads="1"/>
          </p:cNvSpPr>
          <p:nvPr>
            <p:ph type="body" idx="1"/>
          </p:nvPr>
        </p:nvSpPr>
        <p:spPr>
          <a:noFill/>
          <a:ln/>
        </p:spPr>
        <p:txBody>
          <a:bodyPr lIns="90488" tIns="44450" rIns="90488" bIns="44450"/>
          <a:lstStyle/>
          <a:p>
            <a:r>
              <a:rPr lang="en-US"/>
              <a:t>Assumes that the population is </a:t>
            </a:r>
            <a:r>
              <a:rPr lang="en-US" i="1"/>
              <a:t>randomly</a:t>
            </a:r>
            <a:r>
              <a:rPr lang="en-US"/>
              <a:t> ordered</a:t>
            </a:r>
          </a:p>
          <a:p>
            <a:r>
              <a:rPr lang="en-US"/>
              <a:t>Advantages - easy; may be more precise than simple random sample</a:t>
            </a:r>
          </a:p>
          <a:p>
            <a:r>
              <a:rPr lang="en-US"/>
              <a:t>Example – Shoot the card catalog with a shotgun – would it be as representative as a systematic random sample?</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7043">
                                            <p:txEl>
                                              <p:pRg st="0" end="0"/>
                                            </p:txEl>
                                          </p:spTgt>
                                        </p:tgtEl>
                                        <p:attrNameLst>
                                          <p:attrName>style.visibility</p:attrName>
                                        </p:attrNameLst>
                                      </p:cBhvr>
                                      <p:to>
                                        <p:strVal val="visible"/>
                                      </p:to>
                                    </p:set>
                                    <p:anim calcmode="lin" valueType="num">
                                      <p:cBhvr additive="base">
                                        <p:cTn id="7" dur="500" fill="hold"/>
                                        <p:tgtEl>
                                          <p:spTgt spid="8704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7043">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7043">
                                            <p:txEl>
                                              <p:pRg st="0" end="0"/>
                                            </p:txEl>
                                          </p:spTgt>
                                        </p:tgtEl>
                                        <p:attrNameLst>
                                          <p:attrName>ppt_c</p:attrName>
                                        </p:attrNameLst>
                                      </p:cBhvr>
                                      <p:to>
                                        <a:schemeClr val="folHlink"/>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7043">
                                            <p:txEl>
                                              <p:pRg st="1" end="1"/>
                                            </p:txEl>
                                          </p:spTgt>
                                        </p:tgtEl>
                                        <p:attrNameLst>
                                          <p:attrName>style.visibility</p:attrName>
                                        </p:attrNameLst>
                                      </p:cBhvr>
                                      <p:to>
                                        <p:strVal val="visible"/>
                                      </p:to>
                                    </p:set>
                                    <p:anim calcmode="lin" valueType="num">
                                      <p:cBhvr additive="base">
                                        <p:cTn id="13" dur="500" fill="hold"/>
                                        <p:tgtEl>
                                          <p:spTgt spid="8704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7043">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7043">
                                            <p:txEl>
                                              <p:pRg st="1" end="1"/>
                                            </p:txEl>
                                          </p:spTgt>
                                        </p:tgtEl>
                                        <p:attrNameLst>
                                          <p:attrName>ppt_c</p:attrName>
                                        </p:attrNameLst>
                                      </p:cBhvr>
                                      <p:to>
                                        <a:schemeClr val="folHlink"/>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87043">
                                            <p:txEl>
                                              <p:pRg st="2" end="2"/>
                                            </p:txEl>
                                          </p:spTgt>
                                        </p:tgtEl>
                                        <p:attrNameLst>
                                          <p:attrName>style.visibility</p:attrName>
                                        </p:attrNameLst>
                                      </p:cBhvr>
                                      <p:to>
                                        <p:strVal val="visible"/>
                                      </p:to>
                                    </p:set>
                                    <p:anim calcmode="lin" valueType="num">
                                      <p:cBhvr additive="base">
                                        <p:cTn id="19" dur="500" fill="hold"/>
                                        <p:tgtEl>
                                          <p:spTgt spid="8704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7043">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87043">
                                            <p:txEl>
                                              <p:pRg st="2" end="2"/>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autoUpdateAnimBg="0"/>
    </p:bldLst>
  </p:timing>
</p:sld>
</file>

<file path=ppt/theme/theme1.xml><?xml version="1.0" encoding="utf-8"?>
<a:theme xmlns:a="http://schemas.openxmlformats.org/drawingml/2006/main" name="Glass Layers">
  <a:themeElements>
    <a:clrScheme name="Glass Layers 4">
      <a:dk1>
        <a:srgbClr val="006600"/>
      </a:dk1>
      <a:lt1>
        <a:srgbClr val="FFFFFF"/>
      </a:lt1>
      <a:dk2>
        <a:srgbClr val="008000"/>
      </a:dk2>
      <a:lt2>
        <a:srgbClr val="FFFFB7"/>
      </a:lt2>
      <a:accent1>
        <a:srgbClr val="99CC00"/>
      </a:accent1>
      <a:accent2>
        <a:srgbClr val="00CC00"/>
      </a:accent2>
      <a:accent3>
        <a:srgbClr val="AAC0AA"/>
      </a:accent3>
      <a:accent4>
        <a:srgbClr val="DADADA"/>
      </a:accent4>
      <a:accent5>
        <a:srgbClr val="CAE2AA"/>
      </a:accent5>
      <a:accent6>
        <a:srgbClr val="00B900"/>
      </a:accent6>
      <a:hlink>
        <a:srgbClr val="99FF66"/>
      </a:hlink>
      <a:folHlink>
        <a:srgbClr val="FFFF66"/>
      </a:folHlink>
    </a:clrScheme>
    <a:fontScheme name="Glass Layers">
      <a:majorFont>
        <a:latin typeface="Arial Black"/>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Glass Layers 1">
        <a:dk1>
          <a:srgbClr val="FF9900"/>
        </a:dk1>
        <a:lt1>
          <a:srgbClr val="FFFFFF"/>
        </a:lt1>
        <a:dk2>
          <a:srgbClr val="FFCC66"/>
        </a:dk2>
        <a:lt2>
          <a:srgbClr val="CC6600"/>
        </a:lt2>
        <a:accent1>
          <a:srgbClr val="F05000"/>
        </a:accent1>
        <a:accent2>
          <a:srgbClr val="B28300"/>
        </a:accent2>
        <a:accent3>
          <a:srgbClr val="FFE2B8"/>
        </a:accent3>
        <a:accent4>
          <a:srgbClr val="DADADA"/>
        </a:accent4>
        <a:accent5>
          <a:srgbClr val="F6B3AA"/>
        </a:accent5>
        <a:accent6>
          <a:srgbClr val="A17600"/>
        </a:accent6>
        <a:hlink>
          <a:srgbClr val="99CC00"/>
        </a:hlink>
        <a:folHlink>
          <a:srgbClr val="008000"/>
        </a:folHlink>
      </a:clrScheme>
      <a:clrMap bg1="dk2" tx1="lt1" bg2="dk1" tx2="lt2" accent1="accent1" accent2="accent2" accent3="accent3" accent4="accent4" accent5="accent5" accent6="accent6" hlink="hlink" folHlink="folHlink"/>
    </a:extraClrScheme>
    <a:extraClrScheme>
      <a:clrScheme name="Glass Layers 2">
        <a:dk1>
          <a:srgbClr val="BB5F03"/>
        </a:dk1>
        <a:lt1>
          <a:srgbClr val="FFFFFF"/>
        </a:lt1>
        <a:dk2>
          <a:srgbClr val="993300"/>
        </a:dk2>
        <a:lt2>
          <a:srgbClr val="FEEC94"/>
        </a:lt2>
        <a:accent1>
          <a:srgbClr val="FF9900"/>
        </a:accent1>
        <a:accent2>
          <a:srgbClr val="B76A03"/>
        </a:accent2>
        <a:accent3>
          <a:srgbClr val="CAADAA"/>
        </a:accent3>
        <a:accent4>
          <a:srgbClr val="DADADA"/>
        </a:accent4>
        <a:accent5>
          <a:srgbClr val="FFCAAA"/>
        </a:accent5>
        <a:accent6>
          <a:srgbClr val="A65F02"/>
        </a:accent6>
        <a:hlink>
          <a:srgbClr val="FFFF00"/>
        </a:hlink>
        <a:folHlink>
          <a:srgbClr val="FFFF99"/>
        </a:folHlink>
      </a:clrScheme>
      <a:clrMap bg1="dk2" tx1="lt1" bg2="dk1" tx2="lt2" accent1="accent1" accent2="accent2" accent3="accent3" accent4="accent4" accent5="accent5" accent6="accent6" hlink="hlink" folHlink="folHlink"/>
    </a:extraClrScheme>
    <a:extraClrScheme>
      <a:clrScheme name="Glass Layers 3">
        <a:dk1>
          <a:srgbClr val="56925A"/>
        </a:dk1>
        <a:lt1>
          <a:srgbClr val="FFFFFF"/>
        </a:lt1>
        <a:dk2>
          <a:srgbClr val="6FB56D"/>
        </a:dk2>
        <a:lt2>
          <a:srgbClr val="FFFFCC"/>
        </a:lt2>
        <a:accent1>
          <a:srgbClr val="2B877C"/>
        </a:accent1>
        <a:accent2>
          <a:srgbClr val="5A9A5F"/>
        </a:accent2>
        <a:accent3>
          <a:srgbClr val="BBD7BA"/>
        </a:accent3>
        <a:accent4>
          <a:srgbClr val="DADADA"/>
        </a:accent4>
        <a:accent5>
          <a:srgbClr val="ACC3BF"/>
        </a:accent5>
        <a:accent6>
          <a:srgbClr val="518B55"/>
        </a:accent6>
        <a:hlink>
          <a:srgbClr val="99FF33"/>
        </a:hlink>
        <a:folHlink>
          <a:srgbClr val="DDFFBB"/>
        </a:folHlink>
      </a:clrScheme>
      <a:clrMap bg1="dk2" tx1="lt1" bg2="dk1" tx2="lt2" accent1="accent1" accent2="accent2" accent3="accent3" accent4="accent4" accent5="accent5" accent6="accent6" hlink="hlink" folHlink="folHlink"/>
    </a:extraClrScheme>
    <a:extraClrScheme>
      <a:clrScheme name="Glass Layers 4">
        <a:dk1>
          <a:srgbClr val="006600"/>
        </a:dk1>
        <a:lt1>
          <a:srgbClr val="FFFFFF"/>
        </a:lt1>
        <a:dk2>
          <a:srgbClr val="008000"/>
        </a:dk2>
        <a:lt2>
          <a:srgbClr val="FFFFB7"/>
        </a:lt2>
        <a:accent1>
          <a:srgbClr val="99CC00"/>
        </a:accent1>
        <a:accent2>
          <a:srgbClr val="00CC00"/>
        </a:accent2>
        <a:accent3>
          <a:srgbClr val="AAC0AA"/>
        </a:accent3>
        <a:accent4>
          <a:srgbClr val="DADADA"/>
        </a:accent4>
        <a:accent5>
          <a:srgbClr val="CAE2AA"/>
        </a:accent5>
        <a:accent6>
          <a:srgbClr val="00B900"/>
        </a:accent6>
        <a:hlink>
          <a:srgbClr val="99FF66"/>
        </a:hlink>
        <a:folHlink>
          <a:srgbClr val="FFFF66"/>
        </a:folHlink>
      </a:clrScheme>
      <a:clrMap bg1="dk2" tx1="lt1" bg2="dk1" tx2="lt2" accent1="accent1" accent2="accent2" accent3="accent3" accent4="accent4" accent5="accent5" accent6="accent6" hlink="hlink" folHlink="folHlink"/>
    </a:extraClrScheme>
    <a:extraClrScheme>
      <a:clrScheme name="Glass Layers 5">
        <a:dk1>
          <a:srgbClr val="000000"/>
        </a:dk1>
        <a:lt1>
          <a:srgbClr val="CCECFF"/>
        </a:lt1>
        <a:dk2>
          <a:srgbClr val="000000"/>
        </a:dk2>
        <a:lt2>
          <a:srgbClr val="D6EDEE"/>
        </a:lt2>
        <a:accent1>
          <a:srgbClr val="E8F0F4"/>
        </a:accent1>
        <a:accent2>
          <a:srgbClr val="8EAAFA"/>
        </a:accent2>
        <a:accent3>
          <a:srgbClr val="E2F4FF"/>
        </a:accent3>
        <a:accent4>
          <a:srgbClr val="000000"/>
        </a:accent4>
        <a:accent5>
          <a:srgbClr val="F2F6F8"/>
        </a:accent5>
        <a:accent6>
          <a:srgbClr val="809AE3"/>
        </a:accent6>
        <a:hlink>
          <a:srgbClr val="0066FF"/>
        </a:hlink>
        <a:folHlink>
          <a:srgbClr val="9947FD"/>
        </a:folHlink>
      </a:clrScheme>
      <a:clrMap bg1="lt1" tx1="dk1" bg2="lt2" tx2="dk2" accent1="accent1" accent2="accent2" accent3="accent3" accent4="accent4" accent5="accent5" accent6="accent6" hlink="hlink" folHlink="folHlink"/>
    </a:extraClrScheme>
    <a:extraClrScheme>
      <a:clrScheme name="Glass Layers 6">
        <a:dk1>
          <a:srgbClr val="48486A"/>
        </a:dk1>
        <a:lt1>
          <a:srgbClr val="FFFFFF"/>
        </a:lt1>
        <a:dk2>
          <a:srgbClr val="000099"/>
        </a:dk2>
        <a:lt2>
          <a:srgbClr val="F8F8F8"/>
        </a:lt2>
        <a:accent1>
          <a:srgbClr val="6699FF"/>
        </a:accent1>
        <a:accent2>
          <a:srgbClr val="0000FF"/>
        </a:accent2>
        <a:accent3>
          <a:srgbClr val="AAAACA"/>
        </a:accent3>
        <a:accent4>
          <a:srgbClr val="DADADA"/>
        </a:accent4>
        <a:accent5>
          <a:srgbClr val="B8CAFF"/>
        </a:accent5>
        <a:accent6>
          <a:srgbClr val="0000E7"/>
        </a:accent6>
        <a:hlink>
          <a:srgbClr val="3DCCFF"/>
        </a:hlink>
        <a:folHlink>
          <a:srgbClr val="CCECFF"/>
        </a:folHlink>
      </a:clrScheme>
      <a:clrMap bg1="dk2" tx1="lt1" bg2="dk1" tx2="lt2" accent1="accent1" accent2="accent2" accent3="accent3" accent4="accent4" accent5="accent5" accent6="accent6" hlink="hlink" folHlink="folHlink"/>
    </a:extraClrScheme>
    <a:extraClrScheme>
      <a:clrScheme name="Glass Layers 7">
        <a:dk1>
          <a:srgbClr val="573F8B"/>
        </a:dk1>
        <a:lt1>
          <a:srgbClr val="FFFFFF"/>
        </a:lt1>
        <a:dk2>
          <a:srgbClr val="666699"/>
        </a:dk2>
        <a:lt2>
          <a:srgbClr val="D9D9FF"/>
        </a:lt2>
        <a:accent1>
          <a:srgbClr val="CC99FF"/>
        </a:accent1>
        <a:accent2>
          <a:srgbClr val="9933FF"/>
        </a:accent2>
        <a:accent3>
          <a:srgbClr val="B8B8CA"/>
        </a:accent3>
        <a:accent4>
          <a:srgbClr val="DADADA"/>
        </a:accent4>
        <a:accent5>
          <a:srgbClr val="E2CAFF"/>
        </a:accent5>
        <a:accent6>
          <a:srgbClr val="8A2DE7"/>
        </a:accent6>
        <a:hlink>
          <a:srgbClr val="99F3FF"/>
        </a:hlink>
        <a:folHlink>
          <a:srgbClr val="CCCCFF"/>
        </a:folHlink>
      </a:clrScheme>
      <a:clrMap bg1="dk2" tx1="lt1" bg2="dk1" tx2="lt2" accent1="accent1" accent2="accent2" accent3="accent3" accent4="accent4" accent5="accent5" accent6="accent6" hlink="hlink" folHlink="folHlink"/>
    </a:extraClrScheme>
    <a:extraClrScheme>
      <a:clrScheme name="Glass Layers 8">
        <a:dk1>
          <a:srgbClr val="000000"/>
        </a:dk1>
        <a:lt1>
          <a:srgbClr val="EAEAEA"/>
        </a:lt1>
        <a:dk2>
          <a:srgbClr val="000000"/>
        </a:dk2>
        <a:lt2>
          <a:srgbClr val="C1C2CB"/>
        </a:lt2>
        <a:accent1>
          <a:srgbClr val="F1F1F7"/>
        </a:accent1>
        <a:accent2>
          <a:srgbClr val="8C8CB4"/>
        </a:accent2>
        <a:accent3>
          <a:srgbClr val="F3F3F3"/>
        </a:accent3>
        <a:accent4>
          <a:srgbClr val="000000"/>
        </a:accent4>
        <a:accent5>
          <a:srgbClr val="F7F7FA"/>
        </a:accent5>
        <a:accent6>
          <a:srgbClr val="7E7EA3"/>
        </a:accent6>
        <a:hlink>
          <a:srgbClr val="A3FFFF"/>
        </a:hlink>
        <a:folHlink>
          <a:srgbClr val="9E99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Glass Layers</Template>
  <TotalTime>11579</TotalTime>
  <Words>6847</Words>
  <Application>Microsoft PowerPoint</Application>
  <PresentationFormat>On-screen Show (4:3)</PresentationFormat>
  <Paragraphs>1658</Paragraphs>
  <Slides>178</Slides>
  <Notes>44</Notes>
  <HiddenSlides>7</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178</vt:i4>
      </vt:variant>
    </vt:vector>
  </HeadingPairs>
  <TitlesOfParts>
    <vt:vector size="180" baseType="lpstr">
      <vt:lpstr>Glass Layers</vt:lpstr>
      <vt:lpstr>Microsoft ClipArt Gallery</vt:lpstr>
      <vt:lpstr>Introduction to Validity</vt:lpstr>
      <vt:lpstr>What is Validity?</vt:lpstr>
      <vt:lpstr>The Causal Context</vt:lpstr>
      <vt:lpstr>The Causal Context</vt:lpstr>
      <vt:lpstr>The Causal Context</vt:lpstr>
      <vt:lpstr>The Causal Context</vt:lpstr>
      <vt:lpstr>The Causal Context</vt:lpstr>
      <vt:lpstr>The Causal Context</vt:lpstr>
      <vt:lpstr>The Causal Context</vt:lpstr>
      <vt:lpstr>The Causal Context</vt:lpstr>
      <vt:lpstr>The Causal Context</vt:lpstr>
      <vt:lpstr>Conclusion Validity</vt:lpstr>
      <vt:lpstr>Internal Validity</vt:lpstr>
      <vt:lpstr>Slide 14</vt:lpstr>
      <vt:lpstr>External Validity</vt:lpstr>
      <vt:lpstr>The Validity Questions are cumulative...</vt:lpstr>
      <vt:lpstr>The Validity Questions are cumulative...</vt:lpstr>
      <vt:lpstr>The Validity Questions are cumulative...</vt:lpstr>
      <vt:lpstr>The Validity Questions are cumulative...</vt:lpstr>
      <vt:lpstr>The Validity Questions are cumulative...</vt:lpstr>
      <vt:lpstr>The Validity Questions are cumulative...</vt:lpstr>
      <vt:lpstr>Threats to Validity</vt:lpstr>
      <vt:lpstr>Threats to Validity</vt:lpstr>
      <vt:lpstr>Threats to Validity</vt:lpstr>
      <vt:lpstr>Threats to Validity</vt:lpstr>
      <vt:lpstr>Threats to Validity</vt:lpstr>
      <vt:lpstr>Threats to Validity</vt:lpstr>
      <vt:lpstr>Sampling</vt:lpstr>
      <vt:lpstr>The External Validity Question</vt:lpstr>
      <vt:lpstr>The External Validity Question</vt:lpstr>
      <vt:lpstr>How Do We Generalize? Model I: Sampling</vt:lpstr>
      <vt:lpstr>How Do We Generalize? Model I: Sampling</vt:lpstr>
      <vt:lpstr>How Do We Generalize? Model I: Sampling</vt:lpstr>
      <vt:lpstr>How Do We Generalize? Model II: Proximal Similarity</vt:lpstr>
      <vt:lpstr>How Do We Generalize? Model II: Proximal Similarity</vt:lpstr>
      <vt:lpstr>How Do We Generalize? Model II: Proximal Similarity</vt:lpstr>
      <vt:lpstr>How Do We Generalize? Model II: Proximal Similarity</vt:lpstr>
      <vt:lpstr>Threats to External Validity</vt:lpstr>
      <vt:lpstr>How Can We Improve External Validity?</vt:lpstr>
      <vt:lpstr>How Can We Improve External Validity?</vt:lpstr>
      <vt:lpstr>How Can We Improve External Validity?</vt:lpstr>
      <vt:lpstr>How Can We Improve External Validity?</vt:lpstr>
      <vt:lpstr>Two Major Types of Sampling Methods</vt:lpstr>
      <vt:lpstr>Basic Terms of Sampling</vt:lpstr>
      <vt:lpstr>Basic Terms of Sampling</vt:lpstr>
      <vt:lpstr>Basic Terms of Sampling</vt:lpstr>
      <vt:lpstr>Basic Terms of Sampling</vt:lpstr>
      <vt:lpstr>Basic Terms of Sampling</vt:lpstr>
      <vt:lpstr>Basic Terms of Sampling</vt:lpstr>
      <vt:lpstr>Basic Terms of Sampling</vt:lpstr>
      <vt:lpstr>Basic Terms of Sampling</vt:lpstr>
      <vt:lpstr>What are the Theoretical Population, Sample Population and Sampling Frame? Seem like a good sample?</vt:lpstr>
      <vt:lpstr>What are the Theoretical Population, Sample Population and Sampling Frame? Seem like a good sample?</vt:lpstr>
      <vt:lpstr>Probability in Sampling</vt:lpstr>
      <vt:lpstr>Key Concepts</vt:lpstr>
      <vt:lpstr>Statistical Terms in Sampling</vt:lpstr>
      <vt:lpstr>Statistical Terms in Sampling</vt:lpstr>
      <vt:lpstr>Statistical Terms in Sampling</vt:lpstr>
      <vt:lpstr>Statistical Terms in Sampling</vt:lpstr>
      <vt:lpstr>Statistical Terms in Sampling</vt:lpstr>
      <vt:lpstr>Statistical Terms in Sampling</vt:lpstr>
      <vt:lpstr>What are the variable, statistic and parameter?</vt:lpstr>
      <vt:lpstr>Sampling Error</vt:lpstr>
      <vt:lpstr>Sampling Error</vt:lpstr>
      <vt:lpstr>Sampling Error</vt:lpstr>
      <vt:lpstr>Sampling Error</vt:lpstr>
      <vt:lpstr>Sampling Error</vt:lpstr>
      <vt:lpstr>Sampling Error</vt:lpstr>
      <vt:lpstr>Sampling Error</vt:lpstr>
      <vt:lpstr>Sampling Error</vt:lpstr>
      <vt:lpstr>Sampling Error</vt:lpstr>
      <vt:lpstr>Sampling Error</vt:lpstr>
      <vt:lpstr>What is the confidence interval?</vt:lpstr>
      <vt:lpstr>The Sampling Distribution</vt:lpstr>
      <vt:lpstr>The Sampling Distribution</vt:lpstr>
      <vt:lpstr>The Sampling Distribution</vt:lpstr>
      <vt:lpstr>The Sampling Distribution</vt:lpstr>
      <vt:lpstr>The Sampling Distribution</vt:lpstr>
      <vt:lpstr>Awesome In-Class Activity that will make all of this CLEAR</vt:lpstr>
      <vt:lpstr>What you should have gotten out of that</vt:lpstr>
      <vt:lpstr>Can you randomly sample from a skewed distribution?</vt:lpstr>
      <vt:lpstr>Types of Sampling</vt:lpstr>
      <vt:lpstr>Probability Sampling</vt:lpstr>
      <vt:lpstr>Types of Probability Sampling Designs</vt:lpstr>
      <vt:lpstr>Some Definitions</vt:lpstr>
      <vt:lpstr>Simple Random Sampling</vt:lpstr>
      <vt:lpstr>Simple Random Sampling</vt:lpstr>
      <vt:lpstr>Simple Random Sampling</vt:lpstr>
      <vt:lpstr>Simple Random Sampling</vt:lpstr>
      <vt:lpstr>Handout</vt:lpstr>
      <vt:lpstr>Stratified Random Sampling</vt:lpstr>
      <vt:lpstr>Stratified Sampling - Purposes:</vt:lpstr>
      <vt:lpstr>Stratified Random Sampling</vt:lpstr>
      <vt:lpstr>Stratified Random Sampling</vt:lpstr>
      <vt:lpstr>Stratified Random Sampling</vt:lpstr>
      <vt:lpstr>Proportionate vs. Disproportionate Stratified Random Sampling</vt:lpstr>
      <vt:lpstr>Handouts</vt:lpstr>
      <vt:lpstr>Systematic Random Sampling</vt:lpstr>
      <vt:lpstr>Systematic Random Sampling</vt:lpstr>
      <vt:lpstr>Systematic Random Sampling</vt:lpstr>
      <vt:lpstr>Systematic Random Sampling</vt:lpstr>
      <vt:lpstr>Systematic Random Sampling</vt:lpstr>
      <vt:lpstr>Systematic Random Sampling</vt:lpstr>
      <vt:lpstr>Systematic Random Sampling</vt:lpstr>
      <vt:lpstr>Handout</vt:lpstr>
      <vt:lpstr>Cluster (area) Random Sampling</vt:lpstr>
      <vt:lpstr>Cluster (area) Random Sampling</vt:lpstr>
      <vt:lpstr>Handout</vt:lpstr>
      <vt:lpstr>Multi-Stage Sampling</vt:lpstr>
      <vt:lpstr>Multi-Stage Sampling</vt:lpstr>
      <vt:lpstr>How to choose the best sampling method</vt:lpstr>
      <vt:lpstr>How to choose the best sampling method</vt:lpstr>
      <vt:lpstr>How to choose the best sampling method</vt:lpstr>
      <vt:lpstr>Goals</vt:lpstr>
      <vt:lpstr>Sampling Methods</vt:lpstr>
      <vt:lpstr>Test</vt:lpstr>
      <vt:lpstr>SRS</vt:lpstr>
      <vt:lpstr>SRS Results</vt:lpstr>
      <vt:lpstr>Sampling Methods Compared</vt:lpstr>
      <vt:lpstr>Proportionate Stratified</vt:lpstr>
      <vt:lpstr>Stratified Mean</vt:lpstr>
      <vt:lpstr>Stratified Standard Error</vt:lpstr>
      <vt:lpstr>Sampling Methods Compared</vt:lpstr>
      <vt:lpstr>Nonproportional:     Optimum Allocation</vt:lpstr>
      <vt:lpstr>Nonproportional:     Optimum Allocation</vt:lpstr>
      <vt:lpstr>Nonproportional Sample Size</vt:lpstr>
      <vt:lpstr>Nonproportional Results</vt:lpstr>
      <vt:lpstr>Sampling Methods Compared</vt:lpstr>
      <vt:lpstr>Cluster</vt:lpstr>
      <vt:lpstr>Cluster Results</vt:lpstr>
      <vt:lpstr>Which one do you pick?</vt:lpstr>
      <vt:lpstr>Nonprobability Sampling Designs</vt:lpstr>
      <vt:lpstr>Major Issues</vt:lpstr>
      <vt:lpstr>Types of Nonprobability Samples</vt:lpstr>
      <vt:lpstr>Accidental, Haphazard or Convenience Sampling</vt:lpstr>
      <vt:lpstr>Modal Instance Sampling</vt:lpstr>
      <vt:lpstr>Purposive Sampling</vt:lpstr>
      <vt:lpstr>Handout</vt:lpstr>
      <vt:lpstr>Expert Sampling</vt:lpstr>
      <vt:lpstr>Quota Sampling</vt:lpstr>
      <vt:lpstr>Proportional Quota Sampling</vt:lpstr>
      <vt:lpstr>Nonproportional Quota Sampling</vt:lpstr>
      <vt:lpstr>Snowball Sampling</vt:lpstr>
      <vt:lpstr>Heterogeneity Sampling</vt:lpstr>
      <vt:lpstr>Calculating a Sample Size</vt:lpstr>
      <vt:lpstr>Slide 146</vt:lpstr>
      <vt:lpstr>Slide 147</vt:lpstr>
      <vt:lpstr>Sample Size AXIOMS</vt:lpstr>
      <vt:lpstr>Slide 149</vt:lpstr>
      <vt:lpstr>Slide 150</vt:lpstr>
      <vt:lpstr>Slide 151</vt:lpstr>
      <vt:lpstr>There is only one method of determining sample size that allows the researcher to PREDETERMINE the accuracy of the sample results…</vt:lpstr>
      <vt:lpstr>Slide 153</vt:lpstr>
      <vt:lpstr>The Central Limit Theorem allows us to use the logic of the Normal Curve Distribution </vt:lpstr>
      <vt:lpstr>We also know that, given the amount of variability in the population, the sample size affects the size of the confidence interval; as n goes down the interval widens (more “sloppy”)</vt:lpstr>
      <vt:lpstr>Slide 156</vt:lpstr>
      <vt:lpstr>2 Formulas</vt:lpstr>
      <vt:lpstr>Slide 158</vt:lpstr>
      <vt:lpstr>With Nominal data (i.e. Yes, No), we can conceptualize answer variability with bar charts…the highest variability is 50/50</vt:lpstr>
      <vt:lpstr>So, what have we learned thus far?</vt:lpstr>
      <vt:lpstr>Slide 161</vt:lpstr>
      <vt:lpstr>Slide 162</vt:lpstr>
      <vt:lpstr>Slide 163</vt:lpstr>
      <vt:lpstr>Slide 164</vt:lpstr>
      <vt:lpstr>Slide 165</vt:lpstr>
      <vt:lpstr>Example: Estimating a Percentage (proportion or share) in the Population What is the Required Sample Size?</vt:lpstr>
      <vt:lpstr>Estimating a Percentage: What is n?</vt:lpstr>
      <vt:lpstr>N=374   What does this mean?</vt:lpstr>
      <vt:lpstr>Task</vt:lpstr>
      <vt:lpstr>Estimating a Mean This requires a different formula</vt:lpstr>
      <vt:lpstr>Estimating “s” in the Formula to Determine the Sample Size Required to Estimate a Mean</vt:lpstr>
      <vt:lpstr>Example: Estimating the Mean of a Population What is the required sample size, n?</vt:lpstr>
      <vt:lpstr>What is n?</vt:lpstr>
      <vt:lpstr>Slide 174</vt:lpstr>
      <vt:lpstr>Slide 175</vt:lpstr>
      <vt:lpstr>Slide 176</vt:lpstr>
      <vt:lpstr>Slide 177</vt:lpstr>
      <vt:lpstr>Slide 178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Aaron</dc:creator>
  <cp:lastModifiedBy>Aaron</cp:lastModifiedBy>
  <cp:revision>171</cp:revision>
  <dcterms:created xsi:type="dcterms:W3CDTF">1601-01-01T00:00:00Z</dcterms:created>
  <dcterms:modified xsi:type="dcterms:W3CDTF">2008-10-23T14:24:03Z</dcterms:modified>
</cp:coreProperties>
</file>